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9" r:id="rId3"/>
    <p:sldId id="257" r:id="rId4"/>
    <p:sldId id="260" r:id="rId5"/>
    <p:sldId id="262" r:id="rId6"/>
    <p:sldId id="263" r:id="rId7"/>
    <p:sldId id="264" r:id="rId8"/>
    <p:sldId id="265" r:id="rId9"/>
    <p:sldId id="266" r:id="rId10"/>
    <p:sldId id="258" r:id="rId11"/>
    <p:sldId id="269" r:id="rId12"/>
    <p:sldId id="268" r:id="rId13"/>
    <p:sldId id="270" r:id="rId14"/>
    <p:sldId id="271" r:id="rId15"/>
    <p:sldId id="272" r:id="rId16"/>
    <p:sldId id="273" r:id="rId17"/>
    <p:sldId id="274" r:id="rId18"/>
    <p:sldId id="275" r:id="rId19"/>
    <p:sldId id="276" r:id="rId20"/>
    <p:sldId id="278" r:id="rId21"/>
    <p:sldId id="279" r:id="rId22"/>
    <p:sldId id="280" r:id="rId23"/>
    <p:sldId id="282" r:id="rId24"/>
    <p:sldId id="281" r:id="rId25"/>
    <p:sldId id="277"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1"/>
    <p:restoredTop sz="93548"/>
  </p:normalViewPr>
  <p:slideViewPr>
    <p:cSldViewPr snapToGrid="0" snapToObjects="1">
      <p:cViewPr>
        <p:scale>
          <a:sx n="55" d="100"/>
          <a:sy n="55" d="100"/>
        </p:scale>
        <p:origin x="488"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DAC767-48EE-DD4D-B43F-4C226A88ACED}"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CD9C5DF3-389E-D94E-9623-347434AE4F73}">
      <dgm:prSet phldrT="[Text]"/>
      <dgm:spPr>
        <a:solidFill>
          <a:schemeClr val="bg1">
            <a:lumMod val="50000"/>
          </a:schemeClr>
        </a:solidFill>
      </dgm:spPr>
      <dgm:t>
        <a:bodyPr/>
        <a:lstStyle/>
        <a:p>
          <a:r>
            <a:rPr lang="en-US" dirty="0" smtClean="0">
              <a:latin typeface="Microsoft YaHei" charset="-122"/>
              <a:ea typeface="Microsoft YaHei" charset="-122"/>
              <a:cs typeface="Microsoft YaHei" charset="-122"/>
            </a:rPr>
            <a:t>Data Summary</a:t>
          </a:r>
          <a:endParaRPr lang="en-US" dirty="0">
            <a:latin typeface="Microsoft YaHei" charset="-122"/>
            <a:ea typeface="Microsoft YaHei" charset="-122"/>
            <a:cs typeface="Microsoft YaHei" charset="-122"/>
          </a:endParaRPr>
        </a:p>
      </dgm:t>
    </dgm:pt>
    <dgm:pt modelId="{4666D18D-A7B6-E140-98AD-73C9992952AA}" type="parTrans" cxnId="{7CCCEE82-EF8E-D642-B56E-B2B57784E6AF}">
      <dgm:prSet/>
      <dgm:spPr/>
      <dgm:t>
        <a:bodyPr/>
        <a:lstStyle/>
        <a:p>
          <a:endParaRPr lang="en-US"/>
        </a:p>
      </dgm:t>
    </dgm:pt>
    <dgm:pt modelId="{17FD14D8-ADC0-7543-B32B-81C3B93D81E3}" type="sibTrans" cxnId="{7CCCEE82-EF8E-D642-B56E-B2B57784E6AF}">
      <dgm:prSet/>
      <dgm:spPr/>
      <dgm:t>
        <a:bodyPr/>
        <a:lstStyle/>
        <a:p>
          <a:endParaRPr lang="en-US"/>
        </a:p>
      </dgm:t>
    </dgm:pt>
    <dgm:pt modelId="{FBCA38EC-C8F5-8440-8104-4A83B0E3F70B}">
      <dgm:prSet phldrT="[Text]"/>
      <dgm:spPr/>
      <dgm:t>
        <a:bodyPr/>
        <a:lstStyle/>
        <a:p>
          <a:r>
            <a:rPr lang="en-US" dirty="0" smtClean="0">
              <a:latin typeface="Microsoft YaHei" charset="-122"/>
              <a:ea typeface="Microsoft YaHei" charset="-122"/>
              <a:cs typeface="Microsoft YaHei" charset="-122"/>
            </a:rPr>
            <a:t>Hourly Trip Distance Distribution and Airport Trips</a:t>
          </a:r>
          <a:endParaRPr lang="en-US" dirty="0">
            <a:latin typeface="Microsoft YaHei" charset="-122"/>
            <a:ea typeface="Microsoft YaHei" charset="-122"/>
            <a:cs typeface="Microsoft YaHei" charset="-122"/>
          </a:endParaRPr>
        </a:p>
      </dgm:t>
    </dgm:pt>
    <dgm:pt modelId="{CE8AD4DC-8DA9-3741-803F-E9C96D4D19AA}" type="parTrans" cxnId="{D05FED9B-8FBF-884F-8835-43E61A51AD84}">
      <dgm:prSet/>
      <dgm:spPr/>
      <dgm:t>
        <a:bodyPr/>
        <a:lstStyle/>
        <a:p>
          <a:endParaRPr lang="en-US"/>
        </a:p>
      </dgm:t>
    </dgm:pt>
    <dgm:pt modelId="{F8F1C56F-87DE-E44F-A7E9-8F0E187C4716}" type="sibTrans" cxnId="{D05FED9B-8FBF-884F-8835-43E61A51AD84}">
      <dgm:prSet/>
      <dgm:spPr/>
      <dgm:t>
        <a:bodyPr/>
        <a:lstStyle/>
        <a:p>
          <a:endParaRPr lang="en-US"/>
        </a:p>
      </dgm:t>
    </dgm:pt>
    <dgm:pt modelId="{839DFE38-68C2-A34B-B230-82BA7B37902F}">
      <dgm:prSet phldrT="[Text]"/>
      <dgm:spPr>
        <a:solidFill>
          <a:schemeClr val="bg1">
            <a:lumMod val="50000"/>
          </a:schemeClr>
        </a:solidFill>
      </dgm:spPr>
      <dgm:t>
        <a:bodyPr/>
        <a:lstStyle/>
        <a:p>
          <a:r>
            <a:rPr lang="en-US" dirty="0" smtClean="0">
              <a:latin typeface="Microsoft YaHei" charset="-122"/>
              <a:ea typeface="Microsoft YaHei" charset="-122"/>
              <a:cs typeface="Microsoft YaHei" charset="-122"/>
            </a:rPr>
            <a:t>Predictive Model on Tip Percentage</a:t>
          </a:r>
          <a:endParaRPr lang="en-US" dirty="0">
            <a:latin typeface="Microsoft YaHei" charset="-122"/>
            <a:ea typeface="Microsoft YaHei" charset="-122"/>
            <a:cs typeface="Microsoft YaHei" charset="-122"/>
          </a:endParaRPr>
        </a:p>
      </dgm:t>
    </dgm:pt>
    <dgm:pt modelId="{289F08C4-1DB1-7047-B173-BBB607EE8CEB}" type="parTrans" cxnId="{5ED36277-DE1C-5F49-962C-1FFB05B106C0}">
      <dgm:prSet/>
      <dgm:spPr/>
      <dgm:t>
        <a:bodyPr/>
        <a:lstStyle/>
        <a:p>
          <a:endParaRPr lang="en-US"/>
        </a:p>
      </dgm:t>
    </dgm:pt>
    <dgm:pt modelId="{4518458C-16C1-4540-A9F5-D26002371918}" type="sibTrans" cxnId="{5ED36277-DE1C-5F49-962C-1FFB05B106C0}">
      <dgm:prSet/>
      <dgm:spPr/>
      <dgm:t>
        <a:bodyPr/>
        <a:lstStyle/>
        <a:p>
          <a:endParaRPr lang="en-US"/>
        </a:p>
      </dgm:t>
    </dgm:pt>
    <dgm:pt modelId="{88BB005F-B96A-4640-AEF8-9318FE20640C}">
      <dgm:prSet/>
      <dgm:spPr>
        <a:solidFill>
          <a:schemeClr val="bg1">
            <a:lumMod val="50000"/>
          </a:schemeClr>
        </a:solidFill>
      </dgm:spPr>
      <dgm:t>
        <a:bodyPr/>
        <a:lstStyle/>
        <a:p>
          <a:r>
            <a:rPr lang="en-US" dirty="0" smtClean="0">
              <a:latin typeface="Microsoft YaHei" charset="-122"/>
              <a:ea typeface="Microsoft YaHei" charset="-122"/>
              <a:cs typeface="Microsoft YaHei" charset="-122"/>
            </a:rPr>
            <a:t>Trip Distance Exploration</a:t>
          </a:r>
          <a:endParaRPr lang="en-US" dirty="0">
            <a:latin typeface="Microsoft YaHei" charset="-122"/>
            <a:ea typeface="Microsoft YaHei" charset="-122"/>
            <a:cs typeface="Microsoft YaHei" charset="-122"/>
          </a:endParaRPr>
        </a:p>
      </dgm:t>
    </dgm:pt>
    <dgm:pt modelId="{8F49E608-B0AC-6D4D-9DC5-A37FCF73E60E}" type="parTrans" cxnId="{F18BF9E6-FBE5-CF43-B0E7-360CF7C767A6}">
      <dgm:prSet/>
      <dgm:spPr/>
      <dgm:t>
        <a:bodyPr/>
        <a:lstStyle/>
        <a:p>
          <a:endParaRPr lang="en-US"/>
        </a:p>
      </dgm:t>
    </dgm:pt>
    <dgm:pt modelId="{913C38B7-21E4-E047-8B89-4C0FC2DA814E}" type="sibTrans" cxnId="{F18BF9E6-FBE5-CF43-B0E7-360CF7C767A6}">
      <dgm:prSet/>
      <dgm:spPr/>
      <dgm:t>
        <a:bodyPr/>
        <a:lstStyle/>
        <a:p>
          <a:endParaRPr lang="en-US"/>
        </a:p>
      </dgm:t>
    </dgm:pt>
    <dgm:pt modelId="{F214780C-6152-094F-A2A4-4C904A46B4BB}">
      <dgm:prSet/>
      <dgm:spPr>
        <a:solidFill>
          <a:schemeClr val="bg1">
            <a:lumMod val="50000"/>
          </a:schemeClr>
        </a:solidFill>
      </dgm:spPr>
      <dgm:t>
        <a:bodyPr/>
        <a:lstStyle/>
        <a:p>
          <a:r>
            <a:rPr lang="en-US" altLang="zh-CN" dirty="0" smtClean="0">
              <a:latin typeface="Microsoft YaHei" charset="-122"/>
              <a:ea typeface="Microsoft YaHei" charset="-122"/>
              <a:cs typeface="Microsoft YaHei" charset="-122"/>
            </a:rPr>
            <a:t>Speed Hypothesis</a:t>
          </a:r>
          <a:endParaRPr lang="en-US" dirty="0">
            <a:latin typeface="Microsoft YaHei" charset="-122"/>
            <a:ea typeface="Microsoft YaHei" charset="-122"/>
            <a:cs typeface="Microsoft YaHei" charset="-122"/>
          </a:endParaRPr>
        </a:p>
      </dgm:t>
    </dgm:pt>
    <dgm:pt modelId="{6B1AB0E4-0EB1-3E43-AB5D-B2DA00908A36}" type="parTrans" cxnId="{90836DE8-F995-8848-AC5B-3C42DE83868A}">
      <dgm:prSet/>
      <dgm:spPr/>
      <dgm:t>
        <a:bodyPr/>
        <a:lstStyle/>
        <a:p>
          <a:endParaRPr lang="en-US"/>
        </a:p>
      </dgm:t>
    </dgm:pt>
    <dgm:pt modelId="{FEB4E849-8250-044C-A454-090F52CEC918}" type="sibTrans" cxnId="{90836DE8-F995-8848-AC5B-3C42DE83868A}">
      <dgm:prSet/>
      <dgm:spPr/>
      <dgm:t>
        <a:bodyPr/>
        <a:lstStyle/>
        <a:p>
          <a:endParaRPr lang="en-US"/>
        </a:p>
      </dgm:t>
    </dgm:pt>
    <dgm:pt modelId="{B9867B8A-4AD9-3F47-985C-133340175F8F}">
      <dgm:prSet phldrT="[Text]"/>
      <dgm:spPr/>
      <dgm:t>
        <a:bodyPr/>
        <a:lstStyle/>
        <a:p>
          <a:r>
            <a:rPr lang="en-US" b="0" dirty="0" smtClean="0">
              <a:latin typeface="Microsoft YaHei" charset="-122"/>
              <a:ea typeface="Microsoft YaHei" charset="-122"/>
              <a:cs typeface="Microsoft YaHei" charset="-122"/>
            </a:rPr>
            <a:t>Mean and Median </a:t>
          </a:r>
          <a:r>
            <a:rPr lang="en-US" b="0" i="0" dirty="0" smtClean="0">
              <a:latin typeface="Microsoft YaHei" charset="-122"/>
              <a:ea typeface="Microsoft YaHei" charset="-122"/>
              <a:cs typeface="Microsoft YaHei" charset="-122"/>
            </a:rPr>
            <a:t>trip distance grouped by hour of day</a:t>
          </a:r>
          <a:endParaRPr lang="en-US" b="0" dirty="0">
            <a:latin typeface="Microsoft YaHei" charset="-122"/>
            <a:ea typeface="Microsoft YaHei" charset="-122"/>
            <a:cs typeface="Microsoft YaHei" charset="-122"/>
          </a:endParaRPr>
        </a:p>
      </dgm:t>
    </dgm:pt>
    <dgm:pt modelId="{D9A8DF63-7041-404F-81E5-AEA373881770}" type="parTrans" cxnId="{6B32507D-21DF-9641-944F-DAFFFBAE6B1D}">
      <dgm:prSet/>
      <dgm:spPr/>
      <dgm:t>
        <a:bodyPr/>
        <a:lstStyle/>
        <a:p>
          <a:endParaRPr lang="en-US"/>
        </a:p>
      </dgm:t>
    </dgm:pt>
    <dgm:pt modelId="{935FB29B-D193-2C46-8DB5-8BBCCE00F81E}" type="sibTrans" cxnId="{6B32507D-21DF-9641-944F-DAFFFBAE6B1D}">
      <dgm:prSet/>
      <dgm:spPr/>
      <dgm:t>
        <a:bodyPr/>
        <a:lstStyle/>
        <a:p>
          <a:endParaRPr lang="en-US"/>
        </a:p>
      </dgm:t>
    </dgm:pt>
    <dgm:pt modelId="{79FB76CD-77ED-C245-B277-F58133CA0C70}">
      <dgm:prSet phldrT="[Text]"/>
      <dgm:spPr/>
      <dgm:t>
        <a:bodyPr/>
        <a:lstStyle/>
        <a:p>
          <a:r>
            <a:rPr lang="en-US" b="0" i="0" dirty="0" smtClean="0">
              <a:latin typeface="Microsoft YaHei" charset="-122"/>
              <a:ea typeface="Microsoft YaHei" charset="-122"/>
              <a:cs typeface="Microsoft YaHei" charset="-122"/>
            </a:rPr>
            <a:t>Airport Trips</a:t>
          </a:r>
          <a:endParaRPr lang="en-US" b="0" dirty="0">
            <a:latin typeface="Microsoft YaHei" charset="-122"/>
            <a:ea typeface="Microsoft YaHei" charset="-122"/>
            <a:cs typeface="Microsoft YaHei" charset="-122"/>
          </a:endParaRPr>
        </a:p>
      </dgm:t>
    </dgm:pt>
    <dgm:pt modelId="{391D11F7-39B0-AD46-B9B5-5454B71DDAC4}" type="parTrans" cxnId="{9247C55A-25D2-FC4E-90AF-5073C6DF76C6}">
      <dgm:prSet/>
      <dgm:spPr/>
      <dgm:t>
        <a:bodyPr/>
        <a:lstStyle/>
        <a:p>
          <a:endParaRPr lang="en-US"/>
        </a:p>
      </dgm:t>
    </dgm:pt>
    <dgm:pt modelId="{281F5FBF-F10C-524F-BE6C-0DC8441EE940}" type="sibTrans" cxnId="{9247C55A-25D2-FC4E-90AF-5073C6DF76C6}">
      <dgm:prSet/>
      <dgm:spPr/>
      <dgm:t>
        <a:bodyPr/>
        <a:lstStyle/>
        <a:p>
          <a:endParaRPr lang="en-US"/>
        </a:p>
      </dgm:t>
    </dgm:pt>
    <dgm:pt modelId="{C8DF1191-2EF0-8845-80E2-5A20A4EDE060}">
      <dgm:prSet phldrT="[Text]"/>
      <dgm:spPr/>
      <dgm:t>
        <a:bodyPr/>
        <a:lstStyle/>
        <a:p>
          <a:r>
            <a:rPr lang="en-US" b="0" i="0" dirty="0" smtClean="0">
              <a:latin typeface="Microsoft YaHei" charset="-122"/>
              <a:ea typeface="Microsoft YaHei" charset="-122"/>
              <a:cs typeface="Microsoft YaHei" charset="-122"/>
            </a:rPr>
            <a:t>Identifying trips to/from one of NYC airports</a:t>
          </a:r>
          <a:endParaRPr lang="en-US" b="0" dirty="0">
            <a:latin typeface="Microsoft YaHei" charset="-122"/>
            <a:ea typeface="Microsoft YaHei" charset="-122"/>
            <a:cs typeface="Microsoft YaHei" charset="-122"/>
          </a:endParaRPr>
        </a:p>
      </dgm:t>
    </dgm:pt>
    <dgm:pt modelId="{59CD5F65-4D6D-AE4E-BA34-27CDA51ADA7D}" type="parTrans" cxnId="{C71ED5FA-A336-4647-8505-6ACEC78B9A2F}">
      <dgm:prSet/>
      <dgm:spPr/>
      <dgm:t>
        <a:bodyPr/>
        <a:lstStyle/>
        <a:p>
          <a:endParaRPr lang="en-US"/>
        </a:p>
      </dgm:t>
    </dgm:pt>
    <dgm:pt modelId="{0CF9EA57-B05B-9A47-B444-A131DB368E88}" type="sibTrans" cxnId="{C71ED5FA-A336-4647-8505-6ACEC78B9A2F}">
      <dgm:prSet/>
      <dgm:spPr/>
      <dgm:t>
        <a:bodyPr/>
        <a:lstStyle/>
        <a:p>
          <a:endParaRPr lang="en-US"/>
        </a:p>
      </dgm:t>
    </dgm:pt>
    <dgm:pt modelId="{C40E5A92-E1A5-5A48-A40B-29F20FDC52F5}">
      <dgm:prSet phldrT="[Text]"/>
      <dgm:spPr/>
      <dgm:t>
        <a:bodyPr/>
        <a:lstStyle/>
        <a:p>
          <a:r>
            <a:rPr lang="en-US" b="0" i="0" dirty="0" smtClean="0">
              <a:latin typeface="Microsoft YaHei" charset="-122"/>
              <a:ea typeface="Microsoft YaHei" charset="-122"/>
              <a:cs typeface="Microsoft YaHei" charset="-122"/>
            </a:rPr>
            <a:t>Interesting Characteristics of Airport Trips</a:t>
          </a:r>
          <a:endParaRPr lang="en-US" b="0" dirty="0">
            <a:latin typeface="Microsoft YaHei" charset="-122"/>
            <a:ea typeface="Microsoft YaHei" charset="-122"/>
            <a:cs typeface="Microsoft YaHei" charset="-122"/>
          </a:endParaRPr>
        </a:p>
      </dgm:t>
    </dgm:pt>
    <dgm:pt modelId="{7B1F1741-2764-884F-AE89-3BF83B25FB57}" type="parTrans" cxnId="{650BFF5F-110D-EC4A-B6CB-6421ECAC4B5E}">
      <dgm:prSet/>
      <dgm:spPr/>
      <dgm:t>
        <a:bodyPr/>
        <a:lstStyle/>
        <a:p>
          <a:endParaRPr lang="en-US"/>
        </a:p>
      </dgm:t>
    </dgm:pt>
    <dgm:pt modelId="{95D7CD55-E589-A84F-B17C-75BB62C5702B}" type="sibTrans" cxnId="{650BFF5F-110D-EC4A-B6CB-6421ECAC4B5E}">
      <dgm:prSet/>
      <dgm:spPr/>
      <dgm:t>
        <a:bodyPr/>
        <a:lstStyle/>
        <a:p>
          <a:endParaRPr lang="en-US"/>
        </a:p>
      </dgm:t>
    </dgm:pt>
    <dgm:pt modelId="{D03FD77E-08FD-144E-A4B1-0EC5AB5EEEA4}" type="pres">
      <dgm:prSet presAssocID="{A1DAC767-48EE-DD4D-B43F-4C226A88ACED}" presName="linear" presStyleCnt="0">
        <dgm:presLayoutVars>
          <dgm:dir/>
          <dgm:animLvl val="lvl"/>
          <dgm:resizeHandles val="exact"/>
        </dgm:presLayoutVars>
      </dgm:prSet>
      <dgm:spPr/>
    </dgm:pt>
    <dgm:pt modelId="{3EE008F1-067E-6D45-931F-6DF9ACCDC9D3}" type="pres">
      <dgm:prSet presAssocID="{CD9C5DF3-389E-D94E-9623-347434AE4F73}" presName="parentLin" presStyleCnt="0"/>
      <dgm:spPr/>
    </dgm:pt>
    <dgm:pt modelId="{33E1A66F-8CC6-BD45-9A47-EDE0406C220D}" type="pres">
      <dgm:prSet presAssocID="{CD9C5DF3-389E-D94E-9623-347434AE4F73}" presName="parentLeftMargin" presStyleLbl="node1" presStyleIdx="0" presStyleCnt="5"/>
      <dgm:spPr/>
    </dgm:pt>
    <dgm:pt modelId="{555E1679-642A-B04C-9197-97304D27F30E}" type="pres">
      <dgm:prSet presAssocID="{CD9C5DF3-389E-D94E-9623-347434AE4F73}" presName="parentText" presStyleLbl="node1" presStyleIdx="0" presStyleCnt="5">
        <dgm:presLayoutVars>
          <dgm:chMax val="0"/>
          <dgm:bulletEnabled val="1"/>
        </dgm:presLayoutVars>
      </dgm:prSet>
      <dgm:spPr/>
      <dgm:t>
        <a:bodyPr/>
        <a:lstStyle/>
        <a:p>
          <a:endParaRPr lang="en-US"/>
        </a:p>
      </dgm:t>
    </dgm:pt>
    <dgm:pt modelId="{34EB13AB-2586-5043-A7D8-9A6056B7C6E3}" type="pres">
      <dgm:prSet presAssocID="{CD9C5DF3-389E-D94E-9623-347434AE4F73}" presName="negativeSpace" presStyleCnt="0"/>
      <dgm:spPr/>
    </dgm:pt>
    <dgm:pt modelId="{E799D1FD-5181-9143-88A4-223211102148}" type="pres">
      <dgm:prSet presAssocID="{CD9C5DF3-389E-D94E-9623-347434AE4F73}" presName="childText" presStyleLbl="conFgAcc1" presStyleIdx="0" presStyleCnt="5">
        <dgm:presLayoutVars>
          <dgm:bulletEnabled val="1"/>
        </dgm:presLayoutVars>
      </dgm:prSet>
      <dgm:spPr/>
    </dgm:pt>
    <dgm:pt modelId="{0E53A013-B1E4-BF47-ABDC-812E596D2F6D}" type="pres">
      <dgm:prSet presAssocID="{17FD14D8-ADC0-7543-B32B-81C3B93D81E3}" presName="spaceBetweenRectangles" presStyleCnt="0"/>
      <dgm:spPr/>
    </dgm:pt>
    <dgm:pt modelId="{DFD11F82-5981-6242-A9CC-590D8914CF01}" type="pres">
      <dgm:prSet presAssocID="{88BB005F-B96A-4640-AEF8-9318FE20640C}" presName="parentLin" presStyleCnt="0"/>
      <dgm:spPr/>
    </dgm:pt>
    <dgm:pt modelId="{21DCC56C-8ADC-ED4C-A5B3-E652550AF3FB}" type="pres">
      <dgm:prSet presAssocID="{88BB005F-B96A-4640-AEF8-9318FE20640C}" presName="parentLeftMargin" presStyleLbl="node1" presStyleIdx="0" presStyleCnt="5"/>
      <dgm:spPr/>
    </dgm:pt>
    <dgm:pt modelId="{FDB14636-237B-224F-A255-E7EB9E25368A}" type="pres">
      <dgm:prSet presAssocID="{88BB005F-B96A-4640-AEF8-9318FE20640C}" presName="parentText" presStyleLbl="node1" presStyleIdx="1" presStyleCnt="5">
        <dgm:presLayoutVars>
          <dgm:chMax val="0"/>
          <dgm:bulletEnabled val="1"/>
        </dgm:presLayoutVars>
      </dgm:prSet>
      <dgm:spPr/>
      <dgm:t>
        <a:bodyPr/>
        <a:lstStyle/>
        <a:p>
          <a:endParaRPr lang="en-US"/>
        </a:p>
      </dgm:t>
    </dgm:pt>
    <dgm:pt modelId="{B067CD83-95CA-9F43-A080-A7F12F54324B}" type="pres">
      <dgm:prSet presAssocID="{88BB005F-B96A-4640-AEF8-9318FE20640C}" presName="negativeSpace" presStyleCnt="0"/>
      <dgm:spPr/>
    </dgm:pt>
    <dgm:pt modelId="{D88049E3-4177-C34F-BC7E-9FB66388884D}" type="pres">
      <dgm:prSet presAssocID="{88BB005F-B96A-4640-AEF8-9318FE20640C}" presName="childText" presStyleLbl="conFgAcc1" presStyleIdx="1" presStyleCnt="5">
        <dgm:presLayoutVars>
          <dgm:bulletEnabled val="1"/>
        </dgm:presLayoutVars>
      </dgm:prSet>
      <dgm:spPr/>
      <dgm:t>
        <a:bodyPr/>
        <a:lstStyle/>
        <a:p>
          <a:endParaRPr lang="en-US"/>
        </a:p>
      </dgm:t>
    </dgm:pt>
    <dgm:pt modelId="{19E07A6C-725D-4B42-B446-D3DADC09753F}" type="pres">
      <dgm:prSet presAssocID="{913C38B7-21E4-E047-8B89-4C0FC2DA814E}" presName="spaceBetweenRectangles" presStyleCnt="0"/>
      <dgm:spPr/>
    </dgm:pt>
    <dgm:pt modelId="{439ABD4B-9C5C-8644-8B11-7103302A3277}" type="pres">
      <dgm:prSet presAssocID="{FBCA38EC-C8F5-8440-8104-4A83B0E3F70B}" presName="parentLin" presStyleCnt="0"/>
      <dgm:spPr/>
    </dgm:pt>
    <dgm:pt modelId="{4ED8F1BD-9CBB-3241-84C7-C591850EEA16}" type="pres">
      <dgm:prSet presAssocID="{FBCA38EC-C8F5-8440-8104-4A83B0E3F70B}" presName="parentLeftMargin" presStyleLbl="node1" presStyleIdx="1" presStyleCnt="5"/>
      <dgm:spPr/>
    </dgm:pt>
    <dgm:pt modelId="{6659420E-DF93-2C4D-A33B-14A08956349A}" type="pres">
      <dgm:prSet presAssocID="{FBCA38EC-C8F5-8440-8104-4A83B0E3F70B}" presName="parentText" presStyleLbl="node1" presStyleIdx="2" presStyleCnt="5">
        <dgm:presLayoutVars>
          <dgm:chMax val="0"/>
          <dgm:bulletEnabled val="1"/>
        </dgm:presLayoutVars>
      </dgm:prSet>
      <dgm:spPr/>
      <dgm:t>
        <a:bodyPr/>
        <a:lstStyle/>
        <a:p>
          <a:endParaRPr lang="en-US"/>
        </a:p>
      </dgm:t>
    </dgm:pt>
    <dgm:pt modelId="{8ADF0AE2-C62D-6B48-BB54-D53A421DD216}" type="pres">
      <dgm:prSet presAssocID="{FBCA38EC-C8F5-8440-8104-4A83B0E3F70B}" presName="negativeSpace" presStyleCnt="0"/>
      <dgm:spPr/>
    </dgm:pt>
    <dgm:pt modelId="{423C97B4-4F03-894B-9804-A601D63298AC}" type="pres">
      <dgm:prSet presAssocID="{FBCA38EC-C8F5-8440-8104-4A83B0E3F70B}" presName="childText" presStyleLbl="conFgAcc1" presStyleIdx="2" presStyleCnt="5">
        <dgm:presLayoutVars>
          <dgm:bulletEnabled val="1"/>
        </dgm:presLayoutVars>
      </dgm:prSet>
      <dgm:spPr/>
      <dgm:t>
        <a:bodyPr/>
        <a:lstStyle/>
        <a:p>
          <a:endParaRPr lang="en-US"/>
        </a:p>
      </dgm:t>
    </dgm:pt>
    <dgm:pt modelId="{C1963EA8-0AA3-8848-A919-38D0EC6B4283}" type="pres">
      <dgm:prSet presAssocID="{F8F1C56F-87DE-E44F-A7E9-8F0E187C4716}" presName="spaceBetweenRectangles" presStyleCnt="0"/>
      <dgm:spPr/>
    </dgm:pt>
    <dgm:pt modelId="{A706BFD0-98DC-1243-91D7-2F9ED65E49C6}" type="pres">
      <dgm:prSet presAssocID="{839DFE38-68C2-A34B-B230-82BA7B37902F}" presName="parentLin" presStyleCnt="0"/>
      <dgm:spPr/>
    </dgm:pt>
    <dgm:pt modelId="{1B9D1D4A-77DD-7443-8440-0C2C6A1AAB88}" type="pres">
      <dgm:prSet presAssocID="{839DFE38-68C2-A34B-B230-82BA7B37902F}" presName="parentLeftMargin" presStyleLbl="node1" presStyleIdx="2" presStyleCnt="5"/>
      <dgm:spPr/>
    </dgm:pt>
    <dgm:pt modelId="{82D02564-DEA1-584D-9EE7-B6A065225B48}" type="pres">
      <dgm:prSet presAssocID="{839DFE38-68C2-A34B-B230-82BA7B37902F}" presName="parentText" presStyleLbl="node1" presStyleIdx="3" presStyleCnt="5">
        <dgm:presLayoutVars>
          <dgm:chMax val="0"/>
          <dgm:bulletEnabled val="1"/>
        </dgm:presLayoutVars>
      </dgm:prSet>
      <dgm:spPr/>
      <dgm:t>
        <a:bodyPr/>
        <a:lstStyle/>
        <a:p>
          <a:endParaRPr lang="en-US"/>
        </a:p>
      </dgm:t>
    </dgm:pt>
    <dgm:pt modelId="{4D63CD60-38AA-6743-9722-B80058C7C8C9}" type="pres">
      <dgm:prSet presAssocID="{839DFE38-68C2-A34B-B230-82BA7B37902F}" presName="negativeSpace" presStyleCnt="0"/>
      <dgm:spPr/>
    </dgm:pt>
    <dgm:pt modelId="{3A09B411-F4ED-4341-B24A-F148D9E9DB02}" type="pres">
      <dgm:prSet presAssocID="{839DFE38-68C2-A34B-B230-82BA7B37902F}" presName="childText" presStyleLbl="conFgAcc1" presStyleIdx="3" presStyleCnt="5">
        <dgm:presLayoutVars>
          <dgm:bulletEnabled val="1"/>
        </dgm:presLayoutVars>
      </dgm:prSet>
      <dgm:spPr/>
    </dgm:pt>
    <dgm:pt modelId="{0C5F2058-8C29-9F4F-9828-DCE6ED647E72}" type="pres">
      <dgm:prSet presAssocID="{4518458C-16C1-4540-A9F5-D26002371918}" presName="spaceBetweenRectangles" presStyleCnt="0"/>
      <dgm:spPr/>
    </dgm:pt>
    <dgm:pt modelId="{5CC18AA5-3FF6-D740-9248-251A63EDBBC4}" type="pres">
      <dgm:prSet presAssocID="{F214780C-6152-094F-A2A4-4C904A46B4BB}" presName="parentLin" presStyleCnt="0"/>
      <dgm:spPr/>
    </dgm:pt>
    <dgm:pt modelId="{6D16B497-6F15-F44F-8312-DD199CD27437}" type="pres">
      <dgm:prSet presAssocID="{F214780C-6152-094F-A2A4-4C904A46B4BB}" presName="parentLeftMargin" presStyleLbl="node1" presStyleIdx="3" presStyleCnt="5"/>
      <dgm:spPr/>
    </dgm:pt>
    <dgm:pt modelId="{EC26DE6A-65F2-0242-90AB-0E9F00F1F7DB}" type="pres">
      <dgm:prSet presAssocID="{F214780C-6152-094F-A2A4-4C904A46B4BB}" presName="parentText" presStyleLbl="node1" presStyleIdx="4" presStyleCnt="5">
        <dgm:presLayoutVars>
          <dgm:chMax val="0"/>
          <dgm:bulletEnabled val="1"/>
        </dgm:presLayoutVars>
      </dgm:prSet>
      <dgm:spPr/>
      <dgm:t>
        <a:bodyPr/>
        <a:lstStyle/>
        <a:p>
          <a:endParaRPr lang="en-US"/>
        </a:p>
      </dgm:t>
    </dgm:pt>
    <dgm:pt modelId="{0C201BCB-7398-3345-ABB5-8C5CBB4A3924}" type="pres">
      <dgm:prSet presAssocID="{F214780C-6152-094F-A2A4-4C904A46B4BB}" presName="negativeSpace" presStyleCnt="0"/>
      <dgm:spPr/>
    </dgm:pt>
    <dgm:pt modelId="{CB205833-BB2E-3E4C-8805-D8E144723AB1}" type="pres">
      <dgm:prSet presAssocID="{F214780C-6152-094F-A2A4-4C904A46B4BB}" presName="childText" presStyleLbl="conFgAcc1" presStyleIdx="4" presStyleCnt="5">
        <dgm:presLayoutVars>
          <dgm:bulletEnabled val="1"/>
        </dgm:presLayoutVars>
      </dgm:prSet>
      <dgm:spPr/>
      <dgm:t>
        <a:bodyPr/>
        <a:lstStyle/>
        <a:p>
          <a:endParaRPr lang="en-US"/>
        </a:p>
      </dgm:t>
    </dgm:pt>
  </dgm:ptLst>
  <dgm:cxnLst>
    <dgm:cxn modelId="{5BD48A97-4D18-1145-8938-4E2B204A404D}" type="presOf" srcId="{FBCA38EC-C8F5-8440-8104-4A83B0E3F70B}" destId="{4ED8F1BD-9CBB-3241-84C7-C591850EEA16}" srcOrd="0" destOrd="0" presId="urn:microsoft.com/office/officeart/2005/8/layout/list1"/>
    <dgm:cxn modelId="{C6CA2940-5CE9-ED49-BE60-2BCB70903875}" type="presOf" srcId="{C8DF1191-2EF0-8845-80E2-5A20A4EDE060}" destId="{423C97B4-4F03-894B-9804-A601D63298AC}" srcOrd="0" destOrd="2" presId="urn:microsoft.com/office/officeart/2005/8/layout/list1"/>
    <dgm:cxn modelId="{3F7E2D46-D184-9946-A252-1F76193DC2A4}" type="presOf" srcId="{A1DAC767-48EE-DD4D-B43F-4C226A88ACED}" destId="{D03FD77E-08FD-144E-A4B1-0EC5AB5EEEA4}" srcOrd="0" destOrd="0" presId="urn:microsoft.com/office/officeart/2005/8/layout/list1"/>
    <dgm:cxn modelId="{EC3A4BF2-CB52-ED4C-8D42-71DADF3B30A7}" type="presOf" srcId="{B9867B8A-4AD9-3F47-985C-133340175F8F}" destId="{423C97B4-4F03-894B-9804-A601D63298AC}" srcOrd="0" destOrd="0" presId="urn:microsoft.com/office/officeart/2005/8/layout/list1"/>
    <dgm:cxn modelId="{A024FAF6-1B3D-1249-A77B-2B09A63B008A}" type="presOf" srcId="{F214780C-6152-094F-A2A4-4C904A46B4BB}" destId="{6D16B497-6F15-F44F-8312-DD199CD27437}" srcOrd="0" destOrd="0" presId="urn:microsoft.com/office/officeart/2005/8/layout/list1"/>
    <dgm:cxn modelId="{F3B7C576-9662-F54C-8419-2337A0220EF7}" type="presOf" srcId="{839DFE38-68C2-A34B-B230-82BA7B37902F}" destId="{1B9D1D4A-77DD-7443-8440-0C2C6A1AAB88}" srcOrd="0" destOrd="0" presId="urn:microsoft.com/office/officeart/2005/8/layout/list1"/>
    <dgm:cxn modelId="{E657A1E2-E205-D949-8A27-466DAA54115B}" type="presOf" srcId="{F214780C-6152-094F-A2A4-4C904A46B4BB}" destId="{EC26DE6A-65F2-0242-90AB-0E9F00F1F7DB}" srcOrd="1" destOrd="0" presId="urn:microsoft.com/office/officeart/2005/8/layout/list1"/>
    <dgm:cxn modelId="{C71ED5FA-A336-4647-8505-6ACEC78B9A2F}" srcId="{79FB76CD-77ED-C245-B277-F58133CA0C70}" destId="{C8DF1191-2EF0-8845-80E2-5A20A4EDE060}" srcOrd="0" destOrd="0" parTransId="{59CD5F65-4D6D-AE4E-BA34-27CDA51ADA7D}" sibTransId="{0CF9EA57-B05B-9A47-B444-A131DB368E88}"/>
    <dgm:cxn modelId="{5A8DA58B-5D4A-BD47-A911-C7AAAF633A59}" type="presOf" srcId="{CD9C5DF3-389E-D94E-9623-347434AE4F73}" destId="{555E1679-642A-B04C-9197-97304D27F30E}" srcOrd="1" destOrd="0" presId="urn:microsoft.com/office/officeart/2005/8/layout/list1"/>
    <dgm:cxn modelId="{90836DE8-F995-8848-AC5B-3C42DE83868A}" srcId="{A1DAC767-48EE-DD4D-B43F-4C226A88ACED}" destId="{F214780C-6152-094F-A2A4-4C904A46B4BB}" srcOrd="4" destOrd="0" parTransId="{6B1AB0E4-0EB1-3E43-AB5D-B2DA00908A36}" sibTransId="{FEB4E849-8250-044C-A454-090F52CEC918}"/>
    <dgm:cxn modelId="{8EB80BD9-D278-7C4B-BCCC-C2BB88B0CC97}" type="presOf" srcId="{CD9C5DF3-389E-D94E-9623-347434AE4F73}" destId="{33E1A66F-8CC6-BD45-9A47-EDE0406C220D}" srcOrd="0" destOrd="0" presId="urn:microsoft.com/office/officeart/2005/8/layout/list1"/>
    <dgm:cxn modelId="{5ED89E8F-5832-4944-AB14-14D7B2CFF799}" type="presOf" srcId="{79FB76CD-77ED-C245-B277-F58133CA0C70}" destId="{423C97B4-4F03-894B-9804-A601D63298AC}" srcOrd="0" destOrd="1" presId="urn:microsoft.com/office/officeart/2005/8/layout/list1"/>
    <dgm:cxn modelId="{40AC3EB4-83D3-0D4D-970D-E35A1864814F}" type="presOf" srcId="{C40E5A92-E1A5-5A48-A40B-29F20FDC52F5}" destId="{423C97B4-4F03-894B-9804-A601D63298AC}" srcOrd="0" destOrd="3" presId="urn:microsoft.com/office/officeart/2005/8/layout/list1"/>
    <dgm:cxn modelId="{D05FED9B-8FBF-884F-8835-43E61A51AD84}" srcId="{A1DAC767-48EE-DD4D-B43F-4C226A88ACED}" destId="{FBCA38EC-C8F5-8440-8104-4A83B0E3F70B}" srcOrd="2" destOrd="0" parTransId="{CE8AD4DC-8DA9-3741-803F-E9C96D4D19AA}" sibTransId="{F8F1C56F-87DE-E44F-A7E9-8F0E187C4716}"/>
    <dgm:cxn modelId="{E63D79D0-A42A-254C-A2BF-E7AFEC64DA1A}" type="presOf" srcId="{88BB005F-B96A-4640-AEF8-9318FE20640C}" destId="{FDB14636-237B-224F-A255-E7EB9E25368A}" srcOrd="1" destOrd="0" presId="urn:microsoft.com/office/officeart/2005/8/layout/list1"/>
    <dgm:cxn modelId="{6E7250B7-F050-5943-B337-0215253A9C08}" type="presOf" srcId="{839DFE38-68C2-A34B-B230-82BA7B37902F}" destId="{82D02564-DEA1-584D-9EE7-B6A065225B48}" srcOrd="1" destOrd="0" presId="urn:microsoft.com/office/officeart/2005/8/layout/list1"/>
    <dgm:cxn modelId="{5ED36277-DE1C-5F49-962C-1FFB05B106C0}" srcId="{A1DAC767-48EE-DD4D-B43F-4C226A88ACED}" destId="{839DFE38-68C2-A34B-B230-82BA7B37902F}" srcOrd="3" destOrd="0" parTransId="{289F08C4-1DB1-7047-B173-BBB607EE8CEB}" sibTransId="{4518458C-16C1-4540-A9F5-D26002371918}"/>
    <dgm:cxn modelId="{6B32507D-21DF-9641-944F-DAFFFBAE6B1D}" srcId="{FBCA38EC-C8F5-8440-8104-4A83B0E3F70B}" destId="{B9867B8A-4AD9-3F47-985C-133340175F8F}" srcOrd="0" destOrd="0" parTransId="{D9A8DF63-7041-404F-81E5-AEA373881770}" sibTransId="{935FB29B-D193-2C46-8DB5-8BBCCE00F81E}"/>
    <dgm:cxn modelId="{650BFF5F-110D-EC4A-B6CB-6421ECAC4B5E}" srcId="{79FB76CD-77ED-C245-B277-F58133CA0C70}" destId="{C40E5A92-E1A5-5A48-A40B-29F20FDC52F5}" srcOrd="1" destOrd="0" parTransId="{7B1F1741-2764-884F-AE89-3BF83B25FB57}" sibTransId="{95D7CD55-E589-A84F-B17C-75BB62C5702B}"/>
    <dgm:cxn modelId="{F18BF9E6-FBE5-CF43-B0E7-360CF7C767A6}" srcId="{A1DAC767-48EE-DD4D-B43F-4C226A88ACED}" destId="{88BB005F-B96A-4640-AEF8-9318FE20640C}" srcOrd="1" destOrd="0" parTransId="{8F49E608-B0AC-6D4D-9DC5-A37FCF73E60E}" sibTransId="{913C38B7-21E4-E047-8B89-4C0FC2DA814E}"/>
    <dgm:cxn modelId="{9247C55A-25D2-FC4E-90AF-5073C6DF76C6}" srcId="{FBCA38EC-C8F5-8440-8104-4A83B0E3F70B}" destId="{79FB76CD-77ED-C245-B277-F58133CA0C70}" srcOrd="1" destOrd="0" parTransId="{391D11F7-39B0-AD46-B9B5-5454B71DDAC4}" sibTransId="{281F5FBF-F10C-524F-BE6C-0DC8441EE940}"/>
    <dgm:cxn modelId="{7CCCEE82-EF8E-D642-B56E-B2B57784E6AF}" srcId="{A1DAC767-48EE-DD4D-B43F-4C226A88ACED}" destId="{CD9C5DF3-389E-D94E-9623-347434AE4F73}" srcOrd="0" destOrd="0" parTransId="{4666D18D-A7B6-E140-98AD-73C9992952AA}" sibTransId="{17FD14D8-ADC0-7543-B32B-81C3B93D81E3}"/>
    <dgm:cxn modelId="{D1FBB899-F8CF-F64C-B04D-5A591EA5C289}" type="presOf" srcId="{88BB005F-B96A-4640-AEF8-9318FE20640C}" destId="{21DCC56C-8ADC-ED4C-A5B3-E652550AF3FB}" srcOrd="0" destOrd="0" presId="urn:microsoft.com/office/officeart/2005/8/layout/list1"/>
    <dgm:cxn modelId="{983611E3-EF59-D540-8801-696C222B6398}" type="presOf" srcId="{FBCA38EC-C8F5-8440-8104-4A83B0E3F70B}" destId="{6659420E-DF93-2C4D-A33B-14A08956349A}" srcOrd="1" destOrd="0" presId="urn:microsoft.com/office/officeart/2005/8/layout/list1"/>
    <dgm:cxn modelId="{30BD8D44-0CF6-9542-99B1-B42517F7C51B}" type="presParOf" srcId="{D03FD77E-08FD-144E-A4B1-0EC5AB5EEEA4}" destId="{3EE008F1-067E-6D45-931F-6DF9ACCDC9D3}" srcOrd="0" destOrd="0" presId="urn:microsoft.com/office/officeart/2005/8/layout/list1"/>
    <dgm:cxn modelId="{29466ABE-7685-B340-B46D-13AF5B611F9F}" type="presParOf" srcId="{3EE008F1-067E-6D45-931F-6DF9ACCDC9D3}" destId="{33E1A66F-8CC6-BD45-9A47-EDE0406C220D}" srcOrd="0" destOrd="0" presId="urn:microsoft.com/office/officeart/2005/8/layout/list1"/>
    <dgm:cxn modelId="{40C58A8C-2C45-F24F-BB59-F89F76C495BA}" type="presParOf" srcId="{3EE008F1-067E-6D45-931F-6DF9ACCDC9D3}" destId="{555E1679-642A-B04C-9197-97304D27F30E}" srcOrd="1" destOrd="0" presId="urn:microsoft.com/office/officeart/2005/8/layout/list1"/>
    <dgm:cxn modelId="{278F64EE-DBA9-EB44-B486-6295D1703AA1}" type="presParOf" srcId="{D03FD77E-08FD-144E-A4B1-0EC5AB5EEEA4}" destId="{34EB13AB-2586-5043-A7D8-9A6056B7C6E3}" srcOrd="1" destOrd="0" presId="urn:microsoft.com/office/officeart/2005/8/layout/list1"/>
    <dgm:cxn modelId="{BF5C5A95-3277-0041-A1EC-6371091C5B42}" type="presParOf" srcId="{D03FD77E-08FD-144E-A4B1-0EC5AB5EEEA4}" destId="{E799D1FD-5181-9143-88A4-223211102148}" srcOrd="2" destOrd="0" presId="urn:microsoft.com/office/officeart/2005/8/layout/list1"/>
    <dgm:cxn modelId="{15BD3368-862E-E84B-A939-528DCFA2DB26}" type="presParOf" srcId="{D03FD77E-08FD-144E-A4B1-0EC5AB5EEEA4}" destId="{0E53A013-B1E4-BF47-ABDC-812E596D2F6D}" srcOrd="3" destOrd="0" presId="urn:microsoft.com/office/officeart/2005/8/layout/list1"/>
    <dgm:cxn modelId="{81D9B592-78FF-FC40-8D5B-CFFDFDCD888D}" type="presParOf" srcId="{D03FD77E-08FD-144E-A4B1-0EC5AB5EEEA4}" destId="{DFD11F82-5981-6242-A9CC-590D8914CF01}" srcOrd="4" destOrd="0" presId="urn:microsoft.com/office/officeart/2005/8/layout/list1"/>
    <dgm:cxn modelId="{903710D7-8E2C-9446-B0AE-2D02628BCA36}" type="presParOf" srcId="{DFD11F82-5981-6242-A9CC-590D8914CF01}" destId="{21DCC56C-8ADC-ED4C-A5B3-E652550AF3FB}" srcOrd="0" destOrd="0" presId="urn:microsoft.com/office/officeart/2005/8/layout/list1"/>
    <dgm:cxn modelId="{C0AC525A-CDE2-1841-B475-CBA5E3DF5A02}" type="presParOf" srcId="{DFD11F82-5981-6242-A9CC-590D8914CF01}" destId="{FDB14636-237B-224F-A255-E7EB9E25368A}" srcOrd="1" destOrd="0" presId="urn:microsoft.com/office/officeart/2005/8/layout/list1"/>
    <dgm:cxn modelId="{B7470988-869F-334F-BF65-56185072F664}" type="presParOf" srcId="{D03FD77E-08FD-144E-A4B1-0EC5AB5EEEA4}" destId="{B067CD83-95CA-9F43-A080-A7F12F54324B}" srcOrd="5" destOrd="0" presId="urn:microsoft.com/office/officeart/2005/8/layout/list1"/>
    <dgm:cxn modelId="{86048020-1631-A849-89E4-DB4ED5C66699}" type="presParOf" srcId="{D03FD77E-08FD-144E-A4B1-0EC5AB5EEEA4}" destId="{D88049E3-4177-C34F-BC7E-9FB66388884D}" srcOrd="6" destOrd="0" presId="urn:microsoft.com/office/officeart/2005/8/layout/list1"/>
    <dgm:cxn modelId="{B5A48289-1704-9942-ADED-0FDC8A54416D}" type="presParOf" srcId="{D03FD77E-08FD-144E-A4B1-0EC5AB5EEEA4}" destId="{19E07A6C-725D-4B42-B446-D3DADC09753F}" srcOrd="7" destOrd="0" presId="urn:microsoft.com/office/officeart/2005/8/layout/list1"/>
    <dgm:cxn modelId="{5AC8A803-6C0E-784B-8E23-A52762E49A28}" type="presParOf" srcId="{D03FD77E-08FD-144E-A4B1-0EC5AB5EEEA4}" destId="{439ABD4B-9C5C-8644-8B11-7103302A3277}" srcOrd="8" destOrd="0" presId="urn:microsoft.com/office/officeart/2005/8/layout/list1"/>
    <dgm:cxn modelId="{7DBEDBF8-A691-944E-A48F-600B99D705E1}" type="presParOf" srcId="{439ABD4B-9C5C-8644-8B11-7103302A3277}" destId="{4ED8F1BD-9CBB-3241-84C7-C591850EEA16}" srcOrd="0" destOrd="0" presId="urn:microsoft.com/office/officeart/2005/8/layout/list1"/>
    <dgm:cxn modelId="{3F6BDC61-4D01-864B-B1CF-99653CEE2808}" type="presParOf" srcId="{439ABD4B-9C5C-8644-8B11-7103302A3277}" destId="{6659420E-DF93-2C4D-A33B-14A08956349A}" srcOrd="1" destOrd="0" presId="urn:microsoft.com/office/officeart/2005/8/layout/list1"/>
    <dgm:cxn modelId="{0DBBB16D-850B-1745-8934-CFCCF63A110D}" type="presParOf" srcId="{D03FD77E-08FD-144E-A4B1-0EC5AB5EEEA4}" destId="{8ADF0AE2-C62D-6B48-BB54-D53A421DD216}" srcOrd="9" destOrd="0" presId="urn:microsoft.com/office/officeart/2005/8/layout/list1"/>
    <dgm:cxn modelId="{CA90311F-890D-2F40-BFA6-FA8183DAFC4E}" type="presParOf" srcId="{D03FD77E-08FD-144E-A4B1-0EC5AB5EEEA4}" destId="{423C97B4-4F03-894B-9804-A601D63298AC}" srcOrd="10" destOrd="0" presId="urn:microsoft.com/office/officeart/2005/8/layout/list1"/>
    <dgm:cxn modelId="{B14541CD-9A2F-604E-ADD4-D4348A523796}" type="presParOf" srcId="{D03FD77E-08FD-144E-A4B1-0EC5AB5EEEA4}" destId="{C1963EA8-0AA3-8848-A919-38D0EC6B4283}" srcOrd="11" destOrd="0" presId="urn:microsoft.com/office/officeart/2005/8/layout/list1"/>
    <dgm:cxn modelId="{0CE85F2E-B7CB-7244-A005-30975C5DEE73}" type="presParOf" srcId="{D03FD77E-08FD-144E-A4B1-0EC5AB5EEEA4}" destId="{A706BFD0-98DC-1243-91D7-2F9ED65E49C6}" srcOrd="12" destOrd="0" presId="urn:microsoft.com/office/officeart/2005/8/layout/list1"/>
    <dgm:cxn modelId="{BB10E51A-86BB-EC46-BBCC-7875521349E0}" type="presParOf" srcId="{A706BFD0-98DC-1243-91D7-2F9ED65E49C6}" destId="{1B9D1D4A-77DD-7443-8440-0C2C6A1AAB88}" srcOrd="0" destOrd="0" presId="urn:microsoft.com/office/officeart/2005/8/layout/list1"/>
    <dgm:cxn modelId="{90F03D88-8E7E-BF48-A094-8CE94F428C44}" type="presParOf" srcId="{A706BFD0-98DC-1243-91D7-2F9ED65E49C6}" destId="{82D02564-DEA1-584D-9EE7-B6A065225B48}" srcOrd="1" destOrd="0" presId="urn:microsoft.com/office/officeart/2005/8/layout/list1"/>
    <dgm:cxn modelId="{53299E67-BEB7-4C40-B6D6-0C2E6EA23DB0}" type="presParOf" srcId="{D03FD77E-08FD-144E-A4B1-0EC5AB5EEEA4}" destId="{4D63CD60-38AA-6743-9722-B80058C7C8C9}" srcOrd="13" destOrd="0" presId="urn:microsoft.com/office/officeart/2005/8/layout/list1"/>
    <dgm:cxn modelId="{4F9B047A-CE1D-8E43-9C78-9587E19C3F2D}" type="presParOf" srcId="{D03FD77E-08FD-144E-A4B1-0EC5AB5EEEA4}" destId="{3A09B411-F4ED-4341-B24A-F148D9E9DB02}" srcOrd="14" destOrd="0" presId="urn:microsoft.com/office/officeart/2005/8/layout/list1"/>
    <dgm:cxn modelId="{6F28588A-B609-4C48-A909-1E8A0F2D9D58}" type="presParOf" srcId="{D03FD77E-08FD-144E-A4B1-0EC5AB5EEEA4}" destId="{0C5F2058-8C29-9F4F-9828-DCE6ED647E72}" srcOrd="15" destOrd="0" presId="urn:microsoft.com/office/officeart/2005/8/layout/list1"/>
    <dgm:cxn modelId="{7228692C-E23A-CD4F-9345-5BF558496A88}" type="presParOf" srcId="{D03FD77E-08FD-144E-A4B1-0EC5AB5EEEA4}" destId="{5CC18AA5-3FF6-D740-9248-251A63EDBBC4}" srcOrd="16" destOrd="0" presId="urn:microsoft.com/office/officeart/2005/8/layout/list1"/>
    <dgm:cxn modelId="{84BCAE8A-EC24-5E4B-9257-73F5715B2AC9}" type="presParOf" srcId="{5CC18AA5-3FF6-D740-9248-251A63EDBBC4}" destId="{6D16B497-6F15-F44F-8312-DD199CD27437}" srcOrd="0" destOrd="0" presId="urn:microsoft.com/office/officeart/2005/8/layout/list1"/>
    <dgm:cxn modelId="{F3981C4D-A03B-B04F-A719-4E8711B0972A}" type="presParOf" srcId="{5CC18AA5-3FF6-D740-9248-251A63EDBBC4}" destId="{EC26DE6A-65F2-0242-90AB-0E9F00F1F7DB}" srcOrd="1" destOrd="0" presId="urn:microsoft.com/office/officeart/2005/8/layout/list1"/>
    <dgm:cxn modelId="{CA990084-9CC0-1D46-8647-93420088EFC5}" type="presParOf" srcId="{D03FD77E-08FD-144E-A4B1-0EC5AB5EEEA4}" destId="{0C201BCB-7398-3345-ABB5-8C5CBB4A3924}" srcOrd="17" destOrd="0" presId="urn:microsoft.com/office/officeart/2005/8/layout/list1"/>
    <dgm:cxn modelId="{DB1322C2-8E88-744C-AF87-A89A4F3BE25E}" type="presParOf" srcId="{D03FD77E-08FD-144E-A4B1-0EC5AB5EEEA4}" destId="{CB205833-BB2E-3E4C-8805-D8E144723AB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DAC767-48EE-DD4D-B43F-4C226A88ACED}"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CD9C5DF3-389E-D94E-9623-347434AE4F73}">
      <dgm:prSet phldrT="[Text]"/>
      <dgm:spPr>
        <a:solidFill>
          <a:schemeClr val="bg1">
            <a:lumMod val="50000"/>
          </a:schemeClr>
        </a:solidFill>
      </dgm:spPr>
      <dgm:t>
        <a:bodyPr/>
        <a:lstStyle/>
        <a:p>
          <a:r>
            <a:rPr lang="en-US" dirty="0" smtClean="0">
              <a:latin typeface="Microsoft YaHei" charset="-122"/>
              <a:ea typeface="Microsoft YaHei" charset="-122"/>
              <a:cs typeface="Microsoft YaHei" charset="-122"/>
            </a:rPr>
            <a:t>Data Summary</a:t>
          </a:r>
          <a:endParaRPr lang="en-US" dirty="0">
            <a:latin typeface="Microsoft YaHei" charset="-122"/>
            <a:ea typeface="Microsoft YaHei" charset="-122"/>
            <a:cs typeface="Microsoft YaHei" charset="-122"/>
          </a:endParaRPr>
        </a:p>
      </dgm:t>
    </dgm:pt>
    <dgm:pt modelId="{4666D18D-A7B6-E140-98AD-73C9992952AA}" type="parTrans" cxnId="{7CCCEE82-EF8E-D642-B56E-B2B57784E6AF}">
      <dgm:prSet/>
      <dgm:spPr/>
      <dgm:t>
        <a:bodyPr/>
        <a:lstStyle/>
        <a:p>
          <a:endParaRPr lang="en-US"/>
        </a:p>
      </dgm:t>
    </dgm:pt>
    <dgm:pt modelId="{17FD14D8-ADC0-7543-B32B-81C3B93D81E3}" type="sibTrans" cxnId="{7CCCEE82-EF8E-D642-B56E-B2B57784E6AF}">
      <dgm:prSet/>
      <dgm:spPr/>
      <dgm:t>
        <a:bodyPr/>
        <a:lstStyle/>
        <a:p>
          <a:endParaRPr lang="en-US"/>
        </a:p>
      </dgm:t>
    </dgm:pt>
    <dgm:pt modelId="{FBCA38EC-C8F5-8440-8104-4A83B0E3F70B}">
      <dgm:prSet phldrT="[Text]"/>
      <dgm:spPr>
        <a:solidFill>
          <a:schemeClr val="bg1">
            <a:lumMod val="50000"/>
          </a:schemeClr>
        </a:solidFill>
      </dgm:spPr>
      <dgm:t>
        <a:bodyPr/>
        <a:lstStyle/>
        <a:p>
          <a:r>
            <a:rPr lang="en-US" dirty="0" smtClean="0">
              <a:latin typeface="Microsoft YaHei" charset="-122"/>
              <a:ea typeface="Microsoft YaHei" charset="-122"/>
              <a:cs typeface="Microsoft YaHei" charset="-122"/>
            </a:rPr>
            <a:t>Hourly Trip Distance Distribution and Airport Trips</a:t>
          </a:r>
          <a:endParaRPr lang="en-US" dirty="0">
            <a:latin typeface="Microsoft YaHei" charset="-122"/>
            <a:ea typeface="Microsoft YaHei" charset="-122"/>
            <a:cs typeface="Microsoft YaHei" charset="-122"/>
          </a:endParaRPr>
        </a:p>
      </dgm:t>
    </dgm:pt>
    <dgm:pt modelId="{CE8AD4DC-8DA9-3741-803F-E9C96D4D19AA}" type="parTrans" cxnId="{D05FED9B-8FBF-884F-8835-43E61A51AD84}">
      <dgm:prSet/>
      <dgm:spPr/>
      <dgm:t>
        <a:bodyPr/>
        <a:lstStyle/>
        <a:p>
          <a:endParaRPr lang="en-US"/>
        </a:p>
      </dgm:t>
    </dgm:pt>
    <dgm:pt modelId="{F8F1C56F-87DE-E44F-A7E9-8F0E187C4716}" type="sibTrans" cxnId="{D05FED9B-8FBF-884F-8835-43E61A51AD84}">
      <dgm:prSet/>
      <dgm:spPr/>
      <dgm:t>
        <a:bodyPr/>
        <a:lstStyle/>
        <a:p>
          <a:endParaRPr lang="en-US"/>
        </a:p>
      </dgm:t>
    </dgm:pt>
    <dgm:pt modelId="{839DFE38-68C2-A34B-B230-82BA7B37902F}">
      <dgm:prSet phldrT="[Text]"/>
      <dgm:spPr/>
      <dgm:t>
        <a:bodyPr/>
        <a:lstStyle/>
        <a:p>
          <a:r>
            <a:rPr lang="en-US" dirty="0" smtClean="0">
              <a:latin typeface="Microsoft YaHei" charset="-122"/>
              <a:ea typeface="Microsoft YaHei" charset="-122"/>
              <a:cs typeface="Microsoft YaHei" charset="-122"/>
            </a:rPr>
            <a:t>Predictive Model on Tip Percentage</a:t>
          </a:r>
          <a:endParaRPr lang="en-US" dirty="0">
            <a:latin typeface="Microsoft YaHei" charset="-122"/>
            <a:ea typeface="Microsoft YaHei" charset="-122"/>
            <a:cs typeface="Microsoft YaHei" charset="-122"/>
          </a:endParaRPr>
        </a:p>
      </dgm:t>
    </dgm:pt>
    <dgm:pt modelId="{289F08C4-1DB1-7047-B173-BBB607EE8CEB}" type="parTrans" cxnId="{5ED36277-DE1C-5F49-962C-1FFB05B106C0}">
      <dgm:prSet/>
      <dgm:spPr/>
      <dgm:t>
        <a:bodyPr/>
        <a:lstStyle/>
        <a:p>
          <a:endParaRPr lang="en-US"/>
        </a:p>
      </dgm:t>
    </dgm:pt>
    <dgm:pt modelId="{4518458C-16C1-4540-A9F5-D26002371918}" type="sibTrans" cxnId="{5ED36277-DE1C-5F49-962C-1FFB05B106C0}">
      <dgm:prSet/>
      <dgm:spPr/>
      <dgm:t>
        <a:bodyPr/>
        <a:lstStyle/>
        <a:p>
          <a:endParaRPr lang="en-US"/>
        </a:p>
      </dgm:t>
    </dgm:pt>
    <dgm:pt modelId="{88BB005F-B96A-4640-AEF8-9318FE20640C}">
      <dgm:prSet/>
      <dgm:spPr>
        <a:solidFill>
          <a:schemeClr val="bg1">
            <a:lumMod val="50000"/>
          </a:schemeClr>
        </a:solidFill>
      </dgm:spPr>
      <dgm:t>
        <a:bodyPr/>
        <a:lstStyle/>
        <a:p>
          <a:r>
            <a:rPr lang="en-US" dirty="0" smtClean="0">
              <a:latin typeface="Microsoft YaHei" charset="-122"/>
              <a:ea typeface="Microsoft YaHei" charset="-122"/>
              <a:cs typeface="Microsoft YaHei" charset="-122"/>
            </a:rPr>
            <a:t>Trip Distance Exploration</a:t>
          </a:r>
          <a:endParaRPr lang="en-US" dirty="0">
            <a:latin typeface="Microsoft YaHei" charset="-122"/>
            <a:ea typeface="Microsoft YaHei" charset="-122"/>
            <a:cs typeface="Microsoft YaHei" charset="-122"/>
          </a:endParaRPr>
        </a:p>
      </dgm:t>
    </dgm:pt>
    <dgm:pt modelId="{8F49E608-B0AC-6D4D-9DC5-A37FCF73E60E}" type="parTrans" cxnId="{F18BF9E6-FBE5-CF43-B0E7-360CF7C767A6}">
      <dgm:prSet/>
      <dgm:spPr/>
      <dgm:t>
        <a:bodyPr/>
        <a:lstStyle/>
        <a:p>
          <a:endParaRPr lang="en-US"/>
        </a:p>
      </dgm:t>
    </dgm:pt>
    <dgm:pt modelId="{913C38B7-21E4-E047-8B89-4C0FC2DA814E}" type="sibTrans" cxnId="{F18BF9E6-FBE5-CF43-B0E7-360CF7C767A6}">
      <dgm:prSet/>
      <dgm:spPr/>
      <dgm:t>
        <a:bodyPr/>
        <a:lstStyle/>
        <a:p>
          <a:endParaRPr lang="en-US"/>
        </a:p>
      </dgm:t>
    </dgm:pt>
    <dgm:pt modelId="{F214780C-6152-094F-A2A4-4C904A46B4BB}">
      <dgm:prSet/>
      <dgm:spPr>
        <a:solidFill>
          <a:schemeClr val="bg1">
            <a:lumMod val="50000"/>
          </a:schemeClr>
        </a:solidFill>
      </dgm:spPr>
      <dgm:t>
        <a:bodyPr/>
        <a:lstStyle/>
        <a:p>
          <a:r>
            <a:rPr lang="en-US" altLang="zh-CN" dirty="0" smtClean="0">
              <a:latin typeface="Microsoft YaHei" charset="-122"/>
              <a:ea typeface="Microsoft YaHei" charset="-122"/>
              <a:cs typeface="Microsoft YaHei" charset="-122"/>
            </a:rPr>
            <a:t>Speed</a:t>
          </a:r>
          <a:endParaRPr lang="en-US" dirty="0">
            <a:latin typeface="Microsoft YaHei" charset="-122"/>
            <a:ea typeface="Microsoft YaHei" charset="-122"/>
            <a:cs typeface="Microsoft YaHei" charset="-122"/>
          </a:endParaRPr>
        </a:p>
      </dgm:t>
    </dgm:pt>
    <dgm:pt modelId="{6B1AB0E4-0EB1-3E43-AB5D-B2DA00908A36}" type="parTrans" cxnId="{90836DE8-F995-8848-AC5B-3C42DE83868A}">
      <dgm:prSet/>
      <dgm:spPr/>
      <dgm:t>
        <a:bodyPr/>
        <a:lstStyle/>
        <a:p>
          <a:endParaRPr lang="en-US"/>
        </a:p>
      </dgm:t>
    </dgm:pt>
    <dgm:pt modelId="{FEB4E849-8250-044C-A454-090F52CEC918}" type="sibTrans" cxnId="{90836DE8-F995-8848-AC5B-3C42DE83868A}">
      <dgm:prSet/>
      <dgm:spPr/>
      <dgm:t>
        <a:bodyPr/>
        <a:lstStyle/>
        <a:p>
          <a:endParaRPr lang="en-US"/>
        </a:p>
      </dgm:t>
    </dgm:pt>
    <dgm:pt modelId="{9B20BE1D-D174-3545-9979-E48E38B590AB}">
      <dgm:prSet phldrT="[Text]"/>
      <dgm:spPr/>
      <dgm:t>
        <a:bodyPr/>
        <a:lstStyle/>
        <a:p>
          <a:r>
            <a:rPr lang="en-US" dirty="0" smtClean="0">
              <a:latin typeface="Microsoft YaHei" charset="-122"/>
              <a:ea typeface="Microsoft YaHei" charset="-122"/>
              <a:cs typeface="Microsoft YaHei" charset="-122"/>
            </a:rPr>
            <a:t>Data Sampling</a:t>
          </a:r>
          <a:endParaRPr lang="en-US" dirty="0">
            <a:latin typeface="Microsoft YaHei" charset="-122"/>
            <a:ea typeface="Microsoft YaHei" charset="-122"/>
            <a:cs typeface="Microsoft YaHei" charset="-122"/>
          </a:endParaRPr>
        </a:p>
      </dgm:t>
    </dgm:pt>
    <dgm:pt modelId="{E9F4B47D-1E34-A247-A580-9E530C2A36AA}" type="parTrans" cxnId="{7D598B52-B41F-7948-BCDA-E073BABA9128}">
      <dgm:prSet/>
      <dgm:spPr/>
      <dgm:t>
        <a:bodyPr/>
        <a:lstStyle/>
        <a:p>
          <a:endParaRPr lang="en-US"/>
        </a:p>
      </dgm:t>
    </dgm:pt>
    <dgm:pt modelId="{FF86E337-58AF-5947-9D6F-212585090DC6}" type="sibTrans" cxnId="{7D598B52-B41F-7948-BCDA-E073BABA9128}">
      <dgm:prSet/>
      <dgm:spPr/>
      <dgm:t>
        <a:bodyPr/>
        <a:lstStyle/>
        <a:p>
          <a:endParaRPr lang="en-US"/>
        </a:p>
      </dgm:t>
    </dgm:pt>
    <dgm:pt modelId="{FB2FCF75-6486-7E4B-A66C-48070276551F}">
      <dgm:prSet phldrT="[Text]"/>
      <dgm:spPr/>
      <dgm:t>
        <a:bodyPr/>
        <a:lstStyle/>
        <a:p>
          <a:r>
            <a:rPr lang="en-US" dirty="0" smtClean="0">
              <a:latin typeface="Microsoft YaHei" charset="-122"/>
              <a:ea typeface="Microsoft YaHei" charset="-122"/>
              <a:cs typeface="Microsoft YaHei" charset="-122"/>
            </a:rPr>
            <a:t>Data Cleaning</a:t>
          </a:r>
          <a:endParaRPr lang="en-US" dirty="0">
            <a:latin typeface="Microsoft YaHei" charset="-122"/>
            <a:ea typeface="Microsoft YaHei" charset="-122"/>
            <a:cs typeface="Microsoft YaHei" charset="-122"/>
          </a:endParaRPr>
        </a:p>
      </dgm:t>
    </dgm:pt>
    <dgm:pt modelId="{F7224892-65BC-2248-8F55-BA33D125BBB0}" type="parTrans" cxnId="{8B377A6A-A95E-FD44-BB0C-C360F79BA8F4}">
      <dgm:prSet/>
      <dgm:spPr/>
      <dgm:t>
        <a:bodyPr/>
        <a:lstStyle/>
        <a:p>
          <a:endParaRPr lang="en-US"/>
        </a:p>
      </dgm:t>
    </dgm:pt>
    <dgm:pt modelId="{0186022A-DCC1-6549-A5D7-93390B875D50}" type="sibTrans" cxnId="{8B377A6A-A95E-FD44-BB0C-C360F79BA8F4}">
      <dgm:prSet/>
      <dgm:spPr/>
      <dgm:t>
        <a:bodyPr/>
        <a:lstStyle/>
        <a:p>
          <a:endParaRPr lang="en-US"/>
        </a:p>
      </dgm:t>
    </dgm:pt>
    <dgm:pt modelId="{6606FEFB-7B0E-E74B-B8F9-437BDAD10CCE}">
      <dgm:prSet phldrT="[Text]"/>
      <dgm:spPr/>
      <dgm:t>
        <a:bodyPr/>
        <a:lstStyle/>
        <a:p>
          <a:r>
            <a:rPr lang="en-US" dirty="0" smtClean="0">
              <a:latin typeface="Microsoft YaHei" charset="-122"/>
              <a:ea typeface="Microsoft YaHei" charset="-122"/>
              <a:cs typeface="Microsoft YaHei" charset="-122"/>
            </a:rPr>
            <a:t>Feature Engineering and Selection</a:t>
          </a:r>
          <a:endParaRPr lang="en-US" dirty="0">
            <a:latin typeface="Microsoft YaHei" charset="-122"/>
            <a:ea typeface="Microsoft YaHei" charset="-122"/>
            <a:cs typeface="Microsoft YaHei" charset="-122"/>
          </a:endParaRPr>
        </a:p>
      </dgm:t>
    </dgm:pt>
    <dgm:pt modelId="{C55863C5-3AB7-C143-AC8A-44B2618C41AF}" type="parTrans" cxnId="{27AADD99-1F2E-1143-8CFD-494B981C0BBD}">
      <dgm:prSet/>
      <dgm:spPr/>
      <dgm:t>
        <a:bodyPr/>
        <a:lstStyle/>
        <a:p>
          <a:endParaRPr lang="en-US"/>
        </a:p>
      </dgm:t>
    </dgm:pt>
    <dgm:pt modelId="{0EF35CA0-23B8-634E-BCC1-CBFAD655A4CE}" type="sibTrans" cxnId="{27AADD99-1F2E-1143-8CFD-494B981C0BBD}">
      <dgm:prSet/>
      <dgm:spPr/>
      <dgm:t>
        <a:bodyPr/>
        <a:lstStyle/>
        <a:p>
          <a:endParaRPr lang="en-US"/>
        </a:p>
      </dgm:t>
    </dgm:pt>
    <dgm:pt modelId="{1177E4A6-CA27-2340-80AD-6B5452BDB59B}">
      <dgm:prSet phldrT="[Text]"/>
      <dgm:spPr/>
      <dgm:t>
        <a:bodyPr/>
        <a:lstStyle/>
        <a:p>
          <a:r>
            <a:rPr lang="en-US" dirty="0" smtClean="0">
              <a:latin typeface="Microsoft YaHei" charset="-122"/>
              <a:ea typeface="Microsoft YaHei" charset="-122"/>
              <a:cs typeface="Microsoft YaHei" charset="-122"/>
            </a:rPr>
            <a:t>Model Construction and Evaluation</a:t>
          </a:r>
          <a:endParaRPr lang="en-US" dirty="0">
            <a:latin typeface="Microsoft YaHei" charset="-122"/>
            <a:ea typeface="Microsoft YaHei" charset="-122"/>
            <a:cs typeface="Microsoft YaHei" charset="-122"/>
          </a:endParaRPr>
        </a:p>
      </dgm:t>
    </dgm:pt>
    <dgm:pt modelId="{CEFC2A50-04DA-2849-9A31-14D76F6DD8DE}" type="parTrans" cxnId="{9AC508D4-7615-DD40-B8F9-A5B8D3AA9672}">
      <dgm:prSet/>
      <dgm:spPr/>
      <dgm:t>
        <a:bodyPr/>
        <a:lstStyle/>
        <a:p>
          <a:endParaRPr lang="en-US"/>
        </a:p>
      </dgm:t>
    </dgm:pt>
    <dgm:pt modelId="{2FFA5C05-D0DD-8A47-8BF6-F086DB473FBB}" type="sibTrans" cxnId="{9AC508D4-7615-DD40-B8F9-A5B8D3AA9672}">
      <dgm:prSet/>
      <dgm:spPr/>
      <dgm:t>
        <a:bodyPr/>
        <a:lstStyle/>
        <a:p>
          <a:endParaRPr lang="en-US"/>
        </a:p>
      </dgm:t>
    </dgm:pt>
    <dgm:pt modelId="{D03FD77E-08FD-144E-A4B1-0EC5AB5EEEA4}" type="pres">
      <dgm:prSet presAssocID="{A1DAC767-48EE-DD4D-B43F-4C226A88ACED}" presName="linear" presStyleCnt="0">
        <dgm:presLayoutVars>
          <dgm:dir/>
          <dgm:animLvl val="lvl"/>
          <dgm:resizeHandles val="exact"/>
        </dgm:presLayoutVars>
      </dgm:prSet>
      <dgm:spPr/>
    </dgm:pt>
    <dgm:pt modelId="{3EE008F1-067E-6D45-931F-6DF9ACCDC9D3}" type="pres">
      <dgm:prSet presAssocID="{CD9C5DF3-389E-D94E-9623-347434AE4F73}" presName="parentLin" presStyleCnt="0"/>
      <dgm:spPr/>
    </dgm:pt>
    <dgm:pt modelId="{33E1A66F-8CC6-BD45-9A47-EDE0406C220D}" type="pres">
      <dgm:prSet presAssocID="{CD9C5DF3-389E-D94E-9623-347434AE4F73}" presName="parentLeftMargin" presStyleLbl="node1" presStyleIdx="0" presStyleCnt="5"/>
      <dgm:spPr/>
    </dgm:pt>
    <dgm:pt modelId="{555E1679-642A-B04C-9197-97304D27F30E}" type="pres">
      <dgm:prSet presAssocID="{CD9C5DF3-389E-D94E-9623-347434AE4F73}" presName="parentText" presStyleLbl="node1" presStyleIdx="0" presStyleCnt="5">
        <dgm:presLayoutVars>
          <dgm:chMax val="0"/>
          <dgm:bulletEnabled val="1"/>
        </dgm:presLayoutVars>
      </dgm:prSet>
      <dgm:spPr/>
      <dgm:t>
        <a:bodyPr/>
        <a:lstStyle/>
        <a:p>
          <a:endParaRPr lang="en-US"/>
        </a:p>
      </dgm:t>
    </dgm:pt>
    <dgm:pt modelId="{34EB13AB-2586-5043-A7D8-9A6056B7C6E3}" type="pres">
      <dgm:prSet presAssocID="{CD9C5DF3-389E-D94E-9623-347434AE4F73}" presName="negativeSpace" presStyleCnt="0"/>
      <dgm:spPr/>
    </dgm:pt>
    <dgm:pt modelId="{E799D1FD-5181-9143-88A4-223211102148}" type="pres">
      <dgm:prSet presAssocID="{CD9C5DF3-389E-D94E-9623-347434AE4F73}" presName="childText" presStyleLbl="conFgAcc1" presStyleIdx="0" presStyleCnt="5">
        <dgm:presLayoutVars>
          <dgm:bulletEnabled val="1"/>
        </dgm:presLayoutVars>
      </dgm:prSet>
      <dgm:spPr/>
    </dgm:pt>
    <dgm:pt modelId="{0E53A013-B1E4-BF47-ABDC-812E596D2F6D}" type="pres">
      <dgm:prSet presAssocID="{17FD14D8-ADC0-7543-B32B-81C3B93D81E3}" presName="spaceBetweenRectangles" presStyleCnt="0"/>
      <dgm:spPr/>
    </dgm:pt>
    <dgm:pt modelId="{DFD11F82-5981-6242-A9CC-590D8914CF01}" type="pres">
      <dgm:prSet presAssocID="{88BB005F-B96A-4640-AEF8-9318FE20640C}" presName="parentLin" presStyleCnt="0"/>
      <dgm:spPr/>
    </dgm:pt>
    <dgm:pt modelId="{21DCC56C-8ADC-ED4C-A5B3-E652550AF3FB}" type="pres">
      <dgm:prSet presAssocID="{88BB005F-B96A-4640-AEF8-9318FE20640C}" presName="parentLeftMargin" presStyleLbl="node1" presStyleIdx="0" presStyleCnt="5"/>
      <dgm:spPr/>
    </dgm:pt>
    <dgm:pt modelId="{FDB14636-237B-224F-A255-E7EB9E25368A}" type="pres">
      <dgm:prSet presAssocID="{88BB005F-B96A-4640-AEF8-9318FE20640C}" presName="parentText" presStyleLbl="node1" presStyleIdx="1" presStyleCnt="5">
        <dgm:presLayoutVars>
          <dgm:chMax val="0"/>
          <dgm:bulletEnabled val="1"/>
        </dgm:presLayoutVars>
      </dgm:prSet>
      <dgm:spPr/>
      <dgm:t>
        <a:bodyPr/>
        <a:lstStyle/>
        <a:p>
          <a:endParaRPr lang="en-US"/>
        </a:p>
      </dgm:t>
    </dgm:pt>
    <dgm:pt modelId="{B067CD83-95CA-9F43-A080-A7F12F54324B}" type="pres">
      <dgm:prSet presAssocID="{88BB005F-B96A-4640-AEF8-9318FE20640C}" presName="negativeSpace" presStyleCnt="0"/>
      <dgm:spPr/>
    </dgm:pt>
    <dgm:pt modelId="{D88049E3-4177-C34F-BC7E-9FB66388884D}" type="pres">
      <dgm:prSet presAssocID="{88BB005F-B96A-4640-AEF8-9318FE20640C}" presName="childText" presStyleLbl="conFgAcc1" presStyleIdx="1" presStyleCnt="5">
        <dgm:presLayoutVars>
          <dgm:bulletEnabled val="1"/>
        </dgm:presLayoutVars>
      </dgm:prSet>
      <dgm:spPr/>
      <dgm:t>
        <a:bodyPr/>
        <a:lstStyle/>
        <a:p>
          <a:endParaRPr lang="en-US"/>
        </a:p>
      </dgm:t>
    </dgm:pt>
    <dgm:pt modelId="{19E07A6C-725D-4B42-B446-D3DADC09753F}" type="pres">
      <dgm:prSet presAssocID="{913C38B7-21E4-E047-8B89-4C0FC2DA814E}" presName="spaceBetweenRectangles" presStyleCnt="0"/>
      <dgm:spPr/>
    </dgm:pt>
    <dgm:pt modelId="{439ABD4B-9C5C-8644-8B11-7103302A3277}" type="pres">
      <dgm:prSet presAssocID="{FBCA38EC-C8F5-8440-8104-4A83B0E3F70B}" presName="parentLin" presStyleCnt="0"/>
      <dgm:spPr/>
    </dgm:pt>
    <dgm:pt modelId="{4ED8F1BD-9CBB-3241-84C7-C591850EEA16}" type="pres">
      <dgm:prSet presAssocID="{FBCA38EC-C8F5-8440-8104-4A83B0E3F70B}" presName="parentLeftMargin" presStyleLbl="node1" presStyleIdx="1" presStyleCnt="5"/>
      <dgm:spPr/>
    </dgm:pt>
    <dgm:pt modelId="{6659420E-DF93-2C4D-A33B-14A08956349A}" type="pres">
      <dgm:prSet presAssocID="{FBCA38EC-C8F5-8440-8104-4A83B0E3F70B}" presName="parentText" presStyleLbl="node1" presStyleIdx="2" presStyleCnt="5">
        <dgm:presLayoutVars>
          <dgm:chMax val="0"/>
          <dgm:bulletEnabled val="1"/>
        </dgm:presLayoutVars>
      </dgm:prSet>
      <dgm:spPr/>
      <dgm:t>
        <a:bodyPr/>
        <a:lstStyle/>
        <a:p>
          <a:endParaRPr lang="en-US"/>
        </a:p>
      </dgm:t>
    </dgm:pt>
    <dgm:pt modelId="{8ADF0AE2-C62D-6B48-BB54-D53A421DD216}" type="pres">
      <dgm:prSet presAssocID="{FBCA38EC-C8F5-8440-8104-4A83B0E3F70B}" presName="negativeSpace" presStyleCnt="0"/>
      <dgm:spPr/>
    </dgm:pt>
    <dgm:pt modelId="{423C97B4-4F03-894B-9804-A601D63298AC}" type="pres">
      <dgm:prSet presAssocID="{FBCA38EC-C8F5-8440-8104-4A83B0E3F70B}" presName="childText" presStyleLbl="conFgAcc1" presStyleIdx="2" presStyleCnt="5">
        <dgm:presLayoutVars>
          <dgm:bulletEnabled val="1"/>
        </dgm:presLayoutVars>
      </dgm:prSet>
      <dgm:spPr/>
      <dgm:t>
        <a:bodyPr/>
        <a:lstStyle/>
        <a:p>
          <a:endParaRPr lang="en-US"/>
        </a:p>
      </dgm:t>
    </dgm:pt>
    <dgm:pt modelId="{C1963EA8-0AA3-8848-A919-38D0EC6B4283}" type="pres">
      <dgm:prSet presAssocID="{F8F1C56F-87DE-E44F-A7E9-8F0E187C4716}" presName="spaceBetweenRectangles" presStyleCnt="0"/>
      <dgm:spPr/>
    </dgm:pt>
    <dgm:pt modelId="{A706BFD0-98DC-1243-91D7-2F9ED65E49C6}" type="pres">
      <dgm:prSet presAssocID="{839DFE38-68C2-A34B-B230-82BA7B37902F}" presName="parentLin" presStyleCnt="0"/>
      <dgm:spPr/>
    </dgm:pt>
    <dgm:pt modelId="{1B9D1D4A-77DD-7443-8440-0C2C6A1AAB88}" type="pres">
      <dgm:prSet presAssocID="{839DFE38-68C2-A34B-B230-82BA7B37902F}" presName="parentLeftMargin" presStyleLbl="node1" presStyleIdx="2" presStyleCnt="5"/>
      <dgm:spPr/>
    </dgm:pt>
    <dgm:pt modelId="{82D02564-DEA1-584D-9EE7-B6A065225B48}" type="pres">
      <dgm:prSet presAssocID="{839DFE38-68C2-A34B-B230-82BA7B37902F}" presName="parentText" presStyleLbl="node1" presStyleIdx="3" presStyleCnt="5">
        <dgm:presLayoutVars>
          <dgm:chMax val="0"/>
          <dgm:bulletEnabled val="1"/>
        </dgm:presLayoutVars>
      </dgm:prSet>
      <dgm:spPr/>
      <dgm:t>
        <a:bodyPr/>
        <a:lstStyle/>
        <a:p>
          <a:endParaRPr lang="en-US"/>
        </a:p>
      </dgm:t>
    </dgm:pt>
    <dgm:pt modelId="{4D63CD60-38AA-6743-9722-B80058C7C8C9}" type="pres">
      <dgm:prSet presAssocID="{839DFE38-68C2-A34B-B230-82BA7B37902F}" presName="negativeSpace" presStyleCnt="0"/>
      <dgm:spPr/>
    </dgm:pt>
    <dgm:pt modelId="{3A09B411-F4ED-4341-B24A-F148D9E9DB02}" type="pres">
      <dgm:prSet presAssocID="{839DFE38-68C2-A34B-B230-82BA7B37902F}" presName="childText" presStyleLbl="conFgAcc1" presStyleIdx="3" presStyleCnt="5">
        <dgm:presLayoutVars>
          <dgm:bulletEnabled val="1"/>
        </dgm:presLayoutVars>
      </dgm:prSet>
      <dgm:spPr/>
      <dgm:t>
        <a:bodyPr/>
        <a:lstStyle/>
        <a:p>
          <a:endParaRPr lang="en-US"/>
        </a:p>
      </dgm:t>
    </dgm:pt>
    <dgm:pt modelId="{0C5F2058-8C29-9F4F-9828-DCE6ED647E72}" type="pres">
      <dgm:prSet presAssocID="{4518458C-16C1-4540-A9F5-D26002371918}" presName="spaceBetweenRectangles" presStyleCnt="0"/>
      <dgm:spPr/>
    </dgm:pt>
    <dgm:pt modelId="{5CC18AA5-3FF6-D740-9248-251A63EDBBC4}" type="pres">
      <dgm:prSet presAssocID="{F214780C-6152-094F-A2A4-4C904A46B4BB}" presName="parentLin" presStyleCnt="0"/>
      <dgm:spPr/>
    </dgm:pt>
    <dgm:pt modelId="{6D16B497-6F15-F44F-8312-DD199CD27437}" type="pres">
      <dgm:prSet presAssocID="{F214780C-6152-094F-A2A4-4C904A46B4BB}" presName="parentLeftMargin" presStyleLbl="node1" presStyleIdx="3" presStyleCnt="5"/>
      <dgm:spPr/>
    </dgm:pt>
    <dgm:pt modelId="{EC26DE6A-65F2-0242-90AB-0E9F00F1F7DB}" type="pres">
      <dgm:prSet presAssocID="{F214780C-6152-094F-A2A4-4C904A46B4BB}" presName="parentText" presStyleLbl="node1" presStyleIdx="4" presStyleCnt="5">
        <dgm:presLayoutVars>
          <dgm:chMax val="0"/>
          <dgm:bulletEnabled val="1"/>
        </dgm:presLayoutVars>
      </dgm:prSet>
      <dgm:spPr/>
      <dgm:t>
        <a:bodyPr/>
        <a:lstStyle/>
        <a:p>
          <a:endParaRPr lang="en-US"/>
        </a:p>
      </dgm:t>
    </dgm:pt>
    <dgm:pt modelId="{0C201BCB-7398-3345-ABB5-8C5CBB4A3924}" type="pres">
      <dgm:prSet presAssocID="{F214780C-6152-094F-A2A4-4C904A46B4BB}" presName="negativeSpace" presStyleCnt="0"/>
      <dgm:spPr/>
    </dgm:pt>
    <dgm:pt modelId="{CB205833-BB2E-3E4C-8805-D8E144723AB1}" type="pres">
      <dgm:prSet presAssocID="{F214780C-6152-094F-A2A4-4C904A46B4BB}" presName="childText" presStyleLbl="conFgAcc1" presStyleIdx="4" presStyleCnt="5">
        <dgm:presLayoutVars>
          <dgm:bulletEnabled val="1"/>
        </dgm:presLayoutVars>
      </dgm:prSet>
      <dgm:spPr/>
      <dgm:t>
        <a:bodyPr/>
        <a:lstStyle/>
        <a:p>
          <a:endParaRPr lang="en-US"/>
        </a:p>
      </dgm:t>
    </dgm:pt>
  </dgm:ptLst>
  <dgm:cxnLst>
    <dgm:cxn modelId="{27AADD99-1F2E-1143-8CFD-494B981C0BBD}" srcId="{839DFE38-68C2-A34B-B230-82BA7B37902F}" destId="{6606FEFB-7B0E-E74B-B8F9-437BDAD10CCE}" srcOrd="2" destOrd="0" parTransId="{C55863C5-3AB7-C143-AC8A-44B2618C41AF}" sibTransId="{0EF35CA0-23B8-634E-BCC1-CBFAD655A4CE}"/>
    <dgm:cxn modelId="{7D598B52-B41F-7948-BCDA-E073BABA9128}" srcId="{839DFE38-68C2-A34B-B230-82BA7B37902F}" destId="{9B20BE1D-D174-3545-9979-E48E38B590AB}" srcOrd="0" destOrd="0" parTransId="{E9F4B47D-1E34-A247-A580-9E530C2A36AA}" sibTransId="{FF86E337-58AF-5947-9D6F-212585090DC6}"/>
    <dgm:cxn modelId="{B443900A-7D61-B041-BFE4-6E05B064D797}" type="presOf" srcId="{CD9C5DF3-389E-D94E-9623-347434AE4F73}" destId="{33E1A66F-8CC6-BD45-9A47-EDE0406C220D}" srcOrd="0" destOrd="0" presId="urn:microsoft.com/office/officeart/2005/8/layout/list1"/>
    <dgm:cxn modelId="{69F3F7E2-12FC-D742-B8CB-FB8A0FB4185C}" type="presOf" srcId="{FBCA38EC-C8F5-8440-8104-4A83B0E3F70B}" destId="{4ED8F1BD-9CBB-3241-84C7-C591850EEA16}" srcOrd="0" destOrd="0" presId="urn:microsoft.com/office/officeart/2005/8/layout/list1"/>
    <dgm:cxn modelId="{7CCCEE82-EF8E-D642-B56E-B2B57784E6AF}" srcId="{A1DAC767-48EE-DD4D-B43F-4C226A88ACED}" destId="{CD9C5DF3-389E-D94E-9623-347434AE4F73}" srcOrd="0" destOrd="0" parTransId="{4666D18D-A7B6-E140-98AD-73C9992952AA}" sibTransId="{17FD14D8-ADC0-7543-B32B-81C3B93D81E3}"/>
    <dgm:cxn modelId="{D05FED9B-8FBF-884F-8835-43E61A51AD84}" srcId="{A1DAC767-48EE-DD4D-B43F-4C226A88ACED}" destId="{FBCA38EC-C8F5-8440-8104-4A83B0E3F70B}" srcOrd="2" destOrd="0" parTransId="{CE8AD4DC-8DA9-3741-803F-E9C96D4D19AA}" sibTransId="{F8F1C56F-87DE-E44F-A7E9-8F0E187C4716}"/>
    <dgm:cxn modelId="{4711FC77-A408-6647-8ABE-C3EC431850D7}" type="presOf" srcId="{FB2FCF75-6486-7E4B-A66C-48070276551F}" destId="{3A09B411-F4ED-4341-B24A-F148D9E9DB02}" srcOrd="0" destOrd="1" presId="urn:microsoft.com/office/officeart/2005/8/layout/list1"/>
    <dgm:cxn modelId="{B1440534-93A4-174A-9CF7-EE1C7056493F}" type="presOf" srcId="{88BB005F-B96A-4640-AEF8-9318FE20640C}" destId="{FDB14636-237B-224F-A255-E7EB9E25368A}" srcOrd="1" destOrd="0" presId="urn:microsoft.com/office/officeart/2005/8/layout/list1"/>
    <dgm:cxn modelId="{90836DE8-F995-8848-AC5B-3C42DE83868A}" srcId="{A1DAC767-48EE-DD4D-B43F-4C226A88ACED}" destId="{F214780C-6152-094F-A2A4-4C904A46B4BB}" srcOrd="4" destOrd="0" parTransId="{6B1AB0E4-0EB1-3E43-AB5D-B2DA00908A36}" sibTransId="{FEB4E849-8250-044C-A454-090F52CEC918}"/>
    <dgm:cxn modelId="{F18BF9E6-FBE5-CF43-B0E7-360CF7C767A6}" srcId="{A1DAC767-48EE-DD4D-B43F-4C226A88ACED}" destId="{88BB005F-B96A-4640-AEF8-9318FE20640C}" srcOrd="1" destOrd="0" parTransId="{8F49E608-B0AC-6D4D-9DC5-A37FCF73E60E}" sibTransId="{913C38B7-21E4-E047-8B89-4C0FC2DA814E}"/>
    <dgm:cxn modelId="{C5D1365B-2A6F-3043-A0E7-D4EC8FDC1AAE}" type="presOf" srcId="{839DFE38-68C2-A34B-B230-82BA7B37902F}" destId="{1B9D1D4A-77DD-7443-8440-0C2C6A1AAB88}" srcOrd="0" destOrd="0" presId="urn:microsoft.com/office/officeart/2005/8/layout/list1"/>
    <dgm:cxn modelId="{0029ABDD-CE1E-A043-A594-204C50F3AA20}" type="presOf" srcId="{6606FEFB-7B0E-E74B-B8F9-437BDAD10CCE}" destId="{3A09B411-F4ED-4341-B24A-F148D9E9DB02}" srcOrd="0" destOrd="2" presId="urn:microsoft.com/office/officeart/2005/8/layout/list1"/>
    <dgm:cxn modelId="{91B76CE1-9B18-F941-AD1E-5AC9D8E84A2F}" type="presOf" srcId="{FBCA38EC-C8F5-8440-8104-4A83B0E3F70B}" destId="{6659420E-DF93-2C4D-A33B-14A08956349A}" srcOrd="1" destOrd="0" presId="urn:microsoft.com/office/officeart/2005/8/layout/list1"/>
    <dgm:cxn modelId="{8B377A6A-A95E-FD44-BB0C-C360F79BA8F4}" srcId="{839DFE38-68C2-A34B-B230-82BA7B37902F}" destId="{FB2FCF75-6486-7E4B-A66C-48070276551F}" srcOrd="1" destOrd="0" parTransId="{F7224892-65BC-2248-8F55-BA33D125BBB0}" sibTransId="{0186022A-DCC1-6549-A5D7-93390B875D50}"/>
    <dgm:cxn modelId="{9AC508D4-7615-DD40-B8F9-A5B8D3AA9672}" srcId="{839DFE38-68C2-A34B-B230-82BA7B37902F}" destId="{1177E4A6-CA27-2340-80AD-6B5452BDB59B}" srcOrd="3" destOrd="0" parTransId="{CEFC2A50-04DA-2849-9A31-14D76F6DD8DE}" sibTransId="{2FFA5C05-D0DD-8A47-8BF6-F086DB473FBB}"/>
    <dgm:cxn modelId="{5ED36277-DE1C-5F49-962C-1FFB05B106C0}" srcId="{A1DAC767-48EE-DD4D-B43F-4C226A88ACED}" destId="{839DFE38-68C2-A34B-B230-82BA7B37902F}" srcOrd="3" destOrd="0" parTransId="{289F08C4-1DB1-7047-B173-BBB607EE8CEB}" sibTransId="{4518458C-16C1-4540-A9F5-D26002371918}"/>
    <dgm:cxn modelId="{DFB1C05F-54B3-0448-9FC6-FCB835E5F839}" type="presOf" srcId="{1177E4A6-CA27-2340-80AD-6B5452BDB59B}" destId="{3A09B411-F4ED-4341-B24A-F148D9E9DB02}" srcOrd="0" destOrd="3" presId="urn:microsoft.com/office/officeart/2005/8/layout/list1"/>
    <dgm:cxn modelId="{AD9CA6CD-DF89-C549-B417-1B00A00231BB}" type="presOf" srcId="{9B20BE1D-D174-3545-9979-E48E38B590AB}" destId="{3A09B411-F4ED-4341-B24A-F148D9E9DB02}" srcOrd="0" destOrd="0" presId="urn:microsoft.com/office/officeart/2005/8/layout/list1"/>
    <dgm:cxn modelId="{7D0E65CF-B85E-A747-BB3E-7251E37E8827}" type="presOf" srcId="{F214780C-6152-094F-A2A4-4C904A46B4BB}" destId="{6D16B497-6F15-F44F-8312-DD199CD27437}" srcOrd="0" destOrd="0" presId="urn:microsoft.com/office/officeart/2005/8/layout/list1"/>
    <dgm:cxn modelId="{E21600B4-60C5-E14F-81BB-AA94BD8AF24B}" type="presOf" srcId="{839DFE38-68C2-A34B-B230-82BA7B37902F}" destId="{82D02564-DEA1-584D-9EE7-B6A065225B48}" srcOrd="1" destOrd="0" presId="urn:microsoft.com/office/officeart/2005/8/layout/list1"/>
    <dgm:cxn modelId="{3774BBC3-666D-CF47-9632-FA87CD091FCA}" type="presOf" srcId="{88BB005F-B96A-4640-AEF8-9318FE20640C}" destId="{21DCC56C-8ADC-ED4C-A5B3-E652550AF3FB}" srcOrd="0" destOrd="0" presId="urn:microsoft.com/office/officeart/2005/8/layout/list1"/>
    <dgm:cxn modelId="{4A287236-3928-AE40-8DEE-B74474B11F5C}" type="presOf" srcId="{F214780C-6152-094F-A2A4-4C904A46B4BB}" destId="{EC26DE6A-65F2-0242-90AB-0E9F00F1F7DB}" srcOrd="1" destOrd="0" presId="urn:microsoft.com/office/officeart/2005/8/layout/list1"/>
    <dgm:cxn modelId="{D92DDB51-1888-0347-BC9F-BD3EA3EF511C}" type="presOf" srcId="{CD9C5DF3-389E-D94E-9623-347434AE4F73}" destId="{555E1679-642A-B04C-9197-97304D27F30E}" srcOrd="1" destOrd="0" presId="urn:microsoft.com/office/officeart/2005/8/layout/list1"/>
    <dgm:cxn modelId="{78D07304-4DA4-AA49-A25C-CC9086F7C8C4}" type="presOf" srcId="{A1DAC767-48EE-DD4D-B43F-4C226A88ACED}" destId="{D03FD77E-08FD-144E-A4B1-0EC5AB5EEEA4}" srcOrd="0" destOrd="0" presId="urn:microsoft.com/office/officeart/2005/8/layout/list1"/>
    <dgm:cxn modelId="{4A296ECA-E87A-5C4B-963E-DB16828B39C2}" type="presParOf" srcId="{D03FD77E-08FD-144E-A4B1-0EC5AB5EEEA4}" destId="{3EE008F1-067E-6D45-931F-6DF9ACCDC9D3}" srcOrd="0" destOrd="0" presId="urn:microsoft.com/office/officeart/2005/8/layout/list1"/>
    <dgm:cxn modelId="{A3D3F413-1D7D-1441-8DF3-3103018CFB61}" type="presParOf" srcId="{3EE008F1-067E-6D45-931F-6DF9ACCDC9D3}" destId="{33E1A66F-8CC6-BD45-9A47-EDE0406C220D}" srcOrd="0" destOrd="0" presId="urn:microsoft.com/office/officeart/2005/8/layout/list1"/>
    <dgm:cxn modelId="{6B7AB176-FD7D-A847-B08A-3B5D62742573}" type="presParOf" srcId="{3EE008F1-067E-6D45-931F-6DF9ACCDC9D3}" destId="{555E1679-642A-B04C-9197-97304D27F30E}" srcOrd="1" destOrd="0" presId="urn:microsoft.com/office/officeart/2005/8/layout/list1"/>
    <dgm:cxn modelId="{A9A06CEC-F161-9946-9356-D1C13658D4D7}" type="presParOf" srcId="{D03FD77E-08FD-144E-A4B1-0EC5AB5EEEA4}" destId="{34EB13AB-2586-5043-A7D8-9A6056B7C6E3}" srcOrd="1" destOrd="0" presId="urn:microsoft.com/office/officeart/2005/8/layout/list1"/>
    <dgm:cxn modelId="{F0DD95D9-2C5E-C44D-963E-BBF7CF835019}" type="presParOf" srcId="{D03FD77E-08FD-144E-A4B1-0EC5AB5EEEA4}" destId="{E799D1FD-5181-9143-88A4-223211102148}" srcOrd="2" destOrd="0" presId="urn:microsoft.com/office/officeart/2005/8/layout/list1"/>
    <dgm:cxn modelId="{DE4AC13C-D373-604E-B3E5-AA9AB009E4C7}" type="presParOf" srcId="{D03FD77E-08FD-144E-A4B1-0EC5AB5EEEA4}" destId="{0E53A013-B1E4-BF47-ABDC-812E596D2F6D}" srcOrd="3" destOrd="0" presId="urn:microsoft.com/office/officeart/2005/8/layout/list1"/>
    <dgm:cxn modelId="{BE2A3862-CC05-6549-B2CE-63699B5E3680}" type="presParOf" srcId="{D03FD77E-08FD-144E-A4B1-0EC5AB5EEEA4}" destId="{DFD11F82-5981-6242-A9CC-590D8914CF01}" srcOrd="4" destOrd="0" presId="urn:microsoft.com/office/officeart/2005/8/layout/list1"/>
    <dgm:cxn modelId="{667CB0C1-A4F1-7F43-A5EE-745A71A41262}" type="presParOf" srcId="{DFD11F82-5981-6242-A9CC-590D8914CF01}" destId="{21DCC56C-8ADC-ED4C-A5B3-E652550AF3FB}" srcOrd="0" destOrd="0" presId="urn:microsoft.com/office/officeart/2005/8/layout/list1"/>
    <dgm:cxn modelId="{9487672A-18F6-0849-AE59-F3F2C3D481E0}" type="presParOf" srcId="{DFD11F82-5981-6242-A9CC-590D8914CF01}" destId="{FDB14636-237B-224F-A255-E7EB9E25368A}" srcOrd="1" destOrd="0" presId="urn:microsoft.com/office/officeart/2005/8/layout/list1"/>
    <dgm:cxn modelId="{34ADA239-FE1A-C94B-86F5-04E06FF486F8}" type="presParOf" srcId="{D03FD77E-08FD-144E-A4B1-0EC5AB5EEEA4}" destId="{B067CD83-95CA-9F43-A080-A7F12F54324B}" srcOrd="5" destOrd="0" presId="urn:microsoft.com/office/officeart/2005/8/layout/list1"/>
    <dgm:cxn modelId="{CCB45535-FF25-6147-8EC5-CCD695AA7BB1}" type="presParOf" srcId="{D03FD77E-08FD-144E-A4B1-0EC5AB5EEEA4}" destId="{D88049E3-4177-C34F-BC7E-9FB66388884D}" srcOrd="6" destOrd="0" presId="urn:microsoft.com/office/officeart/2005/8/layout/list1"/>
    <dgm:cxn modelId="{DB37AB39-24D7-EC44-951F-552C56421EBF}" type="presParOf" srcId="{D03FD77E-08FD-144E-A4B1-0EC5AB5EEEA4}" destId="{19E07A6C-725D-4B42-B446-D3DADC09753F}" srcOrd="7" destOrd="0" presId="urn:microsoft.com/office/officeart/2005/8/layout/list1"/>
    <dgm:cxn modelId="{7AB0935F-E840-E54F-8A6C-AF07044EF0A1}" type="presParOf" srcId="{D03FD77E-08FD-144E-A4B1-0EC5AB5EEEA4}" destId="{439ABD4B-9C5C-8644-8B11-7103302A3277}" srcOrd="8" destOrd="0" presId="urn:microsoft.com/office/officeart/2005/8/layout/list1"/>
    <dgm:cxn modelId="{8AC51B19-7CC7-164F-9274-04ECD8044011}" type="presParOf" srcId="{439ABD4B-9C5C-8644-8B11-7103302A3277}" destId="{4ED8F1BD-9CBB-3241-84C7-C591850EEA16}" srcOrd="0" destOrd="0" presId="urn:microsoft.com/office/officeart/2005/8/layout/list1"/>
    <dgm:cxn modelId="{CC9383F5-CB38-384D-A52D-4151A8CD3D1D}" type="presParOf" srcId="{439ABD4B-9C5C-8644-8B11-7103302A3277}" destId="{6659420E-DF93-2C4D-A33B-14A08956349A}" srcOrd="1" destOrd="0" presId="urn:microsoft.com/office/officeart/2005/8/layout/list1"/>
    <dgm:cxn modelId="{1F2DCF06-0D88-F34B-BD77-D1816753E464}" type="presParOf" srcId="{D03FD77E-08FD-144E-A4B1-0EC5AB5EEEA4}" destId="{8ADF0AE2-C62D-6B48-BB54-D53A421DD216}" srcOrd="9" destOrd="0" presId="urn:microsoft.com/office/officeart/2005/8/layout/list1"/>
    <dgm:cxn modelId="{E8B12767-B31B-794F-8B93-874562E4C74F}" type="presParOf" srcId="{D03FD77E-08FD-144E-A4B1-0EC5AB5EEEA4}" destId="{423C97B4-4F03-894B-9804-A601D63298AC}" srcOrd="10" destOrd="0" presId="urn:microsoft.com/office/officeart/2005/8/layout/list1"/>
    <dgm:cxn modelId="{9DAD1EE5-7283-5E4C-BD5A-54DAE404567E}" type="presParOf" srcId="{D03FD77E-08FD-144E-A4B1-0EC5AB5EEEA4}" destId="{C1963EA8-0AA3-8848-A919-38D0EC6B4283}" srcOrd="11" destOrd="0" presId="urn:microsoft.com/office/officeart/2005/8/layout/list1"/>
    <dgm:cxn modelId="{D189143C-6F69-4442-BD51-105A93762888}" type="presParOf" srcId="{D03FD77E-08FD-144E-A4B1-0EC5AB5EEEA4}" destId="{A706BFD0-98DC-1243-91D7-2F9ED65E49C6}" srcOrd="12" destOrd="0" presId="urn:microsoft.com/office/officeart/2005/8/layout/list1"/>
    <dgm:cxn modelId="{BA79A25F-EA3B-0347-A443-F5BF7853775C}" type="presParOf" srcId="{A706BFD0-98DC-1243-91D7-2F9ED65E49C6}" destId="{1B9D1D4A-77DD-7443-8440-0C2C6A1AAB88}" srcOrd="0" destOrd="0" presId="urn:microsoft.com/office/officeart/2005/8/layout/list1"/>
    <dgm:cxn modelId="{16E1C965-DE77-1F44-95BD-A181CE87CAAF}" type="presParOf" srcId="{A706BFD0-98DC-1243-91D7-2F9ED65E49C6}" destId="{82D02564-DEA1-584D-9EE7-B6A065225B48}" srcOrd="1" destOrd="0" presId="urn:microsoft.com/office/officeart/2005/8/layout/list1"/>
    <dgm:cxn modelId="{45246527-D96C-4E47-84EA-ADC427C93FB5}" type="presParOf" srcId="{D03FD77E-08FD-144E-A4B1-0EC5AB5EEEA4}" destId="{4D63CD60-38AA-6743-9722-B80058C7C8C9}" srcOrd="13" destOrd="0" presId="urn:microsoft.com/office/officeart/2005/8/layout/list1"/>
    <dgm:cxn modelId="{F60999FA-1AE2-3F4B-91FD-2B84D08947BD}" type="presParOf" srcId="{D03FD77E-08FD-144E-A4B1-0EC5AB5EEEA4}" destId="{3A09B411-F4ED-4341-B24A-F148D9E9DB02}" srcOrd="14" destOrd="0" presId="urn:microsoft.com/office/officeart/2005/8/layout/list1"/>
    <dgm:cxn modelId="{0521C013-A407-A34A-9403-AD644337E403}" type="presParOf" srcId="{D03FD77E-08FD-144E-A4B1-0EC5AB5EEEA4}" destId="{0C5F2058-8C29-9F4F-9828-DCE6ED647E72}" srcOrd="15" destOrd="0" presId="urn:microsoft.com/office/officeart/2005/8/layout/list1"/>
    <dgm:cxn modelId="{82995B80-DC82-CF4E-A843-4C4DFC2361B8}" type="presParOf" srcId="{D03FD77E-08FD-144E-A4B1-0EC5AB5EEEA4}" destId="{5CC18AA5-3FF6-D740-9248-251A63EDBBC4}" srcOrd="16" destOrd="0" presId="urn:microsoft.com/office/officeart/2005/8/layout/list1"/>
    <dgm:cxn modelId="{B60FE5D1-A6F5-FC45-817F-DEF3D96E00D6}" type="presParOf" srcId="{5CC18AA5-3FF6-D740-9248-251A63EDBBC4}" destId="{6D16B497-6F15-F44F-8312-DD199CD27437}" srcOrd="0" destOrd="0" presId="urn:microsoft.com/office/officeart/2005/8/layout/list1"/>
    <dgm:cxn modelId="{02F7B92D-1ABA-D14C-91EC-3654F7C35FB9}" type="presParOf" srcId="{5CC18AA5-3FF6-D740-9248-251A63EDBBC4}" destId="{EC26DE6A-65F2-0242-90AB-0E9F00F1F7DB}" srcOrd="1" destOrd="0" presId="urn:microsoft.com/office/officeart/2005/8/layout/list1"/>
    <dgm:cxn modelId="{7D9C83D7-60F4-F34A-9590-40C47D09F94C}" type="presParOf" srcId="{D03FD77E-08FD-144E-A4B1-0EC5AB5EEEA4}" destId="{0C201BCB-7398-3345-ABB5-8C5CBB4A3924}" srcOrd="17" destOrd="0" presId="urn:microsoft.com/office/officeart/2005/8/layout/list1"/>
    <dgm:cxn modelId="{D31C1048-68CB-7C45-9BD2-114D1ABA04E1}" type="presParOf" srcId="{D03FD77E-08FD-144E-A4B1-0EC5AB5EEEA4}" destId="{CB205833-BB2E-3E4C-8805-D8E144723AB1}"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DAC767-48EE-DD4D-B43F-4C226A88ACED}"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CD9C5DF3-389E-D94E-9623-347434AE4F73}">
      <dgm:prSet phldrT="[Text]"/>
      <dgm:spPr>
        <a:solidFill>
          <a:schemeClr val="bg1">
            <a:lumMod val="50000"/>
          </a:schemeClr>
        </a:solidFill>
      </dgm:spPr>
      <dgm:t>
        <a:bodyPr/>
        <a:lstStyle/>
        <a:p>
          <a:r>
            <a:rPr lang="en-US" dirty="0" smtClean="0">
              <a:latin typeface="Microsoft YaHei" charset="-122"/>
              <a:ea typeface="Microsoft YaHei" charset="-122"/>
              <a:cs typeface="Microsoft YaHei" charset="-122"/>
            </a:rPr>
            <a:t>Data Summary</a:t>
          </a:r>
          <a:endParaRPr lang="en-US" dirty="0">
            <a:latin typeface="Microsoft YaHei" charset="-122"/>
            <a:ea typeface="Microsoft YaHei" charset="-122"/>
            <a:cs typeface="Microsoft YaHei" charset="-122"/>
          </a:endParaRPr>
        </a:p>
      </dgm:t>
    </dgm:pt>
    <dgm:pt modelId="{4666D18D-A7B6-E140-98AD-73C9992952AA}" type="parTrans" cxnId="{7CCCEE82-EF8E-D642-B56E-B2B57784E6AF}">
      <dgm:prSet/>
      <dgm:spPr/>
      <dgm:t>
        <a:bodyPr/>
        <a:lstStyle/>
        <a:p>
          <a:endParaRPr lang="en-US"/>
        </a:p>
      </dgm:t>
    </dgm:pt>
    <dgm:pt modelId="{17FD14D8-ADC0-7543-B32B-81C3B93D81E3}" type="sibTrans" cxnId="{7CCCEE82-EF8E-D642-B56E-B2B57784E6AF}">
      <dgm:prSet/>
      <dgm:spPr/>
      <dgm:t>
        <a:bodyPr/>
        <a:lstStyle/>
        <a:p>
          <a:endParaRPr lang="en-US"/>
        </a:p>
      </dgm:t>
    </dgm:pt>
    <dgm:pt modelId="{FBCA38EC-C8F5-8440-8104-4A83B0E3F70B}">
      <dgm:prSet phldrT="[Text]"/>
      <dgm:spPr>
        <a:solidFill>
          <a:schemeClr val="bg1">
            <a:lumMod val="50000"/>
          </a:schemeClr>
        </a:solidFill>
      </dgm:spPr>
      <dgm:t>
        <a:bodyPr/>
        <a:lstStyle/>
        <a:p>
          <a:r>
            <a:rPr lang="en-US" dirty="0" smtClean="0">
              <a:latin typeface="Microsoft YaHei" charset="-122"/>
              <a:ea typeface="Microsoft YaHei" charset="-122"/>
              <a:cs typeface="Microsoft YaHei" charset="-122"/>
            </a:rPr>
            <a:t>Hourly Trip Distance Distribution and Airport Trips</a:t>
          </a:r>
          <a:endParaRPr lang="en-US" dirty="0">
            <a:latin typeface="Microsoft YaHei" charset="-122"/>
            <a:ea typeface="Microsoft YaHei" charset="-122"/>
            <a:cs typeface="Microsoft YaHei" charset="-122"/>
          </a:endParaRPr>
        </a:p>
      </dgm:t>
    </dgm:pt>
    <dgm:pt modelId="{CE8AD4DC-8DA9-3741-803F-E9C96D4D19AA}" type="parTrans" cxnId="{D05FED9B-8FBF-884F-8835-43E61A51AD84}">
      <dgm:prSet/>
      <dgm:spPr/>
      <dgm:t>
        <a:bodyPr/>
        <a:lstStyle/>
        <a:p>
          <a:endParaRPr lang="en-US"/>
        </a:p>
      </dgm:t>
    </dgm:pt>
    <dgm:pt modelId="{F8F1C56F-87DE-E44F-A7E9-8F0E187C4716}" type="sibTrans" cxnId="{D05FED9B-8FBF-884F-8835-43E61A51AD84}">
      <dgm:prSet/>
      <dgm:spPr/>
      <dgm:t>
        <a:bodyPr/>
        <a:lstStyle/>
        <a:p>
          <a:endParaRPr lang="en-US"/>
        </a:p>
      </dgm:t>
    </dgm:pt>
    <dgm:pt modelId="{839DFE38-68C2-A34B-B230-82BA7B37902F}">
      <dgm:prSet phldrT="[Text]"/>
      <dgm:spPr>
        <a:solidFill>
          <a:schemeClr val="bg1">
            <a:lumMod val="50000"/>
          </a:schemeClr>
        </a:solidFill>
      </dgm:spPr>
      <dgm:t>
        <a:bodyPr/>
        <a:lstStyle/>
        <a:p>
          <a:r>
            <a:rPr lang="en-US" dirty="0" smtClean="0">
              <a:latin typeface="Microsoft YaHei" charset="-122"/>
              <a:ea typeface="Microsoft YaHei" charset="-122"/>
              <a:cs typeface="Microsoft YaHei" charset="-122"/>
            </a:rPr>
            <a:t>Predictive Model on Tip Percentage</a:t>
          </a:r>
          <a:endParaRPr lang="en-US" dirty="0">
            <a:latin typeface="Microsoft YaHei" charset="-122"/>
            <a:ea typeface="Microsoft YaHei" charset="-122"/>
            <a:cs typeface="Microsoft YaHei" charset="-122"/>
          </a:endParaRPr>
        </a:p>
      </dgm:t>
    </dgm:pt>
    <dgm:pt modelId="{289F08C4-1DB1-7047-B173-BBB607EE8CEB}" type="parTrans" cxnId="{5ED36277-DE1C-5F49-962C-1FFB05B106C0}">
      <dgm:prSet/>
      <dgm:spPr/>
      <dgm:t>
        <a:bodyPr/>
        <a:lstStyle/>
        <a:p>
          <a:endParaRPr lang="en-US"/>
        </a:p>
      </dgm:t>
    </dgm:pt>
    <dgm:pt modelId="{4518458C-16C1-4540-A9F5-D26002371918}" type="sibTrans" cxnId="{5ED36277-DE1C-5F49-962C-1FFB05B106C0}">
      <dgm:prSet/>
      <dgm:spPr/>
      <dgm:t>
        <a:bodyPr/>
        <a:lstStyle/>
        <a:p>
          <a:endParaRPr lang="en-US"/>
        </a:p>
      </dgm:t>
    </dgm:pt>
    <dgm:pt modelId="{88BB005F-B96A-4640-AEF8-9318FE20640C}">
      <dgm:prSet/>
      <dgm:spPr>
        <a:solidFill>
          <a:schemeClr val="bg1">
            <a:lumMod val="50000"/>
          </a:schemeClr>
        </a:solidFill>
      </dgm:spPr>
      <dgm:t>
        <a:bodyPr/>
        <a:lstStyle/>
        <a:p>
          <a:r>
            <a:rPr lang="en-US" dirty="0" smtClean="0">
              <a:latin typeface="Microsoft YaHei" charset="-122"/>
              <a:ea typeface="Microsoft YaHei" charset="-122"/>
              <a:cs typeface="Microsoft YaHei" charset="-122"/>
            </a:rPr>
            <a:t>Trip Distance Exploration</a:t>
          </a:r>
          <a:endParaRPr lang="en-US" dirty="0">
            <a:latin typeface="Microsoft YaHei" charset="-122"/>
            <a:ea typeface="Microsoft YaHei" charset="-122"/>
            <a:cs typeface="Microsoft YaHei" charset="-122"/>
          </a:endParaRPr>
        </a:p>
      </dgm:t>
    </dgm:pt>
    <dgm:pt modelId="{8F49E608-B0AC-6D4D-9DC5-A37FCF73E60E}" type="parTrans" cxnId="{F18BF9E6-FBE5-CF43-B0E7-360CF7C767A6}">
      <dgm:prSet/>
      <dgm:spPr/>
      <dgm:t>
        <a:bodyPr/>
        <a:lstStyle/>
        <a:p>
          <a:endParaRPr lang="en-US"/>
        </a:p>
      </dgm:t>
    </dgm:pt>
    <dgm:pt modelId="{913C38B7-21E4-E047-8B89-4C0FC2DA814E}" type="sibTrans" cxnId="{F18BF9E6-FBE5-CF43-B0E7-360CF7C767A6}">
      <dgm:prSet/>
      <dgm:spPr/>
      <dgm:t>
        <a:bodyPr/>
        <a:lstStyle/>
        <a:p>
          <a:endParaRPr lang="en-US"/>
        </a:p>
      </dgm:t>
    </dgm:pt>
    <dgm:pt modelId="{F214780C-6152-094F-A2A4-4C904A46B4BB}">
      <dgm:prSet/>
      <dgm:spPr/>
      <dgm:t>
        <a:bodyPr/>
        <a:lstStyle/>
        <a:p>
          <a:r>
            <a:rPr lang="en-US" altLang="zh-CN" dirty="0" smtClean="0">
              <a:latin typeface="Microsoft YaHei" charset="-122"/>
              <a:ea typeface="Microsoft YaHei" charset="-122"/>
              <a:cs typeface="Microsoft YaHei" charset="-122"/>
            </a:rPr>
            <a:t>Speed</a:t>
          </a:r>
        </a:p>
      </dgm:t>
    </dgm:pt>
    <dgm:pt modelId="{6B1AB0E4-0EB1-3E43-AB5D-B2DA00908A36}" type="parTrans" cxnId="{90836DE8-F995-8848-AC5B-3C42DE83868A}">
      <dgm:prSet/>
      <dgm:spPr/>
      <dgm:t>
        <a:bodyPr/>
        <a:lstStyle/>
        <a:p>
          <a:endParaRPr lang="en-US"/>
        </a:p>
      </dgm:t>
    </dgm:pt>
    <dgm:pt modelId="{FEB4E849-8250-044C-A454-090F52CEC918}" type="sibTrans" cxnId="{90836DE8-F995-8848-AC5B-3C42DE83868A}">
      <dgm:prSet/>
      <dgm:spPr/>
      <dgm:t>
        <a:bodyPr/>
        <a:lstStyle/>
        <a:p>
          <a:endParaRPr lang="en-US"/>
        </a:p>
      </dgm:t>
    </dgm:pt>
    <dgm:pt modelId="{ECC64585-1B37-C548-BAE3-644AE390517A}">
      <dgm:prSet/>
      <dgm:spPr/>
      <dgm:t>
        <a:bodyPr/>
        <a:lstStyle/>
        <a:p>
          <a:r>
            <a:rPr lang="en-US" b="0" i="0" dirty="0" smtClean="0">
              <a:latin typeface="Microsoft YaHei" charset="-122"/>
              <a:ea typeface="Microsoft YaHei" charset="-122"/>
              <a:cs typeface="Microsoft YaHei" charset="-122"/>
            </a:rPr>
            <a:t>Hypothesis test on average speed</a:t>
          </a:r>
          <a:endParaRPr lang="en-US" altLang="zh-CN" dirty="0" smtClean="0">
            <a:latin typeface="Microsoft YaHei" charset="-122"/>
            <a:ea typeface="Microsoft YaHei" charset="-122"/>
            <a:cs typeface="Microsoft YaHei" charset="-122"/>
          </a:endParaRPr>
        </a:p>
      </dgm:t>
    </dgm:pt>
    <dgm:pt modelId="{527E2A3A-5984-234B-92D7-CB5E93194F56}" type="parTrans" cxnId="{7F91E764-6AB1-4743-82B1-FBD44C285DA3}">
      <dgm:prSet/>
      <dgm:spPr/>
      <dgm:t>
        <a:bodyPr/>
        <a:lstStyle/>
        <a:p>
          <a:endParaRPr lang="en-US"/>
        </a:p>
      </dgm:t>
    </dgm:pt>
    <dgm:pt modelId="{C8EF3B76-CF51-C945-A160-B817AE0FA111}" type="sibTrans" cxnId="{7F91E764-6AB1-4743-82B1-FBD44C285DA3}">
      <dgm:prSet/>
      <dgm:spPr/>
      <dgm:t>
        <a:bodyPr/>
        <a:lstStyle/>
        <a:p>
          <a:endParaRPr lang="en-US"/>
        </a:p>
      </dgm:t>
    </dgm:pt>
    <dgm:pt modelId="{869465E9-0A5B-2F49-A064-EE7EE2D8DAFD}">
      <dgm:prSet/>
      <dgm:spPr/>
      <dgm:t>
        <a:bodyPr/>
        <a:lstStyle/>
        <a:p>
          <a:r>
            <a:rPr lang="en-US" dirty="0" smtClean="0"/>
            <a:t>Function of time of day</a:t>
          </a:r>
          <a:endParaRPr lang="en-US" dirty="0"/>
        </a:p>
      </dgm:t>
    </dgm:pt>
    <dgm:pt modelId="{0BB86D1A-7993-1942-9568-E6D4380ECC6D}" type="parTrans" cxnId="{B60565FF-E44E-CA4D-8671-ECDD68341941}">
      <dgm:prSet/>
      <dgm:spPr/>
    </dgm:pt>
    <dgm:pt modelId="{816E06CE-05F6-854B-A5F8-0C182783C039}" type="sibTrans" cxnId="{B60565FF-E44E-CA4D-8671-ECDD68341941}">
      <dgm:prSet/>
      <dgm:spPr/>
    </dgm:pt>
    <dgm:pt modelId="{D03FD77E-08FD-144E-A4B1-0EC5AB5EEEA4}" type="pres">
      <dgm:prSet presAssocID="{A1DAC767-48EE-DD4D-B43F-4C226A88ACED}" presName="linear" presStyleCnt="0">
        <dgm:presLayoutVars>
          <dgm:dir/>
          <dgm:animLvl val="lvl"/>
          <dgm:resizeHandles val="exact"/>
        </dgm:presLayoutVars>
      </dgm:prSet>
      <dgm:spPr/>
    </dgm:pt>
    <dgm:pt modelId="{3EE008F1-067E-6D45-931F-6DF9ACCDC9D3}" type="pres">
      <dgm:prSet presAssocID="{CD9C5DF3-389E-D94E-9623-347434AE4F73}" presName="parentLin" presStyleCnt="0"/>
      <dgm:spPr/>
    </dgm:pt>
    <dgm:pt modelId="{33E1A66F-8CC6-BD45-9A47-EDE0406C220D}" type="pres">
      <dgm:prSet presAssocID="{CD9C5DF3-389E-D94E-9623-347434AE4F73}" presName="parentLeftMargin" presStyleLbl="node1" presStyleIdx="0" presStyleCnt="5"/>
      <dgm:spPr/>
    </dgm:pt>
    <dgm:pt modelId="{555E1679-642A-B04C-9197-97304D27F30E}" type="pres">
      <dgm:prSet presAssocID="{CD9C5DF3-389E-D94E-9623-347434AE4F73}" presName="parentText" presStyleLbl="node1" presStyleIdx="0" presStyleCnt="5">
        <dgm:presLayoutVars>
          <dgm:chMax val="0"/>
          <dgm:bulletEnabled val="1"/>
        </dgm:presLayoutVars>
      </dgm:prSet>
      <dgm:spPr/>
      <dgm:t>
        <a:bodyPr/>
        <a:lstStyle/>
        <a:p>
          <a:endParaRPr lang="en-US"/>
        </a:p>
      </dgm:t>
    </dgm:pt>
    <dgm:pt modelId="{34EB13AB-2586-5043-A7D8-9A6056B7C6E3}" type="pres">
      <dgm:prSet presAssocID="{CD9C5DF3-389E-D94E-9623-347434AE4F73}" presName="negativeSpace" presStyleCnt="0"/>
      <dgm:spPr/>
    </dgm:pt>
    <dgm:pt modelId="{E799D1FD-5181-9143-88A4-223211102148}" type="pres">
      <dgm:prSet presAssocID="{CD9C5DF3-389E-D94E-9623-347434AE4F73}" presName="childText" presStyleLbl="conFgAcc1" presStyleIdx="0" presStyleCnt="5">
        <dgm:presLayoutVars>
          <dgm:bulletEnabled val="1"/>
        </dgm:presLayoutVars>
      </dgm:prSet>
      <dgm:spPr/>
    </dgm:pt>
    <dgm:pt modelId="{0E53A013-B1E4-BF47-ABDC-812E596D2F6D}" type="pres">
      <dgm:prSet presAssocID="{17FD14D8-ADC0-7543-B32B-81C3B93D81E3}" presName="spaceBetweenRectangles" presStyleCnt="0"/>
      <dgm:spPr/>
    </dgm:pt>
    <dgm:pt modelId="{DFD11F82-5981-6242-A9CC-590D8914CF01}" type="pres">
      <dgm:prSet presAssocID="{88BB005F-B96A-4640-AEF8-9318FE20640C}" presName="parentLin" presStyleCnt="0"/>
      <dgm:spPr/>
    </dgm:pt>
    <dgm:pt modelId="{21DCC56C-8ADC-ED4C-A5B3-E652550AF3FB}" type="pres">
      <dgm:prSet presAssocID="{88BB005F-B96A-4640-AEF8-9318FE20640C}" presName="parentLeftMargin" presStyleLbl="node1" presStyleIdx="0" presStyleCnt="5"/>
      <dgm:spPr/>
    </dgm:pt>
    <dgm:pt modelId="{FDB14636-237B-224F-A255-E7EB9E25368A}" type="pres">
      <dgm:prSet presAssocID="{88BB005F-B96A-4640-AEF8-9318FE20640C}" presName="parentText" presStyleLbl="node1" presStyleIdx="1" presStyleCnt="5">
        <dgm:presLayoutVars>
          <dgm:chMax val="0"/>
          <dgm:bulletEnabled val="1"/>
        </dgm:presLayoutVars>
      </dgm:prSet>
      <dgm:spPr/>
      <dgm:t>
        <a:bodyPr/>
        <a:lstStyle/>
        <a:p>
          <a:endParaRPr lang="en-US"/>
        </a:p>
      </dgm:t>
    </dgm:pt>
    <dgm:pt modelId="{B067CD83-95CA-9F43-A080-A7F12F54324B}" type="pres">
      <dgm:prSet presAssocID="{88BB005F-B96A-4640-AEF8-9318FE20640C}" presName="negativeSpace" presStyleCnt="0"/>
      <dgm:spPr/>
    </dgm:pt>
    <dgm:pt modelId="{D88049E3-4177-C34F-BC7E-9FB66388884D}" type="pres">
      <dgm:prSet presAssocID="{88BB005F-B96A-4640-AEF8-9318FE20640C}" presName="childText" presStyleLbl="conFgAcc1" presStyleIdx="1" presStyleCnt="5">
        <dgm:presLayoutVars>
          <dgm:bulletEnabled val="1"/>
        </dgm:presLayoutVars>
      </dgm:prSet>
      <dgm:spPr/>
      <dgm:t>
        <a:bodyPr/>
        <a:lstStyle/>
        <a:p>
          <a:endParaRPr lang="en-US"/>
        </a:p>
      </dgm:t>
    </dgm:pt>
    <dgm:pt modelId="{19E07A6C-725D-4B42-B446-D3DADC09753F}" type="pres">
      <dgm:prSet presAssocID="{913C38B7-21E4-E047-8B89-4C0FC2DA814E}" presName="spaceBetweenRectangles" presStyleCnt="0"/>
      <dgm:spPr/>
    </dgm:pt>
    <dgm:pt modelId="{439ABD4B-9C5C-8644-8B11-7103302A3277}" type="pres">
      <dgm:prSet presAssocID="{FBCA38EC-C8F5-8440-8104-4A83B0E3F70B}" presName="parentLin" presStyleCnt="0"/>
      <dgm:spPr/>
    </dgm:pt>
    <dgm:pt modelId="{4ED8F1BD-9CBB-3241-84C7-C591850EEA16}" type="pres">
      <dgm:prSet presAssocID="{FBCA38EC-C8F5-8440-8104-4A83B0E3F70B}" presName="parentLeftMargin" presStyleLbl="node1" presStyleIdx="1" presStyleCnt="5"/>
      <dgm:spPr/>
    </dgm:pt>
    <dgm:pt modelId="{6659420E-DF93-2C4D-A33B-14A08956349A}" type="pres">
      <dgm:prSet presAssocID="{FBCA38EC-C8F5-8440-8104-4A83B0E3F70B}" presName="parentText" presStyleLbl="node1" presStyleIdx="2" presStyleCnt="5">
        <dgm:presLayoutVars>
          <dgm:chMax val="0"/>
          <dgm:bulletEnabled val="1"/>
        </dgm:presLayoutVars>
      </dgm:prSet>
      <dgm:spPr/>
      <dgm:t>
        <a:bodyPr/>
        <a:lstStyle/>
        <a:p>
          <a:endParaRPr lang="en-US"/>
        </a:p>
      </dgm:t>
    </dgm:pt>
    <dgm:pt modelId="{8ADF0AE2-C62D-6B48-BB54-D53A421DD216}" type="pres">
      <dgm:prSet presAssocID="{FBCA38EC-C8F5-8440-8104-4A83B0E3F70B}" presName="negativeSpace" presStyleCnt="0"/>
      <dgm:spPr/>
    </dgm:pt>
    <dgm:pt modelId="{423C97B4-4F03-894B-9804-A601D63298AC}" type="pres">
      <dgm:prSet presAssocID="{FBCA38EC-C8F5-8440-8104-4A83B0E3F70B}" presName="childText" presStyleLbl="conFgAcc1" presStyleIdx="2" presStyleCnt="5">
        <dgm:presLayoutVars>
          <dgm:bulletEnabled val="1"/>
        </dgm:presLayoutVars>
      </dgm:prSet>
      <dgm:spPr/>
      <dgm:t>
        <a:bodyPr/>
        <a:lstStyle/>
        <a:p>
          <a:endParaRPr lang="en-US"/>
        </a:p>
      </dgm:t>
    </dgm:pt>
    <dgm:pt modelId="{C1963EA8-0AA3-8848-A919-38D0EC6B4283}" type="pres">
      <dgm:prSet presAssocID="{F8F1C56F-87DE-E44F-A7E9-8F0E187C4716}" presName="spaceBetweenRectangles" presStyleCnt="0"/>
      <dgm:spPr/>
    </dgm:pt>
    <dgm:pt modelId="{A706BFD0-98DC-1243-91D7-2F9ED65E49C6}" type="pres">
      <dgm:prSet presAssocID="{839DFE38-68C2-A34B-B230-82BA7B37902F}" presName="parentLin" presStyleCnt="0"/>
      <dgm:spPr/>
    </dgm:pt>
    <dgm:pt modelId="{1B9D1D4A-77DD-7443-8440-0C2C6A1AAB88}" type="pres">
      <dgm:prSet presAssocID="{839DFE38-68C2-A34B-B230-82BA7B37902F}" presName="parentLeftMargin" presStyleLbl="node1" presStyleIdx="2" presStyleCnt="5"/>
      <dgm:spPr/>
    </dgm:pt>
    <dgm:pt modelId="{82D02564-DEA1-584D-9EE7-B6A065225B48}" type="pres">
      <dgm:prSet presAssocID="{839DFE38-68C2-A34B-B230-82BA7B37902F}" presName="parentText" presStyleLbl="node1" presStyleIdx="3" presStyleCnt="5">
        <dgm:presLayoutVars>
          <dgm:chMax val="0"/>
          <dgm:bulletEnabled val="1"/>
        </dgm:presLayoutVars>
      </dgm:prSet>
      <dgm:spPr/>
      <dgm:t>
        <a:bodyPr/>
        <a:lstStyle/>
        <a:p>
          <a:endParaRPr lang="en-US"/>
        </a:p>
      </dgm:t>
    </dgm:pt>
    <dgm:pt modelId="{4D63CD60-38AA-6743-9722-B80058C7C8C9}" type="pres">
      <dgm:prSet presAssocID="{839DFE38-68C2-A34B-B230-82BA7B37902F}" presName="negativeSpace" presStyleCnt="0"/>
      <dgm:spPr/>
    </dgm:pt>
    <dgm:pt modelId="{3A09B411-F4ED-4341-B24A-F148D9E9DB02}" type="pres">
      <dgm:prSet presAssocID="{839DFE38-68C2-A34B-B230-82BA7B37902F}" presName="childText" presStyleLbl="conFgAcc1" presStyleIdx="3" presStyleCnt="5">
        <dgm:presLayoutVars>
          <dgm:bulletEnabled val="1"/>
        </dgm:presLayoutVars>
      </dgm:prSet>
      <dgm:spPr/>
    </dgm:pt>
    <dgm:pt modelId="{0C5F2058-8C29-9F4F-9828-DCE6ED647E72}" type="pres">
      <dgm:prSet presAssocID="{4518458C-16C1-4540-A9F5-D26002371918}" presName="spaceBetweenRectangles" presStyleCnt="0"/>
      <dgm:spPr/>
    </dgm:pt>
    <dgm:pt modelId="{5CC18AA5-3FF6-D740-9248-251A63EDBBC4}" type="pres">
      <dgm:prSet presAssocID="{F214780C-6152-094F-A2A4-4C904A46B4BB}" presName="parentLin" presStyleCnt="0"/>
      <dgm:spPr/>
    </dgm:pt>
    <dgm:pt modelId="{6D16B497-6F15-F44F-8312-DD199CD27437}" type="pres">
      <dgm:prSet presAssocID="{F214780C-6152-094F-A2A4-4C904A46B4BB}" presName="parentLeftMargin" presStyleLbl="node1" presStyleIdx="3" presStyleCnt="5"/>
      <dgm:spPr/>
    </dgm:pt>
    <dgm:pt modelId="{EC26DE6A-65F2-0242-90AB-0E9F00F1F7DB}" type="pres">
      <dgm:prSet presAssocID="{F214780C-6152-094F-A2A4-4C904A46B4BB}" presName="parentText" presStyleLbl="node1" presStyleIdx="4" presStyleCnt="5">
        <dgm:presLayoutVars>
          <dgm:chMax val="0"/>
          <dgm:bulletEnabled val="1"/>
        </dgm:presLayoutVars>
      </dgm:prSet>
      <dgm:spPr/>
      <dgm:t>
        <a:bodyPr/>
        <a:lstStyle/>
        <a:p>
          <a:endParaRPr lang="en-US"/>
        </a:p>
      </dgm:t>
    </dgm:pt>
    <dgm:pt modelId="{0C201BCB-7398-3345-ABB5-8C5CBB4A3924}" type="pres">
      <dgm:prSet presAssocID="{F214780C-6152-094F-A2A4-4C904A46B4BB}" presName="negativeSpace" presStyleCnt="0"/>
      <dgm:spPr/>
    </dgm:pt>
    <dgm:pt modelId="{CB205833-BB2E-3E4C-8805-D8E144723AB1}" type="pres">
      <dgm:prSet presAssocID="{F214780C-6152-094F-A2A4-4C904A46B4BB}" presName="childText" presStyleLbl="conFgAcc1" presStyleIdx="4" presStyleCnt="5">
        <dgm:presLayoutVars>
          <dgm:bulletEnabled val="1"/>
        </dgm:presLayoutVars>
      </dgm:prSet>
      <dgm:spPr/>
      <dgm:t>
        <a:bodyPr/>
        <a:lstStyle/>
        <a:p>
          <a:endParaRPr lang="en-US"/>
        </a:p>
      </dgm:t>
    </dgm:pt>
  </dgm:ptLst>
  <dgm:cxnLst>
    <dgm:cxn modelId="{5D4DD79A-46BF-734B-9475-5462C1B7AC23}" type="presOf" srcId="{ECC64585-1B37-C548-BAE3-644AE390517A}" destId="{CB205833-BB2E-3E4C-8805-D8E144723AB1}" srcOrd="0" destOrd="0" presId="urn:microsoft.com/office/officeart/2005/8/layout/list1"/>
    <dgm:cxn modelId="{7CCCEE82-EF8E-D642-B56E-B2B57784E6AF}" srcId="{A1DAC767-48EE-DD4D-B43F-4C226A88ACED}" destId="{CD9C5DF3-389E-D94E-9623-347434AE4F73}" srcOrd="0" destOrd="0" parTransId="{4666D18D-A7B6-E140-98AD-73C9992952AA}" sibTransId="{17FD14D8-ADC0-7543-B32B-81C3B93D81E3}"/>
    <dgm:cxn modelId="{B60565FF-E44E-CA4D-8671-ECDD68341941}" srcId="{F214780C-6152-094F-A2A4-4C904A46B4BB}" destId="{869465E9-0A5B-2F49-A064-EE7EE2D8DAFD}" srcOrd="1" destOrd="0" parTransId="{0BB86D1A-7993-1942-9568-E6D4380ECC6D}" sibTransId="{816E06CE-05F6-854B-A5F8-0C182783C039}"/>
    <dgm:cxn modelId="{D05FED9B-8FBF-884F-8835-43E61A51AD84}" srcId="{A1DAC767-48EE-DD4D-B43F-4C226A88ACED}" destId="{FBCA38EC-C8F5-8440-8104-4A83B0E3F70B}" srcOrd="2" destOrd="0" parTransId="{CE8AD4DC-8DA9-3741-803F-E9C96D4D19AA}" sibTransId="{F8F1C56F-87DE-E44F-A7E9-8F0E187C4716}"/>
    <dgm:cxn modelId="{039A823D-5B93-8E46-8260-90E50BF89385}" type="presOf" srcId="{FBCA38EC-C8F5-8440-8104-4A83B0E3F70B}" destId="{6659420E-DF93-2C4D-A33B-14A08956349A}" srcOrd="1" destOrd="0" presId="urn:microsoft.com/office/officeart/2005/8/layout/list1"/>
    <dgm:cxn modelId="{D21F9B28-F495-D147-86F5-1B555140CADC}" type="presOf" srcId="{88BB005F-B96A-4640-AEF8-9318FE20640C}" destId="{FDB14636-237B-224F-A255-E7EB9E25368A}" srcOrd="1" destOrd="0" presId="urn:microsoft.com/office/officeart/2005/8/layout/list1"/>
    <dgm:cxn modelId="{90836DE8-F995-8848-AC5B-3C42DE83868A}" srcId="{A1DAC767-48EE-DD4D-B43F-4C226A88ACED}" destId="{F214780C-6152-094F-A2A4-4C904A46B4BB}" srcOrd="4" destOrd="0" parTransId="{6B1AB0E4-0EB1-3E43-AB5D-B2DA00908A36}" sibTransId="{FEB4E849-8250-044C-A454-090F52CEC918}"/>
    <dgm:cxn modelId="{F18BF9E6-FBE5-CF43-B0E7-360CF7C767A6}" srcId="{A1DAC767-48EE-DD4D-B43F-4C226A88ACED}" destId="{88BB005F-B96A-4640-AEF8-9318FE20640C}" srcOrd="1" destOrd="0" parTransId="{8F49E608-B0AC-6D4D-9DC5-A37FCF73E60E}" sibTransId="{913C38B7-21E4-E047-8B89-4C0FC2DA814E}"/>
    <dgm:cxn modelId="{26220A6E-0C0E-F346-B65A-0EE569B9BDF1}" type="presOf" srcId="{88BB005F-B96A-4640-AEF8-9318FE20640C}" destId="{21DCC56C-8ADC-ED4C-A5B3-E652550AF3FB}" srcOrd="0" destOrd="0" presId="urn:microsoft.com/office/officeart/2005/8/layout/list1"/>
    <dgm:cxn modelId="{22C936ED-3506-C64C-A433-3289C3373DFF}" type="presOf" srcId="{F214780C-6152-094F-A2A4-4C904A46B4BB}" destId="{6D16B497-6F15-F44F-8312-DD199CD27437}" srcOrd="0" destOrd="0" presId="urn:microsoft.com/office/officeart/2005/8/layout/list1"/>
    <dgm:cxn modelId="{6F86240D-7395-9B40-AD41-A8F89FE79456}" type="presOf" srcId="{869465E9-0A5B-2F49-A064-EE7EE2D8DAFD}" destId="{CB205833-BB2E-3E4C-8805-D8E144723AB1}" srcOrd="0" destOrd="1" presId="urn:microsoft.com/office/officeart/2005/8/layout/list1"/>
    <dgm:cxn modelId="{B7203197-F079-E44A-A590-2443FCBFB083}" type="presOf" srcId="{CD9C5DF3-389E-D94E-9623-347434AE4F73}" destId="{33E1A66F-8CC6-BD45-9A47-EDE0406C220D}" srcOrd="0" destOrd="0" presId="urn:microsoft.com/office/officeart/2005/8/layout/list1"/>
    <dgm:cxn modelId="{ACDC36D4-533F-B44D-B251-BA7DCAD02443}" type="presOf" srcId="{FBCA38EC-C8F5-8440-8104-4A83B0E3F70B}" destId="{4ED8F1BD-9CBB-3241-84C7-C591850EEA16}" srcOrd="0" destOrd="0" presId="urn:microsoft.com/office/officeart/2005/8/layout/list1"/>
    <dgm:cxn modelId="{D8802866-21A6-D04C-A22B-1F2F41633758}" type="presOf" srcId="{839DFE38-68C2-A34B-B230-82BA7B37902F}" destId="{82D02564-DEA1-584D-9EE7-B6A065225B48}" srcOrd="1" destOrd="0" presId="urn:microsoft.com/office/officeart/2005/8/layout/list1"/>
    <dgm:cxn modelId="{C159CD3C-9407-A44B-8E8D-2B26C5500FCB}" type="presOf" srcId="{839DFE38-68C2-A34B-B230-82BA7B37902F}" destId="{1B9D1D4A-77DD-7443-8440-0C2C6A1AAB88}" srcOrd="0" destOrd="0" presId="urn:microsoft.com/office/officeart/2005/8/layout/list1"/>
    <dgm:cxn modelId="{B762E2E0-1CB8-234F-890D-BE952647FF36}" type="presOf" srcId="{F214780C-6152-094F-A2A4-4C904A46B4BB}" destId="{EC26DE6A-65F2-0242-90AB-0E9F00F1F7DB}" srcOrd="1" destOrd="0" presId="urn:microsoft.com/office/officeart/2005/8/layout/list1"/>
    <dgm:cxn modelId="{5ED36277-DE1C-5F49-962C-1FFB05B106C0}" srcId="{A1DAC767-48EE-DD4D-B43F-4C226A88ACED}" destId="{839DFE38-68C2-A34B-B230-82BA7B37902F}" srcOrd="3" destOrd="0" parTransId="{289F08C4-1DB1-7047-B173-BBB607EE8CEB}" sibTransId="{4518458C-16C1-4540-A9F5-D26002371918}"/>
    <dgm:cxn modelId="{632AD9B3-B3BC-4D41-B773-33A715408BD4}" type="presOf" srcId="{CD9C5DF3-389E-D94E-9623-347434AE4F73}" destId="{555E1679-642A-B04C-9197-97304D27F30E}" srcOrd="1" destOrd="0" presId="urn:microsoft.com/office/officeart/2005/8/layout/list1"/>
    <dgm:cxn modelId="{7F91E764-6AB1-4743-82B1-FBD44C285DA3}" srcId="{F214780C-6152-094F-A2A4-4C904A46B4BB}" destId="{ECC64585-1B37-C548-BAE3-644AE390517A}" srcOrd="0" destOrd="0" parTransId="{527E2A3A-5984-234B-92D7-CB5E93194F56}" sibTransId="{C8EF3B76-CF51-C945-A160-B817AE0FA111}"/>
    <dgm:cxn modelId="{C7E0EB56-0D2C-EA43-9D54-BCBE3FCE3DBD}" type="presOf" srcId="{A1DAC767-48EE-DD4D-B43F-4C226A88ACED}" destId="{D03FD77E-08FD-144E-A4B1-0EC5AB5EEEA4}" srcOrd="0" destOrd="0" presId="urn:microsoft.com/office/officeart/2005/8/layout/list1"/>
    <dgm:cxn modelId="{6C3FE22A-01E5-8241-9D07-361CCBC9F078}" type="presParOf" srcId="{D03FD77E-08FD-144E-A4B1-0EC5AB5EEEA4}" destId="{3EE008F1-067E-6D45-931F-6DF9ACCDC9D3}" srcOrd="0" destOrd="0" presId="urn:microsoft.com/office/officeart/2005/8/layout/list1"/>
    <dgm:cxn modelId="{4E9B5327-47F8-4D43-A88E-C2996EC87285}" type="presParOf" srcId="{3EE008F1-067E-6D45-931F-6DF9ACCDC9D3}" destId="{33E1A66F-8CC6-BD45-9A47-EDE0406C220D}" srcOrd="0" destOrd="0" presId="urn:microsoft.com/office/officeart/2005/8/layout/list1"/>
    <dgm:cxn modelId="{70D7C7D1-6C47-304A-AB0B-B87D0C6654B5}" type="presParOf" srcId="{3EE008F1-067E-6D45-931F-6DF9ACCDC9D3}" destId="{555E1679-642A-B04C-9197-97304D27F30E}" srcOrd="1" destOrd="0" presId="urn:microsoft.com/office/officeart/2005/8/layout/list1"/>
    <dgm:cxn modelId="{E1CAA2DB-C0DB-FB4D-B6A2-869BA003D87B}" type="presParOf" srcId="{D03FD77E-08FD-144E-A4B1-0EC5AB5EEEA4}" destId="{34EB13AB-2586-5043-A7D8-9A6056B7C6E3}" srcOrd="1" destOrd="0" presId="urn:microsoft.com/office/officeart/2005/8/layout/list1"/>
    <dgm:cxn modelId="{2B73EF61-801F-564E-A691-12F639C99037}" type="presParOf" srcId="{D03FD77E-08FD-144E-A4B1-0EC5AB5EEEA4}" destId="{E799D1FD-5181-9143-88A4-223211102148}" srcOrd="2" destOrd="0" presId="urn:microsoft.com/office/officeart/2005/8/layout/list1"/>
    <dgm:cxn modelId="{E17B8180-AA7E-8A46-8492-719C1A348C75}" type="presParOf" srcId="{D03FD77E-08FD-144E-A4B1-0EC5AB5EEEA4}" destId="{0E53A013-B1E4-BF47-ABDC-812E596D2F6D}" srcOrd="3" destOrd="0" presId="urn:microsoft.com/office/officeart/2005/8/layout/list1"/>
    <dgm:cxn modelId="{DD4BED9A-8A39-0F44-A11C-E144EFD5CDDF}" type="presParOf" srcId="{D03FD77E-08FD-144E-A4B1-0EC5AB5EEEA4}" destId="{DFD11F82-5981-6242-A9CC-590D8914CF01}" srcOrd="4" destOrd="0" presId="urn:microsoft.com/office/officeart/2005/8/layout/list1"/>
    <dgm:cxn modelId="{9C074CDD-085B-194F-A9DD-B12D44B3D270}" type="presParOf" srcId="{DFD11F82-5981-6242-A9CC-590D8914CF01}" destId="{21DCC56C-8ADC-ED4C-A5B3-E652550AF3FB}" srcOrd="0" destOrd="0" presId="urn:microsoft.com/office/officeart/2005/8/layout/list1"/>
    <dgm:cxn modelId="{CD931EF0-8EAE-3249-A613-EDC8388F21CB}" type="presParOf" srcId="{DFD11F82-5981-6242-A9CC-590D8914CF01}" destId="{FDB14636-237B-224F-A255-E7EB9E25368A}" srcOrd="1" destOrd="0" presId="urn:microsoft.com/office/officeart/2005/8/layout/list1"/>
    <dgm:cxn modelId="{81E87099-3FF5-1E4F-ADFF-83DC6A8AA312}" type="presParOf" srcId="{D03FD77E-08FD-144E-A4B1-0EC5AB5EEEA4}" destId="{B067CD83-95CA-9F43-A080-A7F12F54324B}" srcOrd="5" destOrd="0" presId="urn:microsoft.com/office/officeart/2005/8/layout/list1"/>
    <dgm:cxn modelId="{A168831C-177D-F746-948F-662CBDC3D952}" type="presParOf" srcId="{D03FD77E-08FD-144E-A4B1-0EC5AB5EEEA4}" destId="{D88049E3-4177-C34F-BC7E-9FB66388884D}" srcOrd="6" destOrd="0" presId="urn:microsoft.com/office/officeart/2005/8/layout/list1"/>
    <dgm:cxn modelId="{4B67A741-9BAA-954A-A66A-5B7881E5A64D}" type="presParOf" srcId="{D03FD77E-08FD-144E-A4B1-0EC5AB5EEEA4}" destId="{19E07A6C-725D-4B42-B446-D3DADC09753F}" srcOrd="7" destOrd="0" presId="urn:microsoft.com/office/officeart/2005/8/layout/list1"/>
    <dgm:cxn modelId="{EB523902-23E7-8E49-9840-8279CFC49149}" type="presParOf" srcId="{D03FD77E-08FD-144E-A4B1-0EC5AB5EEEA4}" destId="{439ABD4B-9C5C-8644-8B11-7103302A3277}" srcOrd="8" destOrd="0" presId="urn:microsoft.com/office/officeart/2005/8/layout/list1"/>
    <dgm:cxn modelId="{C6DA5826-685F-354C-861F-A780BC0C39FF}" type="presParOf" srcId="{439ABD4B-9C5C-8644-8B11-7103302A3277}" destId="{4ED8F1BD-9CBB-3241-84C7-C591850EEA16}" srcOrd="0" destOrd="0" presId="urn:microsoft.com/office/officeart/2005/8/layout/list1"/>
    <dgm:cxn modelId="{C1F1A344-4515-6742-A2AF-6289669A377B}" type="presParOf" srcId="{439ABD4B-9C5C-8644-8B11-7103302A3277}" destId="{6659420E-DF93-2C4D-A33B-14A08956349A}" srcOrd="1" destOrd="0" presId="urn:microsoft.com/office/officeart/2005/8/layout/list1"/>
    <dgm:cxn modelId="{19D08475-B4FB-6041-AC51-C07BB9745D6A}" type="presParOf" srcId="{D03FD77E-08FD-144E-A4B1-0EC5AB5EEEA4}" destId="{8ADF0AE2-C62D-6B48-BB54-D53A421DD216}" srcOrd="9" destOrd="0" presId="urn:microsoft.com/office/officeart/2005/8/layout/list1"/>
    <dgm:cxn modelId="{49CFE5D8-D197-8744-ADE6-E70682FE359A}" type="presParOf" srcId="{D03FD77E-08FD-144E-A4B1-0EC5AB5EEEA4}" destId="{423C97B4-4F03-894B-9804-A601D63298AC}" srcOrd="10" destOrd="0" presId="urn:microsoft.com/office/officeart/2005/8/layout/list1"/>
    <dgm:cxn modelId="{32687E31-486D-C747-A01C-0E9445C7E446}" type="presParOf" srcId="{D03FD77E-08FD-144E-A4B1-0EC5AB5EEEA4}" destId="{C1963EA8-0AA3-8848-A919-38D0EC6B4283}" srcOrd="11" destOrd="0" presId="urn:microsoft.com/office/officeart/2005/8/layout/list1"/>
    <dgm:cxn modelId="{2CEA64D0-B4C9-1E4C-822B-F3F486092402}" type="presParOf" srcId="{D03FD77E-08FD-144E-A4B1-0EC5AB5EEEA4}" destId="{A706BFD0-98DC-1243-91D7-2F9ED65E49C6}" srcOrd="12" destOrd="0" presId="urn:microsoft.com/office/officeart/2005/8/layout/list1"/>
    <dgm:cxn modelId="{F74DC187-2D08-5849-942D-B27D560DEE69}" type="presParOf" srcId="{A706BFD0-98DC-1243-91D7-2F9ED65E49C6}" destId="{1B9D1D4A-77DD-7443-8440-0C2C6A1AAB88}" srcOrd="0" destOrd="0" presId="urn:microsoft.com/office/officeart/2005/8/layout/list1"/>
    <dgm:cxn modelId="{E16239F3-02FD-0E47-997A-BDF878A2F756}" type="presParOf" srcId="{A706BFD0-98DC-1243-91D7-2F9ED65E49C6}" destId="{82D02564-DEA1-584D-9EE7-B6A065225B48}" srcOrd="1" destOrd="0" presId="urn:microsoft.com/office/officeart/2005/8/layout/list1"/>
    <dgm:cxn modelId="{2AE59BEB-F2B5-1C4B-9C4A-204802585425}" type="presParOf" srcId="{D03FD77E-08FD-144E-A4B1-0EC5AB5EEEA4}" destId="{4D63CD60-38AA-6743-9722-B80058C7C8C9}" srcOrd="13" destOrd="0" presId="urn:microsoft.com/office/officeart/2005/8/layout/list1"/>
    <dgm:cxn modelId="{9CB24C4B-2CB1-6640-9831-399E72218D0D}" type="presParOf" srcId="{D03FD77E-08FD-144E-A4B1-0EC5AB5EEEA4}" destId="{3A09B411-F4ED-4341-B24A-F148D9E9DB02}" srcOrd="14" destOrd="0" presId="urn:microsoft.com/office/officeart/2005/8/layout/list1"/>
    <dgm:cxn modelId="{8F6C77D1-1FFE-1A47-A692-64B3557DBE05}" type="presParOf" srcId="{D03FD77E-08FD-144E-A4B1-0EC5AB5EEEA4}" destId="{0C5F2058-8C29-9F4F-9828-DCE6ED647E72}" srcOrd="15" destOrd="0" presId="urn:microsoft.com/office/officeart/2005/8/layout/list1"/>
    <dgm:cxn modelId="{C4D441B4-ED4C-4047-8F18-09346506B240}" type="presParOf" srcId="{D03FD77E-08FD-144E-A4B1-0EC5AB5EEEA4}" destId="{5CC18AA5-3FF6-D740-9248-251A63EDBBC4}" srcOrd="16" destOrd="0" presId="urn:microsoft.com/office/officeart/2005/8/layout/list1"/>
    <dgm:cxn modelId="{69C1CA98-C607-8743-9EF4-EFFD60757626}" type="presParOf" srcId="{5CC18AA5-3FF6-D740-9248-251A63EDBBC4}" destId="{6D16B497-6F15-F44F-8312-DD199CD27437}" srcOrd="0" destOrd="0" presId="urn:microsoft.com/office/officeart/2005/8/layout/list1"/>
    <dgm:cxn modelId="{66288F01-4C15-B341-B64B-68497E07B443}" type="presParOf" srcId="{5CC18AA5-3FF6-D740-9248-251A63EDBBC4}" destId="{EC26DE6A-65F2-0242-90AB-0E9F00F1F7DB}" srcOrd="1" destOrd="0" presId="urn:microsoft.com/office/officeart/2005/8/layout/list1"/>
    <dgm:cxn modelId="{59F48EF8-0DC0-BF4F-8D38-D2BA367B3CD4}" type="presParOf" srcId="{D03FD77E-08FD-144E-A4B1-0EC5AB5EEEA4}" destId="{0C201BCB-7398-3345-ABB5-8C5CBB4A3924}" srcOrd="17" destOrd="0" presId="urn:microsoft.com/office/officeart/2005/8/layout/list1"/>
    <dgm:cxn modelId="{0034F244-3F83-4740-8058-7C973B1BCD96}" type="presParOf" srcId="{D03FD77E-08FD-144E-A4B1-0EC5AB5EEEA4}" destId="{CB205833-BB2E-3E4C-8805-D8E144723AB1}"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9D1FD-5181-9143-88A4-223211102148}">
      <dsp:nvSpPr>
        <dsp:cNvPr id="0" name=""/>
        <dsp:cNvSpPr/>
      </dsp:nvSpPr>
      <dsp:spPr>
        <a:xfrm>
          <a:off x="0" y="1989080"/>
          <a:ext cx="9772074"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5E1679-642A-B04C-9197-97304D27F30E}">
      <dsp:nvSpPr>
        <dsp:cNvPr id="0" name=""/>
        <dsp:cNvSpPr/>
      </dsp:nvSpPr>
      <dsp:spPr>
        <a:xfrm>
          <a:off x="488603" y="1693880"/>
          <a:ext cx="6840451" cy="590400"/>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sz="2000" kern="1200" dirty="0" smtClean="0">
              <a:latin typeface="Microsoft YaHei" charset="-122"/>
              <a:ea typeface="Microsoft YaHei" charset="-122"/>
              <a:cs typeface="Microsoft YaHei" charset="-122"/>
            </a:rPr>
            <a:t>Data Summary</a:t>
          </a:r>
          <a:endParaRPr lang="en-US" sz="2000" kern="1200" dirty="0">
            <a:latin typeface="Microsoft YaHei" charset="-122"/>
            <a:ea typeface="Microsoft YaHei" charset="-122"/>
            <a:cs typeface="Microsoft YaHei" charset="-122"/>
          </a:endParaRPr>
        </a:p>
      </dsp:txBody>
      <dsp:txXfrm>
        <a:off x="517424" y="1722701"/>
        <a:ext cx="6782809" cy="532758"/>
      </dsp:txXfrm>
    </dsp:sp>
    <dsp:sp modelId="{D88049E3-4177-C34F-BC7E-9FB66388884D}">
      <dsp:nvSpPr>
        <dsp:cNvPr id="0" name=""/>
        <dsp:cNvSpPr/>
      </dsp:nvSpPr>
      <dsp:spPr>
        <a:xfrm>
          <a:off x="0" y="2896280"/>
          <a:ext cx="9772074"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B14636-237B-224F-A255-E7EB9E25368A}">
      <dsp:nvSpPr>
        <dsp:cNvPr id="0" name=""/>
        <dsp:cNvSpPr/>
      </dsp:nvSpPr>
      <dsp:spPr>
        <a:xfrm>
          <a:off x="488603" y="2601080"/>
          <a:ext cx="6840451" cy="590400"/>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sz="2000" kern="1200" dirty="0" smtClean="0">
              <a:latin typeface="Microsoft YaHei" charset="-122"/>
              <a:ea typeface="Microsoft YaHei" charset="-122"/>
              <a:cs typeface="Microsoft YaHei" charset="-122"/>
            </a:rPr>
            <a:t>Trip Distance Exploration</a:t>
          </a:r>
          <a:endParaRPr lang="en-US" sz="2000" kern="1200" dirty="0">
            <a:latin typeface="Microsoft YaHei" charset="-122"/>
            <a:ea typeface="Microsoft YaHei" charset="-122"/>
            <a:cs typeface="Microsoft YaHei" charset="-122"/>
          </a:endParaRPr>
        </a:p>
      </dsp:txBody>
      <dsp:txXfrm>
        <a:off x="517424" y="2629901"/>
        <a:ext cx="6782809" cy="532758"/>
      </dsp:txXfrm>
    </dsp:sp>
    <dsp:sp modelId="{423C97B4-4F03-894B-9804-A601D63298AC}">
      <dsp:nvSpPr>
        <dsp:cNvPr id="0" name=""/>
        <dsp:cNvSpPr/>
      </dsp:nvSpPr>
      <dsp:spPr>
        <a:xfrm>
          <a:off x="0" y="3803480"/>
          <a:ext cx="9772074" cy="2331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8422" tIns="416560" rIns="758422"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smtClean="0">
              <a:latin typeface="Microsoft YaHei" charset="-122"/>
              <a:ea typeface="Microsoft YaHei" charset="-122"/>
              <a:cs typeface="Microsoft YaHei" charset="-122"/>
            </a:rPr>
            <a:t>Mean and Median </a:t>
          </a:r>
          <a:r>
            <a:rPr lang="en-US" sz="2000" b="0" i="0" kern="1200" dirty="0" smtClean="0">
              <a:latin typeface="Microsoft YaHei" charset="-122"/>
              <a:ea typeface="Microsoft YaHei" charset="-122"/>
              <a:cs typeface="Microsoft YaHei" charset="-122"/>
            </a:rPr>
            <a:t>trip distance grouped by hour of day</a:t>
          </a:r>
          <a:endParaRPr lang="en-US" sz="2000" b="0" kern="1200" dirty="0">
            <a:latin typeface="Microsoft YaHei" charset="-122"/>
            <a:ea typeface="Microsoft YaHei" charset="-122"/>
            <a:cs typeface="Microsoft YaHei" charset="-122"/>
          </a:endParaRPr>
        </a:p>
        <a:p>
          <a:pPr marL="228600" lvl="1" indent="-228600" algn="l" defTabSz="889000">
            <a:lnSpc>
              <a:spcPct val="90000"/>
            </a:lnSpc>
            <a:spcBef>
              <a:spcPct val="0"/>
            </a:spcBef>
            <a:spcAft>
              <a:spcPct val="15000"/>
            </a:spcAft>
            <a:buChar char="•"/>
          </a:pPr>
          <a:r>
            <a:rPr lang="en-US" sz="2000" b="0" i="0" kern="1200" dirty="0" smtClean="0">
              <a:latin typeface="Microsoft YaHei" charset="-122"/>
              <a:ea typeface="Microsoft YaHei" charset="-122"/>
              <a:cs typeface="Microsoft YaHei" charset="-122"/>
            </a:rPr>
            <a:t>Airport Trips</a:t>
          </a:r>
          <a:endParaRPr lang="en-US" sz="2000" b="0" kern="1200" dirty="0">
            <a:latin typeface="Microsoft YaHei" charset="-122"/>
            <a:ea typeface="Microsoft YaHei" charset="-122"/>
            <a:cs typeface="Microsoft YaHei" charset="-122"/>
          </a:endParaRPr>
        </a:p>
        <a:p>
          <a:pPr marL="457200" lvl="2" indent="-228600" algn="l" defTabSz="889000">
            <a:lnSpc>
              <a:spcPct val="90000"/>
            </a:lnSpc>
            <a:spcBef>
              <a:spcPct val="0"/>
            </a:spcBef>
            <a:spcAft>
              <a:spcPct val="15000"/>
            </a:spcAft>
            <a:buChar char="•"/>
          </a:pPr>
          <a:r>
            <a:rPr lang="en-US" sz="2000" b="0" i="0" kern="1200" dirty="0" smtClean="0">
              <a:latin typeface="Microsoft YaHei" charset="-122"/>
              <a:ea typeface="Microsoft YaHei" charset="-122"/>
              <a:cs typeface="Microsoft YaHei" charset="-122"/>
            </a:rPr>
            <a:t>Identifying trips to/from one of NYC airports</a:t>
          </a:r>
          <a:endParaRPr lang="en-US" sz="2000" b="0" kern="1200" dirty="0">
            <a:latin typeface="Microsoft YaHei" charset="-122"/>
            <a:ea typeface="Microsoft YaHei" charset="-122"/>
            <a:cs typeface="Microsoft YaHei" charset="-122"/>
          </a:endParaRPr>
        </a:p>
        <a:p>
          <a:pPr marL="457200" lvl="2" indent="-228600" algn="l" defTabSz="889000">
            <a:lnSpc>
              <a:spcPct val="90000"/>
            </a:lnSpc>
            <a:spcBef>
              <a:spcPct val="0"/>
            </a:spcBef>
            <a:spcAft>
              <a:spcPct val="15000"/>
            </a:spcAft>
            <a:buChar char="•"/>
          </a:pPr>
          <a:r>
            <a:rPr lang="en-US" sz="2000" b="0" i="0" kern="1200" dirty="0" smtClean="0">
              <a:latin typeface="Microsoft YaHei" charset="-122"/>
              <a:ea typeface="Microsoft YaHei" charset="-122"/>
              <a:cs typeface="Microsoft YaHei" charset="-122"/>
            </a:rPr>
            <a:t>Interesting Characteristics of Airport Trips</a:t>
          </a:r>
          <a:endParaRPr lang="en-US" sz="2000" b="0" kern="1200" dirty="0">
            <a:latin typeface="Microsoft YaHei" charset="-122"/>
            <a:ea typeface="Microsoft YaHei" charset="-122"/>
            <a:cs typeface="Microsoft YaHei" charset="-122"/>
          </a:endParaRPr>
        </a:p>
      </dsp:txBody>
      <dsp:txXfrm>
        <a:off x="0" y="3803480"/>
        <a:ext cx="9772074" cy="2331000"/>
      </dsp:txXfrm>
    </dsp:sp>
    <dsp:sp modelId="{6659420E-DF93-2C4D-A33B-14A08956349A}">
      <dsp:nvSpPr>
        <dsp:cNvPr id="0" name=""/>
        <dsp:cNvSpPr/>
      </dsp:nvSpPr>
      <dsp:spPr>
        <a:xfrm>
          <a:off x="488603" y="3508280"/>
          <a:ext cx="6840451"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sz="2000" kern="1200" dirty="0" smtClean="0">
              <a:latin typeface="Microsoft YaHei" charset="-122"/>
              <a:ea typeface="Microsoft YaHei" charset="-122"/>
              <a:cs typeface="Microsoft YaHei" charset="-122"/>
            </a:rPr>
            <a:t>Hourly Trip Distance Distribution and Airport Trips</a:t>
          </a:r>
          <a:endParaRPr lang="en-US" sz="2000" kern="1200" dirty="0">
            <a:latin typeface="Microsoft YaHei" charset="-122"/>
            <a:ea typeface="Microsoft YaHei" charset="-122"/>
            <a:cs typeface="Microsoft YaHei" charset="-122"/>
          </a:endParaRPr>
        </a:p>
      </dsp:txBody>
      <dsp:txXfrm>
        <a:off x="517424" y="3537101"/>
        <a:ext cx="6782809" cy="532758"/>
      </dsp:txXfrm>
    </dsp:sp>
    <dsp:sp modelId="{3A09B411-F4ED-4341-B24A-F148D9E9DB02}">
      <dsp:nvSpPr>
        <dsp:cNvPr id="0" name=""/>
        <dsp:cNvSpPr/>
      </dsp:nvSpPr>
      <dsp:spPr>
        <a:xfrm>
          <a:off x="0" y="6537681"/>
          <a:ext cx="9772074"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02564-DEA1-584D-9EE7-B6A065225B48}">
      <dsp:nvSpPr>
        <dsp:cNvPr id="0" name=""/>
        <dsp:cNvSpPr/>
      </dsp:nvSpPr>
      <dsp:spPr>
        <a:xfrm>
          <a:off x="488603" y="6242480"/>
          <a:ext cx="6840451" cy="590400"/>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sz="2000" kern="1200" dirty="0" smtClean="0">
              <a:latin typeface="Microsoft YaHei" charset="-122"/>
              <a:ea typeface="Microsoft YaHei" charset="-122"/>
              <a:cs typeface="Microsoft YaHei" charset="-122"/>
            </a:rPr>
            <a:t>Predictive Model on Tip Percentage</a:t>
          </a:r>
          <a:endParaRPr lang="en-US" sz="2000" kern="1200" dirty="0">
            <a:latin typeface="Microsoft YaHei" charset="-122"/>
            <a:ea typeface="Microsoft YaHei" charset="-122"/>
            <a:cs typeface="Microsoft YaHei" charset="-122"/>
          </a:endParaRPr>
        </a:p>
      </dsp:txBody>
      <dsp:txXfrm>
        <a:off x="517424" y="6271301"/>
        <a:ext cx="6782809" cy="532758"/>
      </dsp:txXfrm>
    </dsp:sp>
    <dsp:sp modelId="{CB205833-BB2E-3E4C-8805-D8E144723AB1}">
      <dsp:nvSpPr>
        <dsp:cNvPr id="0" name=""/>
        <dsp:cNvSpPr/>
      </dsp:nvSpPr>
      <dsp:spPr>
        <a:xfrm>
          <a:off x="0" y="7444881"/>
          <a:ext cx="9772074"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26DE6A-65F2-0242-90AB-0E9F00F1F7DB}">
      <dsp:nvSpPr>
        <dsp:cNvPr id="0" name=""/>
        <dsp:cNvSpPr/>
      </dsp:nvSpPr>
      <dsp:spPr>
        <a:xfrm>
          <a:off x="488603" y="7149681"/>
          <a:ext cx="6840451" cy="590400"/>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Microsoft YaHei" charset="-122"/>
              <a:ea typeface="Microsoft YaHei" charset="-122"/>
              <a:cs typeface="Microsoft YaHei" charset="-122"/>
            </a:rPr>
            <a:t>Speed Hypothesis</a:t>
          </a:r>
          <a:endParaRPr lang="en-US" sz="2000" kern="1200" dirty="0">
            <a:latin typeface="Microsoft YaHei" charset="-122"/>
            <a:ea typeface="Microsoft YaHei" charset="-122"/>
            <a:cs typeface="Microsoft YaHei" charset="-122"/>
          </a:endParaRPr>
        </a:p>
      </dsp:txBody>
      <dsp:txXfrm>
        <a:off x="517424" y="7178502"/>
        <a:ext cx="6782809"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9D1FD-5181-9143-88A4-223211102148}">
      <dsp:nvSpPr>
        <dsp:cNvPr id="0" name=""/>
        <dsp:cNvSpPr/>
      </dsp:nvSpPr>
      <dsp:spPr>
        <a:xfrm>
          <a:off x="0" y="1989080"/>
          <a:ext cx="9772074"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5E1679-642A-B04C-9197-97304D27F30E}">
      <dsp:nvSpPr>
        <dsp:cNvPr id="0" name=""/>
        <dsp:cNvSpPr/>
      </dsp:nvSpPr>
      <dsp:spPr>
        <a:xfrm>
          <a:off x="488603" y="1693880"/>
          <a:ext cx="6840451" cy="590400"/>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sz="2000" kern="1200" dirty="0" smtClean="0">
              <a:latin typeface="Microsoft YaHei" charset="-122"/>
              <a:ea typeface="Microsoft YaHei" charset="-122"/>
              <a:cs typeface="Microsoft YaHei" charset="-122"/>
            </a:rPr>
            <a:t>Data Summary</a:t>
          </a:r>
          <a:endParaRPr lang="en-US" sz="2000" kern="1200" dirty="0">
            <a:latin typeface="Microsoft YaHei" charset="-122"/>
            <a:ea typeface="Microsoft YaHei" charset="-122"/>
            <a:cs typeface="Microsoft YaHei" charset="-122"/>
          </a:endParaRPr>
        </a:p>
      </dsp:txBody>
      <dsp:txXfrm>
        <a:off x="517424" y="1722701"/>
        <a:ext cx="6782809" cy="532758"/>
      </dsp:txXfrm>
    </dsp:sp>
    <dsp:sp modelId="{D88049E3-4177-C34F-BC7E-9FB66388884D}">
      <dsp:nvSpPr>
        <dsp:cNvPr id="0" name=""/>
        <dsp:cNvSpPr/>
      </dsp:nvSpPr>
      <dsp:spPr>
        <a:xfrm>
          <a:off x="0" y="2896280"/>
          <a:ext cx="9772074"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B14636-237B-224F-A255-E7EB9E25368A}">
      <dsp:nvSpPr>
        <dsp:cNvPr id="0" name=""/>
        <dsp:cNvSpPr/>
      </dsp:nvSpPr>
      <dsp:spPr>
        <a:xfrm>
          <a:off x="488603" y="2601080"/>
          <a:ext cx="6840451" cy="590400"/>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sz="2000" kern="1200" dirty="0" smtClean="0">
              <a:latin typeface="Microsoft YaHei" charset="-122"/>
              <a:ea typeface="Microsoft YaHei" charset="-122"/>
              <a:cs typeface="Microsoft YaHei" charset="-122"/>
            </a:rPr>
            <a:t>Trip Distance Exploration</a:t>
          </a:r>
          <a:endParaRPr lang="en-US" sz="2000" kern="1200" dirty="0">
            <a:latin typeface="Microsoft YaHei" charset="-122"/>
            <a:ea typeface="Microsoft YaHei" charset="-122"/>
            <a:cs typeface="Microsoft YaHei" charset="-122"/>
          </a:endParaRPr>
        </a:p>
      </dsp:txBody>
      <dsp:txXfrm>
        <a:off x="517424" y="2629901"/>
        <a:ext cx="6782809" cy="532758"/>
      </dsp:txXfrm>
    </dsp:sp>
    <dsp:sp modelId="{423C97B4-4F03-894B-9804-A601D63298AC}">
      <dsp:nvSpPr>
        <dsp:cNvPr id="0" name=""/>
        <dsp:cNvSpPr/>
      </dsp:nvSpPr>
      <dsp:spPr>
        <a:xfrm>
          <a:off x="0" y="3803480"/>
          <a:ext cx="9772074"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59420E-DF93-2C4D-A33B-14A08956349A}">
      <dsp:nvSpPr>
        <dsp:cNvPr id="0" name=""/>
        <dsp:cNvSpPr/>
      </dsp:nvSpPr>
      <dsp:spPr>
        <a:xfrm>
          <a:off x="488603" y="3508280"/>
          <a:ext cx="6840451" cy="590400"/>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sz="2000" kern="1200" dirty="0" smtClean="0">
              <a:latin typeface="Microsoft YaHei" charset="-122"/>
              <a:ea typeface="Microsoft YaHei" charset="-122"/>
              <a:cs typeface="Microsoft YaHei" charset="-122"/>
            </a:rPr>
            <a:t>Hourly Trip Distance Distribution and Airport Trips</a:t>
          </a:r>
          <a:endParaRPr lang="en-US" sz="2000" kern="1200" dirty="0">
            <a:latin typeface="Microsoft YaHei" charset="-122"/>
            <a:ea typeface="Microsoft YaHei" charset="-122"/>
            <a:cs typeface="Microsoft YaHei" charset="-122"/>
          </a:endParaRPr>
        </a:p>
      </dsp:txBody>
      <dsp:txXfrm>
        <a:off x="517424" y="3537101"/>
        <a:ext cx="6782809" cy="532758"/>
      </dsp:txXfrm>
    </dsp:sp>
    <dsp:sp modelId="{3A09B411-F4ED-4341-B24A-F148D9E9DB02}">
      <dsp:nvSpPr>
        <dsp:cNvPr id="0" name=""/>
        <dsp:cNvSpPr/>
      </dsp:nvSpPr>
      <dsp:spPr>
        <a:xfrm>
          <a:off x="0" y="4710680"/>
          <a:ext cx="9772074" cy="2331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8422" tIns="416560" rIns="758422"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Microsoft YaHei" charset="-122"/>
              <a:ea typeface="Microsoft YaHei" charset="-122"/>
              <a:cs typeface="Microsoft YaHei" charset="-122"/>
            </a:rPr>
            <a:t>Data Sampling</a:t>
          </a:r>
          <a:endParaRPr lang="en-US" sz="2000" kern="1200" dirty="0">
            <a:latin typeface="Microsoft YaHei" charset="-122"/>
            <a:ea typeface="Microsoft YaHei" charset="-122"/>
            <a:cs typeface="Microsoft YaHei" charset="-122"/>
          </a:endParaRPr>
        </a:p>
        <a:p>
          <a:pPr marL="228600" lvl="1" indent="-228600" algn="l" defTabSz="889000">
            <a:lnSpc>
              <a:spcPct val="90000"/>
            </a:lnSpc>
            <a:spcBef>
              <a:spcPct val="0"/>
            </a:spcBef>
            <a:spcAft>
              <a:spcPct val="15000"/>
            </a:spcAft>
            <a:buChar char="•"/>
          </a:pPr>
          <a:r>
            <a:rPr lang="en-US" sz="2000" kern="1200" dirty="0" smtClean="0">
              <a:latin typeface="Microsoft YaHei" charset="-122"/>
              <a:ea typeface="Microsoft YaHei" charset="-122"/>
              <a:cs typeface="Microsoft YaHei" charset="-122"/>
            </a:rPr>
            <a:t>Data Cleaning</a:t>
          </a:r>
          <a:endParaRPr lang="en-US" sz="2000" kern="1200" dirty="0">
            <a:latin typeface="Microsoft YaHei" charset="-122"/>
            <a:ea typeface="Microsoft YaHei" charset="-122"/>
            <a:cs typeface="Microsoft YaHei" charset="-122"/>
          </a:endParaRPr>
        </a:p>
        <a:p>
          <a:pPr marL="228600" lvl="1" indent="-228600" algn="l" defTabSz="889000">
            <a:lnSpc>
              <a:spcPct val="90000"/>
            </a:lnSpc>
            <a:spcBef>
              <a:spcPct val="0"/>
            </a:spcBef>
            <a:spcAft>
              <a:spcPct val="15000"/>
            </a:spcAft>
            <a:buChar char="•"/>
          </a:pPr>
          <a:r>
            <a:rPr lang="en-US" sz="2000" kern="1200" dirty="0" smtClean="0">
              <a:latin typeface="Microsoft YaHei" charset="-122"/>
              <a:ea typeface="Microsoft YaHei" charset="-122"/>
              <a:cs typeface="Microsoft YaHei" charset="-122"/>
            </a:rPr>
            <a:t>Feature Engineering and Selection</a:t>
          </a:r>
          <a:endParaRPr lang="en-US" sz="2000" kern="1200" dirty="0">
            <a:latin typeface="Microsoft YaHei" charset="-122"/>
            <a:ea typeface="Microsoft YaHei" charset="-122"/>
            <a:cs typeface="Microsoft YaHei" charset="-122"/>
          </a:endParaRPr>
        </a:p>
        <a:p>
          <a:pPr marL="228600" lvl="1" indent="-228600" algn="l" defTabSz="889000">
            <a:lnSpc>
              <a:spcPct val="90000"/>
            </a:lnSpc>
            <a:spcBef>
              <a:spcPct val="0"/>
            </a:spcBef>
            <a:spcAft>
              <a:spcPct val="15000"/>
            </a:spcAft>
            <a:buChar char="•"/>
          </a:pPr>
          <a:r>
            <a:rPr lang="en-US" sz="2000" kern="1200" dirty="0" smtClean="0">
              <a:latin typeface="Microsoft YaHei" charset="-122"/>
              <a:ea typeface="Microsoft YaHei" charset="-122"/>
              <a:cs typeface="Microsoft YaHei" charset="-122"/>
            </a:rPr>
            <a:t>Model Construction and Evaluation</a:t>
          </a:r>
          <a:endParaRPr lang="en-US" sz="2000" kern="1200" dirty="0">
            <a:latin typeface="Microsoft YaHei" charset="-122"/>
            <a:ea typeface="Microsoft YaHei" charset="-122"/>
            <a:cs typeface="Microsoft YaHei" charset="-122"/>
          </a:endParaRPr>
        </a:p>
      </dsp:txBody>
      <dsp:txXfrm>
        <a:off x="0" y="4710680"/>
        <a:ext cx="9772074" cy="2331000"/>
      </dsp:txXfrm>
    </dsp:sp>
    <dsp:sp modelId="{82D02564-DEA1-584D-9EE7-B6A065225B48}">
      <dsp:nvSpPr>
        <dsp:cNvPr id="0" name=""/>
        <dsp:cNvSpPr/>
      </dsp:nvSpPr>
      <dsp:spPr>
        <a:xfrm>
          <a:off x="488603" y="4415480"/>
          <a:ext cx="6840451"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sz="2000" kern="1200" dirty="0" smtClean="0">
              <a:latin typeface="Microsoft YaHei" charset="-122"/>
              <a:ea typeface="Microsoft YaHei" charset="-122"/>
              <a:cs typeface="Microsoft YaHei" charset="-122"/>
            </a:rPr>
            <a:t>Predictive Model on Tip Percentage</a:t>
          </a:r>
          <a:endParaRPr lang="en-US" sz="2000" kern="1200" dirty="0">
            <a:latin typeface="Microsoft YaHei" charset="-122"/>
            <a:ea typeface="Microsoft YaHei" charset="-122"/>
            <a:cs typeface="Microsoft YaHei" charset="-122"/>
          </a:endParaRPr>
        </a:p>
      </dsp:txBody>
      <dsp:txXfrm>
        <a:off x="517424" y="4444301"/>
        <a:ext cx="6782809" cy="532758"/>
      </dsp:txXfrm>
    </dsp:sp>
    <dsp:sp modelId="{CB205833-BB2E-3E4C-8805-D8E144723AB1}">
      <dsp:nvSpPr>
        <dsp:cNvPr id="0" name=""/>
        <dsp:cNvSpPr/>
      </dsp:nvSpPr>
      <dsp:spPr>
        <a:xfrm>
          <a:off x="0" y="7444881"/>
          <a:ext cx="9772074"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26DE6A-65F2-0242-90AB-0E9F00F1F7DB}">
      <dsp:nvSpPr>
        <dsp:cNvPr id="0" name=""/>
        <dsp:cNvSpPr/>
      </dsp:nvSpPr>
      <dsp:spPr>
        <a:xfrm>
          <a:off x="488603" y="7149680"/>
          <a:ext cx="6840451" cy="590400"/>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Microsoft YaHei" charset="-122"/>
              <a:ea typeface="Microsoft YaHei" charset="-122"/>
              <a:cs typeface="Microsoft YaHei" charset="-122"/>
            </a:rPr>
            <a:t>Speed</a:t>
          </a:r>
          <a:endParaRPr lang="en-US" sz="2000" kern="1200" dirty="0">
            <a:latin typeface="Microsoft YaHei" charset="-122"/>
            <a:ea typeface="Microsoft YaHei" charset="-122"/>
            <a:cs typeface="Microsoft YaHei" charset="-122"/>
          </a:endParaRPr>
        </a:p>
      </dsp:txBody>
      <dsp:txXfrm>
        <a:off x="517424" y="7178501"/>
        <a:ext cx="6782809"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9D1FD-5181-9143-88A4-223211102148}">
      <dsp:nvSpPr>
        <dsp:cNvPr id="0" name=""/>
        <dsp:cNvSpPr/>
      </dsp:nvSpPr>
      <dsp:spPr>
        <a:xfrm>
          <a:off x="0" y="2493080"/>
          <a:ext cx="9772074"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5E1679-642A-B04C-9197-97304D27F30E}">
      <dsp:nvSpPr>
        <dsp:cNvPr id="0" name=""/>
        <dsp:cNvSpPr/>
      </dsp:nvSpPr>
      <dsp:spPr>
        <a:xfrm>
          <a:off x="488603" y="2197880"/>
          <a:ext cx="6840451" cy="590400"/>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sz="2000" kern="1200" dirty="0" smtClean="0">
              <a:latin typeface="Microsoft YaHei" charset="-122"/>
              <a:ea typeface="Microsoft YaHei" charset="-122"/>
              <a:cs typeface="Microsoft YaHei" charset="-122"/>
            </a:rPr>
            <a:t>Data Summary</a:t>
          </a:r>
          <a:endParaRPr lang="en-US" sz="2000" kern="1200" dirty="0">
            <a:latin typeface="Microsoft YaHei" charset="-122"/>
            <a:ea typeface="Microsoft YaHei" charset="-122"/>
            <a:cs typeface="Microsoft YaHei" charset="-122"/>
          </a:endParaRPr>
        </a:p>
      </dsp:txBody>
      <dsp:txXfrm>
        <a:off x="517424" y="2226701"/>
        <a:ext cx="6782809" cy="532758"/>
      </dsp:txXfrm>
    </dsp:sp>
    <dsp:sp modelId="{D88049E3-4177-C34F-BC7E-9FB66388884D}">
      <dsp:nvSpPr>
        <dsp:cNvPr id="0" name=""/>
        <dsp:cNvSpPr/>
      </dsp:nvSpPr>
      <dsp:spPr>
        <a:xfrm>
          <a:off x="0" y="3400280"/>
          <a:ext cx="9772074"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B14636-237B-224F-A255-E7EB9E25368A}">
      <dsp:nvSpPr>
        <dsp:cNvPr id="0" name=""/>
        <dsp:cNvSpPr/>
      </dsp:nvSpPr>
      <dsp:spPr>
        <a:xfrm>
          <a:off x="488603" y="3105080"/>
          <a:ext cx="6840451" cy="590400"/>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sz="2000" kern="1200" dirty="0" smtClean="0">
              <a:latin typeface="Microsoft YaHei" charset="-122"/>
              <a:ea typeface="Microsoft YaHei" charset="-122"/>
              <a:cs typeface="Microsoft YaHei" charset="-122"/>
            </a:rPr>
            <a:t>Trip Distance Exploration</a:t>
          </a:r>
          <a:endParaRPr lang="en-US" sz="2000" kern="1200" dirty="0">
            <a:latin typeface="Microsoft YaHei" charset="-122"/>
            <a:ea typeface="Microsoft YaHei" charset="-122"/>
            <a:cs typeface="Microsoft YaHei" charset="-122"/>
          </a:endParaRPr>
        </a:p>
      </dsp:txBody>
      <dsp:txXfrm>
        <a:off x="517424" y="3133901"/>
        <a:ext cx="6782809" cy="532758"/>
      </dsp:txXfrm>
    </dsp:sp>
    <dsp:sp modelId="{423C97B4-4F03-894B-9804-A601D63298AC}">
      <dsp:nvSpPr>
        <dsp:cNvPr id="0" name=""/>
        <dsp:cNvSpPr/>
      </dsp:nvSpPr>
      <dsp:spPr>
        <a:xfrm>
          <a:off x="0" y="4307480"/>
          <a:ext cx="9772074"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59420E-DF93-2C4D-A33B-14A08956349A}">
      <dsp:nvSpPr>
        <dsp:cNvPr id="0" name=""/>
        <dsp:cNvSpPr/>
      </dsp:nvSpPr>
      <dsp:spPr>
        <a:xfrm>
          <a:off x="488603" y="4012280"/>
          <a:ext cx="6840451" cy="590400"/>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sz="2000" kern="1200" dirty="0" smtClean="0">
              <a:latin typeface="Microsoft YaHei" charset="-122"/>
              <a:ea typeface="Microsoft YaHei" charset="-122"/>
              <a:cs typeface="Microsoft YaHei" charset="-122"/>
            </a:rPr>
            <a:t>Hourly Trip Distance Distribution and Airport Trips</a:t>
          </a:r>
          <a:endParaRPr lang="en-US" sz="2000" kern="1200" dirty="0">
            <a:latin typeface="Microsoft YaHei" charset="-122"/>
            <a:ea typeface="Microsoft YaHei" charset="-122"/>
            <a:cs typeface="Microsoft YaHei" charset="-122"/>
          </a:endParaRPr>
        </a:p>
      </dsp:txBody>
      <dsp:txXfrm>
        <a:off x="517424" y="4041101"/>
        <a:ext cx="6782809" cy="532758"/>
      </dsp:txXfrm>
    </dsp:sp>
    <dsp:sp modelId="{3A09B411-F4ED-4341-B24A-F148D9E9DB02}">
      <dsp:nvSpPr>
        <dsp:cNvPr id="0" name=""/>
        <dsp:cNvSpPr/>
      </dsp:nvSpPr>
      <dsp:spPr>
        <a:xfrm>
          <a:off x="0" y="5214680"/>
          <a:ext cx="9772074"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02564-DEA1-584D-9EE7-B6A065225B48}">
      <dsp:nvSpPr>
        <dsp:cNvPr id="0" name=""/>
        <dsp:cNvSpPr/>
      </dsp:nvSpPr>
      <dsp:spPr>
        <a:xfrm>
          <a:off x="488603" y="4919480"/>
          <a:ext cx="6840451" cy="590400"/>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sz="2000" kern="1200" dirty="0" smtClean="0">
              <a:latin typeface="Microsoft YaHei" charset="-122"/>
              <a:ea typeface="Microsoft YaHei" charset="-122"/>
              <a:cs typeface="Microsoft YaHei" charset="-122"/>
            </a:rPr>
            <a:t>Predictive Model on Tip Percentage</a:t>
          </a:r>
          <a:endParaRPr lang="en-US" sz="2000" kern="1200" dirty="0">
            <a:latin typeface="Microsoft YaHei" charset="-122"/>
            <a:ea typeface="Microsoft YaHei" charset="-122"/>
            <a:cs typeface="Microsoft YaHei" charset="-122"/>
          </a:endParaRPr>
        </a:p>
      </dsp:txBody>
      <dsp:txXfrm>
        <a:off x="517424" y="4948301"/>
        <a:ext cx="6782809" cy="532758"/>
      </dsp:txXfrm>
    </dsp:sp>
    <dsp:sp modelId="{CB205833-BB2E-3E4C-8805-D8E144723AB1}">
      <dsp:nvSpPr>
        <dsp:cNvPr id="0" name=""/>
        <dsp:cNvSpPr/>
      </dsp:nvSpPr>
      <dsp:spPr>
        <a:xfrm>
          <a:off x="0" y="6121880"/>
          <a:ext cx="9772074"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8422" tIns="416560" rIns="758422" bIns="14224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latin typeface="Microsoft YaHei" charset="-122"/>
              <a:ea typeface="Microsoft YaHei" charset="-122"/>
              <a:cs typeface="Microsoft YaHei" charset="-122"/>
            </a:rPr>
            <a:t>Hypothesis test on average speed</a:t>
          </a:r>
          <a:endParaRPr lang="en-US" altLang="zh-CN" sz="2000" kern="1200" dirty="0" smtClean="0">
            <a:latin typeface="Microsoft YaHei" charset="-122"/>
            <a:ea typeface="Microsoft YaHei" charset="-122"/>
            <a:cs typeface="Microsoft YaHei" charset="-122"/>
          </a:endParaRPr>
        </a:p>
        <a:p>
          <a:pPr marL="228600" lvl="1" indent="-228600" algn="l" defTabSz="889000">
            <a:lnSpc>
              <a:spcPct val="90000"/>
            </a:lnSpc>
            <a:spcBef>
              <a:spcPct val="0"/>
            </a:spcBef>
            <a:spcAft>
              <a:spcPct val="15000"/>
            </a:spcAft>
            <a:buChar char="•"/>
          </a:pPr>
          <a:r>
            <a:rPr lang="en-US" sz="2000" kern="1200" dirty="0" smtClean="0"/>
            <a:t>Function of time of day</a:t>
          </a:r>
          <a:endParaRPr lang="en-US" sz="2000" kern="1200" dirty="0"/>
        </a:p>
      </dsp:txBody>
      <dsp:txXfrm>
        <a:off x="0" y="6121880"/>
        <a:ext cx="9772074" cy="1323000"/>
      </dsp:txXfrm>
    </dsp:sp>
    <dsp:sp modelId="{EC26DE6A-65F2-0242-90AB-0E9F00F1F7DB}">
      <dsp:nvSpPr>
        <dsp:cNvPr id="0" name=""/>
        <dsp:cNvSpPr/>
      </dsp:nvSpPr>
      <dsp:spPr>
        <a:xfrm>
          <a:off x="488603" y="5826680"/>
          <a:ext cx="6840451"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Microsoft YaHei" charset="-122"/>
              <a:ea typeface="Microsoft YaHei" charset="-122"/>
              <a:cs typeface="Microsoft YaHei" charset="-122"/>
            </a:rPr>
            <a:t>Speed</a:t>
          </a:r>
        </a:p>
      </dsp:txBody>
      <dsp:txXfrm>
        <a:off x="517424" y="5855501"/>
        <a:ext cx="6782809"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F3871-DCB1-5C47-99B9-8DF38D6015CF}" type="datetimeFigureOut">
              <a:rPr lang="en-US" smtClean="0"/>
              <a:t>11/27/18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AE497-BD3B-094E-8968-A58B6F3F1062}" type="slidenum">
              <a:rPr lang="en-US" smtClean="0"/>
              <a:t>‹#›</a:t>
            </a:fld>
            <a:endParaRPr lang="en-US"/>
          </a:p>
        </p:txBody>
      </p:sp>
    </p:spTree>
    <p:extLst>
      <p:ext uri="{BB962C8B-B14F-4D97-AF65-F5344CB8AC3E}">
        <p14:creationId xmlns:p14="http://schemas.microsoft.com/office/powerpoint/2010/main" val="414006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2AE497-BD3B-094E-8968-A58B6F3F1062}" type="slidenum">
              <a:rPr lang="en-US" smtClean="0"/>
              <a:t>19</a:t>
            </a:fld>
            <a:endParaRPr lang="en-US"/>
          </a:p>
        </p:txBody>
      </p:sp>
    </p:spTree>
    <p:extLst>
      <p:ext uri="{BB962C8B-B14F-4D97-AF65-F5344CB8AC3E}">
        <p14:creationId xmlns:p14="http://schemas.microsoft.com/office/powerpoint/2010/main" val="162289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2AE497-BD3B-094E-8968-A58B6F3F1062}" type="slidenum">
              <a:rPr lang="en-US" smtClean="0"/>
              <a:t>25</a:t>
            </a:fld>
            <a:endParaRPr lang="en-US"/>
          </a:p>
        </p:txBody>
      </p:sp>
    </p:spTree>
    <p:extLst>
      <p:ext uri="{BB962C8B-B14F-4D97-AF65-F5344CB8AC3E}">
        <p14:creationId xmlns:p14="http://schemas.microsoft.com/office/powerpoint/2010/main" val="1940391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0D5D0C-B5F8-3E48-BFE3-7E42FB0DF08C}"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57577-57F5-E14A-9DC7-337DAE08D215}" type="slidenum">
              <a:rPr lang="en-US" smtClean="0"/>
              <a:t>‹#›</a:t>
            </a:fld>
            <a:endParaRPr lang="en-US"/>
          </a:p>
        </p:txBody>
      </p:sp>
    </p:spTree>
    <p:extLst>
      <p:ext uri="{BB962C8B-B14F-4D97-AF65-F5344CB8AC3E}">
        <p14:creationId xmlns:p14="http://schemas.microsoft.com/office/powerpoint/2010/main" val="206427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D5D0C-B5F8-3E48-BFE3-7E42FB0DF08C}"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57577-57F5-E14A-9DC7-337DAE08D215}" type="slidenum">
              <a:rPr lang="en-US" smtClean="0"/>
              <a:t>‹#›</a:t>
            </a:fld>
            <a:endParaRPr lang="en-US"/>
          </a:p>
        </p:txBody>
      </p:sp>
    </p:spTree>
    <p:extLst>
      <p:ext uri="{BB962C8B-B14F-4D97-AF65-F5344CB8AC3E}">
        <p14:creationId xmlns:p14="http://schemas.microsoft.com/office/powerpoint/2010/main" val="33953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D5D0C-B5F8-3E48-BFE3-7E42FB0DF08C}"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57577-57F5-E14A-9DC7-337DAE08D215}" type="slidenum">
              <a:rPr lang="en-US" smtClean="0"/>
              <a:t>‹#›</a:t>
            </a:fld>
            <a:endParaRPr lang="en-US"/>
          </a:p>
        </p:txBody>
      </p:sp>
    </p:spTree>
    <p:extLst>
      <p:ext uri="{BB962C8B-B14F-4D97-AF65-F5344CB8AC3E}">
        <p14:creationId xmlns:p14="http://schemas.microsoft.com/office/powerpoint/2010/main" val="730039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D5D0C-B5F8-3E48-BFE3-7E42FB0DF08C}"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57577-57F5-E14A-9DC7-337DAE08D215}" type="slidenum">
              <a:rPr lang="en-US" smtClean="0"/>
              <a:t>‹#›</a:t>
            </a:fld>
            <a:endParaRPr lang="en-US"/>
          </a:p>
        </p:txBody>
      </p:sp>
    </p:spTree>
    <p:extLst>
      <p:ext uri="{BB962C8B-B14F-4D97-AF65-F5344CB8AC3E}">
        <p14:creationId xmlns:p14="http://schemas.microsoft.com/office/powerpoint/2010/main" val="1597085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0D5D0C-B5F8-3E48-BFE3-7E42FB0DF08C}"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57577-57F5-E14A-9DC7-337DAE08D215}" type="slidenum">
              <a:rPr lang="en-US" smtClean="0"/>
              <a:t>‹#›</a:t>
            </a:fld>
            <a:endParaRPr lang="en-US"/>
          </a:p>
        </p:txBody>
      </p:sp>
    </p:spTree>
    <p:extLst>
      <p:ext uri="{BB962C8B-B14F-4D97-AF65-F5344CB8AC3E}">
        <p14:creationId xmlns:p14="http://schemas.microsoft.com/office/powerpoint/2010/main" val="817508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0D5D0C-B5F8-3E48-BFE3-7E42FB0DF08C}" type="datetimeFigureOut">
              <a:rPr lang="en-US" smtClean="0"/>
              <a:t>11/27/18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57577-57F5-E14A-9DC7-337DAE08D215}" type="slidenum">
              <a:rPr lang="en-US" smtClean="0"/>
              <a:t>‹#›</a:t>
            </a:fld>
            <a:endParaRPr lang="en-US"/>
          </a:p>
        </p:txBody>
      </p:sp>
    </p:spTree>
    <p:extLst>
      <p:ext uri="{BB962C8B-B14F-4D97-AF65-F5344CB8AC3E}">
        <p14:creationId xmlns:p14="http://schemas.microsoft.com/office/powerpoint/2010/main" val="258027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0D5D0C-B5F8-3E48-BFE3-7E42FB0DF08C}" type="datetimeFigureOut">
              <a:rPr lang="en-US" smtClean="0"/>
              <a:t>11/27/18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57577-57F5-E14A-9DC7-337DAE08D215}" type="slidenum">
              <a:rPr lang="en-US" smtClean="0"/>
              <a:t>‹#›</a:t>
            </a:fld>
            <a:endParaRPr lang="en-US"/>
          </a:p>
        </p:txBody>
      </p:sp>
    </p:spTree>
    <p:extLst>
      <p:ext uri="{BB962C8B-B14F-4D97-AF65-F5344CB8AC3E}">
        <p14:creationId xmlns:p14="http://schemas.microsoft.com/office/powerpoint/2010/main" val="90536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0D5D0C-B5F8-3E48-BFE3-7E42FB0DF08C}" type="datetimeFigureOut">
              <a:rPr lang="en-US" smtClean="0"/>
              <a:t>11/27/18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57577-57F5-E14A-9DC7-337DAE08D215}" type="slidenum">
              <a:rPr lang="en-US" smtClean="0"/>
              <a:t>‹#›</a:t>
            </a:fld>
            <a:endParaRPr lang="en-US"/>
          </a:p>
        </p:txBody>
      </p:sp>
    </p:spTree>
    <p:extLst>
      <p:ext uri="{BB962C8B-B14F-4D97-AF65-F5344CB8AC3E}">
        <p14:creationId xmlns:p14="http://schemas.microsoft.com/office/powerpoint/2010/main" val="154420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D5D0C-B5F8-3E48-BFE3-7E42FB0DF08C}" type="datetimeFigureOut">
              <a:rPr lang="en-US" smtClean="0"/>
              <a:t>11/27/18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57577-57F5-E14A-9DC7-337DAE08D215}" type="slidenum">
              <a:rPr lang="en-US" smtClean="0"/>
              <a:t>‹#›</a:t>
            </a:fld>
            <a:endParaRPr lang="en-US"/>
          </a:p>
        </p:txBody>
      </p:sp>
    </p:spTree>
    <p:extLst>
      <p:ext uri="{BB962C8B-B14F-4D97-AF65-F5344CB8AC3E}">
        <p14:creationId xmlns:p14="http://schemas.microsoft.com/office/powerpoint/2010/main" val="105739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D5D0C-B5F8-3E48-BFE3-7E42FB0DF08C}" type="datetimeFigureOut">
              <a:rPr lang="en-US" smtClean="0"/>
              <a:t>11/27/18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57577-57F5-E14A-9DC7-337DAE08D215}" type="slidenum">
              <a:rPr lang="en-US" smtClean="0"/>
              <a:t>‹#›</a:t>
            </a:fld>
            <a:endParaRPr lang="en-US"/>
          </a:p>
        </p:txBody>
      </p:sp>
    </p:spTree>
    <p:extLst>
      <p:ext uri="{BB962C8B-B14F-4D97-AF65-F5344CB8AC3E}">
        <p14:creationId xmlns:p14="http://schemas.microsoft.com/office/powerpoint/2010/main" val="116034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D5D0C-B5F8-3E48-BFE3-7E42FB0DF08C}" type="datetimeFigureOut">
              <a:rPr lang="en-US" smtClean="0"/>
              <a:t>11/27/18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57577-57F5-E14A-9DC7-337DAE08D215}" type="slidenum">
              <a:rPr lang="en-US" smtClean="0"/>
              <a:t>‹#›</a:t>
            </a:fld>
            <a:endParaRPr lang="en-US"/>
          </a:p>
        </p:txBody>
      </p:sp>
    </p:spTree>
    <p:extLst>
      <p:ext uri="{BB962C8B-B14F-4D97-AF65-F5344CB8AC3E}">
        <p14:creationId xmlns:p14="http://schemas.microsoft.com/office/powerpoint/2010/main" val="7026448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D5D0C-B5F8-3E48-BFE3-7E42FB0DF08C}" type="datetimeFigureOut">
              <a:rPr lang="en-US" smtClean="0"/>
              <a:t>11/27/18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57577-57F5-E14A-9DC7-337DAE08D215}" type="slidenum">
              <a:rPr lang="en-US" smtClean="0"/>
              <a:t>‹#›</a:t>
            </a:fld>
            <a:endParaRPr lang="en-US"/>
          </a:p>
        </p:txBody>
      </p:sp>
    </p:spTree>
    <p:extLst>
      <p:ext uri="{BB962C8B-B14F-4D97-AF65-F5344CB8AC3E}">
        <p14:creationId xmlns:p14="http://schemas.microsoft.com/office/powerpoint/2010/main" val="1002631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yc.gov/html/tlc/downloads/pdf/data_dictionary_trip_records_green.pdf" TargetMode="External"/><Relationship Id="rId3" Type="http://schemas.openxmlformats.org/officeDocument/2006/relationships/hyperlink" Target="http://www.nyc.gov/html/tlc/html/passenger/taxicab_rate.s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yc.gov/html/tlc/downloads/pdf/data_dictionary_trip_records_green.pdf" TargetMode="External"/><Relationship Id="rId3" Type="http://schemas.openxmlformats.org/officeDocument/2006/relationships/hyperlink" Target="http://www.nyc.gov/html/tlc/html/passenger/taxicab_rate.s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74026"/>
            <a:ext cx="9144000" cy="1746478"/>
          </a:xfrm>
        </p:spPr>
        <p:txBody>
          <a:bodyPr>
            <a:normAutofit/>
          </a:bodyPr>
          <a:lstStyle/>
          <a:p>
            <a:r>
              <a:rPr lang="en-US" sz="5400" dirty="0" smtClean="0">
                <a:latin typeface="Microsoft YaHei" charset="-122"/>
                <a:ea typeface="Microsoft YaHei" charset="-122"/>
                <a:cs typeface="Microsoft YaHei" charset="-122"/>
              </a:rPr>
              <a:t>NYC Taxi Data Exploration</a:t>
            </a:r>
            <a:r>
              <a:rPr lang="en-US" sz="4800" dirty="0" smtClean="0">
                <a:latin typeface="Microsoft YaHei" charset="-122"/>
                <a:ea typeface="Microsoft YaHei" charset="-122"/>
                <a:cs typeface="Microsoft YaHei" charset="-122"/>
              </a:rPr>
              <a:t/>
            </a:r>
            <a:br>
              <a:rPr lang="en-US" sz="4800" dirty="0" smtClean="0">
                <a:latin typeface="Microsoft YaHei" charset="-122"/>
                <a:ea typeface="Microsoft YaHei" charset="-122"/>
                <a:cs typeface="Microsoft YaHei" charset="-122"/>
              </a:rPr>
            </a:br>
            <a:r>
              <a:rPr lang="en-US" sz="2800" dirty="0" smtClean="0">
                <a:latin typeface="Microsoft YaHei" charset="-122"/>
                <a:ea typeface="Microsoft YaHei" charset="-122"/>
                <a:cs typeface="Microsoft YaHei" charset="-122"/>
              </a:rPr>
              <a:t>Capital One Data Challenge</a:t>
            </a:r>
            <a:endParaRPr lang="en-US" sz="4800" dirty="0">
              <a:latin typeface="Microsoft YaHei" charset="-122"/>
              <a:ea typeface="Microsoft YaHei" charset="-122"/>
              <a:cs typeface="Microsoft YaHei" charset="-122"/>
            </a:endParaRPr>
          </a:p>
        </p:txBody>
      </p:sp>
      <p:sp>
        <p:nvSpPr>
          <p:cNvPr id="3" name="Subtitle 2"/>
          <p:cNvSpPr>
            <a:spLocks noGrp="1"/>
          </p:cNvSpPr>
          <p:nvPr>
            <p:ph type="subTitle" idx="1"/>
          </p:nvPr>
        </p:nvSpPr>
        <p:spPr>
          <a:xfrm>
            <a:off x="1524000" y="3680713"/>
            <a:ext cx="9144000" cy="1655762"/>
          </a:xfrm>
        </p:spPr>
        <p:txBody>
          <a:bodyPr/>
          <a:lstStyle/>
          <a:p>
            <a:r>
              <a:rPr lang="en-US" dirty="0" smtClean="0"/>
              <a:t>By C914994 YL</a:t>
            </a:r>
            <a:endParaRPr lang="en-US" dirty="0"/>
          </a:p>
        </p:txBody>
      </p:sp>
      <p:pic>
        <p:nvPicPr>
          <p:cNvPr id="6" name="Picture 5"/>
          <p:cNvPicPr>
            <a:picLocks noChangeAspect="1"/>
          </p:cNvPicPr>
          <p:nvPr/>
        </p:nvPicPr>
        <p:blipFill>
          <a:blip r:embed="rId2"/>
          <a:stretch>
            <a:fillRect/>
          </a:stretch>
        </p:blipFill>
        <p:spPr>
          <a:xfrm>
            <a:off x="4248150" y="4225225"/>
            <a:ext cx="3695700" cy="2222500"/>
          </a:xfrm>
          <a:prstGeom prst="rect">
            <a:avLst/>
          </a:prstGeom>
        </p:spPr>
      </p:pic>
    </p:spTree>
    <p:extLst>
      <p:ext uri="{BB962C8B-B14F-4D97-AF65-F5344CB8AC3E}">
        <p14:creationId xmlns:p14="http://schemas.microsoft.com/office/powerpoint/2010/main" val="120724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7930047"/>
              </p:ext>
            </p:extLst>
          </p:nvPr>
        </p:nvGraphicFramePr>
        <p:xfrm>
          <a:off x="1283853" y="-1413161"/>
          <a:ext cx="9772074" cy="9642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7327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614566" cy="651842"/>
            <a:chOff x="0" y="7077"/>
            <a:chExt cx="12614566"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0" y="110709"/>
              <a:ext cx="12614566" cy="400110"/>
            </a:xfrm>
            <a:prstGeom prst="rect">
              <a:avLst/>
            </a:prstGeom>
            <a:noFill/>
          </p:spPr>
          <p:txBody>
            <a:bodyPr wrap="square" rtlCol="0">
              <a:spAutoFit/>
            </a:bodyPr>
            <a:lstStyle/>
            <a:p>
              <a:r>
                <a:rPr lang="en-US" sz="2000" dirty="0">
                  <a:solidFill>
                    <a:schemeClr val="bg1"/>
                  </a:solidFill>
                  <a:latin typeface="Microsoft YaHei" charset="-122"/>
                  <a:ea typeface="Microsoft YaHei" charset="-122"/>
                  <a:cs typeface="Microsoft YaHei" charset="-122"/>
                </a:rPr>
                <a:t>Hourly Trip Distance </a:t>
              </a:r>
              <a:r>
                <a:rPr lang="en-US" sz="2000" dirty="0" smtClean="0">
                  <a:solidFill>
                    <a:schemeClr val="bg1"/>
                  </a:solidFill>
                  <a:latin typeface="Microsoft YaHei" charset="-122"/>
                  <a:ea typeface="Microsoft YaHei" charset="-122"/>
                  <a:cs typeface="Microsoft YaHei" charset="-122"/>
                </a:rPr>
                <a:t>Distribution: Mean and Median trip distance grouped by hour of day</a:t>
              </a:r>
            </a:p>
          </p:txBody>
        </p:sp>
      </p:grpSp>
      <p:pic>
        <p:nvPicPr>
          <p:cNvPr id="4" name="Picture 3"/>
          <p:cNvPicPr>
            <a:picLocks noChangeAspect="1"/>
          </p:cNvPicPr>
          <p:nvPr/>
        </p:nvPicPr>
        <p:blipFill>
          <a:blip r:embed="rId2"/>
          <a:stretch>
            <a:fillRect/>
          </a:stretch>
        </p:blipFill>
        <p:spPr>
          <a:xfrm>
            <a:off x="2025600" y="2605951"/>
            <a:ext cx="7615050" cy="4225017"/>
          </a:xfrm>
          <a:prstGeom prst="rect">
            <a:avLst/>
          </a:prstGeom>
        </p:spPr>
      </p:pic>
      <p:sp>
        <p:nvSpPr>
          <p:cNvPr id="9" name="Rectangle 8"/>
          <p:cNvSpPr/>
          <p:nvPr/>
        </p:nvSpPr>
        <p:spPr>
          <a:xfrm>
            <a:off x="564572" y="893771"/>
            <a:ext cx="11485422" cy="1477328"/>
          </a:xfrm>
          <a:prstGeom prst="rect">
            <a:avLst/>
          </a:prstGeom>
        </p:spPr>
        <p:txBody>
          <a:bodyPr wrap="square">
            <a:spAutoFit/>
          </a:bodyPr>
          <a:lstStyle/>
          <a:p>
            <a:pPr marL="342900" indent="-342900">
              <a:buAutoNum type="arabicPeriod"/>
            </a:pPr>
            <a:r>
              <a:rPr lang="en-US" dirty="0" smtClean="0">
                <a:latin typeface="Microsoft YaHei" charset="-122"/>
                <a:ea typeface="Microsoft YaHei" charset="-122"/>
                <a:cs typeface="Microsoft YaHei" charset="-122"/>
              </a:rPr>
              <a:t>Trip distance is relatively high in morning and evening. We assume that people prefer to take taxi due to some difficulties in taking long time public transportation that time, like less shuttles and safety problems.</a:t>
            </a:r>
          </a:p>
          <a:p>
            <a:pPr marL="342900" indent="-342900">
              <a:buAutoNum type="arabicPeriod"/>
            </a:pPr>
            <a:r>
              <a:rPr lang="en-US" dirty="0" smtClean="0">
                <a:latin typeface="Microsoft YaHei" charset="-122"/>
                <a:ea typeface="Microsoft YaHei" charset="-122"/>
                <a:cs typeface="Microsoft YaHei" charset="-122"/>
              </a:rPr>
              <a:t> There is peak of distance around 5-6am. The long distance peak around 5-6am might because people are in a rush and want to save time, like catch a flight or a meeting during that day.</a:t>
            </a:r>
            <a:endParaRPr 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78428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192000" cy="651842"/>
            <a:chOff x="0" y="7077"/>
            <a:chExt cx="12192000"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41561" y="46408"/>
              <a:ext cx="12150439" cy="584775"/>
            </a:xfrm>
            <a:prstGeom prst="rect">
              <a:avLst/>
            </a:prstGeom>
            <a:noFill/>
          </p:spPr>
          <p:txBody>
            <a:bodyPr wrap="square" rtlCol="0">
              <a:spAutoFit/>
            </a:bodyPr>
            <a:lstStyle/>
            <a:p>
              <a:r>
                <a:rPr lang="en-US" sz="3200" smtClean="0">
                  <a:solidFill>
                    <a:schemeClr val="bg1"/>
                  </a:solidFill>
                  <a:latin typeface="Microsoft YaHei" charset="-122"/>
                  <a:ea typeface="Microsoft YaHei" charset="-122"/>
                  <a:cs typeface="Microsoft YaHei" charset="-122"/>
                </a:rPr>
                <a:t>Airport Trips: Identifying trips to/from one of NYC airports</a:t>
              </a:r>
            </a:p>
          </p:txBody>
        </p:sp>
      </p:grpSp>
      <p:sp>
        <p:nvSpPr>
          <p:cNvPr id="9" name="Rectangle 8"/>
          <p:cNvSpPr/>
          <p:nvPr/>
        </p:nvSpPr>
        <p:spPr>
          <a:xfrm>
            <a:off x="353288" y="1216785"/>
            <a:ext cx="11485422" cy="5663089"/>
          </a:xfrm>
          <a:prstGeom prst="rect">
            <a:avLst/>
          </a:prstGeom>
        </p:spPr>
        <p:txBody>
          <a:bodyPr wrap="square">
            <a:spAutoFit/>
          </a:bodyPr>
          <a:lstStyle/>
          <a:p>
            <a:r>
              <a:rPr lang="en-US" dirty="0">
                <a:latin typeface="Microsoft YaHei" charset="-122"/>
                <a:ea typeface="Microsoft YaHei" charset="-122"/>
                <a:cs typeface="Microsoft YaHei" charset="-122"/>
              </a:rPr>
              <a:t>T</a:t>
            </a:r>
            <a:r>
              <a:rPr lang="en-US" dirty="0" smtClean="0">
                <a:latin typeface="Microsoft YaHei" charset="-122"/>
                <a:ea typeface="Microsoft YaHei" charset="-122"/>
                <a:cs typeface="Microsoft YaHei" charset="-122"/>
              </a:rPr>
              <a:t>rips with </a:t>
            </a:r>
            <a:r>
              <a:rPr lang="en-US" dirty="0" err="1" smtClean="0">
                <a:latin typeface="Microsoft YaHei" charset="-122"/>
                <a:ea typeface="Microsoft YaHei" charset="-122"/>
                <a:cs typeface="Microsoft YaHei" charset="-122"/>
              </a:rPr>
              <a:t>RateCodeID</a:t>
            </a:r>
            <a:r>
              <a:rPr lang="en-US" dirty="0" smtClean="0">
                <a:latin typeface="Microsoft YaHei" charset="-122"/>
                <a:ea typeface="Microsoft YaHei" charset="-122"/>
                <a:cs typeface="Microsoft YaHei" charset="-122"/>
              </a:rPr>
              <a:t> 2(JFK) and 3(Newark) means they drop off at airports(the blue points clustered in 2 places which are airports in google map). It's not full airport transactions.  We will try method 2.</a:t>
            </a:r>
            <a:br>
              <a:rPr lang="en-US" dirty="0" smtClean="0">
                <a:latin typeface="Microsoft YaHei" charset="-122"/>
                <a:ea typeface="Microsoft YaHei" charset="-122"/>
                <a:cs typeface="Microsoft YaHei" charset="-122"/>
              </a:rPr>
            </a:br>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r>
              <a:rPr lang="en-US" sz="2000" dirty="0" smtClean="0">
                <a:latin typeface="Microsoft YaHei" charset="-122"/>
                <a:ea typeface="Microsoft YaHei" charset="-122"/>
                <a:cs typeface="Microsoft YaHei" charset="-122"/>
              </a:rPr>
              <a:t>In this method, airport trip number is 5552</a:t>
            </a:r>
          </a:p>
        </p:txBody>
      </p:sp>
      <p:sp>
        <p:nvSpPr>
          <p:cNvPr id="10" name="TextBox 9"/>
          <p:cNvSpPr txBox="1"/>
          <p:nvPr/>
        </p:nvSpPr>
        <p:spPr>
          <a:xfrm>
            <a:off x="41561" y="737797"/>
            <a:ext cx="10993582" cy="400110"/>
          </a:xfrm>
          <a:prstGeom prst="rect">
            <a:avLst/>
          </a:prstGeom>
          <a:noFill/>
        </p:spPr>
        <p:txBody>
          <a:bodyPr wrap="square" rtlCol="0">
            <a:spAutoFit/>
          </a:bodyPr>
          <a:lstStyle/>
          <a:p>
            <a:r>
              <a:rPr lang="en-US" sz="2000" b="1" dirty="0" smtClean="0">
                <a:latin typeface="Microsoft YaHei" charset="-122"/>
                <a:ea typeface="Microsoft YaHei" charset="-122"/>
                <a:cs typeface="Microsoft YaHei" charset="-122"/>
              </a:rPr>
              <a:t>Method 1: Select trips with </a:t>
            </a:r>
            <a:r>
              <a:rPr lang="en-US" sz="2000" b="1" dirty="0" err="1" smtClean="0">
                <a:latin typeface="Microsoft YaHei" charset="-122"/>
                <a:ea typeface="Microsoft YaHei" charset="-122"/>
                <a:cs typeface="Microsoft YaHei" charset="-122"/>
              </a:rPr>
              <a:t>RateCodeID</a:t>
            </a:r>
            <a:r>
              <a:rPr lang="en-US" sz="2000" b="1" dirty="0" smtClean="0">
                <a:latin typeface="Microsoft YaHei" charset="-122"/>
                <a:ea typeface="Microsoft YaHei" charset="-122"/>
                <a:cs typeface="Microsoft YaHei" charset="-122"/>
              </a:rPr>
              <a:t> 2 or 3</a:t>
            </a:r>
          </a:p>
        </p:txBody>
      </p:sp>
      <p:pic>
        <p:nvPicPr>
          <p:cNvPr id="11" name="Picture 10"/>
          <p:cNvPicPr>
            <a:picLocks noChangeAspect="1"/>
          </p:cNvPicPr>
          <p:nvPr/>
        </p:nvPicPr>
        <p:blipFill>
          <a:blip r:embed="rId2"/>
          <a:stretch>
            <a:fillRect/>
          </a:stretch>
        </p:blipFill>
        <p:spPr>
          <a:xfrm>
            <a:off x="1552524" y="1866749"/>
            <a:ext cx="7971655" cy="4363159"/>
          </a:xfrm>
          <a:prstGeom prst="rect">
            <a:avLst/>
          </a:prstGeom>
        </p:spPr>
      </p:pic>
    </p:spTree>
    <p:extLst>
      <p:ext uri="{BB962C8B-B14F-4D97-AF65-F5344CB8AC3E}">
        <p14:creationId xmlns:p14="http://schemas.microsoft.com/office/powerpoint/2010/main" val="37316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192000" cy="651842"/>
            <a:chOff x="0" y="7077"/>
            <a:chExt cx="12192000"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41561" y="46408"/>
              <a:ext cx="12150439" cy="584775"/>
            </a:xfrm>
            <a:prstGeom prst="rect">
              <a:avLst/>
            </a:prstGeom>
            <a:noFill/>
          </p:spPr>
          <p:txBody>
            <a:bodyPr wrap="square" rtlCol="0">
              <a:spAutoFit/>
            </a:bodyPr>
            <a:lstStyle/>
            <a:p>
              <a:r>
                <a:rPr lang="en-US" sz="3200" smtClean="0">
                  <a:solidFill>
                    <a:schemeClr val="bg1"/>
                  </a:solidFill>
                  <a:latin typeface="Microsoft YaHei" charset="-122"/>
                  <a:ea typeface="Microsoft YaHei" charset="-122"/>
                  <a:cs typeface="Microsoft YaHei" charset="-122"/>
                </a:rPr>
                <a:t>Airport Trips: Identifying trips to/from one of NYC airports</a:t>
              </a:r>
            </a:p>
          </p:txBody>
        </p:sp>
      </p:grpSp>
      <p:pic>
        <p:nvPicPr>
          <p:cNvPr id="2" name="Picture 1"/>
          <p:cNvPicPr>
            <a:picLocks noChangeAspect="1"/>
          </p:cNvPicPr>
          <p:nvPr/>
        </p:nvPicPr>
        <p:blipFill>
          <a:blip r:embed="rId2"/>
          <a:stretch>
            <a:fillRect/>
          </a:stretch>
        </p:blipFill>
        <p:spPr>
          <a:xfrm>
            <a:off x="2079800" y="2440382"/>
            <a:ext cx="7325815" cy="4005936"/>
          </a:xfrm>
          <a:prstGeom prst="rect">
            <a:avLst/>
          </a:prstGeom>
        </p:spPr>
      </p:pic>
      <p:sp>
        <p:nvSpPr>
          <p:cNvPr id="9" name="Rectangle 8"/>
          <p:cNvSpPr/>
          <p:nvPr/>
        </p:nvSpPr>
        <p:spPr>
          <a:xfrm>
            <a:off x="353288" y="1137907"/>
            <a:ext cx="11485422" cy="5663089"/>
          </a:xfrm>
          <a:prstGeom prst="rect">
            <a:avLst/>
          </a:prstGeom>
        </p:spPr>
        <p:txBody>
          <a:bodyPr wrap="square">
            <a:spAutoFit/>
          </a:bodyPr>
          <a:lstStyle/>
          <a:p>
            <a:pPr marL="342900" indent="-342900">
              <a:buAutoNum type="arabicPeriod"/>
            </a:pPr>
            <a:r>
              <a:rPr lang="en-US" dirty="0" smtClean="0">
                <a:latin typeface="Microsoft YaHei" charset="-122"/>
                <a:ea typeface="Microsoft YaHei" charset="-122"/>
                <a:cs typeface="Microsoft YaHei" charset="-122"/>
              </a:rPr>
              <a:t>We find 3 airports latitude &amp; </a:t>
            </a:r>
            <a:r>
              <a:rPr lang="en-US" dirty="0" err="1" smtClean="0">
                <a:latin typeface="Microsoft YaHei" charset="-122"/>
                <a:ea typeface="Microsoft YaHei" charset="-122"/>
                <a:cs typeface="Microsoft YaHei" charset="-122"/>
              </a:rPr>
              <a:t>longtitude</a:t>
            </a:r>
            <a:r>
              <a:rPr lang="en-US" dirty="0" smtClean="0">
                <a:latin typeface="Microsoft YaHei" charset="-122"/>
                <a:ea typeface="Microsoft YaHei" charset="-122"/>
                <a:cs typeface="Microsoft YaHei" charset="-122"/>
              </a:rPr>
              <a:t> in google map: JFK(40.6413111, -73.7803278), Newark(40.6895314, -74.1766511), LGA(40.8651848, -73.7299953)</a:t>
            </a:r>
          </a:p>
          <a:p>
            <a:pPr marL="342900" indent="-342900">
              <a:buAutoNum type="arabicPeriod"/>
            </a:pPr>
            <a:r>
              <a:rPr lang="en-US" dirty="0">
                <a:latin typeface="Microsoft YaHei" charset="-122"/>
                <a:ea typeface="Microsoft YaHei" charset="-122"/>
                <a:cs typeface="Microsoft YaHei" charset="-122"/>
              </a:rPr>
              <a:t>W</a:t>
            </a:r>
            <a:r>
              <a:rPr lang="en-US" dirty="0" smtClean="0">
                <a:latin typeface="Microsoft YaHei" charset="-122"/>
                <a:ea typeface="Microsoft YaHei" charset="-122"/>
                <a:cs typeface="Microsoft YaHei" charset="-122"/>
              </a:rPr>
              <a:t>e select trips whose distance between pickup/</a:t>
            </a:r>
            <a:r>
              <a:rPr lang="en-US" dirty="0" err="1" smtClean="0">
                <a:latin typeface="Microsoft YaHei" charset="-122"/>
                <a:ea typeface="Microsoft YaHei" charset="-122"/>
                <a:cs typeface="Microsoft YaHei" charset="-122"/>
              </a:rPr>
              <a:t>dropoff</a:t>
            </a:r>
            <a:r>
              <a:rPr lang="en-US" dirty="0" smtClean="0">
                <a:latin typeface="Microsoft YaHei" charset="-122"/>
                <a:ea typeface="Microsoft YaHei" charset="-122"/>
                <a:cs typeface="Microsoft YaHei" charset="-122"/>
              </a:rPr>
              <a:t> locations and airports is within 1500m.</a:t>
            </a:r>
          </a:p>
          <a:p>
            <a:pPr marL="342900" indent="-342900">
              <a:buAutoNum type="arabicPeriod"/>
            </a:pPr>
            <a:r>
              <a:rPr lang="en-US" dirty="0" smtClean="0">
                <a:latin typeface="Microsoft YaHei" charset="-122"/>
                <a:ea typeface="Microsoft YaHei" charset="-122"/>
                <a:cs typeface="Microsoft YaHei" charset="-122"/>
              </a:rPr>
              <a:t>Plot shows that pickup/</a:t>
            </a:r>
            <a:r>
              <a:rPr lang="en-US" dirty="0" err="1" smtClean="0">
                <a:latin typeface="Microsoft YaHei" charset="-122"/>
                <a:ea typeface="Microsoft YaHei" charset="-122"/>
                <a:cs typeface="Microsoft YaHei" charset="-122"/>
              </a:rPr>
              <a:t>dropoff</a:t>
            </a:r>
            <a:r>
              <a:rPr lang="en-US" dirty="0" smtClean="0">
                <a:latin typeface="Microsoft YaHei" charset="-122"/>
                <a:ea typeface="Microsoft YaHei" charset="-122"/>
                <a:cs typeface="Microsoft YaHei" charset="-122"/>
              </a:rPr>
              <a:t> locations are clustered in airports location. So we believe this method is convincing.</a:t>
            </a:r>
          </a:p>
          <a:p>
            <a:pPr marL="342900" indent="-342900">
              <a:buAutoNum type="arabicPeriod"/>
            </a:pPr>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r>
              <a:rPr lang="en-US" sz="2000" dirty="0" smtClean="0">
                <a:latin typeface="Microsoft YaHei" charset="-122"/>
                <a:ea typeface="Microsoft YaHei" charset="-122"/>
                <a:cs typeface="Microsoft YaHei" charset="-122"/>
              </a:rPr>
              <a:t>In this method, the number of trips to/from airports is 13658</a:t>
            </a:r>
            <a:endParaRPr lang="en-US" sz="2400" dirty="0" smtClean="0">
              <a:latin typeface="Microsoft YaHei" charset="-122"/>
              <a:ea typeface="Microsoft YaHei" charset="-122"/>
              <a:cs typeface="Microsoft YaHei" charset="-122"/>
            </a:endParaRPr>
          </a:p>
        </p:txBody>
      </p:sp>
      <p:sp>
        <p:nvSpPr>
          <p:cNvPr id="10" name="TextBox 9"/>
          <p:cNvSpPr txBox="1"/>
          <p:nvPr/>
        </p:nvSpPr>
        <p:spPr>
          <a:xfrm>
            <a:off x="41561" y="737797"/>
            <a:ext cx="10993582" cy="400110"/>
          </a:xfrm>
          <a:prstGeom prst="rect">
            <a:avLst/>
          </a:prstGeom>
          <a:noFill/>
        </p:spPr>
        <p:txBody>
          <a:bodyPr wrap="square" rtlCol="0">
            <a:spAutoFit/>
          </a:bodyPr>
          <a:lstStyle/>
          <a:p>
            <a:r>
              <a:rPr lang="en-US" sz="2000" b="1" dirty="0" smtClean="0">
                <a:latin typeface="Microsoft YaHei" charset="-122"/>
                <a:ea typeface="Microsoft YaHei" charset="-122"/>
                <a:cs typeface="Microsoft YaHei" charset="-122"/>
              </a:rPr>
              <a:t>Method 2: Select trips by calculated distance</a:t>
            </a:r>
          </a:p>
        </p:txBody>
      </p:sp>
    </p:spTree>
    <p:extLst>
      <p:ext uri="{BB962C8B-B14F-4D97-AF65-F5344CB8AC3E}">
        <p14:creationId xmlns:p14="http://schemas.microsoft.com/office/powerpoint/2010/main" val="45302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192000" cy="651842"/>
            <a:chOff x="0" y="7077"/>
            <a:chExt cx="12192000"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41561" y="46408"/>
              <a:ext cx="12150439" cy="584775"/>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Airport Trips: Interesting Characteristics of Airport Trips</a:t>
              </a:r>
            </a:p>
          </p:txBody>
        </p:sp>
      </p:grpSp>
      <p:sp>
        <p:nvSpPr>
          <p:cNvPr id="10" name="TextBox 9"/>
          <p:cNvSpPr txBox="1"/>
          <p:nvPr/>
        </p:nvSpPr>
        <p:spPr>
          <a:xfrm>
            <a:off x="41561" y="737797"/>
            <a:ext cx="10993582" cy="400110"/>
          </a:xfrm>
          <a:prstGeom prst="rect">
            <a:avLst/>
          </a:prstGeom>
          <a:noFill/>
        </p:spPr>
        <p:txBody>
          <a:bodyPr wrap="square" rtlCol="0">
            <a:spAutoFit/>
          </a:bodyPr>
          <a:lstStyle/>
          <a:p>
            <a:r>
              <a:rPr lang="en-US" sz="2000" b="1" dirty="0" smtClean="0">
                <a:latin typeface="Microsoft YaHei" charset="-122"/>
                <a:ea typeface="Microsoft YaHei" charset="-122"/>
                <a:cs typeface="Microsoft YaHei" charset="-122"/>
              </a:rPr>
              <a:t>Chara</a:t>
            </a:r>
            <a:r>
              <a:rPr lang="en-US" altLang="zh-CN" sz="2000" b="1" dirty="0" smtClean="0">
                <a:latin typeface="Microsoft YaHei" charset="-122"/>
                <a:ea typeface="Microsoft YaHei" charset="-122"/>
                <a:cs typeface="Microsoft YaHei" charset="-122"/>
              </a:rPr>
              <a:t>c</a:t>
            </a:r>
            <a:r>
              <a:rPr lang="en-US" sz="2000" b="1" dirty="0" smtClean="0">
                <a:latin typeface="Microsoft YaHei" charset="-122"/>
                <a:ea typeface="Microsoft YaHei" charset="-122"/>
                <a:cs typeface="Microsoft YaHei" charset="-122"/>
              </a:rPr>
              <a:t>teristic 1: Higher aver</a:t>
            </a:r>
            <a:r>
              <a:rPr lang="en-US" altLang="zh-CN" sz="2000" b="1" dirty="0" smtClean="0">
                <a:latin typeface="Microsoft YaHei" charset="-122"/>
                <a:ea typeface="Microsoft YaHei" charset="-122"/>
                <a:cs typeface="Microsoft YaHei" charset="-122"/>
              </a:rPr>
              <a:t>a</a:t>
            </a:r>
            <a:r>
              <a:rPr lang="en-US" sz="2000" b="1" dirty="0" smtClean="0">
                <a:latin typeface="Microsoft YaHei" charset="-122"/>
                <a:ea typeface="Microsoft YaHei" charset="-122"/>
                <a:cs typeface="Microsoft YaHei" charset="-122"/>
              </a:rPr>
              <a:t>ge fare</a:t>
            </a:r>
          </a:p>
        </p:txBody>
      </p:sp>
      <p:sp>
        <p:nvSpPr>
          <p:cNvPr id="8" name="TextBox 7"/>
          <p:cNvSpPr txBox="1"/>
          <p:nvPr/>
        </p:nvSpPr>
        <p:spPr>
          <a:xfrm>
            <a:off x="41561" y="3290501"/>
            <a:ext cx="10993582" cy="400110"/>
          </a:xfrm>
          <a:prstGeom prst="rect">
            <a:avLst/>
          </a:prstGeom>
          <a:noFill/>
        </p:spPr>
        <p:txBody>
          <a:bodyPr wrap="square" rtlCol="0">
            <a:spAutoFit/>
          </a:bodyPr>
          <a:lstStyle/>
          <a:p>
            <a:r>
              <a:rPr lang="en-US" sz="2000" b="1" dirty="0" smtClean="0">
                <a:latin typeface="Microsoft YaHei" charset="-122"/>
                <a:ea typeface="Microsoft YaHei" charset="-122"/>
                <a:cs typeface="Microsoft YaHei" charset="-122"/>
              </a:rPr>
              <a:t>Chara</a:t>
            </a:r>
            <a:r>
              <a:rPr lang="en-US" altLang="zh-CN" sz="2000" b="1" dirty="0" smtClean="0">
                <a:latin typeface="Microsoft YaHei" charset="-122"/>
                <a:ea typeface="Microsoft YaHei" charset="-122"/>
                <a:cs typeface="Microsoft YaHei" charset="-122"/>
              </a:rPr>
              <a:t>c</a:t>
            </a:r>
            <a:r>
              <a:rPr lang="en-US" sz="2000" b="1" dirty="0" smtClean="0">
                <a:latin typeface="Microsoft YaHei" charset="-122"/>
                <a:ea typeface="Microsoft YaHei" charset="-122"/>
                <a:cs typeface="Microsoft YaHei" charset="-122"/>
              </a:rPr>
              <a:t>teristic </a:t>
            </a:r>
            <a:r>
              <a:rPr lang="en-US" altLang="zh-CN" sz="2000" b="1" dirty="0" smtClean="0">
                <a:latin typeface="Microsoft YaHei" charset="-122"/>
                <a:ea typeface="Microsoft YaHei" charset="-122"/>
                <a:cs typeface="Microsoft YaHei" charset="-122"/>
              </a:rPr>
              <a:t>2</a:t>
            </a:r>
            <a:r>
              <a:rPr lang="en-US" sz="2000" b="1" dirty="0" smtClean="0">
                <a:latin typeface="Microsoft YaHei" charset="-122"/>
                <a:ea typeface="Microsoft YaHei" charset="-122"/>
                <a:cs typeface="Microsoft YaHei" charset="-122"/>
              </a:rPr>
              <a:t>: Higher aver</a:t>
            </a:r>
            <a:r>
              <a:rPr lang="en-US" altLang="zh-CN" sz="2000" b="1" dirty="0" smtClean="0">
                <a:latin typeface="Microsoft YaHei" charset="-122"/>
                <a:ea typeface="Microsoft YaHei" charset="-122"/>
                <a:cs typeface="Microsoft YaHei" charset="-122"/>
              </a:rPr>
              <a:t>a</a:t>
            </a:r>
            <a:r>
              <a:rPr lang="en-US" sz="2000" b="1" dirty="0" smtClean="0">
                <a:latin typeface="Microsoft YaHei" charset="-122"/>
                <a:ea typeface="Microsoft YaHei" charset="-122"/>
                <a:cs typeface="Microsoft YaHei" charset="-122"/>
              </a:rPr>
              <a:t>ge trip distance &amp; duration</a:t>
            </a:r>
          </a:p>
        </p:txBody>
      </p:sp>
      <p:pic>
        <p:nvPicPr>
          <p:cNvPr id="3" name="Picture 2"/>
          <p:cNvPicPr>
            <a:picLocks noChangeAspect="1"/>
          </p:cNvPicPr>
          <p:nvPr/>
        </p:nvPicPr>
        <p:blipFill>
          <a:blip r:embed="rId2"/>
          <a:stretch>
            <a:fillRect/>
          </a:stretch>
        </p:blipFill>
        <p:spPr>
          <a:xfrm>
            <a:off x="-2666" y="1412087"/>
            <a:ext cx="12192000" cy="1390631"/>
          </a:xfrm>
          <a:prstGeom prst="rect">
            <a:avLst/>
          </a:prstGeom>
        </p:spPr>
      </p:pic>
      <p:pic>
        <p:nvPicPr>
          <p:cNvPr id="4" name="Picture 3"/>
          <p:cNvPicPr>
            <a:picLocks noChangeAspect="1"/>
          </p:cNvPicPr>
          <p:nvPr/>
        </p:nvPicPr>
        <p:blipFill>
          <a:blip r:embed="rId3"/>
          <a:stretch>
            <a:fillRect/>
          </a:stretch>
        </p:blipFill>
        <p:spPr>
          <a:xfrm>
            <a:off x="0" y="4653941"/>
            <a:ext cx="12192000" cy="1294726"/>
          </a:xfrm>
          <a:prstGeom prst="rect">
            <a:avLst/>
          </a:prstGeom>
        </p:spPr>
      </p:pic>
      <p:sp>
        <p:nvSpPr>
          <p:cNvPr id="11" name="Rectangle 10"/>
          <p:cNvSpPr/>
          <p:nvPr/>
        </p:nvSpPr>
        <p:spPr>
          <a:xfrm>
            <a:off x="234462" y="3778674"/>
            <a:ext cx="11512061" cy="646331"/>
          </a:xfrm>
          <a:prstGeom prst="rect">
            <a:avLst/>
          </a:prstGeom>
        </p:spPr>
        <p:txBody>
          <a:bodyPr wrap="square">
            <a:spAutoFit/>
          </a:bodyPr>
          <a:lstStyle/>
          <a:p>
            <a:r>
              <a:rPr lang="en-US" b="0" i="0" dirty="0" smtClean="0">
                <a:solidFill>
                  <a:srgbClr val="000000"/>
                </a:solidFill>
                <a:effectLst/>
                <a:latin typeface="Helvetica Neue" charset="0"/>
              </a:rPr>
              <a:t>Since the average fare amount is relatively high, so we assume those trips might be long trips which means the trip distance and duration(calculated by </a:t>
            </a:r>
            <a:r>
              <a:rPr lang="en-US" b="0" i="0" dirty="0" err="1" smtClean="0">
                <a:solidFill>
                  <a:srgbClr val="000000"/>
                </a:solidFill>
                <a:effectLst/>
                <a:latin typeface="Helvetica Neue" charset="0"/>
              </a:rPr>
              <a:t>dropoff</a:t>
            </a:r>
            <a:r>
              <a:rPr lang="en-US" b="0" i="0" dirty="0" smtClean="0">
                <a:solidFill>
                  <a:srgbClr val="000000"/>
                </a:solidFill>
                <a:effectLst/>
                <a:latin typeface="Helvetica Neue" charset="0"/>
              </a:rPr>
              <a:t> time - pickup time) are relatively high too.</a:t>
            </a:r>
            <a:endParaRPr lang="en-US" dirty="0"/>
          </a:p>
        </p:txBody>
      </p:sp>
    </p:spTree>
    <p:extLst>
      <p:ext uri="{BB962C8B-B14F-4D97-AF65-F5344CB8AC3E}">
        <p14:creationId xmlns:p14="http://schemas.microsoft.com/office/powerpoint/2010/main" val="26961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192000" cy="651842"/>
            <a:chOff x="0" y="7077"/>
            <a:chExt cx="12192000"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41561" y="46408"/>
              <a:ext cx="12150439" cy="584775"/>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Airport Trips: Interesting Characteristics of Airport Trips</a:t>
              </a:r>
            </a:p>
          </p:txBody>
        </p:sp>
      </p:grpSp>
      <p:pic>
        <p:nvPicPr>
          <p:cNvPr id="2" name="Picture 1"/>
          <p:cNvPicPr>
            <a:picLocks noChangeAspect="1"/>
          </p:cNvPicPr>
          <p:nvPr/>
        </p:nvPicPr>
        <p:blipFill>
          <a:blip r:embed="rId2"/>
          <a:stretch>
            <a:fillRect/>
          </a:stretch>
        </p:blipFill>
        <p:spPr>
          <a:xfrm>
            <a:off x="2079800" y="2440382"/>
            <a:ext cx="7325815" cy="4005936"/>
          </a:xfrm>
          <a:prstGeom prst="rect">
            <a:avLst/>
          </a:prstGeom>
        </p:spPr>
      </p:pic>
      <p:sp>
        <p:nvSpPr>
          <p:cNvPr id="9" name="Rectangle 8"/>
          <p:cNvSpPr/>
          <p:nvPr/>
        </p:nvSpPr>
        <p:spPr>
          <a:xfrm>
            <a:off x="353288" y="1137907"/>
            <a:ext cx="11485422" cy="5663089"/>
          </a:xfrm>
          <a:prstGeom prst="rect">
            <a:avLst/>
          </a:prstGeom>
        </p:spPr>
        <p:txBody>
          <a:bodyPr wrap="square">
            <a:spAutoFit/>
          </a:bodyPr>
          <a:lstStyle/>
          <a:p>
            <a:pPr marL="342900" indent="-342900">
              <a:buAutoNum type="arabicPeriod"/>
            </a:pPr>
            <a:r>
              <a:rPr lang="en-US" dirty="0" smtClean="0">
                <a:latin typeface="Microsoft YaHei" charset="-122"/>
                <a:ea typeface="Microsoft YaHei" charset="-122"/>
                <a:cs typeface="Microsoft YaHei" charset="-122"/>
              </a:rPr>
              <a:t>We find 3 airports latitude &amp; </a:t>
            </a:r>
            <a:r>
              <a:rPr lang="en-US" dirty="0" err="1" smtClean="0">
                <a:latin typeface="Microsoft YaHei" charset="-122"/>
                <a:ea typeface="Microsoft YaHei" charset="-122"/>
                <a:cs typeface="Microsoft YaHei" charset="-122"/>
              </a:rPr>
              <a:t>longtitude</a:t>
            </a:r>
            <a:r>
              <a:rPr lang="en-US" dirty="0" smtClean="0">
                <a:latin typeface="Microsoft YaHei" charset="-122"/>
                <a:ea typeface="Microsoft YaHei" charset="-122"/>
                <a:cs typeface="Microsoft YaHei" charset="-122"/>
              </a:rPr>
              <a:t> in google map: JFK(40.6413111, -73.7803278), Newark(40.6895314, -74.1766511), LGA(40.8651848, -73.7299953)</a:t>
            </a:r>
          </a:p>
          <a:p>
            <a:pPr marL="342900" indent="-342900">
              <a:buAutoNum type="arabicPeriod"/>
            </a:pPr>
            <a:r>
              <a:rPr lang="en-US" dirty="0">
                <a:latin typeface="Microsoft YaHei" charset="-122"/>
                <a:ea typeface="Microsoft YaHei" charset="-122"/>
                <a:cs typeface="Microsoft YaHei" charset="-122"/>
              </a:rPr>
              <a:t>W</a:t>
            </a:r>
            <a:r>
              <a:rPr lang="en-US" dirty="0" smtClean="0">
                <a:latin typeface="Microsoft YaHei" charset="-122"/>
                <a:ea typeface="Microsoft YaHei" charset="-122"/>
                <a:cs typeface="Microsoft YaHei" charset="-122"/>
              </a:rPr>
              <a:t>e select trips whose distance between pickup/</a:t>
            </a:r>
            <a:r>
              <a:rPr lang="en-US" dirty="0" err="1" smtClean="0">
                <a:latin typeface="Microsoft YaHei" charset="-122"/>
                <a:ea typeface="Microsoft YaHei" charset="-122"/>
                <a:cs typeface="Microsoft YaHei" charset="-122"/>
              </a:rPr>
              <a:t>dropoff</a:t>
            </a:r>
            <a:r>
              <a:rPr lang="en-US" dirty="0" smtClean="0">
                <a:latin typeface="Microsoft YaHei" charset="-122"/>
                <a:ea typeface="Microsoft YaHei" charset="-122"/>
                <a:cs typeface="Microsoft YaHei" charset="-122"/>
              </a:rPr>
              <a:t> locations and airports is within 1500m.</a:t>
            </a:r>
          </a:p>
          <a:p>
            <a:pPr marL="342900" indent="-342900">
              <a:buAutoNum type="arabicPeriod"/>
            </a:pPr>
            <a:r>
              <a:rPr lang="en-US" dirty="0" smtClean="0">
                <a:latin typeface="Microsoft YaHei" charset="-122"/>
                <a:ea typeface="Microsoft YaHei" charset="-122"/>
                <a:cs typeface="Microsoft YaHei" charset="-122"/>
              </a:rPr>
              <a:t>Plot shows that pickup/</a:t>
            </a:r>
            <a:r>
              <a:rPr lang="en-US" dirty="0" err="1" smtClean="0">
                <a:latin typeface="Microsoft YaHei" charset="-122"/>
                <a:ea typeface="Microsoft YaHei" charset="-122"/>
                <a:cs typeface="Microsoft YaHei" charset="-122"/>
              </a:rPr>
              <a:t>dropoff</a:t>
            </a:r>
            <a:r>
              <a:rPr lang="en-US" dirty="0" smtClean="0">
                <a:latin typeface="Microsoft YaHei" charset="-122"/>
                <a:ea typeface="Microsoft YaHei" charset="-122"/>
                <a:cs typeface="Microsoft YaHei" charset="-122"/>
              </a:rPr>
              <a:t> locations are clustered in airports location. So we believe this method is convincing.</a:t>
            </a:r>
          </a:p>
          <a:p>
            <a:pPr marL="342900" indent="-342900">
              <a:buAutoNum type="arabicPeriod"/>
            </a:pPr>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r>
              <a:rPr lang="en-US" sz="2000" dirty="0" smtClean="0">
                <a:latin typeface="Microsoft YaHei" charset="-122"/>
                <a:ea typeface="Microsoft YaHei" charset="-122"/>
                <a:cs typeface="Microsoft YaHei" charset="-122"/>
              </a:rPr>
              <a:t>In this method, the number of trips to/from airports is 13658</a:t>
            </a:r>
            <a:endParaRPr lang="en-US" sz="2400" dirty="0" smtClean="0">
              <a:latin typeface="Microsoft YaHei" charset="-122"/>
              <a:ea typeface="Microsoft YaHei" charset="-122"/>
              <a:cs typeface="Microsoft YaHei" charset="-122"/>
            </a:endParaRPr>
          </a:p>
        </p:txBody>
      </p:sp>
      <p:sp>
        <p:nvSpPr>
          <p:cNvPr id="10" name="TextBox 9"/>
          <p:cNvSpPr txBox="1"/>
          <p:nvPr/>
        </p:nvSpPr>
        <p:spPr>
          <a:xfrm>
            <a:off x="41561" y="737797"/>
            <a:ext cx="10993582" cy="400110"/>
          </a:xfrm>
          <a:prstGeom prst="rect">
            <a:avLst/>
          </a:prstGeom>
          <a:noFill/>
        </p:spPr>
        <p:txBody>
          <a:bodyPr wrap="square" rtlCol="0">
            <a:spAutoFit/>
          </a:bodyPr>
          <a:lstStyle/>
          <a:p>
            <a:r>
              <a:rPr lang="en-US" sz="2000" b="1" dirty="0" smtClean="0">
                <a:latin typeface="Microsoft YaHei" charset="-122"/>
                <a:ea typeface="Microsoft YaHei" charset="-122"/>
                <a:cs typeface="Microsoft YaHei" charset="-122"/>
              </a:rPr>
              <a:t>Chara</a:t>
            </a:r>
            <a:r>
              <a:rPr lang="en-US" altLang="zh-CN" sz="2000" b="1" dirty="0" smtClean="0">
                <a:latin typeface="Microsoft YaHei" charset="-122"/>
                <a:ea typeface="Microsoft YaHei" charset="-122"/>
                <a:cs typeface="Microsoft YaHei" charset="-122"/>
              </a:rPr>
              <a:t>c</a:t>
            </a:r>
            <a:r>
              <a:rPr lang="en-US" sz="2000" b="1" dirty="0" smtClean="0">
                <a:latin typeface="Microsoft YaHei" charset="-122"/>
                <a:ea typeface="Microsoft YaHei" charset="-122"/>
                <a:cs typeface="Microsoft YaHei" charset="-122"/>
              </a:rPr>
              <a:t>teristic </a:t>
            </a:r>
            <a:r>
              <a:rPr lang="en-US" altLang="zh-CN" sz="2000" b="1" dirty="0" smtClean="0">
                <a:latin typeface="Microsoft YaHei" charset="-122"/>
                <a:ea typeface="Microsoft YaHei" charset="-122"/>
                <a:cs typeface="Microsoft YaHei" charset="-122"/>
              </a:rPr>
              <a:t>2</a:t>
            </a:r>
            <a:r>
              <a:rPr lang="en-US" sz="2000" b="1" dirty="0" smtClean="0">
                <a:latin typeface="Microsoft YaHei" charset="-122"/>
                <a:ea typeface="Microsoft YaHei" charset="-122"/>
                <a:cs typeface="Microsoft YaHei" charset="-122"/>
              </a:rPr>
              <a:t>: Higher aver</a:t>
            </a:r>
            <a:r>
              <a:rPr lang="en-US" altLang="zh-CN" sz="2000" b="1" dirty="0" smtClean="0">
                <a:latin typeface="Microsoft YaHei" charset="-122"/>
                <a:ea typeface="Microsoft YaHei" charset="-122"/>
                <a:cs typeface="Microsoft YaHei" charset="-122"/>
              </a:rPr>
              <a:t>a</a:t>
            </a:r>
            <a:r>
              <a:rPr lang="en-US" sz="2000" b="1" dirty="0" smtClean="0">
                <a:latin typeface="Microsoft YaHei" charset="-122"/>
                <a:ea typeface="Microsoft YaHei" charset="-122"/>
                <a:cs typeface="Microsoft YaHei" charset="-122"/>
              </a:rPr>
              <a:t>ge trip distance &amp; duration</a:t>
            </a:r>
          </a:p>
        </p:txBody>
      </p:sp>
    </p:spTree>
    <p:extLst>
      <p:ext uri="{BB962C8B-B14F-4D97-AF65-F5344CB8AC3E}">
        <p14:creationId xmlns:p14="http://schemas.microsoft.com/office/powerpoint/2010/main" val="162791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192000" cy="651842"/>
            <a:chOff x="0" y="7077"/>
            <a:chExt cx="12192000"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41561" y="46408"/>
              <a:ext cx="12150439" cy="584775"/>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Airport Trips: Interesting Characteristics of Airport Trips</a:t>
              </a:r>
            </a:p>
          </p:txBody>
        </p:sp>
      </p:grpSp>
      <p:sp>
        <p:nvSpPr>
          <p:cNvPr id="10" name="TextBox 9"/>
          <p:cNvSpPr txBox="1"/>
          <p:nvPr/>
        </p:nvSpPr>
        <p:spPr>
          <a:xfrm>
            <a:off x="3785616" y="737797"/>
            <a:ext cx="8406384" cy="707886"/>
          </a:xfrm>
          <a:prstGeom prst="rect">
            <a:avLst/>
          </a:prstGeom>
          <a:noFill/>
        </p:spPr>
        <p:txBody>
          <a:bodyPr wrap="square" rtlCol="0">
            <a:spAutoFit/>
          </a:bodyPr>
          <a:lstStyle/>
          <a:p>
            <a:r>
              <a:rPr lang="en-US" sz="2000" b="1" smtClean="0">
                <a:latin typeface="Microsoft YaHei" charset="-122"/>
                <a:ea typeface="Microsoft YaHei" charset="-122"/>
                <a:cs typeface="Microsoft YaHei" charset="-122"/>
              </a:rPr>
              <a:t>Chara</a:t>
            </a:r>
            <a:r>
              <a:rPr lang="en-US" altLang="zh-CN" sz="2000" b="1" smtClean="0">
                <a:latin typeface="Microsoft YaHei" charset="-122"/>
                <a:ea typeface="Microsoft YaHei" charset="-122"/>
                <a:cs typeface="Microsoft YaHei" charset="-122"/>
              </a:rPr>
              <a:t>c</a:t>
            </a:r>
            <a:r>
              <a:rPr lang="en-US" sz="2000" b="1" smtClean="0">
                <a:latin typeface="Microsoft YaHei" charset="-122"/>
                <a:ea typeface="Microsoft YaHei" charset="-122"/>
                <a:cs typeface="Microsoft YaHei" charset="-122"/>
              </a:rPr>
              <a:t>teristic </a:t>
            </a:r>
            <a:r>
              <a:rPr lang="en-US" altLang="zh-CN" sz="2000" b="1" smtClean="0">
                <a:latin typeface="Microsoft YaHei" charset="-122"/>
                <a:ea typeface="Microsoft YaHei" charset="-122"/>
                <a:cs typeface="Microsoft YaHei" charset="-122"/>
              </a:rPr>
              <a:t>3</a:t>
            </a:r>
            <a:r>
              <a:rPr lang="en-US" sz="2000" b="1" smtClean="0">
                <a:latin typeface="Microsoft YaHei" charset="-122"/>
                <a:ea typeface="Microsoft YaHei" charset="-122"/>
                <a:cs typeface="Microsoft YaHei" charset="-122"/>
              </a:rPr>
              <a:t>: Different hour distribution compared to whole trips( more airport trips around 5am)</a:t>
            </a:r>
          </a:p>
        </p:txBody>
      </p:sp>
      <p:pic>
        <p:nvPicPr>
          <p:cNvPr id="3" name="Picture 2"/>
          <p:cNvPicPr>
            <a:picLocks noChangeAspect="1"/>
          </p:cNvPicPr>
          <p:nvPr/>
        </p:nvPicPr>
        <p:blipFill rotWithShape="1">
          <a:blip r:embed="rId2"/>
          <a:srcRect t="1878" r="51526" b="1778"/>
          <a:stretch/>
        </p:blipFill>
        <p:spPr>
          <a:xfrm>
            <a:off x="217101" y="701221"/>
            <a:ext cx="3176120" cy="3108029"/>
          </a:xfrm>
          <a:prstGeom prst="rect">
            <a:avLst/>
          </a:prstGeom>
        </p:spPr>
      </p:pic>
      <p:sp>
        <p:nvSpPr>
          <p:cNvPr id="4" name="TextBox 3"/>
          <p:cNvSpPr txBox="1"/>
          <p:nvPr/>
        </p:nvSpPr>
        <p:spPr>
          <a:xfrm>
            <a:off x="3620993" y="1698601"/>
            <a:ext cx="8571005" cy="4247317"/>
          </a:xfrm>
          <a:prstGeom prst="rect">
            <a:avLst/>
          </a:prstGeom>
          <a:noFill/>
        </p:spPr>
        <p:txBody>
          <a:bodyPr wrap="square" rtlCol="0">
            <a:spAutoFit/>
          </a:bodyPr>
          <a:lstStyle/>
          <a:p>
            <a:pPr marL="342900" indent="-342900">
              <a:buAutoNum type="arabicPeriod"/>
            </a:pPr>
            <a:r>
              <a:rPr lang="en-US" dirty="0" smtClean="0">
                <a:latin typeface="Microsoft YaHei" charset="-122"/>
                <a:ea typeface="Microsoft YaHei" charset="-122"/>
                <a:cs typeface="Microsoft YaHei" charset="-122"/>
              </a:rPr>
              <a:t>Airports trips number around 5am achieves a peak while the total trips number around 5am achieves nadir. These may explain why the average trip distance is relatively high around 5am, The proportion of long distance( airports trips) in 5am is higher than other hours.</a:t>
            </a:r>
          </a:p>
          <a:p>
            <a:pPr marL="342900" indent="-342900">
              <a:buAutoNum type="arabicPeriod"/>
            </a:pPr>
            <a:endParaRPr lang="en-US" dirty="0" smtClean="0">
              <a:latin typeface="Microsoft YaHei" charset="-122"/>
              <a:ea typeface="Microsoft YaHei" charset="-122"/>
              <a:cs typeface="Microsoft YaHei" charset="-122"/>
            </a:endParaRPr>
          </a:p>
          <a:p>
            <a:pPr marL="342900" indent="-342900">
              <a:buAutoNum type="arabicPeriod"/>
            </a:pPr>
            <a:r>
              <a:rPr lang="en-US" dirty="0" smtClean="0">
                <a:latin typeface="Microsoft YaHei" charset="-122"/>
                <a:ea typeface="Microsoft YaHei" charset="-122"/>
                <a:cs typeface="Microsoft YaHei" charset="-122"/>
              </a:rPr>
              <a:t> Two distribution both achieve peak around 16-18pm. Although airport trips number achieve peak at 16pm, the non-airport trips number is much larger than it, which results in even shorter trip distance around 15-20pm. </a:t>
            </a:r>
          </a:p>
          <a:p>
            <a:pPr marL="342900" indent="-342900">
              <a:buAutoNum type="arabicPeriod"/>
            </a:pPr>
            <a:endParaRPr lang="en-US" dirty="0" smtClean="0">
              <a:latin typeface="Microsoft YaHei" charset="-122"/>
              <a:ea typeface="Microsoft YaHei" charset="-122"/>
              <a:cs typeface="Microsoft YaHei" charset="-122"/>
            </a:endParaRPr>
          </a:p>
          <a:p>
            <a:pPr marL="342900" indent="-342900">
              <a:buAutoNum type="arabicPeriod"/>
            </a:pPr>
            <a:r>
              <a:rPr lang="en-US" dirty="0" smtClean="0">
                <a:latin typeface="Microsoft YaHei" charset="-122"/>
                <a:ea typeface="Microsoft YaHei" charset="-122"/>
                <a:cs typeface="Microsoft YaHei" charset="-122"/>
              </a:rPr>
              <a:t>The magnitudes of 2 kinds of trips population are different. So it's hard to see whether our hypothesis that the peak around 5am is the results of high proportion of airports trips. So we would look at the average trip distance with/without airports trips on hours of day to check our hypothesis.</a:t>
            </a:r>
            <a:endParaRPr lang="en-US" dirty="0">
              <a:latin typeface="Microsoft YaHei" charset="-122"/>
              <a:ea typeface="Microsoft YaHei" charset="-122"/>
              <a:cs typeface="Microsoft YaHei" charset="-122"/>
            </a:endParaRPr>
          </a:p>
        </p:txBody>
      </p:sp>
      <p:pic>
        <p:nvPicPr>
          <p:cNvPr id="11" name="Picture 10"/>
          <p:cNvPicPr>
            <a:picLocks noChangeAspect="1"/>
          </p:cNvPicPr>
          <p:nvPr/>
        </p:nvPicPr>
        <p:blipFill rotWithShape="1">
          <a:blip r:embed="rId2"/>
          <a:srcRect l="48474" t="2445" r="-424" b="-567"/>
          <a:stretch/>
        </p:blipFill>
        <p:spPr>
          <a:xfrm>
            <a:off x="121502" y="3692621"/>
            <a:ext cx="3403893" cy="3165379"/>
          </a:xfrm>
          <a:prstGeom prst="rect">
            <a:avLst/>
          </a:prstGeom>
        </p:spPr>
      </p:pic>
    </p:spTree>
    <p:extLst>
      <p:ext uri="{BB962C8B-B14F-4D97-AF65-F5344CB8AC3E}">
        <p14:creationId xmlns:p14="http://schemas.microsoft.com/office/powerpoint/2010/main" val="14986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192000" cy="651842"/>
            <a:chOff x="0" y="7077"/>
            <a:chExt cx="12192000"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41561" y="46408"/>
              <a:ext cx="12150439" cy="584775"/>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Airport Trips: Interesting Characteristics of Airport Trips</a:t>
              </a:r>
            </a:p>
          </p:txBody>
        </p:sp>
      </p:grpSp>
      <p:sp>
        <p:nvSpPr>
          <p:cNvPr id="9" name="Rectangle 8"/>
          <p:cNvSpPr/>
          <p:nvPr/>
        </p:nvSpPr>
        <p:spPr>
          <a:xfrm>
            <a:off x="353287" y="1216785"/>
            <a:ext cx="11485422" cy="4524315"/>
          </a:xfrm>
          <a:prstGeom prst="rect">
            <a:avLst/>
          </a:prstGeom>
        </p:spPr>
        <p:txBody>
          <a:bodyPr wrap="square">
            <a:spAutoFit/>
          </a:bodyPr>
          <a:lstStyle/>
          <a:p>
            <a:r>
              <a:rPr lang="en-US" dirty="0">
                <a:latin typeface="Microsoft YaHei" charset="-122"/>
                <a:ea typeface="Microsoft YaHei" charset="-122"/>
                <a:cs typeface="Microsoft YaHei" charset="-122"/>
              </a:rPr>
              <a:t>The largest difference between trip distances with/without airports trips happens at 5am. Though it doesn't fully explain the distance peak at 5am, we still verified our hypothesis that the high proportion of airports trips </a:t>
            </a:r>
            <a:r>
              <a:rPr lang="en-US" dirty="0" smtClean="0">
                <a:latin typeface="Microsoft YaHei" charset="-122"/>
                <a:ea typeface="Microsoft YaHei" charset="-122"/>
                <a:cs typeface="Microsoft YaHei" charset="-122"/>
              </a:rPr>
              <a:t>contributes </a:t>
            </a:r>
            <a:r>
              <a:rPr lang="en-US" dirty="0">
                <a:latin typeface="Microsoft YaHei" charset="-122"/>
                <a:ea typeface="Microsoft YaHei" charset="-122"/>
                <a:cs typeface="Microsoft YaHei" charset="-122"/>
              </a:rPr>
              <a:t>to long distance at 5am to some extent.</a:t>
            </a:r>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p:txBody>
      </p:sp>
      <p:sp>
        <p:nvSpPr>
          <p:cNvPr id="10" name="TextBox 9"/>
          <p:cNvSpPr txBox="1"/>
          <p:nvPr/>
        </p:nvSpPr>
        <p:spPr>
          <a:xfrm>
            <a:off x="41560" y="737797"/>
            <a:ext cx="11797149" cy="400110"/>
          </a:xfrm>
          <a:prstGeom prst="rect">
            <a:avLst/>
          </a:prstGeom>
          <a:noFill/>
        </p:spPr>
        <p:txBody>
          <a:bodyPr wrap="square" rtlCol="0">
            <a:spAutoFit/>
          </a:bodyPr>
          <a:lstStyle/>
          <a:p>
            <a:r>
              <a:rPr lang="en-US" sz="2000" b="1" dirty="0" smtClean="0">
                <a:latin typeface="Microsoft YaHei" charset="-122"/>
                <a:ea typeface="Microsoft YaHei" charset="-122"/>
                <a:cs typeface="Microsoft YaHei" charset="-122"/>
              </a:rPr>
              <a:t>Characteristic 4: Airports trips contributes to average long distance peak around 5am</a:t>
            </a:r>
          </a:p>
        </p:txBody>
      </p:sp>
      <p:pic>
        <p:nvPicPr>
          <p:cNvPr id="3" name="Picture 2"/>
          <p:cNvPicPr>
            <a:picLocks noChangeAspect="1"/>
          </p:cNvPicPr>
          <p:nvPr/>
        </p:nvPicPr>
        <p:blipFill rotWithShape="1">
          <a:blip r:embed="rId2"/>
          <a:srcRect b="1861"/>
          <a:stretch/>
        </p:blipFill>
        <p:spPr>
          <a:xfrm>
            <a:off x="1365771" y="2082311"/>
            <a:ext cx="8673404" cy="4775689"/>
          </a:xfrm>
          <a:prstGeom prst="rect">
            <a:avLst/>
          </a:prstGeom>
        </p:spPr>
      </p:pic>
    </p:spTree>
    <p:extLst>
      <p:ext uri="{BB962C8B-B14F-4D97-AF65-F5344CB8AC3E}">
        <p14:creationId xmlns:p14="http://schemas.microsoft.com/office/powerpoint/2010/main" val="1927055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192000" cy="651842"/>
            <a:chOff x="0" y="7077"/>
            <a:chExt cx="12192000"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41561" y="46408"/>
              <a:ext cx="12150439" cy="584775"/>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Airport Trips: Interesting Characteristics of Airport Trips</a:t>
              </a:r>
            </a:p>
          </p:txBody>
        </p:sp>
      </p:grpSp>
      <p:sp>
        <p:nvSpPr>
          <p:cNvPr id="9" name="Rectangle 8"/>
          <p:cNvSpPr/>
          <p:nvPr/>
        </p:nvSpPr>
        <p:spPr>
          <a:xfrm>
            <a:off x="353287" y="1216785"/>
            <a:ext cx="11485422" cy="4524315"/>
          </a:xfrm>
          <a:prstGeom prst="rect">
            <a:avLst/>
          </a:prstGeom>
        </p:spPr>
        <p:txBody>
          <a:bodyPr wrap="square">
            <a:spAutoFit/>
          </a:bodyPr>
          <a:lstStyle/>
          <a:p>
            <a:r>
              <a:rPr lang="en-US" dirty="0" smtClean="0">
                <a:latin typeface="Microsoft YaHei" charset="-122"/>
                <a:ea typeface="Microsoft YaHei" charset="-122"/>
                <a:cs typeface="Microsoft YaHei" charset="-122"/>
              </a:rPr>
              <a:t>The majority percentage would be (0,0.5). So we look into the hist</a:t>
            </a:r>
            <a:r>
              <a:rPr lang="en-US" altLang="zh-CN" dirty="0" smtClean="0">
                <a:latin typeface="Microsoft YaHei" charset="-122"/>
                <a:ea typeface="Microsoft YaHei" charset="-122"/>
                <a:cs typeface="Microsoft YaHei" charset="-122"/>
              </a:rPr>
              <a:t>o</a:t>
            </a:r>
            <a:r>
              <a:rPr lang="en-US" dirty="0" smtClean="0">
                <a:latin typeface="Microsoft YaHei" charset="-122"/>
                <a:ea typeface="Microsoft YaHei" charset="-122"/>
                <a:cs typeface="Microsoft YaHei" charset="-122"/>
              </a:rPr>
              <a:t>gram of it. It seems there are less transactions with 0 tip in airport trips and more tips in airports trips. But it may also be the results of long distance other than airport trip. We can check the relation between tip proportion and trip distance to verify it, but we skip this part right now. We will discuss tips fully in next part.</a:t>
            </a:r>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a:p>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p:txBody>
      </p:sp>
      <p:sp>
        <p:nvSpPr>
          <p:cNvPr id="10" name="TextBox 9"/>
          <p:cNvSpPr txBox="1"/>
          <p:nvPr/>
        </p:nvSpPr>
        <p:spPr>
          <a:xfrm>
            <a:off x="41560" y="737797"/>
            <a:ext cx="11797149" cy="400110"/>
          </a:xfrm>
          <a:prstGeom prst="rect">
            <a:avLst/>
          </a:prstGeom>
          <a:noFill/>
        </p:spPr>
        <p:txBody>
          <a:bodyPr wrap="square" rtlCol="0">
            <a:spAutoFit/>
          </a:bodyPr>
          <a:lstStyle/>
          <a:p>
            <a:r>
              <a:rPr lang="en-US" sz="2000" b="1" dirty="0" smtClean="0">
                <a:latin typeface="Microsoft YaHei" charset="-122"/>
                <a:ea typeface="Microsoft YaHei" charset="-122"/>
                <a:cs typeface="Microsoft YaHei" charset="-122"/>
              </a:rPr>
              <a:t>Characteristic 5: More tip percentage for airports trips</a:t>
            </a:r>
          </a:p>
        </p:txBody>
      </p:sp>
      <p:pic>
        <p:nvPicPr>
          <p:cNvPr id="2" name="Picture 1"/>
          <p:cNvPicPr>
            <a:picLocks noChangeAspect="1"/>
          </p:cNvPicPr>
          <p:nvPr/>
        </p:nvPicPr>
        <p:blipFill>
          <a:blip r:embed="rId2"/>
          <a:stretch>
            <a:fillRect/>
          </a:stretch>
        </p:blipFill>
        <p:spPr>
          <a:xfrm>
            <a:off x="1679766" y="2490113"/>
            <a:ext cx="8520736" cy="4293765"/>
          </a:xfrm>
          <a:prstGeom prst="rect">
            <a:avLst/>
          </a:prstGeom>
        </p:spPr>
      </p:pic>
    </p:spTree>
    <p:extLst>
      <p:ext uri="{BB962C8B-B14F-4D97-AF65-F5344CB8AC3E}">
        <p14:creationId xmlns:p14="http://schemas.microsoft.com/office/powerpoint/2010/main" val="980063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715645407"/>
              </p:ext>
            </p:extLst>
          </p:nvPr>
        </p:nvGraphicFramePr>
        <p:xfrm>
          <a:off x="1283853" y="-1413161"/>
          <a:ext cx="9772074" cy="9642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3527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416560" y="893618"/>
            <a:ext cx="11366731" cy="4884546"/>
            <a:chOff x="2328487" y="-298800"/>
            <a:chExt cx="9418784" cy="4206600"/>
          </a:xfrm>
        </p:grpSpPr>
        <p:sp>
          <p:nvSpPr>
            <p:cNvPr id="4" name="Rectangle 3"/>
            <p:cNvSpPr/>
            <p:nvPr/>
          </p:nvSpPr>
          <p:spPr>
            <a:xfrm>
              <a:off x="2328487" y="-18360"/>
              <a:ext cx="9418784" cy="4788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p:cNvGrpSpPr/>
            <p:nvPr/>
          </p:nvGrpSpPr>
          <p:grpSpPr>
            <a:xfrm>
              <a:off x="2799426" y="-298800"/>
              <a:ext cx="6593148" cy="560880"/>
              <a:chOff x="470939" y="2510263"/>
              <a:chExt cx="6593148" cy="560880"/>
            </a:xfrm>
          </p:grpSpPr>
          <p:sp>
            <p:nvSpPr>
              <p:cNvPr id="22" name="Rounded Rectangle 21"/>
              <p:cNvSpPr/>
              <p:nvPr/>
            </p:nvSpPr>
            <p:spPr>
              <a:xfrm>
                <a:off x="470939" y="2510263"/>
                <a:ext cx="6593148" cy="560880"/>
              </a:xfrm>
              <a:prstGeom prst="roundRect">
                <a:avLst/>
              </a:prstGeom>
              <a:solidFill>
                <a:srgbClr val="4472C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5"/>
              <p:cNvSpPr/>
              <p:nvPr/>
            </p:nvSpPr>
            <p:spPr>
              <a:xfrm>
                <a:off x="498319" y="2537643"/>
                <a:ext cx="6538388"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9205" tIns="0" rIns="249205" bIns="0" numCol="1" spcCol="1270" anchor="ctr" anchorCtr="0">
                <a:noAutofit/>
              </a:bodyPr>
              <a:lstStyle/>
              <a:p>
                <a:pPr lvl="0" algn="l" defTabSz="844550">
                  <a:lnSpc>
                    <a:spcPct val="90000"/>
                  </a:lnSpc>
                  <a:spcBef>
                    <a:spcPct val="0"/>
                  </a:spcBef>
                  <a:spcAft>
                    <a:spcPct val="35000"/>
                  </a:spcAft>
                </a:pPr>
                <a:r>
                  <a:rPr lang="en-US" sz="1900" kern="1200" dirty="0" smtClean="0">
                    <a:latin typeface="Microsoft YaHei" charset="-122"/>
                    <a:ea typeface="Microsoft YaHei" charset="-122"/>
                    <a:cs typeface="Microsoft YaHei" charset="-122"/>
                  </a:rPr>
                  <a:t>Data Summary</a:t>
                </a:r>
                <a:endParaRPr lang="en-US" sz="1900" kern="1200" dirty="0">
                  <a:latin typeface="Microsoft YaHei" charset="-122"/>
                  <a:ea typeface="Microsoft YaHei" charset="-122"/>
                  <a:cs typeface="Microsoft YaHei" charset="-122"/>
                </a:endParaRPr>
              </a:p>
            </p:txBody>
          </p:sp>
        </p:grpSp>
        <p:sp>
          <p:nvSpPr>
            <p:cNvPr id="6" name="Rectangle 5"/>
            <p:cNvSpPr/>
            <p:nvPr/>
          </p:nvSpPr>
          <p:spPr>
            <a:xfrm>
              <a:off x="2328487" y="843480"/>
              <a:ext cx="9418784" cy="4788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7" name="Group 6"/>
            <p:cNvGrpSpPr/>
            <p:nvPr/>
          </p:nvGrpSpPr>
          <p:grpSpPr>
            <a:xfrm>
              <a:off x="2799426" y="563040"/>
              <a:ext cx="6593148" cy="560880"/>
              <a:chOff x="470939" y="3372103"/>
              <a:chExt cx="6593148" cy="560880"/>
            </a:xfrm>
          </p:grpSpPr>
          <p:sp>
            <p:nvSpPr>
              <p:cNvPr id="20" name="Rounded Rectangle 19"/>
              <p:cNvSpPr/>
              <p:nvPr/>
            </p:nvSpPr>
            <p:spPr>
              <a:xfrm>
                <a:off x="470939" y="3372103"/>
                <a:ext cx="6593148" cy="560880"/>
              </a:xfrm>
              <a:prstGeom prst="roundRect">
                <a:avLst/>
              </a:pr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ounded Rectangle 8"/>
              <p:cNvSpPr/>
              <p:nvPr/>
            </p:nvSpPr>
            <p:spPr>
              <a:xfrm>
                <a:off x="498319" y="3399483"/>
                <a:ext cx="6538388"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9205" tIns="0" rIns="249205" bIns="0" numCol="1" spcCol="1270" anchor="ctr" anchorCtr="0">
                <a:noAutofit/>
              </a:bodyPr>
              <a:lstStyle/>
              <a:p>
                <a:pPr lvl="0" algn="l" defTabSz="844550">
                  <a:lnSpc>
                    <a:spcPct val="90000"/>
                  </a:lnSpc>
                  <a:spcBef>
                    <a:spcPct val="0"/>
                  </a:spcBef>
                  <a:spcAft>
                    <a:spcPct val="35000"/>
                  </a:spcAft>
                </a:pPr>
                <a:r>
                  <a:rPr lang="en-US" sz="1900" kern="1200" dirty="0" smtClean="0">
                    <a:latin typeface="Microsoft YaHei" charset="-122"/>
                    <a:ea typeface="Microsoft YaHei" charset="-122"/>
                    <a:cs typeface="Microsoft YaHei" charset="-122"/>
                  </a:rPr>
                  <a:t>Trip Distance Exploration</a:t>
                </a:r>
                <a:endParaRPr lang="en-US" sz="1900" kern="1200" dirty="0">
                  <a:latin typeface="Microsoft YaHei" charset="-122"/>
                  <a:ea typeface="Microsoft YaHei" charset="-122"/>
                  <a:cs typeface="Microsoft YaHei" charset="-122"/>
                </a:endParaRPr>
              </a:p>
            </p:txBody>
          </p:sp>
        </p:grpSp>
        <p:sp>
          <p:nvSpPr>
            <p:cNvPr id="8" name="Rectangle 7"/>
            <p:cNvSpPr/>
            <p:nvPr/>
          </p:nvSpPr>
          <p:spPr>
            <a:xfrm>
              <a:off x="2328487" y="1705320"/>
              <a:ext cx="9418784" cy="4788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9" name="Group 8"/>
            <p:cNvGrpSpPr/>
            <p:nvPr/>
          </p:nvGrpSpPr>
          <p:grpSpPr>
            <a:xfrm>
              <a:off x="2799426" y="1424880"/>
              <a:ext cx="6593148" cy="560880"/>
              <a:chOff x="470939" y="4233943"/>
              <a:chExt cx="6593148" cy="560880"/>
            </a:xfrm>
          </p:grpSpPr>
          <p:sp>
            <p:nvSpPr>
              <p:cNvPr id="18" name="Rounded Rectangle 17"/>
              <p:cNvSpPr/>
              <p:nvPr/>
            </p:nvSpPr>
            <p:spPr>
              <a:xfrm>
                <a:off x="470939" y="4233943"/>
                <a:ext cx="6593148" cy="560880"/>
              </a:xfrm>
              <a:prstGeom prst="roundRect">
                <a:avLst/>
              </a:pr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ed Rectangle 11"/>
              <p:cNvSpPr/>
              <p:nvPr/>
            </p:nvSpPr>
            <p:spPr>
              <a:xfrm>
                <a:off x="498319" y="4261323"/>
                <a:ext cx="6538388"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9205" tIns="0" rIns="249205" bIns="0" numCol="1" spcCol="1270" anchor="ctr" anchorCtr="0">
                <a:noAutofit/>
              </a:bodyPr>
              <a:lstStyle/>
              <a:p>
                <a:pPr lvl="0" algn="l" defTabSz="844550">
                  <a:lnSpc>
                    <a:spcPct val="90000"/>
                  </a:lnSpc>
                  <a:spcBef>
                    <a:spcPct val="0"/>
                  </a:spcBef>
                  <a:spcAft>
                    <a:spcPct val="35000"/>
                  </a:spcAft>
                </a:pPr>
                <a:r>
                  <a:rPr lang="en-US" sz="1900" kern="1200" dirty="0" smtClean="0">
                    <a:latin typeface="Microsoft YaHei" charset="-122"/>
                    <a:ea typeface="Microsoft YaHei" charset="-122"/>
                    <a:cs typeface="Microsoft YaHei" charset="-122"/>
                  </a:rPr>
                  <a:t>Hourly Trip Distance Distribution and Airport Trips</a:t>
                </a:r>
                <a:endParaRPr lang="en-US" sz="1900" kern="1200" dirty="0">
                  <a:latin typeface="Microsoft YaHei" charset="-122"/>
                  <a:ea typeface="Microsoft YaHei" charset="-122"/>
                  <a:cs typeface="Microsoft YaHei" charset="-122"/>
                </a:endParaRPr>
              </a:p>
            </p:txBody>
          </p:sp>
        </p:grpSp>
        <p:sp>
          <p:nvSpPr>
            <p:cNvPr id="10" name="Rectangle 9"/>
            <p:cNvSpPr/>
            <p:nvPr/>
          </p:nvSpPr>
          <p:spPr>
            <a:xfrm>
              <a:off x="2328487" y="2567160"/>
              <a:ext cx="9418784" cy="4788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1" name="Group 10"/>
            <p:cNvGrpSpPr/>
            <p:nvPr/>
          </p:nvGrpSpPr>
          <p:grpSpPr>
            <a:xfrm>
              <a:off x="2799426" y="2286720"/>
              <a:ext cx="6593148" cy="560880"/>
              <a:chOff x="470939" y="5095783"/>
              <a:chExt cx="6593148" cy="560880"/>
            </a:xfrm>
          </p:grpSpPr>
          <p:sp>
            <p:nvSpPr>
              <p:cNvPr id="16" name="Rounded Rectangle 15"/>
              <p:cNvSpPr/>
              <p:nvPr/>
            </p:nvSpPr>
            <p:spPr>
              <a:xfrm>
                <a:off x="470939" y="5095783"/>
                <a:ext cx="6593148" cy="560880"/>
              </a:xfrm>
              <a:prstGeom prst="roundRect">
                <a:avLst/>
              </a:pr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ounded Rectangle 14"/>
              <p:cNvSpPr/>
              <p:nvPr/>
            </p:nvSpPr>
            <p:spPr>
              <a:xfrm>
                <a:off x="498319" y="5123163"/>
                <a:ext cx="6538388"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9205" tIns="0" rIns="249205" bIns="0" numCol="1" spcCol="1270" anchor="ctr" anchorCtr="0">
                <a:noAutofit/>
              </a:bodyPr>
              <a:lstStyle/>
              <a:p>
                <a:pPr lvl="0" algn="l" defTabSz="844550">
                  <a:lnSpc>
                    <a:spcPct val="90000"/>
                  </a:lnSpc>
                  <a:spcBef>
                    <a:spcPct val="0"/>
                  </a:spcBef>
                  <a:spcAft>
                    <a:spcPct val="35000"/>
                  </a:spcAft>
                </a:pPr>
                <a:r>
                  <a:rPr lang="en-US" sz="1900" kern="1200" dirty="0" smtClean="0">
                    <a:latin typeface="Microsoft YaHei" charset="-122"/>
                    <a:ea typeface="Microsoft YaHei" charset="-122"/>
                    <a:cs typeface="Microsoft YaHei" charset="-122"/>
                  </a:rPr>
                  <a:t>Predictive Model on Tip Percentage</a:t>
                </a:r>
                <a:endParaRPr lang="en-US" sz="1900" kern="1200" dirty="0">
                  <a:latin typeface="Microsoft YaHei" charset="-122"/>
                  <a:ea typeface="Microsoft YaHei" charset="-122"/>
                  <a:cs typeface="Microsoft YaHei" charset="-122"/>
                </a:endParaRPr>
              </a:p>
            </p:txBody>
          </p:sp>
        </p:grpSp>
        <p:sp>
          <p:nvSpPr>
            <p:cNvPr id="12" name="Rectangle 11"/>
            <p:cNvSpPr/>
            <p:nvPr/>
          </p:nvSpPr>
          <p:spPr>
            <a:xfrm>
              <a:off x="2328487" y="3429000"/>
              <a:ext cx="9418784" cy="4788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3" name="Group 12"/>
            <p:cNvGrpSpPr/>
            <p:nvPr/>
          </p:nvGrpSpPr>
          <p:grpSpPr>
            <a:xfrm>
              <a:off x="2799426" y="3148560"/>
              <a:ext cx="6593148" cy="560880"/>
              <a:chOff x="470939" y="5957623"/>
              <a:chExt cx="6593148" cy="560880"/>
            </a:xfrm>
          </p:grpSpPr>
          <p:sp>
            <p:nvSpPr>
              <p:cNvPr id="14" name="Rounded Rectangle 13"/>
              <p:cNvSpPr/>
              <p:nvPr/>
            </p:nvSpPr>
            <p:spPr>
              <a:xfrm>
                <a:off x="470939" y="5957623"/>
                <a:ext cx="6593148" cy="560880"/>
              </a:xfrm>
              <a:prstGeom prst="roundRect">
                <a:avLst/>
              </a:pr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17"/>
              <p:cNvSpPr/>
              <p:nvPr/>
            </p:nvSpPr>
            <p:spPr>
              <a:xfrm>
                <a:off x="498319" y="5985003"/>
                <a:ext cx="6538388"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9205" tIns="0" rIns="249205" bIns="0" numCol="1" spcCol="1270" anchor="ctr" anchorCtr="0">
                <a:noAutofit/>
              </a:bodyPr>
              <a:lstStyle/>
              <a:p>
                <a:pPr defTabSz="844550">
                  <a:lnSpc>
                    <a:spcPct val="90000"/>
                  </a:lnSpc>
                  <a:spcBef>
                    <a:spcPct val="0"/>
                  </a:spcBef>
                  <a:spcAft>
                    <a:spcPct val="35000"/>
                  </a:spcAft>
                </a:pPr>
                <a:r>
                  <a:rPr lang="en-US" altLang="zh-CN" sz="2000" dirty="0" smtClean="0">
                    <a:latin typeface="Microsoft YaHei" charset="-122"/>
                    <a:ea typeface="Microsoft YaHei" charset="-122"/>
                    <a:cs typeface="Microsoft YaHei" charset="-122"/>
                  </a:rPr>
                  <a:t>Speed</a:t>
                </a:r>
              </a:p>
            </p:txBody>
          </p:sp>
        </p:grpSp>
      </p:grpSp>
    </p:spTree>
    <p:extLst>
      <p:ext uri="{BB962C8B-B14F-4D97-AF65-F5344CB8AC3E}">
        <p14:creationId xmlns:p14="http://schemas.microsoft.com/office/powerpoint/2010/main" val="1509770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192000" cy="651842"/>
            <a:chOff x="0" y="7077"/>
            <a:chExt cx="12192000"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41561" y="46408"/>
              <a:ext cx="12150439" cy="584775"/>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Predictive Model: Data Sampling</a:t>
              </a:r>
            </a:p>
          </p:txBody>
        </p:sp>
      </p:grpSp>
      <p:sp>
        <p:nvSpPr>
          <p:cNvPr id="9" name="Rectangle 8"/>
          <p:cNvSpPr/>
          <p:nvPr/>
        </p:nvSpPr>
        <p:spPr>
          <a:xfrm>
            <a:off x="353288" y="1659542"/>
            <a:ext cx="11485422" cy="3539430"/>
          </a:xfrm>
          <a:prstGeom prst="rect">
            <a:avLst/>
          </a:prstGeom>
        </p:spPr>
        <p:txBody>
          <a:bodyPr wrap="square">
            <a:spAutoFit/>
          </a:bodyPr>
          <a:lstStyle/>
          <a:p>
            <a:r>
              <a:rPr lang="en-US" sz="2800" dirty="0" smtClean="0">
                <a:latin typeface="Microsoft YaHei" charset="-122"/>
                <a:ea typeface="Microsoft YaHei" charset="-122"/>
                <a:cs typeface="Microsoft YaHei" charset="-122"/>
              </a:rPr>
              <a:t>The initial data are 1494926 rows and 27 columns. </a:t>
            </a:r>
          </a:p>
          <a:p>
            <a:endParaRPr lang="en-US" sz="2800" dirty="0">
              <a:latin typeface="Microsoft YaHei" charset="-122"/>
              <a:ea typeface="Microsoft YaHei" charset="-122"/>
              <a:cs typeface="Microsoft YaHei" charset="-122"/>
            </a:endParaRPr>
          </a:p>
          <a:p>
            <a:pPr marL="285750" indent="-285750">
              <a:buFont typeface="Arial" charset="0"/>
              <a:buChar char="•"/>
            </a:pPr>
            <a:r>
              <a:rPr lang="en-US" sz="2800" dirty="0" smtClean="0">
                <a:latin typeface="Microsoft YaHei" charset="-122"/>
                <a:ea typeface="Microsoft YaHei" charset="-122"/>
                <a:cs typeface="Microsoft YaHei" charset="-122"/>
              </a:rPr>
              <a:t>Missing labels on cash trips: Build our model without cash trips </a:t>
            </a:r>
          </a:p>
          <a:p>
            <a:pPr marL="285750" indent="-285750">
              <a:buFont typeface="Arial" charset="0"/>
              <a:buChar char="•"/>
            </a:pPr>
            <a:r>
              <a:rPr lang="en-US" sz="2800" dirty="0" smtClean="0">
                <a:latin typeface="Microsoft YaHei" charset="-122"/>
                <a:ea typeface="Microsoft YaHei" charset="-122"/>
                <a:cs typeface="Microsoft YaHei" charset="-122"/>
              </a:rPr>
              <a:t>Avoid leaking information: Drop columns </a:t>
            </a:r>
            <a:r>
              <a:rPr lang="en-US" sz="2800" dirty="0" err="1" smtClean="0">
                <a:latin typeface="Microsoft YaHei" charset="-122"/>
                <a:ea typeface="Microsoft YaHei" charset="-122"/>
                <a:cs typeface="Microsoft YaHei" charset="-122"/>
              </a:rPr>
              <a:t>Tip_amount</a:t>
            </a:r>
            <a:r>
              <a:rPr lang="en-US" sz="2800" dirty="0" smtClean="0">
                <a:latin typeface="Microsoft YaHei" charset="-122"/>
                <a:ea typeface="Microsoft YaHei" charset="-122"/>
                <a:cs typeface="Microsoft YaHei" charset="-122"/>
              </a:rPr>
              <a:t> and </a:t>
            </a:r>
            <a:r>
              <a:rPr lang="en-US" sz="2800" dirty="0" err="1" smtClean="0">
                <a:latin typeface="Microsoft YaHei" charset="-122"/>
                <a:ea typeface="Microsoft YaHei" charset="-122"/>
                <a:cs typeface="Microsoft YaHei" charset="-122"/>
              </a:rPr>
              <a:t>Total_amount</a:t>
            </a:r>
            <a:endParaRPr lang="en-US" sz="2800" dirty="0" smtClean="0">
              <a:latin typeface="Microsoft YaHei" charset="-122"/>
              <a:ea typeface="Microsoft YaHei" charset="-122"/>
              <a:cs typeface="Microsoft YaHei" charset="-122"/>
            </a:endParaRPr>
          </a:p>
          <a:p>
            <a:pPr marL="285750" indent="-285750">
              <a:buFont typeface="Arial" charset="0"/>
              <a:buChar char="•"/>
            </a:pPr>
            <a:r>
              <a:rPr lang="en-US" sz="2800" dirty="0" smtClean="0">
                <a:latin typeface="Microsoft YaHei" charset="-122"/>
                <a:ea typeface="Microsoft YaHei" charset="-122"/>
                <a:cs typeface="Microsoft YaHei" charset="-122"/>
              </a:rPr>
              <a:t>Sampling 10,0000 data for model efficiency</a:t>
            </a:r>
          </a:p>
          <a:p>
            <a:pPr marL="285750" indent="-285750">
              <a:buFont typeface="Arial" charset="0"/>
              <a:buChar char="•"/>
            </a:pPr>
            <a:r>
              <a:rPr lang="en-US" sz="2800" dirty="0" smtClean="0">
                <a:latin typeface="Microsoft YaHei" charset="-122"/>
                <a:ea typeface="Microsoft YaHei" charset="-122"/>
                <a:cs typeface="Microsoft YaHei" charset="-122"/>
              </a:rPr>
              <a:t>Split train and test dataset stratified by the day of month. Their size ratio are 7:3</a:t>
            </a:r>
          </a:p>
        </p:txBody>
      </p:sp>
      <p:sp>
        <p:nvSpPr>
          <p:cNvPr id="11" name="TextBox 10"/>
          <p:cNvSpPr txBox="1"/>
          <p:nvPr/>
        </p:nvSpPr>
        <p:spPr>
          <a:xfrm>
            <a:off x="6837776" y="6488668"/>
            <a:ext cx="5354223" cy="369332"/>
          </a:xfrm>
          <a:prstGeom prst="rect">
            <a:avLst/>
          </a:prstGeom>
          <a:noFill/>
        </p:spPr>
        <p:txBody>
          <a:bodyPr wrap="none" rtlCol="0">
            <a:spAutoFit/>
          </a:bodyPr>
          <a:lstStyle/>
          <a:p>
            <a:r>
              <a:rPr lang="en-US" dirty="0" smtClean="0"/>
              <a:t>Details can be found </a:t>
            </a:r>
            <a:r>
              <a:rPr lang="en-US" smtClean="0"/>
              <a:t>in Notebook: Q4_PredictiveModel</a:t>
            </a:r>
            <a:endParaRPr lang="en-US"/>
          </a:p>
        </p:txBody>
      </p:sp>
    </p:spTree>
    <p:extLst>
      <p:ext uri="{BB962C8B-B14F-4D97-AF65-F5344CB8AC3E}">
        <p14:creationId xmlns:p14="http://schemas.microsoft.com/office/powerpoint/2010/main" val="983759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192000" cy="651842"/>
            <a:chOff x="0" y="7077"/>
            <a:chExt cx="12192000"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41561" y="46408"/>
              <a:ext cx="12150439" cy="584775"/>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Predictive Model: Data Cleaning</a:t>
              </a:r>
            </a:p>
          </p:txBody>
        </p:sp>
      </p:grpSp>
      <p:sp>
        <p:nvSpPr>
          <p:cNvPr id="9" name="Rectangle 8"/>
          <p:cNvSpPr/>
          <p:nvPr/>
        </p:nvSpPr>
        <p:spPr>
          <a:xfrm>
            <a:off x="353288" y="1197363"/>
            <a:ext cx="11485422" cy="4524315"/>
          </a:xfrm>
          <a:prstGeom prst="rect">
            <a:avLst/>
          </a:prstGeom>
        </p:spPr>
        <p:txBody>
          <a:bodyPr wrap="square">
            <a:spAutoFit/>
          </a:bodyPr>
          <a:lstStyle/>
          <a:p>
            <a:pPr marL="514350" indent="-514350">
              <a:buFont typeface="+mj-lt"/>
              <a:buAutoNum type="arabicPeriod"/>
            </a:pPr>
            <a:r>
              <a:rPr lang="en-US" sz="2400" dirty="0" smtClean="0">
                <a:latin typeface="Microsoft YaHei" charset="-122"/>
                <a:ea typeface="Microsoft YaHei" charset="-122"/>
                <a:cs typeface="Microsoft YaHei" charset="-122"/>
              </a:rPr>
              <a:t>Drop </a:t>
            </a:r>
            <a:r>
              <a:rPr lang="en-US" sz="2400" dirty="0">
                <a:latin typeface="Microsoft YaHei" charset="-122"/>
                <a:ea typeface="Microsoft YaHei" charset="-122"/>
                <a:cs typeface="Microsoft YaHei" charset="-122"/>
              </a:rPr>
              <a:t>Missing feature </a:t>
            </a:r>
            <a:r>
              <a:rPr lang="en-US" sz="2400" dirty="0" err="1">
                <a:latin typeface="Microsoft YaHei" charset="-122"/>
                <a:ea typeface="Microsoft YaHei" charset="-122"/>
                <a:cs typeface="Microsoft YaHei" charset="-122"/>
              </a:rPr>
              <a:t>Ehail_fee</a:t>
            </a:r>
            <a:r>
              <a:rPr lang="en-US" sz="2400" dirty="0">
                <a:latin typeface="Microsoft YaHei" charset="-122"/>
                <a:ea typeface="Microsoft YaHei" charset="-122"/>
                <a:cs typeface="Microsoft YaHei" charset="-122"/>
              </a:rPr>
              <a:t>: The value in this feature is totally missing.</a:t>
            </a:r>
          </a:p>
          <a:p>
            <a:pPr marL="514350" indent="-514350">
              <a:buFont typeface="+mj-lt"/>
              <a:buAutoNum type="arabicPeriod"/>
            </a:pPr>
            <a:r>
              <a:rPr lang="en-US" sz="2400" dirty="0">
                <a:latin typeface="Microsoft YaHei" charset="-122"/>
                <a:ea typeface="Microsoft YaHei" charset="-122"/>
                <a:cs typeface="Microsoft YaHei" charset="-122"/>
              </a:rPr>
              <a:t>Missing Location data: 0.23% of location data is missing. We will assign a district code for missing location data in feature engineering part.</a:t>
            </a:r>
          </a:p>
          <a:p>
            <a:pPr marL="514350" indent="-514350">
              <a:buFont typeface="+mj-lt"/>
              <a:buAutoNum type="arabicPeriod"/>
            </a:pPr>
            <a:r>
              <a:rPr lang="en-US" sz="2400" dirty="0" smtClean="0">
                <a:latin typeface="Microsoft YaHei" charset="-122"/>
                <a:ea typeface="Microsoft YaHei" charset="-122"/>
                <a:cs typeface="Microsoft YaHei" charset="-122"/>
              </a:rPr>
              <a:t>Categorical Data: remove 6 records whose </a:t>
            </a:r>
            <a:r>
              <a:rPr lang="en-US" sz="2400" dirty="0" err="1" smtClean="0">
                <a:latin typeface="Microsoft YaHei" charset="-122"/>
                <a:ea typeface="Microsoft YaHei" charset="-122"/>
                <a:cs typeface="Microsoft YaHei" charset="-122"/>
              </a:rPr>
              <a:t>RateCodeID</a:t>
            </a:r>
            <a:r>
              <a:rPr lang="en-US" sz="2400" dirty="0" smtClean="0">
                <a:latin typeface="Microsoft YaHei" charset="-122"/>
                <a:ea typeface="Microsoft YaHei" charset="-122"/>
                <a:cs typeface="Microsoft YaHei" charset="-122"/>
              </a:rPr>
              <a:t> are 99.</a:t>
            </a:r>
          </a:p>
          <a:p>
            <a:pPr marL="514350" indent="-514350">
              <a:buFont typeface="+mj-lt"/>
              <a:buAutoNum type="arabicPeriod"/>
            </a:pPr>
            <a:r>
              <a:rPr lang="en-US" sz="2400" dirty="0" smtClean="0">
                <a:latin typeface="Microsoft YaHei" charset="-122"/>
                <a:ea typeface="Microsoft YaHei" charset="-122"/>
                <a:cs typeface="Microsoft YaHei" charset="-122"/>
              </a:rPr>
              <a:t>Numerical Data: </a:t>
            </a:r>
          </a:p>
          <a:p>
            <a:pPr marL="971550" lvl="1" indent="-514350">
              <a:buFont typeface="Arial" charset="0"/>
              <a:buChar char="•"/>
            </a:pPr>
            <a:r>
              <a:rPr lang="en-US" sz="2400" dirty="0" smtClean="0">
                <a:latin typeface="Microsoft YaHei" charset="-122"/>
                <a:ea typeface="Microsoft YaHei" charset="-122"/>
                <a:cs typeface="Microsoft YaHei" charset="-122"/>
              </a:rPr>
              <a:t>Fix  0.08% Extra according to Taxicab Rate of Fare</a:t>
            </a:r>
          </a:p>
          <a:p>
            <a:pPr marL="971550" lvl="1" indent="-514350">
              <a:buFont typeface="Arial" charset="0"/>
              <a:buChar char="•"/>
            </a:pPr>
            <a:r>
              <a:rPr lang="en-US" sz="2400" dirty="0" smtClean="0">
                <a:latin typeface="Microsoft YaHei" charset="-122"/>
                <a:ea typeface="Microsoft YaHei" charset="-122"/>
                <a:cs typeface="Microsoft YaHei" charset="-122"/>
              </a:rPr>
              <a:t>Replace negative values with their absolute values(0.15% in </a:t>
            </a:r>
            <a:r>
              <a:rPr lang="en-US" sz="2400" dirty="0" err="1" smtClean="0">
                <a:latin typeface="Microsoft YaHei" charset="-122"/>
                <a:ea typeface="Microsoft YaHei" charset="-122"/>
                <a:cs typeface="Microsoft YaHei" charset="-122"/>
              </a:rPr>
              <a:t>MTA_tax</a:t>
            </a:r>
            <a:r>
              <a:rPr lang="en-US" sz="2400" dirty="0" smtClean="0">
                <a:latin typeface="Microsoft YaHei" charset="-122"/>
                <a:ea typeface="Microsoft YaHei" charset="-122"/>
                <a:cs typeface="Microsoft YaHei" charset="-122"/>
              </a:rPr>
              <a:t>, </a:t>
            </a:r>
            <a:r>
              <a:rPr lang="en-US" sz="2400" dirty="0" err="1" smtClean="0">
                <a:latin typeface="Microsoft YaHei" charset="-122"/>
                <a:ea typeface="Microsoft YaHei" charset="-122"/>
                <a:cs typeface="Microsoft YaHei" charset="-122"/>
              </a:rPr>
              <a:t>Fare_amount</a:t>
            </a:r>
            <a:r>
              <a:rPr lang="en-US" sz="2400" dirty="0" smtClean="0">
                <a:latin typeface="Microsoft YaHei" charset="-122"/>
                <a:ea typeface="Microsoft YaHei" charset="-122"/>
                <a:cs typeface="Microsoft YaHei" charset="-122"/>
              </a:rPr>
              <a:t>, </a:t>
            </a:r>
            <a:r>
              <a:rPr lang="en-US" sz="2400" dirty="0" err="1" smtClean="0">
                <a:latin typeface="Microsoft YaHei" charset="-122"/>
                <a:ea typeface="Microsoft YaHei" charset="-122"/>
                <a:cs typeface="Microsoft YaHei" charset="-122"/>
              </a:rPr>
              <a:t>Improvement_surcharge</a:t>
            </a:r>
            <a:r>
              <a:rPr lang="en-US" sz="2400" dirty="0" smtClean="0">
                <a:latin typeface="Microsoft YaHei" charset="-122"/>
                <a:ea typeface="Microsoft YaHei" charset="-122"/>
                <a:cs typeface="Microsoft YaHei" charset="-122"/>
              </a:rPr>
              <a:t>, and several records in Tolls and Tip amount)</a:t>
            </a:r>
          </a:p>
          <a:p>
            <a:pPr marL="971550" lvl="1" indent="-514350">
              <a:buFont typeface="Arial" charset="0"/>
              <a:buChar char="•"/>
            </a:pPr>
            <a:r>
              <a:rPr lang="en-US" sz="2400" dirty="0" smtClean="0">
                <a:latin typeface="Microsoft YaHei" charset="-122"/>
                <a:ea typeface="Microsoft YaHei" charset="-122"/>
                <a:cs typeface="Microsoft YaHei" charset="-122"/>
              </a:rPr>
              <a:t>Drop records whose fare amount&lt;2.5 (0.33%)</a:t>
            </a:r>
          </a:p>
          <a:p>
            <a:pPr marL="514350" indent="-514350">
              <a:buFont typeface="+mj-lt"/>
              <a:buAutoNum type="arabicPeriod"/>
            </a:pPr>
            <a:r>
              <a:rPr lang="en-US" sz="2400" dirty="0" smtClean="0">
                <a:latin typeface="Microsoft YaHei" charset="-122"/>
                <a:ea typeface="Microsoft YaHei" charset="-122"/>
                <a:cs typeface="Microsoft YaHei" charset="-122"/>
              </a:rPr>
              <a:t>Re-compute </a:t>
            </a:r>
            <a:r>
              <a:rPr lang="en-US" sz="2400" dirty="0" err="1" smtClean="0">
                <a:latin typeface="Microsoft YaHei" charset="-122"/>
                <a:ea typeface="Microsoft YaHei" charset="-122"/>
                <a:cs typeface="Microsoft YaHei" charset="-122"/>
              </a:rPr>
              <a:t>Tip_percentage</a:t>
            </a:r>
            <a:r>
              <a:rPr lang="en-US" sz="2400" dirty="0">
                <a:latin typeface="Microsoft YaHei" charset="-122"/>
                <a:ea typeface="Microsoft YaHei" charset="-122"/>
                <a:cs typeface="Microsoft YaHei" charset="-122"/>
              </a:rPr>
              <a:t> s</a:t>
            </a:r>
            <a:r>
              <a:rPr lang="en-US" sz="2400" dirty="0" smtClean="0">
                <a:latin typeface="Microsoft YaHei" charset="-122"/>
                <a:ea typeface="Microsoft YaHei" charset="-122"/>
                <a:cs typeface="Microsoft YaHei" charset="-122"/>
              </a:rPr>
              <a:t>ince there are some adjustments on numerical data.</a:t>
            </a:r>
            <a:endParaRPr lang="en-US" sz="2400" dirty="0">
              <a:latin typeface="Microsoft YaHei" charset="-122"/>
              <a:ea typeface="Microsoft YaHei" charset="-122"/>
              <a:cs typeface="Microsoft YaHei" charset="-122"/>
            </a:endParaRPr>
          </a:p>
        </p:txBody>
      </p:sp>
      <p:sp>
        <p:nvSpPr>
          <p:cNvPr id="10" name="TextBox 9"/>
          <p:cNvSpPr txBox="1"/>
          <p:nvPr/>
        </p:nvSpPr>
        <p:spPr>
          <a:xfrm>
            <a:off x="6837776" y="6488668"/>
            <a:ext cx="5354223" cy="369332"/>
          </a:xfrm>
          <a:prstGeom prst="rect">
            <a:avLst/>
          </a:prstGeom>
          <a:noFill/>
        </p:spPr>
        <p:txBody>
          <a:bodyPr wrap="none" rtlCol="0">
            <a:spAutoFit/>
          </a:bodyPr>
          <a:lstStyle/>
          <a:p>
            <a:r>
              <a:rPr lang="en-US" dirty="0" smtClean="0"/>
              <a:t>Details can be found </a:t>
            </a:r>
            <a:r>
              <a:rPr lang="en-US" smtClean="0"/>
              <a:t>in Notebook: Q4_PredictiveModel</a:t>
            </a:r>
            <a:endParaRPr lang="en-US"/>
          </a:p>
        </p:txBody>
      </p:sp>
      <p:sp>
        <p:nvSpPr>
          <p:cNvPr id="11" name="TextBox 10"/>
          <p:cNvSpPr txBox="1"/>
          <p:nvPr/>
        </p:nvSpPr>
        <p:spPr>
          <a:xfrm>
            <a:off x="353287" y="6119336"/>
            <a:ext cx="8229601" cy="369332"/>
          </a:xfrm>
          <a:prstGeom prst="rect">
            <a:avLst/>
          </a:prstGeom>
          <a:noFill/>
        </p:spPr>
        <p:txBody>
          <a:bodyPr wrap="square" rtlCol="0">
            <a:spAutoFit/>
          </a:bodyPr>
          <a:lstStyle/>
          <a:p>
            <a:r>
              <a:rPr lang="en-US" dirty="0" smtClean="0"/>
              <a:t>Reference: </a:t>
            </a:r>
            <a:r>
              <a:rPr lang="en-US" dirty="0" smtClean="0">
                <a:hlinkClick r:id="rId2"/>
              </a:rPr>
              <a:t>Taxi data dictionary</a:t>
            </a:r>
            <a:r>
              <a:rPr lang="en-US" dirty="0" smtClean="0"/>
              <a:t>, </a:t>
            </a:r>
            <a:r>
              <a:rPr lang="en-US" dirty="0">
                <a:hlinkClick r:id="rId3"/>
              </a:rPr>
              <a:t>Taxicab Rate of </a:t>
            </a:r>
            <a:r>
              <a:rPr lang="en-US" dirty="0" smtClean="0">
                <a:hlinkClick r:id="rId3"/>
              </a:rPr>
              <a:t>Fare explanation from government</a:t>
            </a:r>
            <a:endParaRPr lang="en-US" dirty="0" smtClean="0"/>
          </a:p>
        </p:txBody>
      </p:sp>
    </p:spTree>
    <p:extLst>
      <p:ext uri="{BB962C8B-B14F-4D97-AF65-F5344CB8AC3E}">
        <p14:creationId xmlns:p14="http://schemas.microsoft.com/office/powerpoint/2010/main" val="1461123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192000" cy="651842"/>
            <a:chOff x="0" y="7077"/>
            <a:chExt cx="12192000"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41561" y="46408"/>
              <a:ext cx="12150439" cy="584775"/>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Predictive Model: Feature Engineering and Selection</a:t>
              </a:r>
            </a:p>
          </p:txBody>
        </p:sp>
      </p:grpSp>
      <p:sp>
        <p:nvSpPr>
          <p:cNvPr id="9" name="Rectangle 8"/>
          <p:cNvSpPr/>
          <p:nvPr/>
        </p:nvSpPr>
        <p:spPr>
          <a:xfrm>
            <a:off x="353287" y="1598415"/>
            <a:ext cx="11485422" cy="4154984"/>
          </a:xfrm>
          <a:prstGeom prst="rect">
            <a:avLst/>
          </a:prstGeom>
        </p:spPr>
        <p:txBody>
          <a:bodyPr wrap="square">
            <a:spAutoFit/>
          </a:bodyPr>
          <a:lstStyle/>
          <a:p>
            <a:pPr marL="514350" indent="-514350">
              <a:buFont typeface="+mj-lt"/>
              <a:buAutoNum type="arabicPeriod"/>
            </a:pPr>
            <a:r>
              <a:rPr lang="en-US" sz="2000" dirty="0">
                <a:latin typeface="Microsoft YaHei" charset="-122"/>
                <a:ea typeface="Microsoft YaHei" charset="-122"/>
                <a:cs typeface="Microsoft YaHei" charset="-122"/>
              </a:rPr>
              <a:t>Location </a:t>
            </a:r>
            <a:r>
              <a:rPr lang="en-US" sz="2000" dirty="0" err="1">
                <a:latin typeface="Microsoft YaHei" charset="-122"/>
                <a:ea typeface="Microsoft YaHei" charset="-122"/>
                <a:cs typeface="Microsoft YaHei" charset="-122"/>
              </a:rPr>
              <a:t>Fetures</a:t>
            </a:r>
            <a:r>
              <a:rPr lang="en-US" sz="2000" dirty="0">
                <a:latin typeface="Microsoft YaHei" charset="-122"/>
                <a:ea typeface="Microsoft YaHei" charset="-122"/>
                <a:cs typeface="Microsoft YaHei" charset="-122"/>
              </a:rPr>
              <a:t>: </a:t>
            </a:r>
            <a:r>
              <a:rPr lang="en-US" sz="2000" dirty="0" err="1">
                <a:latin typeface="Microsoft YaHei" charset="-122"/>
                <a:ea typeface="Microsoft YaHei" charset="-122"/>
                <a:cs typeface="Microsoft YaHei" charset="-122"/>
              </a:rPr>
              <a:t>Pickup_x</a:t>
            </a:r>
            <a:r>
              <a:rPr lang="en-US" sz="2000" dirty="0">
                <a:latin typeface="Microsoft YaHei" charset="-122"/>
                <a:ea typeface="Microsoft YaHei" charset="-122"/>
                <a:cs typeface="Microsoft YaHei" charset="-122"/>
              </a:rPr>
              <a:t>, </a:t>
            </a:r>
            <a:r>
              <a:rPr lang="en-US" sz="2000" dirty="0" err="1">
                <a:latin typeface="Microsoft YaHei" charset="-122"/>
                <a:ea typeface="Microsoft YaHei" charset="-122"/>
                <a:cs typeface="Microsoft YaHei" charset="-122"/>
              </a:rPr>
              <a:t>Pickup_y</a:t>
            </a:r>
            <a:r>
              <a:rPr lang="en-US" sz="2000" dirty="0">
                <a:latin typeface="Microsoft YaHei" charset="-122"/>
                <a:ea typeface="Microsoft YaHei" charset="-122"/>
                <a:cs typeface="Microsoft YaHei" charset="-122"/>
              </a:rPr>
              <a:t>, </a:t>
            </a:r>
            <a:r>
              <a:rPr lang="en-US" sz="2000" dirty="0" err="1">
                <a:latin typeface="Microsoft YaHei" charset="-122"/>
                <a:ea typeface="Microsoft YaHei" charset="-122"/>
                <a:cs typeface="Microsoft YaHei" charset="-122"/>
              </a:rPr>
              <a:t>Dropoff_x</a:t>
            </a:r>
            <a:r>
              <a:rPr lang="en-US" sz="2000" dirty="0">
                <a:latin typeface="Microsoft YaHei" charset="-122"/>
                <a:ea typeface="Microsoft YaHei" charset="-122"/>
                <a:cs typeface="Microsoft YaHei" charset="-122"/>
              </a:rPr>
              <a:t>, </a:t>
            </a:r>
            <a:r>
              <a:rPr lang="en-US" sz="2000" dirty="0" err="1">
                <a:latin typeface="Microsoft YaHei" charset="-122"/>
                <a:ea typeface="Microsoft YaHei" charset="-122"/>
                <a:cs typeface="Microsoft YaHei" charset="-122"/>
              </a:rPr>
              <a:t>Dropoff_y</a:t>
            </a:r>
            <a:r>
              <a:rPr lang="en-US" sz="2000" dirty="0">
                <a:latin typeface="Microsoft YaHei" charset="-122"/>
                <a:ea typeface="Microsoft YaHei" charset="-122"/>
                <a:cs typeface="Microsoft YaHei" charset="-122"/>
              </a:rPr>
              <a:t>, </a:t>
            </a:r>
            <a:r>
              <a:rPr lang="en-US" sz="2000" dirty="0" err="1">
                <a:latin typeface="Microsoft YaHei" charset="-122"/>
                <a:ea typeface="Microsoft YaHei" charset="-122"/>
                <a:cs typeface="Microsoft YaHei" charset="-122"/>
              </a:rPr>
              <a:t>Pickup_district</a:t>
            </a:r>
            <a:r>
              <a:rPr lang="en-US" sz="2000" dirty="0">
                <a:latin typeface="Microsoft YaHei" charset="-122"/>
                <a:ea typeface="Microsoft YaHei" charset="-122"/>
                <a:cs typeface="Microsoft YaHei" charset="-122"/>
              </a:rPr>
              <a:t>, </a:t>
            </a:r>
            <a:r>
              <a:rPr lang="en-US" sz="2000" dirty="0" err="1">
                <a:latin typeface="Microsoft YaHei" charset="-122"/>
                <a:ea typeface="Microsoft YaHei" charset="-122"/>
                <a:cs typeface="Microsoft YaHei" charset="-122"/>
              </a:rPr>
              <a:t>Dropoff_district</a:t>
            </a:r>
            <a:r>
              <a:rPr lang="en-US" sz="2000" dirty="0">
                <a:latin typeface="Microsoft YaHei" charset="-122"/>
                <a:ea typeface="Microsoft YaHei" charset="-122"/>
                <a:cs typeface="Microsoft YaHei" charset="-122"/>
              </a:rPr>
              <a:t>.   - These features show pickup &amp; </a:t>
            </a:r>
            <a:r>
              <a:rPr lang="en-US" sz="2000" dirty="0" err="1">
                <a:latin typeface="Microsoft YaHei" charset="-122"/>
                <a:ea typeface="Microsoft YaHei" charset="-122"/>
                <a:cs typeface="Microsoft YaHei" charset="-122"/>
              </a:rPr>
              <a:t>dropoff</a:t>
            </a:r>
            <a:r>
              <a:rPr lang="en-US" sz="2000" dirty="0">
                <a:latin typeface="Microsoft YaHei" charset="-122"/>
                <a:ea typeface="Microsoft YaHei" charset="-122"/>
                <a:cs typeface="Microsoft YaHei" charset="-122"/>
              </a:rPr>
              <a:t> location </a:t>
            </a:r>
            <a:r>
              <a:rPr lang="en-US" sz="2000" dirty="0" smtClean="0">
                <a:latin typeface="Microsoft YaHei" charset="-122"/>
                <a:ea typeface="Microsoft YaHei" charset="-122"/>
                <a:cs typeface="Microsoft YaHei" charset="-122"/>
              </a:rPr>
              <a:t>information</a:t>
            </a:r>
            <a:endParaRPr lang="en-US" sz="2000" dirty="0">
              <a:latin typeface="Microsoft YaHei" charset="-122"/>
              <a:ea typeface="Microsoft YaHei" charset="-122"/>
              <a:cs typeface="Microsoft YaHei" charset="-122"/>
            </a:endParaRPr>
          </a:p>
          <a:p>
            <a:pPr marL="514350" indent="-514350">
              <a:buFont typeface="+mj-lt"/>
              <a:buAutoNum type="arabicPeriod"/>
            </a:pPr>
            <a:r>
              <a:rPr lang="en-US" sz="2000" dirty="0">
                <a:latin typeface="Microsoft YaHei" charset="-122"/>
                <a:ea typeface="Microsoft YaHei" charset="-122"/>
                <a:cs typeface="Microsoft YaHei" charset="-122"/>
              </a:rPr>
              <a:t>Time Features: </a:t>
            </a:r>
            <a:r>
              <a:rPr lang="en-US" sz="2000" dirty="0" err="1">
                <a:latin typeface="Microsoft YaHei" charset="-122"/>
                <a:ea typeface="Microsoft YaHei" charset="-122"/>
                <a:cs typeface="Microsoft YaHei" charset="-122"/>
              </a:rPr>
              <a:t>Pickup_hour</a:t>
            </a:r>
            <a:r>
              <a:rPr lang="en-US" sz="2000" dirty="0">
                <a:latin typeface="Microsoft YaHei" charset="-122"/>
                <a:ea typeface="Microsoft YaHei" charset="-122"/>
                <a:cs typeface="Microsoft YaHei" charset="-122"/>
              </a:rPr>
              <a:t>, </a:t>
            </a:r>
            <a:r>
              <a:rPr lang="en-US" sz="2000" dirty="0" err="1">
                <a:latin typeface="Microsoft YaHei" charset="-122"/>
                <a:ea typeface="Microsoft YaHei" charset="-122"/>
                <a:cs typeface="Microsoft YaHei" charset="-122"/>
              </a:rPr>
              <a:t>Dropoff_hour</a:t>
            </a:r>
            <a:r>
              <a:rPr lang="en-US" sz="2000" dirty="0">
                <a:latin typeface="Microsoft YaHei" charset="-122"/>
                <a:ea typeface="Microsoft YaHei" charset="-122"/>
                <a:cs typeface="Microsoft YaHei" charset="-122"/>
              </a:rPr>
              <a:t>, </a:t>
            </a:r>
            <a:r>
              <a:rPr lang="en-US" sz="2000" dirty="0" err="1">
                <a:latin typeface="Microsoft YaHei" charset="-122"/>
                <a:ea typeface="Microsoft YaHei" charset="-122"/>
                <a:cs typeface="Microsoft YaHei" charset="-122"/>
              </a:rPr>
              <a:t>Pickup_weekday</a:t>
            </a:r>
            <a:r>
              <a:rPr lang="en-US" sz="2000" dirty="0">
                <a:latin typeface="Microsoft YaHei" charset="-122"/>
                <a:ea typeface="Microsoft YaHei" charset="-122"/>
                <a:cs typeface="Microsoft YaHei" charset="-122"/>
              </a:rPr>
              <a:t>, </a:t>
            </a:r>
            <a:r>
              <a:rPr lang="en-US" sz="2000" dirty="0" err="1">
                <a:latin typeface="Microsoft YaHei" charset="-122"/>
                <a:ea typeface="Microsoft YaHei" charset="-122"/>
                <a:cs typeface="Microsoft YaHei" charset="-122"/>
              </a:rPr>
              <a:t>Pickup_day</a:t>
            </a:r>
            <a:r>
              <a:rPr lang="en-US" sz="2000" dirty="0">
                <a:latin typeface="Microsoft YaHei" charset="-122"/>
                <a:ea typeface="Microsoft YaHei" charset="-122"/>
                <a:cs typeface="Microsoft YaHei" charset="-122"/>
              </a:rPr>
              <a:t>, Workday.  -These features indicate pickup/</a:t>
            </a:r>
            <a:r>
              <a:rPr lang="en-US" sz="2000" dirty="0" err="1">
                <a:latin typeface="Microsoft YaHei" charset="-122"/>
                <a:ea typeface="Microsoft YaHei" charset="-122"/>
                <a:cs typeface="Microsoft YaHei" charset="-122"/>
              </a:rPr>
              <a:t>dropoff</a:t>
            </a:r>
            <a:r>
              <a:rPr lang="en-US" sz="2000" dirty="0">
                <a:latin typeface="Microsoft YaHei" charset="-122"/>
                <a:ea typeface="Microsoft YaHei" charset="-122"/>
                <a:cs typeface="Microsoft YaHei" charset="-122"/>
              </a:rPr>
              <a:t> time </a:t>
            </a:r>
            <a:r>
              <a:rPr lang="en-US" sz="2000" dirty="0" smtClean="0">
                <a:latin typeface="Microsoft YaHei" charset="-122"/>
                <a:ea typeface="Microsoft YaHei" charset="-122"/>
                <a:cs typeface="Microsoft YaHei" charset="-122"/>
              </a:rPr>
              <a:t>information</a:t>
            </a:r>
            <a:endParaRPr lang="en-US" sz="2000" dirty="0">
              <a:latin typeface="Microsoft YaHei" charset="-122"/>
              <a:ea typeface="Microsoft YaHei" charset="-122"/>
              <a:cs typeface="Microsoft YaHei" charset="-122"/>
            </a:endParaRPr>
          </a:p>
          <a:p>
            <a:pPr marL="514350" indent="-514350">
              <a:buFont typeface="+mj-lt"/>
              <a:buAutoNum type="arabicPeriod"/>
            </a:pPr>
            <a:r>
              <a:rPr lang="en-US" sz="2000" dirty="0">
                <a:latin typeface="Microsoft YaHei" charset="-122"/>
                <a:ea typeface="Microsoft YaHei" charset="-122"/>
                <a:cs typeface="Microsoft YaHei" charset="-122"/>
              </a:rPr>
              <a:t>Trip Duration: </a:t>
            </a:r>
            <a:r>
              <a:rPr lang="en-US" sz="2000" dirty="0" err="1">
                <a:latin typeface="Microsoft YaHei" charset="-122"/>
                <a:ea typeface="Microsoft YaHei" charset="-122"/>
                <a:cs typeface="Microsoft YaHei" charset="-122"/>
              </a:rPr>
              <a:t>Trip_duration</a:t>
            </a:r>
            <a:r>
              <a:rPr lang="en-US" sz="2000" dirty="0">
                <a:latin typeface="Microsoft YaHei" charset="-122"/>
                <a:ea typeface="Microsoft YaHei" charset="-122"/>
                <a:cs typeface="Microsoft YaHei" charset="-122"/>
              </a:rPr>
              <a:t>. </a:t>
            </a:r>
            <a:r>
              <a:rPr lang="en-US" sz="2000" dirty="0">
                <a:latin typeface="Microsoft YaHei" charset="-122"/>
                <a:ea typeface="Microsoft YaHei" charset="-122"/>
                <a:cs typeface="Microsoft YaHei" charset="-122"/>
              </a:rPr>
              <a:t>- This features indicate how long a trip would take. </a:t>
            </a:r>
          </a:p>
          <a:p>
            <a:pPr marL="514350" indent="-514350">
              <a:buFont typeface="+mj-lt"/>
              <a:buAutoNum type="arabicPeriod"/>
            </a:pPr>
            <a:r>
              <a:rPr lang="en-US" sz="2000" dirty="0">
                <a:latin typeface="Microsoft YaHei" charset="-122"/>
                <a:ea typeface="Microsoft YaHei" charset="-122"/>
                <a:cs typeface="Microsoft YaHei" charset="-122"/>
              </a:rPr>
              <a:t>Airports Trip Indicator: </a:t>
            </a:r>
            <a:r>
              <a:rPr lang="en-US" sz="2000" dirty="0" err="1">
                <a:latin typeface="Microsoft YaHei" charset="-122"/>
                <a:ea typeface="Microsoft YaHei" charset="-122"/>
                <a:cs typeface="Microsoft YaHei" charset="-122"/>
              </a:rPr>
              <a:t>Airport_trip</a:t>
            </a:r>
            <a:r>
              <a:rPr lang="en-US" sz="2000" dirty="0">
                <a:latin typeface="Microsoft YaHei" charset="-122"/>
                <a:ea typeface="Microsoft YaHei" charset="-122"/>
                <a:cs typeface="Microsoft YaHei" charset="-122"/>
              </a:rPr>
              <a:t> - It indicates whether this trip </a:t>
            </a:r>
            <a:r>
              <a:rPr lang="en-US" sz="2000" dirty="0" err="1">
                <a:latin typeface="Microsoft YaHei" charset="-122"/>
                <a:ea typeface="Microsoft YaHei" charset="-122"/>
                <a:cs typeface="Microsoft YaHei" charset="-122"/>
              </a:rPr>
              <a:t>dropoff</a:t>
            </a:r>
            <a:r>
              <a:rPr lang="en-US" sz="2000" dirty="0">
                <a:latin typeface="Microsoft YaHei" charset="-122"/>
                <a:ea typeface="Microsoft YaHei" charset="-122"/>
                <a:cs typeface="Microsoft YaHei" charset="-122"/>
              </a:rPr>
              <a:t> or pickup near airports</a:t>
            </a:r>
            <a:r>
              <a:rPr lang="en-US" sz="2000" dirty="0" smtClean="0">
                <a:latin typeface="Microsoft YaHei" charset="-122"/>
                <a:ea typeface="Microsoft YaHei" charset="-122"/>
                <a:cs typeface="Microsoft YaHei" charset="-122"/>
              </a:rPr>
              <a:t>.</a:t>
            </a:r>
            <a:endParaRPr lang="en-US" sz="2000" dirty="0">
              <a:latin typeface="Microsoft YaHei" charset="-122"/>
              <a:ea typeface="Microsoft YaHei" charset="-122"/>
              <a:cs typeface="Microsoft YaHei" charset="-122"/>
            </a:endParaRPr>
          </a:p>
          <a:p>
            <a:pPr marL="514350" indent="-514350">
              <a:buFont typeface="+mj-lt"/>
              <a:buAutoNum type="arabicPeriod"/>
            </a:pPr>
            <a:r>
              <a:rPr lang="en-US" sz="2000" dirty="0">
                <a:latin typeface="Microsoft YaHei" charset="-122"/>
                <a:ea typeface="Microsoft YaHei" charset="-122"/>
                <a:cs typeface="Microsoft YaHei" charset="-122"/>
              </a:rPr>
              <a:t>Speed Feature: Speed -It shows the speed of trips.</a:t>
            </a:r>
          </a:p>
          <a:p>
            <a:pPr marL="514350" indent="-514350">
              <a:buFont typeface="+mj-lt"/>
              <a:buAutoNum type="arabicPeriod"/>
            </a:pPr>
            <a:r>
              <a:rPr lang="en-US" sz="2000" dirty="0">
                <a:latin typeface="Microsoft YaHei" charset="-122"/>
                <a:ea typeface="Microsoft YaHei" charset="-122"/>
                <a:cs typeface="Microsoft YaHei" charset="-122"/>
              </a:rPr>
              <a:t>Categorical data </a:t>
            </a:r>
            <a:r>
              <a:rPr lang="en-US" sz="2000" dirty="0" err="1">
                <a:latin typeface="Microsoft YaHei" charset="-122"/>
                <a:ea typeface="Microsoft YaHei" charset="-122"/>
                <a:cs typeface="Microsoft YaHei" charset="-122"/>
              </a:rPr>
              <a:t>onehot</a:t>
            </a:r>
            <a:r>
              <a:rPr lang="en-US" sz="2000" dirty="0">
                <a:latin typeface="Microsoft YaHei" charset="-122"/>
                <a:ea typeface="Microsoft YaHei" charset="-122"/>
                <a:cs typeface="Microsoft YaHei" charset="-122"/>
              </a:rPr>
              <a:t> </a:t>
            </a:r>
            <a:r>
              <a:rPr lang="en-US" sz="2000" dirty="0" smtClean="0">
                <a:latin typeface="Microsoft YaHei" charset="-122"/>
                <a:ea typeface="Microsoft YaHei" charset="-122"/>
                <a:cs typeface="Microsoft YaHei" charset="-122"/>
              </a:rPr>
              <a:t>encoding: it’s not necessary for tree models. But in </a:t>
            </a:r>
            <a:r>
              <a:rPr lang="en-US" sz="2000" dirty="0" err="1" smtClean="0">
                <a:latin typeface="Microsoft YaHei" charset="-122"/>
                <a:ea typeface="Microsoft YaHei" charset="-122"/>
                <a:cs typeface="Microsoft YaHei" charset="-122"/>
              </a:rPr>
              <a:t>sklean</a:t>
            </a:r>
            <a:r>
              <a:rPr lang="en-US" sz="2000" dirty="0" smtClean="0">
                <a:latin typeface="Microsoft YaHei" charset="-122"/>
                <a:ea typeface="Microsoft YaHei" charset="-122"/>
                <a:cs typeface="Microsoft YaHei" charset="-122"/>
              </a:rPr>
              <a:t>, we still need to do this. </a:t>
            </a:r>
            <a:endParaRPr lang="en-US" sz="2000" dirty="0">
              <a:latin typeface="Microsoft YaHei" charset="-122"/>
              <a:ea typeface="Microsoft YaHei" charset="-122"/>
              <a:cs typeface="Microsoft YaHei" charset="-122"/>
            </a:endParaRPr>
          </a:p>
          <a:p>
            <a:pPr marL="514350" indent="-514350">
              <a:buFont typeface="+mj-lt"/>
              <a:buAutoNum type="arabicPeriod"/>
            </a:pPr>
            <a:r>
              <a:rPr lang="en-US" sz="2000" dirty="0">
                <a:latin typeface="Microsoft YaHei" charset="-122"/>
                <a:ea typeface="Microsoft YaHei" charset="-122"/>
                <a:cs typeface="Microsoft YaHei" charset="-122"/>
              </a:rPr>
              <a:t>Scale: Since we are going to use tree models, we </a:t>
            </a:r>
            <a:r>
              <a:rPr lang="en-US" sz="2000" dirty="0" smtClean="0">
                <a:latin typeface="Microsoft YaHei" charset="-122"/>
                <a:ea typeface="Microsoft YaHei" charset="-122"/>
                <a:cs typeface="Microsoft YaHei" charset="-122"/>
              </a:rPr>
              <a:t>do not </a:t>
            </a:r>
            <a:r>
              <a:rPr lang="en-US" sz="2000" dirty="0">
                <a:latin typeface="Microsoft YaHei" charset="-122"/>
                <a:ea typeface="Microsoft YaHei" charset="-122"/>
                <a:cs typeface="Microsoft YaHei" charset="-122"/>
              </a:rPr>
              <a:t>need to normalize each features</a:t>
            </a:r>
            <a:r>
              <a:rPr lang="en-US" sz="2000" dirty="0" smtClean="0">
                <a:latin typeface="Microsoft YaHei" charset="-122"/>
                <a:ea typeface="Microsoft YaHei" charset="-122"/>
                <a:cs typeface="Microsoft YaHei" charset="-122"/>
              </a:rPr>
              <a:t>.</a:t>
            </a:r>
          </a:p>
          <a:p>
            <a:pPr marL="514350" indent="-514350">
              <a:buFont typeface="+mj-lt"/>
              <a:buAutoNum type="arabicPeriod"/>
            </a:pPr>
            <a:r>
              <a:rPr lang="en-US" sz="2000" dirty="0" smtClean="0">
                <a:latin typeface="Microsoft YaHei" charset="-122"/>
                <a:ea typeface="Microsoft YaHei" charset="-122"/>
                <a:cs typeface="Microsoft YaHei" charset="-122"/>
              </a:rPr>
              <a:t>Polynomial Feature</a:t>
            </a:r>
          </a:p>
        </p:txBody>
      </p:sp>
      <p:sp>
        <p:nvSpPr>
          <p:cNvPr id="4" name="TextBox 3"/>
          <p:cNvSpPr txBox="1"/>
          <p:nvPr/>
        </p:nvSpPr>
        <p:spPr>
          <a:xfrm>
            <a:off x="353287" y="6119336"/>
            <a:ext cx="8229601" cy="369332"/>
          </a:xfrm>
          <a:prstGeom prst="rect">
            <a:avLst/>
          </a:prstGeom>
          <a:noFill/>
        </p:spPr>
        <p:txBody>
          <a:bodyPr wrap="square" rtlCol="0">
            <a:spAutoFit/>
          </a:bodyPr>
          <a:lstStyle/>
          <a:p>
            <a:r>
              <a:rPr lang="en-US" dirty="0" smtClean="0"/>
              <a:t>Reference: </a:t>
            </a:r>
            <a:r>
              <a:rPr lang="en-US" dirty="0" smtClean="0">
                <a:hlinkClick r:id="rId2"/>
              </a:rPr>
              <a:t>Taxi data dictionary</a:t>
            </a:r>
            <a:r>
              <a:rPr lang="en-US" dirty="0" smtClean="0"/>
              <a:t>, </a:t>
            </a:r>
            <a:r>
              <a:rPr lang="en-US" dirty="0">
                <a:hlinkClick r:id="rId3"/>
              </a:rPr>
              <a:t>Taxicab Rate of </a:t>
            </a:r>
            <a:r>
              <a:rPr lang="en-US" dirty="0" smtClean="0">
                <a:hlinkClick r:id="rId3"/>
              </a:rPr>
              <a:t>Fare explanation from government</a:t>
            </a:r>
            <a:endParaRPr lang="en-US" dirty="0" smtClean="0"/>
          </a:p>
        </p:txBody>
      </p:sp>
      <p:sp>
        <p:nvSpPr>
          <p:cNvPr id="8" name="TextBox 7"/>
          <p:cNvSpPr txBox="1"/>
          <p:nvPr/>
        </p:nvSpPr>
        <p:spPr>
          <a:xfrm>
            <a:off x="41560" y="737797"/>
            <a:ext cx="11797149" cy="400110"/>
          </a:xfrm>
          <a:prstGeom prst="rect">
            <a:avLst/>
          </a:prstGeom>
          <a:noFill/>
        </p:spPr>
        <p:txBody>
          <a:bodyPr wrap="square" rtlCol="0">
            <a:spAutoFit/>
          </a:bodyPr>
          <a:lstStyle/>
          <a:p>
            <a:r>
              <a:rPr lang="en-US" sz="2000" b="1" dirty="0" smtClean="0">
                <a:latin typeface="Microsoft YaHei" charset="-122"/>
                <a:ea typeface="Microsoft YaHei" charset="-122"/>
                <a:cs typeface="Microsoft YaHei" charset="-122"/>
              </a:rPr>
              <a:t>Feature Engineering</a:t>
            </a:r>
          </a:p>
        </p:txBody>
      </p:sp>
      <p:sp>
        <p:nvSpPr>
          <p:cNvPr id="10" name="TextBox 9"/>
          <p:cNvSpPr txBox="1"/>
          <p:nvPr/>
        </p:nvSpPr>
        <p:spPr>
          <a:xfrm>
            <a:off x="6837776" y="6488668"/>
            <a:ext cx="5354223" cy="369332"/>
          </a:xfrm>
          <a:prstGeom prst="rect">
            <a:avLst/>
          </a:prstGeom>
          <a:noFill/>
        </p:spPr>
        <p:txBody>
          <a:bodyPr wrap="none" rtlCol="0">
            <a:spAutoFit/>
          </a:bodyPr>
          <a:lstStyle/>
          <a:p>
            <a:r>
              <a:rPr lang="en-US" dirty="0" smtClean="0"/>
              <a:t>Details can be found </a:t>
            </a:r>
            <a:r>
              <a:rPr lang="en-US" smtClean="0"/>
              <a:t>in Notebook: Q4_PredictiveModel</a:t>
            </a:r>
            <a:endParaRPr lang="en-US"/>
          </a:p>
        </p:txBody>
      </p:sp>
    </p:spTree>
    <p:extLst>
      <p:ext uri="{BB962C8B-B14F-4D97-AF65-F5344CB8AC3E}">
        <p14:creationId xmlns:p14="http://schemas.microsoft.com/office/powerpoint/2010/main" val="1562660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192000" cy="651842"/>
            <a:chOff x="0" y="7077"/>
            <a:chExt cx="12192000"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41561" y="46408"/>
              <a:ext cx="12150439" cy="584775"/>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Predictive Model: Feature Engineering and Selection</a:t>
              </a:r>
            </a:p>
          </p:txBody>
        </p:sp>
      </p:grpSp>
      <p:sp>
        <p:nvSpPr>
          <p:cNvPr id="9" name="Rectangle 8"/>
          <p:cNvSpPr/>
          <p:nvPr/>
        </p:nvSpPr>
        <p:spPr>
          <a:xfrm>
            <a:off x="353287" y="1528512"/>
            <a:ext cx="11485422" cy="3785652"/>
          </a:xfrm>
          <a:prstGeom prst="rect">
            <a:avLst/>
          </a:prstGeom>
        </p:spPr>
        <p:txBody>
          <a:bodyPr wrap="square">
            <a:spAutoFit/>
          </a:bodyPr>
          <a:lstStyle/>
          <a:p>
            <a:pPr marL="514350" indent="-514350">
              <a:buFont typeface="+mj-lt"/>
              <a:buAutoNum type="arabicPeriod"/>
            </a:pPr>
            <a:endParaRPr lang="en-US" sz="2400" dirty="0" smtClean="0">
              <a:latin typeface="Microsoft YaHei" charset="-122"/>
              <a:ea typeface="Microsoft YaHei" charset="-122"/>
              <a:cs typeface="Microsoft YaHei" charset="-122"/>
            </a:endParaRPr>
          </a:p>
          <a:p>
            <a:pPr marL="514350" indent="-514350">
              <a:buFont typeface="+mj-lt"/>
              <a:buAutoNum type="arabicPeriod"/>
            </a:pPr>
            <a:r>
              <a:rPr lang="en-US" sz="2400" dirty="0" smtClean="0">
                <a:latin typeface="Microsoft YaHei" charset="-122"/>
                <a:ea typeface="Microsoft YaHei" charset="-122"/>
                <a:cs typeface="Microsoft YaHei" charset="-122"/>
              </a:rPr>
              <a:t>Covariance: Find 8 pairs of highly correlated features    </a:t>
            </a:r>
          </a:p>
          <a:p>
            <a:pPr lvl="1"/>
            <a:r>
              <a:rPr lang="en-US" sz="2400" dirty="0" smtClean="0">
                <a:latin typeface="Microsoft YaHei" charset="-122"/>
                <a:ea typeface="Microsoft YaHei" charset="-122"/>
                <a:cs typeface="Microsoft YaHei" charset="-122"/>
              </a:rPr>
              <a:t> - Drop location features: '</a:t>
            </a:r>
            <a:r>
              <a:rPr lang="en-US" sz="2400" dirty="0" err="1" smtClean="0">
                <a:latin typeface="Microsoft YaHei" charset="-122"/>
                <a:ea typeface="Microsoft YaHei" charset="-122"/>
                <a:cs typeface="Microsoft YaHei" charset="-122"/>
              </a:rPr>
              <a:t>Pickup_longitude</a:t>
            </a:r>
            <a:r>
              <a:rPr lang="en-US" sz="2400" dirty="0" smtClean="0">
                <a:latin typeface="Microsoft YaHei" charset="-122"/>
                <a:ea typeface="Microsoft YaHei" charset="-122"/>
                <a:cs typeface="Microsoft YaHei" charset="-122"/>
              </a:rPr>
              <a:t>', '</a:t>
            </a:r>
            <a:r>
              <a:rPr lang="en-US" sz="2400" dirty="0" err="1" smtClean="0">
                <a:latin typeface="Microsoft YaHei" charset="-122"/>
                <a:ea typeface="Microsoft YaHei" charset="-122"/>
                <a:cs typeface="Microsoft YaHei" charset="-122"/>
              </a:rPr>
              <a:t>Pickup_latitude</a:t>
            </a:r>
            <a:r>
              <a:rPr lang="en-US" sz="2400" dirty="0" smtClean="0">
                <a:latin typeface="Microsoft YaHei" charset="-122"/>
                <a:ea typeface="Microsoft YaHei" charset="-122"/>
                <a:cs typeface="Microsoft YaHei" charset="-122"/>
              </a:rPr>
              <a:t>', '</a:t>
            </a:r>
            <a:r>
              <a:rPr lang="en-US" sz="2400" dirty="0" err="1" smtClean="0">
                <a:latin typeface="Microsoft YaHei" charset="-122"/>
                <a:ea typeface="Microsoft YaHei" charset="-122"/>
                <a:cs typeface="Microsoft YaHei" charset="-122"/>
              </a:rPr>
              <a:t>Dropoff_longitude</a:t>
            </a:r>
            <a:r>
              <a:rPr lang="en-US" sz="2400" dirty="0" smtClean="0">
                <a:latin typeface="Microsoft YaHei" charset="-122"/>
                <a:ea typeface="Microsoft YaHei" charset="-122"/>
                <a:cs typeface="Microsoft YaHei" charset="-122"/>
              </a:rPr>
              <a:t>', '</a:t>
            </a:r>
            <a:r>
              <a:rPr lang="en-US" sz="2400" dirty="0" err="1" smtClean="0">
                <a:latin typeface="Microsoft YaHei" charset="-122"/>
                <a:ea typeface="Microsoft YaHei" charset="-122"/>
                <a:cs typeface="Microsoft YaHei" charset="-122"/>
              </a:rPr>
              <a:t>Dropoff_latitude</a:t>
            </a:r>
            <a:r>
              <a:rPr lang="en-US" sz="2400" dirty="0" smtClean="0">
                <a:latin typeface="Microsoft YaHei" charset="-122"/>
                <a:ea typeface="Microsoft YaHei" charset="-122"/>
                <a:cs typeface="Microsoft YaHei" charset="-122"/>
              </a:rPr>
              <a:t>'    </a:t>
            </a:r>
          </a:p>
          <a:p>
            <a:pPr lvl="1"/>
            <a:r>
              <a:rPr lang="en-US" sz="2400" dirty="0">
                <a:latin typeface="Microsoft YaHei" charset="-122"/>
                <a:ea typeface="Microsoft YaHei" charset="-122"/>
                <a:cs typeface="Microsoft YaHei" charset="-122"/>
              </a:rPr>
              <a:t> </a:t>
            </a:r>
            <a:r>
              <a:rPr lang="en-US" sz="2400" dirty="0" smtClean="0">
                <a:latin typeface="Microsoft YaHei" charset="-122"/>
                <a:ea typeface="Microsoft YaHei" charset="-122"/>
                <a:cs typeface="Microsoft YaHei" charset="-122"/>
              </a:rPr>
              <a:t>- Keep '</a:t>
            </a:r>
            <a:r>
              <a:rPr lang="en-US" sz="2400" dirty="0" err="1" smtClean="0">
                <a:latin typeface="Microsoft YaHei" charset="-122"/>
                <a:ea typeface="Microsoft YaHei" charset="-122"/>
                <a:cs typeface="Microsoft YaHei" charset="-122"/>
              </a:rPr>
              <a:t>Trip_distance</a:t>
            </a:r>
            <a:r>
              <a:rPr lang="en-US" sz="2400" dirty="0" smtClean="0">
                <a:latin typeface="Microsoft YaHei" charset="-122"/>
                <a:ea typeface="Microsoft YaHei" charset="-122"/>
                <a:cs typeface="Microsoft YaHei" charset="-122"/>
              </a:rPr>
              <a:t>' ,  '</a:t>
            </a:r>
            <a:r>
              <a:rPr lang="en-US" sz="2400" dirty="0" err="1" smtClean="0">
                <a:latin typeface="Microsoft YaHei" charset="-122"/>
                <a:ea typeface="Microsoft YaHei" charset="-122"/>
                <a:cs typeface="Microsoft YaHei" charset="-122"/>
              </a:rPr>
              <a:t>Fare_amount</a:t>
            </a:r>
            <a:r>
              <a:rPr lang="en-US" sz="2400" dirty="0" smtClean="0">
                <a:latin typeface="Microsoft YaHei" charset="-122"/>
                <a:ea typeface="Microsoft YaHei" charset="-122"/>
                <a:cs typeface="Microsoft YaHei" charset="-122"/>
              </a:rPr>
              <a:t>' , '</a:t>
            </a:r>
            <a:r>
              <a:rPr lang="en-US" sz="2400" dirty="0" err="1" smtClean="0">
                <a:latin typeface="Microsoft YaHei" charset="-122"/>
                <a:ea typeface="Microsoft YaHei" charset="-122"/>
                <a:cs typeface="Microsoft YaHei" charset="-122"/>
              </a:rPr>
              <a:t>Pickup_hour</a:t>
            </a:r>
            <a:r>
              <a:rPr lang="en-US" sz="2400" dirty="0" smtClean="0">
                <a:latin typeface="Microsoft YaHei" charset="-122"/>
                <a:ea typeface="Microsoft YaHei" charset="-122"/>
                <a:cs typeface="Microsoft YaHei" charset="-122"/>
              </a:rPr>
              <a:t>', drop '</a:t>
            </a:r>
            <a:r>
              <a:rPr lang="en-US" sz="2400" dirty="0" err="1" smtClean="0">
                <a:latin typeface="Microsoft YaHei" charset="-122"/>
                <a:ea typeface="Microsoft YaHei" charset="-122"/>
                <a:cs typeface="Microsoft YaHei" charset="-122"/>
              </a:rPr>
              <a:t>Dropoff_hour</a:t>
            </a:r>
            <a:r>
              <a:rPr lang="en-US" sz="2400" dirty="0" smtClean="0">
                <a:latin typeface="Microsoft YaHei" charset="-122"/>
                <a:ea typeface="Microsoft YaHei" charset="-122"/>
                <a:cs typeface="Microsoft YaHei" charset="-122"/>
              </a:rPr>
              <a:t>’, '</a:t>
            </a:r>
            <a:r>
              <a:rPr lang="en-US" sz="2400" dirty="0" err="1" smtClean="0">
                <a:latin typeface="Microsoft YaHei" charset="-122"/>
                <a:ea typeface="Microsoft YaHei" charset="-122"/>
                <a:cs typeface="Microsoft YaHei" charset="-122"/>
              </a:rPr>
              <a:t>Pickup_x</a:t>
            </a:r>
            <a:r>
              <a:rPr lang="en-US" sz="2400" dirty="0" smtClean="0">
                <a:latin typeface="Microsoft YaHei" charset="-122"/>
                <a:ea typeface="Microsoft YaHei" charset="-122"/>
                <a:cs typeface="Microsoft YaHei" charset="-122"/>
              </a:rPr>
              <a:t>', '</a:t>
            </a:r>
            <a:r>
              <a:rPr lang="en-US" sz="2400" dirty="0" err="1" smtClean="0">
                <a:latin typeface="Microsoft YaHei" charset="-122"/>
                <a:ea typeface="Microsoft YaHei" charset="-122"/>
                <a:cs typeface="Microsoft YaHei" charset="-122"/>
              </a:rPr>
              <a:t>Pickup_y</a:t>
            </a:r>
            <a:r>
              <a:rPr lang="en-US" sz="2400" dirty="0" smtClean="0">
                <a:latin typeface="Microsoft YaHei" charset="-122"/>
                <a:ea typeface="Microsoft YaHei" charset="-122"/>
                <a:cs typeface="Microsoft YaHei" charset="-122"/>
              </a:rPr>
              <a:t>', '</a:t>
            </a:r>
            <a:r>
              <a:rPr lang="en-US" sz="2400" dirty="0" err="1" smtClean="0">
                <a:latin typeface="Microsoft YaHei" charset="-122"/>
                <a:ea typeface="Microsoft YaHei" charset="-122"/>
                <a:cs typeface="Microsoft YaHei" charset="-122"/>
              </a:rPr>
              <a:t>Dropoff_x</a:t>
            </a:r>
            <a:r>
              <a:rPr lang="en-US" sz="2400" dirty="0" smtClean="0">
                <a:latin typeface="Microsoft YaHei" charset="-122"/>
                <a:ea typeface="Microsoft YaHei" charset="-122"/>
                <a:cs typeface="Microsoft YaHei" charset="-122"/>
              </a:rPr>
              <a:t>', '</a:t>
            </a:r>
            <a:r>
              <a:rPr lang="en-US" sz="2400" dirty="0" err="1" smtClean="0">
                <a:latin typeface="Microsoft YaHei" charset="-122"/>
                <a:ea typeface="Microsoft YaHei" charset="-122"/>
                <a:cs typeface="Microsoft YaHei" charset="-122"/>
              </a:rPr>
              <a:t>Dropoff_y</a:t>
            </a:r>
            <a:r>
              <a:rPr lang="en-US" sz="2400" dirty="0" smtClean="0">
                <a:latin typeface="Microsoft YaHei" charset="-122"/>
                <a:ea typeface="Microsoft YaHei" charset="-122"/>
                <a:cs typeface="Microsoft YaHei" charset="-122"/>
              </a:rPr>
              <a:t>’</a:t>
            </a:r>
          </a:p>
          <a:p>
            <a:pPr marL="514350" indent="-514350">
              <a:buFont typeface="+mj-lt"/>
              <a:buAutoNum type="arabicPeriod"/>
            </a:pPr>
            <a:r>
              <a:rPr lang="en-US" sz="2400" dirty="0" smtClean="0">
                <a:latin typeface="Microsoft YaHei" charset="-122"/>
                <a:ea typeface="Microsoft YaHei" charset="-122"/>
                <a:cs typeface="Microsoft YaHei" charset="-122"/>
              </a:rPr>
              <a:t>Scatter Continuous feature Vs Tip percentage: Get some insights</a:t>
            </a:r>
          </a:p>
          <a:p>
            <a:pPr marL="514350" indent="-514350">
              <a:buFont typeface="+mj-lt"/>
              <a:buAutoNum type="arabicPeriod"/>
            </a:pPr>
            <a:r>
              <a:rPr lang="en-US" sz="2400" dirty="0" smtClean="0">
                <a:latin typeface="Microsoft YaHei" charset="-122"/>
                <a:ea typeface="Microsoft YaHei" charset="-122"/>
                <a:cs typeface="Microsoft YaHei" charset="-122"/>
              </a:rPr>
              <a:t>Lasso Model: We would try if time permitted. We could train a basic model with L1 objective function. And then drop features those have low feature importance( particular 0).</a:t>
            </a:r>
          </a:p>
        </p:txBody>
      </p:sp>
      <p:sp>
        <p:nvSpPr>
          <p:cNvPr id="8" name="TextBox 7"/>
          <p:cNvSpPr txBox="1"/>
          <p:nvPr/>
        </p:nvSpPr>
        <p:spPr>
          <a:xfrm>
            <a:off x="41560" y="737797"/>
            <a:ext cx="11797149" cy="400110"/>
          </a:xfrm>
          <a:prstGeom prst="rect">
            <a:avLst/>
          </a:prstGeom>
          <a:noFill/>
        </p:spPr>
        <p:txBody>
          <a:bodyPr wrap="square" rtlCol="0">
            <a:spAutoFit/>
          </a:bodyPr>
          <a:lstStyle/>
          <a:p>
            <a:r>
              <a:rPr lang="en-US" sz="2000" b="1" dirty="0" smtClean="0">
                <a:latin typeface="Microsoft YaHei" charset="-122"/>
                <a:ea typeface="Microsoft YaHei" charset="-122"/>
                <a:cs typeface="Microsoft YaHei" charset="-122"/>
              </a:rPr>
              <a:t>Feature Selection</a:t>
            </a:r>
          </a:p>
        </p:txBody>
      </p:sp>
      <p:sp>
        <p:nvSpPr>
          <p:cNvPr id="10" name="TextBox 9"/>
          <p:cNvSpPr txBox="1"/>
          <p:nvPr/>
        </p:nvSpPr>
        <p:spPr>
          <a:xfrm>
            <a:off x="6837776" y="6488668"/>
            <a:ext cx="5354223" cy="369332"/>
          </a:xfrm>
          <a:prstGeom prst="rect">
            <a:avLst/>
          </a:prstGeom>
          <a:noFill/>
        </p:spPr>
        <p:txBody>
          <a:bodyPr wrap="none" rtlCol="0">
            <a:spAutoFit/>
          </a:bodyPr>
          <a:lstStyle/>
          <a:p>
            <a:r>
              <a:rPr lang="en-US" dirty="0" smtClean="0"/>
              <a:t>Details can be found </a:t>
            </a:r>
            <a:r>
              <a:rPr lang="en-US" smtClean="0"/>
              <a:t>in Notebook: Q4_PredictiveModel</a:t>
            </a:r>
            <a:endParaRPr lang="en-US"/>
          </a:p>
        </p:txBody>
      </p:sp>
    </p:spTree>
    <p:extLst>
      <p:ext uri="{BB962C8B-B14F-4D97-AF65-F5344CB8AC3E}">
        <p14:creationId xmlns:p14="http://schemas.microsoft.com/office/powerpoint/2010/main" val="34947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192000" cy="651842"/>
            <a:chOff x="0" y="7077"/>
            <a:chExt cx="12192000"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41561" y="46408"/>
              <a:ext cx="12150439" cy="584775"/>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Predictive Model: Model Construction and Evaluation</a:t>
              </a:r>
            </a:p>
          </p:txBody>
        </p:sp>
      </p:grpSp>
      <p:sp>
        <p:nvSpPr>
          <p:cNvPr id="8" name="TextBox 7"/>
          <p:cNvSpPr txBox="1"/>
          <p:nvPr/>
        </p:nvSpPr>
        <p:spPr>
          <a:xfrm>
            <a:off x="41560" y="737797"/>
            <a:ext cx="11797149" cy="400110"/>
          </a:xfrm>
          <a:prstGeom prst="rect">
            <a:avLst/>
          </a:prstGeom>
          <a:noFill/>
        </p:spPr>
        <p:txBody>
          <a:bodyPr wrap="square" rtlCol="0">
            <a:spAutoFit/>
          </a:bodyPr>
          <a:lstStyle/>
          <a:p>
            <a:r>
              <a:rPr lang="en-US" sz="2000" b="1" dirty="0" smtClean="0">
                <a:latin typeface="Microsoft YaHei" charset="-122"/>
                <a:ea typeface="Microsoft YaHei" charset="-122"/>
                <a:cs typeface="Microsoft YaHei" charset="-122"/>
              </a:rPr>
              <a:t>Model Construction and Evaluation</a:t>
            </a:r>
          </a:p>
        </p:txBody>
      </p:sp>
      <p:sp>
        <p:nvSpPr>
          <p:cNvPr id="2" name="Rectangle 1"/>
          <p:cNvSpPr/>
          <p:nvPr/>
        </p:nvSpPr>
        <p:spPr>
          <a:xfrm>
            <a:off x="41560" y="1135632"/>
            <a:ext cx="11517394" cy="5355312"/>
          </a:xfrm>
          <a:prstGeom prst="rect">
            <a:avLst/>
          </a:prstGeom>
        </p:spPr>
        <p:txBody>
          <a:bodyPr wrap="square">
            <a:spAutoFit/>
          </a:bodyPr>
          <a:lstStyle/>
          <a:p>
            <a:pPr marL="342900" indent="-342900">
              <a:buAutoNum type="arabicPeriod"/>
            </a:pPr>
            <a:r>
              <a:rPr lang="en-US" dirty="0" smtClean="0"/>
              <a:t>The classification model to predict whether a trip would have tips or not. </a:t>
            </a:r>
          </a:p>
          <a:p>
            <a:pPr marL="800100" lvl="1" indent="-342900">
              <a:buFont typeface="Arial" charset="0"/>
              <a:buChar char="•"/>
            </a:pPr>
            <a:r>
              <a:rPr lang="en-US" dirty="0" smtClean="0"/>
              <a:t>Baseline Model: Default </a:t>
            </a:r>
            <a:r>
              <a:rPr lang="en-US" dirty="0" err="1" smtClean="0"/>
              <a:t>RandomForestClassifier</a:t>
            </a:r>
            <a:r>
              <a:rPr lang="en-US" dirty="0" smtClean="0"/>
              <a:t> ROC_AUC:0.894</a:t>
            </a:r>
          </a:p>
          <a:p>
            <a:pPr marL="800100" lvl="1" indent="-342900">
              <a:buFont typeface="Arial" charset="0"/>
              <a:buChar char="•"/>
            </a:pPr>
            <a:r>
              <a:rPr lang="en-US" dirty="0" smtClean="0"/>
              <a:t>Imbalanced data:  Change class weight, so that it will put more weights on error for less common data</a:t>
            </a:r>
          </a:p>
          <a:p>
            <a:pPr marL="800100" lvl="1" indent="-342900">
              <a:buFont typeface="Arial" charset="0"/>
              <a:buChar char="•"/>
            </a:pPr>
            <a:r>
              <a:rPr lang="en-US" dirty="0" smtClean="0"/>
              <a:t>Tree Models: </a:t>
            </a:r>
            <a:r>
              <a:rPr lang="en-US" dirty="0" err="1" smtClean="0"/>
              <a:t>RandomForestClassifier</a:t>
            </a:r>
            <a:endParaRPr lang="en-US" dirty="0" smtClean="0"/>
          </a:p>
          <a:p>
            <a:pPr marL="800100" lvl="1" indent="-342900">
              <a:buFont typeface="Arial" charset="0"/>
              <a:buChar char="•"/>
            </a:pPr>
            <a:r>
              <a:rPr lang="en-US" dirty="0" smtClean="0"/>
              <a:t>Key Parameters: </a:t>
            </a:r>
            <a:r>
              <a:rPr lang="en-US" dirty="0" err="1" smtClean="0"/>
              <a:t>n_estimators</a:t>
            </a:r>
            <a:r>
              <a:rPr lang="en-US" dirty="0" smtClean="0"/>
              <a:t>, </a:t>
            </a:r>
            <a:r>
              <a:rPr lang="en-US" dirty="0" err="1" smtClean="0"/>
              <a:t>max_features</a:t>
            </a:r>
            <a:r>
              <a:rPr lang="en-US" dirty="0" smtClean="0"/>
              <a:t>. In this part we just tune </a:t>
            </a:r>
            <a:r>
              <a:rPr lang="en-US" dirty="0" err="1" smtClean="0"/>
              <a:t>n_estimators</a:t>
            </a:r>
            <a:r>
              <a:rPr lang="en-US" dirty="0" smtClean="0"/>
              <a:t>. (the </a:t>
            </a:r>
            <a:r>
              <a:rPr lang="en-US" dirty="0" err="1" smtClean="0"/>
              <a:t>auc_ruc</a:t>
            </a:r>
            <a:r>
              <a:rPr lang="en-US" dirty="0" smtClean="0"/>
              <a:t> is high enough)    </a:t>
            </a:r>
          </a:p>
          <a:p>
            <a:pPr marL="800100" lvl="1" indent="-342900">
              <a:buFont typeface="Arial" charset="0"/>
              <a:buChar char="•"/>
            </a:pPr>
            <a:r>
              <a:rPr lang="en-US" dirty="0" smtClean="0"/>
              <a:t>Evaluation:  ROC_AUC  </a:t>
            </a:r>
            <a:r>
              <a:rPr lang="en-US" dirty="0" smtClean="0"/>
              <a:t>0.966</a:t>
            </a:r>
          </a:p>
          <a:p>
            <a:pPr marL="800100" lvl="1" indent="-342900">
              <a:buAutoNum type="arabicPeriod"/>
            </a:pPr>
            <a:endParaRPr lang="en-US" dirty="0"/>
          </a:p>
          <a:p>
            <a:pPr marL="342900" indent="-342900">
              <a:buAutoNum type="arabicPeriod"/>
            </a:pPr>
            <a:r>
              <a:rPr lang="en-US" dirty="0" smtClean="0"/>
              <a:t>The regression model to predict tip percentage of a trip. </a:t>
            </a:r>
          </a:p>
          <a:p>
            <a:pPr marL="800100" lvl="1" indent="-342900">
              <a:buFont typeface="Arial" charset="0"/>
              <a:buChar char="•"/>
            </a:pPr>
            <a:r>
              <a:rPr lang="en-US" dirty="0" smtClean="0"/>
              <a:t>Baseline Model:  </a:t>
            </a:r>
            <a:r>
              <a:rPr lang="en-US" dirty="0" err="1" smtClean="0"/>
              <a:t>RandomForestRegressor</a:t>
            </a:r>
            <a:r>
              <a:rPr lang="en-US" dirty="0" smtClean="0"/>
              <a:t> R^2: 0.616</a:t>
            </a:r>
          </a:p>
          <a:p>
            <a:pPr marL="800100" lvl="1" indent="-342900">
              <a:buFont typeface="Arial" charset="0"/>
              <a:buChar char="•"/>
            </a:pPr>
            <a:r>
              <a:rPr lang="en-US" dirty="0" smtClean="0"/>
              <a:t>Tree Models: </a:t>
            </a:r>
            <a:r>
              <a:rPr lang="en-US" dirty="0" err="1" smtClean="0"/>
              <a:t>RandomForestRegressor</a:t>
            </a:r>
            <a:r>
              <a:rPr lang="en-US" dirty="0" smtClean="0"/>
              <a:t> </a:t>
            </a:r>
          </a:p>
          <a:p>
            <a:pPr marL="800100" lvl="1" indent="-342900">
              <a:buFont typeface="Arial" charset="0"/>
              <a:buChar char="•"/>
            </a:pPr>
            <a:r>
              <a:rPr lang="en-US" dirty="0" smtClean="0"/>
              <a:t>Key Parameters: </a:t>
            </a:r>
            <a:r>
              <a:rPr lang="en-US" dirty="0" err="1" smtClean="0"/>
              <a:t>n_estimators</a:t>
            </a:r>
            <a:r>
              <a:rPr lang="en-US" dirty="0" smtClean="0"/>
              <a:t>, learning rate, </a:t>
            </a:r>
            <a:r>
              <a:rPr lang="en-US" dirty="0" err="1" smtClean="0"/>
              <a:t>max_features</a:t>
            </a:r>
            <a:r>
              <a:rPr lang="en-US" dirty="0" smtClean="0"/>
              <a:t>, </a:t>
            </a:r>
            <a:r>
              <a:rPr lang="en-US" dirty="0" err="1" smtClean="0"/>
              <a:t>max_depth</a:t>
            </a:r>
            <a:r>
              <a:rPr lang="en-US" dirty="0" smtClean="0"/>
              <a:t>. In this part, we just tune </a:t>
            </a:r>
            <a:r>
              <a:rPr lang="en-US" dirty="0" err="1" smtClean="0"/>
              <a:t>n_estimator</a:t>
            </a:r>
            <a:endParaRPr lang="en-US" dirty="0" smtClean="0"/>
          </a:p>
          <a:p>
            <a:pPr marL="800100" lvl="1" indent="-342900">
              <a:buFont typeface="Arial" charset="0"/>
              <a:buChar char="•"/>
            </a:pPr>
            <a:r>
              <a:rPr lang="en-US" dirty="0" smtClean="0"/>
              <a:t>Evaluation: R^2   0.689</a:t>
            </a:r>
          </a:p>
          <a:p>
            <a:pPr marL="800100" lvl="1" indent="-342900">
              <a:buFont typeface="Arial" charset="0"/>
              <a:buChar char="•"/>
            </a:pPr>
            <a:endParaRPr lang="en-US" dirty="0"/>
          </a:p>
          <a:p>
            <a:pPr marL="342900" indent="-342900">
              <a:buFont typeface="+mj-lt"/>
              <a:buAutoNum type="arabicPeriod"/>
            </a:pPr>
            <a:r>
              <a:rPr lang="en-US" dirty="0" smtClean="0"/>
              <a:t>Feature Importance: </a:t>
            </a:r>
            <a:r>
              <a:rPr lang="en-US" dirty="0" err="1" smtClean="0"/>
              <a:t>Payment_type</a:t>
            </a:r>
            <a:r>
              <a:rPr lang="en-US" dirty="0" smtClean="0"/>
              <a:t>    </a:t>
            </a:r>
          </a:p>
          <a:p>
            <a:pPr lvl="1"/>
            <a:r>
              <a:rPr lang="en-US" dirty="0" smtClean="0"/>
              <a:t>We notice </a:t>
            </a:r>
            <a:r>
              <a:rPr lang="en-US" dirty="0" err="1" smtClean="0"/>
              <a:t>Payment_type</a:t>
            </a:r>
            <a:r>
              <a:rPr lang="en-US" dirty="0" smtClean="0"/>
              <a:t> makes a big difference in both model, so we explore deeper and find only 2 trips have tips in cash trips, which is impossible in reality. And according to description of '</a:t>
            </a:r>
            <a:r>
              <a:rPr lang="en-US" dirty="0" err="1" smtClean="0"/>
              <a:t>Payment_type</a:t>
            </a:r>
            <a:r>
              <a:rPr lang="en-US" dirty="0" smtClean="0"/>
              <a:t>' in data dictionary, the total amount will not include tip if the passenger paid in cash. So we assume that it's high likely that it didn't record cash tips.</a:t>
            </a:r>
          </a:p>
          <a:p>
            <a:pPr marL="800100" lvl="1" indent="-342900">
              <a:buFont typeface="Arial" charset="0"/>
              <a:buChar char="•"/>
            </a:pPr>
            <a:endParaRPr lang="en-US" dirty="0" smtClean="0"/>
          </a:p>
        </p:txBody>
      </p:sp>
      <p:sp>
        <p:nvSpPr>
          <p:cNvPr id="11" name="TextBox 10"/>
          <p:cNvSpPr txBox="1"/>
          <p:nvPr/>
        </p:nvSpPr>
        <p:spPr>
          <a:xfrm>
            <a:off x="6837776" y="6488668"/>
            <a:ext cx="5354223" cy="369332"/>
          </a:xfrm>
          <a:prstGeom prst="rect">
            <a:avLst/>
          </a:prstGeom>
          <a:noFill/>
        </p:spPr>
        <p:txBody>
          <a:bodyPr wrap="none" rtlCol="0">
            <a:spAutoFit/>
          </a:bodyPr>
          <a:lstStyle/>
          <a:p>
            <a:r>
              <a:rPr lang="en-US" dirty="0" smtClean="0"/>
              <a:t>Details can be found </a:t>
            </a:r>
            <a:r>
              <a:rPr lang="en-US" smtClean="0"/>
              <a:t>in Notebook: Q4_PredictiveModel</a:t>
            </a:r>
            <a:endParaRPr lang="en-US"/>
          </a:p>
        </p:txBody>
      </p:sp>
    </p:spTree>
    <p:extLst>
      <p:ext uri="{BB962C8B-B14F-4D97-AF65-F5344CB8AC3E}">
        <p14:creationId xmlns:p14="http://schemas.microsoft.com/office/powerpoint/2010/main" val="2053806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063243767"/>
              </p:ext>
            </p:extLst>
          </p:nvPr>
        </p:nvGraphicFramePr>
        <p:xfrm>
          <a:off x="1283853" y="-1413161"/>
          <a:ext cx="9772074" cy="9642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4986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192000" cy="651842"/>
            <a:chOff x="0" y="7077"/>
            <a:chExt cx="12192000"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41561" y="46408"/>
              <a:ext cx="12150439" cy="584775"/>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Speed: Hypothesis Test</a:t>
              </a:r>
            </a:p>
          </p:txBody>
        </p:sp>
      </p:grpSp>
      <p:sp>
        <p:nvSpPr>
          <p:cNvPr id="8" name="TextBox 7"/>
          <p:cNvSpPr txBox="1"/>
          <p:nvPr/>
        </p:nvSpPr>
        <p:spPr>
          <a:xfrm>
            <a:off x="65007" y="784691"/>
            <a:ext cx="11797149" cy="400110"/>
          </a:xfrm>
          <a:prstGeom prst="rect">
            <a:avLst/>
          </a:prstGeom>
          <a:noFill/>
        </p:spPr>
        <p:txBody>
          <a:bodyPr wrap="square" rtlCol="0">
            <a:spAutoFit/>
          </a:bodyPr>
          <a:lstStyle/>
          <a:p>
            <a:r>
              <a:rPr lang="en-US" sz="2000" b="1" dirty="0" smtClean="0">
                <a:latin typeface="Microsoft YaHei" charset="-122"/>
                <a:ea typeface="Microsoft YaHei" charset="-122"/>
                <a:cs typeface="Microsoft YaHei" charset="-122"/>
              </a:rPr>
              <a:t>Speed = Trip Distance /  Trip Duration     unit: miles/hour</a:t>
            </a:r>
          </a:p>
        </p:txBody>
      </p:sp>
      <p:grpSp>
        <p:nvGrpSpPr>
          <p:cNvPr id="9" name="Group 8"/>
          <p:cNvGrpSpPr/>
          <p:nvPr/>
        </p:nvGrpSpPr>
        <p:grpSpPr>
          <a:xfrm>
            <a:off x="-1" y="1157942"/>
            <a:ext cx="12192000" cy="4108550"/>
            <a:chOff x="0" y="2037399"/>
            <a:chExt cx="12192000" cy="4108550"/>
          </a:xfrm>
        </p:grpSpPr>
        <p:sp>
          <p:nvSpPr>
            <p:cNvPr id="2" name="Rectangle 1"/>
            <p:cNvSpPr/>
            <p:nvPr/>
          </p:nvSpPr>
          <p:spPr>
            <a:xfrm>
              <a:off x="65007" y="2037399"/>
              <a:ext cx="10853971" cy="707886"/>
            </a:xfrm>
            <a:prstGeom prst="rect">
              <a:avLst/>
            </a:prstGeom>
          </p:spPr>
          <p:txBody>
            <a:bodyPr wrap="square">
              <a:spAutoFit/>
            </a:bodyPr>
            <a:lstStyle/>
            <a:p>
              <a:r>
                <a:rPr lang="en-US" sz="2000" b="1" dirty="0">
                  <a:latin typeface="Microsoft YaHei" charset="-122"/>
                  <a:ea typeface="Microsoft YaHei" charset="-122"/>
                  <a:cs typeface="Microsoft YaHei" charset="-122"/>
                </a:rPr>
                <a:t>Perform a test to determine if the average trip speeds are materially the same in all weeks of September</a:t>
              </a:r>
            </a:p>
          </p:txBody>
        </p:sp>
        <p:pic>
          <p:nvPicPr>
            <p:cNvPr id="3" name="Picture 2"/>
            <p:cNvPicPr>
              <a:picLocks noChangeAspect="1"/>
            </p:cNvPicPr>
            <p:nvPr/>
          </p:nvPicPr>
          <p:blipFill>
            <a:blip r:embed="rId2"/>
            <a:stretch>
              <a:fillRect/>
            </a:stretch>
          </p:blipFill>
          <p:spPr>
            <a:xfrm>
              <a:off x="554181" y="2745285"/>
              <a:ext cx="11083636" cy="1766316"/>
            </a:xfrm>
            <a:prstGeom prst="rect">
              <a:avLst/>
            </a:prstGeom>
          </p:spPr>
        </p:pic>
        <p:pic>
          <p:nvPicPr>
            <p:cNvPr id="4" name="Picture 3"/>
            <p:cNvPicPr>
              <a:picLocks noChangeAspect="1"/>
            </p:cNvPicPr>
            <p:nvPr/>
          </p:nvPicPr>
          <p:blipFill>
            <a:blip r:embed="rId3"/>
            <a:stretch>
              <a:fillRect/>
            </a:stretch>
          </p:blipFill>
          <p:spPr>
            <a:xfrm>
              <a:off x="0" y="4511601"/>
              <a:ext cx="12192000" cy="1634348"/>
            </a:xfrm>
            <a:prstGeom prst="rect">
              <a:avLst/>
            </a:prstGeom>
          </p:spPr>
        </p:pic>
      </p:grpSp>
      <p:sp>
        <p:nvSpPr>
          <p:cNvPr id="10" name="Rectangle 9"/>
          <p:cNvSpPr/>
          <p:nvPr/>
        </p:nvSpPr>
        <p:spPr>
          <a:xfrm>
            <a:off x="65005" y="5380672"/>
            <a:ext cx="12126993" cy="1200329"/>
          </a:xfrm>
          <a:prstGeom prst="rect">
            <a:avLst/>
          </a:prstGeom>
        </p:spPr>
        <p:txBody>
          <a:bodyPr wrap="square">
            <a:spAutoFit/>
          </a:bodyPr>
          <a:lstStyle/>
          <a:p>
            <a:r>
              <a:rPr lang="en-US" b="0" i="0" dirty="0" smtClean="0">
                <a:solidFill>
                  <a:srgbClr val="000000"/>
                </a:solidFill>
                <a:effectLst/>
                <a:latin typeface="Microsoft YaHei" charset="-122"/>
                <a:ea typeface="Microsoft YaHei" charset="-122"/>
                <a:cs typeface="Microsoft YaHei" charset="-122"/>
              </a:rPr>
              <a:t>As we dive deeper, we find speed week 37 and 38 is relatively low and the number of transactions are relatively high. We assume there are more people attending to take taxi and more traffic jams. For instance, most students come back to school from other state may result in large amount of taxi get stuck when they enter </a:t>
            </a:r>
            <a:r>
              <a:rPr lang="en-US" dirty="0">
                <a:solidFill>
                  <a:srgbClr val="000000"/>
                </a:solidFill>
                <a:latin typeface="Microsoft YaHei" charset="-122"/>
                <a:ea typeface="Microsoft YaHei" charset="-122"/>
                <a:cs typeface="Microsoft YaHei" charset="-122"/>
              </a:rPr>
              <a:t>M</a:t>
            </a:r>
            <a:r>
              <a:rPr lang="en-US" b="0" i="0" dirty="0" smtClean="0">
                <a:solidFill>
                  <a:srgbClr val="000000"/>
                </a:solidFill>
                <a:effectLst/>
                <a:latin typeface="Microsoft YaHei" charset="-122"/>
                <a:ea typeface="Microsoft YaHei" charset="-122"/>
                <a:cs typeface="Microsoft YaHei" charset="-122"/>
              </a:rPr>
              <a:t>anhattan island. We could dive into trips that from airports to </a:t>
            </a:r>
            <a:r>
              <a:rPr lang="en-US" dirty="0">
                <a:solidFill>
                  <a:srgbClr val="000000"/>
                </a:solidFill>
                <a:latin typeface="Microsoft YaHei" charset="-122"/>
                <a:ea typeface="Microsoft YaHei" charset="-122"/>
                <a:cs typeface="Microsoft YaHei" charset="-122"/>
              </a:rPr>
              <a:t>M</a:t>
            </a:r>
            <a:r>
              <a:rPr lang="en-US" b="0" i="0" dirty="0" smtClean="0">
                <a:solidFill>
                  <a:srgbClr val="000000"/>
                </a:solidFill>
                <a:effectLst/>
                <a:latin typeface="Microsoft YaHei" charset="-122"/>
                <a:ea typeface="Microsoft YaHei" charset="-122"/>
                <a:cs typeface="Microsoft YaHei" charset="-122"/>
              </a:rPr>
              <a:t>anhattan to justify our hypothesis.</a:t>
            </a:r>
            <a:endParaRPr 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087699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192000" cy="651842"/>
            <a:chOff x="0" y="7077"/>
            <a:chExt cx="12192000"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41561" y="46408"/>
              <a:ext cx="12150439" cy="584775"/>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Speed: Function of the time of day</a:t>
              </a:r>
            </a:p>
          </p:txBody>
        </p:sp>
      </p:grpSp>
      <p:sp>
        <p:nvSpPr>
          <p:cNvPr id="8" name="TextBox 7"/>
          <p:cNvSpPr txBox="1"/>
          <p:nvPr/>
        </p:nvSpPr>
        <p:spPr>
          <a:xfrm>
            <a:off x="65007" y="784691"/>
            <a:ext cx="11797149" cy="400110"/>
          </a:xfrm>
          <a:prstGeom prst="rect">
            <a:avLst/>
          </a:prstGeom>
          <a:noFill/>
        </p:spPr>
        <p:txBody>
          <a:bodyPr wrap="square" rtlCol="0">
            <a:spAutoFit/>
          </a:bodyPr>
          <a:lstStyle/>
          <a:p>
            <a:r>
              <a:rPr lang="en-US" sz="2000" b="1" dirty="0" smtClean="0">
                <a:latin typeface="Microsoft YaHei" charset="-122"/>
                <a:ea typeface="Microsoft YaHei" charset="-122"/>
                <a:cs typeface="Microsoft YaHei" charset="-122"/>
              </a:rPr>
              <a:t>Speed = Trip Distance /  Trip Duration     unit: miles/hour</a:t>
            </a:r>
          </a:p>
        </p:txBody>
      </p:sp>
      <p:pic>
        <p:nvPicPr>
          <p:cNvPr id="12" name="Picture 11"/>
          <p:cNvPicPr>
            <a:picLocks noChangeAspect="1"/>
          </p:cNvPicPr>
          <p:nvPr/>
        </p:nvPicPr>
        <p:blipFill>
          <a:blip r:embed="rId2"/>
          <a:stretch>
            <a:fillRect/>
          </a:stretch>
        </p:blipFill>
        <p:spPr>
          <a:xfrm>
            <a:off x="274904" y="1711451"/>
            <a:ext cx="5498069" cy="3021568"/>
          </a:xfrm>
          <a:prstGeom prst="rect">
            <a:avLst/>
          </a:prstGeom>
        </p:spPr>
      </p:pic>
      <p:pic>
        <p:nvPicPr>
          <p:cNvPr id="13" name="Picture 12"/>
          <p:cNvPicPr>
            <a:picLocks noChangeAspect="1"/>
          </p:cNvPicPr>
          <p:nvPr/>
        </p:nvPicPr>
        <p:blipFill>
          <a:blip r:embed="rId3"/>
          <a:stretch>
            <a:fillRect/>
          </a:stretch>
        </p:blipFill>
        <p:spPr>
          <a:xfrm>
            <a:off x="6026254" y="1736573"/>
            <a:ext cx="5391425" cy="3009719"/>
          </a:xfrm>
          <a:prstGeom prst="rect">
            <a:avLst/>
          </a:prstGeom>
        </p:spPr>
      </p:pic>
      <p:sp>
        <p:nvSpPr>
          <p:cNvPr id="14" name="TextBox 13"/>
          <p:cNvSpPr txBox="1"/>
          <p:nvPr/>
        </p:nvSpPr>
        <p:spPr>
          <a:xfrm>
            <a:off x="274904" y="5298064"/>
            <a:ext cx="6944530" cy="1200329"/>
          </a:xfrm>
          <a:prstGeom prst="rect">
            <a:avLst/>
          </a:prstGeom>
          <a:noFill/>
        </p:spPr>
        <p:txBody>
          <a:bodyPr wrap="none" rtlCol="0">
            <a:spAutoFit/>
          </a:bodyPr>
          <a:lstStyle/>
          <a:p>
            <a:r>
              <a:rPr lang="en-US" dirty="0" smtClean="0"/>
              <a:t>The function is 11-degree function and it’s coefficients </a:t>
            </a:r>
            <a:r>
              <a:rPr lang="en-US" dirty="0"/>
              <a:t>are </a:t>
            </a:r>
            <a:r>
              <a:rPr lang="en-US" dirty="0" smtClean="0"/>
              <a:t>following:</a:t>
            </a:r>
          </a:p>
          <a:p>
            <a:r>
              <a:rPr lang="pt-BR" dirty="0" smtClean="0"/>
              <a:t>[ 0.00000000e+00, 4.20145764e-02, 1.20816544e-01, 1.65685397e-01,</a:t>
            </a:r>
          </a:p>
          <a:p>
            <a:r>
              <a:rPr lang="pt-BR" dirty="0" smtClean="0"/>
              <a:t> -8.64131425e-02, 1.69911068e-02, -1.80546053e-03, 1.15461999e-04, </a:t>
            </a:r>
          </a:p>
          <a:p>
            <a:r>
              <a:rPr lang="pt-BR" dirty="0" smtClean="0"/>
              <a:t>-4.58476174e-06, 1.10888251e-07, -1.49849188e-09, 8.68473821e-12]</a:t>
            </a:r>
            <a:endParaRPr lang="en-US" dirty="0" smtClean="0"/>
          </a:p>
        </p:txBody>
      </p:sp>
    </p:spTree>
    <p:extLst>
      <p:ext uri="{BB962C8B-B14F-4D97-AF65-F5344CB8AC3E}">
        <p14:creationId xmlns:p14="http://schemas.microsoft.com/office/powerpoint/2010/main" val="726565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980"/>
            <a:ext cx="12191999" cy="788729"/>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166254" y="102956"/>
            <a:ext cx="3179618" cy="584775"/>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Data Summary</a:t>
            </a:r>
            <a:endParaRPr lang="en-US" sz="3200" dirty="0">
              <a:solidFill>
                <a:schemeClr val="bg1"/>
              </a:solidFill>
              <a:latin typeface="Microsoft YaHei" charset="-122"/>
              <a:ea typeface="Microsoft YaHei" charset="-122"/>
              <a:cs typeface="Microsoft YaHei" charset="-122"/>
            </a:endParaRPr>
          </a:p>
        </p:txBody>
      </p:sp>
      <p:pic>
        <p:nvPicPr>
          <p:cNvPr id="8" name="Picture 7"/>
          <p:cNvPicPr>
            <a:picLocks noChangeAspect="1"/>
          </p:cNvPicPr>
          <p:nvPr/>
        </p:nvPicPr>
        <p:blipFill>
          <a:blip r:embed="rId2"/>
          <a:stretch>
            <a:fillRect/>
          </a:stretch>
        </p:blipFill>
        <p:spPr>
          <a:xfrm>
            <a:off x="207817" y="1133157"/>
            <a:ext cx="5486400" cy="5245100"/>
          </a:xfrm>
          <a:prstGeom prst="rect">
            <a:avLst/>
          </a:prstGeom>
        </p:spPr>
      </p:pic>
      <p:sp>
        <p:nvSpPr>
          <p:cNvPr id="10" name="TextBox 9"/>
          <p:cNvSpPr txBox="1"/>
          <p:nvPr/>
        </p:nvSpPr>
        <p:spPr>
          <a:xfrm>
            <a:off x="5839690" y="2009934"/>
            <a:ext cx="6089073" cy="3785652"/>
          </a:xfrm>
          <a:prstGeom prst="rect">
            <a:avLst/>
          </a:prstGeom>
          <a:noFill/>
        </p:spPr>
        <p:txBody>
          <a:bodyPr wrap="square" rtlCol="0">
            <a:spAutoFit/>
          </a:bodyPr>
          <a:lstStyle/>
          <a:p>
            <a:pPr marL="342900" indent="-342900">
              <a:buFont typeface="Arial" charset="0"/>
              <a:buChar char="•"/>
            </a:pPr>
            <a:r>
              <a:rPr lang="en-US" sz="2400" dirty="0" smtClean="0">
                <a:latin typeface="Microsoft YaHei" charset="-122"/>
                <a:ea typeface="Microsoft YaHei" charset="-122"/>
                <a:cs typeface="Microsoft YaHei" charset="-122"/>
              </a:rPr>
              <a:t>There are 1492926 transactions with 21 features in our data set. </a:t>
            </a:r>
          </a:p>
          <a:p>
            <a:pPr marL="342900" indent="-342900">
              <a:buFont typeface="Arial" charset="0"/>
              <a:buChar char="•"/>
            </a:pPr>
            <a:r>
              <a:rPr lang="en-US" sz="2400" dirty="0" smtClean="0">
                <a:latin typeface="Microsoft YaHei" charset="-122"/>
                <a:ea typeface="Microsoft YaHei" charset="-122"/>
                <a:cs typeface="Microsoft YaHei" charset="-122"/>
              </a:rPr>
              <a:t>Features are 2 time series data, </a:t>
            </a:r>
            <a:r>
              <a:rPr lang="en-US" sz="2400" dirty="0" smtClean="0">
                <a:latin typeface="Microsoft YaHei" charset="-122"/>
                <a:ea typeface="Microsoft YaHei" charset="-122"/>
                <a:cs typeface="Microsoft YaHei" charset="-122"/>
              </a:rPr>
              <a:t>4 location data, 5 categorical data and 10 numerical data</a:t>
            </a:r>
          </a:p>
          <a:p>
            <a:pPr marL="342900" indent="-342900">
              <a:buFont typeface="Arial" charset="0"/>
              <a:buChar char="•"/>
            </a:pPr>
            <a:r>
              <a:rPr lang="en-US" sz="2400" dirty="0" smtClean="0">
                <a:latin typeface="Microsoft YaHei" charset="-122"/>
                <a:ea typeface="Microsoft YaHei" charset="-122"/>
                <a:cs typeface="Microsoft YaHei" charset="-122"/>
              </a:rPr>
              <a:t>Values in feature ‘</a:t>
            </a:r>
            <a:r>
              <a:rPr lang="en-US" sz="2400" dirty="0" err="1" smtClean="0">
                <a:latin typeface="Microsoft YaHei" charset="-122"/>
                <a:ea typeface="Microsoft YaHei" charset="-122"/>
                <a:cs typeface="Microsoft YaHei" charset="-122"/>
              </a:rPr>
              <a:t>Ehail_fee</a:t>
            </a:r>
            <a:r>
              <a:rPr lang="en-US" sz="2400" dirty="0" smtClean="0">
                <a:latin typeface="Microsoft YaHei" charset="-122"/>
                <a:ea typeface="Microsoft YaHei" charset="-122"/>
                <a:cs typeface="Microsoft YaHei" charset="-122"/>
              </a:rPr>
              <a:t>’ are totally missing. </a:t>
            </a:r>
          </a:p>
          <a:p>
            <a:pPr marL="342900" indent="-342900">
              <a:buFont typeface="Arial" charset="0"/>
              <a:buChar char="•"/>
            </a:pPr>
            <a:r>
              <a:rPr lang="en-US" altLang="zh-CN" sz="2400" dirty="0" smtClean="0">
                <a:latin typeface="Microsoft YaHei" charset="-122"/>
                <a:ea typeface="Microsoft YaHei" charset="-122"/>
                <a:cs typeface="Microsoft YaHei" charset="-122"/>
              </a:rPr>
              <a:t>4 transactions have no ‘</a:t>
            </a:r>
            <a:r>
              <a:rPr lang="en-US" altLang="zh-CN" sz="2400" dirty="0" err="1" smtClean="0">
                <a:latin typeface="Microsoft YaHei" charset="-122"/>
                <a:ea typeface="Microsoft YaHei" charset="-122"/>
                <a:cs typeface="Microsoft YaHei" charset="-122"/>
              </a:rPr>
              <a:t>Trip_type</a:t>
            </a:r>
            <a:r>
              <a:rPr lang="en-US" altLang="zh-CN" sz="2400" dirty="0" smtClean="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 </a:t>
            </a:r>
            <a:r>
              <a:rPr lang="en-US" sz="2400" dirty="0" smtClean="0">
                <a:latin typeface="Microsoft YaHei" charset="-122"/>
                <a:ea typeface="Microsoft YaHei" charset="-122"/>
                <a:cs typeface="Microsoft YaHei" charset="-122"/>
              </a:rPr>
              <a:t> </a:t>
            </a:r>
          </a:p>
          <a:p>
            <a:endParaRPr lang="en-US" sz="2400" dirty="0">
              <a:latin typeface="Microsoft YaHei" charset="-122"/>
              <a:ea typeface="Microsoft YaHei" charset="-122"/>
              <a:cs typeface="Microsoft YaHei" charset="-122"/>
            </a:endParaRPr>
          </a:p>
          <a:p>
            <a:endParaRPr 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30628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418243" y="711245"/>
            <a:ext cx="9772074" cy="5341501"/>
            <a:chOff x="1418243" y="711245"/>
            <a:chExt cx="9772074" cy="5341501"/>
          </a:xfrm>
        </p:grpSpPr>
        <p:sp>
          <p:nvSpPr>
            <p:cNvPr id="26" name="Rectangle 25"/>
            <p:cNvSpPr/>
            <p:nvPr/>
          </p:nvSpPr>
          <p:spPr>
            <a:xfrm>
              <a:off x="1418243" y="1006445"/>
              <a:ext cx="9772074" cy="5040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7" name="Group 26"/>
            <p:cNvGrpSpPr/>
            <p:nvPr/>
          </p:nvGrpSpPr>
          <p:grpSpPr>
            <a:xfrm>
              <a:off x="1906846" y="711245"/>
              <a:ext cx="6840451" cy="590400"/>
              <a:chOff x="488603" y="2150630"/>
              <a:chExt cx="6840451" cy="590400"/>
            </a:xfrm>
          </p:grpSpPr>
          <p:sp>
            <p:nvSpPr>
              <p:cNvPr id="46" name="Rounded Rectangle 45"/>
              <p:cNvSpPr/>
              <p:nvPr/>
            </p:nvSpPr>
            <p:spPr>
              <a:xfrm>
                <a:off x="488603" y="2150630"/>
                <a:ext cx="6840451" cy="590400"/>
              </a:xfrm>
              <a:prstGeom prst="roundRect">
                <a:avLst/>
              </a:prstGeom>
              <a:solidFill>
                <a:schemeClr val="tx1">
                  <a:lumMod val="50000"/>
                  <a:lumOff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7" name="Rounded Rectangle 5"/>
              <p:cNvSpPr/>
              <p:nvPr/>
            </p:nvSpPr>
            <p:spPr>
              <a:xfrm>
                <a:off x="517424" y="2179451"/>
                <a:ext cx="6782809"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sz="2000" kern="1200" dirty="0" smtClean="0">
                    <a:latin typeface="Microsoft YaHei" charset="-122"/>
                    <a:ea typeface="Microsoft YaHei" charset="-122"/>
                    <a:cs typeface="Microsoft YaHei" charset="-122"/>
                  </a:rPr>
                  <a:t>Data Summary</a:t>
                </a:r>
                <a:endParaRPr lang="en-US" sz="2000" kern="1200" dirty="0">
                  <a:latin typeface="Microsoft YaHei" charset="-122"/>
                  <a:ea typeface="Microsoft YaHei" charset="-122"/>
                  <a:cs typeface="Microsoft YaHei" charset="-122"/>
                </a:endParaRPr>
              </a:p>
            </p:txBody>
          </p:sp>
        </p:grpSp>
        <p:grpSp>
          <p:nvGrpSpPr>
            <p:cNvPr id="28" name="Group 27"/>
            <p:cNvGrpSpPr/>
            <p:nvPr/>
          </p:nvGrpSpPr>
          <p:grpSpPr>
            <a:xfrm>
              <a:off x="1418243" y="1913645"/>
              <a:ext cx="9772074" cy="1417500"/>
              <a:chOff x="0" y="3353030"/>
              <a:chExt cx="9772074" cy="1417500"/>
            </a:xfrm>
          </p:grpSpPr>
          <p:sp>
            <p:nvSpPr>
              <p:cNvPr id="44" name="Rectangle 43"/>
              <p:cNvSpPr/>
              <p:nvPr/>
            </p:nvSpPr>
            <p:spPr>
              <a:xfrm>
                <a:off x="0" y="3353030"/>
                <a:ext cx="9772074" cy="14175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5" name="Rectangle 44"/>
              <p:cNvSpPr/>
              <p:nvPr/>
            </p:nvSpPr>
            <p:spPr>
              <a:xfrm>
                <a:off x="0" y="3353030"/>
                <a:ext cx="9772074" cy="14175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8422" tIns="416560" rIns="758422"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Microsoft YaHei" charset="-122"/>
                    <a:ea typeface="Microsoft YaHei" charset="-122"/>
                    <a:cs typeface="Microsoft YaHei" charset="-122"/>
                  </a:rPr>
                  <a:t>Histogram of Trip Distance</a:t>
                </a:r>
                <a:endParaRPr lang="en-US" sz="2000" kern="1200" dirty="0">
                  <a:latin typeface="Microsoft YaHei" charset="-122"/>
                  <a:ea typeface="Microsoft YaHei" charset="-122"/>
                  <a:cs typeface="Microsoft YaHei" charset="-122"/>
                </a:endParaRPr>
              </a:p>
              <a:p>
                <a:pPr marL="228600" lvl="1" indent="-228600" algn="l" defTabSz="889000">
                  <a:lnSpc>
                    <a:spcPct val="90000"/>
                  </a:lnSpc>
                  <a:spcBef>
                    <a:spcPct val="0"/>
                  </a:spcBef>
                  <a:spcAft>
                    <a:spcPct val="15000"/>
                  </a:spcAft>
                  <a:buChar char="•"/>
                </a:pPr>
                <a:r>
                  <a:rPr lang="en-US" sz="2000" kern="1200" dirty="0" smtClean="0">
                    <a:latin typeface="Microsoft YaHei" charset="-122"/>
                    <a:ea typeface="Microsoft YaHei" charset="-122"/>
                    <a:cs typeface="Microsoft YaHei" charset="-122"/>
                  </a:rPr>
                  <a:t>Hypothesis on Trip Distance</a:t>
                </a:r>
                <a:endParaRPr lang="en-US" sz="2000" kern="1200" dirty="0">
                  <a:latin typeface="Microsoft YaHei" charset="-122"/>
                  <a:ea typeface="Microsoft YaHei" charset="-122"/>
                  <a:cs typeface="Microsoft YaHei" charset="-122"/>
                </a:endParaRPr>
              </a:p>
            </p:txBody>
          </p:sp>
        </p:grpSp>
        <p:grpSp>
          <p:nvGrpSpPr>
            <p:cNvPr id="29" name="Group 28"/>
            <p:cNvGrpSpPr/>
            <p:nvPr/>
          </p:nvGrpSpPr>
          <p:grpSpPr>
            <a:xfrm>
              <a:off x="1906846" y="1618445"/>
              <a:ext cx="6840451" cy="590400"/>
              <a:chOff x="488603" y="3057830"/>
              <a:chExt cx="6840451" cy="590400"/>
            </a:xfrm>
          </p:grpSpPr>
          <p:sp>
            <p:nvSpPr>
              <p:cNvPr id="42" name="Rounded Rectangle 41"/>
              <p:cNvSpPr/>
              <p:nvPr/>
            </p:nvSpPr>
            <p:spPr>
              <a:xfrm>
                <a:off x="488603" y="3057830"/>
                <a:ext cx="6840451" cy="590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Rounded Rectangle 9"/>
              <p:cNvSpPr/>
              <p:nvPr/>
            </p:nvSpPr>
            <p:spPr>
              <a:xfrm>
                <a:off x="517424" y="3086651"/>
                <a:ext cx="6782809"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sz="2000" kern="1200" dirty="0" smtClean="0">
                    <a:latin typeface="Microsoft YaHei" charset="-122"/>
                    <a:ea typeface="Microsoft YaHei" charset="-122"/>
                    <a:cs typeface="Microsoft YaHei" charset="-122"/>
                  </a:rPr>
                  <a:t>Trip Distance Exploration</a:t>
                </a:r>
                <a:endParaRPr lang="en-US" sz="2000" kern="1200" dirty="0">
                  <a:latin typeface="Microsoft YaHei" charset="-122"/>
                  <a:ea typeface="Microsoft YaHei" charset="-122"/>
                  <a:cs typeface="Microsoft YaHei" charset="-122"/>
                </a:endParaRPr>
              </a:p>
            </p:txBody>
          </p:sp>
        </p:grpSp>
        <p:sp>
          <p:nvSpPr>
            <p:cNvPr id="30" name="Rectangle 29"/>
            <p:cNvSpPr/>
            <p:nvPr/>
          </p:nvSpPr>
          <p:spPr>
            <a:xfrm>
              <a:off x="1418243" y="3734345"/>
              <a:ext cx="9772074" cy="5040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1" name="Group 30"/>
            <p:cNvGrpSpPr/>
            <p:nvPr/>
          </p:nvGrpSpPr>
          <p:grpSpPr>
            <a:xfrm>
              <a:off x="1906846" y="3439146"/>
              <a:ext cx="6840451" cy="590400"/>
              <a:chOff x="488603" y="4878531"/>
              <a:chExt cx="6840451" cy="590400"/>
            </a:xfrm>
          </p:grpSpPr>
          <p:sp>
            <p:nvSpPr>
              <p:cNvPr id="40" name="Rounded Rectangle 39"/>
              <p:cNvSpPr/>
              <p:nvPr/>
            </p:nvSpPr>
            <p:spPr>
              <a:xfrm>
                <a:off x="488603" y="4878531"/>
                <a:ext cx="6840451" cy="590400"/>
              </a:xfrm>
              <a:prstGeom prst="roundRect">
                <a:avLst/>
              </a:pr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ounded Rectangle 12"/>
              <p:cNvSpPr/>
              <p:nvPr/>
            </p:nvSpPr>
            <p:spPr>
              <a:xfrm>
                <a:off x="517424" y="4907352"/>
                <a:ext cx="6782809"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sz="2000" kern="1200" dirty="0" smtClean="0">
                    <a:latin typeface="Microsoft YaHei" charset="-122"/>
                    <a:ea typeface="Microsoft YaHei" charset="-122"/>
                    <a:cs typeface="Microsoft YaHei" charset="-122"/>
                  </a:rPr>
                  <a:t>Hourly Trip Distance Distribution and Airport Trips</a:t>
                </a:r>
                <a:endParaRPr lang="en-US" sz="2000" kern="1200" dirty="0">
                  <a:latin typeface="Microsoft YaHei" charset="-122"/>
                  <a:ea typeface="Microsoft YaHei" charset="-122"/>
                  <a:cs typeface="Microsoft YaHei" charset="-122"/>
                </a:endParaRPr>
              </a:p>
            </p:txBody>
          </p:sp>
        </p:grpSp>
        <p:sp>
          <p:nvSpPr>
            <p:cNvPr id="32" name="Rectangle 31"/>
            <p:cNvSpPr/>
            <p:nvPr/>
          </p:nvSpPr>
          <p:spPr>
            <a:xfrm>
              <a:off x="1418243" y="4641545"/>
              <a:ext cx="9772074" cy="5040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3" name="Group 32"/>
            <p:cNvGrpSpPr/>
            <p:nvPr/>
          </p:nvGrpSpPr>
          <p:grpSpPr>
            <a:xfrm>
              <a:off x="1906846" y="4346345"/>
              <a:ext cx="6840451" cy="590400"/>
              <a:chOff x="488603" y="5785730"/>
              <a:chExt cx="6840451" cy="590400"/>
            </a:xfrm>
          </p:grpSpPr>
          <p:sp>
            <p:nvSpPr>
              <p:cNvPr id="38" name="Rounded Rectangle 37"/>
              <p:cNvSpPr/>
              <p:nvPr/>
            </p:nvSpPr>
            <p:spPr>
              <a:xfrm>
                <a:off x="488603" y="5785730"/>
                <a:ext cx="6840451" cy="590400"/>
              </a:xfrm>
              <a:prstGeom prst="roundRect">
                <a:avLst/>
              </a:pr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Rounded Rectangle 15"/>
              <p:cNvSpPr/>
              <p:nvPr/>
            </p:nvSpPr>
            <p:spPr>
              <a:xfrm>
                <a:off x="517424" y="5814551"/>
                <a:ext cx="6782809"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8553" tIns="0" rIns="258553" bIns="0" numCol="1" spcCol="1270" anchor="ctr" anchorCtr="0">
                <a:noAutofit/>
              </a:bodyPr>
              <a:lstStyle/>
              <a:p>
                <a:pPr lvl="0" algn="l" defTabSz="889000">
                  <a:lnSpc>
                    <a:spcPct val="90000"/>
                  </a:lnSpc>
                  <a:spcBef>
                    <a:spcPct val="0"/>
                  </a:spcBef>
                  <a:spcAft>
                    <a:spcPct val="35000"/>
                  </a:spcAft>
                </a:pPr>
                <a:r>
                  <a:rPr lang="en-US" sz="2000" kern="1200" dirty="0" smtClean="0">
                    <a:latin typeface="Microsoft YaHei" charset="-122"/>
                    <a:ea typeface="Microsoft YaHei" charset="-122"/>
                    <a:cs typeface="Microsoft YaHei" charset="-122"/>
                  </a:rPr>
                  <a:t>Predictive Model on Tip Percentage</a:t>
                </a:r>
                <a:endParaRPr lang="en-US" sz="2000" kern="1200" dirty="0">
                  <a:latin typeface="Microsoft YaHei" charset="-122"/>
                  <a:ea typeface="Microsoft YaHei" charset="-122"/>
                  <a:cs typeface="Microsoft YaHei" charset="-122"/>
                </a:endParaRPr>
              </a:p>
            </p:txBody>
          </p:sp>
        </p:grpSp>
        <p:sp>
          <p:nvSpPr>
            <p:cNvPr id="34" name="Rectangle 33"/>
            <p:cNvSpPr/>
            <p:nvPr/>
          </p:nvSpPr>
          <p:spPr>
            <a:xfrm>
              <a:off x="1418243" y="5548746"/>
              <a:ext cx="9772074" cy="5040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5" name="Group 34"/>
            <p:cNvGrpSpPr/>
            <p:nvPr/>
          </p:nvGrpSpPr>
          <p:grpSpPr>
            <a:xfrm>
              <a:off x="1906846" y="5253545"/>
              <a:ext cx="6840451" cy="590400"/>
              <a:chOff x="488603" y="6692930"/>
              <a:chExt cx="6840451" cy="590400"/>
            </a:xfrm>
          </p:grpSpPr>
          <p:sp>
            <p:nvSpPr>
              <p:cNvPr id="36" name="Rounded Rectangle 35"/>
              <p:cNvSpPr/>
              <p:nvPr/>
            </p:nvSpPr>
            <p:spPr>
              <a:xfrm>
                <a:off x="488603" y="6692930"/>
                <a:ext cx="6840451" cy="590400"/>
              </a:xfrm>
              <a:prstGeom prst="roundRect">
                <a:avLst/>
              </a:pr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Rounded Rectangle 18"/>
              <p:cNvSpPr/>
              <p:nvPr/>
            </p:nvSpPr>
            <p:spPr>
              <a:xfrm>
                <a:off x="517424" y="6721751"/>
                <a:ext cx="6782809"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8553" tIns="0" rIns="258553" bIns="0" numCol="1" spcCol="1270" anchor="ctr" anchorCtr="0">
                <a:noAutofit/>
              </a:bodyPr>
              <a:lstStyle/>
              <a:p>
                <a:pPr defTabSz="889000">
                  <a:lnSpc>
                    <a:spcPct val="90000"/>
                  </a:lnSpc>
                  <a:spcBef>
                    <a:spcPct val="0"/>
                  </a:spcBef>
                  <a:spcAft>
                    <a:spcPct val="35000"/>
                  </a:spcAft>
                </a:pPr>
                <a:r>
                  <a:rPr lang="en-US" altLang="zh-CN" sz="2000" dirty="0" smtClean="0">
                    <a:latin typeface="Microsoft YaHei" charset="-122"/>
                    <a:ea typeface="Microsoft YaHei" charset="-122"/>
                    <a:cs typeface="Microsoft YaHei" charset="-122"/>
                  </a:rPr>
                  <a:t>Speed</a:t>
                </a:r>
              </a:p>
            </p:txBody>
          </p:sp>
        </p:grpSp>
      </p:grpSp>
    </p:spTree>
    <p:extLst>
      <p:ext uri="{BB962C8B-B14F-4D97-AF65-F5344CB8AC3E}">
        <p14:creationId xmlns:p14="http://schemas.microsoft.com/office/powerpoint/2010/main" val="44301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57982" y="1203435"/>
            <a:ext cx="10076033" cy="5033023"/>
          </a:xfrm>
          <a:prstGeom prst="rect">
            <a:avLst/>
          </a:prstGeom>
        </p:spPr>
      </p:pic>
      <p:sp>
        <p:nvSpPr>
          <p:cNvPr id="9" name="Rectangle 8"/>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10" name="TextBox 9"/>
          <p:cNvSpPr txBox="1"/>
          <p:nvPr/>
        </p:nvSpPr>
        <p:spPr>
          <a:xfrm>
            <a:off x="41561" y="46408"/>
            <a:ext cx="7980219" cy="584775"/>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Trip Distance Exploration: Histogram</a:t>
            </a:r>
            <a:endParaRPr lang="en-US" sz="3200"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988062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6253" y="102956"/>
            <a:ext cx="7980219" cy="584775"/>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Trip Distance Exploration: Histogram</a:t>
            </a:r>
            <a:endParaRPr lang="en-US" sz="3200" dirty="0">
              <a:solidFill>
                <a:schemeClr val="bg1"/>
              </a:solidFill>
              <a:latin typeface="Microsoft YaHei" charset="-122"/>
              <a:ea typeface="Microsoft YaHei" charset="-122"/>
              <a:cs typeface="Microsoft YaHei" charset="-122"/>
            </a:endParaRPr>
          </a:p>
        </p:txBody>
      </p:sp>
      <p:pic>
        <p:nvPicPr>
          <p:cNvPr id="3" name="Picture 2"/>
          <p:cNvPicPr>
            <a:picLocks noChangeAspect="1"/>
          </p:cNvPicPr>
          <p:nvPr/>
        </p:nvPicPr>
        <p:blipFill rotWithShape="1">
          <a:blip r:embed="rId2"/>
          <a:srcRect l="49313"/>
          <a:stretch/>
        </p:blipFill>
        <p:spPr>
          <a:xfrm>
            <a:off x="457199" y="1203435"/>
            <a:ext cx="5107288" cy="5033023"/>
          </a:xfrm>
          <a:prstGeom prst="rect">
            <a:avLst/>
          </a:prstGeom>
        </p:spPr>
      </p:pic>
      <p:sp>
        <p:nvSpPr>
          <p:cNvPr id="2" name="TextBox 1"/>
          <p:cNvSpPr txBox="1"/>
          <p:nvPr/>
        </p:nvSpPr>
        <p:spPr>
          <a:xfrm>
            <a:off x="5543705" y="1503954"/>
            <a:ext cx="6565166" cy="4431983"/>
          </a:xfrm>
          <a:prstGeom prst="rect">
            <a:avLst/>
          </a:prstGeom>
          <a:noFill/>
        </p:spPr>
        <p:txBody>
          <a:bodyPr wrap="square" rtlCol="0">
            <a:spAutoFit/>
          </a:bodyPr>
          <a:lstStyle/>
          <a:p>
            <a:pPr marL="342900" indent="-342900">
              <a:buFont typeface="+mj-lt"/>
              <a:buAutoNum type="arabicPeriod"/>
            </a:pPr>
            <a:r>
              <a:rPr lang="en-US" sz="2400" dirty="0" smtClean="0"/>
              <a:t>It's </a:t>
            </a:r>
            <a:r>
              <a:rPr lang="en-US" sz="2400" dirty="0"/>
              <a:t>right-skewed data. The data's median is smaller than the </a:t>
            </a:r>
            <a:r>
              <a:rPr lang="en-US" sz="2400" dirty="0" smtClean="0"/>
              <a:t>mean.</a:t>
            </a:r>
          </a:p>
          <a:p>
            <a:pPr marL="342900" indent="-342900">
              <a:buFont typeface="+mj-lt"/>
              <a:buAutoNum type="arabicPeriod"/>
            </a:pPr>
            <a:r>
              <a:rPr lang="en-US" sz="2400" dirty="0" smtClean="0"/>
              <a:t>It's </a:t>
            </a:r>
            <a:r>
              <a:rPr lang="en-US" sz="2400" dirty="0"/>
              <a:t>long tail distribution</a:t>
            </a:r>
            <a:r>
              <a:rPr lang="en-US" sz="2400" dirty="0" smtClean="0"/>
              <a:t>. Majority </a:t>
            </a:r>
            <a:r>
              <a:rPr lang="en-US" sz="2400" dirty="0"/>
              <a:t>trip distance is between 1-3 </a:t>
            </a:r>
            <a:r>
              <a:rPr lang="en-US" sz="2400" dirty="0" smtClean="0"/>
              <a:t>miles. So </a:t>
            </a:r>
            <a:r>
              <a:rPr lang="en-US" sz="2400" dirty="0"/>
              <a:t>we assume that there would be larger amount of needs in short distance trips due to some specific purposes, like rush hour ride, for work or for study</a:t>
            </a:r>
            <a:r>
              <a:rPr lang="en-US" sz="2400" dirty="0" smtClean="0"/>
              <a:t>.</a:t>
            </a:r>
          </a:p>
          <a:p>
            <a:pPr marL="342900" indent="-342900">
              <a:buFont typeface="+mj-lt"/>
              <a:buAutoNum type="arabicPeriod"/>
            </a:pPr>
            <a:r>
              <a:rPr lang="en-US" sz="2400" dirty="0" smtClean="0"/>
              <a:t>It </a:t>
            </a:r>
            <a:r>
              <a:rPr lang="en-US" sz="2400" dirty="0"/>
              <a:t>looks like gamma distribution(we will explore later</a:t>
            </a:r>
            <a:r>
              <a:rPr lang="en-US" sz="2400" dirty="0" smtClean="0"/>
              <a:t>).</a:t>
            </a:r>
          </a:p>
          <a:p>
            <a:pPr marL="342900" indent="-342900">
              <a:buFont typeface="+mj-lt"/>
              <a:buAutoNum type="arabicPeriod"/>
            </a:pPr>
            <a:r>
              <a:rPr lang="en-US" sz="2400" dirty="0" smtClean="0"/>
              <a:t>There </a:t>
            </a:r>
            <a:r>
              <a:rPr lang="en-US" sz="2400" dirty="0"/>
              <a:t>is a peak around 0. It might because some rounding issue or take the missing data to 0.</a:t>
            </a:r>
          </a:p>
          <a:p>
            <a:endParaRPr lang="en-US" dirty="0"/>
          </a:p>
        </p:txBody>
      </p:sp>
      <p:grpSp>
        <p:nvGrpSpPr>
          <p:cNvPr id="8" name="Group 7"/>
          <p:cNvGrpSpPr/>
          <p:nvPr/>
        </p:nvGrpSpPr>
        <p:grpSpPr>
          <a:xfrm>
            <a:off x="0" y="7077"/>
            <a:ext cx="12191999" cy="651842"/>
            <a:chOff x="0" y="7077"/>
            <a:chExt cx="12191999" cy="651842"/>
          </a:xfrm>
        </p:grpSpPr>
        <p:sp>
          <p:nvSpPr>
            <p:cNvPr id="9" name="Rectangle 8"/>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10" name="TextBox 9"/>
            <p:cNvSpPr txBox="1"/>
            <p:nvPr/>
          </p:nvSpPr>
          <p:spPr>
            <a:xfrm>
              <a:off x="41561" y="46408"/>
              <a:ext cx="7980219" cy="584775"/>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Trip Distance Exploration: Histogram</a:t>
              </a:r>
              <a:endParaRPr lang="en-US" sz="3200" dirty="0">
                <a:solidFill>
                  <a:schemeClr val="bg1"/>
                </a:solidFill>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102103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191999" cy="651842"/>
            <a:chOff x="0" y="7077"/>
            <a:chExt cx="12191999"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41561" y="46408"/>
              <a:ext cx="7980219" cy="531614"/>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Trip Distance Exploration: Hypothesis</a:t>
              </a:r>
              <a:endParaRPr lang="en-US" sz="3200" dirty="0">
                <a:solidFill>
                  <a:schemeClr val="bg1"/>
                </a:solidFill>
                <a:latin typeface="Microsoft YaHei" charset="-122"/>
                <a:ea typeface="Microsoft YaHei" charset="-122"/>
                <a:cs typeface="Microsoft YaHei" charset="-122"/>
              </a:endParaRPr>
            </a:p>
          </p:txBody>
        </p:sp>
      </p:grpSp>
      <p:sp>
        <p:nvSpPr>
          <p:cNvPr id="2" name="TextBox 1"/>
          <p:cNvSpPr txBox="1"/>
          <p:nvPr/>
        </p:nvSpPr>
        <p:spPr>
          <a:xfrm>
            <a:off x="265994" y="1216785"/>
            <a:ext cx="12075645" cy="707886"/>
          </a:xfrm>
          <a:prstGeom prst="rect">
            <a:avLst/>
          </a:prstGeom>
          <a:noFill/>
        </p:spPr>
        <p:txBody>
          <a:bodyPr wrap="square" rtlCol="0">
            <a:spAutoFit/>
          </a:bodyPr>
          <a:lstStyle/>
          <a:p>
            <a:r>
              <a:rPr lang="en-US" sz="2000" dirty="0" smtClean="0">
                <a:latin typeface="Microsoft YaHei" charset="-122"/>
                <a:ea typeface="Microsoft YaHei" charset="-122"/>
                <a:cs typeface="Microsoft YaHei" charset="-122"/>
              </a:rPr>
              <a:t>It right-skewed and long tailed, so we assume it is Gamma distribution. It turns out </a:t>
            </a:r>
            <a:r>
              <a:rPr lang="en-US" sz="2000" dirty="0">
                <a:latin typeface="Microsoft YaHei" charset="-122"/>
                <a:ea typeface="Microsoft YaHei" charset="-122"/>
                <a:cs typeface="Microsoft YaHei" charset="-122"/>
              </a:rPr>
              <a:t>t</a:t>
            </a:r>
            <a:r>
              <a:rPr lang="en-US" sz="2000" dirty="0" smtClean="0">
                <a:latin typeface="Microsoft YaHei" charset="-122"/>
                <a:ea typeface="Microsoft YaHei" charset="-122"/>
                <a:cs typeface="Microsoft YaHei" charset="-122"/>
              </a:rPr>
              <a:t>wo </a:t>
            </a:r>
            <a:r>
              <a:rPr lang="en-US" sz="2000" dirty="0">
                <a:latin typeface="Microsoft YaHei" charset="-122"/>
                <a:ea typeface="Microsoft YaHei" charset="-122"/>
                <a:cs typeface="Microsoft YaHei" charset="-122"/>
              </a:rPr>
              <a:t>density curves are pretty similar.</a:t>
            </a:r>
            <a:endParaRPr lang="en-US" sz="1600" dirty="0">
              <a:latin typeface="Microsoft YaHei" charset="-122"/>
              <a:ea typeface="Microsoft YaHei" charset="-122"/>
              <a:cs typeface="Microsoft YaHei" charset="-122"/>
            </a:endParaRPr>
          </a:p>
        </p:txBody>
      </p:sp>
      <p:pic>
        <p:nvPicPr>
          <p:cNvPr id="4" name="Picture 3"/>
          <p:cNvPicPr>
            <a:picLocks noChangeAspect="1"/>
          </p:cNvPicPr>
          <p:nvPr/>
        </p:nvPicPr>
        <p:blipFill>
          <a:blip r:embed="rId2"/>
          <a:stretch>
            <a:fillRect/>
          </a:stretch>
        </p:blipFill>
        <p:spPr>
          <a:xfrm>
            <a:off x="2307980" y="2045278"/>
            <a:ext cx="8228402" cy="4603239"/>
          </a:xfrm>
          <a:prstGeom prst="rect">
            <a:avLst/>
          </a:prstGeom>
        </p:spPr>
      </p:pic>
      <p:sp>
        <p:nvSpPr>
          <p:cNvPr id="8" name="TextBox 7"/>
          <p:cNvSpPr txBox="1"/>
          <p:nvPr/>
        </p:nvSpPr>
        <p:spPr>
          <a:xfrm>
            <a:off x="41561" y="737797"/>
            <a:ext cx="10993582" cy="400110"/>
          </a:xfrm>
          <a:prstGeom prst="rect">
            <a:avLst/>
          </a:prstGeom>
          <a:noFill/>
        </p:spPr>
        <p:txBody>
          <a:bodyPr wrap="square" rtlCol="0">
            <a:spAutoFit/>
          </a:bodyPr>
          <a:lstStyle/>
          <a:p>
            <a:r>
              <a:rPr lang="en-US" sz="2000" b="1" dirty="0">
                <a:latin typeface="Microsoft YaHei" charset="-122"/>
                <a:ea typeface="Microsoft YaHei" charset="-122"/>
                <a:cs typeface="Microsoft YaHei" charset="-122"/>
              </a:rPr>
              <a:t>Hypothesis 1: Gamma </a:t>
            </a:r>
            <a:r>
              <a:rPr lang="en-US" sz="2000" b="1" dirty="0" smtClean="0">
                <a:latin typeface="Microsoft YaHei" charset="-122"/>
                <a:ea typeface="Microsoft YaHei" charset="-122"/>
                <a:cs typeface="Microsoft YaHei" charset="-122"/>
              </a:rPr>
              <a:t>Distribution</a:t>
            </a:r>
            <a:endParaRPr lang="en-US" sz="20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9798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191999" cy="651842"/>
            <a:chOff x="0" y="7077"/>
            <a:chExt cx="12191999"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41561" y="46408"/>
              <a:ext cx="7980219" cy="531614"/>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Trip Distance Exploration: Hypothesis</a:t>
              </a:r>
              <a:endParaRPr lang="en-US" sz="3200" dirty="0">
                <a:solidFill>
                  <a:schemeClr val="bg1"/>
                </a:solidFill>
                <a:latin typeface="Microsoft YaHei" charset="-122"/>
                <a:ea typeface="Microsoft YaHei" charset="-122"/>
                <a:cs typeface="Microsoft YaHei" charset="-122"/>
              </a:endParaRPr>
            </a:p>
          </p:txBody>
        </p:sp>
      </p:grpSp>
      <p:sp>
        <p:nvSpPr>
          <p:cNvPr id="2" name="TextBox 1"/>
          <p:cNvSpPr txBox="1"/>
          <p:nvPr/>
        </p:nvSpPr>
        <p:spPr>
          <a:xfrm>
            <a:off x="265993" y="1489597"/>
            <a:ext cx="12075645" cy="1754326"/>
          </a:xfrm>
          <a:prstGeom prst="rect">
            <a:avLst/>
          </a:prstGeom>
          <a:noFill/>
        </p:spPr>
        <p:txBody>
          <a:bodyPr wrap="square" rtlCol="0">
            <a:spAutoFit/>
          </a:bodyPr>
          <a:lstStyle/>
          <a:p>
            <a:r>
              <a:rPr lang="en-US" dirty="0" smtClean="0">
                <a:latin typeface="Microsoft YaHei" charset="-122"/>
                <a:ea typeface="Microsoft YaHei" charset="-122"/>
                <a:cs typeface="Microsoft YaHei" charset="-122"/>
              </a:rPr>
              <a:t>There is a peak around 0. The count of value 0 is much larger than nearby values. So we assume that there might be some missing values in trip distance and they were assigned to 0. We explore the data with trip distance = 0 to check their fare amount, pickup &amp; </a:t>
            </a:r>
            <a:r>
              <a:rPr lang="en-US" dirty="0" err="1" smtClean="0">
                <a:latin typeface="Microsoft YaHei" charset="-122"/>
                <a:ea typeface="Microsoft YaHei" charset="-122"/>
                <a:cs typeface="Microsoft YaHei" charset="-122"/>
              </a:rPr>
              <a:t>dropoff</a:t>
            </a:r>
            <a:r>
              <a:rPr lang="en-US" dirty="0" smtClean="0">
                <a:latin typeface="Microsoft YaHei" charset="-122"/>
                <a:ea typeface="Microsoft YaHei" charset="-122"/>
                <a:cs typeface="Microsoft YaHei" charset="-122"/>
              </a:rPr>
              <a:t> time and location.</a:t>
            </a:r>
          </a:p>
          <a:p>
            <a:endParaRPr lang="en-US" dirty="0" smtClean="0">
              <a:latin typeface="Microsoft YaHei" charset="-122"/>
              <a:ea typeface="Microsoft YaHei" charset="-122"/>
              <a:cs typeface="Microsoft YaHei" charset="-122"/>
            </a:endParaRPr>
          </a:p>
          <a:p>
            <a:r>
              <a:rPr lang="en-US" dirty="0" smtClean="0">
                <a:latin typeface="Microsoft YaHei" charset="-122"/>
                <a:ea typeface="Microsoft YaHei" charset="-122"/>
                <a:cs typeface="Microsoft YaHei" charset="-122"/>
              </a:rPr>
              <a:t>And we find above 53% of them have more than 5 dollars fare amount. </a:t>
            </a:r>
            <a:r>
              <a:rPr lang="en-US" dirty="0">
                <a:latin typeface="Microsoft YaHei" charset="-122"/>
                <a:ea typeface="Microsoft YaHei" charset="-122"/>
                <a:cs typeface="Microsoft YaHei" charset="-122"/>
              </a:rPr>
              <a:t>W</a:t>
            </a:r>
            <a:r>
              <a:rPr lang="en-US" dirty="0" smtClean="0">
                <a:latin typeface="Microsoft YaHei" charset="-122"/>
                <a:ea typeface="Microsoft YaHei" charset="-122"/>
                <a:cs typeface="Microsoft YaHei" charset="-122"/>
              </a:rPr>
              <a:t>e assume these trip may have missing value in </a:t>
            </a:r>
            <a:r>
              <a:rPr lang="en-US" dirty="0" err="1" smtClean="0">
                <a:latin typeface="Microsoft YaHei" charset="-122"/>
                <a:ea typeface="Microsoft YaHei" charset="-122"/>
                <a:cs typeface="Microsoft YaHei" charset="-122"/>
              </a:rPr>
              <a:t>Trip_distance</a:t>
            </a:r>
            <a:r>
              <a:rPr lang="en-US" dirty="0" smtClean="0">
                <a:latin typeface="Microsoft YaHei" charset="-122"/>
                <a:ea typeface="Microsoft YaHei" charset="-122"/>
                <a:cs typeface="Microsoft YaHei" charset="-122"/>
              </a:rPr>
              <a:t>.</a:t>
            </a:r>
          </a:p>
        </p:txBody>
      </p:sp>
      <p:sp>
        <p:nvSpPr>
          <p:cNvPr id="8" name="TextBox 7"/>
          <p:cNvSpPr txBox="1"/>
          <p:nvPr/>
        </p:nvSpPr>
        <p:spPr>
          <a:xfrm>
            <a:off x="41561" y="737797"/>
            <a:ext cx="10993582" cy="400110"/>
          </a:xfrm>
          <a:prstGeom prst="rect">
            <a:avLst/>
          </a:prstGeom>
          <a:noFill/>
        </p:spPr>
        <p:txBody>
          <a:bodyPr wrap="square" rtlCol="0">
            <a:spAutoFit/>
          </a:bodyPr>
          <a:lstStyle/>
          <a:p>
            <a:r>
              <a:rPr lang="en-US" sz="2000" b="1" dirty="0" smtClean="0">
                <a:latin typeface="Microsoft YaHei" charset="-122"/>
                <a:ea typeface="Microsoft YaHei" charset="-122"/>
                <a:cs typeface="Microsoft YaHei" charset="-122"/>
              </a:rPr>
              <a:t>Hypothesis 2: Missing data assigned to 0</a:t>
            </a:r>
          </a:p>
        </p:txBody>
      </p:sp>
      <p:pic>
        <p:nvPicPr>
          <p:cNvPr id="9" name="Picture 8"/>
          <p:cNvPicPr>
            <a:picLocks noChangeAspect="1"/>
          </p:cNvPicPr>
          <p:nvPr/>
        </p:nvPicPr>
        <p:blipFill>
          <a:blip r:embed="rId2"/>
          <a:stretch>
            <a:fillRect/>
          </a:stretch>
        </p:blipFill>
        <p:spPr>
          <a:xfrm>
            <a:off x="-5331" y="3750847"/>
            <a:ext cx="12192000" cy="950643"/>
          </a:xfrm>
          <a:prstGeom prst="rect">
            <a:avLst/>
          </a:prstGeom>
        </p:spPr>
      </p:pic>
    </p:spTree>
    <p:extLst>
      <p:ext uri="{BB962C8B-B14F-4D97-AF65-F5344CB8AC3E}">
        <p14:creationId xmlns:p14="http://schemas.microsoft.com/office/powerpoint/2010/main" val="1556748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7077"/>
            <a:ext cx="12191999" cy="651842"/>
            <a:chOff x="0" y="7077"/>
            <a:chExt cx="12191999" cy="651842"/>
          </a:xfrm>
        </p:grpSpPr>
        <p:sp>
          <p:nvSpPr>
            <p:cNvPr id="6" name="Rectangle 5"/>
            <p:cNvSpPr>
              <a:spLocks noChangeArrowheads="1"/>
            </p:cNvSpPr>
            <p:nvPr/>
          </p:nvSpPr>
          <p:spPr bwMode="auto">
            <a:xfrm>
              <a:off x="0" y="7077"/>
              <a:ext cx="12191999" cy="651842"/>
            </a:xfrm>
            <a:prstGeom prst="rect">
              <a:avLst/>
            </a:prstGeom>
            <a:solidFill>
              <a:srgbClr val="4472C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chemeClr val="bg1"/>
                </a:solidFill>
                <a:latin typeface="Microsoft YaHei" charset="-122"/>
                <a:ea typeface="Microsoft YaHei" charset="-122"/>
                <a:cs typeface="Microsoft YaHei" charset="-122"/>
              </a:endParaRPr>
            </a:p>
          </p:txBody>
        </p:sp>
        <p:sp>
          <p:nvSpPr>
            <p:cNvPr id="7" name="TextBox 6"/>
            <p:cNvSpPr txBox="1"/>
            <p:nvPr/>
          </p:nvSpPr>
          <p:spPr>
            <a:xfrm>
              <a:off x="41561" y="46408"/>
              <a:ext cx="7980219" cy="531614"/>
            </a:xfrm>
            <a:prstGeom prst="rect">
              <a:avLst/>
            </a:prstGeom>
            <a:noFill/>
          </p:spPr>
          <p:txBody>
            <a:bodyPr wrap="square" rtlCol="0">
              <a:spAutoFit/>
            </a:bodyPr>
            <a:lstStyle/>
            <a:p>
              <a:r>
                <a:rPr lang="en-US" sz="3200" dirty="0" smtClean="0">
                  <a:solidFill>
                    <a:schemeClr val="bg1"/>
                  </a:solidFill>
                  <a:latin typeface="Microsoft YaHei" charset="-122"/>
                  <a:ea typeface="Microsoft YaHei" charset="-122"/>
                  <a:cs typeface="Microsoft YaHei" charset="-122"/>
                </a:rPr>
                <a:t>Trip Distance Exploration: Hypothesis</a:t>
              </a:r>
              <a:endParaRPr lang="en-US" sz="3200" dirty="0">
                <a:solidFill>
                  <a:schemeClr val="bg1"/>
                </a:solidFill>
                <a:latin typeface="Microsoft YaHei" charset="-122"/>
                <a:ea typeface="Microsoft YaHei" charset="-122"/>
                <a:cs typeface="Microsoft YaHei" charset="-122"/>
              </a:endParaRPr>
            </a:p>
          </p:txBody>
        </p:sp>
      </p:grpSp>
      <p:sp>
        <p:nvSpPr>
          <p:cNvPr id="2" name="TextBox 1"/>
          <p:cNvSpPr txBox="1"/>
          <p:nvPr/>
        </p:nvSpPr>
        <p:spPr>
          <a:xfrm>
            <a:off x="265994" y="1216785"/>
            <a:ext cx="12075645" cy="1754326"/>
          </a:xfrm>
          <a:prstGeom prst="rect">
            <a:avLst/>
          </a:prstGeom>
          <a:noFill/>
        </p:spPr>
        <p:txBody>
          <a:bodyPr wrap="square" rtlCol="0">
            <a:spAutoFit/>
          </a:bodyPr>
          <a:lstStyle/>
          <a:p>
            <a:r>
              <a:rPr lang="en-US" dirty="0" smtClean="0">
                <a:latin typeface="Microsoft YaHei" charset="-122"/>
                <a:ea typeface="Microsoft YaHei" charset="-122"/>
                <a:cs typeface="Microsoft YaHei" charset="-122"/>
              </a:rPr>
              <a:t>As we look into data those are not outlier, we notice the number of trip distance at each 1 decimals would be relatively high, we think there might be rounding around each 1 decimals.</a:t>
            </a:r>
          </a:p>
          <a:p>
            <a:endParaRPr lang="en-US" dirty="0" smtClean="0">
              <a:latin typeface="Microsoft YaHei" charset="-122"/>
              <a:ea typeface="Microsoft YaHei" charset="-122"/>
              <a:cs typeface="Microsoft YaHei" charset="-122"/>
            </a:endParaRPr>
          </a:p>
          <a:p>
            <a:r>
              <a:rPr lang="en-US" dirty="0" smtClean="0">
                <a:latin typeface="Microsoft YaHei" charset="-122"/>
                <a:ea typeface="Microsoft YaHei" charset="-122"/>
                <a:cs typeface="Microsoft YaHei" charset="-122"/>
              </a:rPr>
              <a:t>One of the possible reason might be different methods to record trip distance. So we look into store and forward trip feature. It turns out that store and forward trip record only record 1 decimals distance. It might because of some memory issue.</a:t>
            </a:r>
            <a:endParaRPr lang="en-US" dirty="0">
              <a:latin typeface="Microsoft YaHei" charset="-122"/>
              <a:ea typeface="Microsoft YaHei" charset="-122"/>
              <a:cs typeface="Microsoft YaHei" charset="-122"/>
            </a:endParaRPr>
          </a:p>
        </p:txBody>
      </p:sp>
      <p:sp>
        <p:nvSpPr>
          <p:cNvPr id="8" name="TextBox 7"/>
          <p:cNvSpPr txBox="1"/>
          <p:nvPr/>
        </p:nvSpPr>
        <p:spPr>
          <a:xfrm>
            <a:off x="41561" y="737797"/>
            <a:ext cx="10993582" cy="400110"/>
          </a:xfrm>
          <a:prstGeom prst="rect">
            <a:avLst/>
          </a:prstGeom>
          <a:noFill/>
        </p:spPr>
        <p:txBody>
          <a:bodyPr wrap="square" rtlCol="0">
            <a:spAutoFit/>
          </a:bodyPr>
          <a:lstStyle/>
          <a:p>
            <a:r>
              <a:rPr lang="en-US" sz="2000" b="1" dirty="0" smtClean="0">
                <a:latin typeface="Microsoft YaHei" charset="-122"/>
                <a:ea typeface="Microsoft YaHei" charset="-122"/>
                <a:cs typeface="Microsoft YaHei" charset="-122"/>
              </a:rPr>
              <a:t>Hypothesis 3: Rounding around 1 decimals in store and forward trips</a:t>
            </a:r>
            <a:endParaRPr lang="en-US" sz="2000" b="1" dirty="0">
              <a:latin typeface="Microsoft YaHei" charset="-122"/>
              <a:ea typeface="Microsoft YaHei" charset="-122"/>
              <a:cs typeface="Microsoft YaHei" charset="-122"/>
            </a:endParaRPr>
          </a:p>
        </p:txBody>
      </p:sp>
      <p:pic>
        <p:nvPicPr>
          <p:cNvPr id="3" name="Picture 2"/>
          <p:cNvPicPr>
            <a:picLocks noChangeAspect="1"/>
          </p:cNvPicPr>
          <p:nvPr/>
        </p:nvPicPr>
        <p:blipFill>
          <a:blip r:embed="rId2"/>
          <a:stretch>
            <a:fillRect/>
          </a:stretch>
        </p:blipFill>
        <p:spPr>
          <a:xfrm>
            <a:off x="-1" y="2971111"/>
            <a:ext cx="12192000" cy="3595234"/>
          </a:xfrm>
          <a:prstGeom prst="rect">
            <a:avLst/>
          </a:prstGeom>
        </p:spPr>
      </p:pic>
    </p:spTree>
    <p:extLst>
      <p:ext uri="{BB962C8B-B14F-4D97-AF65-F5344CB8AC3E}">
        <p14:creationId xmlns:p14="http://schemas.microsoft.com/office/powerpoint/2010/main" val="521068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6110</TotalTime>
  <Words>2013</Words>
  <Application>Microsoft Macintosh PowerPoint</Application>
  <PresentationFormat>Widescreen</PresentationFormat>
  <Paragraphs>235</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 Light</vt:lpstr>
      <vt:lpstr>Helvetica Neue</vt:lpstr>
      <vt:lpstr>Microsoft YaHei</vt:lpstr>
      <vt:lpstr>Arial</vt:lpstr>
      <vt:lpstr>Calibri</vt:lpstr>
      <vt:lpstr>Office Theme</vt:lpstr>
      <vt:lpstr>NYC Taxi Data Exploration Capital One Data Challenge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Taxi Data Exploration Capital One Data Challenge</dc:title>
  <dc:creator>Youyang Liu</dc:creator>
  <cp:lastModifiedBy>Youyang Liu</cp:lastModifiedBy>
  <cp:revision>36</cp:revision>
  <dcterms:created xsi:type="dcterms:W3CDTF">2018-11-27T16:13:26Z</dcterms:created>
  <dcterms:modified xsi:type="dcterms:W3CDTF">2018-12-01T22:03:54Z</dcterms:modified>
</cp:coreProperties>
</file>