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72" r:id="rId4"/>
    <p:sldId id="295" r:id="rId5"/>
    <p:sldId id="273" r:id="rId6"/>
    <p:sldId id="274" r:id="rId7"/>
    <p:sldId id="278" r:id="rId8"/>
    <p:sldId id="279" r:id="rId9"/>
    <p:sldId id="288" r:id="rId10"/>
    <p:sldId id="290" r:id="rId11"/>
    <p:sldId id="296" r:id="rId12"/>
    <p:sldId id="297" r:id="rId13"/>
    <p:sldId id="294" r:id="rId14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E8FD0B7A-F5DD-4F40-B4CB-3B2C354B893A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611778" y="1574499"/>
            <a:ext cx="11038043" cy="1069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4800" b="1" i="0" dirty="0" err="1">
                <a:solidFill>
                  <a:srgbClr val="FFFFFF"/>
                </a:solidFill>
                <a:latin typeface="微软雅黑"/>
              </a:rPr>
              <a:t>任务管理器</a:t>
            </a:r>
            <a:r>
              <a:rPr lang="zh-CN" altLang="en-US" sz="4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简要介绍</a:t>
            </a:r>
            <a:endParaRPr sz="4800" b="1" i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New shape"/>
          <p:cNvSpPr/>
          <p:nvPr/>
        </p:nvSpPr>
        <p:spPr>
          <a:xfrm>
            <a:off x="622800" y="3101012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5" name="New shape"/>
          <p:cNvSpPr/>
          <p:nvPr/>
        </p:nvSpPr>
        <p:spPr>
          <a:xfrm>
            <a:off x="622800" y="4138369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6" name="New shape"/>
          <p:cNvSpPr/>
          <p:nvPr/>
        </p:nvSpPr>
        <p:spPr>
          <a:xfrm>
            <a:off x="622800" y="4138369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7" name="New shape"/>
          <p:cNvSpPr/>
          <p:nvPr/>
        </p:nvSpPr>
        <p:spPr>
          <a:xfrm>
            <a:off x="622800" y="4138369"/>
            <a:ext cx="1101600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endParaRPr/>
          </a:p>
        </p:txBody>
      </p:sp>
      <p:sp>
        <p:nvSpPr>
          <p:cNvPr id="8" name="New shape"/>
          <p:cNvSpPr/>
          <p:nvPr/>
        </p:nvSpPr>
        <p:spPr>
          <a:xfrm>
            <a:off x="611778" y="3977340"/>
            <a:ext cx="11038043" cy="773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1575" b="0" i="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</a:t>
            </a:r>
            <a:r>
              <a:rPr sz="1575" b="0" i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575" b="0" i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马悦钊</a:t>
            </a:r>
            <a:endParaRPr lang="en-US" altLang="zh-CN" sz="1575" b="0" i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57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汇报者：刘亦唐</a:t>
            </a:r>
            <a:endParaRPr lang="en-US" altLang="zh-CN" sz="157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New shape"/>
          <p:cNvSpPr/>
          <p:nvPr/>
        </p:nvSpPr>
        <p:spPr>
          <a:xfrm>
            <a:off x="611778" y="4760387"/>
            <a:ext cx="11038043" cy="4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1575" b="0" i="0" dirty="0" err="1">
                <a:solidFill>
                  <a:srgbClr val="FFFFFF"/>
                </a:solidFill>
                <a:latin typeface="微软雅黑"/>
              </a:rPr>
              <a:t>汇报时间</a:t>
            </a:r>
            <a:r>
              <a:rPr sz="1575" b="0" i="0" dirty="0">
                <a:solidFill>
                  <a:srgbClr val="FFFFFF"/>
                </a:solidFill>
                <a:latin typeface="微软雅黑"/>
              </a:rPr>
              <a:t>: 2024/07/1</a:t>
            </a:r>
            <a:r>
              <a:rPr lang="en-US" sz="1575" b="0" i="0" dirty="0">
                <a:solidFill>
                  <a:srgbClr val="FFFFFF"/>
                </a:solidFill>
                <a:latin typeface="微软雅黑"/>
              </a:rPr>
              <a:t>5</a:t>
            </a:r>
            <a:endParaRPr sz="1575" b="0" i="0" dirty="0">
              <a:solidFill>
                <a:srgbClr val="FFFFFF"/>
              </a:solidFill>
              <a:latin typeface="微软雅黑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800" y="688550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493546"/>
            <a:ext cx="9369360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i="0" dirty="0">
                <a:solidFill>
                  <a:srgbClr val="FFFFFF"/>
                </a:solidFill>
                <a:latin typeface="微软雅黑"/>
              </a:rPr>
              <a:t>工作流程</a:t>
            </a:r>
            <a:endParaRPr sz="3000" b="1" i="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4" name="New shape"/>
          <p:cNvSpPr/>
          <p:nvPr/>
        </p:nvSpPr>
        <p:spPr>
          <a:xfrm>
            <a:off x="6458401" y="1482794"/>
            <a:ext cx="4545078" cy="1289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rgbClr val="FFFFFF"/>
                </a:solidFill>
                <a:latin typeface="微软雅黑"/>
              </a:rPr>
              <a:t>用户通过命令行界面与程序交互。</a:t>
            </a:r>
          </a:p>
          <a:p>
            <a:pPr algn="l">
              <a:lnSpc>
                <a:spcPct val="150000"/>
              </a:lnSpc>
            </a:pPr>
            <a:endParaRPr lang="zh-CN" altLang="en-US" b="0" i="0" dirty="0">
              <a:solidFill>
                <a:srgbClr val="FFFFFF"/>
              </a:solidFill>
              <a:latin typeface="微软雅黑"/>
            </a:endParaRPr>
          </a:p>
          <a:p>
            <a:pPr algn="l">
              <a:lnSpc>
                <a:spcPct val="150000"/>
              </a:lnSpc>
            </a:pPr>
            <a:endParaRPr lang="zh-CN" altLang="en-US" b="0" i="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1165690" y="2101862"/>
            <a:ext cx="4332174" cy="871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rgbClr val="FFFFFF"/>
                </a:solidFill>
                <a:latin typeface="微软雅黑"/>
              </a:rPr>
              <a:t>程序根据用户输入的命令调用相应的函数或方法。</a:t>
            </a:r>
          </a:p>
        </p:txBody>
      </p:sp>
      <p:sp>
        <p:nvSpPr>
          <p:cNvPr id="6" name="New shape"/>
          <p:cNvSpPr/>
          <p:nvPr/>
        </p:nvSpPr>
        <p:spPr>
          <a:xfrm>
            <a:off x="6472136" y="2845473"/>
            <a:ext cx="4554174" cy="45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rgbClr val="FFFFFF"/>
                </a:solidFill>
                <a:latin typeface="微软雅黑"/>
              </a:rPr>
              <a:t>任务管理模块负责处理任务的存储和检索。</a:t>
            </a:r>
          </a:p>
        </p:txBody>
      </p:sp>
      <p:sp>
        <p:nvSpPr>
          <p:cNvPr id="7" name="New shape"/>
          <p:cNvSpPr/>
          <p:nvPr/>
        </p:nvSpPr>
        <p:spPr>
          <a:xfrm>
            <a:off x="5965200" y="1932195"/>
            <a:ext cx="39600" cy="284197"/>
          </a:xfrm>
          <a:prstGeom prst="rect">
            <a:avLst/>
          </a:prstGeom>
          <a:solidFill>
            <a:srgbClr val="CD9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6152400" y="1741935"/>
            <a:ext cx="309600" cy="39600"/>
          </a:xfrm>
          <a:prstGeom prst="rect">
            <a:avLst/>
          </a:prstGeom>
          <a:solidFill>
            <a:srgbClr val="CD9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5806800" y="1561395"/>
            <a:ext cx="360000" cy="370800"/>
          </a:xfrm>
          <a:prstGeom prst="roundRect">
            <a:avLst>
              <a:gd name="adj" fmla="val 8819"/>
            </a:avLst>
          </a:prstGeom>
          <a:solidFill>
            <a:srgbClr val="EC9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" name="New shape"/>
          <p:cNvSpPr/>
          <p:nvPr/>
        </p:nvSpPr>
        <p:spPr>
          <a:xfrm>
            <a:off x="5965200" y="2587193"/>
            <a:ext cx="39600" cy="604606"/>
          </a:xfrm>
          <a:prstGeom prst="rect">
            <a:avLst/>
          </a:prstGeom>
          <a:solidFill>
            <a:srgbClr val="CD9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5515200" y="2396933"/>
            <a:ext cx="309600" cy="39600"/>
          </a:xfrm>
          <a:prstGeom prst="rect">
            <a:avLst/>
          </a:prstGeom>
          <a:solidFill>
            <a:srgbClr val="CD9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5806800" y="2216393"/>
            <a:ext cx="360000" cy="370800"/>
          </a:xfrm>
          <a:prstGeom prst="roundRect">
            <a:avLst>
              <a:gd name="adj" fmla="val 8819"/>
            </a:avLst>
          </a:prstGeom>
          <a:solidFill>
            <a:srgbClr val="EC9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New shape"/>
          <p:cNvSpPr/>
          <p:nvPr/>
        </p:nvSpPr>
        <p:spPr>
          <a:xfrm>
            <a:off x="5965200" y="3260694"/>
            <a:ext cx="39600" cy="457200"/>
          </a:xfrm>
          <a:prstGeom prst="rect">
            <a:avLst/>
          </a:prstGeom>
          <a:solidFill>
            <a:srgbClr val="CD9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6152400" y="3070434"/>
            <a:ext cx="309600" cy="39600"/>
          </a:xfrm>
          <a:prstGeom prst="rect">
            <a:avLst/>
          </a:prstGeom>
          <a:solidFill>
            <a:srgbClr val="CD9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5806800" y="2889894"/>
            <a:ext cx="360000" cy="370800"/>
          </a:xfrm>
          <a:prstGeom prst="roundRect">
            <a:avLst>
              <a:gd name="adj" fmla="val 8819"/>
            </a:avLst>
          </a:prstGeom>
          <a:solidFill>
            <a:srgbClr val="EC9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9" name="New shape">
            <a:extLst>
              <a:ext uri="{FF2B5EF4-FFF2-40B4-BE49-F238E27FC236}">
                <a16:creationId xmlns:a16="http://schemas.microsoft.com/office/drawing/2014/main" id="{C16AB002-3F84-670C-34A1-52650F553F2C}"/>
              </a:ext>
            </a:extLst>
          </p:cNvPr>
          <p:cNvSpPr/>
          <p:nvPr/>
        </p:nvSpPr>
        <p:spPr>
          <a:xfrm>
            <a:off x="5969936" y="4011819"/>
            <a:ext cx="39600" cy="604606"/>
          </a:xfrm>
          <a:prstGeom prst="rect">
            <a:avLst/>
          </a:prstGeom>
          <a:solidFill>
            <a:srgbClr val="CD9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New shape">
            <a:extLst>
              <a:ext uri="{FF2B5EF4-FFF2-40B4-BE49-F238E27FC236}">
                <a16:creationId xmlns:a16="http://schemas.microsoft.com/office/drawing/2014/main" id="{455C0D76-E11F-CCC9-FB47-0F3F2ACB46F7}"/>
              </a:ext>
            </a:extLst>
          </p:cNvPr>
          <p:cNvSpPr/>
          <p:nvPr/>
        </p:nvSpPr>
        <p:spPr>
          <a:xfrm>
            <a:off x="5519936" y="3821559"/>
            <a:ext cx="309600" cy="39600"/>
          </a:xfrm>
          <a:prstGeom prst="rect">
            <a:avLst/>
          </a:prstGeom>
          <a:solidFill>
            <a:srgbClr val="CD9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New shape">
            <a:extLst>
              <a:ext uri="{FF2B5EF4-FFF2-40B4-BE49-F238E27FC236}">
                <a16:creationId xmlns:a16="http://schemas.microsoft.com/office/drawing/2014/main" id="{B2474F18-9BF6-9B36-B552-E18DE24596FA}"/>
              </a:ext>
            </a:extLst>
          </p:cNvPr>
          <p:cNvSpPr/>
          <p:nvPr/>
        </p:nvSpPr>
        <p:spPr>
          <a:xfrm>
            <a:off x="5811536" y="3641019"/>
            <a:ext cx="360000" cy="370800"/>
          </a:xfrm>
          <a:prstGeom prst="roundRect">
            <a:avLst>
              <a:gd name="adj" fmla="val 8819"/>
            </a:avLst>
          </a:prstGeom>
          <a:solidFill>
            <a:srgbClr val="EC9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2" name="New shape">
            <a:extLst>
              <a:ext uri="{FF2B5EF4-FFF2-40B4-BE49-F238E27FC236}">
                <a16:creationId xmlns:a16="http://schemas.microsoft.com/office/drawing/2014/main" id="{72C561C8-FF83-3D72-45BF-5CB375A91FC5}"/>
              </a:ext>
            </a:extLst>
          </p:cNvPr>
          <p:cNvSpPr/>
          <p:nvPr/>
        </p:nvSpPr>
        <p:spPr>
          <a:xfrm>
            <a:off x="5969936" y="4685320"/>
            <a:ext cx="39600" cy="457200"/>
          </a:xfrm>
          <a:prstGeom prst="rect">
            <a:avLst/>
          </a:prstGeom>
          <a:solidFill>
            <a:srgbClr val="CD9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New shape">
            <a:extLst>
              <a:ext uri="{FF2B5EF4-FFF2-40B4-BE49-F238E27FC236}">
                <a16:creationId xmlns:a16="http://schemas.microsoft.com/office/drawing/2014/main" id="{BF610BEB-D9DD-16B0-83DF-3D590BCEB32B}"/>
              </a:ext>
            </a:extLst>
          </p:cNvPr>
          <p:cNvSpPr/>
          <p:nvPr/>
        </p:nvSpPr>
        <p:spPr>
          <a:xfrm>
            <a:off x="6157136" y="4495060"/>
            <a:ext cx="309600" cy="39600"/>
          </a:xfrm>
          <a:prstGeom prst="rect">
            <a:avLst/>
          </a:prstGeom>
          <a:solidFill>
            <a:srgbClr val="CD9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New shape">
            <a:extLst>
              <a:ext uri="{FF2B5EF4-FFF2-40B4-BE49-F238E27FC236}">
                <a16:creationId xmlns:a16="http://schemas.microsoft.com/office/drawing/2014/main" id="{A9952307-4D17-BB42-DE78-A875B5EA2ACE}"/>
              </a:ext>
            </a:extLst>
          </p:cNvPr>
          <p:cNvSpPr/>
          <p:nvPr/>
        </p:nvSpPr>
        <p:spPr>
          <a:xfrm>
            <a:off x="5811536" y="431452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EC9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4" name="New shape">
            <a:extLst>
              <a:ext uri="{FF2B5EF4-FFF2-40B4-BE49-F238E27FC236}">
                <a16:creationId xmlns:a16="http://schemas.microsoft.com/office/drawing/2014/main" id="{2020919C-22F7-8448-C14F-2FC97E76F026}"/>
              </a:ext>
            </a:extLst>
          </p:cNvPr>
          <p:cNvSpPr/>
          <p:nvPr/>
        </p:nvSpPr>
        <p:spPr>
          <a:xfrm>
            <a:off x="1061513" y="3411032"/>
            <a:ext cx="4554174" cy="875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b="0" i="0" dirty="0">
                <a:solidFill>
                  <a:srgbClr val="FFFFFF"/>
                </a:solidFill>
                <a:latin typeface="微软雅黑"/>
              </a:rPr>
              <a:t>任务管理</a:t>
            </a:r>
            <a:r>
              <a:rPr lang="zh-CN" altLang="zh-CN" sz="1800" b="0" i="0" kern="1200" dirty="0"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t>账户管理模块处理用户的注册、登录和账户信息。</a:t>
            </a:r>
            <a:endParaRPr lang="zh-CN" altLang="zh-CN" dirty="0">
              <a:effectLst/>
            </a:endParaRPr>
          </a:p>
        </p:txBody>
      </p:sp>
      <p:sp>
        <p:nvSpPr>
          <p:cNvPr id="35" name="New shape">
            <a:extLst>
              <a:ext uri="{FF2B5EF4-FFF2-40B4-BE49-F238E27FC236}">
                <a16:creationId xmlns:a16="http://schemas.microsoft.com/office/drawing/2014/main" id="{180C9774-BD9D-A398-7411-65F059A6E16D}"/>
              </a:ext>
            </a:extLst>
          </p:cNvPr>
          <p:cNvSpPr/>
          <p:nvPr/>
        </p:nvSpPr>
        <p:spPr>
          <a:xfrm>
            <a:off x="6528048" y="4076920"/>
            <a:ext cx="4554174" cy="875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b="0" i="0" kern="1200" dirty="0"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t>多线程模块确保用户交互和任务提醒检查可以并行处理，提高效率。</a:t>
            </a:r>
            <a:endParaRPr lang="zh-CN" altLang="zh-CN" dirty="0">
              <a:effectLst/>
            </a:endParaRPr>
          </a:p>
        </p:txBody>
      </p:sp>
      <p:sp>
        <p:nvSpPr>
          <p:cNvPr id="37" name="New shape">
            <a:extLst>
              <a:ext uri="{FF2B5EF4-FFF2-40B4-BE49-F238E27FC236}">
                <a16:creationId xmlns:a16="http://schemas.microsoft.com/office/drawing/2014/main" id="{45D7F80C-EC7D-4027-7211-657BFE380640}"/>
              </a:ext>
            </a:extLst>
          </p:cNvPr>
          <p:cNvSpPr/>
          <p:nvPr/>
        </p:nvSpPr>
        <p:spPr>
          <a:xfrm>
            <a:off x="5519936" y="5194578"/>
            <a:ext cx="309600" cy="39600"/>
          </a:xfrm>
          <a:prstGeom prst="rect">
            <a:avLst/>
          </a:prstGeom>
          <a:solidFill>
            <a:srgbClr val="CD9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New shape">
            <a:extLst>
              <a:ext uri="{FF2B5EF4-FFF2-40B4-BE49-F238E27FC236}">
                <a16:creationId xmlns:a16="http://schemas.microsoft.com/office/drawing/2014/main" id="{CF566FA8-7C5A-EF5D-A782-7F54002184C2}"/>
              </a:ext>
            </a:extLst>
          </p:cNvPr>
          <p:cNvSpPr/>
          <p:nvPr/>
        </p:nvSpPr>
        <p:spPr>
          <a:xfrm>
            <a:off x="5811536" y="5014038"/>
            <a:ext cx="360000" cy="370800"/>
          </a:xfrm>
          <a:prstGeom prst="roundRect">
            <a:avLst>
              <a:gd name="adj" fmla="val 8819"/>
            </a:avLst>
          </a:prstGeom>
          <a:solidFill>
            <a:srgbClr val="EC9F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9" name="New shape">
            <a:extLst>
              <a:ext uri="{FF2B5EF4-FFF2-40B4-BE49-F238E27FC236}">
                <a16:creationId xmlns:a16="http://schemas.microsoft.com/office/drawing/2014/main" id="{E321075B-69A7-9556-DA71-AA92EA89EC35}"/>
              </a:ext>
            </a:extLst>
          </p:cNvPr>
          <p:cNvSpPr/>
          <p:nvPr/>
        </p:nvSpPr>
        <p:spPr>
          <a:xfrm>
            <a:off x="1061513" y="4785367"/>
            <a:ext cx="4654620" cy="875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b="0" i="0" kern="1200" dirty="0"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+mn-cs"/>
              </a:rPr>
              <a:t>程序使用文件系统来持久化存储任务和用户信息。</a:t>
            </a:r>
            <a:endParaRPr lang="zh-CN" altLang="zh-CN" dirty="0">
              <a:effectLst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91478"/>
            <a:ext cx="5776571" cy="1069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 dirty="0">
                <a:solidFill>
                  <a:srgbClr val="CD9B63"/>
                </a:solidFill>
                <a:latin typeface="微软雅黑"/>
              </a:rPr>
              <a:t>0</a:t>
            </a:r>
            <a:r>
              <a:rPr lang="en-US" sz="4800" b="1" dirty="0">
                <a:solidFill>
                  <a:srgbClr val="CD9B63"/>
                </a:solidFill>
                <a:latin typeface="微软雅黑"/>
              </a:rPr>
              <a:t>5</a:t>
            </a:r>
            <a:endParaRPr sz="4800" b="1" i="0" dirty="0">
              <a:solidFill>
                <a:srgbClr val="CD9B63"/>
              </a:solidFill>
              <a:latin typeface="微软雅黑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986400" y="2695759"/>
            <a:ext cx="5771526" cy="1069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i="0" dirty="0">
                <a:solidFill>
                  <a:srgbClr val="EC9F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  <a:endParaRPr sz="4800" b="1" i="0" dirty="0">
              <a:solidFill>
                <a:srgbClr val="EC9F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3059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800" y="691051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498548"/>
            <a:ext cx="9369360" cy="698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i="0" dirty="0">
                <a:solidFill>
                  <a:srgbClr val="FFFFFF"/>
                </a:solidFill>
                <a:latin typeface="微软雅黑"/>
              </a:rPr>
              <a:t>成员分工</a:t>
            </a:r>
            <a:endParaRPr sz="3000" b="1" i="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D3A677E-654D-9DA5-BD03-9FBE537AF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980" y="1529094"/>
            <a:ext cx="9721712" cy="45697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13648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由于我们小组在老师更改作业内容前已经完成部分项目，故在征得老师同意后仍旧保持原来小组，修改任务内容为完成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Linux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Windows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双版本任务管理器。以下是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Linux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版本成员及分工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l"/>
            <a:r>
              <a:rPr lang="zh-CN" altLang="en-US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马悦钊</a:t>
            </a:r>
            <a:endParaRPr lang="en-US" altLang="zh-CN" sz="2400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algn="l"/>
            <a:r>
              <a:rPr lang="en-US" altLang="zh-CN" sz="2400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head.h</a:t>
            </a:r>
            <a:r>
              <a:rPr lang="zh-CN" altLang="en-US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、</a:t>
            </a:r>
            <a:r>
              <a:rPr lang="en-US" altLang="zh-CN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Account</a:t>
            </a:r>
            <a:r>
              <a:rPr lang="zh-CN" altLang="en-US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、</a:t>
            </a:r>
            <a:r>
              <a:rPr lang="en-US" altLang="zh-CN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task</a:t>
            </a:r>
            <a:r>
              <a:rPr lang="zh-CN" altLang="en-US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、</a:t>
            </a:r>
            <a:r>
              <a:rPr lang="en-US" altLang="zh-CN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thread1</a:t>
            </a:r>
            <a:r>
              <a:rPr lang="zh-CN" altLang="en-US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、</a:t>
            </a:r>
            <a:r>
              <a:rPr lang="en-US" altLang="zh-CN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thread2</a:t>
            </a:r>
            <a:r>
              <a:rPr lang="zh-CN" altLang="en-US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的编写及</a:t>
            </a:r>
            <a:r>
              <a:rPr lang="en-US" altLang="zh-CN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debug</a:t>
            </a:r>
            <a:r>
              <a:rPr lang="zh-CN" altLang="en-US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，</a:t>
            </a:r>
            <a:r>
              <a:rPr lang="en-US" altLang="zh-CN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run</a:t>
            </a:r>
            <a:r>
              <a:rPr lang="zh-CN" altLang="en-US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、</a:t>
            </a:r>
            <a:r>
              <a:rPr lang="en-US" altLang="zh-CN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main</a:t>
            </a:r>
            <a:r>
              <a:rPr lang="zh-CN" altLang="en-US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的合作编写，多线程运行的实现，</a:t>
            </a:r>
            <a:r>
              <a:rPr lang="en-US" altLang="zh-CN" sz="2400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Cmakelist</a:t>
            </a:r>
            <a:r>
              <a:rPr lang="zh-CN" altLang="en-US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和</a:t>
            </a:r>
            <a:r>
              <a:rPr lang="en-US" altLang="zh-CN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test.sh</a:t>
            </a:r>
            <a:r>
              <a:rPr lang="zh-CN" altLang="en-US" sz="2400" dirty="0">
                <a:solidFill>
                  <a:srgbClr val="E6EDF3"/>
                </a:solidFill>
                <a:highlight>
                  <a:srgbClr val="0D1117"/>
                </a:highlight>
                <a:latin typeface="-apple-system"/>
              </a:rPr>
              <a:t>的合作编写</a:t>
            </a:r>
            <a:r>
              <a:rPr lang="zh-CN" altLang="en-US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。</a:t>
            </a:r>
            <a:endParaRPr lang="en-US" altLang="zh-CN" sz="2400" b="0" i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algn="l"/>
            <a:endParaRPr lang="zh-CN" altLang="en-US" sz="2400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algn="l"/>
            <a:r>
              <a:rPr lang="zh-CN" altLang="en-US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刘亦唐 </a:t>
            </a:r>
            <a:endParaRPr lang="en-US" altLang="zh-CN" sz="2400" b="0" i="0" dirty="0">
              <a:solidFill>
                <a:srgbClr val="E6EDF3"/>
              </a:solidFill>
              <a:effectLst/>
              <a:highlight>
                <a:srgbClr val="0D1117"/>
              </a:highlight>
              <a:latin typeface="-apple-system"/>
            </a:endParaRPr>
          </a:p>
          <a:p>
            <a:pPr algn="l"/>
            <a:r>
              <a:rPr lang="en-US" altLang="zh-CN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cli</a:t>
            </a:r>
            <a:r>
              <a:rPr lang="zh-CN" altLang="en-US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的编写，</a:t>
            </a:r>
            <a:r>
              <a:rPr lang="en-US" altLang="zh-CN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run</a:t>
            </a:r>
            <a:r>
              <a:rPr lang="zh-CN" altLang="en-US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、</a:t>
            </a:r>
            <a:r>
              <a:rPr lang="en-US" altLang="zh-CN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main</a:t>
            </a:r>
            <a:r>
              <a:rPr lang="zh-CN" altLang="en-US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的合作编写，项目整体的</a:t>
            </a:r>
            <a:r>
              <a:rPr lang="en-US" altLang="zh-CN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debug</a:t>
            </a:r>
            <a:r>
              <a:rPr lang="zh-CN" altLang="en-US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，多线程运行的实现，</a:t>
            </a:r>
            <a:r>
              <a:rPr lang="en-US" altLang="zh-CN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 </a:t>
            </a:r>
            <a:r>
              <a:rPr lang="en-US" altLang="zh-CN" sz="2400" b="0" i="0" dirty="0" err="1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Cmakelist</a:t>
            </a:r>
            <a:r>
              <a:rPr lang="zh-CN" altLang="en-US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和</a:t>
            </a:r>
            <a:r>
              <a:rPr lang="en-US" altLang="zh-CN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test.sh</a:t>
            </a:r>
            <a:r>
              <a:rPr lang="zh-CN" altLang="en-US" sz="2400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的合作编写；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45338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611778" y="2635727"/>
            <a:ext cx="11038043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4800" b="1" i="0">
                <a:solidFill>
                  <a:srgbClr val="FFFFFF"/>
                </a:solidFill>
                <a:latin typeface="微软雅黑"/>
              </a:rPr>
              <a:t>谢 谢 大 家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91478"/>
            <a:ext cx="5776571" cy="1069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 dirty="0">
                <a:solidFill>
                  <a:srgbClr val="CD9B63"/>
                </a:solidFill>
                <a:latin typeface="微软雅黑"/>
              </a:rPr>
              <a:t>0</a:t>
            </a:r>
            <a:r>
              <a:rPr lang="en-US" sz="4800" b="1" i="0" dirty="0">
                <a:solidFill>
                  <a:srgbClr val="CD9B63"/>
                </a:solidFill>
                <a:latin typeface="微软雅黑"/>
              </a:rPr>
              <a:t>1</a:t>
            </a:r>
            <a:endParaRPr sz="4800" b="1" i="0" dirty="0">
              <a:solidFill>
                <a:srgbClr val="CD9B63"/>
              </a:solidFill>
              <a:latin typeface="微软雅黑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799362" y="2770854"/>
            <a:ext cx="4504550" cy="1069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 dirty="0" err="1">
                <a:solidFill>
                  <a:srgbClr val="EC9F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4800" b="1" i="0" dirty="0">
                <a:solidFill>
                  <a:srgbClr val="EC9F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sz="4800" b="1" i="0" dirty="0">
              <a:solidFill>
                <a:srgbClr val="EC9F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9FFC6A0C-A156-73EE-B438-07C14F64E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8" y="364097"/>
            <a:ext cx="2827984" cy="38230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97DF809-17B0-AD71-8E2D-2BFAE87CC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564" y="353452"/>
            <a:ext cx="2952328" cy="4199316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EA9FF30E-4AB8-559F-A2C9-0D55FE443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7702" y="4187112"/>
            <a:ext cx="7488832" cy="2462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bin</a:t>
            </a:r>
            <a:r>
              <a:rPr kumimoji="0" lang="zh-CN" alt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文件夹存放可执行文件</a:t>
            </a:r>
            <a:r>
              <a:rPr kumimoji="0" lang="en-US" altLang="zh-CN" sz="2000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MySchedule</a:t>
            </a:r>
            <a:r>
              <a:rPr kumimoji="0" lang="zh-CN" alt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，可以在任意路径下运行；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doc</a:t>
            </a:r>
            <a:r>
              <a:rPr kumimoji="0" lang="zh-CN" alt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文件夹存放设计文档；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inc</a:t>
            </a:r>
            <a:r>
              <a:rPr kumimoji="0" lang="zh-CN" alt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文件夹存放头文件；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src</a:t>
            </a:r>
            <a:r>
              <a:rPr kumimoji="0" lang="zh-CN" alt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文件夹存放源文件；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test</a:t>
            </a:r>
            <a:r>
              <a:rPr kumimoji="0" lang="zh-CN" alt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文件夹存放</a:t>
            </a:r>
            <a:r>
              <a:rPr kumimoji="0" lang="en-US" altLang="zh-CN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shell</a:t>
            </a:r>
            <a:r>
              <a:rPr kumimoji="0" lang="zh-CN" alt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测试程序，可以在任意路径下运行；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A03389E-A10B-B253-52B1-2BDD2F2F2C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502"/>
          <a:stretch/>
        </p:blipFill>
        <p:spPr>
          <a:xfrm>
            <a:off x="983432" y="1916832"/>
            <a:ext cx="2746759" cy="3861427"/>
          </a:xfrm>
          <a:prstGeom prst="rect">
            <a:avLst/>
          </a:prstGeom>
        </p:spPr>
      </p:pic>
      <p:pic>
        <p:nvPicPr>
          <p:cNvPr id="20" name="New picture">
            <a:extLst>
              <a:ext uri="{FF2B5EF4-FFF2-40B4-BE49-F238E27FC236}">
                <a16:creationId xmlns:a16="http://schemas.microsoft.com/office/drawing/2014/main" id="{1CA83803-6156-674B-C56E-96ACDCDB8CB0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24800" y="616542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21" name="New shape">
            <a:extLst>
              <a:ext uri="{FF2B5EF4-FFF2-40B4-BE49-F238E27FC236}">
                <a16:creationId xmlns:a16="http://schemas.microsoft.com/office/drawing/2014/main" id="{5A8597F0-C294-C8BB-1AAA-CFBADF1FDC59}"/>
              </a:ext>
            </a:extLst>
          </p:cNvPr>
          <p:cNvSpPr/>
          <p:nvPr/>
        </p:nvSpPr>
        <p:spPr>
          <a:xfrm>
            <a:off x="982800" y="421538"/>
            <a:ext cx="9369360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i="0" dirty="0">
                <a:solidFill>
                  <a:srgbClr val="FFFFFF"/>
                </a:solidFill>
                <a:latin typeface="微软雅黑"/>
              </a:rPr>
              <a:t>文件组成</a:t>
            </a:r>
            <a:endParaRPr sz="3000" b="1" i="0" dirty="0">
              <a:solidFill>
                <a:srgbClr val="FFFFFF"/>
              </a:solidFill>
              <a:latin typeface="微软雅黑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B241A0-8E5A-2EEB-0259-D0585817B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00" y="1700808"/>
            <a:ext cx="11132856" cy="42004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13648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main.cpp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：程序的主入口点，包含程序的流程控制和主函数。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run.cpp 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和 </a:t>
            </a:r>
            <a:r>
              <a:rPr lang="en-US" altLang="zh-CN" sz="2400" dirty="0" err="1">
                <a:solidFill>
                  <a:schemeClr val="bg1"/>
                </a:solidFill>
                <a:latin typeface="Arial" panose="020B0604020202020204" pitchFamily="34" charset="0"/>
              </a:rPr>
              <a:t>run.h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：程序运行模块，包含注册、登录等用户操作。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thread1.cpp 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和 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thread1.h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：定义了第一个线程的逻辑，主要处理用户交互。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thread2.cpp 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和 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thread2.h</a:t>
            </a: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：定义了第二个线程的逻辑，负责检查任务的提醒时间。</a:t>
            </a: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cli.cpp 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和 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cli.h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：命令行接口的实现和声明文件，处理用户通过命令行输入的指令。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task.cpp 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和 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task.h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：任务模块的实现和声明，包含任务数据结构和相关操作。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Account.cpp 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和 </a:t>
            </a: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Account.h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：用户账户管理模块，处理用户信息的存储和检索。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head.h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：包含了程序使用的基本头文件和一些常量定义。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New picture">
            <a:extLst>
              <a:ext uri="{FF2B5EF4-FFF2-40B4-BE49-F238E27FC236}">
                <a16:creationId xmlns:a16="http://schemas.microsoft.com/office/drawing/2014/main" id="{BEF318DE-9EAA-B706-B5BE-BD24A6223A9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800" y="616542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5" name="New shape">
            <a:extLst>
              <a:ext uri="{FF2B5EF4-FFF2-40B4-BE49-F238E27FC236}">
                <a16:creationId xmlns:a16="http://schemas.microsoft.com/office/drawing/2014/main" id="{893047EA-BEE6-718C-46A7-1EB2D3F19529}"/>
              </a:ext>
            </a:extLst>
          </p:cNvPr>
          <p:cNvSpPr/>
          <p:nvPr/>
        </p:nvSpPr>
        <p:spPr>
          <a:xfrm>
            <a:off x="982800" y="421538"/>
            <a:ext cx="9369360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i="0" dirty="0">
                <a:solidFill>
                  <a:srgbClr val="FFFFFF"/>
                </a:solidFill>
                <a:latin typeface="微软雅黑"/>
              </a:rPr>
              <a:t>文件组成</a:t>
            </a:r>
            <a:endParaRPr sz="3000" b="1" i="0" dirty="0">
              <a:solidFill>
                <a:srgbClr val="FFFFFF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62990730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91478"/>
            <a:ext cx="5776571" cy="1069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 dirty="0">
                <a:solidFill>
                  <a:srgbClr val="CD9B63"/>
                </a:solidFill>
                <a:latin typeface="微软雅黑"/>
              </a:rPr>
              <a:t>0</a:t>
            </a:r>
            <a:r>
              <a:rPr lang="en-US" sz="4800" b="1" i="0" dirty="0">
                <a:solidFill>
                  <a:srgbClr val="CD9B63"/>
                </a:solidFill>
                <a:latin typeface="微软雅黑"/>
              </a:rPr>
              <a:t>2</a:t>
            </a:r>
            <a:endParaRPr sz="4800" b="1" i="0" dirty="0">
              <a:solidFill>
                <a:srgbClr val="CD9B63"/>
              </a:solidFill>
              <a:latin typeface="微软雅黑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986400" y="2635727"/>
            <a:ext cx="5771526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EC9F48"/>
                </a:solidFill>
                <a:latin typeface="微软雅黑"/>
              </a:rPr>
              <a:t>模块划分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800" y="616542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421538"/>
            <a:ext cx="9369360" cy="7032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dirty="0">
                <a:solidFill>
                  <a:srgbClr val="FFFFFF"/>
                </a:solidFill>
                <a:latin typeface="微软雅黑"/>
              </a:rPr>
              <a:t>模块划分</a:t>
            </a:r>
            <a:endParaRPr sz="3000" b="1" i="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CE047D-2E22-EF2E-2E8A-F9A48E15CE06}"/>
              </a:ext>
            </a:extLst>
          </p:cNvPr>
          <p:cNvSpPr txBox="1"/>
          <p:nvPr/>
        </p:nvSpPr>
        <p:spPr>
          <a:xfrm>
            <a:off x="734400" y="1700808"/>
            <a:ext cx="1128057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账户管理模块：处理用户注册、登录、密码修改和账户删除。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任务管理模块：提供任务的增删改查操作，以及任务提醒功能。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多线程模块：使用两个线程，一个处理用户输入，另一个检查任务提醒。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命令行接口模块：解析和执行用户通过命令行输入的命令。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31446"/>
            <a:ext cx="5776571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CD9B63"/>
                </a:solidFill>
                <a:latin typeface="微软雅黑"/>
              </a:rPr>
              <a:t>04</a:t>
            </a:r>
          </a:p>
        </p:txBody>
      </p:sp>
      <p:sp>
        <p:nvSpPr>
          <p:cNvPr id="5" name="New shape"/>
          <p:cNvSpPr/>
          <p:nvPr/>
        </p:nvSpPr>
        <p:spPr>
          <a:xfrm>
            <a:off x="986400" y="2635727"/>
            <a:ext cx="5771526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EC9F48"/>
                </a:solidFill>
                <a:latin typeface="微软雅黑"/>
              </a:rPr>
              <a:t>接口功能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4800" y="691051"/>
            <a:ext cx="619200" cy="313200"/>
          </a:xfrm>
          <a:prstGeom prst="rect">
            <a:avLst/>
          </a:prstGeom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498548"/>
            <a:ext cx="9369360" cy="698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000" b="1" i="0" dirty="0">
                <a:solidFill>
                  <a:srgbClr val="FFFFFF"/>
                </a:solidFill>
                <a:latin typeface="微软雅黑"/>
              </a:rPr>
              <a:t>接口功能</a:t>
            </a:r>
            <a:endParaRPr sz="3000" b="1" i="0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D3A677E-654D-9DA5-BD03-9FBE537AF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980" y="1344427"/>
            <a:ext cx="9721712" cy="49391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13648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displayHelp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：显示帮助信息，告诉用户如何使用程序。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displayTask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：显示任务列表，可以按照不同的方式（如按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、按开始时间等）显示。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addTask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：添加新任务到任务列表。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deleteTask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：根据任务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删除任务。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editTask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：编辑现有任务的详细信息。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userRegister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：注册新用户。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userDeregister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：注销用户账户。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changePassword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：修改用户密码。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checkRemindTime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：检查并提醒用户任务的提醒时间。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>
            <a:avLst/>
          </a:prstGeom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>
            <a:avLst/>
          </a:prstGeom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91478"/>
            <a:ext cx="5776571" cy="1069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 dirty="0">
                <a:solidFill>
                  <a:srgbClr val="CD9B63"/>
                </a:solidFill>
                <a:latin typeface="微软雅黑"/>
              </a:rPr>
              <a:t>0</a:t>
            </a:r>
            <a:r>
              <a:rPr lang="en-US" sz="4800" b="1" i="0" dirty="0">
                <a:solidFill>
                  <a:srgbClr val="CD9B63"/>
                </a:solidFill>
                <a:latin typeface="微软雅黑"/>
              </a:rPr>
              <a:t>4</a:t>
            </a:r>
            <a:endParaRPr sz="4800" b="1" i="0" dirty="0">
              <a:solidFill>
                <a:srgbClr val="CD9B63"/>
              </a:solidFill>
              <a:latin typeface="微软雅黑"/>
            </a:endParaRPr>
          </a:p>
        </p:txBody>
      </p:sp>
      <p:sp>
        <p:nvSpPr>
          <p:cNvPr id="5" name="New shape"/>
          <p:cNvSpPr/>
          <p:nvPr/>
        </p:nvSpPr>
        <p:spPr>
          <a:xfrm>
            <a:off x="986400" y="2635727"/>
            <a:ext cx="5771526" cy="1189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>
                <a:solidFill>
                  <a:srgbClr val="EC9F48"/>
                </a:solidFill>
                <a:latin typeface="微软雅黑"/>
              </a:rPr>
              <a:t>工作流程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Unix 5.4 unknown"/>
  <p:tag name="AS_OS" val="Unix 5.4 unknown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Orya" typeface="Kalinga"/>
        <a:font script="Mlym" typeface="Kartika"/>
        <a:font script="Deva" typeface="Mangal"/>
        <a:font script="Mong" typeface="Mongolian Baiti"/>
        <a:font script="Ethi" typeface="Nyala"/>
        <a:font script="Geor" typeface="Sylfaen"/>
        <a:font script="Sinh" typeface="Iskoola Pota"/>
        <a:font script="Taml" typeface="Latha"/>
        <a:font script="Tibt" typeface="Microsoft Himalaya"/>
        <a:font script="Gujr" typeface="Shruti"/>
        <a:font script="Hant" typeface="新細明體"/>
        <a:font script="Khmr" typeface="MoolBoran"/>
        <a:font script="Laoo" typeface="DokChampa"/>
        <a:font script="Cher" typeface="Plantagenet Cherokee"/>
        <a:font script="Hans" typeface="宋体"/>
        <a:font script="Hebr" typeface="Times New Roman"/>
        <a:font script="Uigh" typeface="Microsoft Uighur"/>
        <a:font script="Guru" typeface="Raavi"/>
        <a:font script="Cans" typeface="Euphemia"/>
        <a:font script="Jpan" typeface="ＭＳ Ｐゴシック"/>
        <a:font script="Arab" typeface="Times New Roman"/>
        <a:font script="Syrc" typeface="Estrangelo Edessa"/>
        <a:font script="Hang" typeface="맑은 고딕"/>
        <a:font script="Viet" typeface="Times New Roman"/>
        <a:font script="Thai" typeface="Angsana New"/>
        <a:font script="Yiii" typeface="Microsoft Yi Baiti"/>
        <a:font script="Thaa" typeface="MV Boli"/>
        <a:font script="Beng" typeface="Vrinda"/>
        <a:font script="Telu" typeface="Gautami"/>
        <a:font script="Knda" typeface="Tunga"/>
      </a:majorFont>
      <a:minorFont>
        <a:latin typeface="Calibri"/>
        <a:ea typeface=""/>
        <a:cs typeface=""/>
        <a:font script="Orya" typeface="Kalinga"/>
        <a:font script="Mlym" typeface="Kartika"/>
        <a:font script="Deva" typeface="Mangal"/>
        <a:font script="Mong" typeface="Mongolian Baiti"/>
        <a:font script="Ethi" typeface="Nyala"/>
        <a:font script="Geor" typeface="Sylfaen"/>
        <a:font script="Sinh" typeface="Iskoola Pota"/>
        <a:font script="Taml" typeface="Latha"/>
        <a:font script="Tibt" typeface="Microsoft Himalaya"/>
        <a:font script="Gujr" typeface="Shruti"/>
        <a:font script="Hant" typeface="新細明體"/>
        <a:font script="Khmr" typeface="DaunPenh"/>
        <a:font script="Laoo" typeface="DokChampa"/>
        <a:font script="Cher" typeface="Plantagenet Cherokee"/>
        <a:font script="Hans" typeface="宋体"/>
        <a:font script="Hebr" typeface="Arial"/>
        <a:font script="Uigh" typeface="Microsoft Uighur"/>
        <a:font script="Guru" typeface="Raavi"/>
        <a:font script="Cans" typeface="Euphemia"/>
        <a:font script="Jpan" typeface="ＭＳ Ｐゴシック"/>
        <a:font script="Arab" typeface="Arial"/>
        <a:font script="Syrc" typeface="Estrangelo Edessa"/>
        <a:font script="Hang" typeface="맑은 고딕"/>
        <a:font script="Viet" typeface="Arial"/>
        <a:font script="Thai" typeface="Cordia New"/>
        <a:font script="Yiii" typeface="Microsoft Yi Baiti"/>
        <a:font script="Thaa" typeface="MV Boli"/>
        <a:font script="Beng" typeface="Vrinda"/>
        <a:font script="Telu" typeface="Gautami"/>
        <a:font script="Knda" typeface="Tung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622</Words>
  <Application>Microsoft Office PowerPoint</Application>
  <PresentationFormat>宽屏</PresentationFormat>
  <Paragraphs>73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-apple-system</vt:lpstr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野芥 有野</cp:lastModifiedBy>
  <cp:revision>3</cp:revision>
  <dcterms:created xsi:type="dcterms:W3CDTF">2024-07-14T13:41:59Z</dcterms:created>
  <dcterms:modified xsi:type="dcterms:W3CDTF">2024-07-14T14:10:07Z</dcterms:modified>
</cp:coreProperties>
</file>