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embeddedFontLst>
    <p:embeddedFont>
      <p:font typeface="Lato" panose="020F0502020204030203" pitchFamily="34" charset="0"/>
      <p:regular r:id="rId8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C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6262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DD6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FECE6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8356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L'IA dans le Phishing : Menaces et </a:t>
            </a:r>
            <a:r>
              <a:rPr lang="en-US" sz="4450" b="1" dirty="0" err="1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</a:t>
            </a:r>
            <a:endParaRPr lang="en-US" sz="4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D45ED7-947E-860C-504A-A66329FE4D79}"/>
              </a:ext>
            </a:extLst>
          </p:cNvPr>
          <p:cNvSpPr/>
          <p:nvPr/>
        </p:nvSpPr>
        <p:spPr>
          <a:xfrm>
            <a:off x="12565294" y="7613151"/>
            <a:ext cx="2065106" cy="61644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Text 1"/>
          <p:cNvSpPr/>
          <p:nvPr/>
        </p:nvSpPr>
        <p:spPr>
          <a:xfrm>
            <a:off x="6280190" y="43500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Cette présentation explore l'évolution du phishing grâce à l'intelligence artificielle.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533102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Nous examinerons les menaces actuelles et les défis à </a:t>
            </a:r>
            <a:r>
              <a:rPr lang="en-US" sz="1750" dirty="0" err="1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relever</a:t>
            </a: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5965984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10283904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Frise Chronologique des Événements Clés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Shape 2"/>
          <p:cNvSpPr/>
          <p:nvPr/>
        </p:nvSpPr>
        <p:spPr>
          <a:xfrm>
            <a:off x="6431220" y="2229088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Shape 3"/>
          <p:cNvSpPr/>
          <p:nvPr/>
        </p:nvSpPr>
        <p:spPr>
          <a:xfrm>
            <a:off x="7065824" y="1995011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6" name="Text 4"/>
          <p:cNvSpPr/>
          <p:nvPr/>
        </p:nvSpPr>
        <p:spPr>
          <a:xfrm>
            <a:off x="7148870" y="2036505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435548" y="1967389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Novembre 2024</a:t>
            </a:r>
            <a:endParaRPr lang="en-US" sz="2150" dirty="0"/>
          </a:p>
        </p:txBody>
      </p:sp>
      <p:sp>
        <p:nvSpPr>
          <p:cNvPr id="8" name="Text 6"/>
          <p:cNvSpPr/>
          <p:nvPr/>
        </p:nvSpPr>
        <p:spPr>
          <a:xfrm>
            <a:off x="775930" y="2446853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Rapport Zscaler sur 2 milliards de transactions de phishing.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7534096" y="3337560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Shape 8"/>
          <p:cNvSpPr/>
          <p:nvPr/>
        </p:nvSpPr>
        <p:spPr>
          <a:xfrm>
            <a:off x="7065824" y="310348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9"/>
          <p:cNvSpPr/>
          <p:nvPr/>
        </p:nvSpPr>
        <p:spPr>
          <a:xfrm>
            <a:off x="7148870" y="314497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2</a:t>
            </a:r>
            <a:endParaRPr lang="en-US" sz="2600" dirty="0"/>
          </a:p>
        </p:txBody>
      </p:sp>
      <p:sp>
        <p:nvSpPr>
          <p:cNvPr id="12" name="Text 10"/>
          <p:cNvSpPr/>
          <p:nvPr/>
        </p:nvSpPr>
        <p:spPr>
          <a:xfrm>
            <a:off x="8423672" y="307586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Février 2025</a:t>
            </a:r>
            <a:endParaRPr lang="en-US" sz="2150" dirty="0"/>
          </a:p>
        </p:txBody>
      </p:sp>
      <p:sp>
        <p:nvSpPr>
          <p:cNvPr id="13" name="Text 11"/>
          <p:cNvSpPr/>
          <p:nvPr/>
        </p:nvSpPr>
        <p:spPr>
          <a:xfrm>
            <a:off x="8423672" y="355532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Augmentation de 856% des e-mails malveillants.</a:t>
            </a:r>
            <a:endParaRPr lang="en-US" sz="1700" dirty="0"/>
          </a:p>
        </p:txBody>
      </p:sp>
      <p:sp>
        <p:nvSpPr>
          <p:cNvPr id="14" name="Shape 12"/>
          <p:cNvSpPr/>
          <p:nvPr/>
        </p:nvSpPr>
        <p:spPr>
          <a:xfrm>
            <a:off x="6431220" y="4335185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5" name="Shape 13"/>
          <p:cNvSpPr/>
          <p:nvPr/>
        </p:nvSpPr>
        <p:spPr>
          <a:xfrm>
            <a:off x="7065824" y="410110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6" name="Text 14"/>
          <p:cNvSpPr/>
          <p:nvPr/>
        </p:nvSpPr>
        <p:spPr>
          <a:xfrm>
            <a:off x="7148870" y="4142601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3</a:t>
            </a:r>
            <a:endParaRPr lang="en-US" sz="2600" dirty="0"/>
          </a:p>
        </p:txBody>
      </p:sp>
      <p:sp>
        <p:nvSpPr>
          <p:cNvPr id="17" name="Text 15"/>
          <p:cNvSpPr/>
          <p:nvPr/>
        </p:nvSpPr>
        <p:spPr>
          <a:xfrm>
            <a:off x="3435548" y="407348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Juin 2024</a:t>
            </a:r>
            <a:endParaRPr lang="en-US" sz="2150" dirty="0"/>
          </a:p>
        </p:txBody>
      </p:sp>
      <p:sp>
        <p:nvSpPr>
          <p:cNvPr id="18" name="Text 16"/>
          <p:cNvSpPr/>
          <p:nvPr/>
        </p:nvSpPr>
        <p:spPr>
          <a:xfrm>
            <a:off x="775930" y="4552950"/>
            <a:ext cx="5430798" cy="7093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4,151% d'augmentation des e-mails malveillants depuis ChatGPT.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534096" y="5332809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0" name="Shape 18"/>
          <p:cNvSpPr/>
          <p:nvPr/>
        </p:nvSpPr>
        <p:spPr>
          <a:xfrm>
            <a:off x="7065824" y="5098733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1" name="Text 19"/>
          <p:cNvSpPr/>
          <p:nvPr/>
        </p:nvSpPr>
        <p:spPr>
          <a:xfrm>
            <a:off x="7148870" y="5140226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4</a:t>
            </a:r>
            <a:endParaRPr lang="en-US" sz="2600" dirty="0"/>
          </a:p>
        </p:txBody>
      </p:sp>
      <p:sp>
        <p:nvSpPr>
          <p:cNvPr id="22" name="Text 20"/>
          <p:cNvSpPr/>
          <p:nvPr/>
        </p:nvSpPr>
        <p:spPr>
          <a:xfrm>
            <a:off x="8423672" y="5071110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Septembre 2024</a:t>
            </a:r>
            <a:endParaRPr lang="en-US" sz="2150" dirty="0"/>
          </a:p>
        </p:txBody>
      </p:sp>
      <p:sp>
        <p:nvSpPr>
          <p:cNvPr id="23" name="Text 21"/>
          <p:cNvSpPr/>
          <p:nvPr/>
        </p:nvSpPr>
        <p:spPr>
          <a:xfrm>
            <a:off x="8423672" y="5550575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Hausse de 427% des attaques "quishing".</a:t>
            </a:r>
            <a:endParaRPr lang="en-US" sz="1700" dirty="0"/>
          </a:p>
        </p:txBody>
      </p:sp>
      <p:sp>
        <p:nvSpPr>
          <p:cNvPr id="24" name="Shape 22"/>
          <p:cNvSpPr/>
          <p:nvPr/>
        </p:nvSpPr>
        <p:spPr>
          <a:xfrm>
            <a:off x="6431220" y="6330434"/>
            <a:ext cx="665083" cy="30480"/>
          </a:xfrm>
          <a:prstGeom prst="roundRect">
            <a:avLst>
              <a:gd name="adj" fmla="val 109102"/>
            </a:avLst>
          </a:prstGeom>
          <a:solidFill>
            <a:srgbClr val="CBC5B8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5" name="Shape 23"/>
          <p:cNvSpPr/>
          <p:nvPr/>
        </p:nvSpPr>
        <p:spPr>
          <a:xfrm>
            <a:off x="7065824" y="6096357"/>
            <a:ext cx="498753" cy="498753"/>
          </a:xfrm>
          <a:prstGeom prst="roundRect">
            <a:avLst>
              <a:gd name="adj" fmla="val 6668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6" name="Text 24"/>
          <p:cNvSpPr/>
          <p:nvPr/>
        </p:nvSpPr>
        <p:spPr>
          <a:xfrm>
            <a:off x="7148870" y="6137850"/>
            <a:ext cx="332542" cy="4156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5</a:t>
            </a:r>
            <a:endParaRPr lang="en-US" sz="2600" dirty="0"/>
          </a:p>
        </p:txBody>
      </p:sp>
      <p:sp>
        <p:nvSpPr>
          <p:cNvPr id="27" name="Text 25"/>
          <p:cNvSpPr/>
          <p:nvPr/>
        </p:nvSpPr>
        <p:spPr>
          <a:xfrm>
            <a:off x="3435548" y="6068735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Octobre 2024</a:t>
            </a:r>
            <a:endParaRPr lang="en-US" sz="2150" dirty="0"/>
          </a:p>
        </p:txBody>
      </p:sp>
      <p:sp>
        <p:nvSpPr>
          <p:cNvPr id="28" name="Text 26"/>
          <p:cNvSpPr/>
          <p:nvPr/>
        </p:nvSpPr>
        <p:spPr>
          <a:xfrm>
            <a:off x="775930" y="6548199"/>
            <a:ext cx="5430798" cy="3546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170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Développement massif des deepfakes vocaux et vidéo.</a:t>
            </a:r>
            <a:endParaRPr lang="en-US" sz="17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A6E0290-29A1-14A0-6A67-48261F93B7D8}"/>
              </a:ext>
            </a:extLst>
          </p:cNvPr>
          <p:cNvSpPr/>
          <p:nvPr/>
        </p:nvSpPr>
        <p:spPr>
          <a:xfrm>
            <a:off x="12760503" y="7541231"/>
            <a:ext cx="1869897" cy="688369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34635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Les Techniques d'IA dans le Phishing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3401735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59229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Messages Personnalisés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20397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Génération de messages convaincants.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35922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6937" y="3401735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3592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Analyse de Données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3849648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Imitation de communications légitimes.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411748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260" y="545425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41174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Automatisation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902166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Campagnes de phishing à grande échelle.</a:t>
            </a:r>
            <a:endParaRPr lang="en-US" sz="1750" dirty="0"/>
          </a:p>
        </p:txBody>
      </p:sp>
      <p:sp>
        <p:nvSpPr>
          <p:cNvPr id="16" name="Text 10"/>
          <p:cNvSpPr/>
          <p:nvPr/>
        </p:nvSpPr>
        <p:spPr>
          <a:xfrm>
            <a:off x="6280190" y="652022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L'IA permet une personnalisation accrue et une automatisation des attaques.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B3F3B0-7577-E6FB-C1FF-DA2794AE325D}"/>
              </a:ext>
            </a:extLst>
          </p:cNvPr>
          <p:cNvSpPr/>
          <p:nvPr/>
        </p:nvSpPr>
        <p:spPr>
          <a:xfrm>
            <a:off x="12678310" y="7438490"/>
            <a:ext cx="1952090" cy="791110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4969" y="751523"/>
            <a:ext cx="6731079" cy="6294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50"/>
              </a:lnSpc>
              <a:buNone/>
            </a:pPr>
            <a:r>
              <a:rPr lang="en-US" sz="39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Défis et Stratégies de Défense</a:t>
            </a:r>
            <a:endParaRPr lang="en-US" sz="3950" dirty="0"/>
          </a:p>
        </p:txBody>
      </p:sp>
      <p:sp>
        <p:nvSpPr>
          <p:cNvPr id="4" name="Shape 1"/>
          <p:cNvSpPr/>
          <p:nvPr/>
        </p:nvSpPr>
        <p:spPr>
          <a:xfrm>
            <a:off x="704969" y="168306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906304" y="1884402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Détection par l'IA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906304" y="231993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Solutions de détection basées sur l'IA.</a:t>
            </a:r>
            <a:endParaRPr lang="en-US" sz="1550" dirty="0"/>
          </a:p>
        </p:txBody>
      </p:sp>
      <p:sp>
        <p:nvSpPr>
          <p:cNvPr id="7" name="Shape 4"/>
          <p:cNvSpPr/>
          <p:nvPr/>
        </p:nvSpPr>
        <p:spPr>
          <a:xfrm>
            <a:off x="704969" y="3044904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906304" y="3246239"/>
            <a:ext cx="2519362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Réponse aux Incidents</a:t>
            </a:r>
            <a:endParaRPr lang="en-US" sz="1950" dirty="0"/>
          </a:p>
        </p:txBody>
      </p:sp>
      <p:sp>
        <p:nvSpPr>
          <p:cNvPr id="9" name="Text 6"/>
          <p:cNvSpPr/>
          <p:nvPr/>
        </p:nvSpPr>
        <p:spPr>
          <a:xfrm>
            <a:off x="906304" y="3681770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Protocoles spécialisés.</a:t>
            </a:r>
            <a:endParaRPr lang="en-US" sz="1550" dirty="0"/>
          </a:p>
        </p:txBody>
      </p:sp>
      <p:sp>
        <p:nvSpPr>
          <p:cNvPr id="10" name="Shape 7"/>
          <p:cNvSpPr/>
          <p:nvPr/>
        </p:nvSpPr>
        <p:spPr>
          <a:xfrm>
            <a:off x="704969" y="4406741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906304" y="4608076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Formation</a:t>
            </a:r>
            <a:endParaRPr lang="en-US" sz="1950" dirty="0"/>
          </a:p>
        </p:txBody>
      </p:sp>
      <p:sp>
        <p:nvSpPr>
          <p:cNvPr id="12" name="Text 9"/>
          <p:cNvSpPr/>
          <p:nvPr/>
        </p:nvSpPr>
        <p:spPr>
          <a:xfrm>
            <a:off x="906304" y="5043607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Formations avancées pour les employés.</a:t>
            </a:r>
            <a:endParaRPr lang="en-US" sz="1550" dirty="0"/>
          </a:p>
        </p:txBody>
      </p:sp>
      <p:sp>
        <p:nvSpPr>
          <p:cNvPr id="13" name="Shape 10"/>
          <p:cNvSpPr/>
          <p:nvPr/>
        </p:nvSpPr>
        <p:spPr>
          <a:xfrm>
            <a:off x="704969" y="5768578"/>
            <a:ext cx="7734062" cy="1160502"/>
          </a:xfrm>
          <a:prstGeom prst="roundRect">
            <a:avLst>
              <a:gd name="adj" fmla="val 2604"/>
            </a:avLst>
          </a:prstGeom>
          <a:solidFill>
            <a:srgbClr val="E5DFD2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906304" y="5969913"/>
            <a:ext cx="2517815" cy="3146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4A4A45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Filtrage Contextuel</a:t>
            </a:r>
            <a:endParaRPr lang="en-US" sz="1950" dirty="0"/>
          </a:p>
        </p:txBody>
      </p:sp>
      <p:sp>
        <p:nvSpPr>
          <p:cNvPr id="15" name="Text 12"/>
          <p:cNvSpPr/>
          <p:nvPr/>
        </p:nvSpPr>
        <p:spPr>
          <a:xfrm>
            <a:off x="906304" y="6405443"/>
            <a:ext cx="7331393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Technologies avancées.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704969" y="7155656"/>
            <a:ext cx="7734062" cy="3223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4A4A4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Une approche multicouche est essentielle pour se défendre contre ces menaces.</a:t>
            </a:r>
            <a:endParaRPr lang="en-US" sz="15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5872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82824"/>
                </a:solidFill>
                <a:latin typeface="Lato Bold" pitchFamily="34" charset="0"/>
                <a:ea typeface="Lato Bold" pitchFamily="34" charset="-122"/>
                <a:cs typeface="Lato Bold" pitchFamily="34" charset="-120"/>
              </a:rPr>
              <a:t>Sources et Références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2112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https://www.zscaler.com/fr/blogs/security-research/phishing-attacks-rise-58-year-ai-threatlabz-2024-phishing-report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6332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282824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https://hoxhunt.com/blog/chatgpt-vs-human-phishing-and-social-engineering-study-whos-better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/>
              <a:t>https://hoxhunt.com/guide/phishing-trends-report</a:t>
            </a:r>
          </a:p>
        </p:txBody>
      </p:sp>
      <p:sp>
        <p:nvSpPr>
          <p:cNvPr id="7" name="Text 5"/>
          <p:cNvSpPr/>
          <p:nvPr/>
        </p:nvSpPr>
        <p:spPr>
          <a:xfrm>
            <a:off x="793790" y="464772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/>
              <a:t>https://www.proofpoint.com/fr/resources/threat-reports/state-of-phish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67BF5B-F06D-88AF-40F7-7EC8AEFC8A7D}"/>
              </a:ext>
            </a:extLst>
          </p:cNvPr>
          <p:cNvSpPr/>
          <p:nvPr/>
        </p:nvSpPr>
        <p:spPr>
          <a:xfrm>
            <a:off x="12750229" y="7715892"/>
            <a:ext cx="1880171" cy="513708"/>
          </a:xfrm>
          <a:prstGeom prst="rect">
            <a:avLst/>
          </a:prstGeom>
          <a:solidFill>
            <a:srgbClr val="EFEC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235</Words>
  <Application>Microsoft Office PowerPoint</Application>
  <PresentationFormat>Personnalisé</PresentationFormat>
  <Paragraphs>47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Lato</vt:lpstr>
      <vt:lpstr>Lato Bold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ayoub el mahi</cp:lastModifiedBy>
  <cp:revision>3</cp:revision>
  <dcterms:created xsi:type="dcterms:W3CDTF">2025-04-09T13:54:18Z</dcterms:created>
  <dcterms:modified xsi:type="dcterms:W3CDTF">2025-04-13T13:12:36Z</dcterms:modified>
</cp:coreProperties>
</file>