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Lato" panose="020F0502020204030203" pitchFamily="34" charset="0"/>
      <p:regular r:id="rId8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6262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scaler.com/fr/blogs/security-research/2-billion-phishing-transactions-uncovered-zscaler-threatlabz-2024" TargetMode="External"/><Relationship Id="rId7" Type="http://schemas.openxmlformats.org/officeDocument/2006/relationships/hyperlink" Target="https://www.proofpoint.com/fr/ressources/analyst-reports/state-of-the-phish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ocradar.io/" TargetMode="External"/><Relationship Id="rId5" Type="http://schemas.openxmlformats.org/officeDocument/2006/relationships/hyperlink" Target="https://www.kroll.com/fr-fr" TargetMode="External"/><Relationship Id="rId4" Type="http://schemas.openxmlformats.org/officeDocument/2006/relationships/hyperlink" Target="https://hoxhunt.com/fr/ressourc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83569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L'IA dans le Phishing : Menaces et Défis en 2024-2025</a:t>
            </a:r>
            <a:endParaRPr lang="en-US" sz="44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D45ED7-947E-860C-504A-A66329FE4D79}"/>
              </a:ext>
            </a:extLst>
          </p:cNvPr>
          <p:cNvSpPr/>
          <p:nvPr/>
        </p:nvSpPr>
        <p:spPr>
          <a:xfrm>
            <a:off x="12565294" y="7613151"/>
            <a:ext cx="2065106" cy="616449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ext 1"/>
          <p:cNvSpPr/>
          <p:nvPr/>
        </p:nvSpPr>
        <p:spPr>
          <a:xfrm>
            <a:off x="6280190" y="435006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Cette présentation explore l'évolution du phishing grâce à l'intelligence artificielle.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33102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Nous examinerons les menaces actuelles et les défis à relever en 2024-2025.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6280190" y="5965984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5930" y="609600"/>
            <a:ext cx="10283904" cy="692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Frise Chronologique des Événements Clés</a:t>
            </a:r>
            <a:endParaRPr lang="en-US" sz="4350" dirty="0"/>
          </a:p>
        </p:txBody>
      </p:sp>
      <p:sp>
        <p:nvSpPr>
          <p:cNvPr id="3" name="Shape 1"/>
          <p:cNvSpPr/>
          <p:nvPr/>
        </p:nvSpPr>
        <p:spPr>
          <a:xfrm>
            <a:off x="7299960" y="1745694"/>
            <a:ext cx="30480" cy="5874901"/>
          </a:xfrm>
          <a:prstGeom prst="roundRect">
            <a:avLst>
              <a:gd name="adj" fmla="val 109102"/>
            </a:avLst>
          </a:prstGeom>
          <a:solidFill>
            <a:srgbClr val="CBC5B8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4" name="Shape 2"/>
          <p:cNvSpPr/>
          <p:nvPr/>
        </p:nvSpPr>
        <p:spPr>
          <a:xfrm>
            <a:off x="6431220" y="2229088"/>
            <a:ext cx="665083" cy="30480"/>
          </a:xfrm>
          <a:prstGeom prst="roundRect">
            <a:avLst>
              <a:gd name="adj" fmla="val 109102"/>
            </a:avLst>
          </a:prstGeom>
          <a:solidFill>
            <a:srgbClr val="CBC5B8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5" name="Shape 3"/>
          <p:cNvSpPr/>
          <p:nvPr/>
        </p:nvSpPr>
        <p:spPr>
          <a:xfrm>
            <a:off x="7065824" y="1995011"/>
            <a:ext cx="498753" cy="498753"/>
          </a:xfrm>
          <a:prstGeom prst="roundRect">
            <a:avLst>
              <a:gd name="adj" fmla="val 6668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6" name="Text 4"/>
          <p:cNvSpPr/>
          <p:nvPr/>
        </p:nvSpPr>
        <p:spPr>
          <a:xfrm>
            <a:off x="7148870" y="2036505"/>
            <a:ext cx="332542" cy="4156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1</a:t>
            </a:r>
            <a:endParaRPr lang="en-US" sz="2600" dirty="0"/>
          </a:p>
        </p:txBody>
      </p:sp>
      <p:sp>
        <p:nvSpPr>
          <p:cNvPr id="7" name="Text 5"/>
          <p:cNvSpPr/>
          <p:nvPr/>
        </p:nvSpPr>
        <p:spPr>
          <a:xfrm>
            <a:off x="3435548" y="1967389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Novembre 2024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775930" y="2446853"/>
            <a:ext cx="5430798" cy="709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17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Rapport Zscaler sur 2 milliards de transactions de phishing.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7534096" y="3337560"/>
            <a:ext cx="665083" cy="30480"/>
          </a:xfrm>
          <a:prstGeom prst="roundRect">
            <a:avLst>
              <a:gd name="adj" fmla="val 109102"/>
            </a:avLst>
          </a:prstGeom>
          <a:solidFill>
            <a:srgbClr val="CBC5B8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0" name="Shape 8"/>
          <p:cNvSpPr/>
          <p:nvPr/>
        </p:nvSpPr>
        <p:spPr>
          <a:xfrm>
            <a:off x="7065824" y="3103483"/>
            <a:ext cx="498753" cy="498753"/>
          </a:xfrm>
          <a:prstGeom prst="roundRect">
            <a:avLst>
              <a:gd name="adj" fmla="val 6668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1" name="Text 9"/>
          <p:cNvSpPr/>
          <p:nvPr/>
        </p:nvSpPr>
        <p:spPr>
          <a:xfrm>
            <a:off x="7148870" y="3144976"/>
            <a:ext cx="332542" cy="4156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2</a:t>
            </a:r>
            <a:endParaRPr lang="en-US" sz="2600" dirty="0"/>
          </a:p>
        </p:txBody>
      </p:sp>
      <p:sp>
        <p:nvSpPr>
          <p:cNvPr id="12" name="Text 10"/>
          <p:cNvSpPr/>
          <p:nvPr/>
        </p:nvSpPr>
        <p:spPr>
          <a:xfrm>
            <a:off x="8423672" y="3075861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Février 2025</a:t>
            </a:r>
            <a:endParaRPr lang="en-US" sz="2150" dirty="0"/>
          </a:p>
        </p:txBody>
      </p:sp>
      <p:sp>
        <p:nvSpPr>
          <p:cNvPr id="13" name="Text 11"/>
          <p:cNvSpPr/>
          <p:nvPr/>
        </p:nvSpPr>
        <p:spPr>
          <a:xfrm>
            <a:off x="8423672" y="3555325"/>
            <a:ext cx="5430798" cy="354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Augmentation de 856% des e-mails malveillants.</a:t>
            </a:r>
            <a:endParaRPr lang="en-US" sz="1700" dirty="0"/>
          </a:p>
        </p:txBody>
      </p:sp>
      <p:sp>
        <p:nvSpPr>
          <p:cNvPr id="14" name="Shape 12"/>
          <p:cNvSpPr/>
          <p:nvPr/>
        </p:nvSpPr>
        <p:spPr>
          <a:xfrm>
            <a:off x="6431220" y="4335185"/>
            <a:ext cx="665083" cy="30480"/>
          </a:xfrm>
          <a:prstGeom prst="roundRect">
            <a:avLst>
              <a:gd name="adj" fmla="val 109102"/>
            </a:avLst>
          </a:prstGeom>
          <a:solidFill>
            <a:srgbClr val="CBC5B8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5" name="Shape 13"/>
          <p:cNvSpPr/>
          <p:nvPr/>
        </p:nvSpPr>
        <p:spPr>
          <a:xfrm>
            <a:off x="7065824" y="4101108"/>
            <a:ext cx="498753" cy="498753"/>
          </a:xfrm>
          <a:prstGeom prst="roundRect">
            <a:avLst>
              <a:gd name="adj" fmla="val 6668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6" name="Text 14"/>
          <p:cNvSpPr/>
          <p:nvPr/>
        </p:nvSpPr>
        <p:spPr>
          <a:xfrm>
            <a:off x="7148870" y="4142601"/>
            <a:ext cx="332542" cy="4156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3</a:t>
            </a:r>
            <a:endParaRPr lang="en-US" sz="2600" dirty="0"/>
          </a:p>
        </p:txBody>
      </p:sp>
      <p:sp>
        <p:nvSpPr>
          <p:cNvPr id="17" name="Text 15"/>
          <p:cNvSpPr/>
          <p:nvPr/>
        </p:nvSpPr>
        <p:spPr>
          <a:xfrm>
            <a:off x="3435548" y="4073485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Juin 2024</a:t>
            </a:r>
            <a:endParaRPr lang="en-US" sz="2150" dirty="0"/>
          </a:p>
        </p:txBody>
      </p:sp>
      <p:sp>
        <p:nvSpPr>
          <p:cNvPr id="18" name="Text 16"/>
          <p:cNvSpPr/>
          <p:nvPr/>
        </p:nvSpPr>
        <p:spPr>
          <a:xfrm>
            <a:off x="775930" y="4552950"/>
            <a:ext cx="5430798" cy="709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17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4,151% d'augmentation des e-mails malveillants depuis ChatGPT.</a:t>
            </a:r>
            <a:endParaRPr lang="en-US" sz="1700" dirty="0"/>
          </a:p>
        </p:txBody>
      </p:sp>
      <p:sp>
        <p:nvSpPr>
          <p:cNvPr id="19" name="Shape 17"/>
          <p:cNvSpPr/>
          <p:nvPr/>
        </p:nvSpPr>
        <p:spPr>
          <a:xfrm>
            <a:off x="7534096" y="5332809"/>
            <a:ext cx="665083" cy="30480"/>
          </a:xfrm>
          <a:prstGeom prst="roundRect">
            <a:avLst>
              <a:gd name="adj" fmla="val 109102"/>
            </a:avLst>
          </a:prstGeom>
          <a:solidFill>
            <a:srgbClr val="CBC5B8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20" name="Shape 18"/>
          <p:cNvSpPr/>
          <p:nvPr/>
        </p:nvSpPr>
        <p:spPr>
          <a:xfrm>
            <a:off x="7065824" y="5098733"/>
            <a:ext cx="498753" cy="498753"/>
          </a:xfrm>
          <a:prstGeom prst="roundRect">
            <a:avLst>
              <a:gd name="adj" fmla="val 6668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21" name="Text 19"/>
          <p:cNvSpPr/>
          <p:nvPr/>
        </p:nvSpPr>
        <p:spPr>
          <a:xfrm>
            <a:off x="7148870" y="5140226"/>
            <a:ext cx="332542" cy="4156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4</a:t>
            </a:r>
            <a:endParaRPr lang="en-US" sz="2600" dirty="0"/>
          </a:p>
        </p:txBody>
      </p:sp>
      <p:sp>
        <p:nvSpPr>
          <p:cNvPr id="22" name="Text 20"/>
          <p:cNvSpPr/>
          <p:nvPr/>
        </p:nvSpPr>
        <p:spPr>
          <a:xfrm>
            <a:off x="8423672" y="5071110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Septembre 2024</a:t>
            </a:r>
            <a:endParaRPr lang="en-US" sz="2150" dirty="0"/>
          </a:p>
        </p:txBody>
      </p:sp>
      <p:sp>
        <p:nvSpPr>
          <p:cNvPr id="23" name="Text 21"/>
          <p:cNvSpPr/>
          <p:nvPr/>
        </p:nvSpPr>
        <p:spPr>
          <a:xfrm>
            <a:off x="8423672" y="5550575"/>
            <a:ext cx="5430798" cy="354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Hausse de 427% des attaques "quishing".</a:t>
            </a:r>
            <a:endParaRPr lang="en-US" sz="1700" dirty="0"/>
          </a:p>
        </p:txBody>
      </p:sp>
      <p:sp>
        <p:nvSpPr>
          <p:cNvPr id="24" name="Shape 22"/>
          <p:cNvSpPr/>
          <p:nvPr/>
        </p:nvSpPr>
        <p:spPr>
          <a:xfrm>
            <a:off x="6431220" y="6330434"/>
            <a:ext cx="665083" cy="30480"/>
          </a:xfrm>
          <a:prstGeom prst="roundRect">
            <a:avLst>
              <a:gd name="adj" fmla="val 109102"/>
            </a:avLst>
          </a:prstGeom>
          <a:solidFill>
            <a:srgbClr val="CBC5B8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25" name="Shape 23"/>
          <p:cNvSpPr/>
          <p:nvPr/>
        </p:nvSpPr>
        <p:spPr>
          <a:xfrm>
            <a:off x="7065824" y="6096357"/>
            <a:ext cx="498753" cy="498753"/>
          </a:xfrm>
          <a:prstGeom prst="roundRect">
            <a:avLst>
              <a:gd name="adj" fmla="val 6668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26" name="Text 24"/>
          <p:cNvSpPr/>
          <p:nvPr/>
        </p:nvSpPr>
        <p:spPr>
          <a:xfrm>
            <a:off x="7148870" y="6137850"/>
            <a:ext cx="332542" cy="4156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5</a:t>
            </a:r>
            <a:endParaRPr lang="en-US" sz="2600" dirty="0"/>
          </a:p>
        </p:txBody>
      </p:sp>
      <p:sp>
        <p:nvSpPr>
          <p:cNvPr id="27" name="Text 25"/>
          <p:cNvSpPr/>
          <p:nvPr/>
        </p:nvSpPr>
        <p:spPr>
          <a:xfrm>
            <a:off x="3435548" y="6068735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Octobre 2024</a:t>
            </a:r>
            <a:endParaRPr lang="en-US" sz="2150" dirty="0"/>
          </a:p>
        </p:txBody>
      </p:sp>
      <p:sp>
        <p:nvSpPr>
          <p:cNvPr id="28" name="Text 26"/>
          <p:cNvSpPr/>
          <p:nvPr/>
        </p:nvSpPr>
        <p:spPr>
          <a:xfrm>
            <a:off x="775930" y="6548199"/>
            <a:ext cx="5430798" cy="354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17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Développement massif des deepfakes vocaux et vidéo.</a:t>
            </a:r>
            <a:endParaRPr lang="en-US" sz="17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6E0290-29A1-14A0-6A67-48261F93B7D8}"/>
              </a:ext>
            </a:extLst>
          </p:cNvPr>
          <p:cNvSpPr/>
          <p:nvPr/>
        </p:nvSpPr>
        <p:spPr>
          <a:xfrm>
            <a:off x="12760503" y="7541231"/>
            <a:ext cx="1869897" cy="688369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34635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Les Techniques d'IA dans le Phishing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35922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3401735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17306" y="3359229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Messages Personnalisés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017306" y="4203978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Génération de messages convaincants.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10171867" y="335922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937" y="3401735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908983" y="33592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Analyse de Données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0908983" y="3849648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Imitation de communications légitimes.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6280190" y="541174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260" y="5454253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017306" y="54117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Automatisation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7017306" y="590216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Campagnes de phishing à grande échelle.</a:t>
            </a:r>
            <a:endParaRPr lang="en-US" sz="1750" dirty="0"/>
          </a:p>
        </p:txBody>
      </p:sp>
      <p:sp>
        <p:nvSpPr>
          <p:cNvPr id="16" name="Text 10"/>
          <p:cNvSpPr/>
          <p:nvPr/>
        </p:nvSpPr>
        <p:spPr>
          <a:xfrm>
            <a:off x="6280190" y="652022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L'IA permet une personnalisation accrue et une automatisation des attaques.</a:t>
            </a:r>
            <a:endParaRPr lang="en-US" sz="17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B3F3B0-7577-E6FB-C1FF-DA2794AE325D}"/>
              </a:ext>
            </a:extLst>
          </p:cNvPr>
          <p:cNvSpPr/>
          <p:nvPr/>
        </p:nvSpPr>
        <p:spPr>
          <a:xfrm>
            <a:off x="12678310" y="7438490"/>
            <a:ext cx="1952090" cy="791110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4969" y="751523"/>
            <a:ext cx="6731079" cy="6294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Défis et Stratégies de Défense</a:t>
            </a:r>
            <a:endParaRPr lang="en-US" sz="3950" dirty="0"/>
          </a:p>
        </p:txBody>
      </p:sp>
      <p:sp>
        <p:nvSpPr>
          <p:cNvPr id="4" name="Shape 1"/>
          <p:cNvSpPr/>
          <p:nvPr/>
        </p:nvSpPr>
        <p:spPr>
          <a:xfrm>
            <a:off x="704969" y="1683068"/>
            <a:ext cx="7734062" cy="1160502"/>
          </a:xfrm>
          <a:prstGeom prst="roundRect">
            <a:avLst>
              <a:gd name="adj" fmla="val 2604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5" name="Text 2"/>
          <p:cNvSpPr/>
          <p:nvPr/>
        </p:nvSpPr>
        <p:spPr>
          <a:xfrm>
            <a:off x="906304" y="1884402"/>
            <a:ext cx="2517815" cy="314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Détection par l'IA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906304" y="2319933"/>
            <a:ext cx="7331393" cy="322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Solutions de détection basées sur l'IA.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704969" y="3044904"/>
            <a:ext cx="7734062" cy="1160502"/>
          </a:xfrm>
          <a:prstGeom prst="roundRect">
            <a:avLst>
              <a:gd name="adj" fmla="val 2604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8" name="Text 5"/>
          <p:cNvSpPr/>
          <p:nvPr/>
        </p:nvSpPr>
        <p:spPr>
          <a:xfrm>
            <a:off x="906304" y="3246239"/>
            <a:ext cx="2519362" cy="314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Réponse aux Incidents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906304" y="3681770"/>
            <a:ext cx="7331393" cy="322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Protocoles spécialisés.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704969" y="4406741"/>
            <a:ext cx="7734062" cy="1160502"/>
          </a:xfrm>
          <a:prstGeom prst="roundRect">
            <a:avLst>
              <a:gd name="adj" fmla="val 2604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1" name="Text 8"/>
          <p:cNvSpPr/>
          <p:nvPr/>
        </p:nvSpPr>
        <p:spPr>
          <a:xfrm>
            <a:off x="906304" y="4608076"/>
            <a:ext cx="2517815" cy="314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Formation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906304" y="5043607"/>
            <a:ext cx="7331393" cy="322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Formations avancées pour les employés.</a:t>
            </a:r>
            <a:endParaRPr lang="en-US" sz="1550" dirty="0"/>
          </a:p>
        </p:txBody>
      </p:sp>
      <p:sp>
        <p:nvSpPr>
          <p:cNvPr id="13" name="Shape 10"/>
          <p:cNvSpPr/>
          <p:nvPr/>
        </p:nvSpPr>
        <p:spPr>
          <a:xfrm>
            <a:off x="704969" y="5768578"/>
            <a:ext cx="7734062" cy="1160502"/>
          </a:xfrm>
          <a:prstGeom prst="roundRect">
            <a:avLst>
              <a:gd name="adj" fmla="val 2604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4" name="Text 11"/>
          <p:cNvSpPr/>
          <p:nvPr/>
        </p:nvSpPr>
        <p:spPr>
          <a:xfrm>
            <a:off x="906304" y="5969913"/>
            <a:ext cx="2517815" cy="314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Filtrage Contextuel</a:t>
            </a:r>
            <a:endParaRPr lang="en-US" sz="1950" dirty="0"/>
          </a:p>
        </p:txBody>
      </p:sp>
      <p:sp>
        <p:nvSpPr>
          <p:cNvPr id="15" name="Text 12"/>
          <p:cNvSpPr/>
          <p:nvPr/>
        </p:nvSpPr>
        <p:spPr>
          <a:xfrm>
            <a:off x="906304" y="6405443"/>
            <a:ext cx="7331393" cy="322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Technologies avancées.</a:t>
            </a:r>
            <a:endParaRPr lang="en-US" sz="1550" dirty="0"/>
          </a:p>
        </p:txBody>
      </p:sp>
      <p:sp>
        <p:nvSpPr>
          <p:cNvPr id="16" name="Text 13"/>
          <p:cNvSpPr/>
          <p:nvPr/>
        </p:nvSpPr>
        <p:spPr>
          <a:xfrm>
            <a:off x="704969" y="7155656"/>
            <a:ext cx="7734062" cy="322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Une approche multicouche est essentielle pour se défendre contre ces menaces.</a:t>
            </a:r>
            <a:endParaRPr lang="en-US"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5872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Sources et Références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2112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u="sng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Rapport Zscaler ThreatLabz 2024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7633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u="sng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Étude Hoxhunt sur les e-mails malveillants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055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u="sng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Rapport Kroll sur les tendances de phishing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64772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u="sng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Analyse SOCRadar des cybermenaces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10148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u="sng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Rapport Proofpoint "State of Phish 2024"</a:t>
            </a:r>
            <a:endParaRPr lang="en-US" sz="17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67BF5B-F06D-88AF-40F7-7EC8AEFC8A7D}"/>
              </a:ext>
            </a:extLst>
          </p:cNvPr>
          <p:cNvSpPr/>
          <p:nvPr/>
        </p:nvSpPr>
        <p:spPr>
          <a:xfrm>
            <a:off x="12750229" y="7715892"/>
            <a:ext cx="1880171" cy="513708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220</Words>
  <Application>Microsoft Office PowerPoint</Application>
  <PresentationFormat>Personnalisé</PresentationFormat>
  <Paragraphs>48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Lato</vt:lpstr>
      <vt:lpstr>Arial</vt:lpstr>
      <vt:lpstr>Lato 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ayoub el mahi</cp:lastModifiedBy>
  <cp:revision>2</cp:revision>
  <dcterms:created xsi:type="dcterms:W3CDTF">2025-04-09T13:54:18Z</dcterms:created>
  <dcterms:modified xsi:type="dcterms:W3CDTF">2025-04-09T14:00:09Z</dcterms:modified>
</cp:coreProperties>
</file>