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0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32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3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06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CA90-A684-4F3C-8047-A9F417E9199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A41BD-6E3F-4D61-A72D-15AD56BA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8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basic data structures</a:t>
            </a:r>
          </a:p>
          <a:p>
            <a:pPr lvl="1"/>
            <a:r>
              <a:rPr lang="en-US" dirty="0" smtClean="0"/>
              <a:t>Encapsulation of data structure inside an object means details can be handled internally</a:t>
            </a:r>
          </a:p>
          <a:p>
            <a:pPr lvl="2"/>
            <a:r>
              <a:rPr lang="en-US" dirty="0" smtClean="0"/>
              <a:t>Outside access through simpler interface</a:t>
            </a:r>
          </a:p>
          <a:p>
            <a:pPr lvl="1"/>
            <a:r>
              <a:rPr lang="en-US" dirty="0" smtClean="0"/>
              <a:t>Often involves pointers and dynamic memory allocation</a:t>
            </a:r>
          </a:p>
          <a:p>
            <a:pPr lvl="1"/>
            <a:r>
              <a:rPr lang="en-US" dirty="0" smtClean="0"/>
              <a:t>Templates are commonly used, to make data structures more general</a:t>
            </a:r>
          </a:p>
          <a:p>
            <a:pPr lvl="1"/>
            <a:r>
              <a:rPr lang="en-US" dirty="0" smtClean="0"/>
              <a:t>Some structures can be implemented with others</a:t>
            </a:r>
          </a:p>
          <a:p>
            <a:pPr lvl="2"/>
            <a:r>
              <a:rPr lang="en-US" dirty="0" smtClean="0"/>
              <a:t>Through inheritance or composition</a:t>
            </a:r>
          </a:p>
          <a:p>
            <a:pPr lvl="2"/>
            <a:r>
              <a:rPr lang="en-US" dirty="0" smtClean="0"/>
              <a:t>A stack can be implemented with a linked list of a vector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of error-handling</a:t>
            </a:r>
          </a:p>
          <a:p>
            <a:r>
              <a:rPr lang="en-US" dirty="0" smtClean="0"/>
              <a:t>Good for processing errors that must be handled in places other than where they occurred</a:t>
            </a:r>
          </a:p>
          <a:p>
            <a:r>
              <a:rPr lang="en-US" dirty="0" smtClean="0"/>
              <a:t>Good for handling errors from libraries or other components</a:t>
            </a:r>
          </a:p>
          <a:p>
            <a:r>
              <a:rPr lang="en-US" dirty="0" smtClean="0"/>
              <a:t>Should not be used for general program control (confusing to the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{ }</a:t>
            </a:r>
          </a:p>
          <a:p>
            <a:pPr lvl="1"/>
            <a:r>
              <a:rPr lang="en-US" dirty="0" smtClean="0"/>
              <a:t>Label used for a block that encloses an area where exception might be thrown</a:t>
            </a:r>
          </a:p>
          <a:p>
            <a:r>
              <a:rPr lang="en-US" dirty="0"/>
              <a:t>t</a:t>
            </a:r>
            <a:r>
              <a:rPr lang="en-US" dirty="0" smtClean="0"/>
              <a:t>hrow</a:t>
            </a:r>
          </a:p>
          <a:p>
            <a:pPr lvl="1"/>
            <a:r>
              <a:rPr lang="en-US" dirty="0" smtClean="0"/>
              <a:t>Used to throw an exception</a:t>
            </a:r>
          </a:p>
          <a:p>
            <a:pPr lvl="1"/>
            <a:r>
              <a:rPr lang="en-US" dirty="0" smtClean="0"/>
              <a:t>Can throw an item like a variable or an object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hrow </a:t>
            </a:r>
            <a:r>
              <a:rPr lang="en-US" dirty="0" err="1" smtClean="0"/>
              <a:t>DivideByZeroException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Also used to build a throw list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oid function(</a:t>
            </a:r>
            <a:r>
              <a:rPr lang="en-US" dirty="0" err="1" smtClean="0"/>
              <a:t>int</a:t>
            </a:r>
            <a:r>
              <a:rPr lang="en-US" dirty="0" smtClean="0"/>
              <a:t> x) </a:t>
            </a:r>
            <a:r>
              <a:rPr lang="en-US" dirty="0" err="1" smtClean="0"/>
              <a:t>thorw</a:t>
            </a:r>
            <a:r>
              <a:rPr lang="en-US" dirty="0" smtClean="0"/>
              <a:t> (</a:t>
            </a:r>
            <a:r>
              <a:rPr lang="en-US" dirty="0" err="1" smtClean="0"/>
              <a:t>ThisException</a:t>
            </a:r>
            <a:r>
              <a:rPr lang="en-US" dirty="0" smtClean="0"/>
              <a:t>, </a:t>
            </a:r>
            <a:r>
              <a:rPr lang="en-US" dirty="0" err="1" smtClean="0"/>
              <a:t>ThatException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3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 { }</a:t>
            </a:r>
          </a:p>
          <a:p>
            <a:pPr lvl="1"/>
            <a:r>
              <a:rPr lang="en-US" dirty="0" smtClean="0"/>
              <a:t>The catch blocks immediately follow the try blocks</a:t>
            </a:r>
          </a:p>
          <a:p>
            <a:pPr lvl="1"/>
            <a:r>
              <a:rPr lang="en-US" dirty="0" smtClean="0"/>
              <a:t>Can have more than one</a:t>
            </a:r>
          </a:p>
          <a:p>
            <a:pPr lvl="1"/>
            <a:r>
              <a:rPr lang="en-US" dirty="0" smtClean="0"/>
              <a:t>Each catch can take one parameter, indicating the type of exception</a:t>
            </a:r>
          </a:p>
          <a:p>
            <a:pPr lvl="1"/>
            <a:r>
              <a:rPr lang="en-US" dirty="0" smtClean="0"/>
              <a:t>Special catch block catch(…) { }</a:t>
            </a:r>
          </a:p>
          <a:p>
            <a:pPr lvl="2"/>
            <a:r>
              <a:rPr lang="en-US" dirty="0" smtClean="0"/>
              <a:t>Will catch any thrown exception</a:t>
            </a:r>
          </a:p>
          <a:p>
            <a:pPr lvl="2"/>
            <a:r>
              <a:rPr lang="en-US" dirty="0" smtClean="0"/>
              <a:t>Useful for a default case—a “catch 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2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</a:p>
          <a:p>
            <a:pPr lvl="1"/>
            <a:r>
              <a:rPr lang="en-US" dirty="0" smtClean="0"/>
              <a:t>A function that calls itself</a:t>
            </a:r>
          </a:p>
          <a:p>
            <a:r>
              <a:rPr lang="en-US" dirty="0" smtClean="0"/>
              <a:t>Recursion vs. iteration</a:t>
            </a:r>
          </a:p>
          <a:p>
            <a:r>
              <a:rPr lang="en-US" dirty="0" smtClean="0"/>
              <a:t>Some example algorithms</a:t>
            </a:r>
          </a:p>
          <a:p>
            <a:pPr lvl="1"/>
            <a:r>
              <a:rPr lang="en-US" dirty="0" smtClean="0"/>
              <a:t>Factorial, </a:t>
            </a:r>
            <a:r>
              <a:rPr lang="en-US" dirty="0" err="1" smtClean="0"/>
              <a:t>Fibonnaci</a:t>
            </a:r>
            <a:r>
              <a:rPr lang="en-US" dirty="0" smtClean="0"/>
              <a:t>, GCD, sorting,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compilation</a:t>
            </a:r>
          </a:p>
          <a:p>
            <a:pPr lvl="1"/>
            <a:r>
              <a:rPr lang="en-US" dirty="0" smtClean="0"/>
              <a:t>#define SYMBOL</a:t>
            </a:r>
          </a:p>
          <a:p>
            <a:pPr lvl="2"/>
            <a:r>
              <a:rPr lang="en-US" dirty="0" smtClean="0"/>
              <a:t>Brings the symbol into existence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SYMBOL</a:t>
            </a:r>
          </a:p>
          <a:p>
            <a:pPr lvl="2"/>
            <a:r>
              <a:rPr lang="en-US" dirty="0" smtClean="0"/>
              <a:t>Do something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SYMBOL</a:t>
            </a:r>
          </a:p>
          <a:p>
            <a:pPr lvl="2"/>
            <a:r>
              <a:rPr lang="en-US" dirty="0" smtClean="0"/>
              <a:t>Do something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7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Writing Test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Main program</a:t>
            </a:r>
          </a:p>
          <a:p>
            <a:pPr lvl="1"/>
            <a:r>
              <a:rPr lang="en-US" dirty="0" smtClean="0"/>
              <a:t>Sample execution output</a:t>
            </a:r>
          </a:p>
          <a:p>
            <a:r>
              <a:rPr lang="en-US" dirty="0" smtClean="0"/>
              <a:t>Your job</a:t>
            </a:r>
          </a:p>
          <a:p>
            <a:pPr lvl="1"/>
            <a:r>
              <a:rPr lang="en-US" dirty="0" smtClean="0"/>
              <a:t>Write the declarations and definition files</a:t>
            </a:r>
          </a:p>
        </p:txBody>
      </p:sp>
    </p:spTree>
    <p:extLst>
      <p:ext uri="{BB962C8B-B14F-4D97-AF65-F5344CB8AC3E}">
        <p14:creationId xmlns:p14="http://schemas.microsoft.com/office/powerpoint/2010/main" val="350944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flex.h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Flex a, b(“Merry”), c(“Christmas”);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 &lt;&lt; ‘,’ &lt;&lt; b &lt;&lt; ‘,’ &lt;&lt; c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b.cat(a);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b.cat(c);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b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c.cat(c); c.cat(c);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*,*Merry*,*Christmas*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Merry 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Merry Christmas*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/>
              <a:t>ChristmasChristmasChristmasChristmas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012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Objects of class Flex allow a variable length string to be maintained</a:t>
            </a:r>
          </a:p>
          <a:p>
            <a:r>
              <a:rPr lang="en-US" dirty="0" smtClean="0"/>
              <a:t>When the constructor for Flex is provided a c-string as a parameter, the Flex object created will have that string value.</a:t>
            </a:r>
          </a:p>
          <a:p>
            <a:pPr lvl="1"/>
            <a:r>
              <a:rPr lang="en-US" dirty="0" smtClean="0"/>
              <a:t>If no parameter is provided, a default string consisting of exactly one space should be created.</a:t>
            </a:r>
          </a:p>
          <a:p>
            <a:r>
              <a:rPr lang="en-US" dirty="0" smtClean="0"/>
              <a:t>Flex should have an overload of the output operator that will display the string surrounded by stars</a:t>
            </a:r>
          </a:p>
          <a:p>
            <a:r>
              <a:rPr lang="en-US" dirty="0" smtClean="0"/>
              <a:t>Flex also has a void function, cat, having one reference parameter of type Flex.</a:t>
            </a:r>
          </a:p>
          <a:p>
            <a:pPr lvl="1"/>
            <a:r>
              <a:rPr lang="en-US" dirty="0" smtClean="0"/>
              <a:t>The function cat should append the string in that parameter to the end of the Flex object invoking cat</a:t>
            </a:r>
          </a:p>
        </p:txBody>
      </p:sp>
    </p:spTree>
    <p:extLst>
      <p:ext uri="{BB962C8B-B14F-4D97-AF65-F5344CB8AC3E}">
        <p14:creationId xmlns:p14="http://schemas.microsoft.com/office/powerpoint/2010/main" val="34497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operators that allow accessing and manipulating of individual bits</a:t>
            </a:r>
          </a:p>
          <a:p>
            <a:r>
              <a:rPr lang="en-US" dirty="0" smtClean="0"/>
              <a:t>Necessary because smallest variables that can be created are at least 1 byte</a:t>
            </a:r>
          </a:p>
          <a:p>
            <a:r>
              <a:rPr lang="en-US" dirty="0" smtClean="0"/>
              <a:t>Accessing individual bits can be useful for making more efficient algorithms, or using less storage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0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There is no established bound on the size of a Flex object, so dynamic storage allocation should be used</a:t>
            </a:r>
          </a:p>
          <a:p>
            <a:r>
              <a:rPr lang="en-US" dirty="0" smtClean="0"/>
              <a:t>All Flex member data is private</a:t>
            </a:r>
          </a:p>
          <a:p>
            <a:r>
              <a:rPr lang="en-US" dirty="0" smtClean="0"/>
              <a:t>Show the content in </a:t>
            </a:r>
            <a:r>
              <a:rPr lang="en-US" dirty="0" err="1" smtClean="0"/>
              <a:t>flex.h</a:t>
            </a:r>
            <a:r>
              <a:rPr lang="en-US" dirty="0" smtClean="0"/>
              <a:t> and flex.cpp</a:t>
            </a:r>
          </a:p>
          <a:p>
            <a:pPr lvl="1"/>
            <a:r>
              <a:rPr lang="en-US" dirty="0" smtClean="0"/>
              <a:t>It is okay to use the </a:t>
            </a:r>
            <a:r>
              <a:rPr lang="en-US" dirty="0" err="1" smtClean="0"/>
              <a:t>cstring</a:t>
            </a:r>
            <a:r>
              <a:rPr lang="en-US" dirty="0" smtClean="0"/>
              <a:t> </a:t>
            </a:r>
            <a:r>
              <a:rPr lang="en-US" smtClean="0"/>
              <a:t>library 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4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.  </a:t>
            </a:r>
            <a:endParaRPr lang="en-US" dirty="0"/>
          </a:p>
          <a:p>
            <a:pPr lvl="1"/>
            <a:r>
              <a:rPr lang="en-US" dirty="0" smtClean="0"/>
              <a:t>Performs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 operation on individual bits (1 is true, 0 is false)</a:t>
            </a:r>
          </a:p>
          <a:p>
            <a:r>
              <a:rPr lang="en-US" dirty="0" smtClean="0"/>
              <a:t>Bitwise |</a:t>
            </a:r>
          </a:p>
          <a:p>
            <a:pPr lvl="1"/>
            <a:r>
              <a:rPr lang="en-US" dirty="0" smtClean="0"/>
              <a:t>Performs the | operation on individual bits</a:t>
            </a:r>
          </a:p>
          <a:p>
            <a:r>
              <a:rPr lang="en-US" dirty="0" smtClean="0"/>
              <a:t>Bitwise ^ (exclusive OR)</a:t>
            </a:r>
          </a:p>
          <a:p>
            <a:pPr lvl="1"/>
            <a:r>
              <a:rPr lang="en-US" dirty="0" smtClean="0"/>
              <a:t>XOR is true if there is exactly one true and one false</a:t>
            </a:r>
          </a:p>
          <a:p>
            <a:r>
              <a:rPr lang="en-US" dirty="0" smtClean="0"/>
              <a:t>Complement ~</a:t>
            </a:r>
          </a:p>
          <a:p>
            <a:pPr lvl="1"/>
            <a:r>
              <a:rPr lang="en-US" dirty="0" smtClean="0"/>
              <a:t>Reverses the bits of a variable (1 -&gt; 0, 0 -&gt;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(left shift)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Shifts the bits of a variable to the left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(right shift)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Shifts the bits of a variable to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Individual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Understand the concept of a bit mask and how to create one</a:t>
            </a:r>
          </a:p>
          <a:p>
            <a:r>
              <a:rPr lang="en-US" dirty="0" smtClean="0"/>
              <a:t>Understand how to do these basic operations on a single bit from a variable, without changing the other bits stored in the variable</a:t>
            </a:r>
          </a:p>
          <a:p>
            <a:pPr lvl="1"/>
            <a:r>
              <a:rPr lang="en-US" dirty="0" smtClean="0"/>
              <a:t>Set a bit to 1 </a:t>
            </a:r>
          </a:p>
          <a:p>
            <a:pPr lvl="1"/>
            <a:r>
              <a:rPr lang="en-US" dirty="0" smtClean="0"/>
              <a:t>Unset a bit (set to 0) </a:t>
            </a:r>
          </a:p>
          <a:p>
            <a:pPr lvl="1"/>
            <a:r>
              <a:rPr lang="en-US" dirty="0" smtClean="0"/>
              <a:t>Flip a bit to its opposite </a:t>
            </a:r>
          </a:p>
          <a:p>
            <a:pPr lvl="1"/>
            <a:r>
              <a:rPr lang="en-US" dirty="0" smtClean="0"/>
              <a:t>Query a bit (find out what it is—1 or 0)</a:t>
            </a:r>
          </a:p>
          <a:p>
            <a:r>
              <a:rPr lang="en-US" dirty="0" smtClean="0"/>
              <a:t>You should be able to identify or derive how the above operations are done on a single bit, with a combination of an appropriate operation and a bit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4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</a:p>
          <a:p>
            <a:pPr lvl="1"/>
            <a:r>
              <a:rPr lang="en-US" dirty="0" smtClean="0"/>
              <a:t>Functions that can work with multiple parameter types</a:t>
            </a:r>
          </a:p>
          <a:p>
            <a:pPr lvl="1"/>
            <a:r>
              <a:rPr lang="en-US" dirty="0" smtClean="0"/>
              <a:t>Compiler builds a separate function for each needed type</a:t>
            </a:r>
          </a:p>
          <a:p>
            <a:pPr lvl="1"/>
            <a:r>
              <a:rPr lang="en-US" dirty="0" smtClean="0"/>
              <a:t>An easy way to create overloaded functions without writing individual version</a:t>
            </a:r>
          </a:p>
          <a:p>
            <a:pPr lvl="1"/>
            <a:r>
              <a:rPr lang="en-US" dirty="0" smtClean="0"/>
              <a:t>Operations performed inside the function need to be valid for types used in the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function template idea</a:t>
            </a:r>
          </a:p>
          <a:p>
            <a:r>
              <a:rPr lang="en-US" dirty="0" smtClean="0"/>
              <a:t>Allows creation of a generic class, where the type of item stored can vary</a:t>
            </a:r>
          </a:p>
          <a:p>
            <a:r>
              <a:rPr lang="en-US" dirty="0" smtClean="0"/>
              <a:t>Again, operations used inside the class need to be valid for any type used to instantiate the class</a:t>
            </a:r>
          </a:p>
          <a:p>
            <a:r>
              <a:rPr lang="en-US" dirty="0" smtClean="0"/>
              <a:t>Each member function written as a function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9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Declarations and Object Instantiations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keyword template, along with template parameters in angle brackets &lt;&gt;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template&lt;class T&gt;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Examples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tack&lt;double&gt; </a:t>
            </a:r>
            <a:r>
              <a:rPr lang="en-US" dirty="0" err="1" smtClean="0"/>
              <a:t>myStack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tack&lt;</a:t>
            </a:r>
            <a:r>
              <a:rPr lang="en-US" dirty="0" err="1" smtClean="0"/>
              <a:t>int</a:t>
            </a:r>
            <a:r>
              <a:rPr lang="en-US" dirty="0" smtClean="0"/>
              <a:t>&gt; stack2(10: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Basic data structure types</a:t>
            </a:r>
          </a:p>
          <a:p>
            <a:pPr lvl="1"/>
            <a:r>
              <a:rPr lang="en-US" dirty="0" smtClean="0"/>
              <a:t>Stack—first in last out structure</a:t>
            </a:r>
          </a:p>
          <a:p>
            <a:pPr lvl="1"/>
            <a:r>
              <a:rPr lang="en-US" dirty="0" smtClean="0"/>
              <a:t>Queue—first in first out structure</a:t>
            </a:r>
          </a:p>
          <a:p>
            <a:pPr lvl="1"/>
            <a:r>
              <a:rPr lang="en-US" dirty="0" smtClean="0"/>
              <a:t>Vector—storage of a list using array-based storage </a:t>
            </a:r>
          </a:p>
          <a:p>
            <a:pPr lvl="1"/>
            <a:r>
              <a:rPr lang="en-US" dirty="0" smtClean="0"/>
              <a:t>Linked-list—storage of a list in a linear format using self-referential objects</a:t>
            </a:r>
          </a:p>
          <a:p>
            <a:pPr lvl="2"/>
            <a:r>
              <a:rPr lang="en-US" dirty="0" smtClean="0"/>
              <a:t>A self-referential object contains data, along with one+ pointers, which point to other objects of the same type</a:t>
            </a:r>
          </a:p>
          <a:p>
            <a:pPr lvl="2"/>
            <a:r>
              <a:rPr lang="en-US" dirty="0" smtClean="0"/>
              <a:t>Each node of a linked list stores a piece of data, and points to the next node in the list</a:t>
            </a:r>
          </a:p>
          <a:p>
            <a:pPr lvl="1"/>
            <a:r>
              <a:rPr lang="en-US" dirty="0" smtClean="0"/>
              <a:t>Tree—non-linear storage of a set of data using self-referential objects</a:t>
            </a:r>
          </a:p>
          <a:p>
            <a:pPr lvl="2"/>
            <a:r>
              <a:rPr lang="en-US" dirty="0" smtClean="0"/>
              <a:t>Each node in a tree has 2+ pointers to other nodes</a:t>
            </a:r>
          </a:p>
          <a:p>
            <a:pPr lvl="2"/>
            <a:r>
              <a:rPr lang="en-US" dirty="0" smtClean="0"/>
              <a:t>Binary tree is good for soring and searching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950</Words>
  <Application>Microsoft Office PowerPoint</Application>
  <PresentationFormat>On-screen Show (4:3)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Final Review</vt:lpstr>
      <vt:lpstr>Bitwise Operators</vt:lpstr>
      <vt:lpstr>The Bitwise Operators</vt:lpstr>
      <vt:lpstr>The Bitwise Operators</vt:lpstr>
      <vt:lpstr>Accessing Individual Bits</vt:lpstr>
      <vt:lpstr>Templates</vt:lpstr>
      <vt:lpstr>Class Templates</vt:lpstr>
      <vt:lpstr>Template Declarations and Object Instantiations</vt:lpstr>
      <vt:lpstr>Data Structures</vt:lpstr>
      <vt:lpstr>Data Structures</vt:lpstr>
      <vt:lpstr>Exception Handling</vt:lpstr>
      <vt:lpstr>Syntax</vt:lpstr>
      <vt:lpstr>Syntax</vt:lpstr>
      <vt:lpstr>Recursion</vt:lpstr>
      <vt:lpstr>Miscellaneous</vt:lpstr>
      <vt:lpstr>Code Writing Test Format</vt:lpstr>
      <vt:lpstr>Example Main Program</vt:lpstr>
      <vt:lpstr>Example Output</vt:lpstr>
      <vt:lpstr>Specifications</vt:lpstr>
      <vt:lpstr>Specifications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 Review</dc:title>
  <dc:creator>Windows User</dc:creator>
  <cp:lastModifiedBy>Windows User</cp:lastModifiedBy>
  <cp:revision>131</cp:revision>
  <dcterms:created xsi:type="dcterms:W3CDTF">2016-11-09T19:02:17Z</dcterms:created>
  <dcterms:modified xsi:type="dcterms:W3CDTF">2016-12-06T16:44:45Z</dcterms:modified>
</cp:coreProperties>
</file>