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300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90" r:id="rId21"/>
    <p:sldId id="279" r:id="rId22"/>
    <p:sldId id="280" r:id="rId23"/>
    <p:sldId id="281" r:id="rId24"/>
    <p:sldId id="282" r:id="rId25"/>
    <p:sldId id="284" r:id="rId26"/>
    <p:sldId id="286" r:id="rId27"/>
    <p:sldId id="287" r:id="rId28"/>
    <p:sldId id="288" r:id="rId29"/>
    <p:sldId id="289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AF42-FAF1-4ED7-8DE7-84AA2E92D6DD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B858-59E6-49E2-9302-CF366AA5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7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AF42-FAF1-4ED7-8DE7-84AA2E92D6DD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B858-59E6-49E2-9302-CF366AA5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6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AF42-FAF1-4ED7-8DE7-84AA2E92D6DD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B858-59E6-49E2-9302-CF366AA5781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5623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AF42-FAF1-4ED7-8DE7-84AA2E92D6DD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B858-59E6-49E2-9302-CF366AA5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2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AF42-FAF1-4ED7-8DE7-84AA2E92D6DD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B858-59E6-49E2-9302-CF366AA5781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4662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AF42-FAF1-4ED7-8DE7-84AA2E92D6DD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B858-59E6-49E2-9302-CF366AA5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47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AF42-FAF1-4ED7-8DE7-84AA2E92D6DD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B858-59E6-49E2-9302-CF366AA5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36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AF42-FAF1-4ED7-8DE7-84AA2E92D6DD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B858-59E6-49E2-9302-CF366AA5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4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AF42-FAF1-4ED7-8DE7-84AA2E92D6DD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B858-59E6-49E2-9302-CF366AA5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8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AF42-FAF1-4ED7-8DE7-84AA2E92D6DD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B858-59E6-49E2-9302-CF366AA5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4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AF42-FAF1-4ED7-8DE7-84AA2E92D6DD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B858-59E6-49E2-9302-CF366AA5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5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AF42-FAF1-4ED7-8DE7-84AA2E92D6DD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B858-59E6-49E2-9302-CF366AA5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9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AF42-FAF1-4ED7-8DE7-84AA2E92D6DD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B858-59E6-49E2-9302-CF366AA5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6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AF42-FAF1-4ED7-8DE7-84AA2E92D6DD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B858-59E6-49E2-9302-CF366AA5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7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AF42-FAF1-4ED7-8DE7-84AA2E92D6DD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B858-59E6-49E2-9302-CF366AA5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9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AF42-FAF1-4ED7-8DE7-84AA2E92D6DD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B858-59E6-49E2-9302-CF366AA5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1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5AF42-FAF1-4ED7-8DE7-84AA2E92D6DD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66B858-59E6-49E2-9302-CF366AA5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1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Andy Wang</a:t>
            </a:r>
          </a:p>
          <a:p>
            <a:r>
              <a:rPr lang="en-US" dirty="0"/>
              <a:t>Object Oriented Programming in C++</a:t>
            </a:r>
          </a:p>
          <a:p>
            <a:r>
              <a:rPr lang="en-US" dirty="0"/>
              <a:t>COP 3330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912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Deallocation of Dynamic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To deallocate a dynamic array, use this form</a:t>
            </a:r>
          </a:p>
          <a:p>
            <a:pPr marL="457200" lvl="1" indent="0">
              <a:buNone/>
            </a:pPr>
            <a:r>
              <a:rPr lang="en-US" dirty="0" smtClean="0"/>
              <a:t>delete [] </a:t>
            </a:r>
            <a:r>
              <a:rPr lang="en-US" dirty="0" err="1" smtClean="0"/>
              <a:t>name_of_pointer</a:t>
            </a:r>
            <a:endParaRPr lang="en-US" dirty="0" smtClean="0"/>
          </a:p>
          <a:p>
            <a:r>
              <a:rPr lang="en-US" dirty="0" smtClean="0"/>
              <a:t>Example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*list = new </a:t>
            </a:r>
            <a:r>
              <a:rPr lang="en-US" dirty="0" err="1" smtClean="0"/>
              <a:t>int</a:t>
            </a:r>
            <a:r>
              <a:rPr lang="en-US" dirty="0" smtClean="0"/>
              <a:t>[40];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-US" dirty="0" smtClean="0"/>
              <a:t>elete [] list;	// deallocates the array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n-US" dirty="0" smtClean="0"/>
              <a:t>ist = 0; 		// reset the pointer to null</a:t>
            </a:r>
          </a:p>
          <a:p>
            <a:r>
              <a:rPr lang="en-US" dirty="0" smtClean="0"/>
              <a:t>We don’t want list to point to deallocated space</a:t>
            </a:r>
          </a:p>
        </p:txBody>
      </p:sp>
    </p:spTree>
    <p:extLst>
      <p:ext uri="{BB962C8B-B14F-4D97-AF65-F5344CB8AC3E}">
        <p14:creationId xmlns:p14="http://schemas.microsoft.com/office/powerpoint/2010/main" val="1786273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fail to deallocate dynamically allocated memory…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list = new </a:t>
            </a:r>
            <a:r>
              <a:rPr lang="en-US" dirty="0" err="1" smtClean="0"/>
              <a:t>int</a:t>
            </a:r>
            <a:r>
              <a:rPr lang="en-US" dirty="0" smtClean="0"/>
              <a:t>[40];  // first allocation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…// no deallocation…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list = new </a:t>
            </a:r>
            <a:r>
              <a:rPr lang="en-US" dirty="0" err="1" smtClean="0"/>
              <a:t>int</a:t>
            </a:r>
            <a:r>
              <a:rPr lang="en-US" dirty="0" smtClean="0"/>
              <a:t>[10]; 	// second allocation</a:t>
            </a:r>
          </a:p>
          <a:p>
            <a:r>
              <a:rPr lang="en-US" dirty="0" smtClean="0"/>
              <a:t>Result…</a:t>
            </a:r>
          </a:p>
          <a:p>
            <a:pPr lvl="1"/>
            <a:r>
              <a:rPr lang="en-US" dirty="0" smtClean="0"/>
              <a:t>Memory leak…</a:t>
            </a:r>
          </a:p>
        </p:txBody>
      </p:sp>
    </p:spTree>
    <p:extLst>
      <p:ext uri="{BB962C8B-B14F-4D97-AF65-F5344CB8AC3E}">
        <p14:creationId xmlns:p14="http://schemas.microsoft.com/office/powerpoint/2010/main" val="4215579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Dynamically Resizing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you want to grow an array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*list = new </a:t>
            </a:r>
            <a:r>
              <a:rPr lang="en-US" dirty="0" err="1" smtClean="0"/>
              <a:t>int</a:t>
            </a:r>
            <a:r>
              <a:rPr lang="en-US" dirty="0" smtClean="0"/>
              <a:t>[size];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*temp = new </a:t>
            </a:r>
            <a:r>
              <a:rPr lang="en-US" dirty="0" err="1" smtClean="0"/>
              <a:t>int</a:t>
            </a:r>
            <a:r>
              <a:rPr lang="en-US" dirty="0" smtClean="0"/>
              <a:t>[size + 5]; // create a bigger temp array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= 0; </a:t>
            </a:r>
            <a:r>
              <a:rPr lang="en-US" dirty="0" err="1" smtClean="0"/>
              <a:t>i</a:t>
            </a:r>
            <a:r>
              <a:rPr lang="en-US" dirty="0" smtClean="0"/>
              <a:t> &lt; size;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temp[</a:t>
            </a:r>
            <a:r>
              <a:rPr lang="en-US" dirty="0" err="1" smtClean="0"/>
              <a:t>i</a:t>
            </a:r>
            <a:r>
              <a:rPr lang="en-US" dirty="0" smtClean="0"/>
              <a:t>] = list[</a:t>
            </a:r>
            <a:r>
              <a:rPr lang="en-US" dirty="0" err="1" smtClean="0"/>
              <a:t>i</a:t>
            </a:r>
            <a:r>
              <a:rPr lang="en-US" dirty="0" smtClean="0"/>
              <a:t>];  // copy the data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d</a:t>
            </a:r>
            <a:r>
              <a:rPr lang="en-US" dirty="0" smtClean="0"/>
              <a:t>elete [] list;  // free up the old memory location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ist = temp;   // make list point to the new memory location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79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Allocation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Objects can be dynamically allocated as well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Fraction *fp1, *fp2, *</a:t>
            </a:r>
            <a:r>
              <a:rPr lang="en-US" dirty="0" err="1" smtClean="0"/>
              <a:t>flist</a:t>
            </a:r>
            <a:r>
              <a:rPr lang="en-US" dirty="0" smtClean="0"/>
              <a:t>;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</a:t>
            </a:r>
            <a:r>
              <a:rPr lang="en-US" dirty="0" smtClean="0"/>
              <a:t>p1 = new Fraction;  // uses default </a:t>
            </a:r>
            <a:r>
              <a:rPr lang="en-US" dirty="0" err="1" smtClean="0"/>
              <a:t>contructor</a:t>
            </a:r>
            <a:endParaRPr lang="en-US" dirty="0" smtClean="0"/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</a:t>
            </a:r>
            <a:r>
              <a:rPr lang="en-US" dirty="0" smtClean="0"/>
              <a:t>p2 = new Fraction(3,4);  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</a:t>
            </a:r>
            <a:r>
              <a:rPr lang="en-US" dirty="0" err="1" smtClean="0"/>
              <a:t>list</a:t>
            </a:r>
            <a:r>
              <a:rPr lang="en-US" dirty="0" smtClean="0"/>
              <a:t> = new Fraction[20];  // dynamic array of 20 Fraction 		// objects with default constructor used for each</a:t>
            </a:r>
          </a:p>
          <a:p>
            <a:r>
              <a:rPr lang="en-US" dirty="0" smtClean="0"/>
              <a:t>To deallocate</a:t>
            </a:r>
          </a:p>
          <a:p>
            <a:pPr marL="457200" lvl="1" indent="0">
              <a:buNone/>
            </a:pPr>
            <a:r>
              <a:rPr lang="en-US" dirty="0"/>
              <a:t>d</a:t>
            </a:r>
            <a:r>
              <a:rPr lang="en-US" dirty="0" smtClean="0"/>
              <a:t>elete fp1; delete fp2; delete [] </a:t>
            </a:r>
            <a:r>
              <a:rPr lang="en-US" dirty="0" err="1" smtClean="0"/>
              <a:t>flist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547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Dot Operator vs. Arrow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dot operator requires an object name</a:t>
            </a:r>
          </a:p>
          <a:p>
            <a:pPr marL="457200" lvl="1" indent="0">
              <a:buNone/>
            </a:pPr>
            <a:r>
              <a:rPr lang="en-US" dirty="0" err="1" smtClean="0"/>
              <a:t>objectName.memberName</a:t>
            </a:r>
            <a:r>
              <a:rPr lang="en-US" dirty="0" smtClean="0"/>
              <a:t>	// member can be data or </a:t>
            </a:r>
            <a:r>
              <a:rPr lang="en-US" dirty="0" err="1" smtClean="0"/>
              <a:t>func</a:t>
            </a:r>
            <a:endParaRPr lang="en-US" dirty="0" smtClean="0"/>
          </a:p>
          <a:p>
            <a:r>
              <a:rPr lang="en-US" dirty="0" smtClean="0"/>
              <a:t>An arrow operator works with object pointers</a:t>
            </a:r>
          </a:p>
          <a:p>
            <a:pPr marL="457200" lvl="1" indent="0">
              <a:buNone/>
            </a:pPr>
            <a:r>
              <a:rPr lang="en-US" dirty="0" err="1" smtClean="0"/>
              <a:t>objectPointer</a:t>
            </a:r>
            <a:r>
              <a:rPr lang="en-US" dirty="0" smtClean="0"/>
              <a:t>-&gt;</a:t>
            </a:r>
            <a:r>
              <a:rPr lang="en-US" dirty="0" err="1" smtClean="0"/>
              <a:t>memberName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2099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Dot Operator vs. Arrow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dereference an object pointer before using the dot operator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(*fp1).Show();</a:t>
            </a:r>
          </a:p>
          <a:p>
            <a:r>
              <a:rPr lang="en-US" dirty="0" smtClean="0"/>
              <a:t>An arrow operator is a nice shortcut</a:t>
            </a:r>
          </a:p>
          <a:p>
            <a:pPr marL="457200" lvl="1" indent="0">
              <a:buNone/>
            </a:pPr>
            <a:r>
              <a:rPr lang="en-US" dirty="0" smtClean="0"/>
              <a:t>fp1-&gt;Show();</a:t>
            </a:r>
          </a:p>
        </p:txBody>
      </p:sp>
    </p:spTree>
    <p:extLst>
      <p:ext uri="{BB962C8B-B14F-4D97-AF65-F5344CB8AC3E}">
        <p14:creationId xmlns:p14="http://schemas.microsoft.com/office/powerpoint/2010/main" val="878526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Dot Operator vs. Arrow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pointers to dynamically allocated objects, the arrow operator is easiest</a:t>
            </a:r>
          </a:p>
          <a:p>
            <a:pPr marL="457200" lvl="1" indent="0">
              <a:buNone/>
            </a:pPr>
            <a:r>
              <a:rPr lang="en-US" dirty="0" smtClean="0"/>
              <a:t>ftp-&gt;Show();</a:t>
            </a:r>
          </a:p>
          <a:p>
            <a:r>
              <a:rPr lang="en-US" dirty="0" smtClean="0"/>
              <a:t>For pointers to dynamically allocated arrays of objects, arrow operator usually is not needed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 smtClean="0"/>
              <a:t>flist</a:t>
            </a:r>
            <a:r>
              <a:rPr lang="en-US" dirty="0" smtClean="0"/>
              <a:t>[3].Show();  // </a:t>
            </a:r>
            <a:r>
              <a:rPr lang="en-US" dirty="0" err="1" smtClean="0"/>
              <a:t>flist</a:t>
            </a:r>
            <a:r>
              <a:rPr lang="en-US" dirty="0" smtClean="0"/>
              <a:t> is a pointer; </a:t>
            </a:r>
            <a:r>
              <a:rPr lang="en-US" dirty="0" err="1" smtClean="0"/>
              <a:t>flist</a:t>
            </a:r>
            <a:r>
              <a:rPr lang="en-US" dirty="0" smtClean="0"/>
              <a:t>[3] is an object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/>
              <a:t>f</a:t>
            </a:r>
            <a:r>
              <a:rPr lang="en-US" dirty="0" err="1" smtClean="0"/>
              <a:t>list</a:t>
            </a:r>
            <a:r>
              <a:rPr lang="en-US" dirty="0" smtClean="0"/>
              <a:t>[3]-&gt;Show(); // INCORRECT</a:t>
            </a:r>
          </a:p>
        </p:txBody>
      </p:sp>
    </p:spTree>
    <p:extLst>
      <p:ext uri="{BB962C8B-B14F-4D97-AF65-F5344CB8AC3E}">
        <p14:creationId xmlns:p14="http://schemas.microsoft.com/office/powerpoint/2010/main" val="3994469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Dynamic Allocation inside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motivation example</a:t>
            </a:r>
          </a:p>
          <a:p>
            <a:pPr lvl="1"/>
            <a:r>
              <a:rPr lang="en-US" dirty="0" smtClean="0"/>
              <a:t>Suppose we want an array as a member data</a:t>
            </a:r>
          </a:p>
          <a:p>
            <a:pPr lvl="2"/>
            <a:r>
              <a:rPr lang="en-US" dirty="0" smtClean="0"/>
              <a:t>Don’t want a fixed upper bound on the size</a:t>
            </a:r>
          </a:p>
          <a:p>
            <a:pPr lvl="1"/>
            <a:r>
              <a:rPr lang="en-US" dirty="0" smtClean="0"/>
              <a:t>How to embed a dynamic array inside a class</a:t>
            </a:r>
          </a:p>
          <a:p>
            <a:pPr lvl="2"/>
            <a:r>
              <a:rPr lang="en-US" dirty="0" smtClean="0"/>
              <a:t>Which can be created statically…</a:t>
            </a:r>
          </a:p>
          <a:p>
            <a:pPr lvl="3"/>
            <a:r>
              <a:rPr lang="en-US" dirty="0" smtClean="0"/>
              <a:t>Which means compiler needs to know the size in advance…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07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embed the array pointer</a:t>
            </a:r>
          </a:p>
          <a:p>
            <a:pPr lvl="1"/>
            <a:r>
              <a:rPr lang="en-US" dirty="0" smtClean="0"/>
              <a:t>Declare array pointers as member data</a:t>
            </a:r>
          </a:p>
          <a:p>
            <a:r>
              <a:rPr lang="en-US" dirty="0" smtClean="0"/>
              <a:t>Always initialize pointers in the constructor</a:t>
            </a:r>
          </a:p>
          <a:p>
            <a:pPr lvl="1"/>
            <a:r>
              <a:rPr lang="en-US" dirty="0" smtClean="0"/>
              <a:t>The constructor might dynamically allocate spaces (via new) and assign them to points</a:t>
            </a:r>
          </a:p>
          <a:p>
            <a:pPr lvl="2"/>
            <a:r>
              <a:rPr lang="en-US" dirty="0" smtClean="0"/>
              <a:t>Or, initialize pointers to null </a:t>
            </a:r>
          </a:p>
          <a:p>
            <a:r>
              <a:rPr lang="en-US" dirty="0"/>
              <a:t>Cleanup (via delete) dynamically allocated space when done using it</a:t>
            </a:r>
          </a:p>
          <a:p>
            <a:pPr lvl="1"/>
            <a:r>
              <a:rPr lang="en-US" dirty="0"/>
              <a:t>Can happen in </a:t>
            </a:r>
            <a:r>
              <a:rPr lang="en-US" dirty="0" smtClean="0"/>
              <a:t>a regular </a:t>
            </a:r>
            <a:r>
              <a:rPr lang="en-US" dirty="0"/>
              <a:t>member function</a:t>
            </a:r>
          </a:p>
          <a:p>
            <a:pPr lvl="1"/>
            <a:r>
              <a:rPr lang="en-US" dirty="0"/>
              <a:t>Should happen in the destructor, the last function being run before an object is deallocated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0340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memory management tasks from the functionality/algorithmic tasks wherever possible</a:t>
            </a:r>
          </a:p>
          <a:p>
            <a:pPr lvl="1"/>
            <a:r>
              <a:rPr lang="en-US" dirty="0" smtClean="0"/>
              <a:t>Write member functions just for dealing with memory (allocation, deallocation, resize)</a:t>
            </a:r>
          </a:p>
          <a:p>
            <a:pPr lvl="1"/>
            <a:r>
              <a:rPr lang="en-US" dirty="0" smtClean="0"/>
              <a:t>Algorithmic functions call the memory handling functions</a:t>
            </a:r>
          </a:p>
          <a:p>
            <a:pPr lvl="1"/>
            <a:r>
              <a:rPr lang="en-US" dirty="0" smtClean="0"/>
              <a:t>More uses of new and delete, more likely to have a memory leak</a:t>
            </a:r>
          </a:p>
        </p:txBody>
      </p:sp>
    </p:spTree>
    <p:extLst>
      <p:ext uri="{BB962C8B-B14F-4D97-AF65-F5344CB8AC3E}">
        <p14:creationId xmlns:p14="http://schemas.microsoft.com/office/powerpoint/2010/main" val="110772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Compile time (or static) allocation</a:t>
            </a:r>
          </a:p>
          <a:p>
            <a:pPr lvl="1"/>
            <a:r>
              <a:rPr lang="en-US" dirty="0" smtClean="0"/>
              <a:t>Memory for the named variables is allocated by the compiler</a:t>
            </a:r>
          </a:p>
          <a:p>
            <a:pPr lvl="1"/>
            <a:r>
              <a:rPr lang="en-US" dirty="0" smtClean="0"/>
              <a:t>The exact size and type of storage must be known</a:t>
            </a:r>
          </a:p>
          <a:p>
            <a:pPr lvl="1"/>
            <a:r>
              <a:rPr lang="en-US" dirty="0" smtClean="0"/>
              <a:t>The array size has to be constant</a:t>
            </a:r>
          </a:p>
          <a:p>
            <a:r>
              <a:rPr lang="en-US" dirty="0"/>
              <a:t>Dynamic memory allocation</a:t>
            </a:r>
          </a:p>
          <a:p>
            <a:pPr lvl="1"/>
            <a:r>
              <a:rPr lang="en-US" dirty="0"/>
              <a:t>Memory allocated during run time, placed in a program segment known as the </a:t>
            </a:r>
            <a:r>
              <a:rPr lang="en-US" b="1" i="1" dirty="0">
                <a:solidFill>
                  <a:srgbClr val="7030A0"/>
                </a:solidFill>
              </a:rPr>
              <a:t>heap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or the </a:t>
            </a:r>
            <a:r>
              <a:rPr lang="en-US" dirty="0" err="1" smtClean="0"/>
              <a:t>freestore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compiler </a:t>
            </a:r>
            <a:r>
              <a:rPr lang="en-US" dirty="0" smtClean="0"/>
              <a:t>does not need </a:t>
            </a:r>
            <a:r>
              <a:rPr lang="en-US" dirty="0"/>
              <a:t>to know the exact size and </a:t>
            </a:r>
            <a:r>
              <a:rPr lang="en-US" dirty="0" smtClean="0"/>
              <a:t>number </a:t>
            </a:r>
            <a:r>
              <a:rPr lang="en-US" dirty="0"/>
              <a:t>of items </a:t>
            </a:r>
            <a:r>
              <a:rPr lang="en-US" dirty="0" smtClean="0"/>
              <a:t>to be allocated</a:t>
            </a:r>
          </a:p>
          <a:p>
            <a:pPr lvl="1"/>
            <a:r>
              <a:rPr lang="en-US" dirty="0" smtClean="0"/>
              <a:t>Pointers </a:t>
            </a:r>
            <a:r>
              <a:rPr lang="en-US" dirty="0"/>
              <a:t>are crucial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9316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Exampe</a:t>
            </a:r>
            <a:r>
              <a:rPr lang="en-US" dirty="0" smtClean="0"/>
              <a:t>:  </a:t>
            </a:r>
            <a:r>
              <a:rPr lang="en-US" dirty="0" err="1" smtClean="0"/>
              <a:t>PhoneBook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http://www.cs.fsu.edu/~myers/cop3330/examples/phonebook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Two classes that use dynamic memory allocation</a:t>
            </a:r>
          </a:p>
          <a:p>
            <a:r>
              <a:rPr lang="en-US" dirty="0" smtClean="0"/>
              <a:t>Entry class</a:t>
            </a:r>
          </a:p>
          <a:p>
            <a:pPr lvl="1"/>
            <a:r>
              <a:rPr lang="en-US" dirty="0"/>
              <a:t>Represents a single entry in a phone book</a:t>
            </a:r>
          </a:p>
          <a:p>
            <a:pPr lvl="1"/>
            <a:r>
              <a:rPr lang="en-US" dirty="0"/>
              <a:t>Uses strings (null-terminated character arrays) to store </a:t>
            </a:r>
            <a:r>
              <a:rPr lang="en-US" dirty="0" smtClean="0"/>
              <a:t>names, addresses, </a:t>
            </a:r>
            <a:r>
              <a:rPr lang="en-US" dirty="0"/>
              <a:t>and phone </a:t>
            </a:r>
            <a:r>
              <a:rPr lang="en-US" dirty="0" smtClean="0"/>
              <a:t>numbers</a:t>
            </a:r>
          </a:p>
          <a:p>
            <a:r>
              <a:rPr lang="en-US" dirty="0" smtClean="0"/>
              <a:t>Directory class</a:t>
            </a:r>
            <a:endParaRPr lang="en-US" dirty="0"/>
          </a:p>
          <a:p>
            <a:pPr lvl="1"/>
            <a:r>
              <a:rPr lang="en-US" dirty="0"/>
              <a:t>Stores a list of Entry objects in a dynamic array</a:t>
            </a:r>
          </a:p>
          <a:p>
            <a:pPr lvl="1"/>
            <a:r>
              <a:rPr lang="en-US" dirty="0"/>
              <a:t>Provides services</a:t>
            </a:r>
          </a:p>
          <a:p>
            <a:pPr lvl="2"/>
            <a:r>
              <a:rPr lang="en-US" dirty="0"/>
              <a:t>Add, delete, modify, search, and display entries</a:t>
            </a:r>
          </a:p>
          <a:p>
            <a:pPr lvl="2"/>
            <a:r>
              <a:rPr lang="en-US" dirty="0"/>
              <a:t>Dynamically resize the array of Entries if needed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16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 smtClean="0"/>
              <a:t>ntry.h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lass Entry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  <a:r>
              <a:rPr lang="en-US" dirty="0" smtClean="0"/>
              <a:t>Entry();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  <a:r>
              <a:rPr lang="en-US" dirty="0" smtClean="0"/>
              <a:t>void Load();  // load data into an entry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  <a:r>
              <a:rPr lang="en-US" dirty="0" smtClean="0"/>
              <a:t>void Show()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const</a:t>
            </a:r>
            <a:r>
              <a:rPr lang="en-US" dirty="0"/>
              <a:t> </a:t>
            </a:r>
            <a:r>
              <a:rPr lang="en-US" dirty="0" smtClean="0"/>
              <a:t>char*</a:t>
            </a:r>
            <a:r>
              <a:rPr lang="en-US" dirty="0" err="1" smtClean="0"/>
              <a:t>GetName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private: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char name[20];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phoneNumber</a:t>
            </a:r>
            <a:r>
              <a:rPr lang="en-US" dirty="0" smtClean="0"/>
              <a:t>[20];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address[20];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25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ntry.cpp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cstring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entry.h</a:t>
            </a:r>
            <a:r>
              <a:rPr lang="en-US" dirty="0" smtClean="0"/>
              <a:t>”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Entry::Entry()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strcpy</a:t>
            </a:r>
            <a:r>
              <a:rPr lang="en-US" dirty="0" smtClean="0"/>
              <a:t>(name, “ “);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phoneNumber</a:t>
            </a:r>
            <a:r>
              <a:rPr lang="en-US" dirty="0" smtClean="0"/>
              <a:t>, “ “);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strcpy</a:t>
            </a:r>
            <a:r>
              <a:rPr lang="en-US" dirty="0" smtClean="0"/>
              <a:t>(address, “ “);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41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ntry.cpp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r>
              <a:rPr lang="en-US" dirty="0" smtClean="0"/>
              <a:t>oid Entry::Load()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</a:t>
            </a:r>
            <a:r>
              <a:rPr lang="en-US" dirty="0" err="1" smtClean="0"/>
              <a:t>nType</a:t>
            </a:r>
            <a:r>
              <a:rPr lang="en-US" dirty="0" smtClean="0"/>
              <a:t> name, followed by ENTER: “;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cin.getline</a:t>
            </a:r>
            <a:r>
              <a:rPr lang="en-US" dirty="0" smtClean="0"/>
              <a:t>(name, 20);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</a:t>
            </a:r>
            <a:r>
              <a:rPr lang="en-US" dirty="0" err="1" smtClean="0"/>
              <a:t>nType</a:t>
            </a:r>
            <a:r>
              <a:rPr lang="en-US" dirty="0" smtClean="0"/>
              <a:t> phone number, followed by ENTER: “;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cin.getline</a:t>
            </a:r>
            <a:r>
              <a:rPr lang="en-US" dirty="0" smtClean="0"/>
              <a:t>(</a:t>
            </a:r>
            <a:r>
              <a:rPr lang="en-US" dirty="0" err="1" smtClean="0"/>
              <a:t>phoneNumber</a:t>
            </a:r>
            <a:r>
              <a:rPr lang="en-US" dirty="0" smtClean="0"/>
              <a:t>, 20);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</a:t>
            </a:r>
            <a:r>
              <a:rPr lang="en-US" dirty="0" err="1" smtClean="0"/>
              <a:t>nType</a:t>
            </a:r>
            <a:r>
              <a:rPr lang="en-US" dirty="0" smtClean="0"/>
              <a:t> address, followed by ENTER: “;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cin.getline</a:t>
            </a:r>
            <a:r>
              <a:rPr lang="en-US" dirty="0" smtClean="0"/>
              <a:t>(address, 20);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0237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ntry.cpp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r>
              <a:rPr lang="en-US" dirty="0" smtClean="0"/>
              <a:t>oid Entry::Show()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‘\t’ &lt;&lt; name;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strlen</a:t>
            </a:r>
            <a:r>
              <a:rPr lang="en-US" dirty="0" smtClean="0"/>
              <a:t>(name) + 1; </a:t>
            </a:r>
            <a:r>
              <a:rPr lang="en-US" dirty="0" err="1" smtClean="0"/>
              <a:t>i</a:t>
            </a:r>
            <a:r>
              <a:rPr lang="en-US" dirty="0" smtClean="0"/>
              <a:t> &lt; 20;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  <a:r>
              <a:rPr lang="en-US" dirty="0" err="1" smtClean="0"/>
              <a:t>cout.put</a:t>
            </a:r>
            <a:r>
              <a:rPr lang="en-US" dirty="0" smtClean="0"/>
              <a:t>(‘ ‘);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‘\t’ &lt;&lt; </a:t>
            </a:r>
            <a:r>
              <a:rPr lang="en-US" dirty="0" err="1" smtClean="0"/>
              <a:t>phoneNumber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for (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 smtClean="0"/>
              <a:t>strlen</a:t>
            </a:r>
            <a:r>
              <a:rPr lang="en-US" dirty="0" smtClean="0"/>
              <a:t>(</a:t>
            </a:r>
            <a:r>
              <a:rPr lang="en-US" dirty="0" err="1" smtClean="0"/>
              <a:t>phoneNumber</a:t>
            </a:r>
            <a:r>
              <a:rPr lang="en-US" dirty="0" smtClean="0"/>
              <a:t>) </a:t>
            </a:r>
            <a:r>
              <a:rPr lang="en-US" dirty="0"/>
              <a:t>+ 1; </a:t>
            </a:r>
            <a:r>
              <a:rPr lang="en-US" dirty="0" err="1"/>
              <a:t>i</a:t>
            </a:r>
            <a:r>
              <a:rPr lang="en-US" dirty="0"/>
              <a:t> &lt; 20; </a:t>
            </a:r>
            <a:r>
              <a:rPr lang="en-US" dirty="0" err="1"/>
              <a:t>i</a:t>
            </a:r>
            <a:r>
              <a:rPr lang="en-US" dirty="0"/>
              <a:t>++) 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cout.put</a:t>
            </a:r>
            <a:r>
              <a:rPr lang="en-US" dirty="0"/>
              <a:t>(‘ </a:t>
            </a:r>
            <a:r>
              <a:rPr lang="en-US" dirty="0" smtClean="0"/>
              <a:t>‘);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‘t’ &lt;&lt; address;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const</a:t>
            </a:r>
            <a:r>
              <a:rPr lang="en-US" dirty="0"/>
              <a:t> char* Entry::</a:t>
            </a:r>
            <a:r>
              <a:rPr lang="en-US" dirty="0" err="1"/>
              <a:t>GetName</a:t>
            </a:r>
            <a:r>
              <a:rPr lang="en-US" dirty="0"/>
              <a:t>() </a:t>
            </a:r>
            <a:r>
              <a:rPr lang="en-US" dirty="0" err="1"/>
              <a:t>const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return 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783455" y="1702981"/>
            <a:ext cx="1555531" cy="915217"/>
          </a:xfrm>
          <a:prstGeom prst="wedgeRoundRectCallout">
            <a:avLst>
              <a:gd name="adj1" fmla="val -62049"/>
              <a:gd name="adj2" fmla="val 7857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Null-terminated string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177712" y="4774288"/>
            <a:ext cx="2133600" cy="785063"/>
          </a:xfrm>
          <a:prstGeom prst="wedgeRectCallout">
            <a:avLst>
              <a:gd name="adj1" fmla="val 3305"/>
              <a:gd name="adj2" fmla="val -8612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Print blanks to format the output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199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irectory.h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entry.h</a:t>
            </a:r>
            <a:r>
              <a:rPr lang="en-US" dirty="0" smtClean="0"/>
              <a:t>”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lass Directory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Directory(); // setup empty directory of entries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~Directory();  // deallocate the entry list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void Insert();  // insert a new entry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void Lookup()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void Remove();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void Update();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void </a:t>
            </a:r>
            <a:r>
              <a:rPr lang="en-US" dirty="0" err="1"/>
              <a:t>DisplayDirectory</a:t>
            </a:r>
            <a:r>
              <a:rPr lang="en-US" dirty="0"/>
              <a:t>()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private: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maxSize</a:t>
            </a:r>
            <a:r>
              <a:rPr lang="en-US" dirty="0"/>
              <a:t>, </a:t>
            </a:r>
            <a:r>
              <a:rPr lang="en-US" dirty="0" err="1"/>
              <a:t>currentSize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Entry *</a:t>
            </a:r>
            <a:r>
              <a:rPr lang="en-US" dirty="0" err="1"/>
              <a:t>entryList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void Grow();  // increase maximum size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// return an index, given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FindName</a:t>
            </a:r>
            <a:r>
              <a:rPr lang="en-US" dirty="0"/>
              <a:t>(char *</a:t>
            </a:r>
            <a:r>
              <a:rPr lang="en-US" dirty="0" err="1"/>
              <a:t>aName</a:t>
            </a:r>
            <a:r>
              <a:rPr lang="en-US" dirty="0"/>
              <a:t>) </a:t>
            </a:r>
            <a:r>
              <a:rPr lang="en-US" dirty="0" err="1"/>
              <a:t>const</a:t>
            </a:r>
            <a:r>
              <a:rPr lang="en-US" dirty="0"/>
              <a:t>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55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irectory.cpp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cstring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directory.h</a:t>
            </a:r>
            <a:r>
              <a:rPr lang="en-US" dirty="0" smtClean="0"/>
              <a:t>”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Directory::Directory()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maxSize</a:t>
            </a:r>
            <a:r>
              <a:rPr lang="en-US" dirty="0" smtClean="0"/>
              <a:t> = 5;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currentSize</a:t>
            </a:r>
            <a:r>
              <a:rPr lang="en-US" dirty="0" smtClean="0"/>
              <a:t> =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entryList</a:t>
            </a:r>
            <a:r>
              <a:rPr lang="en-US" dirty="0" smtClean="0"/>
              <a:t> = new Entry[</a:t>
            </a:r>
            <a:r>
              <a:rPr lang="en-US" dirty="0" err="1" smtClean="0"/>
              <a:t>maxSize</a:t>
            </a:r>
            <a:r>
              <a:rPr lang="en-US" dirty="0" smtClean="0"/>
              <a:t>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Directory::~Directory() { delete [] </a:t>
            </a:r>
            <a:r>
              <a:rPr lang="en-US" dirty="0" err="1" smtClean="0"/>
              <a:t>entryList</a:t>
            </a:r>
            <a:r>
              <a:rPr lang="en-US" dirty="0" smtClean="0"/>
              <a:t>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8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irectory.cpp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r>
              <a:rPr lang="en-US" dirty="0" smtClean="0"/>
              <a:t>oid Directory::Insert()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currentSize</a:t>
            </a:r>
            <a:r>
              <a:rPr lang="en-US" dirty="0" smtClean="0"/>
              <a:t> == </a:t>
            </a:r>
            <a:r>
              <a:rPr lang="en-US" dirty="0" err="1" smtClean="0"/>
              <a:t>maxSize</a:t>
            </a:r>
            <a:r>
              <a:rPr lang="en-US" dirty="0" smtClean="0"/>
              <a:t>) Grow();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entryList</a:t>
            </a:r>
            <a:r>
              <a:rPr lang="en-US" dirty="0" smtClean="0"/>
              <a:t>[</a:t>
            </a:r>
            <a:r>
              <a:rPr lang="en-US" dirty="0" err="1" smtClean="0"/>
              <a:t>currentSize</a:t>
            </a:r>
            <a:r>
              <a:rPr lang="en-US" dirty="0" smtClean="0"/>
              <a:t>++].Load();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4242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irectory.cpp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r>
              <a:rPr lang="en-US" dirty="0" smtClean="0"/>
              <a:t>oid Directory::Lookup() </a:t>
            </a:r>
            <a:r>
              <a:rPr lang="en-US" dirty="0" err="1" smtClean="0"/>
              <a:t>const</a:t>
            </a:r>
            <a:r>
              <a:rPr lang="en-US" dirty="0" smtClean="0"/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char </a:t>
            </a:r>
            <a:r>
              <a:rPr lang="en-US" dirty="0" err="1" smtClean="0"/>
              <a:t>aName</a:t>
            </a:r>
            <a:r>
              <a:rPr lang="en-US" dirty="0" smtClean="0"/>
              <a:t>[20];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</a:t>
            </a:r>
            <a:r>
              <a:rPr lang="en-US" dirty="0" err="1" smtClean="0"/>
              <a:t>tType</a:t>
            </a:r>
            <a:r>
              <a:rPr lang="en-US" dirty="0" smtClean="0"/>
              <a:t> the name to be looked up, followed by ENTER:  “;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cin.getline</a:t>
            </a:r>
            <a:r>
              <a:rPr lang="en-US" dirty="0" smtClean="0"/>
              <a:t>(</a:t>
            </a:r>
            <a:r>
              <a:rPr lang="en-US" dirty="0" err="1" smtClean="0"/>
              <a:t>aName</a:t>
            </a:r>
            <a:r>
              <a:rPr lang="en-US" dirty="0" smtClean="0"/>
              <a:t>, 20);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thisEntry</a:t>
            </a:r>
            <a:r>
              <a:rPr lang="en-US" dirty="0" smtClean="0"/>
              <a:t> = </a:t>
            </a:r>
            <a:r>
              <a:rPr lang="en-US" dirty="0" err="1" smtClean="0"/>
              <a:t>FindName</a:t>
            </a:r>
            <a:r>
              <a:rPr lang="en-US" dirty="0" smtClean="0"/>
              <a:t>(</a:t>
            </a:r>
            <a:r>
              <a:rPr lang="en-US" dirty="0" err="1" smtClean="0"/>
              <a:t>aName</a:t>
            </a:r>
            <a:r>
              <a:rPr lang="en-US" dirty="0" smtClean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thisEntry</a:t>
            </a:r>
            <a:r>
              <a:rPr lang="en-US" dirty="0" smtClean="0"/>
              <a:t> == -1)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aName</a:t>
            </a:r>
            <a:r>
              <a:rPr lang="en-US" dirty="0" smtClean="0"/>
              <a:t> &lt;&lt; “ not found\n”;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} else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“\</a:t>
            </a:r>
            <a:r>
              <a:rPr lang="en-US" dirty="0" err="1" smtClean="0"/>
              <a:t>nEntry</a:t>
            </a:r>
            <a:r>
              <a:rPr lang="en-US" dirty="0" smtClean="0"/>
              <a:t> found: “;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</a:t>
            </a:r>
            <a:r>
              <a:rPr lang="en-US" dirty="0" err="1" smtClean="0"/>
              <a:t>entryList</a:t>
            </a:r>
            <a:r>
              <a:rPr lang="en-US" dirty="0" smtClean="0"/>
              <a:t>[</a:t>
            </a:r>
            <a:r>
              <a:rPr lang="en-US" dirty="0" err="1" smtClean="0"/>
              <a:t>thisEntry</a:t>
            </a:r>
            <a:r>
              <a:rPr lang="en-US" dirty="0" smtClean="0"/>
              <a:t>].Show();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4614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irectory.cpp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r>
              <a:rPr lang="en-US" dirty="0" smtClean="0"/>
              <a:t>oid Directory::Remove()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char </a:t>
            </a:r>
            <a:r>
              <a:rPr lang="en-US" dirty="0" err="1" smtClean="0"/>
              <a:t>aName</a:t>
            </a:r>
            <a:r>
              <a:rPr lang="en-US" dirty="0" smtClean="0"/>
              <a:t>[20];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</a:t>
            </a:r>
            <a:r>
              <a:rPr lang="en-US" dirty="0" err="1" smtClean="0"/>
              <a:t>nType</a:t>
            </a:r>
            <a:r>
              <a:rPr lang="en-US" dirty="0" smtClean="0"/>
              <a:t> name to be removed, followed by ENTER: “;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cin.getline</a:t>
            </a:r>
            <a:r>
              <a:rPr lang="en-US" dirty="0" smtClean="0"/>
              <a:t>(</a:t>
            </a:r>
            <a:r>
              <a:rPr lang="en-US" dirty="0" err="1" smtClean="0"/>
              <a:t>aName</a:t>
            </a:r>
            <a:r>
              <a:rPr lang="en-US" dirty="0" smtClean="0"/>
              <a:t>, 20);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thisEntry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FindName</a:t>
            </a:r>
            <a:r>
              <a:rPr lang="en-US" dirty="0" smtClean="0"/>
              <a:t>(</a:t>
            </a:r>
            <a:r>
              <a:rPr lang="en-US" dirty="0" err="1" smtClean="0"/>
              <a:t>aName</a:t>
            </a:r>
            <a:r>
              <a:rPr lang="en-US" dirty="0" smtClean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thisEntry</a:t>
            </a:r>
            <a:r>
              <a:rPr lang="en-US" dirty="0" smtClean="0"/>
              <a:t> == -1)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aName</a:t>
            </a:r>
            <a:r>
              <a:rPr lang="en-US" dirty="0" smtClean="0"/>
              <a:t> &lt;&lt; “ not found”;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} else {  // shift entries down by one position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for (</a:t>
            </a:r>
            <a:r>
              <a:rPr lang="en-US" dirty="0" err="1" smtClean="0"/>
              <a:t>int</a:t>
            </a:r>
            <a:r>
              <a:rPr lang="en-US" dirty="0" smtClean="0"/>
              <a:t> j = </a:t>
            </a:r>
            <a:r>
              <a:rPr lang="en-US" dirty="0" err="1" smtClean="0"/>
              <a:t>thisEntry</a:t>
            </a:r>
            <a:r>
              <a:rPr lang="en-US" dirty="0" smtClean="0"/>
              <a:t> +1; j &lt; </a:t>
            </a:r>
            <a:r>
              <a:rPr lang="en-US" dirty="0" err="1" smtClean="0"/>
              <a:t>currentSize</a:t>
            </a:r>
            <a:r>
              <a:rPr lang="en-US" dirty="0" smtClean="0"/>
              <a:t>; </a:t>
            </a:r>
            <a:r>
              <a:rPr lang="en-US" dirty="0" err="1" smtClean="0"/>
              <a:t>j++</a:t>
            </a:r>
            <a:r>
              <a:rPr lang="en-US" dirty="0" smtClean="0"/>
              <a:t>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entryList</a:t>
            </a:r>
            <a:r>
              <a:rPr lang="en-US" dirty="0" smtClean="0"/>
              <a:t>[j – 1] = </a:t>
            </a:r>
            <a:r>
              <a:rPr lang="en-US" dirty="0" err="1" smtClean="0"/>
              <a:t>entryList</a:t>
            </a:r>
            <a:r>
              <a:rPr lang="en-US" dirty="0" smtClean="0"/>
              <a:t>[j];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currentSize</a:t>
            </a:r>
            <a:r>
              <a:rPr lang="en-US" dirty="0" smtClean="0"/>
              <a:t>--;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“Entry removed.\n”;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250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allocate memory at run time</a:t>
            </a:r>
          </a:p>
          <a:p>
            <a:pPr lvl="1"/>
            <a:r>
              <a:rPr lang="en-US" dirty="0" smtClean="0"/>
              <a:t>But, cannot create new variables names at run time</a:t>
            </a:r>
          </a:p>
          <a:p>
            <a:r>
              <a:rPr lang="en-US" dirty="0" smtClean="0"/>
              <a:t>Thus, there are two steps in dynamic allocation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Allocate the space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Store its address in a pointer (so that the space can be accessed)</a:t>
            </a:r>
          </a:p>
          <a:p>
            <a:r>
              <a:rPr lang="en-US" dirty="0" smtClean="0"/>
              <a:t>Use the </a:t>
            </a:r>
            <a:r>
              <a:rPr lang="en-US" b="1" dirty="0" smtClean="0">
                <a:solidFill>
                  <a:srgbClr val="7030A0"/>
                </a:solidFill>
              </a:rPr>
              <a:t>new</a:t>
            </a:r>
            <a:r>
              <a:rPr lang="en-US" dirty="0" smtClean="0"/>
              <a:t>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45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irectory.cpp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r>
              <a:rPr lang="en-US" dirty="0" smtClean="0"/>
              <a:t>oid Directory::Update()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char </a:t>
            </a:r>
            <a:r>
              <a:rPr lang="en-US" dirty="0" err="1" smtClean="0"/>
              <a:t>aName</a:t>
            </a:r>
            <a:r>
              <a:rPr lang="en-US" dirty="0" smtClean="0"/>
              <a:t>[20];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</a:t>
            </a:r>
            <a:r>
              <a:rPr lang="en-US" dirty="0" err="1" smtClean="0"/>
              <a:t>nPlease</a:t>
            </a:r>
            <a:r>
              <a:rPr lang="en-US" dirty="0" smtClean="0"/>
              <a:t> enter the name of the entry to be modified:  “;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cin.getline</a:t>
            </a:r>
            <a:r>
              <a:rPr lang="en-US" dirty="0" smtClean="0"/>
              <a:t>(</a:t>
            </a:r>
            <a:r>
              <a:rPr lang="en-US" dirty="0" err="1" smtClean="0"/>
              <a:t>aName</a:t>
            </a:r>
            <a:r>
              <a:rPr lang="en-US" dirty="0" smtClean="0"/>
              <a:t>, 20);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thisEntry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FindName</a:t>
            </a:r>
            <a:r>
              <a:rPr lang="en-US" dirty="0" smtClean="0"/>
              <a:t>(</a:t>
            </a:r>
            <a:r>
              <a:rPr lang="en-US" dirty="0" err="1" smtClean="0"/>
              <a:t>aName</a:t>
            </a:r>
            <a:r>
              <a:rPr lang="en-US" dirty="0" smtClean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thisEntry</a:t>
            </a:r>
            <a:r>
              <a:rPr lang="en-US" dirty="0" smtClean="0"/>
              <a:t> == -1)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aName</a:t>
            </a:r>
            <a:r>
              <a:rPr lang="en-US" dirty="0" smtClean="0"/>
              <a:t> &lt;&lt; “ not found”;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} else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“\</a:t>
            </a:r>
            <a:r>
              <a:rPr lang="en-US" dirty="0" err="1" smtClean="0"/>
              <a:t>nCurrent</a:t>
            </a:r>
            <a:r>
              <a:rPr lang="en-US" dirty="0" smtClean="0"/>
              <a:t> entry is:  \n”;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  <a:r>
              <a:rPr lang="en-US" dirty="0" err="1" smtClean="0"/>
              <a:t>entryList</a:t>
            </a:r>
            <a:r>
              <a:rPr lang="en-US" dirty="0" smtClean="0"/>
              <a:t>[</a:t>
            </a:r>
            <a:r>
              <a:rPr lang="en-US" dirty="0" err="1" smtClean="0"/>
              <a:t>thisEntry</a:t>
            </a:r>
            <a:r>
              <a:rPr lang="en-US" dirty="0" smtClean="0"/>
              <a:t>].Show();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“\</a:t>
            </a:r>
            <a:r>
              <a:rPr lang="en-US" dirty="0" err="1" smtClean="0"/>
              <a:t>n”Replace</a:t>
            </a:r>
            <a:r>
              <a:rPr lang="en-US" dirty="0" smtClean="0"/>
              <a:t> with new entries as follows: \n”;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entryList</a:t>
            </a:r>
            <a:r>
              <a:rPr lang="en-US" dirty="0" smtClean="0"/>
              <a:t>[</a:t>
            </a:r>
            <a:r>
              <a:rPr lang="en-US" dirty="0" err="1" smtClean="0"/>
              <a:t>thisEntry</a:t>
            </a:r>
            <a:r>
              <a:rPr lang="en-US" dirty="0" smtClean="0"/>
              <a:t>].Load();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612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irectory.cpp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r>
              <a:rPr lang="en-US" dirty="0" smtClean="0"/>
              <a:t>oid Directory::</a:t>
            </a:r>
            <a:r>
              <a:rPr lang="en-US" dirty="0" err="1" smtClean="0"/>
              <a:t>DisplayDirectory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currentSize</a:t>
            </a:r>
            <a:r>
              <a:rPr lang="en-US" dirty="0" smtClean="0"/>
              <a:t> == 0)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“\</a:t>
            </a:r>
            <a:r>
              <a:rPr lang="en-US" dirty="0" err="1" smtClean="0"/>
              <a:t>nCurrent</a:t>
            </a:r>
            <a:r>
              <a:rPr lang="en-US" dirty="0" smtClean="0"/>
              <a:t> directory is empty.\n”;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return;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“\n\t***NAME***\t\t***PHONE***\t\t***ADDRESS***\n\n”;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0; j &lt; </a:t>
            </a:r>
            <a:r>
              <a:rPr lang="en-US" dirty="0" err="1" smtClean="0"/>
              <a:t>currentSize</a:t>
            </a:r>
            <a:r>
              <a:rPr lang="en-US" dirty="0" smtClean="0"/>
              <a:t>; </a:t>
            </a:r>
            <a:r>
              <a:rPr lang="en-US" dirty="0" err="1" smtClean="0"/>
              <a:t>j++</a:t>
            </a:r>
            <a:r>
              <a:rPr lang="en-US" dirty="0" smtClean="0"/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entryList</a:t>
            </a:r>
            <a:r>
              <a:rPr lang="en-US" dirty="0" smtClean="0"/>
              <a:t>[j].Show();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1986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irectory.cpp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r>
              <a:rPr lang="en-US" dirty="0" smtClean="0"/>
              <a:t>oid Directory::Grow()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maxSize</a:t>
            </a:r>
            <a:r>
              <a:rPr lang="en-US" dirty="0" smtClean="0"/>
              <a:t> = </a:t>
            </a:r>
            <a:r>
              <a:rPr lang="en-US" dirty="0" err="1" smtClean="0"/>
              <a:t>currentSize</a:t>
            </a:r>
            <a:r>
              <a:rPr lang="en-US" dirty="0" smtClean="0"/>
              <a:t> + 5;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Entry *</a:t>
            </a:r>
            <a:r>
              <a:rPr lang="en-US" dirty="0" err="1" smtClean="0"/>
              <a:t>newList</a:t>
            </a:r>
            <a:r>
              <a:rPr lang="en-US" dirty="0" smtClean="0"/>
              <a:t> = </a:t>
            </a:r>
            <a:r>
              <a:rPr lang="en-US" dirty="0" err="1" smtClean="0"/>
              <a:t>newEntry</a:t>
            </a:r>
            <a:r>
              <a:rPr lang="en-US" dirty="0" smtClean="0"/>
              <a:t>[</a:t>
            </a:r>
            <a:r>
              <a:rPr lang="en-US" dirty="0" err="1" smtClean="0"/>
              <a:t>maxSize</a:t>
            </a:r>
            <a:r>
              <a:rPr lang="en-US" dirty="0" smtClean="0"/>
              <a:t>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0; j &lt; </a:t>
            </a:r>
            <a:r>
              <a:rPr lang="en-US" dirty="0" err="1" smtClean="0"/>
              <a:t>currentSize</a:t>
            </a:r>
            <a:r>
              <a:rPr lang="en-US" dirty="0" smtClean="0"/>
              <a:t>; </a:t>
            </a:r>
            <a:r>
              <a:rPr lang="en-US" dirty="0" err="1" smtClean="0"/>
              <a:t>j++</a:t>
            </a:r>
            <a:r>
              <a:rPr lang="en-US" dirty="0" smtClean="0"/>
              <a:t>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newList</a:t>
            </a:r>
            <a:r>
              <a:rPr lang="en-US" dirty="0" smtClean="0"/>
              <a:t>[j] = </a:t>
            </a:r>
            <a:r>
              <a:rPr lang="en-US" dirty="0" err="1" smtClean="0"/>
              <a:t>entryList</a:t>
            </a:r>
            <a:r>
              <a:rPr lang="en-US" dirty="0" smtClean="0"/>
              <a:t>[j];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delete [] </a:t>
            </a:r>
            <a:r>
              <a:rPr lang="en-US" dirty="0" err="1" smtClean="0"/>
              <a:t>entryList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entryList</a:t>
            </a:r>
            <a:r>
              <a:rPr lang="en-US" dirty="0" smtClean="0"/>
              <a:t> = </a:t>
            </a:r>
            <a:r>
              <a:rPr lang="en-US" dirty="0" err="1" smtClean="0"/>
              <a:t>newList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Int</a:t>
            </a:r>
            <a:r>
              <a:rPr lang="en-US" dirty="0" smtClean="0"/>
              <a:t> Directory::</a:t>
            </a:r>
            <a:r>
              <a:rPr lang="en-US" dirty="0" err="1" smtClean="0"/>
              <a:t>FindName</a:t>
            </a:r>
            <a:r>
              <a:rPr lang="en-US" dirty="0" smtClean="0"/>
              <a:t>(char *</a:t>
            </a:r>
            <a:r>
              <a:rPr lang="en-US" dirty="0" err="1" smtClean="0"/>
              <a:t>aName</a:t>
            </a:r>
            <a:r>
              <a:rPr lang="en-US" dirty="0" smtClean="0"/>
              <a:t>) </a:t>
            </a:r>
            <a:r>
              <a:rPr lang="en-US" dirty="0" err="1" smtClean="0"/>
              <a:t>const</a:t>
            </a:r>
            <a:r>
              <a:rPr lang="en-US" dirty="0" smtClean="0"/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0; j &lt; </a:t>
            </a:r>
            <a:r>
              <a:rPr lang="en-US" dirty="0" err="1" smtClean="0"/>
              <a:t>currentSize</a:t>
            </a:r>
            <a:r>
              <a:rPr lang="en-US" dirty="0" smtClean="0"/>
              <a:t>; </a:t>
            </a:r>
            <a:r>
              <a:rPr lang="en-US" dirty="0" err="1" smtClean="0"/>
              <a:t>j++</a:t>
            </a:r>
            <a:r>
              <a:rPr lang="en-US" dirty="0" smtClean="0"/>
              <a:t>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if (</a:t>
            </a:r>
            <a:r>
              <a:rPr lang="en-US" dirty="0" err="1" smtClean="0"/>
              <a:t>strcmp</a:t>
            </a:r>
            <a:r>
              <a:rPr lang="en-US" dirty="0" smtClean="0"/>
              <a:t>(</a:t>
            </a:r>
            <a:r>
              <a:rPr lang="en-US" dirty="0" err="1" smtClean="0"/>
              <a:t>entryList</a:t>
            </a:r>
            <a:r>
              <a:rPr lang="en-US" dirty="0" smtClean="0"/>
              <a:t>[</a:t>
            </a:r>
            <a:r>
              <a:rPr lang="en-US" dirty="0"/>
              <a:t>j</a:t>
            </a:r>
            <a:r>
              <a:rPr lang="en-US" dirty="0" smtClean="0"/>
              <a:t>].</a:t>
            </a:r>
            <a:r>
              <a:rPr lang="en-US" dirty="0" err="1" smtClean="0"/>
              <a:t>GetName</a:t>
            </a:r>
            <a:r>
              <a:rPr lang="en-US" dirty="0" smtClean="0"/>
              <a:t>(), </a:t>
            </a:r>
            <a:r>
              <a:rPr lang="en-US" dirty="0" err="1" smtClean="0"/>
              <a:t>aName</a:t>
            </a:r>
            <a:r>
              <a:rPr lang="en-US" dirty="0" smtClean="0"/>
              <a:t>) == 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return </a:t>
            </a:r>
            <a:r>
              <a:rPr lang="en-US" dirty="0"/>
              <a:t>j</a:t>
            </a:r>
            <a:r>
              <a:rPr lang="en-US" dirty="0" smtClean="0"/>
              <a:t>;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return -1;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4052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enu.cpp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cctype</a:t>
            </a:r>
            <a:r>
              <a:rPr lang="en-US" dirty="0" smtClean="0"/>
              <a:t>&gt; // for </a:t>
            </a:r>
            <a:r>
              <a:rPr lang="en-US" dirty="0" err="1" smtClean="0"/>
              <a:t>toupper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directory.h</a:t>
            </a:r>
            <a:r>
              <a:rPr lang="en-US" dirty="0" smtClean="0"/>
              <a:t>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ShowMenu</a:t>
            </a:r>
            <a:r>
              <a:rPr lang="en-US" dirty="0" smtClean="0"/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"\n\t\t*** PIP 6 PHONE DIRECTORY ***";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"\n\</a:t>
            </a:r>
            <a:r>
              <a:rPr lang="en-US" dirty="0" err="1"/>
              <a:t>tI</a:t>
            </a:r>
            <a:r>
              <a:rPr lang="en-US" dirty="0"/>
              <a:t> \</a:t>
            </a:r>
            <a:r>
              <a:rPr lang="en-US" dirty="0" err="1"/>
              <a:t>tInsert</a:t>
            </a:r>
            <a:r>
              <a:rPr lang="en-US" dirty="0"/>
              <a:t> a new entry into the directory";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/>
              <a:t>"\n\</a:t>
            </a:r>
            <a:r>
              <a:rPr lang="en-US" dirty="0" err="1"/>
              <a:t>tL</a:t>
            </a:r>
            <a:r>
              <a:rPr lang="en-US" dirty="0"/>
              <a:t> \</a:t>
            </a:r>
            <a:r>
              <a:rPr lang="en-US" dirty="0" err="1"/>
              <a:t>tLook</a:t>
            </a:r>
            <a:r>
              <a:rPr lang="en-US" dirty="0"/>
              <a:t> up an entry";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"\n\</a:t>
            </a:r>
            <a:r>
              <a:rPr lang="en-US" dirty="0" err="1"/>
              <a:t>tR</a:t>
            </a:r>
            <a:r>
              <a:rPr lang="en-US" dirty="0"/>
              <a:t> \</a:t>
            </a:r>
            <a:r>
              <a:rPr lang="en-US" dirty="0" err="1"/>
              <a:t>tRemove</a:t>
            </a:r>
            <a:r>
              <a:rPr lang="en-US" dirty="0"/>
              <a:t> an entry";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"\n\</a:t>
            </a:r>
            <a:r>
              <a:rPr lang="en-US" dirty="0" err="1"/>
              <a:t>tU</a:t>
            </a:r>
            <a:r>
              <a:rPr lang="en-US" dirty="0"/>
              <a:t> \</a:t>
            </a:r>
            <a:r>
              <a:rPr lang="en-US" dirty="0" err="1"/>
              <a:t>tUpdate</a:t>
            </a:r>
            <a:r>
              <a:rPr lang="en-US" dirty="0"/>
              <a:t> an entry";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"\n\</a:t>
            </a:r>
            <a:r>
              <a:rPr lang="en-US" dirty="0" err="1"/>
              <a:t>tD</a:t>
            </a:r>
            <a:r>
              <a:rPr lang="en-US" dirty="0"/>
              <a:t> \</a:t>
            </a:r>
            <a:r>
              <a:rPr lang="en-US" dirty="0" err="1"/>
              <a:t>tDisplay</a:t>
            </a:r>
            <a:r>
              <a:rPr lang="en-US" dirty="0"/>
              <a:t> the entire directory";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"\n\t? \</a:t>
            </a:r>
            <a:r>
              <a:rPr lang="en-US" dirty="0" err="1"/>
              <a:t>tDisplay</a:t>
            </a:r>
            <a:r>
              <a:rPr lang="en-US" dirty="0"/>
              <a:t> this menu";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"\n\</a:t>
            </a:r>
            <a:r>
              <a:rPr lang="en-US" dirty="0" err="1"/>
              <a:t>tQ</a:t>
            </a:r>
            <a:r>
              <a:rPr lang="en-US" dirty="0"/>
              <a:t> \</a:t>
            </a:r>
            <a:r>
              <a:rPr lang="en-US" dirty="0" err="1"/>
              <a:t>tQuit</a:t>
            </a:r>
            <a:r>
              <a:rPr lang="en-US" dirty="0"/>
              <a:t>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52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enu.cpp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</a:t>
            </a:r>
            <a:r>
              <a:rPr lang="en-US" dirty="0" smtClean="0"/>
              <a:t>har </a:t>
            </a:r>
            <a:r>
              <a:rPr lang="en-US" dirty="0" err="1" smtClean="0"/>
              <a:t>GetAChar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char *</a:t>
            </a:r>
            <a:r>
              <a:rPr lang="en-US" dirty="0" err="1" smtClean="0"/>
              <a:t>promptString</a:t>
            </a:r>
            <a:r>
              <a:rPr lang="en-US" dirty="0" smtClean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char response;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promptString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 &gt;&gt; response;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response = topper(response);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cin.get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return response;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char Legal(char c)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return</a:t>
            </a:r>
            <a:r>
              <a:rPr lang="en-US" dirty="0"/>
              <a:t>	((c == 'I') || (c == 'L') || (c == 'R') || (c == 'U')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|| (</a:t>
            </a:r>
            <a:r>
              <a:rPr lang="en-US" dirty="0"/>
              <a:t>c == 'D') || (c == '?') || (c == 'Q'));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19162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enu.cpp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</a:t>
            </a:r>
            <a:r>
              <a:rPr lang="en-US" dirty="0" smtClean="0"/>
              <a:t>har </a:t>
            </a:r>
            <a:r>
              <a:rPr lang="en-US" dirty="0" err="1" smtClean="0"/>
              <a:t>GetCommand</a:t>
            </a:r>
            <a:r>
              <a:rPr lang="en-US" dirty="0" smtClean="0"/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char </a:t>
            </a:r>
            <a:r>
              <a:rPr lang="en-US" dirty="0" err="1" smtClean="0"/>
              <a:t>cmd</a:t>
            </a:r>
            <a:r>
              <a:rPr lang="en-US" dirty="0" smtClean="0"/>
              <a:t> = </a:t>
            </a:r>
            <a:r>
              <a:rPr lang="en-US" dirty="0" err="1" smtClean="0"/>
              <a:t>GetChar</a:t>
            </a:r>
            <a:r>
              <a:rPr lang="en-US" dirty="0" smtClean="0"/>
              <a:t>(“\n\n&gt;”);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while (!Legal(</a:t>
            </a:r>
            <a:r>
              <a:rPr lang="en-US" dirty="0" err="1" smtClean="0"/>
              <a:t>cmd</a:t>
            </a:r>
            <a:r>
              <a:rPr lang="en-US" dirty="0" smtClean="0"/>
              <a:t>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</a:t>
            </a:r>
            <a:r>
              <a:rPr lang="en-US" dirty="0" err="1" smtClean="0"/>
              <a:t>nIllegal</a:t>
            </a:r>
            <a:r>
              <a:rPr lang="en-US" dirty="0" smtClean="0"/>
              <a:t> command, please try again…”;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ShowMenu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cmd</a:t>
            </a:r>
            <a:r>
              <a:rPr lang="en-US" dirty="0" smtClean="0"/>
              <a:t> = </a:t>
            </a:r>
            <a:r>
              <a:rPr lang="en-US" dirty="0" err="1" smtClean="0"/>
              <a:t>GetAChar</a:t>
            </a:r>
            <a:r>
              <a:rPr lang="en-US" dirty="0" smtClean="0"/>
              <a:t>(“\n\n&gt;”);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cmd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4326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enu.cpp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Directory 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ShowMenu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char command;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do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command = </a:t>
            </a:r>
            <a:r>
              <a:rPr lang="en-US" dirty="0" err="1" smtClean="0"/>
              <a:t>GetCommand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switch(command)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case ‘I’: </a:t>
            </a:r>
            <a:r>
              <a:rPr lang="en-US" dirty="0" err="1" smtClean="0"/>
              <a:t>d.Insert</a:t>
            </a:r>
            <a:r>
              <a:rPr lang="en-US" dirty="0" smtClean="0"/>
              <a:t>();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case ‘L’: </a:t>
            </a:r>
            <a:r>
              <a:rPr lang="en-US" dirty="0" err="1" smtClean="0"/>
              <a:t>d.Lookup</a:t>
            </a:r>
            <a:r>
              <a:rPr lang="en-US" dirty="0" smtClean="0"/>
              <a:t>();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case ‘R’: </a:t>
            </a:r>
            <a:r>
              <a:rPr lang="en-US" dirty="0" err="1" smtClean="0"/>
              <a:t>d.Remove</a:t>
            </a:r>
            <a:r>
              <a:rPr lang="en-US" dirty="0" smtClean="0"/>
              <a:t>();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case ‘D’:</a:t>
            </a:r>
            <a:r>
              <a:rPr lang="en-US" dirty="0"/>
              <a:t> </a:t>
            </a:r>
            <a:r>
              <a:rPr lang="en-US" dirty="0" err="1" smtClean="0"/>
              <a:t>d.DisplayDirectory</a:t>
            </a:r>
            <a:r>
              <a:rPr lang="en-US" dirty="0" smtClean="0"/>
              <a:t>();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case ‘?’: </a:t>
            </a:r>
            <a:r>
              <a:rPr lang="en-US" dirty="0" err="1" smtClean="0"/>
              <a:t>ShowMenu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} while (command != ‘Q’);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smtClean="0"/>
              <a:t>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2348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destructor in Directory is responsible to free up the dynamically allocated Entry array</a:t>
            </a:r>
          </a:p>
          <a:p>
            <a:r>
              <a:rPr lang="en-US" dirty="0" smtClean="0"/>
              <a:t>When an object is automatically deallocated, only the space occupied by the object is deallocated</a:t>
            </a:r>
          </a:p>
          <a:p>
            <a:pPr lvl="1"/>
            <a:r>
              <a:rPr lang="en-US" dirty="0" smtClean="0"/>
              <a:t>Dynamically allocated memory is outside of the object, pointed by the pointer</a:t>
            </a:r>
          </a:p>
          <a:p>
            <a:pPr lvl="1"/>
            <a:r>
              <a:rPr lang="en-US" dirty="0" smtClean="0"/>
              <a:t>Need to be explicitly deallocated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43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Phonebook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http://www.cs.fsu.edu/~myers/cop3330/examples/phonebook2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Uses operator&lt;&lt; and &gt;&gt; instead of Show() and Load()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1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up the allocated space</a:t>
            </a:r>
          </a:p>
          <a:p>
            <a:r>
              <a:rPr lang="en-US" dirty="0" smtClean="0"/>
              <a:t>Compile time (automatic) variables are automatically deallocated</a:t>
            </a:r>
          </a:p>
          <a:p>
            <a:r>
              <a:rPr lang="en-US" dirty="0" smtClean="0"/>
              <a:t>A programmer needs to free up dynamically allocated memory</a:t>
            </a:r>
          </a:p>
          <a:p>
            <a:r>
              <a:rPr lang="en-US" dirty="0" smtClean="0"/>
              <a:t>Use the </a:t>
            </a:r>
            <a:r>
              <a:rPr lang="en-US" b="1" dirty="0" smtClean="0">
                <a:solidFill>
                  <a:srgbClr val="7030A0"/>
                </a:solidFill>
              </a:rPr>
              <a:t>delete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9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 Space with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allocate space dynamically, use the unary operator new, followed by the type being allocated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/>
              <a:t>new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n</a:t>
            </a:r>
            <a:r>
              <a:rPr lang="en-US" dirty="0" smtClean="0"/>
              <a:t>ew double;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n</a:t>
            </a:r>
            <a:r>
              <a:rPr lang="en-US" dirty="0" smtClean="0"/>
              <a:t>ew </a:t>
            </a:r>
            <a:r>
              <a:rPr lang="en-US" dirty="0" err="1" smtClean="0"/>
              <a:t>int</a:t>
            </a:r>
            <a:r>
              <a:rPr lang="en-US" dirty="0" smtClean="0"/>
              <a:t>[40];	// dynamically allocates an array of 40 </a:t>
            </a:r>
            <a:r>
              <a:rPr lang="en-US" dirty="0" err="1" smtClean="0"/>
              <a:t>ints</a:t>
            </a:r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n</a:t>
            </a:r>
            <a:r>
              <a:rPr lang="en-US" dirty="0" smtClean="0"/>
              <a:t>ew double[n];  // dynamically allocates an array of n </a:t>
            </a:r>
            <a:endParaRPr 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/>
              <a:t>				// doubles, where n can be a variable</a:t>
            </a:r>
          </a:p>
        </p:txBody>
      </p:sp>
    </p:spTree>
    <p:extLst>
      <p:ext uri="{BB962C8B-B14F-4D97-AF65-F5344CB8AC3E}">
        <p14:creationId xmlns:p14="http://schemas.microsoft.com/office/powerpoint/2010/main" val="119859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 Space with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by itself allocates spaces with no names</a:t>
            </a:r>
            <a:endParaRPr lang="en-US" dirty="0"/>
          </a:p>
          <a:p>
            <a:r>
              <a:rPr lang="en-US" dirty="0" smtClean="0"/>
              <a:t>new returns the starting address of the allocated space, which can be stored in a pointer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*p;		// declares a pointer p</a:t>
            </a:r>
            <a:endParaRPr lang="en-US" dirty="0"/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;	// dynamically allocate an </a:t>
            </a:r>
            <a:r>
              <a:rPr lang="en-US" dirty="0" err="1" smtClean="0"/>
              <a:t>int</a:t>
            </a:r>
            <a:r>
              <a:rPr lang="en-US" dirty="0" smtClean="0"/>
              <a:t> and store its 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// address into p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x = 40;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*list = new </a:t>
            </a:r>
            <a:r>
              <a:rPr lang="en-US" dirty="0" err="1" smtClean="0"/>
              <a:t>int</a:t>
            </a:r>
            <a:r>
              <a:rPr lang="en-US" dirty="0" smtClean="0"/>
              <a:t>[x];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</a:t>
            </a:r>
            <a:r>
              <a:rPr lang="en-US" dirty="0" smtClean="0"/>
              <a:t>loat *numbers = new float[x + 10];</a:t>
            </a:r>
          </a:p>
        </p:txBody>
      </p:sp>
    </p:spTree>
    <p:extLst>
      <p:ext uri="{BB962C8B-B14F-4D97-AF65-F5344CB8AC3E}">
        <p14:creationId xmlns:p14="http://schemas.microsoft.com/office/powerpoint/2010/main" val="411647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Accessing Dynamically Allocated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For single items, dereference the pointer to reach dynamically created target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*p = new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/>
              <a:t>*p = 10;		// assigns 10 to the dynamic integer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*p;	// prints 10</a:t>
            </a:r>
            <a:endParaRPr lang="en-US" dirty="0"/>
          </a:p>
          <a:p>
            <a:r>
              <a:rPr lang="en-US" dirty="0"/>
              <a:t>For dynamically created arrays, </a:t>
            </a:r>
            <a:r>
              <a:rPr lang="en-US" dirty="0" smtClean="0"/>
              <a:t>you can </a:t>
            </a:r>
            <a:r>
              <a:rPr lang="en-US" dirty="0"/>
              <a:t>use either pointer-offset notation, or </a:t>
            </a:r>
            <a:r>
              <a:rPr lang="en-US" dirty="0" smtClean="0"/>
              <a:t>standard </a:t>
            </a:r>
            <a:r>
              <a:rPr lang="en-US" dirty="0"/>
              <a:t>bracket </a:t>
            </a:r>
            <a:r>
              <a:rPr lang="en-US" dirty="0" smtClean="0"/>
              <a:t>notation</a:t>
            </a:r>
            <a:endParaRPr lang="en-US" dirty="0"/>
          </a:p>
          <a:p>
            <a:pPr marL="457200" lvl="1" indent="0">
              <a:spcBef>
                <a:spcPts val="0"/>
              </a:spcBef>
              <a:buNone/>
            </a:pPr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/>
              <a:t>double </a:t>
            </a:r>
            <a:r>
              <a:rPr lang="en-US" dirty="0"/>
              <a:t>*</a:t>
            </a:r>
            <a:r>
              <a:rPr lang="en-US" dirty="0" err="1"/>
              <a:t>numList</a:t>
            </a:r>
            <a:r>
              <a:rPr lang="en-US" dirty="0"/>
              <a:t> = new double[size];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size;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err="1"/>
              <a:t>numList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0;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/>
              <a:t>numList</a:t>
            </a:r>
            <a:r>
              <a:rPr lang="en-US" dirty="0"/>
              <a:t>[5] = 20;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*(</a:t>
            </a:r>
            <a:r>
              <a:rPr lang="en-US" dirty="0" err="1"/>
              <a:t>numList</a:t>
            </a:r>
            <a:r>
              <a:rPr lang="en-US" dirty="0"/>
              <a:t> + 7) = 15;  // same as </a:t>
            </a:r>
            <a:r>
              <a:rPr lang="en-US" dirty="0" err="1"/>
              <a:t>numList</a:t>
            </a:r>
            <a:r>
              <a:rPr lang="en-US" dirty="0"/>
              <a:t>[7]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2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vs. Heap vs.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*a, *b, *c;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a = new </a:t>
            </a:r>
            <a:r>
              <a:rPr lang="en-US" dirty="0" err="1" smtClean="0"/>
              <a:t>int</a:t>
            </a:r>
            <a:r>
              <a:rPr lang="en-US" dirty="0" smtClean="0"/>
              <a:t>; b = new </a:t>
            </a:r>
            <a:r>
              <a:rPr lang="en-US" dirty="0" err="1" smtClean="0"/>
              <a:t>int</a:t>
            </a:r>
            <a:r>
              <a:rPr lang="en-US" dirty="0" smtClean="0"/>
              <a:t>; c = new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*a = 1; *b = 2; *c = 3;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 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"stack: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a:  " &lt;&lt;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a </a:t>
            </a:r>
            <a:r>
              <a:rPr lang="en-US" dirty="0"/>
              <a:t>&lt;&lt; "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b</a:t>
            </a:r>
            <a:r>
              <a:rPr lang="en-US" dirty="0"/>
              <a:t>:  " &lt;&lt;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b </a:t>
            </a:r>
            <a:r>
              <a:rPr lang="en-US" dirty="0"/>
              <a:t>&lt;&lt; "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c</a:t>
            </a:r>
            <a:r>
              <a:rPr lang="en-US" dirty="0"/>
              <a:t>:  " &lt;&lt;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c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"heap:  a:  " &lt;&lt; a &lt;&lt; " b:  " &lt;&lt; b &lt;&lt; " c:  " &lt;&lt; c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"content: *a:  " &lt;&lt; *a &lt;&lt; " *b:  " &lt;&lt; *b &lt;&lt; " *c:  " &lt;&lt; *c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  return 0;</a:t>
            </a:r>
            <a:endParaRPr lang="en-US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80079" y="5497862"/>
            <a:ext cx="4528403" cy="1087002"/>
            <a:chOff x="987002" y="5128254"/>
            <a:chExt cx="4528403" cy="1087002"/>
          </a:xfrm>
        </p:grpSpPr>
        <p:sp>
          <p:nvSpPr>
            <p:cNvPr id="6" name="TextBox 5"/>
            <p:cNvSpPr txBox="1"/>
            <p:nvPr/>
          </p:nvSpPr>
          <p:spPr>
            <a:xfrm>
              <a:off x="3780764" y="5171088"/>
              <a:ext cx="12586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 integer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88746" y="5572531"/>
              <a:ext cx="1534358" cy="2897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*b = content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97518" y="5845924"/>
              <a:ext cx="2117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 = a heap address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87276" y="512825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87002" y="5834295"/>
              <a:ext cx="2313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en-US" dirty="0" smtClean="0"/>
                <a:t>b = a stack address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18718" y="5549713"/>
              <a:ext cx="1050022" cy="3138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7" idx="1"/>
            </p:cNvCxnSpPr>
            <p:nvPr/>
          </p:nvCxnSpPr>
          <p:spPr>
            <a:xfrm>
              <a:off x="2668740" y="5706634"/>
              <a:ext cx="1020006" cy="10772"/>
            </a:xfrm>
            <a:prstGeom prst="straightConnector1">
              <a:avLst/>
            </a:prstGeom>
            <a:ln w="158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6026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Deallocation of Dynamic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unary operator delete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ptr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d</a:t>
            </a:r>
            <a:r>
              <a:rPr lang="en-US" dirty="0" smtClean="0"/>
              <a:t>elete </a:t>
            </a:r>
            <a:r>
              <a:rPr lang="en-US" dirty="0" err="1" smtClean="0"/>
              <a:t>ptr</a:t>
            </a:r>
            <a:r>
              <a:rPr lang="en-US" dirty="0" smtClean="0"/>
              <a:t>; 	// free up the space pointed by </a:t>
            </a:r>
            <a:r>
              <a:rPr lang="en-US" dirty="0" err="1" smtClean="0"/>
              <a:t>ptr</a:t>
            </a:r>
            <a:endParaRPr lang="en-US" dirty="0" smtClean="0"/>
          </a:p>
          <a:p>
            <a:r>
              <a:rPr lang="en-US" dirty="0" smtClean="0"/>
              <a:t>Note that the name </a:t>
            </a:r>
            <a:r>
              <a:rPr lang="en-US" dirty="0" err="1" smtClean="0"/>
              <a:t>ptr</a:t>
            </a:r>
            <a:r>
              <a:rPr lang="en-US" dirty="0" smtClean="0"/>
              <a:t> can be reused</a:t>
            </a:r>
          </a:p>
          <a:p>
            <a:pPr marL="457200" lvl="1" indent="0">
              <a:buNone/>
            </a:pPr>
            <a:r>
              <a:rPr lang="en-US" dirty="0" err="1" smtClean="0"/>
              <a:t>ptr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[10];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661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274</TotalTime>
  <Words>1019</Words>
  <Application>Microsoft Office PowerPoint</Application>
  <PresentationFormat>On-screen Show (4:3)</PresentationFormat>
  <Paragraphs>395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Trebuchet MS</vt:lpstr>
      <vt:lpstr>Wingdings 3</vt:lpstr>
      <vt:lpstr>Facet</vt:lpstr>
      <vt:lpstr>Dynamic Memory Allocation</vt:lpstr>
      <vt:lpstr>Allocation Memory</vt:lpstr>
      <vt:lpstr>Dynamic Memory Allocation</vt:lpstr>
      <vt:lpstr>Deallocation</vt:lpstr>
      <vt:lpstr>Allocating Space with new</vt:lpstr>
      <vt:lpstr>Allocating Space with new</vt:lpstr>
      <vt:lpstr>Accessing Dynamically Allocated Space</vt:lpstr>
      <vt:lpstr>Stack vs. Heap vs. Content</vt:lpstr>
      <vt:lpstr>Deallocation of Dynamic Memory</vt:lpstr>
      <vt:lpstr>Deallocation of Dynamic Memory</vt:lpstr>
      <vt:lpstr>Suppose…</vt:lpstr>
      <vt:lpstr>Dynamically Resizing an Array</vt:lpstr>
      <vt:lpstr>Dynamic Allocation of Objects</vt:lpstr>
      <vt:lpstr>Dot Operator vs. Arrow Operator</vt:lpstr>
      <vt:lpstr>Dot Operator vs. Arrow Operator</vt:lpstr>
      <vt:lpstr>Dot Operator vs. Arrow Operator</vt:lpstr>
      <vt:lpstr>Using Dynamic Allocation inside Classes</vt:lpstr>
      <vt:lpstr>Solution</vt:lpstr>
      <vt:lpstr>Tips</vt:lpstr>
      <vt:lpstr>Exampe:  PhoneBook Database</vt:lpstr>
      <vt:lpstr>entry.h</vt:lpstr>
      <vt:lpstr>entry.cpp</vt:lpstr>
      <vt:lpstr>entry.cpp</vt:lpstr>
      <vt:lpstr>entry.cpp</vt:lpstr>
      <vt:lpstr>directory.h</vt:lpstr>
      <vt:lpstr>directory.cpp</vt:lpstr>
      <vt:lpstr>directory.cpp</vt:lpstr>
      <vt:lpstr>directory.cpp</vt:lpstr>
      <vt:lpstr>directory.cpp</vt:lpstr>
      <vt:lpstr>directory.cpp</vt:lpstr>
      <vt:lpstr>directory.cpp</vt:lpstr>
      <vt:lpstr>directory.cpp</vt:lpstr>
      <vt:lpstr>menu.cpp</vt:lpstr>
      <vt:lpstr>menu.cpp</vt:lpstr>
      <vt:lpstr>menu.cpp</vt:lpstr>
      <vt:lpstr>menu.cpp</vt:lpstr>
      <vt:lpstr>Note</vt:lpstr>
      <vt:lpstr>Another Phonebook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Memory Allocatino</dc:title>
  <dc:creator>Windows User</dc:creator>
  <cp:lastModifiedBy>Windows User</cp:lastModifiedBy>
  <cp:revision>190</cp:revision>
  <dcterms:created xsi:type="dcterms:W3CDTF">2016-09-15T16:43:22Z</dcterms:created>
  <dcterms:modified xsi:type="dcterms:W3CDTF">2016-10-13T16:43:35Z</dcterms:modified>
</cp:coreProperties>
</file>