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66" r:id="rId21"/>
    <p:sldId id="276" r:id="rId22"/>
    <p:sldId id="277" r:id="rId23"/>
    <p:sldId id="278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5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15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13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90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8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0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32CE62-C66A-4589-8163-4C5146CAA06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Strings:  C-strings vs. Strings as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5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Suppose we have enough space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buffer[40] = “Dog” // length 3, capacity 39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word2[] = “food”;  // length 4, capacity 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strcat</a:t>
            </a:r>
            <a:r>
              <a:rPr lang="en-US" dirty="0" smtClean="0"/>
              <a:t>(buffer, word2);  // buffer = “Dogfood”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strcat</a:t>
            </a:r>
            <a:r>
              <a:rPr lang="en-US" dirty="0" smtClean="0"/>
              <a:t>(buffer, “ breath”);  // buffer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	// = “Dogfood breath”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strcat</a:t>
            </a:r>
            <a:r>
              <a:rPr lang="en-US" dirty="0" smtClean="0"/>
              <a:t>(buffer, buffer);  // should be enough room?</a:t>
            </a:r>
          </a:p>
        </p:txBody>
      </p:sp>
    </p:spTree>
    <p:extLst>
      <p:ext uri="{BB962C8B-B14F-4D97-AF65-F5344CB8AC3E}">
        <p14:creationId xmlns:p14="http://schemas.microsoft.com/office/powerpoint/2010/main" val="59642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Non null terminating string</a:t>
            </a:r>
          </a:p>
          <a:p>
            <a:pPr lvl="1"/>
            <a:r>
              <a:rPr lang="en-US" dirty="0"/>
              <a:t>http://www.cs.fsu.edu/~</a:t>
            </a:r>
            <a:r>
              <a:rPr lang="en-US" dirty="0" smtClean="0"/>
              <a:t>myers/cop3330/examples/strings/pitfalls/output.cpp</a:t>
            </a:r>
          </a:p>
        </p:txBody>
      </p:sp>
    </p:spTree>
    <p:extLst>
      <p:ext uri="{BB962C8B-B14F-4D97-AF65-F5344CB8AC3E}">
        <p14:creationId xmlns:p14="http://schemas.microsoft.com/office/powerpoint/2010/main" val="375242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utput.cpp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char temperatures[3] = {'K', 'F', 'C'};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char vowels[5] = {'A', 'E', 'I', 'O', 'U'};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char directions[4] = {'N', 'S', 'E', 'W'};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char digits[10] = {'0', '1', '2', '3', '4', '5', '6', '7', '8', '9'};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3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utput.cpp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</a:t>
            </a:r>
            <a:r>
              <a:rPr lang="en-US" dirty="0" err="1"/>
              <a:t>cout</a:t>
            </a:r>
            <a:r>
              <a:rPr lang="en-US" dirty="0"/>
              <a:t> &lt;&lt; "None of these are 'c-strings'.  What if we print with &lt;&lt; ?\n";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"temperatures = " &lt;&lt; temperatures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"digits = " &lt;&lt; digits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"vowels = " &lt;&lt; vowels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"directions = " &lt;&lt; directions &lt;&lt; '\n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178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Self overwrite</a:t>
            </a:r>
          </a:p>
          <a:p>
            <a:pPr lvl="1"/>
            <a:r>
              <a:rPr lang="en-US" dirty="0"/>
              <a:t>http://www.cs.fsu.edu/~</a:t>
            </a:r>
            <a:r>
              <a:rPr lang="en-US" dirty="0" smtClean="0"/>
              <a:t>myers/cop3330/examples/strings/pitfalls/copy.cpp</a:t>
            </a:r>
          </a:p>
        </p:txBody>
      </p:sp>
    </p:spTree>
    <p:extLst>
      <p:ext uri="{BB962C8B-B14F-4D97-AF65-F5344CB8AC3E}">
        <p14:creationId xmlns:p14="http://schemas.microsoft.com/office/powerpoint/2010/main" val="227526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opy.cpp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 { 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char greeting[25] = "Take me to your leader";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char welcome[10] = "Hello";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"greeting[] = " &lt;&lt; greeting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"welcome[] = " &lt;&lt; welcome &lt;&lt; '\n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7092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opy.cpp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strcpy</a:t>
            </a:r>
            <a:r>
              <a:rPr lang="en-US" dirty="0" smtClean="0"/>
              <a:t>(welcome</a:t>
            </a:r>
            <a:r>
              <a:rPr lang="en-US" dirty="0"/>
              <a:t>, greeting</a:t>
            </a:r>
            <a:r>
              <a:rPr lang="en-US" dirty="0" smtClean="0"/>
              <a:t>);// </a:t>
            </a:r>
            <a:r>
              <a:rPr lang="en-US" dirty="0"/>
              <a:t>anything to worry about?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"greeting[] = " &lt;&lt; greeting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"welcome[] = " &lt;&lt; welcome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 WILL this behave the same on all systems?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29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Self concatenation </a:t>
            </a:r>
          </a:p>
          <a:p>
            <a:pPr lvl="1"/>
            <a:r>
              <a:rPr lang="en-US" dirty="0"/>
              <a:t>http://www.cs.fsu.edu/~myers/cop3330/examples/strings/pitfalls/concat.cpp</a:t>
            </a:r>
          </a:p>
        </p:txBody>
      </p:sp>
    </p:spTree>
    <p:extLst>
      <p:ext uri="{BB962C8B-B14F-4D97-AF65-F5344CB8AC3E}">
        <p14:creationId xmlns:p14="http://schemas.microsoft.com/office/powerpoint/2010/main" val="268245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oncat.cpp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char buffer[40] = "Dog";		// length 3, capacity 39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char word2[] = "food";		// length 4, capacity 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"buffer = " &lt;&lt; buffer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"word2 = " &lt;&lt; word2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8140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oncat.cpp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strcat</a:t>
            </a:r>
            <a:r>
              <a:rPr lang="en-US" dirty="0" smtClean="0"/>
              <a:t>(buffer</a:t>
            </a:r>
            <a:r>
              <a:rPr lang="en-US" dirty="0"/>
              <a:t>, word2);		// buffer is now "Dogfood"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"buffer = " &lt;&lt; buffer &lt;&lt; '\n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strcat</a:t>
            </a:r>
            <a:r>
              <a:rPr lang="en-US" dirty="0"/>
              <a:t>(buffer, " breath");	</a:t>
            </a:r>
            <a:r>
              <a:rPr lang="en-US" dirty="0" smtClean="0"/>
              <a:t>// buffer is now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// "</a:t>
            </a:r>
            <a:r>
              <a:rPr lang="en-US" dirty="0"/>
              <a:t>Dogfood breath"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"buffer = " &lt;&lt; buffer &lt;&lt; '\n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strcat</a:t>
            </a:r>
            <a:r>
              <a:rPr lang="en-US" dirty="0"/>
              <a:t>(buffer, buffer);		// plenty of </a:t>
            </a:r>
            <a:r>
              <a:rPr lang="en-US" dirty="0" smtClean="0"/>
              <a:t>room?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"buffer = " &lt;&lt; buffer &lt;&lt; '\n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54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C-style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C-string is a null-terminated array of type char</a:t>
            </a:r>
          </a:p>
          <a:p>
            <a:pPr lvl="1"/>
            <a:r>
              <a:rPr lang="en-US" dirty="0" smtClean="0"/>
              <a:t>No built-in string type in C</a:t>
            </a:r>
          </a:p>
          <a:p>
            <a:pPr lvl="1"/>
            <a:r>
              <a:rPr lang="en-US" dirty="0" smtClean="0"/>
              <a:t>Must be char arrays</a:t>
            </a:r>
          </a:p>
          <a:p>
            <a:r>
              <a:rPr lang="en-US" dirty="0" smtClean="0"/>
              <a:t>NOT every char array is a C-string, only null-terminated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0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String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ideal strings behave?</a:t>
            </a:r>
            <a:endParaRPr lang="en-US" dirty="0"/>
          </a:p>
          <a:p>
            <a:pPr lvl="1"/>
            <a:r>
              <a:rPr lang="en-US" dirty="0" smtClean="0"/>
              <a:t>Flexibility in storage capacity</a:t>
            </a:r>
          </a:p>
          <a:p>
            <a:pPr lvl="1"/>
            <a:r>
              <a:rPr lang="en-US" dirty="0" smtClean="0"/>
              <a:t>Simple assignment, comparison, concatenation</a:t>
            </a:r>
          </a:p>
          <a:p>
            <a:pPr lvl="1"/>
            <a:r>
              <a:rPr lang="en-US" dirty="0" smtClean="0"/>
              <a:t>Options to pass string objects by value, reference or </a:t>
            </a:r>
            <a:r>
              <a:rPr lang="en-US" dirty="0" err="1" smtClean="0"/>
              <a:t>const</a:t>
            </a:r>
            <a:r>
              <a:rPr lang="en-US" dirty="0" smtClean="0"/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444243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/>
              <a:t>S</a:t>
            </a:r>
            <a:r>
              <a:rPr lang="en-US" dirty="0" smtClean="0"/>
              <a:t>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dynamic allocation and resizing to get flexible capacity</a:t>
            </a:r>
          </a:p>
          <a:p>
            <a:pPr lvl="1"/>
            <a:r>
              <a:rPr lang="en-US" dirty="0" smtClean="0"/>
              <a:t>Do dynamic memory management inside the class</a:t>
            </a:r>
          </a:p>
          <a:p>
            <a:r>
              <a:rPr lang="en-US" dirty="0" smtClean="0"/>
              <a:t>Use operator overloads</a:t>
            </a:r>
          </a:p>
          <a:p>
            <a:pPr lvl="1"/>
            <a:r>
              <a:rPr lang="en-US" dirty="0" smtClean="0"/>
              <a:t>Insertion, extraction operators for easy </a:t>
            </a:r>
            <a:r>
              <a:rPr lang="en-US" dirty="0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Comparison operator to ease sorting</a:t>
            </a:r>
          </a:p>
          <a:p>
            <a:pPr lvl="1"/>
            <a:r>
              <a:rPr lang="en-US" dirty="0" smtClean="0"/>
              <a:t>Operator+ for concatenation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/>
              <a:t>S</a:t>
            </a:r>
            <a:r>
              <a:rPr lang="en-US" dirty="0" smtClean="0"/>
              <a:t>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copy constructor and assignment operator for assignment and </a:t>
            </a:r>
            <a:r>
              <a:rPr lang="en-US" dirty="0" smtClean="0"/>
              <a:t>pass-by-value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Build conversion construction to convert c-style strings to string objects</a:t>
            </a:r>
          </a:p>
          <a:p>
            <a:r>
              <a:rPr lang="en-US" dirty="0" smtClean="0"/>
              <a:t>Could include conversion constructors for converting other types to strings,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8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</a:t>
            </a:r>
            <a:r>
              <a:rPr lang="en-US" dirty="0" err="1" smtClean="0"/>
              <a:t>BString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http://www.cs.fsu.edu/~myers/cop3330/examples/strings/bstring/</a:t>
            </a:r>
          </a:p>
        </p:txBody>
      </p:sp>
    </p:spTree>
    <p:extLst>
      <p:ext uri="{BB962C8B-B14F-4D97-AF65-F5344CB8AC3E}">
        <p14:creationId xmlns:p14="http://schemas.microsoft.com/office/powerpoint/2010/main" val="363955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 smtClean="0"/>
              <a:t>BString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friend </a:t>
            </a:r>
            <a:r>
              <a:rPr lang="en-US" dirty="0" err="1" smtClean="0"/>
              <a:t>ostream</a:t>
            </a:r>
            <a:r>
              <a:rPr lang="en-US" dirty="0" smtClean="0"/>
              <a:t> &amp;operator</a:t>
            </a:r>
            <a:r>
              <a:rPr lang="en-US" dirty="0"/>
              <a:t>&lt;&lt;(</a:t>
            </a:r>
            <a:r>
              <a:rPr lang="en-US" dirty="0" err="1" smtClean="0"/>
              <a:t>ostream</a:t>
            </a:r>
            <a:r>
              <a:rPr lang="en-US" dirty="0" smtClean="0"/>
              <a:t> &amp;</a:t>
            </a:r>
            <a:r>
              <a:rPr lang="en-US" dirty="0" err="1" smtClean="0"/>
              <a:t>os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friend </a:t>
            </a:r>
            <a:r>
              <a:rPr lang="en-US" dirty="0" err="1" smtClean="0"/>
              <a:t>istream</a:t>
            </a:r>
            <a:r>
              <a:rPr lang="en-US" dirty="0" smtClean="0"/>
              <a:t> &amp;operator</a:t>
            </a:r>
            <a:r>
              <a:rPr lang="en-US" dirty="0"/>
              <a:t>&gt;&gt;(</a:t>
            </a:r>
            <a:r>
              <a:rPr lang="en-US" dirty="0" err="1" smtClean="0"/>
              <a:t>istream</a:t>
            </a:r>
            <a:r>
              <a:rPr lang="en-US" dirty="0" smtClean="0"/>
              <a:t> &amp;is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dirty="0" err="1" smtClean="0"/>
              <a:t>BString</a:t>
            </a:r>
            <a:r>
              <a:rPr lang="en-US" dirty="0" smtClean="0"/>
              <a:t> &amp;s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friend </a:t>
            </a:r>
            <a:r>
              <a:rPr lang="en-US" dirty="0" err="1" smtClean="0"/>
              <a:t>istream</a:t>
            </a:r>
            <a:r>
              <a:rPr lang="en-US" dirty="0" smtClean="0"/>
              <a:t> &amp;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istream</a:t>
            </a:r>
            <a:r>
              <a:rPr lang="en-US" dirty="0" smtClean="0"/>
              <a:t> &amp;is</a:t>
            </a:r>
            <a:r>
              <a:rPr lang="en-US" dirty="0"/>
              <a:t>, </a:t>
            </a:r>
            <a:r>
              <a:rPr lang="en-US" dirty="0" err="1" smtClean="0"/>
              <a:t>BString</a:t>
            </a:r>
            <a:r>
              <a:rPr lang="en-US" dirty="0" smtClean="0"/>
              <a:t> &amp;s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char </a:t>
            </a:r>
            <a:r>
              <a:rPr lang="en-US" dirty="0" err="1"/>
              <a:t>delim</a:t>
            </a:r>
            <a:r>
              <a:rPr lang="en-US" dirty="0"/>
              <a:t>='\n</a:t>
            </a:r>
            <a:r>
              <a:rPr lang="en-US" dirty="0" smtClean="0"/>
              <a:t>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57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friend </a:t>
            </a:r>
            <a:r>
              <a:rPr lang="en-US" dirty="0"/>
              <a:t>bool operator</a:t>
            </a:r>
            <a:r>
              <a:rPr lang="en-US" dirty="0" smtClean="0"/>
              <a:t>&lt;(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friend bool operator</a:t>
            </a:r>
            <a:r>
              <a:rPr lang="en-US" dirty="0" smtClean="0"/>
              <a:t>&gt;(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friend bool operator</a:t>
            </a:r>
            <a:r>
              <a:rPr lang="en-US" dirty="0" smtClean="0"/>
              <a:t>&lt;=(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friend bool operator</a:t>
            </a:r>
            <a:r>
              <a:rPr lang="en-US" dirty="0" smtClean="0"/>
              <a:t>&gt;=(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9584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friend </a:t>
            </a:r>
            <a:r>
              <a:rPr lang="en-US" dirty="0"/>
              <a:t>bool operator</a:t>
            </a:r>
            <a:r>
              <a:rPr lang="en-US" dirty="0" smtClean="0"/>
              <a:t>==(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friend </a:t>
            </a:r>
            <a:r>
              <a:rPr lang="en-US" dirty="0"/>
              <a:t>bool operator</a:t>
            </a:r>
            <a:r>
              <a:rPr lang="en-US" dirty="0" smtClean="0"/>
              <a:t>!=(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&amp;s2);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friend </a:t>
            </a:r>
            <a:r>
              <a:rPr lang="en-US" dirty="0" err="1"/>
              <a:t>BString</a:t>
            </a:r>
            <a:r>
              <a:rPr lang="en-US" dirty="0"/>
              <a:t> operator</a:t>
            </a:r>
            <a:r>
              <a:rPr lang="en-US" dirty="0" smtClean="0"/>
              <a:t>+(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&amp;s2);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BString</a:t>
            </a:r>
            <a:r>
              <a:rPr lang="en-US" dirty="0"/>
              <a:t>();				// create an empty string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BString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char* c);	</a:t>
            </a:r>
            <a:r>
              <a:rPr lang="en-US" dirty="0" smtClean="0"/>
              <a:t>// </a:t>
            </a:r>
            <a:r>
              <a:rPr lang="en-US" dirty="0"/>
              <a:t>conversion from </a:t>
            </a:r>
            <a:r>
              <a:rPr lang="en-US" dirty="0" smtClean="0"/>
              <a:t>C-string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62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~</a:t>
            </a:r>
            <a:r>
              <a:rPr lang="en-US" dirty="0" err="1"/>
              <a:t>BString</a:t>
            </a:r>
            <a:r>
              <a:rPr lang="en-US" dirty="0"/>
              <a:t>(); </a:t>
            </a:r>
            <a:r>
              <a:rPr lang="en-US" dirty="0" smtClean="0"/>
              <a:t>// </a:t>
            </a:r>
            <a:r>
              <a:rPr lang="en-US" dirty="0"/>
              <a:t>destructor, since dynamic </a:t>
            </a:r>
            <a:r>
              <a:rPr lang="en-US" dirty="0" smtClean="0"/>
              <a:t>management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BString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&amp;s);</a:t>
            </a: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copy constructor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 smtClean="0"/>
              <a:t>BString</a:t>
            </a:r>
            <a:r>
              <a:rPr lang="en-US" dirty="0" smtClean="0"/>
              <a:t> &amp; </a:t>
            </a:r>
            <a:r>
              <a:rPr lang="en-US" dirty="0"/>
              <a:t>operator=(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&amp;s);</a:t>
            </a: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 smtClean="0"/>
              <a:t>BString</a:t>
            </a:r>
            <a:r>
              <a:rPr lang="en-US" dirty="0" smtClean="0"/>
              <a:t> &amp; </a:t>
            </a:r>
            <a:r>
              <a:rPr lang="en-US" dirty="0"/>
              <a:t>operator+=(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&amp;s);</a:t>
            </a: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length() </a:t>
            </a:r>
            <a:r>
              <a:rPr lang="en-US" dirty="0" err="1"/>
              <a:t>const</a:t>
            </a:r>
            <a:r>
              <a:rPr lang="en-US" dirty="0"/>
              <a:t>;		// return length of </a:t>
            </a:r>
            <a:r>
              <a:rPr lang="en-US" dirty="0" smtClean="0"/>
              <a:t>string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smtClean="0"/>
              <a:t>char *</a:t>
            </a:r>
            <a:r>
              <a:rPr lang="en-US" dirty="0" err="1" smtClean="0"/>
              <a:t>str</a:t>
            </a:r>
            <a:r>
              <a:rPr lang="en-US" dirty="0"/>
              <a:t>;		// pointer to my dynamic array of chars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size;		// size of the string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//  allocation will always be </a:t>
            </a:r>
            <a:r>
              <a:rPr lang="en-US" dirty="0" smtClean="0"/>
              <a:t>size+1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76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bstring.cpp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bstring.h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</a:t>
            </a:r>
            <a:r>
              <a:rPr lang="en-US" dirty="0" err="1" smtClean="0"/>
              <a:t>stream</a:t>
            </a:r>
            <a:r>
              <a:rPr lang="en-US" dirty="0" smtClean="0"/>
              <a:t> &amp;operator</a:t>
            </a:r>
            <a:r>
              <a:rPr lang="en-US" dirty="0"/>
              <a:t>&lt;&lt;(</a:t>
            </a:r>
            <a:r>
              <a:rPr lang="en-US" dirty="0" err="1" smtClean="0"/>
              <a:t>ostream</a:t>
            </a:r>
            <a:r>
              <a:rPr lang="en-US" dirty="0" smtClean="0"/>
              <a:t> &amp;</a:t>
            </a:r>
            <a:r>
              <a:rPr lang="en-US" dirty="0" err="1" smtClean="0"/>
              <a:t>os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&amp;s) 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stream</a:t>
            </a:r>
            <a:r>
              <a:rPr lang="en-US" dirty="0" smtClean="0"/>
              <a:t> &amp;operator</a:t>
            </a:r>
            <a:r>
              <a:rPr lang="en-US" dirty="0"/>
              <a:t>&gt;&gt;(</a:t>
            </a:r>
            <a:r>
              <a:rPr lang="en-US" dirty="0" err="1" smtClean="0"/>
              <a:t>istream</a:t>
            </a:r>
            <a:r>
              <a:rPr lang="en-US" dirty="0" smtClean="0"/>
              <a:t> &amp;is</a:t>
            </a:r>
            <a:r>
              <a:rPr lang="en-US" dirty="0"/>
              <a:t>, </a:t>
            </a:r>
            <a:r>
              <a:rPr lang="en-US" dirty="0" err="1" smtClean="0"/>
              <a:t>BString</a:t>
            </a:r>
            <a:r>
              <a:rPr lang="en-US" dirty="0" smtClean="0"/>
              <a:t> &amp;s) 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stream</a:t>
            </a:r>
            <a:r>
              <a:rPr lang="en-US" dirty="0" smtClean="0"/>
              <a:t> &amp;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istream</a:t>
            </a:r>
            <a:r>
              <a:rPr lang="en-US" dirty="0"/>
              <a:t>&amp; is, </a:t>
            </a:r>
            <a:r>
              <a:rPr lang="en-US" dirty="0" err="1" smtClean="0"/>
              <a:t>BString</a:t>
            </a:r>
            <a:r>
              <a:rPr lang="en-US" dirty="0" smtClean="0"/>
              <a:t> &amp;s, </a:t>
            </a:r>
            <a:r>
              <a:rPr lang="en-US" dirty="0"/>
              <a:t>char </a:t>
            </a:r>
            <a:r>
              <a:rPr lang="en-US" dirty="0" err="1"/>
              <a:t>delim</a:t>
            </a:r>
            <a:r>
              <a:rPr lang="en-US" dirty="0" smtClean="0"/>
              <a:t>) {}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 operator</a:t>
            </a:r>
            <a:r>
              <a:rPr lang="en-US" dirty="0" smtClean="0"/>
              <a:t>&lt;(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&amp;s2){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 operator</a:t>
            </a:r>
            <a:r>
              <a:rPr lang="en-US" dirty="0" smtClean="0"/>
              <a:t>&gt;(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&amp;s2){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bstring.cpp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bool </a:t>
            </a:r>
            <a:r>
              <a:rPr lang="en-US" dirty="0"/>
              <a:t>operator</a:t>
            </a:r>
            <a:r>
              <a:rPr lang="en-US" dirty="0" smtClean="0"/>
              <a:t>&lt;=(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</a:t>
            </a:r>
            <a:r>
              <a:rPr lang="en-US" dirty="0"/>
              <a:t>) </a:t>
            </a:r>
            <a:r>
              <a:rPr lang="en-US" dirty="0" smtClean="0"/>
              <a:t>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 operator</a:t>
            </a:r>
            <a:r>
              <a:rPr lang="en-US" dirty="0" smtClean="0"/>
              <a:t>&gt;=(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&amp;s2) 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 operator</a:t>
            </a:r>
            <a:r>
              <a:rPr lang="en-US" dirty="0" smtClean="0"/>
              <a:t>==(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&amp;s2) 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 operator</a:t>
            </a:r>
            <a:r>
              <a:rPr lang="en-US" dirty="0" smtClean="0"/>
              <a:t>!=(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&lt;</a:t>
            </a:r>
            <a:r>
              <a:rPr lang="en-US" dirty="0" err="1" smtClean="0"/>
              <a:t>cstring</a:t>
            </a:r>
            <a:r>
              <a:rPr lang="en-US" dirty="0" smtClean="0"/>
              <a:t>&gt; library provides functions to work with C-style strings</a:t>
            </a:r>
          </a:p>
          <a:p>
            <a:pPr lvl="1"/>
            <a:r>
              <a:rPr lang="en-US" dirty="0" err="1" smtClean="0"/>
              <a:t>strlen</a:t>
            </a:r>
            <a:r>
              <a:rPr lang="en-US" dirty="0" smtClean="0"/>
              <a:t>()  // string length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trcpy</a:t>
            </a:r>
            <a:r>
              <a:rPr lang="en-US" dirty="0" smtClean="0"/>
              <a:t>(), </a:t>
            </a:r>
            <a:r>
              <a:rPr lang="en-US" dirty="0" err="1" smtClean="0"/>
              <a:t>strncpy</a:t>
            </a:r>
            <a:r>
              <a:rPr lang="en-US" dirty="0" smtClean="0"/>
              <a:t>()  // string copy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trcat</a:t>
            </a:r>
            <a:r>
              <a:rPr lang="en-US" dirty="0" smtClean="0"/>
              <a:t>(), </a:t>
            </a:r>
            <a:r>
              <a:rPr lang="en-US" dirty="0" err="1" smtClean="0"/>
              <a:t>strncat</a:t>
            </a:r>
            <a:r>
              <a:rPr lang="en-US" dirty="0" smtClean="0"/>
              <a:t>()  // string concatenation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trcmp</a:t>
            </a:r>
            <a:r>
              <a:rPr lang="en-US" dirty="0" smtClean="0"/>
              <a:t>(), </a:t>
            </a:r>
            <a:r>
              <a:rPr lang="en-US" dirty="0" err="1" smtClean="0"/>
              <a:t>strncmp</a:t>
            </a:r>
            <a:r>
              <a:rPr lang="en-US" dirty="0" smtClean="0"/>
              <a:t>()  // string comparison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trstr</a:t>
            </a:r>
            <a:r>
              <a:rPr lang="en-US" dirty="0" smtClean="0"/>
              <a:t>() // string search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trtok</a:t>
            </a:r>
            <a:r>
              <a:rPr lang="en-US" dirty="0" smtClean="0"/>
              <a:t>() // string 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35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bstring.cpp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BString</a:t>
            </a:r>
            <a:r>
              <a:rPr lang="en-US" dirty="0" smtClean="0"/>
              <a:t> </a:t>
            </a:r>
            <a:r>
              <a:rPr lang="en-US" dirty="0"/>
              <a:t>operator</a:t>
            </a:r>
            <a:r>
              <a:rPr lang="en-US" dirty="0" smtClean="0"/>
              <a:t>+(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&amp;s1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&amp;s2) 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BString</a:t>
            </a:r>
            <a:r>
              <a:rPr lang="en-US" dirty="0"/>
              <a:t>::</a:t>
            </a:r>
            <a:r>
              <a:rPr lang="en-US" dirty="0" err="1"/>
              <a:t>BString</a:t>
            </a:r>
            <a:r>
              <a:rPr lang="en-US" dirty="0" smtClean="0"/>
              <a:t>() { size = 0; </a:t>
            </a:r>
            <a:r>
              <a:rPr lang="en-US" dirty="0" err="1" smtClean="0"/>
              <a:t>str</a:t>
            </a:r>
            <a:r>
              <a:rPr lang="en-US" dirty="0" smtClean="0"/>
              <a:t> = 0;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BString</a:t>
            </a:r>
            <a:r>
              <a:rPr lang="en-US" dirty="0"/>
              <a:t>::</a:t>
            </a:r>
            <a:r>
              <a:rPr lang="en-US" dirty="0" err="1"/>
              <a:t>BString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char* c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size = </a:t>
            </a:r>
            <a:r>
              <a:rPr lang="en-US" dirty="0" err="1"/>
              <a:t>strlen</a:t>
            </a:r>
            <a:r>
              <a:rPr lang="en-US" dirty="0"/>
              <a:t>(c);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str</a:t>
            </a:r>
            <a:r>
              <a:rPr lang="en-US" dirty="0"/>
              <a:t> = new char[size+1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c);		// can use </a:t>
            </a:r>
            <a:r>
              <a:rPr lang="en-US" dirty="0" err="1"/>
              <a:t>cstring</a:t>
            </a:r>
            <a:r>
              <a:rPr lang="en-US" dirty="0"/>
              <a:t> functions,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r>
              <a:rPr lang="en-US" dirty="0" smtClean="0"/>
              <a:t>//  </a:t>
            </a:r>
            <a:r>
              <a:rPr lang="en-US" dirty="0"/>
              <a:t>as long as allocation is enough for '\0'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9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bstring.cpp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BString</a:t>
            </a:r>
            <a:r>
              <a:rPr lang="en-US" dirty="0"/>
              <a:t>::~</a:t>
            </a:r>
            <a:r>
              <a:rPr lang="en-US" dirty="0" err="1"/>
              <a:t>BString</a:t>
            </a:r>
            <a:r>
              <a:rPr lang="en-US" dirty="0" smtClean="0"/>
              <a:t>() 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BString</a:t>
            </a:r>
            <a:r>
              <a:rPr lang="en-US" dirty="0"/>
              <a:t>::</a:t>
            </a:r>
            <a:r>
              <a:rPr lang="en-US" dirty="0" err="1"/>
              <a:t>BString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&amp;s) 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BString</a:t>
            </a:r>
            <a:r>
              <a:rPr lang="en-US" dirty="0" smtClean="0"/>
              <a:t> &amp;</a:t>
            </a:r>
            <a:r>
              <a:rPr lang="en-US" dirty="0" err="1" smtClean="0"/>
              <a:t>BString</a:t>
            </a:r>
            <a:r>
              <a:rPr lang="en-US" dirty="0"/>
              <a:t>::operator=(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&amp;s) 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BString</a:t>
            </a:r>
            <a:r>
              <a:rPr lang="en-US" dirty="0" smtClean="0"/>
              <a:t> &amp;</a:t>
            </a:r>
            <a:r>
              <a:rPr lang="en-US" dirty="0" err="1" smtClean="0"/>
              <a:t>BString</a:t>
            </a:r>
            <a:r>
              <a:rPr lang="en-US" dirty="0"/>
              <a:t>::operator+=(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BString</a:t>
            </a:r>
            <a:r>
              <a:rPr lang="en-US" dirty="0" smtClean="0"/>
              <a:t> &amp;s) { }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BString</a:t>
            </a:r>
            <a:r>
              <a:rPr lang="en-US" dirty="0"/>
              <a:t>::length() </a:t>
            </a:r>
            <a:r>
              <a:rPr lang="en-US" dirty="0" err="1" smtClean="0"/>
              <a:t>const</a:t>
            </a:r>
            <a:r>
              <a:rPr lang="en-US" dirty="0" smtClean="0"/>
              <a:t> {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71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bstring.h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BString</a:t>
            </a:r>
            <a:r>
              <a:rPr lang="en-US" dirty="0"/>
              <a:t> s1;			// should be empty string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BString</a:t>
            </a:r>
            <a:r>
              <a:rPr lang="en-US" dirty="0"/>
              <a:t> s2 = "Hello";	// should be "Hello"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"s1 = " &lt;&lt; s1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"s2 = " &lt;&lt; s2 &lt;&lt; '\</a:t>
            </a:r>
            <a:r>
              <a:rPr lang="en-US"/>
              <a:t>n</a:t>
            </a:r>
            <a:r>
              <a:rPr lang="en-US" smtClean="0"/>
              <a:t>';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21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functions that are yet to be defined</a:t>
            </a:r>
          </a:p>
          <a:p>
            <a:r>
              <a:rPr lang="en-US" dirty="0" smtClean="0"/>
              <a:t>Add test calls to the driver program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Implementation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s[j] != ‘\0’; </a:t>
            </a:r>
            <a:r>
              <a:rPr lang="en-US" dirty="0" err="1" smtClean="0"/>
              <a:t>j++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j;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* </a:t>
            </a:r>
            <a:r>
              <a:rPr lang="en-US" dirty="0" err="1" smtClean="0"/>
              <a:t>strcpy</a:t>
            </a:r>
            <a:r>
              <a:rPr lang="en-US" dirty="0" smtClean="0"/>
              <a:t>(char *s1, </a:t>
            </a:r>
            <a:r>
              <a:rPr lang="en-US" dirty="0" err="1" smtClean="0"/>
              <a:t>const</a:t>
            </a:r>
            <a:r>
              <a:rPr lang="en-US" dirty="0" smtClean="0"/>
              <a:t> char *s2)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(; s2[j] != ‘\0’; </a:t>
            </a:r>
            <a:r>
              <a:rPr lang="en-US" dirty="0" err="1" smtClean="0"/>
              <a:t>j++</a:t>
            </a:r>
            <a:r>
              <a:rPr lang="en-US" dirty="0" smtClean="0"/>
              <a:t>) s1[j] = s2[j];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s1[j] = s2[j];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s1;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12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Implementation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*s1, </a:t>
            </a:r>
            <a:r>
              <a:rPr lang="en-US" dirty="0" err="1" smtClean="0"/>
              <a:t>const</a:t>
            </a:r>
            <a:r>
              <a:rPr lang="en-US" dirty="0" smtClean="0"/>
              <a:t> char *s2)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for (; ((s1[</a:t>
            </a:r>
            <a:r>
              <a:rPr lang="en-US" dirty="0" err="1" smtClean="0"/>
              <a:t>i</a:t>
            </a:r>
            <a:r>
              <a:rPr lang="en-US" dirty="0" smtClean="0"/>
              <a:t>] != ‘\0’) &amp;&amp; (s1[</a:t>
            </a:r>
            <a:r>
              <a:rPr lang="en-US" dirty="0" err="1" smtClean="0"/>
              <a:t>i</a:t>
            </a:r>
            <a:r>
              <a:rPr lang="en-US" dirty="0" smtClean="0"/>
              <a:t>] == s2[</a:t>
            </a:r>
            <a:r>
              <a:rPr lang="en-US" dirty="0" err="1" smtClean="0"/>
              <a:t>i</a:t>
            </a:r>
            <a:r>
              <a:rPr lang="en-US" dirty="0" smtClean="0"/>
              <a:t>])); </a:t>
            </a:r>
            <a:r>
              <a:rPr lang="en-US" dirty="0" err="1" smtClean="0"/>
              <a:t>j++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(s1[j</a:t>
            </a:r>
            <a:r>
              <a:rPr lang="en-US" smtClean="0"/>
              <a:t>] - </a:t>
            </a:r>
            <a:r>
              <a:rPr lang="en-US" dirty="0" smtClean="0"/>
              <a:t>s2[j]);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*</a:t>
            </a:r>
            <a:r>
              <a:rPr lang="en-US" dirty="0" err="1" smtClean="0"/>
              <a:t>strcat</a:t>
            </a:r>
            <a:r>
              <a:rPr lang="en-US" dirty="0" smtClean="0"/>
              <a:t>(char *s1, </a:t>
            </a:r>
            <a:r>
              <a:rPr lang="en-US" dirty="0" err="1" smtClean="0"/>
              <a:t>const</a:t>
            </a:r>
            <a:r>
              <a:rPr lang="en-US" dirty="0" smtClean="0"/>
              <a:t> char *s2)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strlen</a:t>
            </a:r>
            <a:r>
              <a:rPr lang="en-US" dirty="0" smtClean="0"/>
              <a:t>(s1), j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(; s2[j] != ‘\0; </a:t>
            </a:r>
            <a:r>
              <a:rPr lang="en-US" dirty="0" err="1" smtClean="0"/>
              <a:t>i</a:t>
            </a:r>
            <a:r>
              <a:rPr lang="en-US" dirty="0" smtClean="0"/>
              <a:t>++, </a:t>
            </a:r>
            <a:r>
              <a:rPr lang="en-US" dirty="0" err="1" smtClean="0"/>
              <a:t>j++</a:t>
            </a:r>
            <a:r>
              <a:rPr lang="en-US" dirty="0" smtClean="0"/>
              <a:t>) s1[</a:t>
            </a:r>
            <a:r>
              <a:rPr lang="en-US" dirty="0" err="1" smtClean="0"/>
              <a:t>i</a:t>
            </a:r>
            <a:r>
              <a:rPr lang="en-US" dirty="0" smtClean="0"/>
              <a:t>] = s2[j];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s1[</a:t>
            </a:r>
            <a:r>
              <a:rPr lang="en-US" dirty="0" err="1" smtClean="0"/>
              <a:t>i</a:t>
            </a:r>
            <a:r>
              <a:rPr lang="en-US" dirty="0" smtClean="0"/>
              <a:t>] = s2[j];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s1;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1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&lt;</a:t>
            </a:r>
            <a:r>
              <a:rPr lang="en-US" dirty="0" err="1" smtClean="0"/>
              <a:t>iostream</a:t>
            </a:r>
            <a:r>
              <a:rPr lang="en-US" dirty="0" smtClean="0"/>
              <a:t>&gt;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I/O handling functions for C-style strings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str</a:t>
            </a:r>
            <a:r>
              <a:rPr lang="en-US" dirty="0" smtClean="0"/>
              <a:t>[40];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str1;  		// insertion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&gt;&gt; str1;  			// extraction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in.get</a:t>
            </a:r>
            <a:r>
              <a:rPr lang="en-US" dirty="0" smtClean="0"/>
              <a:t>(str1, 40, ‘,’);  	// reads to delimiter (comma)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in.getline</a:t>
            </a:r>
            <a:r>
              <a:rPr lang="en-US" dirty="0" smtClean="0"/>
              <a:t>(str1, 40);   	// reads to delimiter (default is </a:t>
            </a:r>
            <a:r>
              <a:rPr lang="en-US" dirty="0" err="1" smtClean="0"/>
              <a:t>endl</a:t>
            </a:r>
            <a:r>
              <a:rPr lang="en-US" dirty="0" smtClean="0"/>
              <a:t>)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// discards delimiter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 Side of 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length</a:t>
            </a:r>
          </a:p>
          <a:p>
            <a:r>
              <a:rPr lang="en-US" dirty="0" smtClean="0"/>
              <a:t>String name acts as a pointer</a:t>
            </a:r>
          </a:p>
          <a:p>
            <a:pPr lvl="1"/>
            <a:r>
              <a:rPr lang="en-US" dirty="0" smtClean="0"/>
              <a:t>Needs </a:t>
            </a:r>
            <a:r>
              <a:rPr lang="en-US" dirty="0" smtClean="0"/>
              <a:t>to be passed in and out of functions by reference</a:t>
            </a:r>
          </a:p>
          <a:p>
            <a:r>
              <a:rPr lang="en-US" dirty="0" smtClean="0"/>
              <a:t>Must be careful with array boundaries</a:t>
            </a:r>
          </a:p>
          <a:p>
            <a:pPr lvl="1"/>
            <a:r>
              <a:rPr lang="en-US" dirty="0" smtClean="0"/>
              <a:t>C-string boundaries </a:t>
            </a:r>
            <a:r>
              <a:rPr lang="en-US" dirty="0" smtClean="0"/>
              <a:t>are not </a:t>
            </a:r>
            <a:r>
              <a:rPr lang="en-US" dirty="0" smtClean="0"/>
              <a:t>automatically detected, even for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244808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Hurdles for Common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 greeting[40];</a:t>
            </a:r>
          </a:p>
          <a:p>
            <a:pPr marL="0" indent="0">
              <a:buNone/>
            </a:pPr>
            <a:r>
              <a:rPr lang="en-US" dirty="0" smtClean="0"/>
              <a:t>// can’t do greeting = “Hello World”;</a:t>
            </a:r>
            <a:r>
              <a:rPr lang="en-US" dirty="0"/>
              <a:t> </a:t>
            </a:r>
            <a:r>
              <a:rPr lang="en-US" dirty="0" smtClean="0"/>
              <a:t>instead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trcpy</a:t>
            </a:r>
            <a:r>
              <a:rPr lang="en-US" dirty="0" smtClean="0"/>
              <a:t>(greeting, “Hello World”);</a:t>
            </a:r>
          </a:p>
          <a:p>
            <a:pPr marL="0" indent="0">
              <a:buNone/>
            </a:pPr>
            <a:r>
              <a:rPr lang="en-US" dirty="0" smtClean="0"/>
              <a:t>// can’t do if (str1 == str2); instead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strcmp</a:t>
            </a:r>
            <a:r>
              <a:rPr lang="en-US" dirty="0" smtClean="0"/>
              <a:t>(str1, str2) == 0)</a:t>
            </a:r>
          </a:p>
          <a:p>
            <a:r>
              <a:rPr lang="en-US" dirty="0" smtClean="0"/>
              <a:t>A C coder needs to dynamically resize c-strings</a:t>
            </a:r>
          </a:p>
        </p:txBody>
      </p:sp>
    </p:spTree>
    <p:extLst>
      <p:ext uri="{BB962C8B-B14F-4D97-AF65-F5344CB8AC3E}">
        <p14:creationId xmlns:p14="http://schemas.microsoft.com/office/powerpoint/2010/main" val="16515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C-string library functions often assume the use of ‘\0’ to terminate a string</a:t>
            </a:r>
          </a:p>
          <a:p>
            <a:r>
              <a:rPr lang="en-US" dirty="0" smtClean="0"/>
              <a:t>What prints here?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vowel[5] = {‘A’, ‘E’, ‘I’, ‘O’, ‘U’};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vowels;	// is this a c-string?</a:t>
            </a:r>
          </a:p>
          <a:p>
            <a:r>
              <a:rPr lang="en-US" dirty="0" smtClean="0"/>
              <a:t>Here is an attempt to copy one </a:t>
            </a:r>
            <a:r>
              <a:rPr lang="en-US" dirty="0" smtClean="0"/>
              <a:t>C-string </a:t>
            </a:r>
            <a:r>
              <a:rPr lang="en-US" dirty="0" smtClean="0"/>
              <a:t>to another</a:t>
            </a:r>
            <a:endParaRPr lang="en-US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char greeting[25] = “Take me to your leader”;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welcome[10] = “Hello”;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trcpy</a:t>
            </a:r>
            <a:r>
              <a:rPr lang="en-US" dirty="0" smtClean="0"/>
              <a:t>(welcome, greeting);  // anything to worry about?</a:t>
            </a:r>
          </a:p>
        </p:txBody>
      </p:sp>
    </p:spTree>
    <p:extLst>
      <p:ext uri="{BB962C8B-B14F-4D97-AF65-F5344CB8AC3E}">
        <p14:creationId xmlns:p14="http://schemas.microsoft.com/office/powerpoint/2010/main" val="2187696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</TotalTime>
  <Words>891</Words>
  <Application>Microsoft Office PowerPoint</Application>
  <PresentationFormat>On-screen Show (4:3)</PresentationFormat>
  <Paragraphs>264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Garamond</vt:lpstr>
      <vt:lpstr>Organic</vt:lpstr>
      <vt:lpstr>Strings:  C-strings vs. Strings as Objects</vt:lpstr>
      <vt:lpstr>C-style Strings</vt:lpstr>
      <vt:lpstr>Library Features</vt:lpstr>
      <vt:lpstr>Some Implementation Details</vt:lpstr>
      <vt:lpstr>Some Implementation Details</vt:lpstr>
      <vt:lpstr>C++ &lt;iostream&gt; Library</vt:lpstr>
      <vt:lpstr>The DOWN Side of C-strings</vt:lpstr>
      <vt:lpstr>More Hurdles for Common Ops</vt:lpstr>
      <vt:lpstr>C-String Pitfalls</vt:lpstr>
      <vt:lpstr>C-String Pitfalls</vt:lpstr>
      <vt:lpstr>Example</vt:lpstr>
      <vt:lpstr>output.cpp</vt:lpstr>
      <vt:lpstr>output.cpp</vt:lpstr>
      <vt:lpstr>Example</vt:lpstr>
      <vt:lpstr>copy.cpp</vt:lpstr>
      <vt:lpstr>copy.cpp</vt:lpstr>
      <vt:lpstr>Example</vt:lpstr>
      <vt:lpstr>concat.cpp</vt:lpstr>
      <vt:lpstr>concat.cpp</vt:lpstr>
      <vt:lpstr>A String Wish List</vt:lpstr>
      <vt:lpstr>Building a String class</vt:lpstr>
      <vt:lpstr>Building a String class</vt:lpstr>
      <vt:lpstr>Example:  BString class</vt:lpstr>
      <vt:lpstr>bstring.h</vt:lpstr>
      <vt:lpstr>bstring.h</vt:lpstr>
      <vt:lpstr>bstring.h</vt:lpstr>
      <vt:lpstr>bstring.h</vt:lpstr>
      <vt:lpstr>bstring.cpp</vt:lpstr>
      <vt:lpstr>bstring.cpp</vt:lpstr>
      <vt:lpstr>bstring.cpp</vt:lpstr>
      <vt:lpstr>bstring.cpp</vt:lpstr>
      <vt:lpstr>main.cpp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Strings:  C-strings vs. Strings as Objects</dc:title>
  <dc:creator>Windows User</dc:creator>
  <cp:lastModifiedBy>Windows User</cp:lastModifiedBy>
  <cp:revision>75</cp:revision>
  <dcterms:created xsi:type="dcterms:W3CDTF">2016-09-20T18:54:03Z</dcterms:created>
  <dcterms:modified xsi:type="dcterms:W3CDTF">2016-09-27T19:35:26Z</dcterms:modified>
</cp:coreProperties>
</file>