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53BF0E1-7185-47FC-B0B6-870BB310D2F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790022C-CDBB-4DA0-88C7-8E12CD648E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4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0E1-7185-47FC-B0B6-870BB310D2F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022C-CDBB-4DA0-88C7-8E12CD64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0E1-7185-47FC-B0B6-870BB310D2F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022C-CDBB-4DA0-88C7-8E12CD648E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9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0E1-7185-47FC-B0B6-870BB310D2F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022C-CDBB-4DA0-88C7-8E12CD648E2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73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0E1-7185-47FC-B0B6-870BB310D2F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022C-CDBB-4DA0-88C7-8E12CD64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52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0E1-7185-47FC-B0B6-870BB310D2F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022C-CDBB-4DA0-88C7-8E12CD648E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08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0E1-7185-47FC-B0B6-870BB310D2F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022C-CDBB-4DA0-88C7-8E12CD648E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470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0E1-7185-47FC-B0B6-870BB310D2F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022C-CDBB-4DA0-88C7-8E12CD648E2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61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0E1-7185-47FC-B0B6-870BB310D2F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022C-CDBB-4DA0-88C7-8E12CD648E2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91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0E1-7185-47FC-B0B6-870BB310D2F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022C-CDBB-4DA0-88C7-8E12CD64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0E1-7185-47FC-B0B6-870BB310D2F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022C-CDBB-4DA0-88C7-8E12CD648E2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6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0E1-7185-47FC-B0B6-870BB310D2F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022C-CDBB-4DA0-88C7-8E12CD64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8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0E1-7185-47FC-B0B6-870BB310D2F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022C-CDBB-4DA0-88C7-8E12CD648E2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40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0E1-7185-47FC-B0B6-870BB310D2F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022C-CDBB-4DA0-88C7-8E12CD648E2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6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0E1-7185-47FC-B0B6-870BB310D2F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022C-CDBB-4DA0-88C7-8E12CD64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0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0E1-7185-47FC-B0B6-870BB310D2F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022C-CDBB-4DA0-88C7-8E12CD648E2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93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0E1-7185-47FC-B0B6-870BB310D2F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022C-CDBB-4DA0-88C7-8E12CD64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3BF0E1-7185-47FC-B0B6-870BB310D2F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90022C-CDBB-4DA0-88C7-8E12CD64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Programming in C++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3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geom1.h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Two_D_Object</a:t>
            </a:r>
            <a:r>
              <a:rPr lang="en-US" dirty="0" smtClean="0"/>
              <a:t> : public </a:t>
            </a:r>
            <a:r>
              <a:rPr lang="en-US" dirty="0" err="1" smtClean="0"/>
              <a:t>GeometricObject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fillPattern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 Rectangle : public </a:t>
            </a:r>
            <a:r>
              <a:rPr lang="en-US" dirty="0" err="1" smtClean="0"/>
              <a:t>Two_D_Object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length, width;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Protection Levels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Can be accessed by name from anywhere</a:t>
            </a:r>
          </a:p>
          <a:p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Can be accessed directly only by the class in which it is declared</a:t>
            </a:r>
          </a:p>
          <a:p>
            <a:r>
              <a:rPr lang="en-US" b="1" i="1" dirty="0" smtClean="0">
                <a:solidFill>
                  <a:srgbClr val="7030A0"/>
                </a:solidFill>
              </a:rPr>
              <a:t>Protected</a:t>
            </a:r>
          </a:p>
          <a:p>
            <a:pPr lvl="1"/>
            <a:r>
              <a:rPr lang="en-US" dirty="0" smtClean="0"/>
              <a:t>Can be accessed by directly by the class in which is declared and by any classes derived from that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GeometricObject</a:t>
            </a:r>
            <a:r>
              <a:rPr lang="en-US" dirty="0" smtClean="0"/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GeometricObject</a:t>
            </a:r>
            <a:r>
              <a:rPr lang="en-US" dirty="0" smtClean="0"/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Draw(); void Erase();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Move(</a:t>
            </a:r>
            <a:r>
              <a:rPr lang="en-US" dirty="0" err="1" smtClean="0"/>
              <a:t>int</a:t>
            </a:r>
            <a:r>
              <a:rPr lang="en-US" dirty="0" smtClean="0"/>
              <a:t> h, </a:t>
            </a:r>
            <a:r>
              <a:rPr lang="en-US" dirty="0" err="1" smtClean="0"/>
              <a:t>int</a:t>
            </a:r>
            <a:r>
              <a:rPr lang="en-US" dirty="0" smtClean="0"/>
              <a:t> v);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protected:  // accessible by this and derived classes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top, left, bottom, right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private: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  // inaccessible from outside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7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Two_D_Object</a:t>
            </a:r>
            <a:r>
              <a:rPr lang="en-US" dirty="0" smtClean="0"/>
              <a:t> : public </a:t>
            </a:r>
            <a:r>
              <a:rPr lang="en-US" dirty="0" err="1" smtClean="0"/>
              <a:t>GeometricObject</a:t>
            </a:r>
            <a:r>
              <a:rPr lang="en-US" dirty="0" smtClean="0"/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public: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Two_D_Object</a:t>
            </a:r>
            <a:r>
              <a:rPr lang="en-US" dirty="0" smtClean="0"/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fill Pattern;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1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Rectangle : public </a:t>
            </a:r>
            <a:r>
              <a:rPr lang="en-US" dirty="0" err="1" smtClean="0"/>
              <a:t>Two_D_Object</a:t>
            </a:r>
            <a:r>
              <a:rPr lang="en-US" dirty="0" smtClean="0"/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Rectangle();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Rectangle(</a:t>
            </a:r>
            <a:r>
              <a:rPr lang="en-US" dirty="0" err="1" smtClean="0"/>
              <a:t>int</a:t>
            </a:r>
            <a:r>
              <a:rPr lang="en-US" dirty="0" smtClean="0"/>
              <a:t> t, </a:t>
            </a:r>
            <a:r>
              <a:rPr lang="en-US" dirty="0" err="1" smtClean="0"/>
              <a:t>int</a:t>
            </a:r>
            <a:r>
              <a:rPr lang="en-US" dirty="0" smtClean="0"/>
              <a:t> l,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r, </a:t>
            </a:r>
            <a:r>
              <a:rPr lang="en-US" dirty="0" err="1" smtClean="0"/>
              <a:t>int</a:t>
            </a:r>
            <a:r>
              <a:rPr lang="en-US" dirty="0" smtClean="0"/>
              <a:t> f,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wid</a:t>
            </a:r>
            <a:r>
              <a:rPr lang="en-US" dirty="0" smtClean="0"/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FindCenter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&amp;, </a:t>
            </a:r>
            <a:r>
              <a:rPr lang="en-US" dirty="0" err="1" smtClean="0"/>
              <a:t>int</a:t>
            </a:r>
            <a:r>
              <a:rPr lang="en-US" dirty="0" smtClean="0"/>
              <a:t> &amp;);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Draw(); double Area();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Perimeter();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length, width;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1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Circle : public </a:t>
            </a:r>
            <a:r>
              <a:rPr lang="en-US" dirty="0" err="1" smtClean="0"/>
              <a:t>Two_D_Object</a:t>
            </a:r>
            <a:r>
              <a:rPr lang="en-US" dirty="0" smtClean="0"/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Circle();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Circle(</a:t>
            </a:r>
            <a:r>
              <a:rPr lang="en-US" dirty="0" err="1" smtClean="0"/>
              <a:t>int</a:t>
            </a:r>
            <a:r>
              <a:rPr lang="en-US" dirty="0" smtClean="0"/>
              <a:t> t, </a:t>
            </a:r>
            <a:r>
              <a:rPr lang="en-US" dirty="0" err="1" smtClean="0"/>
              <a:t>int</a:t>
            </a:r>
            <a:r>
              <a:rPr lang="en-US" dirty="0" smtClean="0"/>
              <a:t> l,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r, </a:t>
            </a:r>
            <a:r>
              <a:rPr lang="en-US" dirty="0" err="1" smtClean="0"/>
              <a:t>int</a:t>
            </a:r>
            <a:r>
              <a:rPr lang="en-US" dirty="0" smtClean="0"/>
              <a:t> f, </a:t>
            </a:r>
            <a:r>
              <a:rPr lang="en-US" dirty="0" err="1" smtClean="0"/>
              <a:t>int</a:t>
            </a:r>
            <a:r>
              <a:rPr lang="en-US" dirty="0" smtClean="0"/>
              <a:t> cx, </a:t>
            </a:r>
            <a:r>
              <a:rPr lang="en-US" dirty="0" err="1" smtClean="0"/>
              <a:t>int</a:t>
            </a:r>
            <a:r>
              <a:rPr lang="en-US" dirty="0" smtClean="0"/>
              <a:t> cy,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rad);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FindCenter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&amp;, </a:t>
            </a:r>
            <a:r>
              <a:rPr lang="en-US" dirty="0" err="1" smtClean="0"/>
              <a:t>int</a:t>
            </a:r>
            <a:r>
              <a:rPr lang="en-US" dirty="0" smtClean="0"/>
              <a:t> &amp;);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Draw(); double Area();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double Circumference();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center_x</a:t>
            </a:r>
            <a:r>
              <a:rPr lang="en-US" dirty="0" smtClean="0"/>
              <a:t>, </a:t>
            </a:r>
            <a:r>
              <a:rPr lang="en-US" dirty="0" err="1" smtClean="0"/>
              <a:t>center_y</a:t>
            </a:r>
            <a:r>
              <a:rPr lang="en-US" dirty="0" smtClean="0"/>
              <a:t>, radius;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56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in Derived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object “is an” instance of the base class</a:t>
            </a:r>
          </a:p>
          <a:p>
            <a:r>
              <a:rPr lang="en-US" dirty="0" smtClean="0"/>
              <a:t>Thus, when a derived object is created, the constructors from the base and derived classes will run</a:t>
            </a:r>
          </a:p>
          <a:p>
            <a:pPr lvl="1"/>
            <a:r>
              <a:rPr lang="en-US" dirty="0" smtClean="0"/>
              <a:t>The base class will run first, then the derived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98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Vehicle obj1;</a:t>
            </a:r>
          </a:p>
          <a:p>
            <a:pPr lvl="1"/>
            <a:r>
              <a:rPr lang="en-US" dirty="0" smtClean="0"/>
              <a:t>Only the Vehicle() constructor runs</a:t>
            </a:r>
          </a:p>
          <a:p>
            <a:r>
              <a:rPr lang="en-US" dirty="0" smtClean="0"/>
              <a:t>Car obj2;</a:t>
            </a:r>
          </a:p>
          <a:p>
            <a:pPr lvl="1"/>
            <a:r>
              <a:rPr lang="en-US" dirty="0" smtClean="0"/>
              <a:t>Vehicle constructor runs, followed by the Car() constructor</a:t>
            </a:r>
          </a:p>
          <a:p>
            <a:r>
              <a:rPr lang="en-US" dirty="0" smtClean="0"/>
              <a:t>Honda obj3;</a:t>
            </a:r>
          </a:p>
          <a:p>
            <a:pPr lvl="1"/>
            <a:r>
              <a:rPr lang="en-US" dirty="0" smtClean="0"/>
              <a:t>Vehicle(), Car(), Honda()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51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Destructors will be invoked in the reverse order</a:t>
            </a:r>
          </a:p>
          <a:p>
            <a:pPr lvl="1"/>
            <a:r>
              <a:rPr lang="en-US" dirty="0" smtClean="0"/>
              <a:t>~Honda(), ~Car(), ~Vehicle()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6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http://www.cs.fsu.edu/~myers/cop3330/examples/inher/sample.cpp</a:t>
            </a:r>
          </a:p>
        </p:txBody>
      </p:sp>
    </p:spTree>
    <p:extLst>
      <p:ext uri="{BB962C8B-B14F-4D97-AF65-F5344CB8AC3E}">
        <p14:creationId xmlns:p14="http://schemas.microsoft.com/office/powerpoint/2010/main" val="142771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Many types of classes share similarities</a:t>
            </a:r>
          </a:p>
          <a:p>
            <a:pPr lvl="1"/>
            <a:r>
              <a:rPr lang="en-US" dirty="0" smtClean="0"/>
              <a:t>Similar private member data</a:t>
            </a:r>
          </a:p>
          <a:p>
            <a:pPr lvl="1"/>
            <a:r>
              <a:rPr lang="en-US" dirty="0" smtClean="0"/>
              <a:t>Similar member functions</a:t>
            </a:r>
          </a:p>
          <a:p>
            <a:r>
              <a:rPr lang="en-US" b="1" i="1" dirty="0" smtClean="0">
                <a:solidFill>
                  <a:srgbClr val="7030A0"/>
                </a:solidFill>
              </a:rPr>
              <a:t>Inheritance</a:t>
            </a:r>
          </a:p>
          <a:p>
            <a:pPr lvl="1"/>
            <a:r>
              <a:rPr lang="en-US" dirty="0" smtClean="0"/>
              <a:t>Factoring out common features into a single </a:t>
            </a:r>
            <a:r>
              <a:rPr lang="en-US" b="1" i="1" dirty="0" smtClean="0">
                <a:solidFill>
                  <a:srgbClr val="7030A0"/>
                </a:solidFill>
              </a:rPr>
              <a:t>base class</a:t>
            </a:r>
          </a:p>
          <a:p>
            <a:pPr lvl="1"/>
            <a:r>
              <a:rPr lang="en-US" dirty="0" smtClean="0"/>
              <a:t>Build derived classes that will share or inherit all data and functionality of the base class</a:t>
            </a:r>
          </a:p>
          <a:p>
            <a:pPr lvl="2"/>
            <a:r>
              <a:rPr lang="en-US" dirty="0" smtClean="0"/>
              <a:t>Except constructors, destructors, and assignment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37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A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A() { </a:t>
            </a:r>
            <a:r>
              <a:rPr lang="en-US" dirty="0" err="1" smtClean="0"/>
              <a:t>cout</a:t>
            </a:r>
            <a:r>
              <a:rPr lang="en-US" dirty="0" smtClean="0"/>
              <a:t> &lt;&lt; “A()”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~A() { </a:t>
            </a:r>
            <a:r>
              <a:rPr lang="en-US" dirty="0" err="1" smtClean="0"/>
              <a:t>cout</a:t>
            </a:r>
            <a:r>
              <a:rPr lang="en-US" dirty="0" smtClean="0"/>
              <a:t> &lt;&lt; “~A”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42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B : public A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B() { </a:t>
            </a:r>
            <a:r>
              <a:rPr lang="en-US" dirty="0" err="1" smtClean="0"/>
              <a:t>cout</a:t>
            </a:r>
            <a:r>
              <a:rPr lang="en-US" dirty="0" smtClean="0"/>
              <a:t> &lt;&lt; “B()”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~B() { </a:t>
            </a:r>
            <a:r>
              <a:rPr lang="en-US" dirty="0" err="1" smtClean="0"/>
              <a:t>cout</a:t>
            </a:r>
            <a:r>
              <a:rPr lang="en-US" dirty="0" smtClean="0"/>
              <a:t> &lt;&lt; “~B()”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C : public B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C() { </a:t>
            </a:r>
            <a:r>
              <a:rPr lang="en-US" dirty="0" err="1" smtClean="0"/>
              <a:t>cout</a:t>
            </a:r>
            <a:r>
              <a:rPr lang="en-US" dirty="0" smtClean="0"/>
              <a:t> &lt;&lt; “C()”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~C() { </a:t>
            </a:r>
            <a:r>
              <a:rPr lang="en-US" dirty="0" err="1" smtClean="0"/>
              <a:t>cout</a:t>
            </a:r>
            <a:r>
              <a:rPr lang="en-US" dirty="0" smtClean="0"/>
              <a:t> &lt;&lt; “~C()”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2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“Declaring object of type A”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 err="1" smtClean="0"/>
              <a:t>aobject</a:t>
            </a:r>
            <a:r>
              <a:rPr lang="en-US" dirty="0" smtClean="0"/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“Declaring object of type B”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B </a:t>
            </a:r>
            <a:r>
              <a:rPr lang="en-US" dirty="0" err="1" smtClean="0"/>
              <a:t>bobject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Declaring object of type C”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C </a:t>
            </a:r>
            <a:r>
              <a:rPr lang="en-US" dirty="0" err="1" smtClean="0"/>
              <a:t>cobject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40335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“Object C now going out of scope”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“Object B now going out of scope”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“Object A now going out of scope”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394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Without parameters, the default constructors are called</a:t>
            </a:r>
          </a:p>
          <a:p>
            <a:r>
              <a:rPr lang="en-US" dirty="0" smtClean="0"/>
              <a:t>With a derived class, we might want to declare</a:t>
            </a:r>
          </a:p>
          <a:p>
            <a:pPr lvl="1"/>
            <a:r>
              <a:rPr lang="en-US" dirty="0" smtClean="0"/>
              <a:t>Honda h(2, 3, 4, “green”, “Accord”);</a:t>
            </a:r>
          </a:p>
          <a:p>
            <a:pPr lvl="1"/>
            <a:r>
              <a:rPr lang="en-US" dirty="0" smtClean="0"/>
              <a:t>2 and 3 might be for variables like </a:t>
            </a:r>
            <a:r>
              <a:rPr lang="en-US" dirty="0" err="1" smtClean="0"/>
              <a:t>vehicleCategory</a:t>
            </a:r>
            <a:r>
              <a:rPr lang="en-US" dirty="0" smtClean="0"/>
              <a:t> and </a:t>
            </a:r>
            <a:r>
              <a:rPr lang="en-US" dirty="0" err="1" smtClean="0"/>
              <a:t>idNumber</a:t>
            </a:r>
            <a:r>
              <a:rPr lang="en-US" dirty="0" smtClean="0"/>
              <a:t> in the Vehicle Class</a:t>
            </a:r>
          </a:p>
          <a:p>
            <a:pPr lvl="1"/>
            <a:r>
              <a:rPr lang="en-US" dirty="0" smtClean="0"/>
              <a:t>4 and “green” might be for variables like </a:t>
            </a:r>
            <a:r>
              <a:rPr lang="en-US" dirty="0" err="1" smtClean="0"/>
              <a:t>numDoors</a:t>
            </a:r>
            <a:r>
              <a:rPr lang="en-US" dirty="0" smtClean="0"/>
              <a:t> and </a:t>
            </a:r>
            <a:r>
              <a:rPr lang="en-US" dirty="0" err="1" smtClean="0"/>
              <a:t>carColor</a:t>
            </a:r>
            <a:r>
              <a:rPr lang="en-US" dirty="0" smtClean="0"/>
              <a:t> in the Car Class</a:t>
            </a:r>
          </a:p>
          <a:p>
            <a:pPr lvl="1"/>
            <a:r>
              <a:rPr lang="en-US" dirty="0" smtClean="0"/>
              <a:t>“Accord” might be for a </a:t>
            </a:r>
            <a:r>
              <a:rPr lang="en-US" dirty="0" err="1" smtClean="0"/>
              <a:t>varialbe</a:t>
            </a:r>
            <a:r>
              <a:rPr lang="en-US" dirty="0" smtClean="0"/>
              <a:t> model in the Honda class</a:t>
            </a:r>
          </a:p>
        </p:txBody>
      </p:sp>
    </p:spTree>
    <p:extLst>
      <p:ext uri="{BB962C8B-B14F-4D97-AF65-F5344CB8AC3E}">
        <p14:creationId xmlns:p14="http://schemas.microsoft.com/office/powerpoint/2010/main" val="4220588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Distribute the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 </a:t>
            </a:r>
            <a:r>
              <a:rPr lang="en-US" dirty="0"/>
              <a:t>i</a:t>
            </a:r>
            <a:r>
              <a:rPr lang="en-US" dirty="0" smtClean="0"/>
              <a:t>nitialization list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function prototype : initialization list {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function body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Use the initialization list to call the next higher constructor explicitly, in order to send the parameters to the parent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66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Vehicle::Vehicle(</a:t>
            </a:r>
            <a:r>
              <a:rPr lang="en-US" dirty="0" err="1" smtClean="0"/>
              <a:t>int</a:t>
            </a:r>
            <a:r>
              <a:rPr lang="en-US" dirty="0" smtClean="0"/>
              <a:t> c, </a:t>
            </a:r>
            <a:r>
              <a:rPr lang="en-US" dirty="0" err="1" smtClean="0"/>
              <a:t>int</a:t>
            </a:r>
            <a:r>
              <a:rPr lang="en-US" dirty="0" smtClean="0"/>
              <a:t> id)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	</a:t>
            </a:r>
            <a:r>
              <a:rPr lang="en-US" dirty="0" err="1" smtClean="0"/>
              <a:t>vehicleCategory</a:t>
            </a:r>
            <a:r>
              <a:rPr lang="en-US" dirty="0"/>
              <a:t> </a:t>
            </a:r>
            <a:r>
              <a:rPr lang="en-US" dirty="0" smtClean="0"/>
              <a:t>= c; </a:t>
            </a:r>
            <a:r>
              <a:rPr lang="en-US" dirty="0" err="1" smtClean="0"/>
              <a:t>idNumber</a:t>
            </a:r>
            <a:r>
              <a:rPr lang="en-US" dirty="0" smtClean="0"/>
              <a:t> = id;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Car::Car(</a:t>
            </a:r>
            <a:r>
              <a:rPr lang="en-US" dirty="0" err="1" smtClean="0"/>
              <a:t>int</a:t>
            </a:r>
            <a:r>
              <a:rPr lang="en-US" dirty="0" smtClean="0"/>
              <a:t> c, </a:t>
            </a:r>
            <a:r>
              <a:rPr lang="en-US" dirty="0" err="1" smtClean="0"/>
              <a:t>int</a:t>
            </a:r>
            <a:r>
              <a:rPr lang="en-US" dirty="0" smtClean="0"/>
              <a:t> id,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nd</a:t>
            </a:r>
            <a:r>
              <a:rPr lang="en-US" dirty="0" smtClean="0"/>
              <a:t>, char *cc) : Vehicle(c, id)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numDoors</a:t>
            </a:r>
            <a:r>
              <a:rPr lang="en-US" dirty="0" smtClean="0"/>
              <a:t> = </a:t>
            </a:r>
            <a:r>
              <a:rPr lang="en-US" dirty="0" err="1" smtClean="0"/>
              <a:t>nd</a:t>
            </a:r>
            <a:r>
              <a:rPr lang="en-US" dirty="0" smtClean="0"/>
              <a:t>; 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carColor</a:t>
            </a:r>
            <a:r>
              <a:rPr lang="en-US" dirty="0" smtClean="0"/>
              <a:t>, cc);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Honda::Honda(</a:t>
            </a:r>
            <a:r>
              <a:rPr lang="en-US" dirty="0" err="1" smtClean="0"/>
              <a:t>int</a:t>
            </a:r>
            <a:r>
              <a:rPr lang="en-US" dirty="0" smtClean="0"/>
              <a:t> c, </a:t>
            </a:r>
            <a:r>
              <a:rPr lang="en-US" dirty="0" err="1" smtClean="0"/>
              <a:t>int</a:t>
            </a:r>
            <a:r>
              <a:rPr lang="en-US" dirty="0" smtClean="0"/>
              <a:t> id, 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err="1" smtClean="0"/>
              <a:t>nd</a:t>
            </a:r>
            <a:r>
              <a:rPr lang="en-US" dirty="0" smtClean="0"/>
              <a:t>, char *cc, char *mod) : Car(c, id, </a:t>
            </a:r>
            <a:r>
              <a:rPr lang="en-US" dirty="0" err="1" smtClean="0"/>
              <a:t>nd</a:t>
            </a:r>
            <a:r>
              <a:rPr lang="en-US" dirty="0" smtClean="0"/>
              <a:t>, cc)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(model, mod);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1631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Program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http://www.cs.fsu.edu/~myers/cop3330/notes/inher1.html</a:t>
            </a:r>
          </a:p>
        </p:txBody>
      </p:sp>
    </p:spTree>
    <p:extLst>
      <p:ext uri="{BB962C8B-B14F-4D97-AF65-F5344CB8AC3E}">
        <p14:creationId xmlns:p14="http://schemas.microsoft.com/office/powerpoint/2010/main" val="104228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eom.h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GeometriObject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GeometricObject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dirty="0" err="1" smtClean="0"/>
              <a:t>GeometricObject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t, </a:t>
            </a:r>
            <a:r>
              <a:rPr lang="en-US" dirty="0" err="1" smtClean="0"/>
              <a:t>int</a:t>
            </a:r>
            <a:r>
              <a:rPr lang="en-US" dirty="0" smtClean="0"/>
              <a:t> l,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r);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void Draw();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protected: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top, left, bottom, right;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61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eom.h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Two_D_Object</a:t>
            </a:r>
            <a:r>
              <a:rPr lang="en-US" dirty="0" smtClean="0"/>
              <a:t> : public </a:t>
            </a:r>
            <a:r>
              <a:rPr lang="en-US" dirty="0" err="1" smtClean="0"/>
              <a:t>GeometricObject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Two_D_Object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dirty="0" err="1" smtClean="0"/>
              <a:t>Two_D_Object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t, </a:t>
            </a:r>
            <a:r>
              <a:rPr lang="en-US" dirty="0" err="1" smtClean="0"/>
              <a:t>int</a:t>
            </a:r>
            <a:r>
              <a:rPr lang="en-US" dirty="0" smtClean="0"/>
              <a:t> l, 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b, </a:t>
            </a:r>
            <a:r>
              <a:rPr lang="en-US" dirty="0" err="1" smtClean="0"/>
              <a:t>int</a:t>
            </a:r>
            <a:r>
              <a:rPr lang="en-US" dirty="0" smtClean="0"/>
              <a:t> r, </a:t>
            </a:r>
            <a:r>
              <a:rPr lang="en-US" dirty="0" err="1" smtClean="0"/>
              <a:t>int</a:t>
            </a:r>
            <a:r>
              <a:rPr lang="en-US" dirty="0" smtClean="0"/>
              <a:t> fill);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protected: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fillpattern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base class/derived class relationship is an “is a” relationship</a:t>
            </a:r>
          </a:p>
          <a:p>
            <a:pPr lvl="1"/>
            <a:r>
              <a:rPr lang="en-US" dirty="0" smtClean="0"/>
              <a:t>Derived object </a:t>
            </a:r>
            <a:r>
              <a:rPr lang="en-US" b="1" i="1" dirty="0" smtClean="0"/>
              <a:t>is an </a:t>
            </a:r>
            <a:r>
              <a:rPr lang="en-US" dirty="0" smtClean="0"/>
              <a:t>instance of the base object</a:t>
            </a:r>
          </a:p>
          <a:p>
            <a:pPr lvl="1"/>
            <a:r>
              <a:rPr lang="en-US" dirty="0" smtClean="0"/>
              <a:t>Usually a subcategory</a:t>
            </a:r>
          </a:p>
          <a:p>
            <a:r>
              <a:rPr lang="en-US" dirty="0" smtClean="0"/>
              <a:t>Vs. “has a” relationship</a:t>
            </a:r>
          </a:p>
          <a:p>
            <a:pPr lvl="1"/>
            <a:r>
              <a:rPr lang="en-US" dirty="0" smtClean="0"/>
              <a:t>Object of one class is embedded inside another class</a:t>
            </a:r>
          </a:p>
        </p:txBody>
      </p:sp>
    </p:spTree>
    <p:extLst>
      <p:ext uri="{BB962C8B-B14F-4D97-AF65-F5344CB8AC3E}">
        <p14:creationId xmlns:p14="http://schemas.microsoft.com/office/powerpoint/2010/main" val="2744149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eom.h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Rectangle : public </a:t>
            </a:r>
            <a:r>
              <a:rPr lang="en-US" dirty="0" err="1" smtClean="0"/>
              <a:t>Two_D_Object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Rectangle();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dirty="0" smtClean="0"/>
              <a:t>Rectangle(</a:t>
            </a:r>
            <a:r>
              <a:rPr lang="en-US" dirty="0" err="1" smtClean="0"/>
              <a:t>int</a:t>
            </a:r>
            <a:r>
              <a:rPr lang="en-US" dirty="0" smtClean="0"/>
              <a:t> t, </a:t>
            </a:r>
            <a:r>
              <a:rPr lang="en-US" dirty="0" err="1" smtClean="0"/>
              <a:t>int</a:t>
            </a:r>
            <a:r>
              <a:rPr lang="en-US" dirty="0" smtClean="0"/>
              <a:t> l,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r, </a:t>
            </a:r>
            <a:r>
              <a:rPr lang="en-US" dirty="0" err="1" smtClean="0"/>
              <a:t>int</a:t>
            </a:r>
            <a:r>
              <a:rPr lang="en-US" dirty="0" smtClean="0"/>
              <a:t> f,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wid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length, width;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1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eom.h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Circle : public </a:t>
            </a:r>
            <a:r>
              <a:rPr lang="en-US" dirty="0" err="1" smtClean="0"/>
              <a:t>Two_D_Object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Circle();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Circle(</a:t>
            </a:r>
            <a:r>
              <a:rPr lang="en-US" dirty="0" err="1" smtClean="0"/>
              <a:t>int</a:t>
            </a:r>
            <a:r>
              <a:rPr lang="en-US" dirty="0" smtClean="0"/>
              <a:t> , </a:t>
            </a:r>
            <a:r>
              <a:rPr lang="en-US" dirty="0" err="1" smtClean="0"/>
              <a:t>int</a:t>
            </a:r>
            <a:r>
              <a:rPr lang="en-US" dirty="0" smtClean="0"/>
              <a:t> l,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r, </a:t>
            </a:r>
            <a:r>
              <a:rPr lang="en-US" dirty="0" err="1" smtClean="0"/>
              <a:t>int</a:t>
            </a:r>
            <a:r>
              <a:rPr lang="en-US" dirty="0" smtClean="0"/>
              <a:t> f, </a:t>
            </a:r>
            <a:r>
              <a:rPr lang="en-US" dirty="0" err="1" smtClean="0"/>
              <a:t>int</a:t>
            </a:r>
            <a:r>
              <a:rPr lang="en-US" dirty="0" smtClean="0"/>
              <a:t> cx, </a:t>
            </a:r>
            <a:r>
              <a:rPr lang="en-US" dirty="0" err="1" smtClean="0"/>
              <a:t>int</a:t>
            </a:r>
            <a:r>
              <a:rPr lang="en-US" dirty="0" smtClean="0"/>
              <a:t> cy,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rad);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center_x</a:t>
            </a:r>
            <a:r>
              <a:rPr lang="en-US" dirty="0" smtClean="0"/>
              <a:t>, </a:t>
            </a:r>
            <a:r>
              <a:rPr lang="en-US" dirty="0" err="1" smtClean="0"/>
              <a:t>center_y</a:t>
            </a:r>
            <a:r>
              <a:rPr lang="en-US" dirty="0" smtClean="0"/>
              <a:t>, radius;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94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geom.h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GeometricObject</a:t>
            </a:r>
            <a:r>
              <a:rPr lang="en-US" dirty="0" smtClean="0"/>
              <a:t>::</a:t>
            </a:r>
            <a:r>
              <a:rPr lang="en-US" dirty="0" err="1" smtClean="0"/>
              <a:t>GeometricObject</a:t>
            </a:r>
            <a:r>
              <a:rPr lang="en-US" dirty="0" smtClean="0"/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“Running </a:t>
            </a:r>
            <a:r>
              <a:rPr lang="en-US" dirty="0" err="1" smtClean="0"/>
              <a:t>GeometricObject</a:t>
            </a:r>
            <a:r>
              <a:rPr lang="en-US" dirty="0" smtClean="0"/>
              <a:t> default constructor\n”;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top = left = bottom = right 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673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GeometricObject</a:t>
            </a:r>
            <a:r>
              <a:rPr lang="en-US" dirty="0" smtClean="0"/>
              <a:t>::</a:t>
            </a:r>
            <a:r>
              <a:rPr lang="en-US" dirty="0" err="1" smtClean="0"/>
              <a:t>GeometricObject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t, </a:t>
            </a:r>
            <a:r>
              <a:rPr lang="en-US" dirty="0" err="1" smtClean="0"/>
              <a:t>int</a:t>
            </a:r>
            <a:r>
              <a:rPr lang="en-US" dirty="0" smtClean="0"/>
              <a:t> l,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“Running </a:t>
            </a:r>
            <a:r>
              <a:rPr lang="en-US" dirty="0" err="1" smtClean="0"/>
              <a:t>GeometricObject</a:t>
            </a:r>
            <a:r>
              <a:rPr lang="en-US" dirty="0" smtClean="0"/>
              <a:t> constructor with parameters\n”;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top = t; left = l; bottom = b; right = 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0385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Two_D_Object</a:t>
            </a:r>
            <a:r>
              <a:rPr lang="en-US" dirty="0" smtClean="0"/>
              <a:t>::</a:t>
            </a:r>
            <a:r>
              <a:rPr lang="en-US" dirty="0" err="1" smtClean="0"/>
              <a:t>Two_D_Object</a:t>
            </a:r>
            <a:r>
              <a:rPr lang="en-US" dirty="0" smtClean="0"/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“Running </a:t>
            </a:r>
            <a:r>
              <a:rPr lang="en-US" dirty="0" err="1" smtClean="0"/>
              <a:t>Two_D_Object</a:t>
            </a:r>
            <a:r>
              <a:rPr lang="en-US" dirty="0" smtClean="0"/>
              <a:t> default constructor\n”;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fillPattern</a:t>
            </a:r>
            <a:r>
              <a:rPr lang="en-US" dirty="0" smtClean="0"/>
              <a:t> 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Two_D_Object</a:t>
            </a:r>
            <a:r>
              <a:rPr lang="en-US" dirty="0" smtClean="0"/>
              <a:t>::</a:t>
            </a:r>
            <a:r>
              <a:rPr lang="en-US" dirty="0" err="1" smtClean="0"/>
              <a:t>Two_D_Object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t, </a:t>
            </a:r>
            <a:r>
              <a:rPr lang="en-US" dirty="0" err="1" smtClean="0"/>
              <a:t>int</a:t>
            </a:r>
            <a:r>
              <a:rPr lang="en-US" dirty="0" smtClean="0"/>
              <a:t> l,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r,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fill) : </a:t>
            </a:r>
            <a:r>
              <a:rPr lang="en-US" dirty="0" err="1" smtClean="0"/>
              <a:t>GeometricObject</a:t>
            </a:r>
            <a:r>
              <a:rPr lang="en-US" dirty="0" smtClean="0"/>
              <a:t>(t, l, b, r)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“Running </a:t>
            </a:r>
            <a:r>
              <a:rPr lang="en-US" dirty="0" err="1" smtClean="0"/>
              <a:t>Two_D_Object</a:t>
            </a:r>
            <a:r>
              <a:rPr lang="en-US" dirty="0" smtClean="0"/>
              <a:t> constructor with parameters\n”;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fillPattern</a:t>
            </a:r>
            <a:r>
              <a:rPr lang="en-US" dirty="0" smtClean="0"/>
              <a:t> = fill;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9521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Rectangle::Rectangle()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“Running Rectangle default constructor\n”;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length = width 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939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Rectangle::Rectangle(</a:t>
            </a:r>
            <a:r>
              <a:rPr lang="en-US" dirty="0" err="1" smtClean="0"/>
              <a:t>int</a:t>
            </a:r>
            <a:r>
              <a:rPr lang="en-US" dirty="0" smtClean="0"/>
              <a:t> , </a:t>
            </a:r>
            <a:r>
              <a:rPr lang="en-US" dirty="0" err="1" smtClean="0"/>
              <a:t>int</a:t>
            </a:r>
            <a:r>
              <a:rPr lang="en-US" dirty="0" smtClean="0"/>
              <a:t> l,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r, </a:t>
            </a:r>
            <a:r>
              <a:rPr lang="en-US" dirty="0" err="1" smtClean="0"/>
              <a:t>int</a:t>
            </a:r>
            <a:r>
              <a:rPr lang="en-US" dirty="0" smtClean="0"/>
              <a:t> f,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wid</a:t>
            </a:r>
            <a:r>
              <a:rPr lang="en-US" dirty="0" smtClean="0"/>
              <a:t>) : </a:t>
            </a:r>
            <a:r>
              <a:rPr lang="en-US" dirty="0" err="1" smtClean="0"/>
              <a:t>Two_D_Object</a:t>
            </a:r>
            <a:r>
              <a:rPr lang="en-US" dirty="0" smtClean="0"/>
              <a:t>(t, l, b, r, f)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“Running Rectangle constructor with parameters\n”;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length = </a:t>
            </a:r>
            <a:r>
              <a:rPr lang="en-US" dirty="0" err="1" smtClean="0"/>
              <a:t>len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width = </a:t>
            </a:r>
            <a:r>
              <a:rPr lang="en-US" dirty="0" err="1" smtClean="0"/>
              <a:t>wid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5316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Circle::Circle()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radius = </a:t>
            </a:r>
            <a:r>
              <a:rPr lang="en-US" dirty="0" err="1" smtClean="0"/>
              <a:t>center_x</a:t>
            </a:r>
            <a:r>
              <a:rPr lang="en-US" dirty="0" smtClean="0"/>
              <a:t> = </a:t>
            </a:r>
            <a:r>
              <a:rPr lang="en-US" dirty="0" err="1" smtClean="0"/>
              <a:t>center_y</a:t>
            </a:r>
            <a:r>
              <a:rPr lang="en-US" dirty="0" smtClean="0"/>
              <a:t> 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Circle::Circle(</a:t>
            </a:r>
            <a:r>
              <a:rPr lang="en-US" dirty="0" err="1" smtClean="0"/>
              <a:t>int</a:t>
            </a:r>
            <a:r>
              <a:rPr lang="en-US" dirty="0" smtClean="0"/>
              <a:t> t, </a:t>
            </a:r>
            <a:r>
              <a:rPr lang="en-US" dirty="0" err="1" smtClean="0"/>
              <a:t>int</a:t>
            </a:r>
            <a:r>
              <a:rPr lang="en-US" dirty="0" smtClean="0"/>
              <a:t> l,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r, </a:t>
            </a:r>
            <a:r>
              <a:rPr lang="en-US" dirty="0" err="1" smtClean="0"/>
              <a:t>int</a:t>
            </a:r>
            <a:r>
              <a:rPr lang="en-US" dirty="0" smtClean="0"/>
              <a:t> f, </a:t>
            </a:r>
            <a:r>
              <a:rPr lang="en-US" dirty="0" err="1" smtClean="0"/>
              <a:t>int</a:t>
            </a:r>
            <a:r>
              <a:rPr lang="en-US" dirty="0" smtClean="0"/>
              <a:t> cx, </a:t>
            </a:r>
            <a:r>
              <a:rPr lang="en-US" dirty="0" err="1" smtClean="0"/>
              <a:t>int</a:t>
            </a:r>
            <a:r>
              <a:rPr lang="en-US" dirty="0" smtClean="0"/>
              <a:t> cy,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rad) : </a:t>
            </a:r>
            <a:r>
              <a:rPr lang="en-US" dirty="0" err="1" smtClean="0"/>
              <a:t>Two_D_Object</a:t>
            </a:r>
            <a:r>
              <a:rPr lang="en-US" dirty="0" smtClean="0"/>
              <a:t>(t, l, b, r, f)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center_x</a:t>
            </a:r>
            <a:r>
              <a:rPr lang="en-US" dirty="0" smtClean="0"/>
              <a:t> = cx; </a:t>
            </a:r>
            <a:r>
              <a:rPr lang="en-US" dirty="0" err="1" smtClean="0"/>
              <a:t>center_y</a:t>
            </a:r>
            <a:r>
              <a:rPr lang="en-US" dirty="0" smtClean="0"/>
              <a:t> = cy; radius = rad;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3957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geom.h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“Rectangle r\n”;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Rectangle 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“Rectangle r1(1, 2, 3, 4, 5, 10, 20)\n”;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Rectangle r1(1, 2, 3, 4, 5, 10, 20);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8092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Suppose we have the following base class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 Student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GradeReport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We also have the following derived classes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Grad : public Student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undergrad : public 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GeometricObject</a:t>
            </a:r>
            <a:endParaRPr lang="en-US" dirty="0" smtClean="0"/>
          </a:p>
          <a:p>
            <a:r>
              <a:rPr lang="en-US" dirty="0" smtClean="0"/>
              <a:t>Sport</a:t>
            </a:r>
            <a:endParaRPr lang="en-US" dirty="0"/>
          </a:p>
          <a:p>
            <a:r>
              <a:rPr lang="en-US" dirty="0" err="1" smtClean="0"/>
              <a:t>BankAccount</a:t>
            </a:r>
            <a:endParaRPr lang="en-US" dirty="0" smtClean="0"/>
          </a:p>
          <a:p>
            <a:r>
              <a:rPr lang="en-US" dirty="0" smtClean="0"/>
              <a:t>Vehicle</a:t>
            </a:r>
          </a:p>
          <a:p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Derived class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Circle, Square, Line</a:t>
            </a:r>
          </a:p>
          <a:p>
            <a:r>
              <a:rPr lang="en-US" dirty="0" smtClean="0"/>
              <a:t>Football, Baseball</a:t>
            </a:r>
          </a:p>
          <a:p>
            <a:r>
              <a:rPr lang="en-US" dirty="0" smtClean="0"/>
              <a:t>Savings, Checking</a:t>
            </a:r>
          </a:p>
          <a:p>
            <a:r>
              <a:rPr lang="en-US" dirty="0" smtClean="0"/>
              <a:t>Car, Train, Bus</a:t>
            </a:r>
          </a:p>
          <a:p>
            <a:r>
              <a:rPr lang="en-US" dirty="0" smtClean="0"/>
              <a:t>Honda, Toyota, 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34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Grad and Undergrad are derived from Student, they inherit everything</a:t>
            </a:r>
          </a:p>
          <a:p>
            <a:r>
              <a:rPr lang="en-US" dirty="0" smtClean="0"/>
              <a:t>Suppose grade reports look different for undergrads and grads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hese classes need to have their own functions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 the exact same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68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Grad : public Student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GradeReport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Undergrad : public Student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GradeReport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4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Call Parent’s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Student::</a:t>
            </a:r>
            <a:r>
              <a:rPr lang="en-US" dirty="0" err="1" smtClean="0"/>
              <a:t>GradeReport</a:t>
            </a:r>
            <a:r>
              <a:rPr lang="en-US" dirty="0" smtClean="0"/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// processing done by parent function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Grade::</a:t>
            </a:r>
            <a:r>
              <a:rPr lang="en-US" dirty="0" err="1" smtClean="0"/>
              <a:t>GradeReport</a:t>
            </a:r>
            <a:r>
              <a:rPr lang="en-US" dirty="0" smtClean="0"/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// explicit call to parent function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Student::</a:t>
            </a:r>
            <a:r>
              <a:rPr lang="en-US" dirty="0" err="1" smtClean="0"/>
              <a:t>GradeReport</a:t>
            </a:r>
            <a:r>
              <a:rPr lang="en-US" dirty="0" smtClean="0"/>
              <a:t>();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// other processing specific to Grad’s version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0462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http://www.cs.fsu.edu/~myers/cop3330/examples/inher/geom2/geom.h</a:t>
            </a:r>
          </a:p>
        </p:txBody>
      </p:sp>
    </p:spTree>
    <p:extLst>
      <p:ext uri="{BB962C8B-B14F-4D97-AF65-F5344CB8AC3E}">
        <p14:creationId xmlns:p14="http://schemas.microsoft.com/office/powerpoint/2010/main" val="24979283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eom.h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GeometricObject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Draw();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29624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eom.h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Two_D_Object</a:t>
            </a:r>
            <a:r>
              <a:rPr lang="en-US" dirty="0" smtClean="0"/>
              <a:t> : public </a:t>
            </a:r>
            <a:r>
              <a:rPr lang="en-US" dirty="0" err="1" smtClean="0"/>
              <a:t>GeometricObject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Draw();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2686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eom.h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 Rectangle : public </a:t>
            </a:r>
            <a:r>
              <a:rPr lang="en-US" dirty="0" err="1" smtClean="0"/>
              <a:t>Two_D_Object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Draw();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58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eom.h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 Circle: public </a:t>
            </a:r>
            <a:r>
              <a:rPr lang="en-US" dirty="0" err="1" smtClean="0"/>
              <a:t>Two_D_Object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Draw();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01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GeometricObject</a:t>
            </a:r>
            <a:r>
              <a:rPr lang="en-US" dirty="0" smtClean="0"/>
              <a:t>::Draw()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“Running </a:t>
            </a:r>
            <a:r>
              <a:rPr lang="en-US" dirty="0" err="1" smtClean="0"/>
              <a:t>GeometricObject</a:t>
            </a:r>
            <a:r>
              <a:rPr lang="en-US" dirty="0" smtClean="0"/>
              <a:t>::Draw()\n”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Two_D_Object</a:t>
            </a:r>
            <a:r>
              <a:rPr lang="en-US" dirty="0" smtClean="0"/>
              <a:t>::Draw()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“Running </a:t>
            </a:r>
            <a:r>
              <a:rPr lang="en-US" dirty="0" err="1" smtClean="0"/>
              <a:t>Two_D_Object</a:t>
            </a:r>
            <a:r>
              <a:rPr lang="en-US" dirty="0" smtClean="0"/>
              <a:t>::Draw()\n”;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// can call upon the base class version of Draw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GeometricObject</a:t>
            </a:r>
            <a:r>
              <a:rPr lang="en-US" dirty="0" smtClean="0"/>
              <a:t>::Draw();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// and do any processing specific to this class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“Finishing </a:t>
            </a:r>
            <a:r>
              <a:rPr lang="en-US" dirty="0" err="1" smtClean="0"/>
              <a:t>Two_D_Object</a:t>
            </a:r>
            <a:r>
              <a:rPr lang="en-US" dirty="0" smtClean="0"/>
              <a:t>::Draw()\n”;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61955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oid Rectangle::Draw()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“Running Rectangle::Draw()\n”;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Two_D_Object</a:t>
            </a:r>
            <a:r>
              <a:rPr lang="en-US" dirty="0" smtClean="0"/>
              <a:t>::Draw();  // do pre-processing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// draw rectangle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“Finishing Rectangle::Draw()\n”;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3821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Derived Class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derivedClassName</a:t>
            </a:r>
            <a:r>
              <a:rPr lang="en-US" dirty="0" smtClean="0"/>
              <a:t> : public </a:t>
            </a:r>
            <a:r>
              <a:rPr lang="en-US" dirty="0" err="1" smtClean="0"/>
              <a:t>baseClassName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ublic </a:t>
            </a:r>
          </a:p>
          <a:p>
            <a:pPr lvl="1"/>
            <a:r>
              <a:rPr lang="en-US" dirty="0" smtClean="0"/>
              <a:t>The base class is declared somewhere</a:t>
            </a:r>
          </a:p>
          <a:p>
            <a:pPr lvl="1"/>
            <a:r>
              <a:rPr lang="en-US" dirty="0" smtClean="0"/>
              <a:t>The derived class has the same level as the base class</a:t>
            </a:r>
          </a:p>
          <a:p>
            <a:pPr lvl="1"/>
            <a:r>
              <a:rPr lang="en-US" dirty="0" smtClean="0"/>
              <a:t>Ignore other protection levels for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25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geom.h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Rectangle 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r.Draw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564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sport {…};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 Football : public Sport {…};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Baseball : public Sport {…};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BankAccount</a:t>
            </a:r>
            <a:r>
              <a:rPr lang="en-US" dirty="0" smtClean="0"/>
              <a:t> {…};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 Checking : public </a:t>
            </a:r>
            <a:r>
              <a:rPr lang="en-US" dirty="0" err="1" smtClean="0"/>
              <a:t>BankAccount</a:t>
            </a:r>
            <a:r>
              <a:rPr lang="en-US" dirty="0" smtClean="0"/>
              <a:t> {…};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 Vehicle {…};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 Car : public Vehicle {…};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Honda : public Car {…};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3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 inherits everything in the Vehicle class</a:t>
            </a:r>
          </a:p>
          <a:p>
            <a:r>
              <a:rPr lang="en-US" dirty="0" smtClean="0"/>
              <a:t>Honda inherits everything in the Car class</a:t>
            </a:r>
          </a:p>
          <a:p>
            <a:r>
              <a:rPr lang="en-US" dirty="0" smtClean="0"/>
              <a:t>Thus, Honda inherits everything from the Vehicle class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3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Drawing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http://www.cs.fsu.edu/~myers/cop3330/examples/inher/geombuild/geom1.h</a:t>
            </a:r>
          </a:p>
        </p:txBody>
      </p:sp>
    </p:spTree>
    <p:extLst>
      <p:ext uri="{BB962C8B-B14F-4D97-AF65-F5344CB8AC3E}">
        <p14:creationId xmlns:p14="http://schemas.microsoft.com/office/powerpoint/2010/main" val="8537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geom1.h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GeometricObject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Draw();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Erase();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void Move(</a:t>
            </a:r>
            <a:r>
              <a:rPr lang="en-US" dirty="0" err="1" smtClean="0"/>
              <a:t>int</a:t>
            </a:r>
            <a:r>
              <a:rPr lang="en-US" dirty="0" smtClean="0"/>
              <a:t> h, </a:t>
            </a:r>
            <a:r>
              <a:rPr lang="en-US" dirty="0" err="1" smtClean="0"/>
              <a:t>int</a:t>
            </a:r>
            <a:r>
              <a:rPr lang="en-US" dirty="0" smtClean="0"/>
              <a:t> v);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top, left, bottom, right;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75784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614</TotalTime>
  <Words>812</Words>
  <Application>Microsoft Office PowerPoint</Application>
  <PresentationFormat>On-screen Show (4:3)</PresentationFormat>
  <Paragraphs>387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Garamond</vt:lpstr>
      <vt:lpstr>Organic</vt:lpstr>
      <vt:lpstr>Inheritance </vt:lpstr>
      <vt:lpstr>Hierarchical Relationships</vt:lpstr>
      <vt:lpstr>Inheritance</vt:lpstr>
      <vt:lpstr>Examples</vt:lpstr>
      <vt:lpstr>Declaring Derived Class</vt:lpstr>
      <vt:lpstr>Examples</vt:lpstr>
      <vt:lpstr>Note</vt:lpstr>
      <vt:lpstr>Example:  Drawing Program</vt:lpstr>
      <vt:lpstr>geom1.h</vt:lpstr>
      <vt:lpstr>geom1.h</vt:lpstr>
      <vt:lpstr>Protection Levels</vt:lpstr>
      <vt:lpstr>Example:  Drawing</vt:lpstr>
      <vt:lpstr>Example:  Drawing</vt:lpstr>
      <vt:lpstr>Example:  Drawing</vt:lpstr>
      <vt:lpstr>Example:  Drawing</vt:lpstr>
      <vt:lpstr>Constructors in Derived Classes</vt:lpstr>
      <vt:lpstr>Examples</vt:lpstr>
      <vt:lpstr>Note</vt:lpstr>
      <vt:lpstr>Examples</vt:lpstr>
      <vt:lpstr>Inheritance</vt:lpstr>
      <vt:lpstr>Inheritance</vt:lpstr>
      <vt:lpstr>Inheritance</vt:lpstr>
      <vt:lpstr>Inheritance</vt:lpstr>
      <vt:lpstr>Constructors with Parameters</vt:lpstr>
      <vt:lpstr>How to Distribute the Parameters</vt:lpstr>
      <vt:lpstr>Example</vt:lpstr>
      <vt:lpstr>Drawing Program Example</vt:lpstr>
      <vt:lpstr>geom.h</vt:lpstr>
      <vt:lpstr>geom.h</vt:lpstr>
      <vt:lpstr>geom.h</vt:lpstr>
      <vt:lpstr>geom.h</vt:lpstr>
      <vt:lpstr>geom.cpp</vt:lpstr>
      <vt:lpstr>geom.cpp</vt:lpstr>
      <vt:lpstr>geom.cpp</vt:lpstr>
      <vt:lpstr>geom.cpp</vt:lpstr>
      <vt:lpstr>geom.cpp</vt:lpstr>
      <vt:lpstr>geom.cpp</vt:lpstr>
      <vt:lpstr>main.cpp</vt:lpstr>
      <vt:lpstr>Function Overriding</vt:lpstr>
      <vt:lpstr>Function Overriding</vt:lpstr>
      <vt:lpstr>Function Overriding</vt:lpstr>
      <vt:lpstr>To Call Parent’s Version</vt:lpstr>
      <vt:lpstr>Drawing Example</vt:lpstr>
      <vt:lpstr>geom.h</vt:lpstr>
      <vt:lpstr>geom.h</vt:lpstr>
      <vt:lpstr>geom.h</vt:lpstr>
      <vt:lpstr>geom.h</vt:lpstr>
      <vt:lpstr>geom.cpp</vt:lpstr>
      <vt:lpstr>geom.cpp</vt:lpstr>
      <vt:lpstr>main.cpp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</dc:title>
  <dc:creator>Windows User</dc:creator>
  <cp:lastModifiedBy>Windows User</cp:lastModifiedBy>
  <cp:revision>94</cp:revision>
  <dcterms:created xsi:type="dcterms:W3CDTF">2016-09-28T16:24:07Z</dcterms:created>
  <dcterms:modified xsi:type="dcterms:W3CDTF">2016-10-31T18:34:41Z</dcterms:modified>
</cp:coreProperties>
</file>