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68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28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0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B601-FEBE-4845-B5E9-3B562CCB3DA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CE43B9-3EFA-4B67-B611-32B8133C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 and Virtual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class that has at least one pure virtual function is an </a:t>
            </a:r>
            <a:r>
              <a:rPr lang="en-US" b="1" i="1" dirty="0" smtClean="0">
                <a:solidFill>
                  <a:srgbClr val="7030A0"/>
                </a:solidFill>
              </a:rPr>
              <a:t>abstract class</a:t>
            </a:r>
          </a:p>
          <a:p>
            <a:r>
              <a:rPr lang="en-US" dirty="0" smtClean="0"/>
              <a:t>An abstract class cannot be instantiated</a:t>
            </a:r>
          </a:p>
          <a:p>
            <a:r>
              <a:rPr lang="en-US" dirty="0" smtClean="0"/>
              <a:t>Abstract classes are generally used as base classes</a:t>
            </a:r>
          </a:p>
          <a:p>
            <a:pPr lvl="1"/>
            <a:r>
              <a:rPr lang="en-US" dirty="0" smtClean="0"/>
              <a:t>They are intended to be a place to declare data and functions common to classes derived from them</a:t>
            </a:r>
          </a:p>
          <a:p>
            <a:r>
              <a:rPr lang="en-US" dirty="0" smtClean="0"/>
              <a:t>Abstract class can still be used to build pointers, to take advantage of virtual functions</a:t>
            </a:r>
          </a:p>
          <a:p>
            <a:r>
              <a:rPr lang="en-US" dirty="0" smtClean="0"/>
              <a:t>Example abstract class Shape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Shape s; // illegal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Shape *</a:t>
            </a:r>
            <a:r>
              <a:rPr lang="en-US" dirty="0" err="1" smtClean="0"/>
              <a:t>sptr</a:t>
            </a:r>
            <a:r>
              <a:rPr lang="en-US" dirty="0" smtClean="0"/>
              <a:t>; // </a:t>
            </a:r>
            <a:r>
              <a:rPr lang="en-US" dirty="0" err="1" smtClean="0"/>
              <a:t>legel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0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http://www.cs.fsu.edu/~myers/cop3330/examples/inher/employee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Hierarchy of derived classes based on a class called Employee</a:t>
            </a:r>
          </a:p>
          <a:p>
            <a:pPr lvl="1"/>
            <a:r>
              <a:rPr lang="en-US" dirty="0" smtClean="0"/>
              <a:t>Goal is to store the employee information and handle paycheck printing</a:t>
            </a:r>
          </a:p>
          <a:p>
            <a:pPr lvl="1"/>
            <a:r>
              <a:rPr lang="en-US" dirty="0" smtClean="0"/>
              <a:t>Notice the virtual </a:t>
            </a:r>
            <a:r>
              <a:rPr lang="en-US" dirty="0" err="1" smtClean="0"/>
              <a:t>PrintCheck</a:t>
            </a:r>
            <a:r>
              <a:rPr lang="en-US" dirty="0" smtClean="0"/>
              <a:t> function and the building of heterogeneous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mployee.h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_EMPLOYEE_H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_EMPLOYEE_H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virtual void </a:t>
            </a:r>
            <a:r>
              <a:rPr lang="en-US" dirty="0" err="1" smtClean="0"/>
              <a:t>PrintCheck</a:t>
            </a:r>
            <a:r>
              <a:rPr lang="en-US" dirty="0" smtClean="0"/>
              <a:t>()=0;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netPay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Employee();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Employee(char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char name[30];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char address[90];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socSecNumber</a:t>
            </a:r>
            <a:r>
              <a:rPr lang="en-US" dirty="0" smtClean="0"/>
              <a:t>[12];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mployee.h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Temporary : public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Temporary(char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, float </a:t>
            </a:r>
            <a:r>
              <a:rPr lang="en-US" dirty="0" err="1" smtClean="0"/>
              <a:t>hw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float </a:t>
            </a:r>
            <a:r>
              <a:rPr lang="en-US" dirty="0" err="1" smtClean="0"/>
              <a:t>hr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Temporary();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PrintCheck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hoursWorked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hourlyRate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mployee.h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Permanent: public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static float </a:t>
            </a:r>
            <a:r>
              <a:rPr lang="en-US" dirty="0" err="1" smtClean="0"/>
              <a:t>benefitDeduction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Permanent(char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Permanent();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void </a:t>
            </a:r>
            <a:r>
              <a:rPr lang="en-US" dirty="0" err="1" smtClean="0"/>
              <a:t>PrintCheck</a:t>
            </a:r>
            <a:r>
              <a:rPr lang="en-US" dirty="0" smtClean="0"/>
              <a:t>()=0;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mployee.h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Hourly : public </a:t>
            </a:r>
            <a:r>
              <a:rPr lang="en-US" dirty="0" smtClean="0"/>
              <a:t>Permanent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Hourly(char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, float </a:t>
            </a:r>
            <a:r>
              <a:rPr lang="en-US" dirty="0" err="1" smtClean="0"/>
              <a:t>hw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float </a:t>
            </a:r>
            <a:r>
              <a:rPr lang="en-US" dirty="0" err="1" smtClean="0"/>
              <a:t>hr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Hourly();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PrintCheck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hoursWorked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hourlyRate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1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mployee.h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Salaried: public </a:t>
            </a:r>
            <a:r>
              <a:rPr lang="en-US" dirty="0" err="1" smtClean="0"/>
              <a:t>Permananet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Salaried(char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, float </a:t>
            </a:r>
            <a:r>
              <a:rPr lang="en-US" dirty="0" err="1" smtClean="0"/>
              <a:t>wp</a:t>
            </a:r>
            <a:r>
              <a:rPr lang="en-US" dirty="0" smtClean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Salaried();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PrintCheck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weeklyPay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1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428414"/>
              </p:ext>
            </p:extLst>
          </p:nvPr>
        </p:nvGraphicFramePr>
        <p:xfrm>
          <a:off x="609600" y="2493963"/>
          <a:ext cx="6348413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rganization Chart" r:id="rId3" imgW="3651120" imgH="1847520" progId="OrgPlusWOPX.4">
                  <p:embed followColorScheme="full"/>
                </p:oleObj>
              </mc:Choice>
              <mc:Fallback>
                <p:oleObj name="Organization Chart" r:id="rId3" imgW="3651120" imgH="1847520" progId="OrgPlusWOPX.4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493963"/>
                        <a:ext cx="6348413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26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employee.h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loat Permanent::</a:t>
            </a:r>
            <a:r>
              <a:rPr lang="en-US" dirty="0" err="1" smtClean="0"/>
              <a:t>benefitDeduction</a:t>
            </a:r>
            <a:r>
              <a:rPr lang="en-US" dirty="0" smtClean="0"/>
              <a:t>=100.00;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Employee::Employee()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employee name, followed by &lt;Enter&gt;: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(name, 30);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employee address, followed by &lt;Enter&gt;: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(address,80);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n”type</a:t>
            </a:r>
            <a:r>
              <a:rPr lang="en-US" dirty="0" smtClean="0"/>
              <a:t> employee social security number, followed by &lt;Enter&gt;: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socSecNumber</a:t>
            </a:r>
            <a:r>
              <a:rPr lang="en-US" dirty="0" smtClean="0"/>
              <a:t>, 12);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Employee::Employee(char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(name,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(address,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socSecNumber</a:t>
            </a:r>
            <a:r>
              <a:rPr lang="en-US" dirty="0" smtClean="0"/>
              <a:t>, </a:t>
            </a:r>
            <a:r>
              <a:rPr lang="en-US" dirty="0" err="1" smtClean="0"/>
              <a:t>ssn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Temporary::Temporary()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number of hours worked, followed by &lt;Enter&gt;: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hoursWorked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hourly rate, followed by &lt;Enter&gt;: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hourlyRate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3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Motivational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we may have many sub-categories of Students</a:t>
            </a:r>
          </a:p>
          <a:p>
            <a:pPr lvl="1"/>
            <a:r>
              <a:rPr lang="en-US" dirty="0" smtClean="0"/>
              <a:t>With many different types of grade reports</a:t>
            </a:r>
          </a:p>
          <a:p>
            <a:r>
              <a:rPr lang="en-US" dirty="0" smtClean="0"/>
              <a:t>It would be great to store one list of students, and print out ALL grade reports with a loop</a:t>
            </a:r>
          </a:p>
          <a:p>
            <a:pPr marL="457200" lvl="1" indent="0">
              <a:buNone/>
            </a:pPr>
            <a:r>
              <a:rPr lang="en-US" dirty="0" smtClean="0"/>
              <a:t>Student list[30000];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j = 0; j &lt; size;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list[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Temporary::Temporary(char *n, char *a, char *</a:t>
            </a:r>
            <a:r>
              <a:rPr lang="en-US" dirty="0" err="1" smtClean="0"/>
              <a:t>ssn</a:t>
            </a:r>
            <a:r>
              <a:rPr lang="en-US" dirty="0" smtClean="0"/>
              <a:t>, float </a:t>
            </a:r>
            <a:r>
              <a:rPr lang="en-US" dirty="0" err="1" smtClean="0"/>
              <a:t>hw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hr</a:t>
            </a:r>
            <a:r>
              <a:rPr lang="en-US" dirty="0" smtClean="0"/>
              <a:t>):Employee(n, a, </a:t>
            </a:r>
            <a:r>
              <a:rPr lang="en-US" dirty="0" err="1" smtClean="0"/>
              <a:t>ssn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hoursWorked</a:t>
            </a:r>
            <a:r>
              <a:rPr lang="en-US" dirty="0" smtClean="0"/>
              <a:t> = </a:t>
            </a:r>
            <a:r>
              <a:rPr lang="en-US" dirty="0" err="1" smtClean="0"/>
              <a:t>hw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hourlyRate</a:t>
            </a:r>
            <a:r>
              <a:rPr lang="en-US" dirty="0" smtClean="0"/>
              <a:t> = </a:t>
            </a:r>
            <a:r>
              <a:rPr lang="en-US" dirty="0" err="1" smtClean="0"/>
              <a:t>hr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/>
              <a:t>Temporary::</a:t>
            </a:r>
            <a:r>
              <a:rPr lang="en-US" dirty="0" err="1"/>
              <a:t>PrintCheck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 smtClean="0"/>
              <a:t>netPay</a:t>
            </a:r>
            <a:r>
              <a:rPr lang="en-US" dirty="0" smtClean="0"/>
              <a:t> = </a:t>
            </a:r>
            <a:r>
              <a:rPr lang="en-US" dirty="0" err="1" smtClean="0"/>
              <a:t>hoursWorked</a:t>
            </a:r>
            <a:r>
              <a:rPr lang="en-US" dirty="0" smtClean="0"/>
              <a:t>*</a:t>
            </a:r>
            <a:r>
              <a:rPr lang="en-US" dirty="0" err="1" smtClean="0"/>
              <a:t>hourlyRate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</a:t>
            </a:r>
            <a:r>
              <a:rPr lang="en-US" dirty="0" smtClean="0"/>
              <a:t>____________________________________";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nPAY</a:t>
            </a:r>
            <a:r>
              <a:rPr lang="en-US" dirty="0"/>
              <a:t> TO THE ORDER OF: " &lt;&lt; '\t' &lt;&lt;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address;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</a:t>
            </a:r>
            <a:r>
              <a:rPr lang="en-US" dirty="0" err="1"/>
              <a:t>socSecNumber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nEMPLOYEE</a:t>
            </a:r>
            <a:r>
              <a:rPr lang="en-US" dirty="0"/>
              <a:t> CLASS: Temporary";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nHOURS</a:t>
            </a:r>
            <a:r>
              <a:rPr lang="en-US" dirty="0"/>
              <a:t>: " &lt;&lt; </a:t>
            </a:r>
            <a:r>
              <a:rPr lang="en-US" dirty="0" err="1"/>
              <a:t>hoursWorked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nRATE</a:t>
            </a:r>
            <a:r>
              <a:rPr lang="en-US" dirty="0"/>
              <a:t>: " &lt;&lt; </a:t>
            </a:r>
            <a:r>
              <a:rPr lang="en-US" dirty="0" err="1"/>
              <a:t>hourlyRate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nTHE</a:t>
            </a:r>
            <a:r>
              <a:rPr lang="en-US" dirty="0"/>
              <a:t> AMOUNT OF </a:t>
            </a:r>
            <a:r>
              <a:rPr lang="en-US" dirty="0" smtClean="0"/>
              <a:t>**********$" </a:t>
            </a:r>
            <a:r>
              <a:rPr lang="en-US" dirty="0"/>
              <a:t>&lt;&lt; </a:t>
            </a:r>
            <a:r>
              <a:rPr lang="en-US" dirty="0" err="1"/>
              <a:t>netPay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</a:t>
            </a:r>
            <a:r>
              <a:rPr lang="en-US" dirty="0" smtClean="0"/>
              <a:t>________________________________\</a:t>
            </a:r>
            <a:r>
              <a:rPr lang="en-US" dirty="0"/>
              <a:t>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8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Permanent::Permanent</a:t>
            </a:r>
            <a:r>
              <a:rPr lang="en-US" dirty="0" smtClean="0"/>
              <a:t>() {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Permanent::Permanent(char* n, char* a, char* </a:t>
            </a:r>
            <a:r>
              <a:rPr lang="en-US" dirty="0" err="1"/>
              <a:t>ssn</a:t>
            </a:r>
            <a:r>
              <a:rPr lang="en-US" dirty="0"/>
              <a:t>):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Employee(n</a:t>
            </a:r>
            <a:r>
              <a:rPr lang="en-US" dirty="0"/>
              <a:t>, a, </a:t>
            </a:r>
            <a:r>
              <a:rPr lang="en-US" dirty="0" err="1"/>
              <a:t>ssn</a:t>
            </a:r>
            <a:r>
              <a:rPr lang="en-US" dirty="0" smtClean="0"/>
              <a:t>) {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Hourly</a:t>
            </a:r>
            <a:r>
              <a:rPr lang="en-US" dirty="0"/>
              <a:t>::Hourly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nType</a:t>
            </a:r>
            <a:r>
              <a:rPr lang="en-US" dirty="0"/>
              <a:t> number of hours worked, followed by &lt;Enter&gt;: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hoursWorked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nType</a:t>
            </a:r>
            <a:r>
              <a:rPr lang="en-US" dirty="0"/>
              <a:t> hourly rate, followed by &lt;Enter&gt;: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hourlyRate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835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Hourly::Hourly(char* n, char* a, char* </a:t>
            </a:r>
            <a:r>
              <a:rPr lang="en-US" dirty="0" err="1"/>
              <a:t>ssn</a:t>
            </a:r>
            <a:r>
              <a:rPr lang="en-US" dirty="0"/>
              <a:t>, float </a:t>
            </a:r>
            <a:r>
              <a:rPr lang="en-US" dirty="0" err="1"/>
              <a:t>hw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/>
              <a:t>hr</a:t>
            </a:r>
            <a:r>
              <a:rPr lang="en-US" dirty="0" smtClean="0"/>
              <a:t>):Permanent(n</a:t>
            </a:r>
            <a:r>
              <a:rPr lang="en-US" dirty="0"/>
              <a:t>, a, </a:t>
            </a:r>
            <a:r>
              <a:rPr lang="en-US" dirty="0" err="1"/>
              <a:t>ssn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hoursWorked</a:t>
            </a:r>
            <a:r>
              <a:rPr lang="en-US" dirty="0"/>
              <a:t>=</a:t>
            </a:r>
            <a:r>
              <a:rPr lang="en-US" dirty="0" err="1"/>
              <a:t>hw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hourlyRate</a:t>
            </a:r>
            <a:r>
              <a:rPr lang="en-US" dirty="0"/>
              <a:t>=</a:t>
            </a:r>
            <a:r>
              <a:rPr lang="en-US" dirty="0" err="1"/>
              <a:t>hr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01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Hourly::</a:t>
            </a:r>
            <a:r>
              <a:rPr lang="en-US" dirty="0" err="1"/>
              <a:t>PrintCheck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 smtClean="0"/>
              <a:t>netPay</a:t>
            </a:r>
            <a:r>
              <a:rPr lang="en-US" dirty="0" smtClean="0"/>
              <a:t> = (</a:t>
            </a:r>
            <a:r>
              <a:rPr lang="en-US" dirty="0" err="1"/>
              <a:t>hoursWorked</a:t>
            </a:r>
            <a:r>
              <a:rPr lang="en-US" dirty="0"/>
              <a:t>*</a:t>
            </a:r>
            <a:r>
              <a:rPr lang="en-US" dirty="0" err="1"/>
              <a:t>hourlyRate</a:t>
            </a:r>
            <a:r>
              <a:rPr lang="en-US" dirty="0" smtClean="0"/>
              <a:t>) - </a:t>
            </a:r>
            <a:r>
              <a:rPr lang="en-US" dirty="0" err="1" smtClean="0"/>
              <a:t>benefitDeduction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</a:t>
            </a:r>
            <a:r>
              <a:rPr lang="en-US" dirty="0" smtClean="0"/>
              <a:t>____________________________________";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nPAY</a:t>
            </a:r>
            <a:r>
              <a:rPr lang="en-US" dirty="0"/>
              <a:t> TO THE ORDER OF: " &lt;&lt; '\t' &lt;&lt;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address;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</a:t>
            </a:r>
            <a:r>
              <a:rPr lang="en-US" dirty="0" err="1"/>
              <a:t>socSecNumber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nEMPLOYEE</a:t>
            </a:r>
            <a:r>
              <a:rPr lang="en-US" dirty="0"/>
              <a:t> CLASS: Hourly";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nBENEFITS</a:t>
            </a:r>
            <a:r>
              <a:rPr lang="en-US" dirty="0"/>
              <a:t> DEDUCTION: " &lt;&lt; </a:t>
            </a:r>
            <a:r>
              <a:rPr lang="en-US" dirty="0" err="1"/>
              <a:t>benefitDeduction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nHOURS</a:t>
            </a:r>
            <a:r>
              <a:rPr lang="en-US" dirty="0"/>
              <a:t>: " &lt;&lt; </a:t>
            </a:r>
            <a:r>
              <a:rPr lang="en-US" dirty="0" err="1"/>
              <a:t>hoursWorked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nRATE</a:t>
            </a:r>
            <a:r>
              <a:rPr lang="en-US" dirty="0"/>
              <a:t>: " &lt;&lt; </a:t>
            </a:r>
            <a:r>
              <a:rPr lang="en-US" dirty="0" err="1"/>
              <a:t>hourlyRate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nTHE</a:t>
            </a:r>
            <a:r>
              <a:rPr lang="en-US" dirty="0"/>
              <a:t> AMOUNT </a:t>
            </a:r>
            <a:r>
              <a:rPr lang="en-US" dirty="0" smtClean="0"/>
              <a:t>OF **********$" </a:t>
            </a:r>
            <a:r>
              <a:rPr lang="en-US" dirty="0"/>
              <a:t>&lt;&lt; </a:t>
            </a:r>
            <a:r>
              <a:rPr lang="en-US" dirty="0" err="1"/>
              <a:t>netPay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smtClean="0"/>
              <a:t>n\n_________________________________\</a:t>
            </a:r>
            <a:r>
              <a:rPr lang="en-US" dirty="0"/>
              <a:t>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506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// </a:t>
            </a:r>
            <a:r>
              <a:rPr lang="en-US" dirty="0" smtClean="0"/>
              <a:t>Other </a:t>
            </a:r>
            <a:r>
              <a:rPr lang="en-US" dirty="0"/>
              <a:t>member data is solicited by the constructors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</a:t>
            </a:r>
            <a:r>
              <a:rPr lang="en-US" dirty="0"/>
              <a:t>Permanent and Employee classes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Salaried</a:t>
            </a:r>
            <a:r>
              <a:rPr lang="en-US" dirty="0"/>
              <a:t>::Salaried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</a:t>
            </a:r>
            <a:r>
              <a:rPr lang="en-US" dirty="0" err="1"/>
              <a:t>nType</a:t>
            </a:r>
            <a:r>
              <a:rPr lang="en-US" dirty="0"/>
              <a:t> weekly salary, followed by &lt;Enter&gt;: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weeklyPay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Salaried::Salaried(char* n, char* a, char* </a:t>
            </a:r>
            <a:r>
              <a:rPr lang="en-US" dirty="0" err="1"/>
              <a:t>ssn</a:t>
            </a:r>
            <a:r>
              <a:rPr lang="en-US" dirty="0"/>
              <a:t>, float </a:t>
            </a:r>
            <a:r>
              <a:rPr lang="en-US" dirty="0" err="1"/>
              <a:t>wp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Permanent(n, a, </a:t>
            </a:r>
            <a:r>
              <a:rPr lang="en-US" dirty="0" err="1"/>
              <a:t>ssn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weeklyPay</a:t>
            </a:r>
            <a:r>
              <a:rPr lang="en-US" dirty="0"/>
              <a:t>=</a:t>
            </a:r>
            <a:r>
              <a:rPr lang="en-US" dirty="0" err="1"/>
              <a:t>wp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827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Salaried::</a:t>
            </a:r>
            <a:r>
              <a:rPr lang="en-US" dirty="0" err="1"/>
              <a:t>PrintCheck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 smtClean="0"/>
              <a:t>netPay</a:t>
            </a:r>
            <a:r>
              <a:rPr lang="en-US" dirty="0" smtClean="0"/>
              <a:t> = </a:t>
            </a:r>
            <a:r>
              <a:rPr lang="en-US" dirty="0" err="1" smtClean="0"/>
              <a:t>weeklyPay</a:t>
            </a:r>
            <a:r>
              <a:rPr lang="en-US" dirty="0" smtClean="0"/>
              <a:t> - </a:t>
            </a:r>
            <a:r>
              <a:rPr lang="en-US" dirty="0" err="1" smtClean="0"/>
              <a:t>benefitDeduction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smtClean="0"/>
              <a:t>n\n_____________________________________";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nPAY</a:t>
            </a:r>
            <a:r>
              <a:rPr lang="en-US" dirty="0"/>
              <a:t> TO THE ORDER OF: " &lt;&lt; '\t' &lt;&lt;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address;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"\n\t\t\t" &lt;&lt; </a:t>
            </a:r>
            <a:r>
              <a:rPr lang="en-US" dirty="0" err="1"/>
              <a:t>socSecNumber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nEMPLOYEE</a:t>
            </a:r>
            <a:r>
              <a:rPr lang="en-US" dirty="0"/>
              <a:t> CLASS: Salaried";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nBENEFITS</a:t>
            </a:r>
            <a:r>
              <a:rPr lang="en-US" dirty="0"/>
              <a:t> DEDUCTION: " &lt;&lt; </a:t>
            </a:r>
            <a:r>
              <a:rPr lang="en-US" dirty="0" err="1"/>
              <a:t>benefitDeduction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nSALARY</a:t>
            </a:r>
            <a:r>
              <a:rPr lang="en-US" dirty="0"/>
              <a:t>: " &lt;&lt; </a:t>
            </a:r>
            <a:r>
              <a:rPr lang="en-US" dirty="0" err="1"/>
              <a:t>weeklyPay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nTHE</a:t>
            </a:r>
            <a:r>
              <a:rPr lang="en-US" dirty="0"/>
              <a:t> AMOUNT OF </a:t>
            </a:r>
            <a:r>
              <a:rPr lang="en-US" dirty="0" smtClean="0"/>
              <a:t>*********$" </a:t>
            </a:r>
            <a:r>
              <a:rPr lang="en-US" dirty="0"/>
              <a:t>&lt;&lt; </a:t>
            </a:r>
            <a:r>
              <a:rPr lang="en-US" dirty="0" err="1"/>
              <a:t>netPay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</a:t>
            </a:r>
            <a:r>
              <a:rPr lang="en-US" dirty="0" smtClean="0"/>
              <a:t>_________________________________\</a:t>
            </a:r>
            <a:r>
              <a:rPr lang="en-US" dirty="0"/>
              <a:t>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480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tility.h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_UTILITY_H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_UTILITY_H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Terminate();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Ask if the user is ready to quit; return 1 if ‘y’ or ‘Y’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ReadyToQuit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Freeze the screen until the user types a character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WaitForUser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Set C++ format flags for numeric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SetNumeric</a:t>
            </a:r>
            <a:r>
              <a:rPr lang="en-US" dirty="0" smtClean="0"/>
              <a:t>(void); 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iosteram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cctype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utility.h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Terminate()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any;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nPress</a:t>
            </a:r>
            <a:r>
              <a:rPr lang="en-US" dirty="0" smtClean="0"/>
              <a:t> ‘x’ followed by ENTER to exit the program…”;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any;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nPROCESSING</a:t>
            </a:r>
            <a:r>
              <a:rPr lang="en-US" dirty="0" smtClean="0"/>
              <a:t> COMPLETED … GOOD EYE”;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53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ReadyToQuit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char </a:t>
            </a:r>
            <a:r>
              <a:rPr lang="en-US" dirty="0" err="1"/>
              <a:t>ans</a:t>
            </a:r>
            <a:r>
              <a:rPr lang="en-US" dirty="0"/>
              <a:t>;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nDo</a:t>
            </a:r>
            <a:r>
              <a:rPr lang="en-US" dirty="0"/>
              <a:t> you wish to run the program again (Y for yes, N for no)?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toupper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while ((</a:t>
            </a:r>
            <a:r>
              <a:rPr lang="en-US" dirty="0" err="1"/>
              <a:t>ans</a:t>
            </a:r>
            <a:r>
              <a:rPr lang="en-US" dirty="0"/>
              <a:t> !='Y')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/>
              <a:t> (</a:t>
            </a:r>
            <a:r>
              <a:rPr lang="en-US" dirty="0" err="1"/>
              <a:t>ans</a:t>
            </a:r>
            <a:r>
              <a:rPr lang="en-US" dirty="0"/>
              <a:t>!='N</a:t>
            </a:r>
            <a:r>
              <a:rPr lang="en-US" dirty="0" smtClean="0"/>
              <a:t>'))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nPlease</a:t>
            </a:r>
            <a:r>
              <a:rPr lang="en-US" dirty="0"/>
              <a:t> answer again with Y or 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tRun</a:t>
            </a:r>
            <a:r>
              <a:rPr lang="en-US" dirty="0"/>
              <a:t> the program again?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	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toupper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return(</a:t>
            </a:r>
            <a:r>
              <a:rPr lang="en-US" dirty="0" err="1"/>
              <a:t>ans</a:t>
            </a:r>
            <a:r>
              <a:rPr lang="en-US" dirty="0"/>
              <a:t> =='N');    // returns 1 when ready to </a:t>
            </a:r>
            <a:r>
              <a:rPr lang="en-US" dirty="0" smtClean="0"/>
              <a:t>quit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6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items in the array are base-class Student objects</a:t>
            </a:r>
          </a:p>
          <a:p>
            <a:pPr lvl="1"/>
            <a:r>
              <a:rPr lang="en-US" dirty="0" smtClean="0"/>
              <a:t>Base class objects do not know about subtypes (Grads and Undergrads)</a:t>
            </a:r>
          </a:p>
          <a:p>
            <a:pPr lvl="1"/>
            <a:r>
              <a:rPr lang="en-US" dirty="0" smtClean="0"/>
              <a:t>No such information is stored in the array</a:t>
            </a:r>
          </a:p>
          <a:p>
            <a:pPr lvl="1"/>
            <a:r>
              <a:rPr lang="en-US" dirty="0" smtClean="0"/>
              <a:t>Everything in an array needs to be the same </a:t>
            </a:r>
            <a:r>
              <a:rPr lang="en-US" b="1" dirty="0" smtClean="0"/>
              <a:t>type</a:t>
            </a:r>
            <a:r>
              <a:rPr lang="en-US" dirty="0" smtClean="0"/>
              <a:t> and </a:t>
            </a:r>
            <a:r>
              <a:rPr lang="en-US" b="1" dirty="0" smtClean="0"/>
              <a:t>size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GradeReport</a:t>
            </a:r>
            <a:r>
              <a:rPr lang="en-US" dirty="0" smtClean="0"/>
              <a:t> function being called is the Student class version</a:t>
            </a:r>
          </a:p>
          <a:p>
            <a:pPr lvl="1"/>
            <a:r>
              <a:rPr lang="en-US" dirty="0" smtClean="0"/>
              <a:t>Want to call the Grad version for graduate students and Undergrad version for undergraduate students</a:t>
            </a:r>
          </a:p>
          <a:p>
            <a:r>
              <a:rPr lang="en-US" dirty="0" smtClean="0"/>
              <a:t>Create separate arrays?  </a:t>
            </a:r>
          </a:p>
          <a:p>
            <a:pPr lvl="1"/>
            <a:r>
              <a:rPr lang="en-US" dirty="0" smtClean="0"/>
              <a:t>Not realistic for many subtypes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74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WaitForUser</a:t>
            </a:r>
            <a:r>
              <a:rPr lang="en-US" dirty="0"/>
              <a:t>(void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nPress</a:t>
            </a:r>
            <a:r>
              <a:rPr lang="en-US" dirty="0"/>
              <a:t> 'c' followed by Enter to continue </a:t>
            </a:r>
            <a:r>
              <a:rPr lang="en-US" dirty="0" smtClean="0"/>
              <a:t>...";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char any;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cin</a:t>
            </a:r>
            <a:r>
              <a:rPr lang="en-US" dirty="0"/>
              <a:t> &gt;&gt; any;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cin.get</a:t>
            </a:r>
            <a:r>
              <a:rPr lang="en-US" dirty="0"/>
              <a:t>();		// pick up newline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</a:t>
            </a:r>
            <a:r>
              <a:rPr lang="en-US" dirty="0"/>
              <a:t>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SetNumeric</a:t>
            </a:r>
            <a:r>
              <a:rPr lang="en-US" dirty="0"/>
              <a:t>(void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(8) &lt;&lt; </a:t>
            </a:r>
            <a:r>
              <a:rPr lang="en-US" dirty="0" err="1"/>
              <a:t>setprecision</a:t>
            </a:r>
            <a:r>
              <a:rPr lang="en-US" dirty="0"/>
              <a:t>(2);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::fixed, 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floatfield</a:t>
            </a:r>
            <a:r>
              <a:rPr lang="en-US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cout.setf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showpoint</a:t>
            </a:r>
            <a:r>
              <a:rPr lang="en-US" dirty="0"/>
              <a:t>);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94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employee.h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utility.h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Employee *</a:t>
            </a:r>
            <a:r>
              <a:rPr lang="en-US" dirty="0" err="1" smtClean="0"/>
              <a:t>emps</a:t>
            </a:r>
            <a:r>
              <a:rPr lang="en-US" dirty="0" smtClean="0"/>
              <a:t>[6];  // array of Employee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nCreating</a:t>
            </a:r>
            <a:r>
              <a:rPr lang="en-US" dirty="0" smtClean="0"/>
              <a:t> a temporary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Temporary t(“Clipper Decker”, “Clinton, NY”, “123456789”, 40.0, 5.25);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[0]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64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nCreating</a:t>
            </a:r>
            <a:r>
              <a:rPr lang="en-US" dirty="0" smtClean="0"/>
              <a:t> an hourly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Hourly h(“”Sparky </a:t>
            </a:r>
            <a:r>
              <a:rPr lang="en-US" dirty="0" err="1" smtClean="0"/>
              <a:t>Hirshfield</a:t>
            </a:r>
            <a:r>
              <a:rPr lang="en-US" dirty="0" smtClean="0"/>
              <a:t>”, “</a:t>
            </a:r>
            <a:r>
              <a:rPr lang="en-US" dirty="0" err="1" smtClean="0"/>
              <a:t>Deansboro</a:t>
            </a:r>
            <a:r>
              <a:rPr lang="en-US" dirty="0" smtClean="0"/>
              <a:t>, NY”, “234567890”, 30.5, 8.5);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[1]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j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nCreating</a:t>
            </a:r>
            <a:r>
              <a:rPr lang="en-US" dirty="0" smtClean="0"/>
              <a:t> a salaried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Salaried s(“Fenton </a:t>
            </a:r>
            <a:r>
              <a:rPr lang="en-US" dirty="0" err="1" smtClean="0"/>
              <a:t>Sugarman</a:t>
            </a:r>
            <a:r>
              <a:rPr lang="en-US" dirty="0" smtClean="0"/>
              <a:t>”, “Boston, MA”, “345678901”, 500.00);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[2]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WaitForUser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2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nEnter</a:t>
            </a:r>
            <a:r>
              <a:rPr lang="en-US" dirty="0" smtClean="0"/>
              <a:t> data for a temporary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Temporary *</a:t>
            </a:r>
            <a:r>
              <a:rPr lang="en-US" dirty="0" err="1" smtClean="0"/>
              <a:t>tEmp</a:t>
            </a:r>
            <a:r>
              <a:rPr lang="en-US" dirty="0" smtClean="0"/>
              <a:t> = new Temporary(“Bob”, “Here”, “111-11-1111”, 45.0, 15.45);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[3] = </a:t>
            </a:r>
            <a:r>
              <a:rPr lang="en-US" dirty="0" err="1" smtClean="0"/>
              <a:t>tEmp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n”Enter</a:t>
            </a:r>
            <a:r>
              <a:rPr lang="en-US" dirty="0" smtClean="0"/>
              <a:t> data for an hourly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Hourly *</a:t>
            </a:r>
            <a:r>
              <a:rPr lang="en-US" dirty="0" err="1" smtClean="0"/>
              <a:t>hEmp</a:t>
            </a:r>
            <a:r>
              <a:rPr lang="en-US" dirty="0" smtClean="0"/>
              <a:t> = new Hourly;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[4] = </a:t>
            </a:r>
            <a:r>
              <a:rPr lang="en-US" dirty="0" err="1" smtClean="0"/>
              <a:t>hEmp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nEnter</a:t>
            </a:r>
            <a:r>
              <a:rPr lang="en-US" dirty="0" smtClean="0"/>
              <a:t> data for a salaried employee pay record…”;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cin.peek</a:t>
            </a:r>
            <a:r>
              <a:rPr lang="en-US" dirty="0" smtClean="0"/>
              <a:t>() == ‘\n’) </a:t>
            </a:r>
            <a:r>
              <a:rPr lang="en-US" dirty="0" err="1" smtClean="0"/>
              <a:t>cin.get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[5] = new Salaried;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41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SetNumeric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6;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“\n\n”;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emps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]-&gt;</a:t>
            </a:r>
            <a:r>
              <a:rPr lang="en-US" dirty="0" err="1" smtClean="0"/>
              <a:t>Printcheck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WaitForUser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Terminate();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mtClean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Base Class Pointer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Normally, a pointer can only point to one type</a:t>
            </a:r>
          </a:p>
          <a:p>
            <a:r>
              <a:rPr lang="en-US" dirty="0" smtClean="0"/>
              <a:t>However, there is a special rule for inheritance</a:t>
            </a:r>
          </a:p>
          <a:p>
            <a:pPr lvl="1"/>
            <a:r>
              <a:rPr lang="en-US" dirty="0" smtClean="0"/>
              <a:t>A pointer to a base class type can be pointed at an object derived from the base class</a:t>
            </a:r>
          </a:p>
          <a:p>
            <a:pPr lvl="2"/>
            <a:r>
              <a:rPr lang="en-US" dirty="0" smtClean="0"/>
              <a:t>Similarly, a base class reference variable can refer to an object derived from that base class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Student s; Grad g; Undergrad u;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Student *sp1, *sp2, *sp3;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p1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s;  // pointing at Student object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p2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g;  // pointing at Grad object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p3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u;  // pointing at Undergrad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single array of </a:t>
            </a:r>
            <a:r>
              <a:rPr lang="en-US" b="1" dirty="0" smtClean="0"/>
              <a:t>pointers</a:t>
            </a:r>
            <a:r>
              <a:rPr lang="en-US" dirty="0" smtClean="0"/>
              <a:t> to a base class</a:t>
            </a:r>
          </a:p>
          <a:p>
            <a:pPr lvl="1"/>
            <a:r>
              <a:rPr lang="en-US" dirty="0" smtClean="0"/>
              <a:t>These pointers can point to any objects derived from that base</a:t>
            </a:r>
          </a:p>
          <a:p>
            <a:pPr lvl="1"/>
            <a:r>
              <a:rPr lang="en-US" dirty="0" smtClean="0"/>
              <a:t>Thus, we have created a list of various types of objects</a:t>
            </a:r>
          </a:p>
          <a:p>
            <a:pPr lvl="1"/>
            <a:r>
              <a:rPr lang="en-US" dirty="0" smtClean="0"/>
              <a:t>Without breaking the array rules</a:t>
            </a:r>
          </a:p>
          <a:p>
            <a:pPr lvl="2"/>
            <a:r>
              <a:rPr lang="en-US" dirty="0" smtClean="0"/>
              <a:t>All pointers have the same type—a pointer to the base class</a:t>
            </a:r>
          </a:p>
          <a:p>
            <a:pPr lvl="2"/>
            <a:r>
              <a:rPr lang="en-US" dirty="0" smtClean="0"/>
              <a:t>All pointers have the same size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Student *list[30000];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ist[0]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g;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ist[1]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u;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ist[2] = new Grad;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version of </a:t>
            </a:r>
            <a:r>
              <a:rPr lang="en-US" dirty="0" err="1" smtClean="0"/>
              <a:t>GradeReport</a:t>
            </a:r>
            <a:r>
              <a:rPr lang="en-US" dirty="0" smtClean="0"/>
              <a:t> will be run?  </a:t>
            </a:r>
            <a:endParaRPr lang="en-US" dirty="0"/>
          </a:p>
          <a:p>
            <a:r>
              <a:rPr lang="en-US" dirty="0" smtClean="0"/>
              <a:t>If we have the following: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or (j = 0; j &lt; size;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list[j]-&gt;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This still calls the Student version of </a:t>
            </a:r>
            <a:r>
              <a:rPr lang="en-US" dirty="0" err="1" smtClean="0"/>
              <a:t>GradeReport</a:t>
            </a:r>
            <a:endParaRPr lang="en-US" dirty="0" smtClean="0"/>
          </a:p>
          <a:p>
            <a:pPr lvl="1"/>
            <a:r>
              <a:rPr lang="en-US" dirty="0" smtClean="0"/>
              <a:t>list[j].</a:t>
            </a:r>
            <a:r>
              <a:rPr lang="en-US" dirty="0" err="1" smtClean="0"/>
              <a:t>GradeReport</a:t>
            </a:r>
            <a:r>
              <a:rPr lang="en-US" dirty="0" smtClean="0"/>
              <a:t> is bound to the Student version at compile time</a:t>
            </a:r>
          </a:p>
          <a:p>
            <a:pPr lvl="2"/>
            <a:r>
              <a:rPr lang="en-US" dirty="0" smtClean="0"/>
              <a:t>Compiler cannot guess the version of object at run time</a:t>
            </a:r>
          </a:p>
          <a:p>
            <a:pPr lvl="1"/>
            <a:r>
              <a:rPr lang="en-US" dirty="0" smtClean="0"/>
              <a:t>If we want to run the correct version at runtime, we need to achieve </a:t>
            </a:r>
            <a:r>
              <a:rPr lang="en-US" b="1" i="1" dirty="0" smtClean="0">
                <a:solidFill>
                  <a:srgbClr val="7030A0"/>
                </a:solidFill>
              </a:rPr>
              <a:t>late (dynamic) binding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b="1" i="1" dirty="0" smtClean="0">
                <a:solidFill>
                  <a:srgbClr val="7030A0"/>
                </a:solidFill>
              </a:rPr>
              <a:t>virtual</a:t>
            </a:r>
            <a:r>
              <a:rPr lang="en-US" dirty="0" smtClean="0"/>
              <a:t> will do the trick</a:t>
            </a:r>
          </a:p>
          <a:p>
            <a:pPr lvl="1"/>
            <a:r>
              <a:rPr lang="en-US" dirty="0" smtClean="0"/>
              <a:t>To override a base class function when it is called through a pointer, declare the function to be virtual</a:t>
            </a:r>
          </a:p>
          <a:p>
            <a:pPr lvl="1"/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Student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virtual void 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r>
              <a:rPr lang="en-US" dirty="0" smtClean="0"/>
              <a:t>Now when </a:t>
            </a:r>
            <a:r>
              <a:rPr lang="en-US" dirty="0" err="1" smtClean="0"/>
              <a:t>GradeReport</a:t>
            </a:r>
            <a:r>
              <a:rPr lang="en-US" dirty="0" smtClean="0"/>
              <a:t> is called through a base-class pointer, the program will run the appropriate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Student s; Grad g; Undergrad u;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Student *sp1, *sp2, *sp3</a:t>
            </a:r>
            <a:r>
              <a:rPr lang="en-US" dirty="0" smtClean="0"/>
              <a:t>;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/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sp1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s;  // pointing at Student object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sp2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g;  // pointing at Grad object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sp3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u;  // pointing at Undergrad </a:t>
            </a:r>
            <a:r>
              <a:rPr lang="en-US" dirty="0" smtClean="0"/>
              <a:t>object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/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p1-&gt;</a:t>
            </a:r>
            <a:r>
              <a:rPr lang="en-US" dirty="0" err="1" smtClean="0"/>
              <a:t>GradeReport</a:t>
            </a:r>
            <a:r>
              <a:rPr lang="en-US" dirty="0" smtClean="0"/>
              <a:t>(); // runs Student’s version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p2-&gt;</a:t>
            </a:r>
            <a:r>
              <a:rPr lang="en-US" dirty="0" err="1" smtClean="0"/>
              <a:t>GradeReport</a:t>
            </a:r>
            <a:r>
              <a:rPr lang="en-US" dirty="0" smtClean="0"/>
              <a:t>();  // runs Grad’s version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p3-&gt;</a:t>
            </a:r>
            <a:r>
              <a:rPr lang="en-US" dirty="0" err="1" smtClean="0"/>
              <a:t>GradeReport</a:t>
            </a:r>
            <a:r>
              <a:rPr lang="en-US" dirty="0" smtClean="0"/>
              <a:t>();  // runs Undergrad’s version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do not want to do anything for the Student’s version of </a:t>
            </a:r>
            <a:r>
              <a:rPr lang="en-US" dirty="0" err="1" smtClean="0"/>
              <a:t>GradeReport</a:t>
            </a:r>
            <a:endParaRPr lang="en-US" dirty="0" smtClean="0"/>
          </a:p>
          <a:p>
            <a:pPr lvl="1"/>
            <a:r>
              <a:rPr lang="en-US" dirty="0" smtClean="0"/>
              <a:t>You can omit the definition</a:t>
            </a:r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err="1" smtClean="0"/>
              <a:t>GradeReport</a:t>
            </a:r>
            <a:r>
              <a:rPr lang="en-US" dirty="0" smtClean="0"/>
              <a:t>()</a:t>
            </a:r>
            <a:r>
              <a:rPr lang="en-US" b="1" dirty="0" smtClean="0">
                <a:solidFill>
                  <a:srgbClr val="7030A0"/>
                </a:solidFill>
              </a:rPr>
              <a:t>=0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virtual function without a definition is a </a:t>
            </a:r>
            <a:r>
              <a:rPr lang="en-US" b="1" i="1" dirty="0" smtClean="0">
                <a:solidFill>
                  <a:srgbClr val="7030A0"/>
                </a:solidFill>
              </a:rPr>
              <a:t>pure virtual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7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1308</Words>
  <Application>Microsoft Office PowerPoint</Application>
  <PresentationFormat>On-screen Show (4:3)</PresentationFormat>
  <Paragraphs>359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Organization Chart Add-in for Microsoft Office programs</vt:lpstr>
      <vt:lpstr>Polymorphism and Virtual Functions</vt:lpstr>
      <vt:lpstr>A Motivational Example</vt:lpstr>
      <vt:lpstr>Problems…</vt:lpstr>
      <vt:lpstr>A Base Class Pointer Property</vt:lpstr>
      <vt:lpstr>Heterogeneous List</vt:lpstr>
      <vt:lpstr>Virtual Functions</vt:lpstr>
      <vt:lpstr>Virtual Functions</vt:lpstr>
      <vt:lpstr>Example</vt:lpstr>
      <vt:lpstr>Pure Virtual Function</vt:lpstr>
      <vt:lpstr>Abstract Class</vt:lpstr>
      <vt:lpstr>Employee Example</vt:lpstr>
      <vt:lpstr>employee.h</vt:lpstr>
      <vt:lpstr>employee.h</vt:lpstr>
      <vt:lpstr>employee.h</vt:lpstr>
      <vt:lpstr>employee.h</vt:lpstr>
      <vt:lpstr>employee.h</vt:lpstr>
      <vt:lpstr>What’s going on?</vt:lpstr>
      <vt:lpstr>employee.cpp</vt:lpstr>
      <vt:lpstr>employee.cpp</vt:lpstr>
      <vt:lpstr>employee.cpp</vt:lpstr>
      <vt:lpstr>employee.cpp</vt:lpstr>
      <vt:lpstr>employee.cpp</vt:lpstr>
      <vt:lpstr>employee.cpp</vt:lpstr>
      <vt:lpstr>employee.cpp</vt:lpstr>
      <vt:lpstr>employee.cpp</vt:lpstr>
      <vt:lpstr>employee.cpp</vt:lpstr>
      <vt:lpstr>utility.h</vt:lpstr>
      <vt:lpstr>utility.cpp</vt:lpstr>
      <vt:lpstr>utility.cpp</vt:lpstr>
      <vt:lpstr>utility.cpp</vt:lpstr>
      <vt:lpstr>main.cpp</vt:lpstr>
      <vt:lpstr>main.cpp</vt:lpstr>
      <vt:lpstr>main.cpp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and Virtual Functions</dc:title>
  <dc:creator>Windows User</dc:creator>
  <cp:lastModifiedBy>Windows User</cp:lastModifiedBy>
  <cp:revision>93</cp:revision>
  <dcterms:created xsi:type="dcterms:W3CDTF">2016-10-25T19:06:20Z</dcterms:created>
  <dcterms:modified xsi:type="dcterms:W3CDTF">2016-11-07T17:01:45Z</dcterms:modified>
</cp:coreProperties>
</file>