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2" r:id="rId27"/>
    <p:sldId id="283" r:id="rId28"/>
    <p:sldId id="284" r:id="rId29"/>
    <p:sldId id="285" r:id="rId30"/>
    <p:sldId id="289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EE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368" y="56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1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6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58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7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2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28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6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5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2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5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77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FCB4BE-3A76-4215-AF1D-F1BAD062886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00C519-33A9-404D-B033-2A364EF0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7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2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Data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interface</a:t>
            </a:r>
          </a:p>
          <a:p>
            <a:r>
              <a:rPr lang="en-US" dirty="0" smtClean="0"/>
              <a:t>Principle of least privilege (need-to-know)</a:t>
            </a:r>
          </a:p>
          <a:p>
            <a:r>
              <a:rPr lang="en-US" dirty="0" smtClean="0"/>
              <a:t>More </a:t>
            </a:r>
            <a:r>
              <a:rPr lang="en-US" smtClean="0"/>
              <a:t>secure  </a:t>
            </a:r>
          </a:p>
          <a:p>
            <a:pPr lvl="1"/>
            <a:r>
              <a:rPr lang="en-US" smtClean="0"/>
              <a:t>Less </a:t>
            </a:r>
            <a:r>
              <a:rPr lang="en-US" dirty="0" smtClean="0"/>
              <a:t>chance of accidental or malicious misuse</a:t>
            </a:r>
          </a:p>
          <a:p>
            <a:r>
              <a:rPr lang="en-US" dirty="0" smtClean="0"/>
              <a:t>Easier to change class implementation without affecting other modules that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4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&lt;</a:t>
            </a:r>
            <a:r>
              <a:rPr lang="en-US" dirty="0" err="1" smtClean="0"/>
              <a:t>classNmae</a:t>
            </a:r>
            <a:r>
              <a:rPr lang="en-US" dirty="0" smtClean="0"/>
              <a:t>&gt;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// public member data and functions go here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// private member data and functions go here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986456" y="4582510"/>
            <a:ext cx="1650124" cy="1016291"/>
          </a:xfrm>
          <a:prstGeom prst="wedgeRectCallout">
            <a:avLst>
              <a:gd name="adj1" fmla="val -65418"/>
              <a:gd name="adj2" fmla="val -388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 this semicolon.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5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class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SetCenter</a:t>
            </a:r>
            <a:r>
              <a:rPr lang="en-US" dirty="0" smtClean="0"/>
              <a:t>(double x, double 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smtClean="0"/>
              <a:t>void </a:t>
            </a:r>
            <a:r>
              <a:rPr lang="en-US" dirty="0" err="1" smtClean="0"/>
              <a:t>SetRadious</a:t>
            </a:r>
            <a:r>
              <a:rPr lang="en-US" dirty="0" smtClean="0"/>
              <a:t>(double r);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Draw();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double </a:t>
            </a:r>
            <a:r>
              <a:rPr lang="en-US" dirty="0" err="1" smtClean="0"/>
              <a:t>center_x</a:t>
            </a:r>
            <a:r>
              <a:rPr lang="en-US" dirty="0" smtClean="0"/>
              <a:t>, </a:t>
            </a:r>
            <a:r>
              <a:rPr lang="en-US" dirty="0" err="1" smtClean="0"/>
              <a:t>center_y</a:t>
            </a:r>
            <a:r>
              <a:rPr lang="en-US" dirty="0" smtClean="0"/>
              <a:t>, </a:t>
            </a:r>
            <a:r>
              <a:rPr lang="en-US" dirty="0" err="1" smtClean="0"/>
              <a:t>radious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0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TimeType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TimeType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Set(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 	// set the time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Increment();		// increment by one sec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Display(); 			// output the time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hours, minutes, seconds;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0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C66FF"/>
                </a:solidFill>
              </a:rPr>
              <a:t>Constructors</a:t>
            </a:r>
            <a:endParaRPr lang="en-US" b="1" i="1" dirty="0">
              <a:solidFill>
                <a:srgbClr val="CC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member function of class</a:t>
            </a:r>
          </a:p>
          <a:p>
            <a:pPr lvl="1"/>
            <a:r>
              <a:rPr lang="en-US" dirty="0" smtClean="0"/>
              <a:t>Usually used to initialize the members of object</a:t>
            </a:r>
          </a:p>
          <a:p>
            <a:pPr lvl="1"/>
            <a:r>
              <a:rPr lang="en-US" dirty="0" smtClean="0"/>
              <a:t>Has the same name as the class</a:t>
            </a:r>
          </a:p>
          <a:p>
            <a:pPr lvl="1"/>
            <a:r>
              <a:rPr lang="en-US" dirty="0" smtClean="0"/>
              <a:t>Has no return type</a:t>
            </a:r>
          </a:p>
        </p:txBody>
      </p:sp>
    </p:spTree>
    <p:extLst>
      <p:ext uri="{BB962C8B-B14F-4D97-AF65-F5344CB8AC3E}">
        <p14:creationId xmlns:p14="http://schemas.microsoft.com/office/powerpoint/2010/main" val="298619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class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Circle();			// this is a constructor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Circle(double r);	// this is also a constructor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SetCenter</a:t>
            </a:r>
            <a:r>
              <a:rPr lang="en-US" dirty="0" smtClean="0"/>
              <a:t>(double x, double 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smtClean="0"/>
              <a:t>void </a:t>
            </a:r>
            <a:r>
              <a:rPr lang="en-US" dirty="0" err="1" smtClean="0"/>
              <a:t>SetRadious</a:t>
            </a:r>
            <a:r>
              <a:rPr lang="en-US" dirty="0" smtClean="0"/>
              <a:t>(double r);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Draw();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double </a:t>
            </a:r>
            <a:r>
              <a:rPr lang="en-US" dirty="0" err="1" smtClean="0"/>
              <a:t>center_x</a:t>
            </a:r>
            <a:r>
              <a:rPr lang="en-US" dirty="0" smtClean="0"/>
              <a:t>, </a:t>
            </a:r>
            <a:r>
              <a:rPr lang="en-US" dirty="0" err="1" smtClean="0"/>
              <a:t>center_y</a:t>
            </a:r>
            <a:r>
              <a:rPr lang="en-US" dirty="0" smtClean="0"/>
              <a:t>, </a:t>
            </a:r>
            <a:r>
              <a:rPr lang="en-US" dirty="0" err="1" smtClean="0"/>
              <a:t>radious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1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constructor is a member function</a:t>
            </a:r>
          </a:p>
          <a:p>
            <a:pPr lvl="1"/>
            <a:r>
              <a:rPr lang="en-US" dirty="0"/>
              <a:t>You can define anything you want</a:t>
            </a:r>
          </a:p>
          <a:p>
            <a:pPr lvl="1"/>
            <a:r>
              <a:rPr lang="en-US" dirty="0"/>
              <a:t>You do not explicitly call the constructor function</a:t>
            </a:r>
          </a:p>
          <a:p>
            <a:pPr lvl="1"/>
            <a:r>
              <a:rPr lang="en-US" dirty="0"/>
              <a:t>It </a:t>
            </a:r>
            <a:r>
              <a:rPr lang="en-US" dirty="0" smtClean="0"/>
              <a:t>is </a:t>
            </a:r>
            <a:r>
              <a:rPr lang="en-US" b="1" i="1" dirty="0" smtClean="0"/>
              <a:t>automatically called </a:t>
            </a:r>
            <a:r>
              <a:rPr lang="en-US" dirty="0" smtClean="0"/>
              <a:t>when you declare an object</a:t>
            </a:r>
          </a:p>
          <a:p>
            <a:r>
              <a:rPr lang="en-US" dirty="0" smtClean="0"/>
              <a:t>Circle circ1;</a:t>
            </a:r>
          </a:p>
          <a:p>
            <a:pPr lvl="1"/>
            <a:r>
              <a:rPr lang="en-US" dirty="0" smtClean="0"/>
              <a:t>Create an object named circ1</a:t>
            </a:r>
          </a:p>
          <a:p>
            <a:pPr lvl="1"/>
            <a:r>
              <a:rPr lang="en-US" dirty="0" smtClean="0"/>
              <a:t>Runs the Circle() constructor function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5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 Fraction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www.cs.fsu.edu/~myers/cop3330/examples/frac</a:t>
            </a:r>
            <a:endParaRPr lang="en-US" dirty="0"/>
          </a:p>
          <a:p>
            <a:r>
              <a:rPr lang="en-US" dirty="0" smtClean="0"/>
              <a:t>Directory content</a:t>
            </a:r>
          </a:p>
          <a:p>
            <a:pPr lvl="1"/>
            <a:r>
              <a:rPr lang="en-US" dirty="0" smtClean="0"/>
              <a:t>frac.cpp 	// class definition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rac.h</a:t>
            </a:r>
            <a:r>
              <a:rPr lang="en-US" dirty="0" smtClean="0"/>
              <a:t>		// class declaration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ain.cpp	// driver program to use the class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akefile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rac.h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</a:t>
            </a:r>
            <a:r>
              <a:rPr lang="en-US" sz="1800" dirty="0" smtClean="0"/>
              <a:t>lass Fraction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Fraction();		// set numerator = 0, denominator =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Fraction(</a:t>
            </a:r>
            <a:r>
              <a:rPr lang="en-US" sz="1800" dirty="0" err="1" smtClean="0"/>
              <a:t>int</a:t>
            </a:r>
            <a:r>
              <a:rPr lang="en-US" sz="1800" dirty="0" smtClean="0"/>
              <a:t> n, </a:t>
            </a:r>
            <a:r>
              <a:rPr lang="en-US" sz="1800" dirty="0" err="1" smtClean="0"/>
              <a:t>int</a:t>
            </a:r>
            <a:r>
              <a:rPr lang="en-US" sz="1800" dirty="0" smtClean="0"/>
              <a:t> d = 1);    // constructor with parameters</a:t>
            </a: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	void Input();		// input a fraction from keyboard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void Show();		// display a fraction on screen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GetNumerator</a:t>
            </a:r>
            <a:r>
              <a:rPr lang="en-US" sz="1800" dirty="0" smtClean="0"/>
              <a:t>();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GetDenominator</a:t>
            </a:r>
            <a:r>
              <a:rPr lang="en-US" sz="1800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void </a:t>
            </a:r>
            <a:r>
              <a:rPr lang="en-US" sz="1800" dirty="0" err="1" smtClean="0"/>
              <a:t>SetValue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n, </a:t>
            </a:r>
            <a:r>
              <a:rPr lang="en-US" sz="1800" dirty="0" err="1" smtClean="0"/>
              <a:t>int</a:t>
            </a:r>
            <a:r>
              <a:rPr lang="en-US" sz="1800" dirty="0" smtClean="0"/>
              <a:t> d);  // set the fraction’s value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double Evaluate();		  // return the decimal value </a:t>
            </a: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private: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numerator, denominator;       // denominator != 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};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34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frac.h</a:t>
            </a:r>
            <a:r>
              <a:rPr lang="en-US" sz="2000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using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Fraction::Fraction() {  // default constructor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numerator = 0; denominator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Fraction::Fraction(</a:t>
            </a:r>
            <a:r>
              <a:rPr lang="en-US" sz="2000" dirty="0" err="1" smtClean="0"/>
              <a:t>int</a:t>
            </a:r>
            <a:r>
              <a:rPr lang="en-US" sz="2000" dirty="0" smtClean="0"/>
              <a:t> n, </a:t>
            </a:r>
            <a:r>
              <a:rPr lang="en-US" sz="2000" dirty="0" err="1" smtClean="0"/>
              <a:t>int</a:t>
            </a:r>
            <a:r>
              <a:rPr lang="en-US" sz="2000" dirty="0" smtClean="0"/>
              <a:t> d) {  // need error checking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numerator = n; denominator = 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62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9966FF"/>
                </a:solidFill>
              </a:rPr>
              <a:t>Object</a:t>
            </a:r>
            <a:endParaRPr lang="en-US" b="1" i="1" dirty="0">
              <a:solidFill>
                <a:srgbClr val="99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 of data and functions that act upon that data</a:t>
            </a:r>
          </a:p>
          <a:p>
            <a:r>
              <a:rPr lang="en-US" dirty="0" smtClean="0"/>
              <a:t>An object consists of</a:t>
            </a:r>
          </a:p>
          <a:p>
            <a:pPr lvl="1"/>
            <a:r>
              <a:rPr lang="en-US" dirty="0" smtClean="0"/>
              <a:t>Name (variable name)</a:t>
            </a:r>
          </a:p>
          <a:p>
            <a:pPr lvl="1"/>
            <a:r>
              <a:rPr lang="en-US" dirty="0" smtClean="0"/>
              <a:t>Attributes (member data) that describe what the object </a:t>
            </a:r>
            <a:r>
              <a:rPr lang="en-US" b="1" i="1" dirty="0" smtClean="0"/>
              <a:t>is</a:t>
            </a:r>
          </a:p>
          <a:p>
            <a:pPr lvl="1"/>
            <a:r>
              <a:rPr lang="en-US" dirty="0" smtClean="0"/>
              <a:t>Behavior (member functions) that describes what the object </a:t>
            </a:r>
            <a:r>
              <a:rPr lang="en-US" b="1" i="1" dirty="0" smtClean="0"/>
              <a:t>does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98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</a:t>
            </a:r>
            <a:r>
              <a:rPr lang="en-US" sz="2000" dirty="0" smtClean="0"/>
              <a:t>oid Fraction::Input() { // need error checking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char </a:t>
            </a:r>
            <a:r>
              <a:rPr lang="en-US" sz="2000" dirty="0" err="1" smtClean="0"/>
              <a:t>divSign</a:t>
            </a:r>
            <a:r>
              <a:rPr lang="en-US" sz="2000" dirty="0" smtClean="0"/>
              <a:t>;  // assume the use of ‘/’ during input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cin</a:t>
            </a:r>
            <a:r>
              <a:rPr lang="en-US" sz="2000" dirty="0" smtClean="0"/>
              <a:t> &gt;&gt; numerator &gt;&gt; </a:t>
            </a:r>
            <a:r>
              <a:rPr lang="en-US" sz="2000" dirty="0" err="1" smtClean="0"/>
              <a:t>divSign</a:t>
            </a:r>
            <a:r>
              <a:rPr lang="en-US" sz="2000" dirty="0" smtClean="0"/>
              <a:t> &gt;&gt; denominator;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</a:t>
            </a:r>
            <a:r>
              <a:rPr lang="en-US" sz="2000" dirty="0" smtClean="0"/>
              <a:t>oid Fraction::Show()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numerator &lt;&lt; ‘/’ &lt;&lt; denominator;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Fraction::</a:t>
            </a:r>
            <a:r>
              <a:rPr lang="en-US" sz="2000" dirty="0" err="1" smtClean="0"/>
              <a:t>GetNumerator</a:t>
            </a:r>
            <a:r>
              <a:rPr lang="en-US" sz="2000" dirty="0" smtClean="0"/>
              <a:t>() { return numerator;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Fraction::</a:t>
            </a:r>
            <a:r>
              <a:rPr lang="en-US" sz="2000" dirty="0" err="1" smtClean="0"/>
              <a:t>GetDenominator</a:t>
            </a:r>
            <a:r>
              <a:rPr lang="en-US" sz="2000" dirty="0" smtClean="0"/>
              <a:t>() { return denominator;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3767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</a:t>
            </a:r>
            <a:r>
              <a:rPr lang="en-US" sz="2000" dirty="0" smtClean="0"/>
              <a:t>oid Fraction::</a:t>
            </a:r>
            <a:r>
              <a:rPr lang="en-US" sz="2000" dirty="0" err="1" smtClean="0"/>
              <a:t>SetValue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n, </a:t>
            </a:r>
            <a:r>
              <a:rPr lang="en-US" sz="2000" dirty="0" err="1" smtClean="0"/>
              <a:t>int</a:t>
            </a:r>
            <a:r>
              <a:rPr lang="en-US" sz="2000" dirty="0" smtClean="0"/>
              <a:t> d) {  // need error checking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numerator = n; denominator = 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</a:t>
            </a:r>
            <a:r>
              <a:rPr lang="en-US" sz="2000" dirty="0" smtClean="0"/>
              <a:t>ouble Fraction::Evaluate()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double n = numerator;     	// convert </a:t>
            </a:r>
            <a:r>
              <a:rPr lang="en-US" sz="2000" dirty="0" err="1" smtClean="0"/>
              <a:t>int</a:t>
            </a:r>
            <a:r>
              <a:rPr lang="en-US" sz="2000" dirty="0" smtClean="0"/>
              <a:t> to double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double d = denominator;	// convert </a:t>
            </a:r>
            <a:r>
              <a:rPr lang="en-US" sz="2000" dirty="0" err="1" smtClean="0"/>
              <a:t>int</a:t>
            </a:r>
            <a:r>
              <a:rPr lang="en-US" sz="2000" dirty="0" smtClean="0"/>
              <a:t> to double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return (n/d);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60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frac.h</a:t>
            </a:r>
            <a:r>
              <a:rPr lang="en-US" sz="2000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</a:t>
            </a:r>
            <a:r>
              <a:rPr lang="en-US" sz="2000" dirty="0" smtClean="0"/>
              <a:t>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main()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Fraction f1, f2, f3(3,4), f4(6);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“\n” The fraction f1 is “; f1.Show();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“\n” The fraction f1 is “; </a:t>
            </a:r>
            <a:r>
              <a:rPr lang="en-US" sz="2000" dirty="0" smtClean="0"/>
              <a:t>f2.Show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“\n” The fraction f1 is “; </a:t>
            </a:r>
            <a:r>
              <a:rPr lang="en-US" sz="2000" dirty="0" smtClean="0"/>
              <a:t>f3.Show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“\n” The fraction f1 is “; </a:t>
            </a:r>
            <a:r>
              <a:rPr lang="en-US" sz="2000" dirty="0" smtClean="0"/>
              <a:t>f4.Show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0987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“\n </a:t>
            </a:r>
            <a:r>
              <a:rPr lang="en-US" sz="2000" dirty="0" err="1" smtClean="0"/>
              <a:t>Nnw</a:t>
            </a:r>
            <a:r>
              <a:rPr lang="en-US" sz="2000" dirty="0" smtClean="0"/>
              <a:t> enter first fraction:  “; f1.Input();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“\</a:t>
            </a:r>
            <a:r>
              <a:rPr lang="en-US" sz="2000" dirty="0" err="1" smtClean="0"/>
              <a:t>nYou</a:t>
            </a:r>
            <a:r>
              <a:rPr lang="en-US" sz="2000" dirty="0" smtClean="0"/>
              <a:t> entered “;, f1.Show();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“\n Now enter second fraction:  “; f2.Input();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“\</a:t>
            </a:r>
            <a:r>
              <a:rPr lang="en-US" sz="2000" dirty="0" err="1" smtClean="0"/>
              <a:t>nYou</a:t>
            </a:r>
            <a:r>
              <a:rPr lang="en-US" sz="2000" dirty="0" smtClean="0"/>
              <a:t> entered “; f2.Show();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“\n The value of fraction 1 is “ &lt;&lt; f1.Evaluate()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	&lt;&lt; ‘\n’;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“\n The value of fraction </a:t>
            </a:r>
            <a:r>
              <a:rPr lang="en-US" sz="2000" dirty="0" smtClean="0"/>
              <a:t>2 </a:t>
            </a:r>
            <a:r>
              <a:rPr lang="en-US" sz="2000" dirty="0"/>
              <a:t>is “ &lt;&lt; </a:t>
            </a:r>
            <a:r>
              <a:rPr lang="en-US" sz="2000" dirty="0" smtClean="0"/>
              <a:t>f2.Evaluate</a:t>
            </a:r>
            <a:r>
              <a:rPr lang="en-US" sz="2000" dirty="0"/>
              <a:t>() </a:t>
            </a:r>
            <a:endParaRPr lang="en-US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	&lt;&lt; </a:t>
            </a:r>
            <a:r>
              <a:rPr lang="en-US" sz="2000" dirty="0"/>
              <a:t>‘\n’;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“Goodbye!\n”;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264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fraction_executable</a:t>
            </a:r>
            <a:r>
              <a:rPr lang="en-US" sz="2000" dirty="0"/>
              <a:t>: </a:t>
            </a:r>
            <a:r>
              <a:rPr lang="en-US" sz="2000" dirty="0" err="1"/>
              <a:t>frac.o</a:t>
            </a:r>
            <a:r>
              <a:rPr lang="en-US" sz="2000" dirty="0"/>
              <a:t> </a:t>
            </a:r>
            <a:r>
              <a:rPr lang="en-US" sz="2000" dirty="0" err="1"/>
              <a:t>main.o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g++ -o </a:t>
            </a:r>
            <a:r>
              <a:rPr lang="en-US" sz="2000" dirty="0" err="1"/>
              <a:t>frac</a:t>
            </a:r>
            <a:r>
              <a:rPr lang="en-US" sz="2000" dirty="0"/>
              <a:t> </a:t>
            </a:r>
            <a:r>
              <a:rPr lang="en-US" sz="2000" dirty="0" err="1"/>
              <a:t>frac.o</a:t>
            </a:r>
            <a:r>
              <a:rPr lang="en-US" sz="2000" dirty="0"/>
              <a:t> </a:t>
            </a:r>
            <a:r>
              <a:rPr lang="en-US" sz="2000" dirty="0" err="1"/>
              <a:t>main.o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</a:t>
            </a:r>
            <a:r>
              <a:rPr lang="en-US" sz="2000" dirty="0" err="1"/>
              <a:t>chmod</a:t>
            </a:r>
            <a:r>
              <a:rPr lang="en-US" sz="2000" dirty="0"/>
              <a:t> 755 </a:t>
            </a:r>
            <a:r>
              <a:rPr lang="en-US" sz="2000" dirty="0" err="1" smtClean="0"/>
              <a:t>frac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frac.o</a:t>
            </a:r>
            <a:r>
              <a:rPr lang="en-US" sz="2000" dirty="0"/>
              <a:t>: frac.cpp </a:t>
            </a:r>
            <a:r>
              <a:rPr lang="en-US" sz="2000" dirty="0" err="1"/>
              <a:t>frac.h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g++ -c </a:t>
            </a:r>
            <a:r>
              <a:rPr lang="en-US" sz="2000" dirty="0" smtClean="0"/>
              <a:t>frac.cpp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main.o</a:t>
            </a:r>
            <a:r>
              <a:rPr lang="en-US" sz="2000" dirty="0"/>
              <a:t>: main.cpp </a:t>
            </a:r>
            <a:r>
              <a:rPr lang="en-US" sz="2000" dirty="0" err="1"/>
              <a:t>frac.h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g++ -c main.cpp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clean: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</a:t>
            </a:r>
            <a:r>
              <a:rPr lang="en-US" sz="2000" dirty="0" err="1"/>
              <a:t>rm</a:t>
            </a:r>
            <a:r>
              <a:rPr lang="en-US" sz="2000" dirty="0"/>
              <a:t> -f *.o </a:t>
            </a:r>
            <a:r>
              <a:rPr lang="en-US" sz="2000" dirty="0" err="1"/>
              <a:t>frac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5328745" y="2490135"/>
            <a:ext cx="1650124" cy="1016291"/>
          </a:xfrm>
          <a:prstGeom prst="wedgeRectCallout">
            <a:avLst>
              <a:gd name="adj1" fmla="val -159686"/>
              <a:gd name="adj2" fmla="val 335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Allow </a:t>
            </a:r>
            <a:r>
              <a:rPr lang="en-US" dirty="0" err="1" smtClean="0">
                <a:solidFill>
                  <a:schemeClr val="tx1"/>
                </a:solidFill>
              </a:rPr>
              <a:t>frac</a:t>
            </a:r>
            <a:r>
              <a:rPr lang="en-US" dirty="0" smtClean="0">
                <a:solidFill>
                  <a:schemeClr val="tx1"/>
                </a:solidFill>
              </a:rPr>
              <a:t> to be executed as a program.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36180" y="1202913"/>
            <a:ext cx="1650124" cy="1016291"/>
          </a:xfrm>
          <a:prstGeom prst="wedgeRectCallout">
            <a:avLst>
              <a:gd name="adj1" fmla="val -3635"/>
              <a:gd name="adj2" fmla="val 1214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 to use tabs to indent.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051739" y="5005545"/>
            <a:ext cx="1928648" cy="1200518"/>
          </a:xfrm>
          <a:prstGeom prst="wedgeRectCallout">
            <a:avLst>
              <a:gd name="adj1" fmla="val -88893"/>
              <a:gd name="adj2" fmla="val -138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‘make clean’ to clean up the temporary files.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9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vs.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rac.cpp defines member functions</a:t>
            </a:r>
          </a:p>
          <a:p>
            <a:pPr marL="0" indent="0">
              <a:buNone/>
            </a:pPr>
            <a:r>
              <a:rPr lang="en-US" dirty="0"/>
              <a:t>void Fraction::Show()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numerator &lt;&lt; ‘/’ denominator;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 smtClean="0"/>
              <a:t>frac.h</a:t>
            </a:r>
            <a:r>
              <a:rPr lang="en-US" dirty="0" smtClean="0"/>
              <a:t> declares this function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Show();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74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className</a:t>
            </a:r>
            <a:r>
              <a:rPr lang="en-US" dirty="0" smtClean="0"/>
              <a:t>::</a:t>
            </a:r>
            <a:r>
              <a:rPr lang="en-US" dirty="0" err="1" smtClean="0"/>
              <a:t>memberFunctionName</a:t>
            </a:r>
            <a:endParaRPr lang="en-US" dirty="0" smtClean="0"/>
          </a:p>
          <a:p>
            <a:pPr lvl="1"/>
            <a:r>
              <a:rPr lang="en-US" dirty="0" smtClean="0"/>
              <a:t>:: is called the </a:t>
            </a:r>
            <a:r>
              <a:rPr lang="en-US" b="1" i="1" dirty="0" smtClean="0">
                <a:solidFill>
                  <a:srgbClr val="CC66FF"/>
                </a:solidFill>
              </a:rPr>
              <a:t>scope resolution operator</a:t>
            </a:r>
          </a:p>
          <a:p>
            <a:pPr lvl="2"/>
            <a:r>
              <a:rPr lang="en-US" dirty="0" smtClean="0"/>
              <a:t>Specifying to which class a member function belongs</a:t>
            </a:r>
            <a:endParaRPr lang="en-US" dirty="0"/>
          </a:p>
          <a:p>
            <a:pPr lvl="1"/>
            <a:r>
              <a:rPr lang="en-US" dirty="0" smtClean="0"/>
              <a:t>Example:  void Fraction::Show()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7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Syntax of Using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objects of type Fraction</a:t>
            </a:r>
          </a:p>
          <a:p>
            <a:pPr lvl="1"/>
            <a:r>
              <a:rPr lang="en-US" dirty="0" smtClean="0"/>
              <a:t>Fraction f1, f2;</a:t>
            </a:r>
          </a:p>
          <a:p>
            <a:r>
              <a:rPr lang="en-US" dirty="0" smtClean="0"/>
              <a:t>To call a member function, the syntax format is</a:t>
            </a:r>
          </a:p>
          <a:p>
            <a:pPr lvl="1"/>
            <a:r>
              <a:rPr lang="en-US" dirty="0" err="1" smtClean="0"/>
              <a:t>objectName.memberFunctionName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f1.Show();  </a:t>
            </a:r>
          </a:p>
          <a:p>
            <a:pPr lvl="2"/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f2.Evaluate();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68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declarations</a:t>
            </a:r>
          </a:p>
          <a:p>
            <a:pPr lvl="1"/>
            <a:r>
              <a:rPr lang="en-US" dirty="0" smtClean="0"/>
              <a:t>Fraction();				 // default constructor</a:t>
            </a:r>
          </a:p>
          <a:p>
            <a:pPr lvl="1"/>
            <a:r>
              <a:rPr lang="en-US" dirty="0" smtClean="0"/>
              <a:t>Fraction(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d = 1);</a:t>
            </a:r>
            <a:r>
              <a:rPr lang="en-US" dirty="0"/>
              <a:t> </a:t>
            </a:r>
            <a:r>
              <a:rPr lang="en-US" dirty="0" smtClean="0"/>
              <a:t>// constructor with parameters</a:t>
            </a:r>
            <a:endParaRPr lang="en-US" dirty="0"/>
          </a:p>
          <a:p>
            <a:r>
              <a:rPr lang="en-US" dirty="0" smtClean="0"/>
              <a:t>Default constructor will always refer to a constructor with no parameters</a:t>
            </a:r>
          </a:p>
          <a:p>
            <a:pPr lvl="1"/>
            <a:r>
              <a:rPr lang="en-US" dirty="0" smtClean="0"/>
              <a:t>Fraction f1, f2;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84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a constructor with parameters, just pass arguments when the object is declared</a:t>
            </a:r>
          </a:p>
          <a:p>
            <a:pPr lvl="1"/>
            <a:r>
              <a:rPr lang="en-US" dirty="0" smtClean="0"/>
              <a:t>Fraction f1(2,3)	 passes 2 and 3 as parameters</a:t>
            </a:r>
          </a:p>
          <a:p>
            <a:pPr lvl="1"/>
            <a:r>
              <a:rPr lang="en-US" dirty="0" smtClean="0"/>
              <a:t>Fraction f3(6) passes in the first value and uses the default value of 1 as the second parameter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 = 4, y = 8;</a:t>
            </a:r>
          </a:p>
          <a:p>
            <a:pPr lvl="1"/>
            <a:r>
              <a:rPr lang="en-US" dirty="0" smtClean="0"/>
              <a:t>Fraction f2(x, y) passes in the values stored in x and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5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9966FF"/>
                </a:solidFill>
              </a:rPr>
              <a:t>Class</a:t>
            </a:r>
            <a:endParaRPr lang="en-US" b="1" i="1" dirty="0">
              <a:solidFill>
                <a:srgbClr val="99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blueprint for objects</a:t>
            </a:r>
          </a:p>
          <a:p>
            <a:r>
              <a:rPr lang="en-US" dirty="0" smtClean="0"/>
              <a:t>A user-defined type, consists of</a:t>
            </a:r>
          </a:p>
          <a:p>
            <a:pPr lvl="1"/>
            <a:r>
              <a:rPr lang="en-US" dirty="0" smtClean="0"/>
              <a:t>Declaration (typically in .h files)</a:t>
            </a:r>
          </a:p>
          <a:p>
            <a:pPr lvl="1"/>
            <a:r>
              <a:rPr lang="en-US" dirty="0" smtClean="0"/>
              <a:t>Definition (typically in .cc files)</a:t>
            </a:r>
          </a:p>
          <a:p>
            <a:r>
              <a:rPr lang="en-US" dirty="0" smtClean="0"/>
              <a:t>An object is an instance of a class</a:t>
            </a:r>
          </a:p>
          <a:p>
            <a:pPr lvl="1"/>
            <a:r>
              <a:rPr lang="en-US" dirty="0" smtClean="0"/>
              <a:t>Can create many objects from the same class</a:t>
            </a:r>
          </a:p>
          <a:p>
            <a:pPr lvl="1"/>
            <a:r>
              <a:rPr lang="en-US" dirty="0" smtClean="0"/>
              <a:t>Can build many houses from the same blueprint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</a:t>
            </a:r>
            <a:r>
              <a:rPr lang="en-US" dirty="0" smtClean="0"/>
              <a:t>myers/cop3330/examples/frac2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82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Checking:  </a:t>
            </a:r>
            <a:r>
              <a:rPr lang="en-US" dirty="0" err="1" smtClean="0"/>
              <a:t>frac.h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bool </a:t>
            </a:r>
            <a:r>
              <a:rPr lang="en-US" sz="2000" dirty="0" err="1"/>
              <a:t>SetValue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n, </a:t>
            </a:r>
            <a:r>
              <a:rPr lang="en-US" sz="2000" dirty="0" err="1"/>
              <a:t>int</a:t>
            </a:r>
            <a:r>
              <a:rPr lang="en-US" sz="2000" dirty="0"/>
              <a:t> d);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99911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Checking:  frac.cpp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Fraction::Fraction(</a:t>
            </a:r>
            <a:r>
              <a:rPr lang="en-US" sz="2000" dirty="0" err="1"/>
              <a:t>int</a:t>
            </a:r>
            <a:r>
              <a:rPr lang="en-US" sz="2000" dirty="0"/>
              <a:t> n, </a:t>
            </a:r>
            <a:r>
              <a:rPr lang="en-US" sz="2000" dirty="0" err="1"/>
              <a:t>int</a:t>
            </a:r>
            <a:r>
              <a:rPr lang="en-US" sz="2000" dirty="0"/>
              <a:t> d</a:t>
            </a:r>
            <a:r>
              <a:rPr lang="en-US" sz="2000" dirty="0" smtClean="0"/>
              <a:t>) {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</a:t>
            </a:r>
            <a:r>
              <a:rPr lang="en-US" sz="2000" dirty="0" smtClean="0"/>
              <a:t>	if </a:t>
            </a:r>
            <a:r>
              <a:rPr lang="en-US" sz="2000" dirty="0"/>
              <a:t>(</a:t>
            </a:r>
            <a:r>
              <a:rPr lang="en-US" sz="2000" dirty="0" err="1"/>
              <a:t>SetValue</a:t>
            </a:r>
            <a:r>
              <a:rPr lang="en-US" sz="2000" dirty="0"/>
              <a:t>(</a:t>
            </a:r>
            <a:r>
              <a:rPr lang="en-US" sz="2000" dirty="0" err="1"/>
              <a:t>n,d</a:t>
            </a:r>
            <a:r>
              <a:rPr lang="en-US" sz="2000" dirty="0"/>
              <a:t>) == </a:t>
            </a:r>
            <a:r>
              <a:rPr lang="en-US" sz="2000" dirty="0" smtClean="0"/>
              <a:t>false) </a:t>
            </a:r>
            <a:r>
              <a:rPr lang="en-US" sz="2000" dirty="0" err="1" smtClean="0"/>
              <a:t>SetValue</a:t>
            </a:r>
            <a:r>
              <a:rPr lang="en-US" sz="2000" dirty="0" smtClean="0"/>
              <a:t>(0,1</a:t>
            </a: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bool Fraction::</a:t>
            </a:r>
            <a:r>
              <a:rPr lang="en-US" sz="2000" dirty="0" err="1"/>
              <a:t>SetValue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n, </a:t>
            </a:r>
            <a:r>
              <a:rPr lang="en-US" sz="2000" dirty="0" err="1"/>
              <a:t>int</a:t>
            </a:r>
            <a:r>
              <a:rPr lang="en-US" sz="2000" dirty="0"/>
              <a:t> d</a:t>
            </a:r>
            <a:r>
              <a:rPr lang="en-US" sz="2000" dirty="0" smtClean="0"/>
              <a:t>) {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</a:t>
            </a:r>
            <a:r>
              <a:rPr lang="en-US" sz="2000" dirty="0" smtClean="0"/>
              <a:t>	if </a:t>
            </a:r>
            <a:r>
              <a:rPr lang="en-US" sz="2000" dirty="0"/>
              <a:t>(d == 0</a:t>
            </a:r>
            <a:r>
              <a:rPr lang="en-US" sz="2000" dirty="0" smtClean="0"/>
              <a:t>) { return false }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	numerator </a:t>
            </a:r>
            <a:r>
              <a:rPr lang="en-US" sz="2000" dirty="0"/>
              <a:t>= 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denominator </a:t>
            </a:r>
            <a:r>
              <a:rPr lang="en-US" sz="2000" dirty="0"/>
              <a:t>= 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return </a:t>
            </a:r>
            <a:r>
              <a:rPr lang="en-US" sz="2000" dirty="0"/>
              <a:t>true;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950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Checking:  frac.cpp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void Fraction::Input</a:t>
            </a:r>
            <a:r>
              <a:rPr lang="en-US" sz="2000" dirty="0" smtClean="0"/>
              <a:t>() {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char </a:t>
            </a:r>
            <a:r>
              <a:rPr lang="en-US" sz="2000" dirty="0" err="1"/>
              <a:t>divSign</a:t>
            </a:r>
            <a:r>
              <a:rPr lang="en-US" sz="2000" dirty="0"/>
              <a:t>;	</a:t>
            </a:r>
            <a:endParaRPr lang="en-US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</a:t>
            </a:r>
            <a:r>
              <a:rPr lang="en-US" sz="2000" dirty="0" smtClean="0"/>
              <a:t>do {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</a:t>
            </a:r>
            <a:r>
              <a:rPr lang="en-US" sz="2000" dirty="0" err="1"/>
              <a:t>cin</a:t>
            </a:r>
            <a:r>
              <a:rPr lang="en-US" sz="2000" dirty="0"/>
              <a:t> &gt;&gt; numerator &gt;&gt; </a:t>
            </a:r>
            <a:r>
              <a:rPr lang="en-US" sz="2000" dirty="0" err="1"/>
              <a:t>divSign</a:t>
            </a:r>
            <a:r>
              <a:rPr lang="en-US" sz="2000" dirty="0"/>
              <a:t> &gt;&gt; denominator;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if (denominator == 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  </a:t>
            </a:r>
            <a:r>
              <a:rPr lang="en-US" sz="2000" dirty="0" err="1"/>
              <a:t>cout</a:t>
            </a:r>
            <a:r>
              <a:rPr lang="en-US" sz="2000" dirty="0"/>
              <a:t> &lt;&lt; "Illegal Fraction.  Try again: </a:t>
            </a:r>
            <a:r>
              <a:rPr lang="en-US" sz="2000" dirty="0" smtClean="0"/>
              <a:t>";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} while (denominator == 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0048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CC66FF"/>
                </a:solidFill>
              </a:rPr>
              <a:t>DDU</a:t>
            </a:r>
            <a:r>
              <a:rPr lang="en-US" dirty="0" smtClean="0"/>
              <a:t> Design—Declare, Define,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i="1" dirty="0" smtClean="0">
                <a:solidFill>
                  <a:srgbClr val="CC66FF"/>
                </a:solidFill>
              </a:rPr>
              <a:t>declaration</a:t>
            </a:r>
            <a:r>
              <a:rPr lang="en-US" dirty="0" smtClean="0"/>
              <a:t> gives an interface</a:t>
            </a:r>
          </a:p>
          <a:p>
            <a:pPr lvl="1"/>
            <a:r>
              <a:rPr lang="en-US" dirty="0" smtClean="0"/>
              <a:t>A variable declaration specifies the type</a:t>
            </a:r>
          </a:p>
          <a:p>
            <a:pPr lvl="1"/>
            <a:r>
              <a:rPr lang="en-US" dirty="0" smtClean="0"/>
              <a:t>A function declaration tells how to use it 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ot how it works</a:t>
            </a:r>
          </a:p>
          <a:p>
            <a:pPr lvl="1"/>
            <a:r>
              <a:rPr lang="en-US" dirty="0" smtClean="0"/>
              <a:t>A class declaration shows what an object will look like and what its available functions are</a:t>
            </a:r>
          </a:p>
          <a:p>
            <a:pPr lvl="2"/>
            <a:r>
              <a:rPr lang="en-US" dirty="0" smtClean="0"/>
              <a:t>No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04116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DDU Design—Declare, Define,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i="1" dirty="0" smtClean="0">
                <a:solidFill>
                  <a:srgbClr val="CC66FF"/>
                </a:solidFill>
              </a:rPr>
              <a:t>definition</a:t>
            </a:r>
            <a:r>
              <a:rPr lang="en-US" dirty="0" smtClean="0">
                <a:solidFill>
                  <a:schemeClr val="tx1"/>
                </a:solidFill>
              </a:rPr>
              <a:t> consists of the implementation details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user of the interface will not see this part</a:t>
            </a:r>
          </a:p>
          <a:p>
            <a:pPr lvl="1"/>
            <a:r>
              <a:rPr lang="en-US" dirty="0" smtClean="0"/>
              <a:t>A function definition is the code that makes the function work</a:t>
            </a:r>
          </a:p>
          <a:p>
            <a:pPr lvl="1"/>
            <a:r>
              <a:rPr lang="en-US" dirty="0" smtClean="0"/>
              <a:t>A class definition consists of definitions of its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414882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DDU Design—Declare, Define,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CC66FF"/>
                </a:solidFill>
              </a:rPr>
              <a:t>use</a:t>
            </a:r>
            <a:r>
              <a:rPr lang="en-US" dirty="0" smtClean="0"/>
              <a:t> of an item through its interface</a:t>
            </a:r>
          </a:p>
          <a:p>
            <a:pPr lvl="1"/>
            <a:r>
              <a:rPr lang="en-US" dirty="0" smtClean="0"/>
              <a:t>The user of an program uses the graphical user interface, keyboard, and mouse</a:t>
            </a:r>
          </a:p>
          <a:p>
            <a:pPr lvl="1"/>
            <a:r>
              <a:rPr lang="en-US" dirty="0" smtClean="0"/>
              <a:t>The user of a function is a programmer, who makes calls to the function (without knowing the implementation details)</a:t>
            </a:r>
          </a:p>
          <a:p>
            <a:pPr lvl="1"/>
            <a:r>
              <a:rPr lang="en-US" dirty="0" smtClean="0"/>
              <a:t>The user of a class is a programmer, who uses the class by creating objects and calling available member functions of those objects</a:t>
            </a:r>
          </a:p>
        </p:txBody>
      </p:sp>
    </p:spTree>
    <p:extLst>
      <p:ext uri="{BB962C8B-B14F-4D97-AF65-F5344CB8AC3E}">
        <p14:creationId xmlns:p14="http://schemas.microsoft.com/office/powerpoint/2010/main" val="303321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C66FF"/>
                </a:solidFill>
              </a:rPr>
              <a:t>Interface</a:t>
            </a:r>
            <a:endParaRPr lang="en-US" b="1" i="1" dirty="0">
              <a:solidFill>
                <a:srgbClr val="CC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user sees</a:t>
            </a:r>
          </a:p>
          <a:p>
            <a:pPr lvl="1"/>
            <a:r>
              <a:rPr lang="en-US" dirty="0" smtClean="0"/>
              <a:t>Not necessary the user of a program</a:t>
            </a:r>
          </a:p>
          <a:p>
            <a:pPr lvl="1"/>
            <a:r>
              <a:rPr lang="en-US" dirty="0" smtClean="0"/>
              <a:t>Could be a programmer (user of a class)</a:t>
            </a:r>
          </a:p>
          <a:p>
            <a:r>
              <a:rPr lang="en-US" dirty="0" smtClean="0"/>
              <a:t>Implementation details are hidden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Levels in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Members of a class can be public or private</a:t>
            </a:r>
          </a:p>
          <a:p>
            <a:r>
              <a:rPr lang="en-US" b="1" i="1" dirty="0" smtClean="0">
                <a:solidFill>
                  <a:srgbClr val="CC66FF"/>
                </a:solidFill>
              </a:rPr>
              <a:t>Public</a:t>
            </a:r>
          </a:p>
          <a:p>
            <a:pPr lvl="1"/>
            <a:r>
              <a:rPr lang="en-US" dirty="0" smtClean="0"/>
              <a:t>Can be accessed from inside or outside of the object</a:t>
            </a:r>
          </a:p>
          <a:p>
            <a:pPr lvl="1"/>
            <a:r>
              <a:rPr lang="en-US" dirty="0" smtClean="0"/>
              <a:t>Is essentially the interface of the object (need to be simple)</a:t>
            </a:r>
          </a:p>
          <a:p>
            <a:pPr lvl="2"/>
            <a:r>
              <a:rPr lang="en-US" dirty="0" smtClean="0"/>
              <a:t>The user is some other portion of code (other classes, functions, main program)</a:t>
            </a:r>
          </a:p>
          <a:p>
            <a:pPr lvl="2"/>
            <a:r>
              <a:rPr lang="en-US" dirty="0" smtClean="0"/>
              <a:t>Want to provide functions that handle all necessary actions on the object </a:t>
            </a:r>
          </a:p>
        </p:txBody>
      </p:sp>
    </p:spTree>
    <p:extLst>
      <p:ext uri="{BB962C8B-B14F-4D97-AF65-F5344CB8AC3E}">
        <p14:creationId xmlns:p14="http://schemas.microsoft.com/office/powerpoint/2010/main" val="31865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Levels in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C66FF"/>
                </a:solidFill>
              </a:rPr>
              <a:t>Private</a:t>
            </a:r>
          </a:p>
          <a:p>
            <a:pPr lvl="1"/>
            <a:r>
              <a:rPr lang="en-US" dirty="0" smtClean="0"/>
              <a:t>Can only be used by the object itself</a:t>
            </a:r>
          </a:p>
          <a:p>
            <a:pPr lvl="1"/>
            <a:r>
              <a:rPr lang="en-US" dirty="0" smtClean="0"/>
              <a:t>Standard practice to protect member data of a class</a:t>
            </a:r>
          </a:p>
          <a:p>
            <a:pPr lvl="2"/>
            <a:r>
              <a:rPr lang="en-US" dirty="0" smtClean="0"/>
              <a:t>Same for helper functions that do not need to be part of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963927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247</TotalTime>
  <Words>837</Words>
  <Application>Microsoft Office PowerPoint</Application>
  <PresentationFormat>On-screen Show (4:3)</PresentationFormat>
  <Paragraphs>259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Garamond</vt:lpstr>
      <vt:lpstr>Organic</vt:lpstr>
      <vt:lpstr>Classes and Objects</vt:lpstr>
      <vt:lpstr>Object</vt:lpstr>
      <vt:lpstr>Class</vt:lpstr>
      <vt:lpstr>DDU Design—Declare, Define, Use</vt:lpstr>
      <vt:lpstr>DDU Design—Declare, Define, Use</vt:lpstr>
      <vt:lpstr>DDU Design—Declare, Define, Use</vt:lpstr>
      <vt:lpstr>Interface</vt:lpstr>
      <vt:lpstr>Protection Levels in a Class</vt:lpstr>
      <vt:lpstr>Protection Levels in a Class</vt:lpstr>
      <vt:lpstr>Reasons for Data Hiding</vt:lpstr>
      <vt:lpstr>Class Declaration Format</vt:lpstr>
      <vt:lpstr>Example:  class Circle</vt:lpstr>
      <vt:lpstr>Example TimeType</vt:lpstr>
      <vt:lpstr>Constructors</vt:lpstr>
      <vt:lpstr>Example:  class Circle</vt:lpstr>
      <vt:lpstr>More on Constructors</vt:lpstr>
      <vt:lpstr>Example:  Fraction Class</vt:lpstr>
      <vt:lpstr>frac.h</vt:lpstr>
      <vt:lpstr>frac.cpp</vt:lpstr>
      <vt:lpstr>frac.cpp</vt:lpstr>
      <vt:lpstr>frac.cpp</vt:lpstr>
      <vt:lpstr>main.cpp</vt:lpstr>
      <vt:lpstr>main.cpp</vt:lpstr>
      <vt:lpstr>makefile</vt:lpstr>
      <vt:lpstr>Definitions vs. Declarations</vt:lpstr>
      <vt:lpstr>Syntax of Definitions</vt:lpstr>
      <vt:lpstr>Syntax of Using Member Functions</vt:lpstr>
      <vt:lpstr>Constructor with Parameters</vt:lpstr>
      <vt:lpstr>PowerPoint Presentation</vt:lpstr>
      <vt:lpstr>Error Checking</vt:lpstr>
      <vt:lpstr>Error Checking:  frac.h</vt:lpstr>
      <vt:lpstr>Error Checking:  frac.cpp</vt:lpstr>
      <vt:lpstr>Error Checking:  frac.cpp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Windows User</dc:creator>
  <cp:lastModifiedBy>Windows User</cp:lastModifiedBy>
  <cp:revision>104</cp:revision>
  <dcterms:created xsi:type="dcterms:W3CDTF">2016-08-23T17:46:13Z</dcterms:created>
  <dcterms:modified xsi:type="dcterms:W3CDTF">2016-08-30T16:26:12Z</dcterms:modified>
</cp:coreProperties>
</file>