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132" y="40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7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07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9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7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92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36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6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2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3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3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05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2D19CE-E799-421B-BD9C-5C2D5C77E64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94D896-4065-45FE-995F-9949A241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9966FF"/>
                </a:solidFill>
              </a:rPr>
              <a:t>Class</a:t>
            </a:r>
            <a:endParaRPr lang="en-US" b="1" i="1" dirty="0">
              <a:solidFill>
                <a:srgbClr val="99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blueprint for objects</a:t>
            </a:r>
          </a:p>
          <a:p>
            <a:r>
              <a:rPr lang="en-US" dirty="0" smtClean="0"/>
              <a:t>A user-defined type, consists of</a:t>
            </a:r>
          </a:p>
          <a:p>
            <a:pPr lvl="1"/>
            <a:r>
              <a:rPr lang="en-US" dirty="0" smtClean="0"/>
              <a:t>Declaration (typically in .h files)</a:t>
            </a:r>
          </a:p>
          <a:p>
            <a:pPr lvl="1"/>
            <a:r>
              <a:rPr lang="en-US" dirty="0" smtClean="0"/>
              <a:t>Definition (typically in .cc files)</a:t>
            </a:r>
          </a:p>
          <a:p>
            <a:r>
              <a:rPr lang="en-US" dirty="0" smtClean="0"/>
              <a:t>An object is an instance of a class</a:t>
            </a:r>
          </a:p>
          <a:p>
            <a:pPr lvl="1"/>
            <a:r>
              <a:rPr lang="en-US" dirty="0" smtClean="0"/>
              <a:t>Can create many objects from the same </a:t>
            </a:r>
            <a:r>
              <a:rPr lang="en-US" dirty="0" smtClean="0"/>
              <a:t>class</a:t>
            </a:r>
            <a:endParaRPr lang="en-US" dirty="0" smtClean="0"/>
          </a:p>
          <a:p>
            <a:pPr lvl="1"/>
            <a:r>
              <a:rPr lang="en-US" dirty="0" smtClean="0"/>
              <a:t>Can build many houses from the same blueprint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special about objects?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C, a </a:t>
            </a:r>
            <a:r>
              <a:rPr lang="en-US" b="1" i="1" dirty="0" err="1" smtClean="0">
                <a:solidFill>
                  <a:srgbClr val="9966FF"/>
                </a:solidFill>
              </a:rPr>
              <a:t>struct</a:t>
            </a:r>
            <a:r>
              <a:rPr lang="en-US" dirty="0" smtClean="0">
                <a:solidFill>
                  <a:srgbClr val="9966FF"/>
                </a:solidFill>
              </a:rPr>
              <a:t> </a:t>
            </a:r>
            <a:r>
              <a:rPr lang="en-US" dirty="0" smtClean="0"/>
              <a:t>consists of a name (variable) and attributes (data inside the 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and functions are separate</a:t>
            </a:r>
          </a:p>
          <a:p>
            <a:r>
              <a:rPr lang="en-US" dirty="0" smtClean="0"/>
              <a:t>In C++</a:t>
            </a:r>
          </a:p>
          <a:p>
            <a:pPr lvl="1"/>
            <a:r>
              <a:rPr lang="en-US" dirty="0" smtClean="0"/>
              <a:t>Can build objects that encapsulate data and functions</a:t>
            </a:r>
          </a:p>
          <a:p>
            <a:pPr lvl="1"/>
            <a:r>
              <a:rPr lang="en-US" dirty="0" smtClean="0"/>
              <a:t>Can use classes as </a:t>
            </a:r>
            <a:r>
              <a:rPr lang="en-US" dirty="0" smtClean="0"/>
              <a:t>reusable program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8804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9966FF"/>
                </a:solidFill>
              </a:rPr>
              <a:t>Program</a:t>
            </a:r>
          </a:p>
          <a:p>
            <a:pPr lvl="1"/>
            <a:r>
              <a:rPr lang="en-US" dirty="0" smtClean="0"/>
              <a:t>A list of instructions for a computer to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9966FF"/>
                </a:solidFill>
              </a:rPr>
              <a:t>Machine languages</a:t>
            </a:r>
          </a:p>
          <a:p>
            <a:pPr lvl="1"/>
            <a:r>
              <a:rPr lang="en-US" dirty="0" smtClean="0"/>
              <a:t>Numeric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0100 0101 0111 1111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0100 0110 0100 1100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0000 0001 0000 0001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0000 0000 0000 0000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0000 0000 0000 0000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0000 0000 0000 0000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0000 0000 0000 0000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0000 0000 0000 0010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0000 0000 0000 0011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9966FF"/>
                </a:solidFill>
              </a:rPr>
              <a:t>Assembly languages</a:t>
            </a:r>
          </a:p>
          <a:p>
            <a:pPr lvl="1"/>
            <a:r>
              <a:rPr lang="en-US" dirty="0" smtClean="0"/>
              <a:t>Human readable </a:t>
            </a:r>
            <a:r>
              <a:rPr lang="en-US" dirty="0" smtClean="0"/>
              <a:t>shorthand </a:t>
            </a:r>
            <a:r>
              <a:rPr lang="en-US" dirty="0" smtClean="0"/>
              <a:t>for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.file			“</a:t>
            </a:r>
            <a:r>
              <a:rPr lang="en-US" sz="2000" dirty="0" err="1" smtClean="0"/>
              <a:t>test.c</a:t>
            </a:r>
            <a:r>
              <a:rPr lang="en-US" sz="2000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.section		.</a:t>
            </a:r>
            <a:r>
              <a:rPr lang="en-US" sz="2000" dirty="0" err="1" smtClean="0"/>
              <a:t>rodata</a:t>
            </a: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.LC0: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.string 		“hello\n”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.text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globl</a:t>
            </a:r>
            <a:r>
              <a:rPr lang="en-US" sz="2000" dirty="0" smtClean="0"/>
              <a:t> main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.type	main, @function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</a:t>
            </a:r>
            <a:r>
              <a:rPr lang="en-US" sz="2000" dirty="0" smtClean="0"/>
              <a:t>ain: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push1	%</a:t>
            </a:r>
            <a:r>
              <a:rPr lang="en-US" sz="2000" dirty="0" err="1" smtClean="0"/>
              <a:t>ebp</a:t>
            </a: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movl</a:t>
            </a:r>
            <a:r>
              <a:rPr lang="en-US" sz="2000" dirty="0" smtClean="0"/>
              <a:t>	%</a:t>
            </a:r>
            <a:r>
              <a:rPr lang="en-US" sz="2000" dirty="0" err="1" smtClean="0"/>
              <a:t>esp</a:t>
            </a:r>
            <a:r>
              <a:rPr lang="en-US" sz="2000" dirty="0" smtClean="0"/>
              <a:t>, %</a:t>
            </a:r>
            <a:r>
              <a:rPr lang="en-US" sz="2000" dirty="0" err="1" smtClean="0"/>
              <a:t>ebp</a:t>
            </a: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sub1	%8, %</a:t>
            </a:r>
            <a:r>
              <a:rPr lang="en-US" sz="2000" dirty="0" err="1" smtClean="0"/>
              <a:t>esp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14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Programming 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9966FF"/>
                </a:solidFill>
              </a:rPr>
              <a:t>High-level procedural languages </a:t>
            </a:r>
          </a:p>
          <a:p>
            <a:pPr lvl="1"/>
            <a:r>
              <a:rPr lang="en-US" dirty="0" smtClean="0"/>
              <a:t>More readable</a:t>
            </a:r>
          </a:p>
          <a:p>
            <a:pPr lvl="1"/>
            <a:r>
              <a:rPr lang="en-US" dirty="0" smtClean="0"/>
              <a:t>Can divide the work into </a:t>
            </a:r>
            <a:r>
              <a:rPr lang="en-US" b="1" i="1" dirty="0" smtClean="0"/>
              <a:t>actions</a:t>
            </a:r>
            <a:r>
              <a:rPr lang="en-US" dirty="0" smtClean="0"/>
              <a:t>, represented </a:t>
            </a:r>
            <a:r>
              <a:rPr lang="en-US" dirty="0" smtClean="0"/>
              <a:t>by procedures </a:t>
            </a:r>
            <a:r>
              <a:rPr lang="en-US" dirty="0" smtClean="0"/>
              <a:t>and functions</a:t>
            </a:r>
          </a:p>
          <a:p>
            <a:pPr lvl="1"/>
            <a:r>
              <a:rPr lang="en-US" dirty="0" smtClean="0"/>
              <a:t>E.g., C, Pascal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dirty="0" smtClean="0"/>
              <a:t>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	</a:t>
            </a:r>
            <a:r>
              <a:rPr lang="en-US" dirty="0" err="1" smtClean="0"/>
              <a:t>int</a:t>
            </a:r>
            <a:r>
              <a:rPr lang="en-US" dirty="0" smtClean="0"/>
              <a:t> y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	</a:t>
            </a:r>
            <a:r>
              <a:rPr lang="en-US" dirty="0" err="1" smtClean="0"/>
              <a:t>DrawCircle</a:t>
            </a:r>
            <a:r>
              <a:rPr lang="en-US" dirty="0" smtClean="0"/>
              <a:t>(x, y, r);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but…computers only understand machine languages…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i="1" dirty="0" smtClean="0">
                <a:solidFill>
                  <a:srgbClr val="9966FF"/>
                </a:solidFill>
              </a:rPr>
              <a:t>compiler</a:t>
            </a:r>
            <a:r>
              <a:rPr lang="en-US" dirty="0" smtClean="0"/>
              <a:t>  (e.g., g++) translates programs written in high-level languages to machine code instructions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b="1" i="1" dirty="0" smtClean="0">
                <a:solidFill>
                  <a:srgbClr val="9966FF"/>
                </a:solidFill>
              </a:rPr>
              <a:t>interpreter</a:t>
            </a:r>
            <a:r>
              <a:rPr lang="en-US" dirty="0"/>
              <a:t> </a:t>
            </a:r>
            <a:r>
              <a:rPr lang="en-US" dirty="0" smtClean="0"/>
              <a:t>translates and executes programs on the fly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0275" y="3244334"/>
            <a:ext cx="2249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level languages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0275" y="4016059"/>
            <a:ext cx="2249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Compiler / interpreter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0275" y="4787784"/>
            <a:ext cx="2249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languages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366638" y="3692937"/>
            <a:ext cx="285531" cy="2462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366638" y="4480035"/>
            <a:ext cx="285531" cy="2462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Programming 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9966FF"/>
                </a:solidFill>
              </a:rPr>
              <a:t>Object-oriented languages</a:t>
            </a:r>
          </a:p>
          <a:p>
            <a:pPr lvl="1"/>
            <a:r>
              <a:rPr lang="en-US" dirty="0" smtClean="0"/>
              <a:t>Also high-level</a:t>
            </a:r>
          </a:p>
          <a:p>
            <a:pPr lvl="1"/>
            <a:r>
              <a:rPr lang="en-US" dirty="0" smtClean="0"/>
              <a:t>Encapsulate or group data and procedures into objects</a:t>
            </a:r>
          </a:p>
          <a:p>
            <a:pPr lvl="1"/>
            <a:r>
              <a:rPr lang="en-US" dirty="0" smtClean="0"/>
              <a:t>E.g., C++, Java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</a:t>
            </a:r>
            <a:r>
              <a:rPr lang="en-US" sz="2000" dirty="0" smtClean="0"/>
              <a:t>lass Circle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SetCenter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y);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SetRadius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r);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Draw();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x, y, radius;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75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Thus,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high-level procedural programming language</a:t>
            </a:r>
          </a:p>
          <a:p>
            <a:r>
              <a:rPr lang="en-US" dirty="0" smtClean="0"/>
              <a:t>C++ is an object-oriented language based on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9966FF"/>
                </a:solidFill>
              </a:rPr>
              <a:t>Object</a:t>
            </a:r>
            <a:endParaRPr lang="en-US" b="1" i="1" dirty="0">
              <a:solidFill>
                <a:srgbClr val="99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 of data and functions that act upon that data</a:t>
            </a:r>
          </a:p>
          <a:p>
            <a:r>
              <a:rPr lang="en-US" dirty="0" smtClean="0"/>
              <a:t>An object consists of</a:t>
            </a:r>
          </a:p>
          <a:p>
            <a:pPr lvl="1"/>
            <a:r>
              <a:rPr lang="en-US" dirty="0" smtClean="0"/>
              <a:t>Name (variable name)</a:t>
            </a:r>
          </a:p>
          <a:p>
            <a:pPr lvl="1"/>
            <a:r>
              <a:rPr lang="en-US" dirty="0" smtClean="0"/>
              <a:t>Attributes (member data</a:t>
            </a:r>
            <a:r>
              <a:rPr lang="en-US" dirty="0" smtClean="0"/>
              <a:t>) that </a:t>
            </a:r>
            <a:r>
              <a:rPr lang="en-US" dirty="0" smtClean="0"/>
              <a:t>describe what the object </a:t>
            </a:r>
            <a:r>
              <a:rPr lang="en-US" b="1" i="1" dirty="0" smtClean="0"/>
              <a:t>is</a:t>
            </a:r>
          </a:p>
          <a:p>
            <a:pPr lvl="1"/>
            <a:r>
              <a:rPr lang="en-US" dirty="0" smtClean="0"/>
              <a:t>Behavior (member functions) </a:t>
            </a:r>
            <a:r>
              <a:rPr lang="en-US" dirty="0" smtClean="0"/>
              <a:t>that describes </a:t>
            </a:r>
            <a:r>
              <a:rPr lang="en-US" dirty="0" smtClean="0"/>
              <a:t>what the object </a:t>
            </a:r>
            <a:r>
              <a:rPr lang="en-US" b="1" i="1" dirty="0" smtClean="0"/>
              <a:t>does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222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333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Introduction to OO Programming</vt:lpstr>
      <vt:lpstr>Programming</vt:lpstr>
      <vt:lpstr>Evolution of Programming Languages</vt:lpstr>
      <vt:lpstr>Evolution of Programming Languages</vt:lpstr>
      <vt:lpstr>Evolution of Programming Languages</vt:lpstr>
      <vt:lpstr>but…computers only understand machine languages…</vt:lpstr>
      <vt:lpstr>Evolution of Programming Languages</vt:lpstr>
      <vt:lpstr>Thus, …</vt:lpstr>
      <vt:lpstr>Object</vt:lpstr>
      <vt:lpstr>Class</vt:lpstr>
      <vt:lpstr>What’s special about objects?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 Programming</dc:title>
  <dc:creator>Windows User</dc:creator>
  <cp:lastModifiedBy>Windows User</cp:lastModifiedBy>
  <cp:revision>60</cp:revision>
  <dcterms:created xsi:type="dcterms:W3CDTF">2016-08-23T16:23:12Z</dcterms:created>
  <dcterms:modified xsi:type="dcterms:W3CDTF">2016-08-26T16:49:12Z</dcterms:modified>
</cp:coreProperties>
</file>