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90" r:id="rId4"/>
    <p:sldId id="291" r:id="rId5"/>
    <p:sldId id="258" r:id="rId6"/>
    <p:sldId id="259" r:id="rId7"/>
    <p:sldId id="260" r:id="rId8"/>
    <p:sldId id="261" r:id="rId9"/>
    <p:sldId id="262" r:id="rId10"/>
    <p:sldId id="263" r:id="rId11"/>
    <p:sldId id="269" r:id="rId12"/>
    <p:sldId id="264" r:id="rId13"/>
    <p:sldId id="270" r:id="rId14"/>
    <p:sldId id="265" r:id="rId15"/>
    <p:sldId id="271" r:id="rId16"/>
    <p:sldId id="267" r:id="rId17"/>
    <p:sldId id="272" r:id="rId18"/>
    <p:sldId id="273" r:id="rId19"/>
    <p:sldId id="274" r:id="rId20"/>
    <p:sldId id="268"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0" autoAdjust="0"/>
    <p:restoredTop sz="94660"/>
  </p:normalViewPr>
  <p:slideViewPr>
    <p:cSldViewPr snapToGrid="0">
      <p:cViewPr varScale="1">
        <p:scale>
          <a:sx n="53" d="100"/>
          <a:sy n="53" d="100"/>
        </p:scale>
        <p:origin x="57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2C6C5D-9D5A-4373-A80A-0134E6E29B46}"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4BC15-DB3A-4022-9472-F48C06820B27}" type="slidenum">
              <a:rPr lang="en-US" smtClean="0"/>
              <a:t>‹#›</a:t>
            </a:fld>
            <a:endParaRPr lang="en-US"/>
          </a:p>
        </p:txBody>
      </p:sp>
    </p:spTree>
    <p:extLst>
      <p:ext uri="{BB962C8B-B14F-4D97-AF65-F5344CB8AC3E}">
        <p14:creationId xmlns:p14="http://schemas.microsoft.com/office/powerpoint/2010/main" val="1988728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2C6C5D-9D5A-4373-A80A-0134E6E29B46}"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4BC15-DB3A-4022-9472-F48C06820B27}" type="slidenum">
              <a:rPr lang="en-US" smtClean="0"/>
              <a:t>‹#›</a:t>
            </a:fld>
            <a:endParaRPr lang="en-US"/>
          </a:p>
        </p:txBody>
      </p:sp>
    </p:spTree>
    <p:extLst>
      <p:ext uri="{BB962C8B-B14F-4D97-AF65-F5344CB8AC3E}">
        <p14:creationId xmlns:p14="http://schemas.microsoft.com/office/powerpoint/2010/main" val="168181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2C6C5D-9D5A-4373-A80A-0134E6E29B46}"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4BC15-DB3A-4022-9472-F48C06820B27}"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9085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2C6C5D-9D5A-4373-A80A-0134E6E29B46}"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4BC15-DB3A-4022-9472-F48C06820B27}" type="slidenum">
              <a:rPr lang="en-US" smtClean="0"/>
              <a:t>‹#›</a:t>
            </a:fld>
            <a:endParaRPr lang="en-US"/>
          </a:p>
        </p:txBody>
      </p:sp>
    </p:spTree>
    <p:extLst>
      <p:ext uri="{BB962C8B-B14F-4D97-AF65-F5344CB8AC3E}">
        <p14:creationId xmlns:p14="http://schemas.microsoft.com/office/powerpoint/2010/main" val="3095466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2C6C5D-9D5A-4373-A80A-0134E6E29B46}"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4BC15-DB3A-4022-9472-F48C06820B27}"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4024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2C6C5D-9D5A-4373-A80A-0134E6E29B46}"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4BC15-DB3A-4022-9472-F48C06820B27}" type="slidenum">
              <a:rPr lang="en-US" smtClean="0"/>
              <a:t>‹#›</a:t>
            </a:fld>
            <a:endParaRPr lang="en-US"/>
          </a:p>
        </p:txBody>
      </p:sp>
    </p:spTree>
    <p:extLst>
      <p:ext uri="{BB962C8B-B14F-4D97-AF65-F5344CB8AC3E}">
        <p14:creationId xmlns:p14="http://schemas.microsoft.com/office/powerpoint/2010/main" val="1791441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2C6C5D-9D5A-4373-A80A-0134E6E29B46}"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4BC15-DB3A-4022-9472-F48C06820B27}" type="slidenum">
              <a:rPr lang="en-US" smtClean="0"/>
              <a:t>‹#›</a:t>
            </a:fld>
            <a:endParaRPr lang="en-US"/>
          </a:p>
        </p:txBody>
      </p:sp>
    </p:spTree>
    <p:extLst>
      <p:ext uri="{BB962C8B-B14F-4D97-AF65-F5344CB8AC3E}">
        <p14:creationId xmlns:p14="http://schemas.microsoft.com/office/powerpoint/2010/main" val="788161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2C6C5D-9D5A-4373-A80A-0134E6E29B46}"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4BC15-DB3A-4022-9472-F48C06820B27}" type="slidenum">
              <a:rPr lang="en-US" smtClean="0"/>
              <a:t>‹#›</a:t>
            </a:fld>
            <a:endParaRPr lang="en-US"/>
          </a:p>
        </p:txBody>
      </p:sp>
    </p:spTree>
    <p:extLst>
      <p:ext uri="{BB962C8B-B14F-4D97-AF65-F5344CB8AC3E}">
        <p14:creationId xmlns:p14="http://schemas.microsoft.com/office/powerpoint/2010/main" val="61310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2C6C5D-9D5A-4373-A80A-0134E6E29B46}"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4BC15-DB3A-4022-9472-F48C06820B27}" type="slidenum">
              <a:rPr lang="en-US" smtClean="0"/>
              <a:t>‹#›</a:t>
            </a:fld>
            <a:endParaRPr lang="en-US"/>
          </a:p>
        </p:txBody>
      </p:sp>
    </p:spTree>
    <p:extLst>
      <p:ext uri="{BB962C8B-B14F-4D97-AF65-F5344CB8AC3E}">
        <p14:creationId xmlns:p14="http://schemas.microsoft.com/office/powerpoint/2010/main" val="100110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2C6C5D-9D5A-4373-A80A-0134E6E29B46}"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4BC15-DB3A-4022-9472-F48C06820B27}" type="slidenum">
              <a:rPr lang="en-US" smtClean="0"/>
              <a:t>‹#›</a:t>
            </a:fld>
            <a:endParaRPr lang="en-US"/>
          </a:p>
        </p:txBody>
      </p:sp>
    </p:spTree>
    <p:extLst>
      <p:ext uri="{BB962C8B-B14F-4D97-AF65-F5344CB8AC3E}">
        <p14:creationId xmlns:p14="http://schemas.microsoft.com/office/powerpoint/2010/main" val="206205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2C6C5D-9D5A-4373-A80A-0134E6E29B46}"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24BC15-DB3A-4022-9472-F48C06820B27}" type="slidenum">
              <a:rPr lang="en-US" smtClean="0"/>
              <a:t>‹#›</a:t>
            </a:fld>
            <a:endParaRPr lang="en-US"/>
          </a:p>
        </p:txBody>
      </p:sp>
    </p:spTree>
    <p:extLst>
      <p:ext uri="{BB962C8B-B14F-4D97-AF65-F5344CB8AC3E}">
        <p14:creationId xmlns:p14="http://schemas.microsoft.com/office/powerpoint/2010/main" val="195072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2C6C5D-9D5A-4373-A80A-0134E6E29B46}" type="datetimeFigureOut">
              <a:rPr lang="en-US" smtClean="0"/>
              <a:t>11/10/2016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24BC15-DB3A-4022-9472-F48C06820B27}" type="slidenum">
              <a:rPr lang="en-US" smtClean="0"/>
              <a:t>‹#›</a:t>
            </a:fld>
            <a:endParaRPr lang="en-US"/>
          </a:p>
        </p:txBody>
      </p:sp>
    </p:spTree>
    <p:extLst>
      <p:ext uri="{BB962C8B-B14F-4D97-AF65-F5344CB8AC3E}">
        <p14:creationId xmlns:p14="http://schemas.microsoft.com/office/powerpoint/2010/main" val="1875228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2C6C5D-9D5A-4373-A80A-0134E6E29B46}" type="datetimeFigureOut">
              <a:rPr lang="en-US" smtClean="0"/>
              <a:t>11/10/2016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24BC15-DB3A-4022-9472-F48C06820B27}" type="slidenum">
              <a:rPr lang="en-US" smtClean="0"/>
              <a:t>‹#›</a:t>
            </a:fld>
            <a:endParaRPr lang="en-US"/>
          </a:p>
        </p:txBody>
      </p:sp>
    </p:spTree>
    <p:extLst>
      <p:ext uri="{BB962C8B-B14F-4D97-AF65-F5344CB8AC3E}">
        <p14:creationId xmlns:p14="http://schemas.microsoft.com/office/powerpoint/2010/main" val="2680785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C6C5D-9D5A-4373-A80A-0134E6E29B46}" type="datetimeFigureOut">
              <a:rPr lang="en-US" smtClean="0"/>
              <a:t>11/10/2016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24BC15-DB3A-4022-9472-F48C06820B27}" type="slidenum">
              <a:rPr lang="en-US" smtClean="0"/>
              <a:t>‹#›</a:t>
            </a:fld>
            <a:endParaRPr lang="en-US"/>
          </a:p>
        </p:txBody>
      </p:sp>
    </p:spTree>
    <p:extLst>
      <p:ext uri="{BB962C8B-B14F-4D97-AF65-F5344CB8AC3E}">
        <p14:creationId xmlns:p14="http://schemas.microsoft.com/office/powerpoint/2010/main" val="244507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2C6C5D-9D5A-4373-A80A-0134E6E29B46}"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24BC15-DB3A-4022-9472-F48C06820B27}" type="slidenum">
              <a:rPr lang="en-US" smtClean="0"/>
              <a:t>‹#›</a:t>
            </a:fld>
            <a:endParaRPr lang="en-US"/>
          </a:p>
        </p:txBody>
      </p:sp>
    </p:spTree>
    <p:extLst>
      <p:ext uri="{BB962C8B-B14F-4D97-AF65-F5344CB8AC3E}">
        <p14:creationId xmlns:p14="http://schemas.microsoft.com/office/powerpoint/2010/main" val="349481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2C6C5D-9D5A-4373-A80A-0134E6E29B46}"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24BC15-DB3A-4022-9472-F48C06820B27}" type="slidenum">
              <a:rPr lang="en-US" smtClean="0"/>
              <a:t>‹#›</a:t>
            </a:fld>
            <a:endParaRPr lang="en-US"/>
          </a:p>
        </p:txBody>
      </p:sp>
    </p:spTree>
    <p:extLst>
      <p:ext uri="{BB962C8B-B14F-4D97-AF65-F5344CB8AC3E}">
        <p14:creationId xmlns:p14="http://schemas.microsoft.com/office/powerpoint/2010/main" val="2955190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2C6C5D-9D5A-4373-A80A-0134E6E29B46}" type="datetimeFigureOut">
              <a:rPr lang="en-US" smtClean="0"/>
              <a:t>11/10/2016</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624BC15-DB3A-4022-9472-F48C06820B27}" type="slidenum">
              <a:rPr lang="en-US" smtClean="0"/>
              <a:t>‹#›</a:t>
            </a:fld>
            <a:endParaRPr lang="en-US"/>
          </a:p>
        </p:txBody>
      </p:sp>
    </p:spTree>
    <p:extLst>
      <p:ext uri="{BB962C8B-B14F-4D97-AF65-F5344CB8AC3E}">
        <p14:creationId xmlns:p14="http://schemas.microsoft.com/office/powerpoint/2010/main" val="36898999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cs.fsu.edu/~myers/cop3330/examples/bitwise/bitflag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Bitwise Operators</a:t>
            </a:r>
            <a:endParaRPr lang="en-US" dirty="0"/>
          </a:p>
        </p:txBody>
      </p:sp>
      <p:sp>
        <p:nvSpPr>
          <p:cNvPr id="3" name="Subtitle 2"/>
          <p:cNvSpPr>
            <a:spLocks noGrp="1"/>
          </p:cNvSpPr>
          <p:nvPr>
            <p:ph type="subTitle" idx="1"/>
          </p:nvPr>
        </p:nvSpPr>
        <p:spPr/>
        <p:txBody>
          <a:bodyPr>
            <a:normAutofit lnSpcReduction="10000"/>
          </a:bodyPr>
          <a:lstStyle/>
          <a:p>
            <a:r>
              <a:rPr lang="en-US" dirty="0"/>
              <a:t>Andy Wang</a:t>
            </a:r>
          </a:p>
          <a:p>
            <a:r>
              <a:rPr lang="en-US" dirty="0"/>
              <a:t>Object Oriented Programming in C++</a:t>
            </a:r>
          </a:p>
          <a:p>
            <a:r>
              <a:rPr lang="en-US" dirty="0"/>
              <a:t>COP 3330</a:t>
            </a:r>
          </a:p>
          <a:p>
            <a:endParaRPr lang="en-US" dirty="0"/>
          </a:p>
        </p:txBody>
      </p:sp>
    </p:spTree>
    <p:extLst>
      <p:ext uri="{BB962C8B-B14F-4D97-AF65-F5344CB8AC3E}">
        <p14:creationId xmlns:p14="http://schemas.microsoft.com/office/powerpoint/2010/main" val="1548737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Shortcut Assignment Operators</a:t>
            </a:r>
            <a:endParaRPr lang="en-US" dirty="0"/>
          </a:p>
        </p:txBody>
      </p:sp>
      <p:sp>
        <p:nvSpPr>
          <p:cNvPr id="3" name="Content Placeholder 2"/>
          <p:cNvSpPr>
            <a:spLocks noGrp="1"/>
          </p:cNvSpPr>
          <p:nvPr>
            <p:ph idx="1"/>
          </p:nvPr>
        </p:nvSpPr>
        <p:spPr/>
        <p:txBody>
          <a:bodyPr/>
          <a:lstStyle/>
          <a:p>
            <a:r>
              <a:rPr lang="en-US" dirty="0"/>
              <a:t>x</a:t>
            </a:r>
            <a:r>
              <a:rPr lang="en-US" dirty="0" smtClean="0"/>
              <a:t> </a:t>
            </a:r>
            <a:r>
              <a:rPr lang="en-US" dirty="0" smtClean="0">
                <a:latin typeface="Arial" panose="020B0604020202020204" pitchFamily="34" charset="0"/>
                <a:cs typeface="Arial" panose="020B0604020202020204" pitchFamily="34" charset="0"/>
              </a:rPr>
              <a:t>&amp;</a:t>
            </a:r>
            <a:r>
              <a:rPr lang="en-US" dirty="0" smtClean="0"/>
              <a:t>= y means x = x </a:t>
            </a:r>
            <a:r>
              <a:rPr lang="en-US" dirty="0" smtClean="0">
                <a:latin typeface="Arial" panose="020B0604020202020204" pitchFamily="34" charset="0"/>
                <a:cs typeface="Arial" panose="020B0604020202020204" pitchFamily="34" charset="0"/>
              </a:rPr>
              <a:t>&amp;</a:t>
            </a:r>
            <a:r>
              <a:rPr lang="en-US" dirty="0" smtClean="0"/>
              <a:t> y</a:t>
            </a:r>
          </a:p>
          <a:p>
            <a:r>
              <a:rPr lang="en-US" dirty="0"/>
              <a:t>x</a:t>
            </a:r>
            <a:r>
              <a:rPr lang="en-US" dirty="0" smtClean="0"/>
              <a:t> |= y means x = x | y</a:t>
            </a:r>
          </a:p>
          <a:p>
            <a:r>
              <a:rPr lang="en-US" dirty="0"/>
              <a:t>x</a:t>
            </a:r>
            <a:r>
              <a:rPr lang="en-US" dirty="0" smtClean="0"/>
              <a:t> ^= y means x = x ^ y</a:t>
            </a:r>
          </a:p>
          <a:p>
            <a:r>
              <a:rPr lang="en-US" dirty="0"/>
              <a:t>x</a:t>
            </a:r>
            <a:r>
              <a:rPr lang="en-US" dirty="0" smtClean="0"/>
              <a:t> &lt;&lt;= y means x = x &lt;&lt; y</a:t>
            </a:r>
          </a:p>
          <a:p>
            <a:r>
              <a:rPr lang="en-US" dirty="0"/>
              <a:t>x</a:t>
            </a:r>
            <a:r>
              <a:rPr lang="en-US" dirty="0" smtClean="0"/>
              <a:t> &gt;&gt;= y means x = x &gt;&gt; y</a:t>
            </a:r>
          </a:p>
        </p:txBody>
      </p:sp>
    </p:spTree>
    <p:extLst>
      <p:ext uri="{BB962C8B-B14F-4D97-AF65-F5344CB8AC3E}">
        <p14:creationId xmlns:p14="http://schemas.microsoft.com/office/powerpoint/2010/main" val="179987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Suppose we have the following code</a:t>
            </a:r>
          </a:p>
          <a:p>
            <a:pPr marL="457200" lvl="1" indent="0">
              <a:buNone/>
            </a:pPr>
            <a:r>
              <a:rPr lang="en-US" dirty="0"/>
              <a:t>s</a:t>
            </a:r>
            <a:r>
              <a:rPr lang="en-US" dirty="0" smtClean="0"/>
              <a:t>hort x = 6891;</a:t>
            </a:r>
          </a:p>
          <a:p>
            <a:pPr marL="457200" lvl="1" indent="0">
              <a:buNone/>
            </a:pPr>
            <a:r>
              <a:rPr lang="en-US" dirty="0"/>
              <a:t>s</a:t>
            </a:r>
            <a:r>
              <a:rPr lang="en-US" dirty="0" smtClean="0"/>
              <a:t>hort y = 11318;</a:t>
            </a:r>
          </a:p>
          <a:p>
            <a:r>
              <a:rPr lang="en-US" dirty="0" smtClean="0"/>
              <a:t>Assume short is 2 bytes (16 bits)</a:t>
            </a:r>
          </a:p>
          <a:p>
            <a:pPr marL="457200" lvl="1" indent="0">
              <a:buNone/>
            </a:pPr>
            <a:r>
              <a:rPr lang="en-US" dirty="0" smtClean="0"/>
              <a:t>		</a:t>
            </a:r>
            <a:r>
              <a:rPr lang="en-US" dirty="0" smtClean="0">
                <a:latin typeface="Courier New" panose="02070309020205020404" pitchFamily="49" charset="0"/>
                <a:cs typeface="Courier New" panose="02070309020205020404" pitchFamily="49" charset="0"/>
              </a:rPr>
              <a:t>x: 			00011010 11101011</a:t>
            </a:r>
          </a:p>
          <a:p>
            <a:pPr marL="457200" lvl="1" indent="0">
              <a:buNone/>
            </a:pPr>
            <a:r>
              <a:rPr lang="en-US" dirty="0" smtClean="0">
                <a:latin typeface="Courier New" panose="02070309020205020404" pitchFamily="49" charset="0"/>
                <a:cs typeface="Courier New" panose="02070309020205020404" pitchFamily="49" charset="0"/>
              </a:rPr>
              <a:t>		y: 			00101100 00110110</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457200" lvl="1" indent="0">
              <a:buNone/>
            </a:pPr>
            <a:r>
              <a:rPr lang="en-US" dirty="0" smtClean="0">
                <a:latin typeface="Courier New" panose="02070309020205020404" pitchFamily="49" charset="0"/>
                <a:cs typeface="Courier New" panose="02070309020205020404" pitchFamily="49" charset="0"/>
              </a:rPr>
              <a:t>	  	x &amp; y: 		</a:t>
            </a:r>
            <a:endParaRPr lang="en-US" dirty="0"/>
          </a:p>
        </p:txBody>
      </p:sp>
    </p:spTree>
    <p:extLst>
      <p:ext uri="{BB962C8B-B14F-4D97-AF65-F5344CB8AC3E}">
        <p14:creationId xmlns:p14="http://schemas.microsoft.com/office/powerpoint/2010/main" val="1885292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Suppose we have the following code</a:t>
            </a:r>
          </a:p>
          <a:p>
            <a:pPr marL="457200" lvl="1" indent="0">
              <a:buNone/>
            </a:pPr>
            <a:r>
              <a:rPr lang="en-US" dirty="0"/>
              <a:t>s</a:t>
            </a:r>
            <a:r>
              <a:rPr lang="en-US" dirty="0" smtClean="0"/>
              <a:t>hort x = 6891;</a:t>
            </a:r>
          </a:p>
          <a:p>
            <a:pPr marL="457200" lvl="1" indent="0">
              <a:buNone/>
            </a:pPr>
            <a:r>
              <a:rPr lang="en-US" dirty="0"/>
              <a:t>s</a:t>
            </a:r>
            <a:r>
              <a:rPr lang="en-US" dirty="0" smtClean="0"/>
              <a:t>hort y = 11318;</a:t>
            </a:r>
          </a:p>
          <a:p>
            <a:r>
              <a:rPr lang="en-US" dirty="0" smtClean="0"/>
              <a:t>Assume short is 2 bytes (16 bits)</a:t>
            </a:r>
          </a:p>
          <a:p>
            <a:pPr marL="457200" lvl="1" indent="0">
              <a:buNone/>
            </a:pPr>
            <a:r>
              <a:rPr lang="en-US" dirty="0" smtClean="0"/>
              <a:t>		</a:t>
            </a:r>
            <a:r>
              <a:rPr lang="en-US" dirty="0" smtClean="0">
                <a:latin typeface="Courier New" panose="02070309020205020404" pitchFamily="49" charset="0"/>
                <a:cs typeface="Courier New" panose="02070309020205020404" pitchFamily="49" charset="0"/>
              </a:rPr>
              <a:t>x: 			00011010 11101011</a:t>
            </a:r>
          </a:p>
          <a:p>
            <a:pPr marL="457200" lvl="1" indent="0">
              <a:buNone/>
            </a:pPr>
            <a:r>
              <a:rPr lang="en-US" dirty="0" smtClean="0">
                <a:latin typeface="Courier New" panose="02070309020205020404" pitchFamily="49" charset="0"/>
                <a:cs typeface="Courier New" panose="02070309020205020404" pitchFamily="49" charset="0"/>
              </a:rPr>
              <a:t>		y: 			00101100 00110110</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457200" lvl="1" indent="0">
              <a:buNone/>
            </a:pPr>
            <a:r>
              <a:rPr lang="en-US" dirty="0" smtClean="0">
                <a:latin typeface="Courier New" panose="02070309020205020404" pitchFamily="49" charset="0"/>
                <a:cs typeface="Courier New" panose="02070309020205020404" pitchFamily="49" charset="0"/>
              </a:rPr>
              <a:t>	  	x &amp; y: 		00001000 00100010 (2082)</a:t>
            </a:r>
          </a:p>
          <a:p>
            <a:endParaRPr lang="en-US" dirty="0"/>
          </a:p>
        </p:txBody>
      </p:sp>
    </p:spTree>
    <p:extLst>
      <p:ext uri="{BB962C8B-B14F-4D97-AF65-F5344CB8AC3E}">
        <p14:creationId xmlns:p14="http://schemas.microsoft.com/office/powerpoint/2010/main" val="1982184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marL="457200" lvl="1" indent="0">
              <a:buNone/>
            </a:pPr>
            <a:r>
              <a:rPr lang="en-US" dirty="0" smtClean="0"/>
              <a:t>		</a:t>
            </a:r>
            <a:r>
              <a:rPr lang="en-US" dirty="0" smtClean="0">
                <a:latin typeface="Courier New" panose="02070309020205020404" pitchFamily="49" charset="0"/>
                <a:cs typeface="Courier New" panose="02070309020205020404" pitchFamily="49" charset="0"/>
              </a:rPr>
              <a:t>x: 			00011010 11101011</a:t>
            </a:r>
          </a:p>
          <a:p>
            <a:pPr marL="457200" lvl="1" indent="0">
              <a:buNone/>
            </a:pPr>
            <a:r>
              <a:rPr lang="en-US" dirty="0" smtClean="0">
                <a:latin typeface="Courier New" panose="02070309020205020404" pitchFamily="49" charset="0"/>
                <a:cs typeface="Courier New" panose="02070309020205020404" pitchFamily="49" charset="0"/>
              </a:rPr>
              <a:t>		y: 			00101100 00110110</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457200" lvl="1" indent="0">
              <a:buNone/>
            </a:pPr>
            <a:r>
              <a:rPr lang="en-US" dirty="0" smtClean="0">
                <a:latin typeface="Courier New" panose="02070309020205020404" pitchFamily="49" charset="0"/>
                <a:cs typeface="Courier New" panose="02070309020205020404" pitchFamily="49" charset="0"/>
              </a:rPr>
              <a:t>	  	x | y: 		</a:t>
            </a:r>
          </a:p>
          <a:p>
            <a:pPr marL="457200" lvl="1" indent="0">
              <a:buNone/>
            </a:pPr>
            <a:r>
              <a:rPr lang="en-US" dirty="0" smtClean="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x</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00011010 </a:t>
            </a:r>
            <a:r>
              <a:rPr lang="en-US" dirty="0">
                <a:latin typeface="Courier New" panose="02070309020205020404" pitchFamily="49" charset="0"/>
                <a:cs typeface="Courier New" panose="02070309020205020404" pitchFamily="49" charset="0"/>
              </a:rPr>
              <a:t>11101011</a:t>
            </a:r>
          </a:p>
          <a:p>
            <a:pPr marL="457200" lvl="1" indent="0">
              <a:buNone/>
            </a:pPr>
            <a:r>
              <a:rPr lang="en-US" dirty="0">
                <a:latin typeface="Courier New" panose="02070309020205020404" pitchFamily="49" charset="0"/>
                <a:cs typeface="Courier New" panose="02070309020205020404" pitchFamily="49" charset="0"/>
              </a:rPr>
              <a:t>		y: 		</a:t>
            </a:r>
            <a:r>
              <a:rPr lang="en-US" dirty="0" smtClean="0">
                <a:latin typeface="Courier New" panose="02070309020205020404" pitchFamily="49" charset="0"/>
                <a:cs typeface="Courier New" panose="02070309020205020404" pitchFamily="49" charset="0"/>
              </a:rPr>
              <a:t>	00101100 </a:t>
            </a:r>
            <a:r>
              <a:rPr lang="en-US" dirty="0">
                <a:latin typeface="Courier New" panose="02070309020205020404" pitchFamily="49" charset="0"/>
                <a:cs typeface="Courier New" panose="02070309020205020404" pitchFamily="49" charset="0"/>
              </a:rPr>
              <a:t>00110110</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x ^ y: 	</a:t>
            </a:r>
            <a:r>
              <a:rPr lang="en-US" dirty="0" smtClean="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62997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marL="457200" lvl="1" indent="0">
              <a:buNone/>
            </a:pPr>
            <a:r>
              <a:rPr lang="en-US" dirty="0" smtClean="0"/>
              <a:t>		</a:t>
            </a:r>
            <a:r>
              <a:rPr lang="en-US" dirty="0" smtClean="0">
                <a:latin typeface="Courier New" panose="02070309020205020404" pitchFamily="49" charset="0"/>
                <a:cs typeface="Courier New" panose="02070309020205020404" pitchFamily="49" charset="0"/>
              </a:rPr>
              <a:t>x: 			00011010 11101011</a:t>
            </a:r>
          </a:p>
          <a:p>
            <a:pPr marL="457200" lvl="1" indent="0">
              <a:buNone/>
            </a:pPr>
            <a:r>
              <a:rPr lang="en-US" dirty="0" smtClean="0">
                <a:latin typeface="Courier New" panose="02070309020205020404" pitchFamily="49" charset="0"/>
                <a:cs typeface="Courier New" panose="02070309020205020404" pitchFamily="49" charset="0"/>
              </a:rPr>
              <a:t>		y: 			00101100 00110110</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457200" lvl="1" indent="0">
              <a:buNone/>
            </a:pPr>
            <a:r>
              <a:rPr lang="en-US" dirty="0" smtClean="0">
                <a:latin typeface="Courier New" panose="02070309020205020404" pitchFamily="49" charset="0"/>
                <a:cs typeface="Courier New" panose="02070309020205020404" pitchFamily="49" charset="0"/>
              </a:rPr>
              <a:t>	  	x | y: 		00111110 11111111 (16127)</a:t>
            </a:r>
          </a:p>
          <a:p>
            <a:pPr marL="457200" lvl="1" indent="0">
              <a:buNone/>
            </a:pPr>
            <a:r>
              <a:rPr lang="en-US" dirty="0" smtClean="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x</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00011010 </a:t>
            </a:r>
            <a:r>
              <a:rPr lang="en-US" dirty="0">
                <a:latin typeface="Courier New" panose="02070309020205020404" pitchFamily="49" charset="0"/>
                <a:cs typeface="Courier New" panose="02070309020205020404" pitchFamily="49" charset="0"/>
              </a:rPr>
              <a:t>11101011</a:t>
            </a:r>
          </a:p>
          <a:p>
            <a:pPr marL="457200" lvl="1" indent="0">
              <a:buNone/>
            </a:pPr>
            <a:r>
              <a:rPr lang="en-US" dirty="0">
                <a:latin typeface="Courier New" panose="02070309020205020404" pitchFamily="49" charset="0"/>
                <a:cs typeface="Courier New" panose="02070309020205020404" pitchFamily="49" charset="0"/>
              </a:rPr>
              <a:t>		y: 		</a:t>
            </a:r>
            <a:r>
              <a:rPr lang="en-US" dirty="0" smtClean="0">
                <a:latin typeface="Courier New" panose="02070309020205020404" pitchFamily="49" charset="0"/>
                <a:cs typeface="Courier New" panose="02070309020205020404" pitchFamily="49" charset="0"/>
              </a:rPr>
              <a:t>	00101100 </a:t>
            </a:r>
            <a:r>
              <a:rPr lang="en-US" dirty="0">
                <a:latin typeface="Courier New" panose="02070309020205020404" pitchFamily="49" charset="0"/>
                <a:cs typeface="Courier New" panose="02070309020205020404" pitchFamily="49" charset="0"/>
              </a:rPr>
              <a:t>00110110</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x ^ y: 	</a:t>
            </a:r>
            <a:r>
              <a:rPr lang="en-US" dirty="0" smtClean="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527782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marL="457200" lvl="1" indent="0">
              <a:buNone/>
            </a:pPr>
            <a:r>
              <a:rPr lang="en-US" dirty="0" smtClean="0"/>
              <a:t>		</a:t>
            </a:r>
            <a:r>
              <a:rPr lang="en-US" dirty="0" smtClean="0">
                <a:latin typeface="Courier New" panose="02070309020205020404" pitchFamily="49" charset="0"/>
                <a:cs typeface="Courier New" panose="02070309020205020404" pitchFamily="49" charset="0"/>
              </a:rPr>
              <a:t>x: 			00011010 11101011</a:t>
            </a:r>
          </a:p>
          <a:p>
            <a:pPr marL="457200" lvl="1" indent="0">
              <a:buNone/>
            </a:pPr>
            <a:r>
              <a:rPr lang="en-US" dirty="0" smtClean="0">
                <a:latin typeface="Courier New" panose="02070309020205020404" pitchFamily="49" charset="0"/>
                <a:cs typeface="Courier New" panose="02070309020205020404" pitchFamily="49" charset="0"/>
              </a:rPr>
              <a:t>		y: 			00101100 00110110</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457200" lvl="1" indent="0">
              <a:buNone/>
            </a:pPr>
            <a:r>
              <a:rPr lang="en-US" dirty="0" smtClean="0">
                <a:latin typeface="Courier New" panose="02070309020205020404" pitchFamily="49" charset="0"/>
                <a:cs typeface="Courier New" panose="02070309020205020404" pitchFamily="49" charset="0"/>
              </a:rPr>
              <a:t>	  	x | y: 		00111110 11111111 (16127)</a:t>
            </a:r>
          </a:p>
          <a:p>
            <a:pPr marL="457200" lvl="1" indent="0">
              <a:buNone/>
            </a:pPr>
            <a:r>
              <a:rPr lang="en-US" dirty="0" smtClean="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x</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00011010 </a:t>
            </a:r>
            <a:r>
              <a:rPr lang="en-US" dirty="0">
                <a:latin typeface="Courier New" panose="02070309020205020404" pitchFamily="49" charset="0"/>
                <a:cs typeface="Courier New" panose="02070309020205020404" pitchFamily="49" charset="0"/>
              </a:rPr>
              <a:t>11101011</a:t>
            </a:r>
          </a:p>
          <a:p>
            <a:pPr marL="457200" lvl="1" indent="0">
              <a:buNone/>
            </a:pPr>
            <a:r>
              <a:rPr lang="en-US" dirty="0">
                <a:latin typeface="Courier New" panose="02070309020205020404" pitchFamily="49" charset="0"/>
                <a:cs typeface="Courier New" panose="02070309020205020404" pitchFamily="49" charset="0"/>
              </a:rPr>
              <a:t>		y: 		</a:t>
            </a:r>
            <a:r>
              <a:rPr lang="en-US" dirty="0" smtClean="0">
                <a:latin typeface="Courier New" panose="02070309020205020404" pitchFamily="49" charset="0"/>
                <a:cs typeface="Courier New" panose="02070309020205020404" pitchFamily="49" charset="0"/>
              </a:rPr>
              <a:t>	00101100 </a:t>
            </a:r>
            <a:r>
              <a:rPr lang="en-US" dirty="0">
                <a:latin typeface="Courier New" panose="02070309020205020404" pitchFamily="49" charset="0"/>
                <a:cs typeface="Courier New" panose="02070309020205020404" pitchFamily="49" charset="0"/>
              </a:rPr>
              <a:t>00110110</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x ^ y: 	</a:t>
            </a:r>
            <a:r>
              <a:rPr lang="en-US" dirty="0" smtClean="0">
                <a:latin typeface="Courier New" panose="02070309020205020404" pitchFamily="49" charset="0"/>
                <a:cs typeface="Courier New" panose="02070309020205020404" pitchFamily="49" charset="0"/>
              </a:rPr>
              <a:t>	00110110 11011101 (14045)</a:t>
            </a:r>
            <a:endParaRPr lang="en-US" dirty="0">
              <a:latin typeface="Courier New" panose="02070309020205020404" pitchFamily="49" charset="0"/>
              <a:cs typeface="Courier New" panose="02070309020205020404" pitchFamily="49" charset="0"/>
            </a:endParaRPr>
          </a:p>
          <a:p>
            <a:pPr marL="457200" lvl="1" indent="0">
              <a:buNone/>
            </a:pPr>
            <a:endParaRPr lang="en-US" dirty="0" smtClean="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342832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Autofit/>
          </a:bodyPr>
          <a:lstStyle/>
          <a:p>
            <a:pPr marL="457200" lvl="1" indent="0">
              <a:buNone/>
            </a:pPr>
            <a:r>
              <a:rPr lang="en-US" dirty="0" smtClean="0"/>
              <a:t>		</a:t>
            </a:r>
            <a:r>
              <a:rPr lang="en-US" dirty="0" smtClean="0">
                <a:latin typeface="Courier New" panose="02070309020205020404" pitchFamily="49" charset="0"/>
                <a:cs typeface="Courier New" panose="02070309020205020404" pitchFamily="49" charset="0"/>
              </a:rPr>
              <a:t>x: 			00011010 11101011</a:t>
            </a:r>
          </a:p>
          <a:p>
            <a:pPr marL="457200" lvl="1" indent="0">
              <a:buNone/>
            </a:pPr>
            <a:r>
              <a:rPr lang="en-US" dirty="0" smtClean="0">
                <a:latin typeface="Courier New" panose="02070309020205020404" pitchFamily="49" charset="0"/>
                <a:cs typeface="Courier New" panose="02070309020205020404" pitchFamily="49" charset="0"/>
              </a:rPr>
              <a:t>		----------------------------</a:t>
            </a:r>
          </a:p>
          <a:p>
            <a:pPr marL="457200" lvl="1" indent="0">
              <a:buNone/>
            </a:pPr>
            <a:r>
              <a:rPr lang="en-US" dirty="0" smtClean="0">
                <a:latin typeface="Courier New" panose="02070309020205020404" pitchFamily="49" charset="0"/>
                <a:cs typeface="Courier New" panose="02070309020205020404" pitchFamily="49" charset="0"/>
              </a:rPr>
              <a:t>	  	x &lt;&lt; </a:t>
            </a:r>
            <a:r>
              <a:rPr lang="en-US" dirty="0">
                <a:latin typeface="Courier New" panose="02070309020205020404" pitchFamily="49" charset="0"/>
                <a:cs typeface="Courier New" panose="02070309020205020404" pitchFamily="49" charset="0"/>
              </a:rPr>
              <a:t>2</a:t>
            </a:r>
            <a:r>
              <a:rPr lang="en-US" dirty="0" smtClean="0">
                <a:latin typeface="Courier New" panose="02070309020205020404" pitchFamily="49" charset="0"/>
                <a:cs typeface="Courier New" panose="02070309020205020404" pitchFamily="49" charset="0"/>
              </a:rPr>
              <a:t>: 	</a:t>
            </a:r>
          </a:p>
          <a:p>
            <a:pPr marL="457200" lvl="1" indent="0">
              <a:buNone/>
            </a:pPr>
            <a:endParaRPr lang="en-US" dirty="0" smtClean="0"/>
          </a:p>
          <a:p>
            <a:pPr marL="457200" lvl="1" indent="0">
              <a:buNone/>
            </a:pPr>
            <a:r>
              <a:rPr lang="en-US" dirty="0" smtClean="0">
                <a:latin typeface="Courier New" panose="02070309020205020404" pitchFamily="49" charset="0"/>
                <a:cs typeface="Courier New" panose="02070309020205020404" pitchFamily="49" charset="0"/>
              </a:rPr>
              <a:t>		y: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00101100 00110110</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y &gt;&gt; 4: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smtClean="0">
                <a:latin typeface="Courier New" panose="02070309020205020404" pitchFamily="49" charset="0"/>
                <a:cs typeface="Courier New" panose="02070309020205020404" pitchFamily="49" charset="0"/>
              </a:rPr>
              <a:t>		x: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00011010 11101011</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~x: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457200" lvl="1" indent="0">
              <a:buNone/>
            </a:pPr>
            <a:endParaRPr lang="en-US" dirty="0"/>
          </a:p>
        </p:txBody>
      </p:sp>
    </p:spTree>
    <p:extLst>
      <p:ext uri="{BB962C8B-B14F-4D97-AF65-F5344CB8AC3E}">
        <p14:creationId xmlns:p14="http://schemas.microsoft.com/office/powerpoint/2010/main" val="164643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Autofit/>
          </a:bodyPr>
          <a:lstStyle/>
          <a:p>
            <a:pPr marL="457200" lvl="1" indent="0">
              <a:buNone/>
            </a:pPr>
            <a:r>
              <a:rPr lang="en-US" dirty="0" smtClean="0"/>
              <a:t>		</a:t>
            </a:r>
            <a:r>
              <a:rPr lang="en-US" dirty="0" smtClean="0">
                <a:latin typeface="Courier New" panose="02070309020205020404" pitchFamily="49" charset="0"/>
                <a:cs typeface="Courier New" panose="02070309020205020404" pitchFamily="49" charset="0"/>
              </a:rPr>
              <a:t>x: 			00011010 11101011</a:t>
            </a:r>
          </a:p>
          <a:p>
            <a:pPr marL="457200" lvl="1" indent="0">
              <a:buNone/>
            </a:pPr>
            <a:r>
              <a:rPr lang="en-US" dirty="0" smtClean="0">
                <a:latin typeface="Courier New" panose="02070309020205020404" pitchFamily="49" charset="0"/>
                <a:cs typeface="Courier New" panose="02070309020205020404" pitchFamily="49" charset="0"/>
              </a:rPr>
              <a:t>		----------------------------</a:t>
            </a:r>
          </a:p>
          <a:p>
            <a:pPr marL="457200" lvl="1" indent="0">
              <a:buNone/>
            </a:pPr>
            <a:r>
              <a:rPr lang="en-US" dirty="0" smtClean="0">
                <a:latin typeface="Courier New" panose="02070309020205020404" pitchFamily="49" charset="0"/>
                <a:cs typeface="Courier New" panose="02070309020205020404" pitchFamily="49" charset="0"/>
              </a:rPr>
              <a:t>	  	x &lt;&lt; </a:t>
            </a:r>
            <a:r>
              <a:rPr lang="en-US" dirty="0">
                <a:latin typeface="Courier New" panose="02070309020205020404" pitchFamily="49" charset="0"/>
                <a:cs typeface="Courier New" panose="02070309020205020404" pitchFamily="49" charset="0"/>
              </a:rPr>
              <a:t>2</a:t>
            </a:r>
            <a:r>
              <a:rPr lang="en-US" dirty="0" smtClean="0">
                <a:latin typeface="Courier New" panose="02070309020205020404" pitchFamily="49" charset="0"/>
                <a:cs typeface="Courier New" panose="02070309020205020404" pitchFamily="49" charset="0"/>
              </a:rPr>
              <a:t>: 	01101011 10101100 (27564)</a:t>
            </a:r>
          </a:p>
          <a:p>
            <a:endParaRPr lang="en-US" dirty="0" smtClean="0"/>
          </a:p>
          <a:p>
            <a:pPr marL="457200" lvl="1" indent="0">
              <a:buNone/>
            </a:pPr>
            <a:r>
              <a:rPr lang="en-US" dirty="0" smtClean="0">
                <a:latin typeface="Courier New" panose="02070309020205020404" pitchFamily="49" charset="0"/>
                <a:cs typeface="Courier New" panose="02070309020205020404" pitchFamily="49" charset="0"/>
              </a:rPr>
              <a:t>		y: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00101100 00110110</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y &gt;&gt; 4: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smtClean="0">
                <a:latin typeface="Courier New" panose="02070309020205020404" pitchFamily="49" charset="0"/>
                <a:cs typeface="Courier New" panose="02070309020205020404" pitchFamily="49" charset="0"/>
              </a:rPr>
              <a:t>		x: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00011010 11101011</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~x: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endParaRPr lang="en-US" dirty="0"/>
          </a:p>
        </p:txBody>
      </p:sp>
    </p:spTree>
    <p:extLst>
      <p:ext uri="{BB962C8B-B14F-4D97-AF65-F5344CB8AC3E}">
        <p14:creationId xmlns:p14="http://schemas.microsoft.com/office/powerpoint/2010/main" val="1333949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Autofit/>
          </a:bodyPr>
          <a:lstStyle/>
          <a:p>
            <a:pPr marL="457200" lvl="1" indent="0">
              <a:buNone/>
            </a:pPr>
            <a:r>
              <a:rPr lang="en-US" dirty="0" smtClean="0"/>
              <a:t>		</a:t>
            </a:r>
            <a:r>
              <a:rPr lang="en-US" dirty="0" smtClean="0">
                <a:latin typeface="Courier New" panose="02070309020205020404" pitchFamily="49" charset="0"/>
                <a:cs typeface="Courier New" panose="02070309020205020404" pitchFamily="49" charset="0"/>
              </a:rPr>
              <a:t>x: 			00011010 11101011</a:t>
            </a:r>
          </a:p>
          <a:p>
            <a:pPr marL="457200" lvl="1" indent="0">
              <a:buNone/>
            </a:pPr>
            <a:r>
              <a:rPr lang="en-US" dirty="0" smtClean="0">
                <a:latin typeface="Courier New" panose="02070309020205020404" pitchFamily="49" charset="0"/>
                <a:cs typeface="Courier New" panose="02070309020205020404" pitchFamily="49" charset="0"/>
              </a:rPr>
              <a:t>		----------------------------</a:t>
            </a:r>
          </a:p>
          <a:p>
            <a:pPr marL="457200" lvl="1" indent="0">
              <a:buNone/>
            </a:pPr>
            <a:r>
              <a:rPr lang="en-US" dirty="0" smtClean="0">
                <a:latin typeface="Courier New" panose="02070309020205020404" pitchFamily="49" charset="0"/>
                <a:cs typeface="Courier New" panose="02070309020205020404" pitchFamily="49" charset="0"/>
              </a:rPr>
              <a:t>	  	x &lt;&lt; </a:t>
            </a:r>
            <a:r>
              <a:rPr lang="en-US" dirty="0">
                <a:latin typeface="Courier New" panose="02070309020205020404" pitchFamily="49" charset="0"/>
                <a:cs typeface="Courier New" panose="02070309020205020404" pitchFamily="49" charset="0"/>
              </a:rPr>
              <a:t>2</a:t>
            </a:r>
            <a:r>
              <a:rPr lang="en-US" dirty="0" smtClean="0">
                <a:latin typeface="Courier New" panose="02070309020205020404" pitchFamily="49" charset="0"/>
                <a:cs typeface="Courier New" panose="02070309020205020404" pitchFamily="49" charset="0"/>
              </a:rPr>
              <a:t>: 	01101011 10101100 (27564)</a:t>
            </a:r>
          </a:p>
          <a:p>
            <a:endParaRPr lang="en-US" dirty="0" smtClean="0"/>
          </a:p>
          <a:p>
            <a:pPr marL="457200" lvl="1" indent="0">
              <a:buNone/>
            </a:pPr>
            <a:r>
              <a:rPr lang="en-US" dirty="0" smtClean="0">
                <a:latin typeface="Courier New" panose="02070309020205020404" pitchFamily="49" charset="0"/>
                <a:cs typeface="Courier New" panose="02070309020205020404" pitchFamily="49" charset="0"/>
              </a:rPr>
              <a:t>		y: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00101100 00110110</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y &gt;&gt; 4: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00000010 11000011 (707)</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smtClean="0">
                <a:latin typeface="Courier New" panose="02070309020205020404" pitchFamily="49" charset="0"/>
                <a:cs typeface="Courier New" panose="02070309020205020404" pitchFamily="49" charset="0"/>
              </a:rPr>
              <a:t>		x: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00011010 11101011</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~x: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endParaRPr lang="en-US" dirty="0"/>
          </a:p>
        </p:txBody>
      </p:sp>
    </p:spTree>
    <p:extLst>
      <p:ext uri="{BB962C8B-B14F-4D97-AF65-F5344CB8AC3E}">
        <p14:creationId xmlns:p14="http://schemas.microsoft.com/office/powerpoint/2010/main" val="4191796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Autofit/>
          </a:bodyPr>
          <a:lstStyle/>
          <a:p>
            <a:pPr marL="457200" lvl="1" indent="0">
              <a:buNone/>
            </a:pPr>
            <a:r>
              <a:rPr lang="en-US" dirty="0" smtClean="0"/>
              <a:t>		</a:t>
            </a:r>
            <a:r>
              <a:rPr lang="en-US" dirty="0" smtClean="0">
                <a:latin typeface="Courier New" panose="02070309020205020404" pitchFamily="49" charset="0"/>
                <a:cs typeface="Courier New" panose="02070309020205020404" pitchFamily="49" charset="0"/>
              </a:rPr>
              <a:t>x: 			00011010 11101011</a:t>
            </a:r>
          </a:p>
          <a:p>
            <a:pPr marL="457200" lvl="1" indent="0">
              <a:buNone/>
            </a:pPr>
            <a:r>
              <a:rPr lang="en-US" dirty="0" smtClean="0">
                <a:latin typeface="Courier New" panose="02070309020205020404" pitchFamily="49" charset="0"/>
                <a:cs typeface="Courier New" panose="02070309020205020404" pitchFamily="49" charset="0"/>
              </a:rPr>
              <a:t>		----------------------------</a:t>
            </a:r>
          </a:p>
          <a:p>
            <a:pPr marL="457200" lvl="1" indent="0">
              <a:buNone/>
            </a:pPr>
            <a:r>
              <a:rPr lang="en-US" dirty="0" smtClean="0">
                <a:latin typeface="Courier New" panose="02070309020205020404" pitchFamily="49" charset="0"/>
                <a:cs typeface="Courier New" panose="02070309020205020404" pitchFamily="49" charset="0"/>
              </a:rPr>
              <a:t>	  	x &lt;&lt; </a:t>
            </a:r>
            <a:r>
              <a:rPr lang="en-US" dirty="0">
                <a:latin typeface="Courier New" panose="02070309020205020404" pitchFamily="49" charset="0"/>
                <a:cs typeface="Courier New" panose="02070309020205020404" pitchFamily="49" charset="0"/>
              </a:rPr>
              <a:t>2</a:t>
            </a:r>
            <a:r>
              <a:rPr lang="en-US" dirty="0" smtClean="0">
                <a:latin typeface="Courier New" panose="02070309020205020404" pitchFamily="49" charset="0"/>
                <a:cs typeface="Courier New" panose="02070309020205020404" pitchFamily="49" charset="0"/>
              </a:rPr>
              <a:t>: 	01101011 10101100 (27564)</a:t>
            </a:r>
          </a:p>
          <a:p>
            <a:endParaRPr lang="en-US" dirty="0" smtClean="0"/>
          </a:p>
          <a:p>
            <a:pPr marL="457200" lvl="1" indent="0">
              <a:buNone/>
            </a:pPr>
            <a:r>
              <a:rPr lang="en-US" dirty="0" smtClean="0">
                <a:latin typeface="Courier New" panose="02070309020205020404" pitchFamily="49" charset="0"/>
                <a:cs typeface="Courier New" panose="02070309020205020404" pitchFamily="49" charset="0"/>
              </a:rPr>
              <a:t>		y: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00101100 00110110</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y &gt;&gt; 4: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00000010 11000011 (707)</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smtClean="0">
                <a:latin typeface="Courier New" panose="02070309020205020404" pitchFamily="49" charset="0"/>
                <a:cs typeface="Courier New" panose="02070309020205020404" pitchFamily="49" charset="0"/>
              </a:rPr>
              <a:t>		x: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00011010 11101011</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~x: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11100101 00010100 (-6892)</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502700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Bits and Bytes</a:t>
            </a:r>
            <a:endParaRPr lang="en-US" dirty="0"/>
          </a:p>
        </p:txBody>
      </p:sp>
      <p:sp>
        <p:nvSpPr>
          <p:cNvPr id="3" name="Content Placeholder 2"/>
          <p:cNvSpPr>
            <a:spLocks noGrp="1"/>
          </p:cNvSpPr>
          <p:nvPr>
            <p:ph idx="1"/>
          </p:nvPr>
        </p:nvSpPr>
        <p:spPr/>
        <p:txBody>
          <a:bodyPr/>
          <a:lstStyle/>
          <a:p>
            <a:r>
              <a:rPr lang="en-US" dirty="0" smtClean="0"/>
              <a:t>A </a:t>
            </a:r>
            <a:r>
              <a:rPr lang="en-US" b="1" i="1" dirty="0" smtClean="0">
                <a:solidFill>
                  <a:srgbClr val="7030A0"/>
                </a:solidFill>
              </a:rPr>
              <a:t>bit</a:t>
            </a:r>
            <a:r>
              <a:rPr lang="en-US" dirty="0" smtClean="0">
                <a:solidFill>
                  <a:srgbClr val="7030A0"/>
                </a:solidFill>
              </a:rPr>
              <a:t> </a:t>
            </a:r>
            <a:r>
              <a:rPr lang="en-US" dirty="0" smtClean="0"/>
              <a:t>is the smallest unit of storage in a computer</a:t>
            </a:r>
          </a:p>
          <a:p>
            <a:pPr lvl="1"/>
            <a:r>
              <a:rPr lang="en-US" dirty="0" smtClean="0"/>
              <a:t>It store 0 or 1</a:t>
            </a:r>
          </a:p>
          <a:p>
            <a:r>
              <a:rPr lang="en-US" dirty="0" smtClean="0"/>
              <a:t>A </a:t>
            </a:r>
            <a:r>
              <a:rPr lang="en-US" b="1" i="1" dirty="0" smtClean="0">
                <a:solidFill>
                  <a:srgbClr val="7030A0"/>
                </a:solidFill>
              </a:rPr>
              <a:t>byte</a:t>
            </a:r>
            <a:r>
              <a:rPr lang="en-US" dirty="0" smtClean="0">
                <a:solidFill>
                  <a:srgbClr val="7030A0"/>
                </a:solidFill>
              </a:rPr>
              <a:t> </a:t>
            </a:r>
            <a:r>
              <a:rPr lang="en-US" dirty="0" smtClean="0"/>
              <a:t>consists of 8 bits</a:t>
            </a:r>
          </a:p>
          <a:p>
            <a:pPr lvl="1"/>
            <a:r>
              <a:rPr lang="en-US" dirty="0" smtClean="0"/>
              <a:t>Smallest unit of directl</a:t>
            </a:r>
            <a:r>
              <a:rPr lang="en-US" dirty="0"/>
              <a:t>y</a:t>
            </a:r>
            <a:r>
              <a:rPr lang="en-US" dirty="0" smtClean="0"/>
              <a:t> addressable storage</a:t>
            </a:r>
          </a:p>
          <a:p>
            <a:r>
              <a:rPr lang="en-US" dirty="0" smtClean="0"/>
              <a:t>The smallest built-in data type is the </a:t>
            </a:r>
            <a:r>
              <a:rPr lang="en-US" b="1" i="1" dirty="0" smtClean="0">
                <a:solidFill>
                  <a:srgbClr val="7030A0"/>
                </a:solidFill>
              </a:rPr>
              <a:t>char </a:t>
            </a:r>
          </a:p>
          <a:p>
            <a:pPr lvl="1"/>
            <a:r>
              <a:rPr lang="en-US" dirty="0" smtClean="0"/>
              <a:t>1 byte on most systems</a:t>
            </a:r>
          </a:p>
          <a:p>
            <a:r>
              <a:rPr lang="en-US" dirty="0" smtClean="0"/>
              <a:t>What if we want to access individual bits?</a:t>
            </a:r>
          </a:p>
          <a:p>
            <a:pPr lvl="1"/>
            <a:r>
              <a:rPr lang="en-US" dirty="0" smtClean="0"/>
              <a:t>Must use the </a:t>
            </a:r>
            <a:r>
              <a:rPr lang="en-US" b="1" i="1" dirty="0" smtClean="0">
                <a:solidFill>
                  <a:srgbClr val="7030A0"/>
                </a:solidFill>
              </a:rPr>
              <a:t>bitwise operators</a:t>
            </a:r>
          </a:p>
          <a:p>
            <a:r>
              <a:rPr lang="en-US" dirty="0" smtClean="0"/>
              <a:t>Caution:  bitwise operators may be machine dependent</a:t>
            </a:r>
          </a:p>
          <a:p>
            <a:pPr lvl="1"/>
            <a:r>
              <a:rPr lang="en-US" dirty="0" smtClean="0"/>
              <a:t>Most machines use 2’s complement format</a:t>
            </a:r>
            <a:endParaRPr lang="en-US" dirty="0"/>
          </a:p>
        </p:txBody>
      </p:sp>
    </p:spTree>
    <p:extLst>
      <p:ext uri="{BB962C8B-B14F-4D97-AF65-F5344CB8AC3E}">
        <p14:creationId xmlns:p14="http://schemas.microsoft.com/office/powerpoint/2010/main" val="3330328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Examples</a:t>
            </a:r>
            <a:endParaRPr lang="en-US" dirty="0"/>
          </a:p>
        </p:txBody>
      </p:sp>
      <p:sp>
        <p:nvSpPr>
          <p:cNvPr id="3" name="Content Placeholder 2"/>
          <p:cNvSpPr>
            <a:spLocks noGrp="1"/>
          </p:cNvSpPr>
          <p:nvPr>
            <p:ph idx="1"/>
          </p:nvPr>
        </p:nvSpPr>
        <p:spPr/>
        <p:txBody>
          <a:bodyPr/>
          <a:lstStyle/>
          <a:p>
            <a:r>
              <a:rPr lang="en-US" dirty="0"/>
              <a:t>http://www.cs.fsu.edu/~myers/cop3330/examples/bitwise/ex1.cpp</a:t>
            </a:r>
          </a:p>
        </p:txBody>
      </p:sp>
    </p:spTree>
    <p:extLst>
      <p:ext uri="{BB962C8B-B14F-4D97-AF65-F5344CB8AC3E}">
        <p14:creationId xmlns:p14="http://schemas.microsoft.com/office/powerpoint/2010/main" val="100616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Examples</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dirty="0" smtClean="0"/>
              <a:t>#include &lt;</a:t>
            </a:r>
            <a:r>
              <a:rPr lang="en-US" dirty="0" err="1" smtClean="0"/>
              <a:t>iostream</a:t>
            </a:r>
            <a:r>
              <a:rPr lang="en-US" dirty="0" smtClean="0"/>
              <a:t>&gt;</a:t>
            </a:r>
          </a:p>
          <a:p>
            <a:pPr marL="0" indent="0">
              <a:spcBef>
                <a:spcPts val="0"/>
              </a:spcBef>
              <a:buNone/>
            </a:pPr>
            <a:r>
              <a:rPr lang="en-US" dirty="0" smtClean="0"/>
              <a:t>#include &lt;</a:t>
            </a:r>
            <a:r>
              <a:rPr lang="en-US" dirty="0" err="1" smtClean="0"/>
              <a:t>iomanip</a:t>
            </a:r>
            <a:r>
              <a:rPr lang="en-US" dirty="0" smtClean="0"/>
              <a:t>&gt;</a:t>
            </a:r>
          </a:p>
          <a:p>
            <a:pPr marL="0" indent="0">
              <a:spcBef>
                <a:spcPts val="0"/>
              </a:spcBef>
              <a:buNone/>
            </a:pPr>
            <a:r>
              <a:rPr lang="en-US" dirty="0"/>
              <a:t>u</a:t>
            </a:r>
            <a:r>
              <a:rPr lang="en-US" dirty="0" smtClean="0"/>
              <a:t>sing </a:t>
            </a:r>
            <a:r>
              <a:rPr lang="en-US" dirty="0" err="1" smtClean="0"/>
              <a:t>std</a:t>
            </a:r>
            <a:r>
              <a:rPr lang="en-US" dirty="0" smtClean="0"/>
              <a:t>::</a:t>
            </a:r>
            <a:r>
              <a:rPr lang="en-US" dirty="0" err="1" smtClean="0"/>
              <a:t>cout</a:t>
            </a:r>
            <a:r>
              <a:rPr lang="en-US" dirty="0" smtClean="0"/>
              <a:t>;</a:t>
            </a:r>
          </a:p>
          <a:p>
            <a:pPr marL="0" indent="0">
              <a:spcBef>
                <a:spcPts val="0"/>
              </a:spcBef>
              <a:buNone/>
            </a:pPr>
            <a:r>
              <a:rPr lang="en-US" dirty="0"/>
              <a:t>u</a:t>
            </a:r>
            <a:r>
              <a:rPr lang="en-US" dirty="0" smtClean="0"/>
              <a:t>sing </a:t>
            </a:r>
            <a:r>
              <a:rPr lang="en-US" dirty="0" err="1" smtClean="0"/>
              <a:t>std</a:t>
            </a:r>
            <a:r>
              <a:rPr lang="en-US" dirty="0" smtClean="0"/>
              <a:t>::</a:t>
            </a:r>
            <a:r>
              <a:rPr lang="en-US" dirty="0" err="1" smtClean="0"/>
              <a:t>endl</a:t>
            </a:r>
            <a:r>
              <a:rPr lang="en-US" dirty="0" smtClean="0"/>
              <a:t>;</a:t>
            </a:r>
          </a:p>
          <a:p>
            <a:pPr marL="0" indent="0">
              <a:spcBef>
                <a:spcPts val="0"/>
              </a:spcBef>
              <a:buNone/>
            </a:pPr>
            <a:r>
              <a:rPr lang="en-US" dirty="0" err="1"/>
              <a:t>i</a:t>
            </a:r>
            <a:r>
              <a:rPr lang="en-US" dirty="0" err="1" smtClean="0"/>
              <a:t>nt</a:t>
            </a:r>
            <a:r>
              <a:rPr lang="en-US" dirty="0" smtClean="0"/>
              <a:t> main() {</a:t>
            </a:r>
          </a:p>
          <a:p>
            <a:pPr marL="0" indent="0">
              <a:spcBef>
                <a:spcPts val="0"/>
              </a:spcBef>
              <a:buNone/>
            </a:pPr>
            <a:r>
              <a:rPr lang="en-US" dirty="0"/>
              <a:t>	</a:t>
            </a:r>
            <a:r>
              <a:rPr lang="en-US" dirty="0" smtClean="0"/>
              <a:t>short x = 6891, y = 11318;</a:t>
            </a:r>
          </a:p>
          <a:p>
            <a:pPr marL="0" indent="0">
              <a:spcBef>
                <a:spcPts val="0"/>
              </a:spcBef>
              <a:buNone/>
            </a:pPr>
            <a:r>
              <a:rPr lang="en-US" dirty="0"/>
              <a:t> </a:t>
            </a:r>
            <a:r>
              <a:rPr lang="en-US" dirty="0" smtClean="0"/>
              <a:t>	</a:t>
            </a:r>
            <a:r>
              <a:rPr lang="en-US" dirty="0" err="1" smtClean="0"/>
              <a:t>cout</a:t>
            </a:r>
            <a:r>
              <a:rPr lang="en-US" dirty="0" smtClean="0"/>
              <a:t> </a:t>
            </a:r>
            <a:r>
              <a:rPr lang="en-US" dirty="0"/>
              <a:t>&lt;&lt; "x = " &lt;&lt; x &lt;&lt; "\</a:t>
            </a:r>
            <a:r>
              <a:rPr lang="en-US" dirty="0" err="1"/>
              <a:t>ny</a:t>
            </a:r>
            <a:r>
              <a:rPr lang="en-US" dirty="0"/>
              <a:t> = " &lt;&lt; y &lt;&lt; </a:t>
            </a:r>
            <a:r>
              <a:rPr lang="en-US" dirty="0" err="1"/>
              <a:t>endl</a:t>
            </a:r>
            <a:r>
              <a:rPr lang="en-US" dirty="0"/>
              <a:t>;</a:t>
            </a:r>
          </a:p>
          <a:p>
            <a:pPr marL="0" indent="0">
              <a:spcBef>
                <a:spcPts val="0"/>
              </a:spcBef>
              <a:buNone/>
            </a:pPr>
            <a:endParaRPr lang="en-US" dirty="0"/>
          </a:p>
          <a:p>
            <a:pPr marL="0" indent="0">
              <a:spcBef>
                <a:spcPts val="0"/>
              </a:spcBef>
              <a:buNone/>
            </a:pPr>
            <a:r>
              <a:rPr lang="en-US" dirty="0"/>
              <a:t>  </a:t>
            </a:r>
            <a:r>
              <a:rPr lang="en-US" dirty="0" smtClean="0"/>
              <a:t>	</a:t>
            </a:r>
            <a:r>
              <a:rPr lang="en-US" dirty="0" err="1" smtClean="0"/>
              <a:t>cout</a:t>
            </a:r>
            <a:r>
              <a:rPr lang="en-US" dirty="0" smtClean="0"/>
              <a:t> </a:t>
            </a:r>
            <a:r>
              <a:rPr lang="en-US" dirty="0"/>
              <a:t>&lt;&lt; "x </a:t>
            </a:r>
            <a:r>
              <a:rPr lang="en-US" dirty="0">
                <a:latin typeface="Arial" panose="020B0604020202020204" pitchFamily="34" charset="0"/>
                <a:cs typeface="Arial" panose="020B0604020202020204" pitchFamily="34" charset="0"/>
              </a:rPr>
              <a:t>&amp;</a:t>
            </a:r>
            <a:r>
              <a:rPr lang="en-US" dirty="0"/>
              <a:t> y = " &lt;&lt; (x </a:t>
            </a:r>
            <a:r>
              <a:rPr lang="en-US" dirty="0">
                <a:latin typeface="Arial" panose="020B0604020202020204" pitchFamily="34" charset="0"/>
                <a:cs typeface="Arial" panose="020B0604020202020204" pitchFamily="34" charset="0"/>
              </a:rPr>
              <a:t>&amp;</a:t>
            </a:r>
            <a:r>
              <a:rPr lang="en-US" dirty="0"/>
              <a:t> y) &lt;&lt; </a:t>
            </a:r>
            <a:r>
              <a:rPr lang="en-US" dirty="0" err="1"/>
              <a:t>endl</a:t>
            </a:r>
            <a:r>
              <a:rPr lang="en-US" dirty="0"/>
              <a:t>;</a:t>
            </a:r>
          </a:p>
          <a:p>
            <a:pPr marL="0" indent="0">
              <a:spcBef>
                <a:spcPts val="0"/>
              </a:spcBef>
              <a:buNone/>
            </a:pPr>
            <a:r>
              <a:rPr lang="en-US" dirty="0"/>
              <a:t>  </a:t>
            </a:r>
            <a:r>
              <a:rPr lang="en-US" dirty="0" smtClean="0"/>
              <a:t>	</a:t>
            </a:r>
            <a:r>
              <a:rPr lang="en-US" dirty="0" err="1" smtClean="0"/>
              <a:t>cout</a:t>
            </a:r>
            <a:r>
              <a:rPr lang="en-US" dirty="0" smtClean="0"/>
              <a:t> </a:t>
            </a:r>
            <a:r>
              <a:rPr lang="en-US" dirty="0"/>
              <a:t>&lt;&lt; "x | y = " &lt;&lt; (x | y) &lt;&lt; </a:t>
            </a:r>
            <a:r>
              <a:rPr lang="en-US" dirty="0" err="1"/>
              <a:t>endl</a:t>
            </a:r>
            <a:r>
              <a:rPr lang="en-US" dirty="0"/>
              <a:t>;</a:t>
            </a:r>
          </a:p>
          <a:p>
            <a:pPr marL="0" indent="0">
              <a:spcBef>
                <a:spcPts val="0"/>
              </a:spcBef>
              <a:buNone/>
            </a:pPr>
            <a:r>
              <a:rPr lang="en-US" dirty="0"/>
              <a:t>  </a:t>
            </a:r>
            <a:r>
              <a:rPr lang="en-US" dirty="0" smtClean="0"/>
              <a:t>	</a:t>
            </a:r>
            <a:r>
              <a:rPr lang="en-US" dirty="0" err="1" smtClean="0"/>
              <a:t>cout</a:t>
            </a:r>
            <a:r>
              <a:rPr lang="en-US" dirty="0" smtClean="0"/>
              <a:t> </a:t>
            </a:r>
            <a:r>
              <a:rPr lang="en-US" dirty="0"/>
              <a:t>&lt;&lt; "x ^ y = " &lt;&lt; (x ^ y) &lt;&lt; </a:t>
            </a:r>
            <a:r>
              <a:rPr lang="en-US" dirty="0" err="1"/>
              <a:t>endl</a:t>
            </a:r>
            <a:r>
              <a:rPr lang="en-US" dirty="0"/>
              <a:t>;</a:t>
            </a:r>
          </a:p>
          <a:p>
            <a:pPr marL="0" indent="0">
              <a:spcBef>
                <a:spcPts val="0"/>
              </a:spcBef>
              <a:buNone/>
            </a:pPr>
            <a:r>
              <a:rPr lang="en-US" dirty="0"/>
              <a:t>  </a:t>
            </a:r>
            <a:r>
              <a:rPr lang="en-US" dirty="0" smtClean="0"/>
              <a:t>	</a:t>
            </a:r>
            <a:r>
              <a:rPr lang="en-US" dirty="0" err="1" smtClean="0"/>
              <a:t>cout</a:t>
            </a:r>
            <a:r>
              <a:rPr lang="en-US" dirty="0" smtClean="0"/>
              <a:t> </a:t>
            </a:r>
            <a:r>
              <a:rPr lang="en-US" dirty="0"/>
              <a:t>&lt;&lt; "x &lt;&lt; 2 = " &lt;&lt; (x &lt;&lt; 2) &lt;&lt; </a:t>
            </a:r>
            <a:r>
              <a:rPr lang="en-US" dirty="0" err="1"/>
              <a:t>endl</a:t>
            </a:r>
            <a:r>
              <a:rPr lang="en-US" dirty="0"/>
              <a:t>;</a:t>
            </a:r>
          </a:p>
          <a:p>
            <a:pPr marL="0" indent="0">
              <a:spcBef>
                <a:spcPts val="0"/>
              </a:spcBef>
              <a:buNone/>
            </a:pPr>
            <a:r>
              <a:rPr lang="en-US" dirty="0"/>
              <a:t>  </a:t>
            </a:r>
            <a:r>
              <a:rPr lang="en-US" dirty="0" smtClean="0"/>
              <a:t>	</a:t>
            </a:r>
            <a:r>
              <a:rPr lang="en-US" dirty="0" err="1" smtClean="0"/>
              <a:t>cout</a:t>
            </a:r>
            <a:r>
              <a:rPr lang="en-US" dirty="0" smtClean="0"/>
              <a:t> </a:t>
            </a:r>
            <a:r>
              <a:rPr lang="en-US" dirty="0"/>
              <a:t>&lt;&lt; "y &gt;&gt; 4 = " &lt;&lt; (y &gt;&gt; 4) &lt;&lt; </a:t>
            </a:r>
            <a:r>
              <a:rPr lang="en-US" dirty="0" err="1"/>
              <a:t>endl</a:t>
            </a:r>
            <a:r>
              <a:rPr lang="en-US" dirty="0"/>
              <a:t>;</a:t>
            </a:r>
          </a:p>
          <a:p>
            <a:pPr marL="0" indent="0">
              <a:spcBef>
                <a:spcPts val="0"/>
              </a:spcBef>
              <a:buNone/>
            </a:pPr>
            <a:r>
              <a:rPr lang="en-US" dirty="0"/>
              <a:t>  </a:t>
            </a:r>
            <a:r>
              <a:rPr lang="en-US" dirty="0" smtClean="0"/>
              <a:t>	</a:t>
            </a:r>
            <a:r>
              <a:rPr lang="en-US" dirty="0" err="1" smtClean="0"/>
              <a:t>cout</a:t>
            </a:r>
            <a:r>
              <a:rPr lang="en-US" dirty="0" smtClean="0"/>
              <a:t> </a:t>
            </a:r>
            <a:r>
              <a:rPr lang="en-US" dirty="0"/>
              <a:t>&lt;&lt; "~x = " &lt;&lt; ~x &lt;&lt; </a:t>
            </a:r>
            <a:r>
              <a:rPr lang="en-US" dirty="0" err="1"/>
              <a:t>endl</a:t>
            </a:r>
            <a:r>
              <a:rPr lang="en-US" dirty="0"/>
              <a:t>;</a:t>
            </a:r>
          </a:p>
          <a:p>
            <a:pPr marL="0" indent="0">
              <a:spcBef>
                <a:spcPts val="0"/>
              </a:spcBef>
              <a:buNone/>
            </a:pPr>
            <a:r>
              <a:rPr lang="en-US" dirty="0" smtClean="0"/>
              <a:t>}</a:t>
            </a:r>
            <a:endParaRPr lang="en-US" dirty="0"/>
          </a:p>
        </p:txBody>
      </p:sp>
    </p:spTree>
    <p:extLst>
      <p:ext uri="{BB962C8B-B14F-4D97-AF65-F5344CB8AC3E}">
        <p14:creationId xmlns:p14="http://schemas.microsoft.com/office/powerpoint/2010/main" val="3940189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from </a:t>
            </a:r>
            <a:r>
              <a:rPr lang="en-US" dirty="0" err="1" smtClean="0"/>
              <a:t>Dietel</a:t>
            </a:r>
            <a:endParaRPr lang="en-US" dirty="0"/>
          </a:p>
        </p:txBody>
      </p:sp>
      <p:sp>
        <p:nvSpPr>
          <p:cNvPr id="3" name="Content Placeholder 2"/>
          <p:cNvSpPr>
            <a:spLocks noGrp="1"/>
          </p:cNvSpPr>
          <p:nvPr>
            <p:ph idx="1"/>
          </p:nvPr>
        </p:nvSpPr>
        <p:spPr/>
        <p:txBody>
          <a:bodyPr/>
          <a:lstStyle/>
          <a:p>
            <a:r>
              <a:rPr lang="en-US" dirty="0"/>
              <a:t>http://www.cs.fsu.edu/~myers/deitel5c++/</a:t>
            </a:r>
            <a:r>
              <a:rPr lang="en-US" dirty="0" smtClean="0"/>
              <a:t>ch22/Fig22_06/fig22_06.cpp</a:t>
            </a:r>
          </a:p>
          <a:p>
            <a:pPr lvl="1"/>
            <a:r>
              <a:rPr lang="en-US" dirty="0" smtClean="0"/>
              <a:t>Display bit values</a:t>
            </a:r>
          </a:p>
          <a:p>
            <a:r>
              <a:rPr lang="en-US" dirty="0"/>
              <a:t>http://www.cs.fsu.edu/~myers/deitel5c++/</a:t>
            </a:r>
            <a:r>
              <a:rPr lang="en-US" dirty="0" smtClean="0"/>
              <a:t>ch22/Fig22_08/fig22_08.cpp</a:t>
            </a:r>
          </a:p>
          <a:p>
            <a:pPr lvl="1"/>
            <a:r>
              <a:rPr lang="en-US" dirty="0" smtClean="0">
                <a:latin typeface="Arial" panose="020B0604020202020204" pitchFamily="34" charset="0"/>
                <a:cs typeface="Arial" panose="020B0604020202020204" pitchFamily="34" charset="0"/>
              </a:rPr>
              <a:t>&amp;</a:t>
            </a:r>
            <a:r>
              <a:rPr lang="en-US" dirty="0" smtClean="0"/>
              <a:t>, |, ^, and ~ bitwise operators</a:t>
            </a:r>
          </a:p>
          <a:p>
            <a:r>
              <a:rPr lang="en-US" dirty="0"/>
              <a:t>http://www.cs.fsu.edu/~myers/deitel5c++/</a:t>
            </a:r>
            <a:r>
              <a:rPr lang="en-US" dirty="0" smtClean="0"/>
              <a:t>ch22/Fig22_11/fig22_11.cpp</a:t>
            </a:r>
          </a:p>
          <a:p>
            <a:pPr lvl="1"/>
            <a:r>
              <a:rPr lang="en-US" dirty="0" smtClean="0"/>
              <a:t>&lt;&lt; and &gt;&gt; bitwise operators</a:t>
            </a:r>
            <a:endParaRPr lang="en-US" dirty="0"/>
          </a:p>
        </p:txBody>
      </p:sp>
    </p:spTree>
    <p:extLst>
      <p:ext uri="{BB962C8B-B14F-4D97-AF65-F5344CB8AC3E}">
        <p14:creationId xmlns:p14="http://schemas.microsoft.com/office/powerpoint/2010/main" val="2577788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ig22_06.cpp</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dirty="0" smtClean="0"/>
              <a:t>#include &lt;</a:t>
            </a:r>
            <a:r>
              <a:rPr lang="en-US" dirty="0" err="1" smtClean="0"/>
              <a:t>iostream</a:t>
            </a:r>
            <a:r>
              <a:rPr lang="en-US" dirty="0" smtClean="0"/>
              <a:t>&gt;</a:t>
            </a:r>
          </a:p>
          <a:p>
            <a:pPr marL="0" indent="0">
              <a:spcBef>
                <a:spcPts val="0"/>
              </a:spcBef>
              <a:buNone/>
            </a:pPr>
            <a:r>
              <a:rPr lang="en-US" dirty="0" smtClean="0"/>
              <a:t>#include &lt;</a:t>
            </a:r>
            <a:r>
              <a:rPr lang="en-US" dirty="0" err="1" smtClean="0"/>
              <a:t>iomanip</a:t>
            </a:r>
            <a:r>
              <a:rPr lang="en-US" dirty="0" smtClean="0"/>
              <a:t>&gt;</a:t>
            </a:r>
          </a:p>
          <a:p>
            <a:pPr marL="0" indent="0">
              <a:spcBef>
                <a:spcPts val="0"/>
              </a:spcBef>
              <a:buNone/>
            </a:pPr>
            <a:r>
              <a:rPr lang="en-US" dirty="0"/>
              <a:t>u</a:t>
            </a:r>
            <a:r>
              <a:rPr lang="en-US" dirty="0" smtClean="0"/>
              <a:t>sing namespace </a:t>
            </a:r>
            <a:r>
              <a:rPr lang="en-US" dirty="0" err="1" smtClean="0"/>
              <a:t>std</a:t>
            </a:r>
            <a:r>
              <a:rPr lang="en-US" dirty="0" smtClean="0"/>
              <a:t>;</a:t>
            </a:r>
          </a:p>
          <a:p>
            <a:pPr marL="0" indent="0">
              <a:spcBef>
                <a:spcPts val="0"/>
              </a:spcBef>
              <a:buNone/>
            </a:pPr>
            <a:endParaRPr lang="en-US" dirty="0"/>
          </a:p>
          <a:p>
            <a:pPr marL="0" indent="0">
              <a:spcBef>
                <a:spcPts val="0"/>
              </a:spcBef>
              <a:buNone/>
            </a:pPr>
            <a:r>
              <a:rPr lang="en-US" dirty="0"/>
              <a:t>v</a:t>
            </a:r>
            <a:r>
              <a:rPr lang="en-US" dirty="0" smtClean="0"/>
              <a:t>oid </a:t>
            </a:r>
            <a:r>
              <a:rPr lang="en-US" dirty="0" err="1" smtClean="0"/>
              <a:t>displayBits</a:t>
            </a:r>
            <a:r>
              <a:rPr lang="en-US" dirty="0" smtClean="0"/>
              <a:t>(unsigned value) {</a:t>
            </a:r>
          </a:p>
          <a:p>
            <a:pPr marL="0" indent="0">
              <a:spcBef>
                <a:spcPts val="0"/>
              </a:spcBef>
              <a:buNone/>
            </a:pPr>
            <a:r>
              <a:rPr lang="en-US" dirty="0"/>
              <a:t>	</a:t>
            </a:r>
            <a:r>
              <a:rPr lang="en-US" dirty="0" err="1" smtClean="0"/>
              <a:t>const</a:t>
            </a:r>
            <a:r>
              <a:rPr lang="en-US" dirty="0" smtClean="0"/>
              <a:t> </a:t>
            </a:r>
            <a:r>
              <a:rPr lang="en-US" dirty="0" err="1" smtClean="0"/>
              <a:t>int</a:t>
            </a:r>
            <a:r>
              <a:rPr lang="en-US" dirty="0" smtClean="0"/>
              <a:t> SHIFT = 8*</a:t>
            </a:r>
            <a:r>
              <a:rPr lang="en-US" dirty="0" err="1" smtClean="0"/>
              <a:t>sizeof</a:t>
            </a:r>
            <a:r>
              <a:rPr lang="en-US" dirty="0" smtClean="0"/>
              <a:t>(unsigned) -1; </a:t>
            </a:r>
          </a:p>
          <a:p>
            <a:pPr marL="0" indent="0">
              <a:spcBef>
                <a:spcPts val="0"/>
              </a:spcBef>
              <a:buNone/>
            </a:pPr>
            <a:r>
              <a:rPr lang="en-US" dirty="0"/>
              <a:t>	</a:t>
            </a:r>
            <a:r>
              <a:rPr lang="en-US" dirty="0" err="1" smtClean="0"/>
              <a:t>const</a:t>
            </a:r>
            <a:r>
              <a:rPr lang="en-US" dirty="0" smtClean="0"/>
              <a:t> unsigned MASK = 1 &lt;&lt; SHIFT;  // 1000….</a:t>
            </a:r>
          </a:p>
          <a:p>
            <a:pPr marL="0" indent="0">
              <a:spcBef>
                <a:spcPts val="0"/>
              </a:spcBef>
              <a:buNone/>
            </a:pPr>
            <a:r>
              <a:rPr lang="en-US" dirty="0"/>
              <a:t>	</a:t>
            </a:r>
            <a:r>
              <a:rPr lang="en-US" dirty="0" err="1" smtClean="0"/>
              <a:t>cout</a:t>
            </a:r>
            <a:r>
              <a:rPr lang="en-US" dirty="0" smtClean="0"/>
              <a:t> &lt;&lt; </a:t>
            </a:r>
            <a:r>
              <a:rPr lang="en-US" dirty="0" err="1" smtClean="0"/>
              <a:t>setw</a:t>
            </a:r>
            <a:r>
              <a:rPr lang="en-US" dirty="0" smtClean="0"/>
              <a:t>(10) &lt;&lt; value &lt;&lt; “ = “;</a:t>
            </a:r>
          </a:p>
          <a:p>
            <a:pPr marL="0" indent="0">
              <a:spcBef>
                <a:spcPts val="0"/>
              </a:spcBef>
              <a:buNone/>
            </a:pPr>
            <a:r>
              <a:rPr lang="en-US" dirty="0"/>
              <a:t>	</a:t>
            </a:r>
            <a:r>
              <a:rPr lang="en-US" dirty="0" smtClean="0"/>
              <a:t>for (unsigned j = 1; j &lt; SHIFT + 1; </a:t>
            </a:r>
            <a:r>
              <a:rPr lang="en-US" dirty="0" err="1" smtClean="0"/>
              <a:t>j++</a:t>
            </a:r>
            <a:r>
              <a:rPr lang="en-US" dirty="0" smtClean="0"/>
              <a:t>) {</a:t>
            </a:r>
          </a:p>
          <a:p>
            <a:pPr marL="0" indent="0">
              <a:spcBef>
                <a:spcPts val="0"/>
              </a:spcBef>
              <a:buNone/>
            </a:pPr>
            <a:r>
              <a:rPr lang="en-US" dirty="0" smtClean="0"/>
              <a:t>		if (value </a:t>
            </a:r>
            <a:r>
              <a:rPr lang="en-US" dirty="0" smtClean="0">
                <a:latin typeface="Arial" panose="020B0604020202020204" pitchFamily="34" charset="0"/>
                <a:cs typeface="Arial" panose="020B0604020202020204" pitchFamily="34" charset="0"/>
              </a:rPr>
              <a:t>&amp;</a:t>
            </a:r>
            <a:r>
              <a:rPr lang="en-US" dirty="0" smtClean="0"/>
              <a:t> MASK) </a:t>
            </a:r>
            <a:r>
              <a:rPr lang="en-US" dirty="0" err="1" smtClean="0"/>
              <a:t>cout</a:t>
            </a:r>
            <a:r>
              <a:rPr lang="en-US" dirty="0" smtClean="0"/>
              <a:t> &lt;&lt; ‘1’;</a:t>
            </a:r>
          </a:p>
          <a:p>
            <a:pPr marL="0" indent="0">
              <a:spcBef>
                <a:spcPts val="0"/>
              </a:spcBef>
              <a:buNone/>
            </a:pPr>
            <a:r>
              <a:rPr lang="en-US" dirty="0"/>
              <a:t>		value &lt;&lt;= </a:t>
            </a:r>
            <a:r>
              <a:rPr lang="en-US" dirty="0" smtClean="0"/>
              <a:t>1;</a:t>
            </a:r>
          </a:p>
          <a:p>
            <a:pPr marL="0" indent="0">
              <a:spcBef>
                <a:spcPts val="0"/>
              </a:spcBef>
              <a:buNone/>
            </a:pPr>
            <a:r>
              <a:rPr lang="en-US" dirty="0"/>
              <a:t>	</a:t>
            </a:r>
            <a:r>
              <a:rPr lang="en-US" dirty="0" smtClean="0"/>
              <a:t>	else </a:t>
            </a:r>
            <a:r>
              <a:rPr lang="en-US" dirty="0" err="1" smtClean="0"/>
              <a:t>cout</a:t>
            </a:r>
            <a:r>
              <a:rPr lang="en-US" dirty="0" smtClean="0"/>
              <a:t> &lt;&lt; ‘0’;</a:t>
            </a:r>
          </a:p>
          <a:p>
            <a:pPr marL="0" indent="0">
              <a:spcBef>
                <a:spcPts val="0"/>
              </a:spcBef>
              <a:buNone/>
            </a:pPr>
            <a:r>
              <a:rPr lang="en-US" dirty="0"/>
              <a:t>	</a:t>
            </a:r>
            <a:r>
              <a:rPr lang="en-US" dirty="0" smtClean="0"/>
              <a:t>	if (j % 8 == 0) </a:t>
            </a:r>
            <a:r>
              <a:rPr lang="en-US" dirty="0" err="1" smtClean="0"/>
              <a:t>cout</a:t>
            </a:r>
            <a:r>
              <a:rPr lang="en-US" dirty="0" smtClean="0"/>
              <a:t> &lt;&lt; ‘ ‘;</a:t>
            </a:r>
          </a:p>
          <a:p>
            <a:pPr marL="0" indent="0">
              <a:spcBef>
                <a:spcPts val="0"/>
              </a:spcBef>
              <a:buNone/>
            </a:pPr>
            <a:r>
              <a:rPr lang="en-US" dirty="0" smtClean="0"/>
              <a:t>	}</a:t>
            </a:r>
          </a:p>
          <a:p>
            <a:pPr marL="0" indent="0">
              <a:spcBef>
                <a:spcPts val="0"/>
              </a:spcBef>
              <a:buNone/>
            </a:pPr>
            <a:r>
              <a:rPr lang="en-US" dirty="0"/>
              <a:t>	</a:t>
            </a:r>
            <a:r>
              <a:rPr lang="en-US" dirty="0" err="1" smtClean="0"/>
              <a:t>cout</a:t>
            </a:r>
            <a:r>
              <a:rPr lang="en-US" dirty="0" smtClean="0"/>
              <a:t> &lt;&lt; </a:t>
            </a:r>
            <a:r>
              <a:rPr lang="en-US" dirty="0" err="1" smtClean="0"/>
              <a:t>endl</a:t>
            </a:r>
            <a:r>
              <a:rPr lang="en-US" dirty="0" smtClean="0"/>
              <a:t>;</a:t>
            </a:r>
          </a:p>
          <a:p>
            <a:pPr marL="0" indent="0">
              <a:spcBef>
                <a:spcPts val="0"/>
              </a:spcBef>
              <a:buNone/>
            </a:pPr>
            <a:r>
              <a:rPr lang="en-US" dirty="0"/>
              <a:t>}</a:t>
            </a:r>
            <a:endParaRPr lang="en-US" dirty="0" smtClean="0"/>
          </a:p>
        </p:txBody>
      </p:sp>
    </p:spTree>
    <p:extLst>
      <p:ext uri="{BB962C8B-B14F-4D97-AF65-F5344CB8AC3E}">
        <p14:creationId xmlns:p14="http://schemas.microsoft.com/office/powerpoint/2010/main" val="3453562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ig22_06.cpp</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dirty="0" err="1"/>
              <a:t>i</a:t>
            </a:r>
            <a:r>
              <a:rPr lang="en-US" dirty="0" err="1" smtClean="0"/>
              <a:t>nt</a:t>
            </a:r>
            <a:r>
              <a:rPr lang="en-US" dirty="0" smtClean="0"/>
              <a:t> main() {</a:t>
            </a:r>
          </a:p>
          <a:p>
            <a:pPr marL="0" indent="0">
              <a:spcBef>
                <a:spcPts val="0"/>
              </a:spcBef>
              <a:buNone/>
            </a:pPr>
            <a:r>
              <a:rPr lang="en-US" dirty="0"/>
              <a:t>	</a:t>
            </a:r>
            <a:r>
              <a:rPr lang="en-US" dirty="0" smtClean="0"/>
              <a:t>unsigned </a:t>
            </a:r>
            <a:r>
              <a:rPr lang="en-US" dirty="0" err="1" smtClean="0"/>
              <a:t>inputValue</a:t>
            </a:r>
            <a:r>
              <a:rPr lang="en-US" dirty="0" smtClean="0"/>
              <a:t>;</a:t>
            </a:r>
          </a:p>
          <a:p>
            <a:pPr marL="0" indent="0">
              <a:spcBef>
                <a:spcPts val="0"/>
              </a:spcBef>
              <a:buNone/>
            </a:pPr>
            <a:r>
              <a:rPr lang="en-US" dirty="0"/>
              <a:t>	</a:t>
            </a:r>
            <a:r>
              <a:rPr lang="en-US" dirty="0" err="1" smtClean="0"/>
              <a:t>cout</a:t>
            </a:r>
            <a:r>
              <a:rPr lang="en-US" dirty="0" smtClean="0"/>
              <a:t> &lt;&lt; “Enter an unsigned integer:  “;</a:t>
            </a:r>
          </a:p>
          <a:p>
            <a:pPr marL="0" indent="0">
              <a:spcBef>
                <a:spcPts val="0"/>
              </a:spcBef>
              <a:buNone/>
            </a:pPr>
            <a:r>
              <a:rPr lang="en-US" dirty="0"/>
              <a:t>	</a:t>
            </a:r>
            <a:r>
              <a:rPr lang="en-US" dirty="0" err="1" smtClean="0"/>
              <a:t>cin</a:t>
            </a:r>
            <a:r>
              <a:rPr lang="en-US" dirty="0" smtClean="0"/>
              <a:t> &gt;&gt; </a:t>
            </a:r>
            <a:r>
              <a:rPr lang="en-US" dirty="0" err="1" smtClean="0"/>
              <a:t>inputValue</a:t>
            </a:r>
            <a:r>
              <a:rPr lang="en-US" dirty="0" smtClean="0"/>
              <a:t>;</a:t>
            </a:r>
          </a:p>
          <a:p>
            <a:pPr marL="0" indent="0">
              <a:spcBef>
                <a:spcPts val="0"/>
              </a:spcBef>
              <a:buNone/>
            </a:pPr>
            <a:r>
              <a:rPr lang="en-US" dirty="0"/>
              <a:t>	</a:t>
            </a:r>
            <a:r>
              <a:rPr lang="en-US" dirty="0" err="1" smtClean="0"/>
              <a:t>displayBits</a:t>
            </a:r>
            <a:r>
              <a:rPr lang="en-US" dirty="0" smtClean="0"/>
              <a:t>(</a:t>
            </a:r>
            <a:r>
              <a:rPr lang="en-US" dirty="0" err="1" smtClean="0"/>
              <a:t>inputValue</a:t>
            </a:r>
            <a:r>
              <a:rPr lang="en-US" dirty="0" smtClean="0"/>
              <a:t>);</a:t>
            </a:r>
          </a:p>
          <a:p>
            <a:pPr marL="0" indent="0">
              <a:spcBef>
                <a:spcPts val="0"/>
              </a:spcBef>
              <a:buNone/>
            </a:pPr>
            <a:r>
              <a:rPr lang="en-US" dirty="0"/>
              <a:t>	</a:t>
            </a:r>
            <a:r>
              <a:rPr lang="en-US" dirty="0" smtClean="0"/>
              <a:t>return 0;</a:t>
            </a:r>
          </a:p>
          <a:p>
            <a:pPr marL="0" indent="0">
              <a:spcBef>
                <a:spcPts val="0"/>
              </a:spcBef>
              <a:buNone/>
            </a:pPr>
            <a:r>
              <a:rPr lang="en-US" dirty="0"/>
              <a:t>}</a:t>
            </a:r>
            <a:endParaRPr lang="en-US" dirty="0" smtClean="0"/>
          </a:p>
        </p:txBody>
      </p:sp>
    </p:spTree>
    <p:extLst>
      <p:ext uri="{BB962C8B-B14F-4D97-AF65-F5344CB8AC3E}">
        <p14:creationId xmlns:p14="http://schemas.microsoft.com/office/powerpoint/2010/main" val="184088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fig22_08.cpp</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dirty="0" smtClean="0"/>
              <a:t>#include &lt;</a:t>
            </a:r>
            <a:r>
              <a:rPr lang="en-US" dirty="0" err="1" smtClean="0"/>
              <a:t>iostream</a:t>
            </a:r>
            <a:r>
              <a:rPr lang="en-US" dirty="0" smtClean="0"/>
              <a:t>&gt;</a:t>
            </a:r>
          </a:p>
          <a:p>
            <a:pPr marL="0" indent="0">
              <a:spcBef>
                <a:spcPts val="0"/>
              </a:spcBef>
              <a:buNone/>
            </a:pPr>
            <a:r>
              <a:rPr lang="en-US" dirty="0" smtClean="0"/>
              <a:t>#include &lt;</a:t>
            </a:r>
            <a:r>
              <a:rPr lang="en-US" dirty="0" err="1" smtClean="0"/>
              <a:t>iomanip</a:t>
            </a:r>
            <a:r>
              <a:rPr lang="en-US" dirty="0" smtClean="0"/>
              <a:t>&gt;</a:t>
            </a:r>
          </a:p>
          <a:p>
            <a:pPr marL="0" indent="0">
              <a:spcBef>
                <a:spcPts val="0"/>
              </a:spcBef>
              <a:buNone/>
            </a:pPr>
            <a:r>
              <a:rPr lang="en-US" dirty="0"/>
              <a:t>u</a:t>
            </a:r>
            <a:r>
              <a:rPr lang="en-US" dirty="0" smtClean="0"/>
              <a:t>sing namespace </a:t>
            </a:r>
            <a:r>
              <a:rPr lang="en-US" dirty="0" err="1" smtClean="0"/>
              <a:t>std</a:t>
            </a:r>
            <a:r>
              <a:rPr lang="en-US" dirty="0" smtClean="0"/>
              <a:t>;</a:t>
            </a:r>
          </a:p>
          <a:p>
            <a:pPr marL="0" indent="0">
              <a:spcBef>
                <a:spcPts val="0"/>
              </a:spcBef>
              <a:buNone/>
            </a:pPr>
            <a:endParaRPr lang="en-US" dirty="0"/>
          </a:p>
          <a:p>
            <a:pPr marL="0" indent="0">
              <a:spcBef>
                <a:spcPts val="0"/>
              </a:spcBef>
              <a:buNone/>
            </a:pPr>
            <a:r>
              <a:rPr lang="en-US" dirty="0"/>
              <a:t>v</a:t>
            </a:r>
            <a:r>
              <a:rPr lang="en-US" dirty="0" smtClean="0"/>
              <a:t>oid </a:t>
            </a:r>
            <a:r>
              <a:rPr lang="en-US" dirty="0" err="1" smtClean="0"/>
              <a:t>displayBits</a:t>
            </a:r>
            <a:r>
              <a:rPr lang="en-US" dirty="0" smtClean="0"/>
              <a:t>(unsigned value) {</a:t>
            </a:r>
          </a:p>
          <a:p>
            <a:pPr marL="0" indent="0">
              <a:spcBef>
                <a:spcPts val="0"/>
              </a:spcBef>
              <a:buNone/>
            </a:pPr>
            <a:r>
              <a:rPr lang="en-US" dirty="0"/>
              <a:t>	</a:t>
            </a:r>
            <a:r>
              <a:rPr lang="en-US" dirty="0" err="1" smtClean="0"/>
              <a:t>const</a:t>
            </a:r>
            <a:r>
              <a:rPr lang="en-US" dirty="0" smtClean="0"/>
              <a:t> </a:t>
            </a:r>
            <a:r>
              <a:rPr lang="en-US" dirty="0" err="1" smtClean="0"/>
              <a:t>int</a:t>
            </a:r>
            <a:r>
              <a:rPr lang="en-US" dirty="0" smtClean="0"/>
              <a:t> SHIFT = 8*</a:t>
            </a:r>
            <a:r>
              <a:rPr lang="en-US" dirty="0" err="1" smtClean="0"/>
              <a:t>sizeof</a:t>
            </a:r>
            <a:r>
              <a:rPr lang="en-US" dirty="0" smtClean="0"/>
              <a:t>(unsigned) -1;</a:t>
            </a:r>
          </a:p>
          <a:p>
            <a:pPr marL="0" indent="0">
              <a:spcBef>
                <a:spcPts val="0"/>
              </a:spcBef>
              <a:buNone/>
            </a:pPr>
            <a:r>
              <a:rPr lang="en-US" dirty="0"/>
              <a:t>	</a:t>
            </a:r>
            <a:r>
              <a:rPr lang="en-US" dirty="0" err="1" smtClean="0"/>
              <a:t>const</a:t>
            </a:r>
            <a:r>
              <a:rPr lang="en-US" dirty="0" smtClean="0"/>
              <a:t> unsigned MASK = 1 &lt;&lt; SHIFT;</a:t>
            </a:r>
          </a:p>
          <a:p>
            <a:pPr marL="0" indent="0">
              <a:spcBef>
                <a:spcPts val="0"/>
              </a:spcBef>
              <a:buNone/>
            </a:pPr>
            <a:r>
              <a:rPr lang="en-US" dirty="0"/>
              <a:t>	</a:t>
            </a:r>
            <a:r>
              <a:rPr lang="en-US" dirty="0" err="1" smtClean="0"/>
              <a:t>cout</a:t>
            </a:r>
            <a:r>
              <a:rPr lang="en-US" dirty="0" smtClean="0"/>
              <a:t> &lt;&lt; </a:t>
            </a:r>
            <a:r>
              <a:rPr lang="en-US" dirty="0" err="1" smtClean="0"/>
              <a:t>setw</a:t>
            </a:r>
            <a:r>
              <a:rPr lang="en-US" dirty="0" smtClean="0"/>
              <a:t>(10) &lt;&lt; value &lt;&lt; “ = “;</a:t>
            </a:r>
          </a:p>
          <a:p>
            <a:pPr marL="0" indent="0">
              <a:spcBef>
                <a:spcPts val="0"/>
              </a:spcBef>
              <a:buNone/>
            </a:pPr>
            <a:r>
              <a:rPr lang="en-US" dirty="0"/>
              <a:t>	</a:t>
            </a:r>
            <a:r>
              <a:rPr lang="en-US" dirty="0" smtClean="0"/>
              <a:t>for (unsigned j = 1; j &lt; SHIFT + 1; </a:t>
            </a:r>
            <a:r>
              <a:rPr lang="en-US" dirty="0" err="1" smtClean="0"/>
              <a:t>j++</a:t>
            </a:r>
            <a:r>
              <a:rPr lang="en-US" dirty="0" smtClean="0"/>
              <a:t>) {</a:t>
            </a:r>
          </a:p>
          <a:p>
            <a:pPr marL="0" indent="0">
              <a:spcBef>
                <a:spcPts val="0"/>
              </a:spcBef>
              <a:buNone/>
            </a:pPr>
            <a:r>
              <a:rPr lang="en-US" dirty="0" smtClean="0"/>
              <a:t>		if (value </a:t>
            </a:r>
            <a:r>
              <a:rPr lang="en-US" dirty="0" smtClean="0">
                <a:latin typeface="Arial" panose="020B0604020202020204" pitchFamily="34" charset="0"/>
                <a:cs typeface="Arial" panose="020B0604020202020204" pitchFamily="34" charset="0"/>
              </a:rPr>
              <a:t>&amp;</a:t>
            </a:r>
            <a:r>
              <a:rPr lang="en-US" dirty="0" smtClean="0"/>
              <a:t> MASK) </a:t>
            </a:r>
            <a:r>
              <a:rPr lang="en-US" dirty="0" err="1" smtClean="0"/>
              <a:t>cout</a:t>
            </a:r>
            <a:r>
              <a:rPr lang="en-US" dirty="0" smtClean="0"/>
              <a:t> &lt;&lt; ‘1’;</a:t>
            </a:r>
          </a:p>
          <a:p>
            <a:pPr marL="0" indent="0">
              <a:spcBef>
                <a:spcPts val="0"/>
              </a:spcBef>
              <a:buNone/>
            </a:pPr>
            <a:r>
              <a:rPr lang="en-US" dirty="0"/>
              <a:t>	</a:t>
            </a:r>
            <a:r>
              <a:rPr lang="en-US" dirty="0" smtClean="0"/>
              <a:t>	value &lt;&lt;= 1;</a:t>
            </a:r>
          </a:p>
          <a:p>
            <a:pPr marL="0" indent="0">
              <a:spcBef>
                <a:spcPts val="0"/>
              </a:spcBef>
              <a:buNone/>
            </a:pPr>
            <a:r>
              <a:rPr lang="en-US" dirty="0"/>
              <a:t>	</a:t>
            </a:r>
            <a:r>
              <a:rPr lang="en-US" dirty="0" smtClean="0"/>
              <a:t>	else </a:t>
            </a:r>
            <a:r>
              <a:rPr lang="en-US" dirty="0" err="1" smtClean="0"/>
              <a:t>cout</a:t>
            </a:r>
            <a:r>
              <a:rPr lang="en-US" dirty="0" smtClean="0"/>
              <a:t> &lt;&lt; ‘0’;</a:t>
            </a:r>
          </a:p>
          <a:p>
            <a:pPr marL="0" indent="0">
              <a:spcBef>
                <a:spcPts val="0"/>
              </a:spcBef>
              <a:buNone/>
            </a:pPr>
            <a:r>
              <a:rPr lang="en-US" dirty="0"/>
              <a:t>	</a:t>
            </a:r>
            <a:r>
              <a:rPr lang="en-US" dirty="0" smtClean="0"/>
              <a:t>	if (j % 8 == 0) </a:t>
            </a:r>
            <a:r>
              <a:rPr lang="en-US" dirty="0" err="1" smtClean="0"/>
              <a:t>cout</a:t>
            </a:r>
            <a:r>
              <a:rPr lang="en-US" dirty="0" smtClean="0"/>
              <a:t> &lt;&lt; ‘ ‘;</a:t>
            </a:r>
          </a:p>
          <a:p>
            <a:pPr marL="0" indent="0">
              <a:spcBef>
                <a:spcPts val="0"/>
              </a:spcBef>
              <a:buNone/>
            </a:pPr>
            <a:r>
              <a:rPr lang="en-US" dirty="0" smtClean="0"/>
              <a:t>	}</a:t>
            </a:r>
          </a:p>
          <a:p>
            <a:pPr marL="0" indent="0">
              <a:spcBef>
                <a:spcPts val="0"/>
              </a:spcBef>
              <a:buNone/>
            </a:pPr>
            <a:r>
              <a:rPr lang="en-US" dirty="0"/>
              <a:t>	</a:t>
            </a:r>
            <a:r>
              <a:rPr lang="en-US" dirty="0" err="1" smtClean="0"/>
              <a:t>cout</a:t>
            </a:r>
            <a:r>
              <a:rPr lang="en-US" dirty="0" smtClean="0"/>
              <a:t> &lt;&lt; </a:t>
            </a:r>
            <a:r>
              <a:rPr lang="en-US" dirty="0" err="1" smtClean="0"/>
              <a:t>endl</a:t>
            </a:r>
            <a:r>
              <a:rPr lang="en-US" dirty="0" smtClean="0"/>
              <a:t>;</a:t>
            </a:r>
          </a:p>
          <a:p>
            <a:pPr marL="0" indent="0">
              <a:spcBef>
                <a:spcPts val="0"/>
              </a:spcBef>
              <a:buNone/>
            </a:pPr>
            <a:r>
              <a:rPr lang="en-US" dirty="0"/>
              <a:t>}</a:t>
            </a:r>
            <a:endParaRPr lang="en-US" dirty="0" smtClean="0"/>
          </a:p>
        </p:txBody>
      </p:sp>
    </p:spTree>
    <p:extLst>
      <p:ext uri="{BB962C8B-B14F-4D97-AF65-F5344CB8AC3E}">
        <p14:creationId xmlns:p14="http://schemas.microsoft.com/office/powerpoint/2010/main" val="1207998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fig22_08.cpp</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dirty="0" err="1"/>
              <a:t>i</a:t>
            </a:r>
            <a:r>
              <a:rPr lang="en-US" dirty="0" err="1" smtClean="0"/>
              <a:t>nt</a:t>
            </a:r>
            <a:r>
              <a:rPr lang="en-US" dirty="0" smtClean="0"/>
              <a:t> main() {</a:t>
            </a:r>
          </a:p>
          <a:p>
            <a:pPr marL="0" indent="0">
              <a:spcBef>
                <a:spcPts val="0"/>
              </a:spcBef>
              <a:buNone/>
            </a:pPr>
            <a:r>
              <a:rPr lang="en-US" dirty="0"/>
              <a:t>	</a:t>
            </a:r>
            <a:r>
              <a:rPr lang="en-US" dirty="0" smtClean="0"/>
              <a:t>unsigned number1, number2, mask, </a:t>
            </a:r>
            <a:r>
              <a:rPr lang="en-US" dirty="0" err="1" smtClean="0"/>
              <a:t>setBits</a:t>
            </a:r>
            <a:r>
              <a:rPr lang="en-US" dirty="0" smtClean="0"/>
              <a:t>;</a:t>
            </a:r>
          </a:p>
          <a:p>
            <a:pPr marL="0" indent="0">
              <a:spcBef>
                <a:spcPts val="0"/>
              </a:spcBef>
              <a:buNone/>
            </a:pPr>
            <a:endParaRPr lang="en-US" dirty="0" smtClean="0"/>
          </a:p>
          <a:p>
            <a:pPr marL="0" indent="0">
              <a:spcBef>
                <a:spcPts val="0"/>
              </a:spcBef>
              <a:buNone/>
            </a:pPr>
            <a:r>
              <a:rPr lang="en-US" dirty="0"/>
              <a:t>	</a:t>
            </a:r>
            <a:r>
              <a:rPr lang="en-US" dirty="0" smtClean="0"/>
              <a:t>number1 = 179876355; mask = 1;</a:t>
            </a:r>
          </a:p>
          <a:p>
            <a:pPr marL="0" indent="0">
              <a:spcBef>
                <a:spcPts val="0"/>
              </a:spcBef>
              <a:buNone/>
            </a:pPr>
            <a:r>
              <a:rPr lang="en-US" dirty="0"/>
              <a:t>	</a:t>
            </a:r>
            <a:r>
              <a:rPr lang="en-US" dirty="0" err="1" smtClean="0"/>
              <a:t>cout</a:t>
            </a:r>
            <a:r>
              <a:rPr lang="en-US" dirty="0" smtClean="0"/>
              <a:t> &lt;&lt; “The result of combining the following\n”;</a:t>
            </a:r>
          </a:p>
          <a:p>
            <a:pPr marL="0" indent="0">
              <a:spcBef>
                <a:spcPts val="0"/>
              </a:spcBef>
              <a:buNone/>
            </a:pPr>
            <a:r>
              <a:rPr lang="en-US" dirty="0"/>
              <a:t>	</a:t>
            </a:r>
            <a:r>
              <a:rPr lang="en-US" dirty="0" err="1" smtClean="0"/>
              <a:t>displayBits</a:t>
            </a:r>
            <a:r>
              <a:rPr lang="en-US" dirty="0" smtClean="0"/>
              <a:t>(number1); </a:t>
            </a:r>
            <a:r>
              <a:rPr lang="en-US" dirty="0" err="1" smtClean="0"/>
              <a:t>displayBits</a:t>
            </a:r>
            <a:r>
              <a:rPr lang="en-US" dirty="0" smtClean="0"/>
              <a:t>(mask);</a:t>
            </a:r>
          </a:p>
          <a:p>
            <a:pPr marL="0" indent="0">
              <a:spcBef>
                <a:spcPts val="0"/>
              </a:spcBef>
              <a:buNone/>
            </a:pPr>
            <a:r>
              <a:rPr lang="en-US" dirty="0"/>
              <a:t>	</a:t>
            </a:r>
            <a:r>
              <a:rPr lang="en-US" dirty="0" err="1" smtClean="0"/>
              <a:t>cout</a:t>
            </a:r>
            <a:r>
              <a:rPr lang="en-US" dirty="0" smtClean="0"/>
              <a:t> &lt;&lt; “using the bitwise AND operator </a:t>
            </a:r>
            <a:r>
              <a:rPr lang="en-US" dirty="0" smtClean="0">
                <a:latin typeface="Arial" panose="020B0604020202020204" pitchFamily="34" charset="0"/>
                <a:cs typeface="Arial" panose="020B0604020202020204" pitchFamily="34" charset="0"/>
              </a:rPr>
              <a:t>&amp;</a:t>
            </a:r>
            <a:r>
              <a:rPr lang="en-US" dirty="0" smtClean="0"/>
              <a:t> is\n”;</a:t>
            </a:r>
          </a:p>
          <a:p>
            <a:pPr marL="0" indent="0">
              <a:spcBef>
                <a:spcPts val="0"/>
              </a:spcBef>
              <a:buNone/>
            </a:pPr>
            <a:r>
              <a:rPr lang="en-US" dirty="0"/>
              <a:t>	</a:t>
            </a:r>
            <a:r>
              <a:rPr lang="en-US" dirty="0" err="1" smtClean="0"/>
              <a:t>displayBits</a:t>
            </a:r>
            <a:r>
              <a:rPr lang="en-US" dirty="0" smtClean="0"/>
              <a:t>(number1 </a:t>
            </a:r>
            <a:r>
              <a:rPr lang="en-US" dirty="0" smtClean="0">
                <a:latin typeface="Arial" panose="020B0604020202020204" pitchFamily="34" charset="0"/>
                <a:cs typeface="Arial" panose="020B0604020202020204" pitchFamily="34" charset="0"/>
              </a:rPr>
              <a:t>&amp;</a:t>
            </a:r>
            <a:r>
              <a:rPr lang="en-US" dirty="0" smtClean="0"/>
              <a:t> mask);</a:t>
            </a:r>
          </a:p>
          <a:p>
            <a:pPr marL="0" indent="0">
              <a:spcBef>
                <a:spcPts val="0"/>
              </a:spcBef>
              <a:buNone/>
            </a:pPr>
            <a:endParaRPr lang="en-US" dirty="0" smtClean="0"/>
          </a:p>
          <a:p>
            <a:pPr marL="0" indent="0">
              <a:spcBef>
                <a:spcPts val="0"/>
              </a:spcBef>
              <a:buNone/>
            </a:pPr>
            <a:r>
              <a:rPr lang="en-US" dirty="0" smtClean="0"/>
              <a:t>	number1 = 15; </a:t>
            </a:r>
            <a:r>
              <a:rPr lang="en-US" dirty="0" err="1" smtClean="0"/>
              <a:t>setBits</a:t>
            </a:r>
            <a:r>
              <a:rPr lang="en-US" dirty="0" smtClean="0"/>
              <a:t> = 241;</a:t>
            </a:r>
          </a:p>
          <a:p>
            <a:pPr marL="0" indent="0">
              <a:spcBef>
                <a:spcPts val="0"/>
              </a:spcBef>
              <a:buNone/>
            </a:pPr>
            <a:r>
              <a:rPr lang="en-US" dirty="0"/>
              <a:t>	</a:t>
            </a:r>
            <a:r>
              <a:rPr lang="en-US" dirty="0" err="1"/>
              <a:t>cout</a:t>
            </a:r>
            <a:r>
              <a:rPr lang="en-US" dirty="0"/>
              <a:t> &lt;&lt; “The result of combining the following\n”;</a:t>
            </a:r>
          </a:p>
          <a:p>
            <a:pPr marL="0" indent="0">
              <a:spcBef>
                <a:spcPts val="0"/>
              </a:spcBef>
              <a:buNone/>
            </a:pPr>
            <a:r>
              <a:rPr lang="en-US" dirty="0" smtClean="0"/>
              <a:t>	</a:t>
            </a:r>
            <a:r>
              <a:rPr lang="en-US" dirty="0" err="1" smtClean="0"/>
              <a:t>displayBits</a:t>
            </a:r>
            <a:r>
              <a:rPr lang="en-US" dirty="0" smtClean="0"/>
              <a:t>(number1); </a:t>
            </a:r>
            <a:r>
              <a:rPr lang="en-US" dirty="0" err="1" smtClean="0"/>
              <a:t>displayBits</a:t>
            </a:r>
            <a:r>
              <a:rPr lang="en-US" dirty="0" smtClean="0"/>
              <a:t>(</a:t>
            </a:r>
            <a:r>
              <a:rPr lang="en-US" dirty="0" err="1" smtClean="0"/>
              <a:t>setBits</a:t>
            </a:r>
            <a:r>
              <a:rPr lang="en-US" dirty="0" smtClean="0"/>
              <a:t>);</a:t>
            </a:r>
          </a:p>
          <a:p>
            <a:pPr marL="0" indent="0">
              <a:spcBef>
                <a:spcPts val="0"/>
              </a:spcBef>
              <a:buNone/>
            </a:pPr>
            <a:r>
              <a:rPr lang="en-US" dirty="0"/>
              <a:t>	</a:t>
            </a:r>
            <a:r>
              <a:rPr lang="en-US" dirty="0" err="1"/>
              <a:t>cout</a:t>
            </a:r>
            <a:r>
              <a:rPr lang="en-US" dirty="0"/>
              <a:t> &lt;&lt; “using the bitwise </a:t>
            </a:r>
            <a:r>
              <a:rPr lang="en-US" dirty="0" smtClean="0"/>
              <a:t>OR </a:t>
            </a:r>
            <a:r>
              <a:rPr lang="en-US" dirty="0"/>
              <a:t>operator </a:t>
            </a:r>
            <a:r>
              <a:rPr lang="en-US" dirty="0" smtClean="0"/>
              <a:t>| </a:t>
            </a:r>
            <a:r>
              <a:rPr lang="en-US" dirty="0"/>
              <a:t>is\n”;</a:t>
            </a:r>
          </a:p>
          <a:p>
            <a:pPr marL="0" indent="0">
              <a:spcBef>
                <a:spcPts val="0"/>
              </a:spcBef>
              <a:buNone/>
            </a:pPr>
            <a:r>
              <a:rPr lang="en-US" dirty="0"/>
              <a:t>	</a:t>
            </a:r>
            <a:r>
              <a:rPr lang="en-US" dirty="0" err="1" smtClean="0"/>
              <a:t>displayBits</a:t>
            </a:r>
            <a:r>
              <a:rPr lang="en-US" dirty="0" smtClean="0"/>
              <a:t>(number1 </a:t>
            </a:r>
            <a:r>
              <a:rPr lang="en-US" dirty="0" smtClean="0">
                <a:latin typeface="Arial" panose="020B0604020202020204" pitchFamily="34" charset="0"/>
                <a:cs typeface="Arial" panose="020B0604020202020204" pitchFamily="34" charset="0"/>
              </a:rPr>
              <a:t>|</a:t>
            </a:r>
            <a:r>
              <a:rPr lang="en-US" dirty="0" smtClean="0"/>
              <a:t> </a:t>
            </a:r>
            <a:r>
              <a:rPr lang="en-US" dirty="0" err="1" smtClean="0"/>
              <a:t>setBits</a:t>
            </a:r>
            <a:r>
              <a:rPr lang="en-US" dirty="0" smtClean="0"/>
              <a:t>);</a:t>
            </a:r>
            <a:endParaRPr lang="en-US" dirty="0"/>
          </a:p>
          <a:p>
            <a:pPr marL="0" indent="0">
              <a:spcBef>
                <a:spcPts val="0"/>
              </a:spcBef>
              <a:buNone/>
            </a:pPr>
            <a:r>
              <a:rPr lang="en-US" dirty="0"/>
              <a:t>	</a:t>
            </a:r>
          </a:p>
        </p:txBody>
      </p:sp>
    </p:spTree>
    <p:extLst>
      <p:ext uri="{BB962C8B-B14F-4D97-AF65-F5344CB8AC3E}">
        <p14:creationId xmlns:p14="http://schemas.microsoft.com/office/powerpoint/2010/main" val="1131720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fig22_08.cpp</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dirty="0"/>
              <a:t>	</a:t>
            </a:r>
            <a:r>
              <a:rPr lang="en-US" dirty="0" smtClean="0"/>
              <a:t>number1 = 139; number2 = 199;</a:t>
            </a:r>
          </a:p>
          <a:p>
            <a:pPr marL="0" indent="0">
              <a:spcBef>
                <a:spcPts val="0"/>
              </a:spcBef>
              <a:buNone/>
            </a:pPr>
            <a:r>
              <a:rPr lang="en-US" dirty="0"/>
              <a:t>	</a:t>
            </a:r>
            <a:r>
              <a:rPr lang="en-US" dirty="0" err="1" smtClean="0"/>
              <a:t>cout</a:t>
            </a:r>
            <a:r>
              <a:rPr lang="en-US" dirty="0" smtClean="0"/>
              <a:t> &lt;&lt; “The result of combining the following\n”;</a:t>
            </a:r>
          </a:p>
          <a:p>
            <a:pPr marL="0" indent="0">
              <a:spcBef>
                <a:spcPts val="0"/>
              </a:spcBef>
              <a:buNone/>
            </a:pPr>
            <a:r>
              <a:rPr lang="en-US" dirty="0"/>
              <a:t>	</a:t>
            </a:r>
            <a:r>
              <a:rPr lang="en-US" dirty="0" err="1" smtClean="0"/>
              <a:t>displayBits</a:t>
            </a:r>
            <a:r>
              <a:rPr lang="en-US" dirty="0" smtClean="0"/>
              <a:t>(number1); </a:t>
            </a:r>
            <a:r>
              <a:rPr lang="en-US" dirty="0" err="1" smtClean="0"/>
              <a:t>displayBits</a:t>
            </a:r>
            <a:r>
              <a:rPr lang="en-US" dirty="0" smtClean="0"/>
              <a:t>(number2);</a:t>
            </a:r>
          </a:p>
          <a:p>
            <a:pPr marL="0" indent="0">
              <a:spcBef>
                <a:spcPts val="0"/>
              </a:spcBef>
              <a:buNone/>
            </a:pPr>
            <a:r>
              <a:rPr lang="en-US" dirty="0"/>
              <a:t>	</a:t>
            </a:r>
            <a:r>
              <a:rPr lang="en-US" dirty="0" err="1" smtClean="0"/>
              <a:t>cout</a:t>
            </a:r>
            <a:r>
              <a:rPr lang="en-US" dirty="0" smtClean="0"/>
              <a:t> &lt;&lt; “using the bitwise exclusive OR operator </a:t>
            </a:r>
            <a:r>
              <a:rPr lang="en-US" dirty="0" smtClean="0">
                <a:latin typeface="Arial" panose="020B0604020202020204" pitchFamily="34" charset="0"/>
                <a:cs typeface="Arial" panose="020B0604020202020204" pitchFamily="34" charset="0"/>
              </a:rPr>
              <a:t>^</a:t>
            </a:r>
            <a:r>
              <a:rPr lang="en-US" dirty="0" smtClean="0"/>
              <a:t> is\n”;</a:t>
            </a:r>
          </a:p>
          <a:p>
            <a:pPr marL="0" indent="0">
              <a:spcBef>
                <a:spcPts val="0"/>
              </a:spcBef>
              <a:buNone/>
            </a:pPr>
            <a:r>
              <a:rPr lang="en-US" dirty="0"/>
              <a:t>	</a:t>
            </a:r>
            <a:r>
              <a:rPr lang="en-US" dirty="0" err="1" smtClean="0"/>
              <a:t>displayBits</a:t>
            </a:r>
            <a:r>
              <a:rPr lang="en-US" dirty="0" smtClean="0"/>
              <a:t>(number1 </a:t>
            </a:r>
            <a:r>
              <a:rPr lang="en-US" dirty="0">
                <a:latin typeface="Arial" panose="020B0604020202020204" pitchFamily="34" charset="0"/>
                <a:cs typeface="Arial" panose="020B0604020202020204" pitchFamily="34" charset="0"/>
              </a:rPr>
              <a:t>^</a:t>
            </a:r>
            <a:r>
              <a:rPr lang="en-US" dirty="0" smtClean="0"/>
              <a:t> number2);</a:t>
            </a:r>
          </a:p>
          <a:p>
            <a:pPr marL="0" indent="0">
              <a:spcBef>
                <a:spcPts val="0"/>
              </a:spcBef>
              <a:buNone/>
            </a:pPr>
            <a:endParaRPr lang="en-US" dirty="0" smtClean="0"/>
          </a:p>
          <a:p>
            <a:pPr marL="0" indent="0">
              <a:spcBef>
                <a:spcPts val="0"/>
              </a:spcBef>
              <a:buNone/>
            </a:pPr>
            <a:r>
              <a:rPr lang="en-US" dirty="0" smtClean="0"/>
              <a:t>	number1 = 21845; </a:t>
            </a:r>
          </a:p>
          <a:p>
            <a:pPr marL="0" indent="0">
              <a:spcBef>
                <a:spcPts val="0"/>
              </a:spcBef>
              <a:buNone/>
            </a:pPr>
            <a:r>
              <a:rPr lang="en-US" dirty="0" smtClean="0"/>
              <a:t>	</a:t>
            </a:r>
            <a:r>
              <a:rPr lang="en-US" dirty="0" err="1" smtClean="0"/>
              <a:t>cout</a:t>
            </a:r>
            <a:r>
              <a:rPr lang="en-US" dirty="0" smtClean="0"/>
              <a:t> &lt;&lt; “\</a:t>
            </a:r>
            <a:r>
              <a:rPr lang="en-US" dirty="0" err="1" smtClean="0"/>
              <a:t>nThe</a:t>
            </a:r>
            <a:r>
              <a:rPr lang="en-US" dirty="0" smtClean="0"/>
              <a:t> one’s complement of\n”;</a:t>
            </a:r>
            <a:endParaRPr lang="en-US" dirty="0"/>
          </a:p>
          <a:p>
            <a:pPr marL="0" indent="0">
              <a:spcBef>
                <a:spcPts val="0"/>
              </a:spcBef>
              <a:buNone/>
            </a:pPr>
            <a:r>
              <a:rPr lang="en-US" dirty="0" smtClean="0"/>
              <a:t>	</a:t>
            </a:r>
            <a:r>
              <a:rPr lang="en-US" dirty="0" err="1" smtClean="0"/>
              <a:t>displayBits</a:t>
            </a:r>
            <a:r>
              <a:rPr lang="en-US" dirty="0" smtClean="0"/>
              <a:t>(number1); </a:t>
            </a:r>
          </a:p>
          <a:p>
            <a:pPr marL="0" indent="0">
              <a:spcBef>
                <a:spcPts val="0"/>
              </a:spcBef>
              <a:buNone/>
            </a:pPr>
            <a:r>
              <a:rPr lang="en-US" dirty="0"/>
              <a:t>	</a:t>
            </a:r>
            <a:r>
              <a:rPr lang="en-US" dirty="0" err="1"/>
              <a:t>cout</a:t>
            </a:r>
            <a:r>
              <a:rPr lang="en-US" dirty="0"/>
              <a:t> &lt;&lt; </a:t>
            </a:r>
            <a:r>
              <a:rPr lang="en-US" dirty="0" smtClean="0"/>
              <a:t>“is”;</a:t>
            </a:r>
            <a:endParaRPr lang="en-US" dirty="0"/>
          </a:p>
          <a:p>
            <a:pPr marL="0" indent="0">
              <a:spcBef>
                <a:spcPts val="0"/>
              </a:spcBef>
              <a:buNone/>
            </a:pPr>
            <a:r>
              <a:rPr lang="en-US" dirty="0"/>
              <a:t>	</a:t>
            </a:r>
            <a:r>
              <a:rPr lang="en-US" dirty="0" err="1" smtClean="0"/>
              <a:t>displayBits</a:t>
            </a:r>
            <a:r>
              <a:rPr lang="en-US" dirty="0" smtClean="0"/>
              <a:t>(~number1);</a:t>
            </a:r>
          </a:p>
          <a:p>
            <a:pPr marL="0" indent="0">
              <a:spcBef>
                <a:spcPts val="0"/>
              </a:spcBef>
              <a:buNone/>
            </a:pPr>
            <a:r>
              <a:rPr lang="en-US" dirty="0"/>
              <a:t>	</a:t>
            </a:r>
            <a:r>
              <a:rPr lang="en-US" dirty="0" smtClean="0"/>
              <a:t>return 0;</a:t>
            </a:r>
          </a:p>
          <a:p>
            <a:pPr marL="0" indent="0">
              <a:spcBef>
                <a:spcPts val="0"/>
              </a:spcBef>
              <a:buNone/>
            </a:pPr>
            <a:r>
              <a:rPr lang="en-US" dirty="0"/>
              <a:t>}</a:t>
            </a:r>
          </a:p>
          <a:p>
            <a:pPr marL="0" indent="0">
              <a:spcBef>
                <a:spcPts val="0"/>
              </a:spcBef>
              <a:buNone/>
            </a:pPr>
            <a:r>
              <a:rPr lang="en-US" dirty="0"/>
              <a:t>	</a:t>
            </a:r>
          </a:p>
        </p:txBody>
      </p:sp>
    </p:spTree>
    <p:extLst>
      <p:ext uri="{BB962C8B-B14F-4D97-AF65-F5344CB8AC3E}">
        <p14:creationId xmlns:p14="http://schemas.microsoft.com/office/powerpoint/2010/main" val="2924578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fig22_11.cpp</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dirty="0" smtClean="0"/>
              <a:t>#include &lt;</a:t>
            </a:r>
            <a:r>
              <a:rPr lang="en-US" dirty="0" err="1" smtClean="0"/>
              <a:t>iostream</a:t>
            </a:r>
            <a:r>
              <a:rPr lang="en-US" dirty="0" smtClean="0"/>
              <a:t>&gt;</a:t>
            </a:r>
          </a:p>
          <a:p>
            <a:pPr marL="0" indent="0">
              <a:spcBef>
                <a:spcPts val="0"/>
              </a:spcBef>
              <a:buNone/>
            </a:pPr>
            <a:r>
              <a:rPr lang="en-US" dirty="0" smtClean="0"/>
              <a:t>#include &lt;</a:t>
            </a:r>
            <a:r>
              <a:rPr lang="en-US" dirty="0" err="1" smtClean="0"/>
              <a:t>iomanip</a:t>
            </a:r>
            <a:r>
              <a:rPr lang="en-US" dirty="0" smtClean="0"/>
              <a:t>&gt;</a:t>
            </a:r>
          </a:p>
          <a:p>
            <a:pPr marL="0" indent="0">
              <a:spcBef>
                <a:spcPts val="0"/>
              </a:spcBef>
              <a:buNone/>
            </a:pPr>
            <a:r>
              <a:rPr lang="en-US" dirty="0"/>
              <a:t>u</a:t>
            </a:r>
            <a:r>
              <a:rPr lang="en-US" dirty="0" smtClean="0"/>
              <a:t>sing namespace </a:t>
            </a:r>
            <a:r>
              <a:rPr lang="en-US" dirty="0" err="1" smtClean="0"/>
              <a:t>std</a:t>
            </a:r>
            <a:r>
              <a:rPr lang="en-US" dirty="0" smtClean="0"/>
              <a:t>;</a:t>
            </a:r>
          </a:p>
          <a:p>
            <a:pPr marL="0" indent="0">
              <a:spcBef>
                <a:spcPts val="0"/>
              </a:spcBef>
              <a:buNone/>
            </a:pPr>
            <a:endParaRPr lang="en-US" dirty="0"/>
          </a:p>
          <a:p>
            <a:pPr marL="0" indent="0">
              <a:spcBef>
                <a:spcPts val="0"/>
              </a:spcBef>
              <a:buNone/>
            </a:pPr>
            <a:r>
              <a:rPr lang="en-US" dirty="0"/>
              <a:t>v</a:t>
            </a:r>
            <a:r>
              <a:rPr lang="en-US" dirty="0" smtClean="0"/>
              <a:t>oid </a:t>
            </a:r>
            <a:r>
              <a:rPr lang="en-US" dirty="0" err="1" smtClean="0"/>
              <a:t>displayBits</a:t>
            </a:r>
            <a:r>
              <a:rPr lang="en-US" dirty="0" smtClean="0"/>
              <a:t>(unsigned value) {</a:t>
            </a:r>
          </a:p>
          <a:p>
            <a:pPr marL="0" indent="0">
              <a:spcBef>
                <a:spcPts val="0"/>
              </a:spcBef>
              <a:buNone/>
            </a:pPr>
            <a:r>
              <a:rPr lang="en-US" dirty="0"/>
              <a:t>	</a:t>
            </a:r>
            <a:r>
              <a:rPr lang="en-US" dirty="0" err="1" smtClean="0"/>
              <a:t>const</a:t>
            </a:r>
            <a:r>
              <a:rPr lang="en-US" dirty="0" smtClean="0"/>
              <a:t> </a:t>
            </a:r>
            <a:r>
              <a:rPr lang="en-US" dirty="0" err="1" smtClean="0"/>
              <a:t>int</a:t>
            </a:r>
            <a:r>
              <a:rPr lang="en-US" dirty="0" smtClean="0"/>
              <a:t> SHIFT = 8*</a:t>
            </a:r>
            <a:r>
              <a:rPr lang="en-US" dirty="0" err="1" smtClean="0"/>
              <a:t>sizeof</a:t>
            </a:r>
            <a:r>
              <a:rPr lang="en-US" dirty="0" smtClean="0"/>
              <a:t>(unsigned) -1;</a:t>
            </a:r>
          </a:p>
          <a:p>
            <a:pPr marL="0" indent="0">
              <a:spcBef>
                <a:spcPts val="0"/>
              </a:spcBef>
              <a:buNone/>
            </a:pPr>
            <a:r>
              <a:rPr lang="en-US" dirty="0"/>
              <a:t>	</a:t>
            </a:r>
            <a:r>
              <a:rPr lang="en-US" dirty="0" err="1" smtClean="0"/>
              <a:t>const</a:t>
            </a:r>
            <a:r>
              <a:rPr lang="en-US" dirty="0" smtClean="0"/>
              <a:t> unsigned MASK = 1 &lt;&lt; SHIFT;</a:t>
            </a:r>
          </a:p>
          <a:p>
            <a:pPr marL="0" indent="0">
              <a:spcBef>
                <a:spcPts val="0"/>
              </a:spcBef>
              <a:buNone/>
            </a:pPr>
            <a:r>
              <a:rPr lang="en-US" dirty="0"/>
              <a:t>	</a:t>
            </a:r>
            <a:r>
              <a:rPr lang="en-US" dirty="0" err="1" smtClean="0"/>
              <a:t>cout</a:t>
            </a:r>
            <a:r>
              <a:rPr lang="en-US" dirty="0" smtClean="0"/>
              <a:t> &lt;&lt; </a:t>
            </a:r>
            <a:r>
              <a:rPr lang="en-US" dirty="0" err="1" smtClean="0"/>
              <a:t>setw</a:t>
            </a:r>
            <a:r>
              <a:rPr lang="en-US" dirty="0" smtClean="0"/>
              <a:t>(10) &lt;&lt; value &lt;&lt; “ = “;</a:t>
            </a:r>
          </a:p>
          <a:p>
            <a:pPr marL="0" indent="0">
              <a:spcBef>
                <a:spcPts val="0"/>
              </a:spcBef>
              <a:buNone/>
            </a:pPr>
            <a:r>
              <a:rPr lang="en-US" dirty="0"/>
              <a:t>	</a:t>
            </a:r>
            <a:r>
              <a:rPr lang="en-US" dirty="0" smtClean="0"/>
              <a:t>for (unsigned j = 1; j &lt; SHIFT + 1; </a:t>
            </a:r>
            <a:r>
              <a:rPr lang="en-US" dirty="0" err="1" smtClean="0"/>
              <a:t>j++</a:t>
            </a:r>
            <a:r>
              <a:rPr lang="en-US" dirty="0" smtClean="0"/>
              <a:t>) {</a:t>
            </a:r>
          </a:p>
          <a:p>
            <a:pPr marL="0" indent="0">
              <a:spcBef>
                <a:spcPts val="0"/>
              </a:spcBef>
              <a:buNone/>
            </a:pPr>
            <a:r>
              <a:rPr lang="en-US" dirty="0" smtClean="0"/>
              <a:t>		if (value </a:t>
            </a:r>
            <a:r>
              <a:rPr lang="en-US" dirty="0" smtClean="0">
                <a:latin typeface="Arial" panose="020B0604020202020204" pitchFamily="34" charset="0"/>
                <a:cs typeface="Arial" panose="020B0604020202020204" pitchFamily="34" charset="0"/>
              </a:rPr>
              <a:t>&amp;</a:t>
            </a:r>
            <a:r>
              <a:rPr lang="en-US" dirty="0" smtClean="0"/>
              <a:t> MASK) </a:t>
            </a:r>
            <a:r>
              <a:rPr lang="en-US" dirty="0" err="1" smtClean="0"/>
              <a:t>cout</a:t>
            </a:r>
            <a:r>
              <a:rPr lang="en-US" dirty="0" smtClean="0"/>
              <a:t> &lt;&lt; ‘1’;</a:t>
            </a:r>
          </a:p>
          <a:p>
            <a:pPr marL="0" indent="0">
              <a:spcBef>
                <a:spcPts val="0"/>
              </a:spcBef>
              <a:buNone/>
            </a:pPr>
            <a:r>
              <a:rPr lang="en-US" dirty="0"/>
              <a:t>		value &lt;&lt;= 1</a:t>
            </a:r>
            <a:r>
              <a:rPr lang="en-US" dirty="0" smtClean="0"/>
              <a:t>;</a:t>
            </a:r>
          </a:p>
          <a:p>
            <a:pPr marL="0" indent="0">
              <a:spcBef>
                <a:spcPts val="0"/>
              </a:spcBef>
              <a:buNone/>
            </a:pPr>
            <a:r>
              <a:rPr lang="en-US" dirty="0"/>
              <a:t>	</a:t>
            </a:r>
            <a:r>
              <a:rPr lang="en-US" dirty="0" smtClean="0"/>
              <a:t>	else </a:t>
            </a:r>
            <a:r>
              <a:rPr lang="en-US" dirty="0" err="1" smtClean="0"/>
              <a:t>cout</a:t>
            </a:r>
            <a:r>
              <a:rPr lang="en-US" dirty="0" smtClean="0"/>
              <a:t> &lt;&lt; ‘0’;</a:t>
            </a:r>
          </a:p>
          <a:p>
            <a:pPr marL="0" indent="0">
              <a:spcBef>
                <a:spcPts val="0"/>
              </a:spcBef>
              <a:buNone/>
            </a:pPr>
            <a:r>
              <a:rPr lang="en-US" dirty="0"/>
              <a:t>	</a:t>
            </a:r>
            <a:r>
              <a:rPr lang="en-US" dirty="0" smtClean="0"/>
              <a:t>	if (j % 8 == 0) </a:t>
            </a:r>
            <a:r>
              <a:rPr lang="en-US" dirty="0" err="1" smtClean="0"/>
              <a:t>cout</a:t>
            </a:r>
            <a:r>
              <a:rPr lang="en-US" dirty="0" smtClean="0"/>
              <a:t> &lt;&lt; ‘ ‘;</a:t>
            </a:r>
          </a:p>
          <a:p>
            <a:pPr marL="0" indent="0">
              <a:spcBef>
                <a:spcPts val="0"/>
              </a:spcBef>
              <a:buNone/>
            </a:pPr>
            <a:r>
              <a:rPr lang="en-US" dirty="0" smtClean="0"/>
              <a:t>	}</a:t>
            </a:r>
          </a:p>
          <a:p>
            <a:pPr marL="0" indent="0">
              <a:spcBef>
                <a:spcPts val="0"/>
              </a:spcBef>
              <a:buNone/>
            </a:pPr>
            <a:r>
              <a:rPr lang="en-US" dirty="0"/>
              <a:t>	</a:t>
            </a:r>
            <a:r>
              <a:rPr lang="en-US" dirty="0" err="1" smtClean="0"/>
              <a:t>cout</a:t>
            </a:r>
            <a:r>
              <a:rPr lang="en-US" dirty="0" smtClean="0"/>
              <a:t> &lt;&lt; </a:t>
            </a:r>
            <a:r>
              <a:rPr lang="en-US" dirty="0" err="1" smtClean="0"/>
              <a:t>endl</a:t>
            </a:r>
            <a:r>
              <a:rPr lang="en-US" dirty="0" smtClean="0"/>
              <a:t>;</a:t>
            </a:r>
          </a:p>
          <a:p>
            <a:pPr marL="0" indent="0">
              <a:spcBef>
                <a:spcPts val="0"/>
              </a:spcBef>
              <a:buNone/>
            </a:pPr>
            <a:r>
              <a:rPr lang="en-US" dirty="0"/>
              <a:t>}</a:t>
            </a:r>
            <a:endParaRPr lang="en-US" dirty="0" smtClean="0"/>
          </a:p>
        </p:txBody>
      </p:sp>
    </p:spTree>
    <p:extLst>
      <p:ext uri="{BB962C8B-B14F-4D97-AF65-F5344CB8AC3E}">
        <p14:creationId xmlns:p14="http://schemas.microsoft.com/office/powerpoint/2010/main" val="1499977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fig22_11.cpp</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dirty="0" err="1"/>
              <a:t>i</a:t>
            </a:r>
            <a:r>
              <a:rPr lang="en-US" dirty="0" err="1" smtClean="0"/>
              <a:t>nt</a:t>
            </a:r>
            <a:r>
              <a:rPr lang="en-US" dirty="0" smtClean="0"/>
              <a:t> main() {</a:t>
            </a:r>
          </a:p>
          <a:p>
            <a:pPr marL="0" indent="0">
              <a:spcBef>
                <a:spcPts val="0"/>
              </a:spcBef>
              <a:buNone/>
            </a:pPr>
            <a:r>
              <a:rPr lang="en-US" dirty="0"/>
              <a:t>	</a:t>
            </a:r>
            <a:r>
              <a:rPr lang="en-US" dirty="0" err="1" smtClean="0"/>
              <a:t>int</a:t>
            </a:r>
            <a:r>
              <a:rPr lang="en-US" dirty="0" smtClean="0"/>
              <a:t> number1 = -2000;</a:t>
            </a:r>
          </a:p>
          <a:p>
            <a:pPr marL="0" indent="0">
              <a:spcBef>
                <a:spcPts val="0"/>
              </a:spcBef>
              <a:buNone/>
            </a:pPr>
            <a:r>
              <a:rPr lang="en-US" dirty="0"/>
              <a:t>	</a:t>
            </a:r>
            <a:r>
              <a:rPr lang="en-US" dirty="0" err="1" smtClean="0"/>
              <a:t>cout</a:t>
            </a:r>
            <a:r>
              <a:rPr lang="en-US" dirty="0" smtClean="0"/>
              <a:t> &lt;&lt; “The result of left shifting\n”;</a:t>
            </a:r>
          </a:p>
          <a:p>
            <a:pPr marL="0" indent="0">
              <a:spcBef>
                <a:spcPts val="0"/>
              </a:spcBef>
              <a:buNone/>
            </a:pPr>
            <a:r>
              <a:rPr lang="en-US" dirty="0"/>
              <a:t>	</a:t>
            </a:r>
            <a:r>
              <a:rPr lang="en-US" dirty="0" err="1" smtClean="0"/>
              <a:t>displayBits</a:t>
            </a:r>
            <a:r>
              <a:rPr lang="en-US" dirty="0" smtClean="0"/>
              <a:t>(number1);</a:t>
            </a:r>
          </a:p>
          <a:p>
            <a:pPr marL="0" indent="0">
              <a:spcBef>
                <a:spcPts val="0"/>
              </a:spcBef>
              <a:buNone/>
            </a:pPr>
            <a:r>
              <a:rPr lang="en-US" dirty="0"/>
              <a:t>	</a:t>
            </a:r>
            <a:r>
              <a:rPr lang="en-US" dirty="0" err="1" smtClean="0"/>
              <a:t>cout</a:t>
            </a:r>
            <a:r>
              <a:rPr lang="en-US" dirty="0" smtClean="0"/>
              <a:t> &lt;&lt; “8 bit positions using the left-shift operator is\n”;</a:t>
            </a:r>
          </a:p>
          <a:p>
            <a:pPr marL="0" indent="0">
              <a:spcBef>
                <a:spcPts val="0"/>
              </a:spcBef>
              <a:buNone/>
            </a:pPr>
            <a:r>
              <a:rPr lang="en-US" dirty="0"/>
              <a:t>	</a:t>
            </a:r>
            <a:r>
              <a:rPr lang="en-US" dirty="0" err="1" smtClean="0"/>
              <a:t>displayBits</a:t>
            </a:r>
            <a:r>
              <a:rPr lang="en-US" dirty="0" smtClean="0"/>
              <a:t>(number1 &lt;&lt; 8);</a:t>
            </a:r>
          </a:p>
          <a:p>
            <a:pPr marL="0" indent="0">
              <a:spcBef>
                <a:spcPts val="0"/>
              </a:spcBef>
              <a:buNone/>
            </a:pPr>
            <a:endParaRPr lang="en-US" dirty="0"/>
          </a:p>
          <a:p>
            <a:pPr marL="0" indent="0">
              <a:spcBef>
                <a:spcPts val="0"/>
              </a:spcBef>
              <a:buNone/>
            </a:pPr>
            <a:r>
              <a:rPr lang="en-US" dirty="0" smtClean="0"/>
              <a:t>	</a:t>
            </a:r>
            <a:r>
              <a:rPr lang="en-US" dirty="0" err="1" smtClean="0"/>
              <a:t>cout</a:t>
            </a:r>
            <a:r>
              <a:rPr lang="en-US" dirty="0" smtClean="0"/>
              <a:t> &lt;&lt; “\</a:t>
            </a:r>
            <a:r>
              <a:rPr lang="en-US" dirty="0" err="1" smtClean="0"/>
              <a:t>nThe</a:t>
            </a:r>
            <a:r>
              <a:rPr lang="en-US" dirty="0" smtClean="0"/>
              <a:t> result of right shifting\n”;</a:t>
            </a:r>
          </a:p>
          <a:p>
            <a:pPr marL="0" indent="0">
              <a:spcBef>
                <a:spcPts val="0"/>
              </a:spcBef>
              <a:buNone/>
            </a:pPr>
            <a:r>
              <a:rPr lang="en-US" dirty="0"/>
              <a:t>	</a:t>
            </a:r>
            <a:r>
              <a:rPr lang="en-US" dirty="0" err="1" smtClean="0"/>
              <a:t>displayBits</a:t>
            </a:r>
            <a:r>
              <a:rPr lang="en-US" dirty="0" smtClean="0"/>
              <a:t>(number1);</a:t>
            </a:r>
          </a:p>
          <a:p>
            <a:pPr marL="0" indent="0">
              <a:spcBef>
                <a:spcPts val="0"/>
              </a:spcBef>
              <a:buNone/>
            </a:pPr>
            <a:r>
              <a:rPr lang="en-US" dirty="0"/>
              <a:t>	</a:t>
            </a:r>
            <a:r>
              <a:rPr lang="en-US" dirty="0" err="1" smtClean="0"/>
              <a:t>cout</a:t>
            </a:r>
            <a:r>
              <a:rPr lang="en-US" dirty="0" smtClean="0"/>
              <a:t> &lt;&lt; “8 bit positions using the right-shift operator is\n”;</a:t>
            </a:r>
          </a:p>
          <a:p>
            <a:pPr marL="0" indent="0">
              <a:spcBef>
                <a:spcPts val="0"/>
              </a:spcBef>
              <a:buNone/>
            </a:pPr>
            <a:r>
              <a:rPr lang="en-US" dirty="0"/>
              <a:t>	</a:t>
            </a:r>
            <a:r>
              <a:rPr lang="en-US" dirty="0" err="1" smtClean="0"/>
              <a:t>displayBits</a:t>
            </a:r>
            <a:r>
              <a:rPr lang="en-US" dirty="0" smtClean="0"/>
              <a:t>(number1 &gt;&gt; 8);</a:t>
            </a:r>
          </a:p>
          <a:p>
            <a:pPr marL="0" indent="0">
              <a:spcBef>
                <a:spcPts val="0"/>
              </a:spcBef>
              <a:buNone/>
            </a:pPr>
            <a:r>
              <a:rPr lang="en-US" dirty="0"/>
              <a:t>	</a:t>
            </a:r>
            <a:r>
              <a:rPr lang="en-US" dirty="0" smtClean="0"/>
              <a:t>return 0;</a:t>
            </a:r>
          </a:p>
          <a:p>
            <a:pPr marL="0" indent="0">
              <a:spcBef>
                <a:spcPts val="0"/>
              </a:spcBef>
              <a:buNone/>
            </a:pPr>
            <a:r>
              <a:rPr lang="en-US" dirty="0"/>
              <a:t>}</a:t>
            </a:r>
            <a:endParaRPr lang="en-US" dirty="0" smtClean="0"/>
          </a:p>
        </p:txBody>
      </p:sp>
    </p:spTree>
    <p:extLst>
      <p:ext uri="{BB962C8B-B14F-4D97-AF65-F5344CB8AC3E}">
        <p14:creationId xmlns:p14="http://schemas.microsoft.com/office/powerpoint/2010/main" val="345381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Conversion</a:t>
            </a:r>
            <a:endParaRPr lang="en-US" dirty="0"/>
          </a:p>
        </p:txBody>
      </p:sp>
      <p:sp>
        <p:nvSpPr>
          <p:cNvPr id="3" name="Content Placeholder 2"/>
          <p:cNvSpPr>
            <a:spLocks noGrp="1"/>
          </p:cNvSpPr>
          <p:nvPr>
            <p:ph idx="1"/>
          </p:nvPr>
        </p:nvSpPr>
        <p:spPr/>
        <p:txBody>
          <a:bodyPr/>
          <a:lstStyle/>
          <a:p>
            <a:r>
              <a:rPr lang="en-US" dirty="0" smtClean="0"/>
              <a:t>15</a:t>
            </a:r>
            <a:r>
              <a:rPr lang="en-US" baseline="-25000" dirty="0" smtClean="0"/>
              <a:t>10</a:t>
            </a:r>
            <a:r>
              <a:rPr lang="en-US" dirty="0" smtClean="0"/>
              <a:t> -&gt; 1111</a:t>
            </a:r>
            <a:r>
              <a:rPr lang="en-US" baseline="-25000" dirty="0" smtClean="0"/>
              <a:t>2</a:t>
            </a:r>
          </a:p>
          <a:p>
            <a:pPr lvl="1"/>
            <a:r>
              <a:rPr lang="en-US" dirty="0" smtClean="0"/>
              <a:t>15 % 2 = 1 // least significant bit</a:t>
            </a:r>
          </a:p>
          <a:p>
            <a:pPr lvl="1"/>
            <a:r>
              <a:rPr lang="en-US" dirty="0" smtClean="0"/>
              <a:t>15 / 2 = 7</a:t>
            </a:r>
          </a:p>
          <a:p>
            <a:pPr lvl="1"/>
            <a:r>
              <a:rPr lang="en-US" dirty="0" smtClean="0"/>
              <a:t>7 % 2 = 1 // next bit</a:t>
            </a:r>
          </a:p>
          <a:p>
            <a:pPr lvl="1"/>
            <a:r>
              <a:rPr lang="en-US" dirty="0" smtClean="0"/>
              <a:t>7 / 2 = 3</a:t>
            </a:r>
          </a:p>
          <a:p>
            <a:pPr lvl="1"/>
            <a:r>
              <a:rPr lang="en-US" dirty="0" smtClean="0"/>
              <a:t>3 % 2 = 1 // next bit</a:t>
            </a:r>
          </a:p>
          <a:p>
            <a:pPr lvl="1"/>
            <a:r>
              <a:rPr lang="en-US" dirty="0" smtClean="0"/>
              <a:t>3 / 2 = 1</a:t>
            </a:r>
          </a:p>
          <a:p>
            <a:pPr lvl="1"/>
            <a:r>
              <a:rPr lang="en-US" dirty="0" smtClean="0"/>
              <a:t>1 % 2 = 1 // next bit</a:t>
            </a:r>
          </a:p>
          <a:p>
            <a:pPr lvl="1"/>
            <a:r>
              <a:rPr lang="en-US" dirty="0" smtClean="0"/>
              <a:t>1 / 2 = 0 // terminate</a:t>
            </a:r>
          </a:p>
        </p:txBody>
      </p:sp>
    </p:spTree>
    <p:extLst>
      <p:ext uri="{BB962C8B-B14F-4D97-AF65-F5344CB8AC3E}">
        <p14:creationId xmlns:p14="http://schemas.microsoft.com/office/powerpoint/2010/main" val="2058204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BitFlags</a:t>
            </a:r>
            <a:r>
              <a:rPr lang="en-US" dirty="0" smtClean="0"/>
              <a:t> Examples</a:t>
            </a:r>
            <a:endParaRPr lang="en-US" dirty="0"/>
          </a:p>
        </p:txBody>
      </p:sp>
      <p:sp>
        <p:nvSpPr>
          <p:cNvPr id="3" name="Content Placeholder 2"/>
          <p:cNvSpPr>
            <a:spLocks noGrp="1"/>
          </p:cNvSpPr>
          <p:nvPr>
            <p:ph idx="1"/>
          </p:nvPr>
        </p:nvSpPr>
        <p:spPr/>
        <p:txBody>
          <a:bodyPr/>
          <a:lstStyle/>
          <a:p>
            <a:r>
              <a:rPr lang="en-US" dirty="0">
                <a:hlinkClick r:id="rId2"/>
              </a:rPr>
              <a:t>http://www.cs.fsu.edu/~myers/cop3330/examples/bitwise/bitflags</a:t>
            </a:r>
            <a:r>
              <a:rPr lang="en-US" dirty="0" smtClean="0">
                <a:hlinkClick r:id="rId2"/>
              </a:rPr>
              <a:t>/</a:t>
            </a:r>
            <a:endParaRPr lang="en-US" dirty="0" smtClean="0"/>
          </a:p>
          <a:p>
            <a:pPr lvl="1"/>
            <a:r>
              <a:rPr lang="en-US" dirty="0" smtClean="0"/>
              <a:t>Set up to store a set of on/off flags</a:t>
            </a:r>
          </a:p>
          <a:p>
            <a:pPr lvl="1"/>
            <a:r>
              <a:rPr lang="en-US" dirty="0" smtClean="0"/>
              <a:t>On a system with 4-byte integers, a </a:t>
            </a:r>
            <a:r>
              <a:rPr lang="en-US" dirty="0" err="1" smtClean="0"/>
              <a:t>BitFlag</a:t>
            </a:r>
            <a:r>
              <a:rPr lang="en-US" dirty="0" smtClean="0"/>
              <a:t> object can store 32 flags (using one variable for all flags)</a:t>
            </a:r>
          </a:p>
          <a:p>
            <a:pPr lvl="1"/>
            <a:endParaRPr lang="en-US" dirty="0"/>
          </a:p>
        </p:txBody>
      </p:sp>
    </p:spTree>
    <p:extLst>
      <p:ext uri="{BB962C8B-B14F-4D97-AF65-F5344CB8AC3E}">
        <p14:creationId xmlns:p14="http://schemas.microsoft.com/office/powerpoint/2010/main" val="2478768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bitflags.h</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dirty="0"/>
              <a:t>c</a:t>
            </a:r>
            <a:r>
              <a:rPr lang="en-US" dirty="0" smtClean="0"/>
              <a:t>lass </a:t>
            </a:r>
            <a:r>
              <a:rPr lang="en-US" dirty="0" err="1" smtClean="0"/>
              <a:t>BitFlags</a:t>
            </a:r>
            <a:r>
              <a:rPr lang="en-US" dirty="0" smtClean="0"/>
              <a:t> {</a:t>
            </a:r>
          </a:p>
          <a:p>
            <a:pPr marL="0" indent="0">
              <a:spcBef>
                <a:spcPts val="0"/>
              </a:spcBef>
              <a:buNone/>
            </a:pPr>
            <a:r>
              <a:rPr lang="en-US" dirty="0"/>
              <a:t>	</a:t>
            </a:r>
            <a:r>
              <a:rPr lang="en-US" dirty="0" smtClean="0"/>
              <a:t>public:</a:t>
            </a:r>
          </a:p>
          <a:p>
            <a:pPr marL="0" indent="0">
              <a:spcBef>
                <a:spcPts val="0"/>
              </a:spcBef>
              <a:buNone/>
            </a:pPr>
            <a:r>
              <a:rPr lang="en-US" dirty="0"/>
              <a:t>	</a:t>
            </a:r>
            <a:r>
              <a:rPr lang="en-US" dirty="0" smtClean="0"/>
              <a:t>	</a:t>
            </a:r>
            <a:r>
              <a:rPr lang="en-US" dirty="0" err="1" smtClean="0"/>
              <a:t>BitFlags</a:t>
            </a:r>
            <a:r>
              <a:rPr lang="en-US" dirty="0" smtClean="0"/>
              <a:t>();</a:t>
            </a:r>
          </a:p>
          <a:p>
            <a:pPr marL="0" indent="0">
              <a:spcBef>
                <a:spcPts val="0"/>
              </a:spcBef>
              <a:buNone/>
            </a:pPr>
            <a:r>
              <a:rPr lang="en-US" dirty="0"/>
              <a:t>		</a:t>
            </a:r>
            <a:r>
              <a:rPr lang="en-US" dirty="0" smtClean="0"/>
              <a:t>void Set(</a:t>
            </a:r>
            <a:r>
              <a:rPr lang="en-US" dirty="0" err="1" smtClean="0"/>
              <a:t>int</a:t>
            </a:r>
            <a:r>
              <a:rPr lang="en-US" dirty="0" smtClean="0"/>
              <a:t> </a:t>
            </a:r>
            <a:r>
              <a:rPr lang="en-US" dirty="0" err="1" smtClean="0"/>
              <a:t>num</a:t>
            </a:r>
            <a:r>
              <a:rPr lang="en-US" dirty="0" smtClean="0"/>
              <a:t>);</a:t>
            </a:r>
          </a:p>
          <a:p>
            <a:pPr marL="0" indent="0">
              <a:spcBef>
                <a:spcPts val="0"/>
              </a:spcBef>
              <a:buNone/>
            </a:pPr>
            <a:r>
              <a:rPr lang="en-US" dirty="0"/>
              <a:t>	</a:t>
            </a:r>
            <a:r>
              <a:rPr lang="en-US" dirty="0" smtClean="0"/>
              <a:t>	void Unset(</a:t>
            </a:r>
            <a:r>
              <a:rPr lang="en-US" dirty="0" err="1" smtClean="0"/>
              <a:t>int</a:t>
            </a:r>
            <a:r>
              <a:rPr lang="en-US" dirty="0" smtClean="0"/>
              <a:t> </a:t>
            </a:r>
            <a:r>
              <a:rPr lang="en-US" dirty="0" err="1" smtClean="0"/>
              <a:t>num</a:t>
            </a:r>
            <a:r>
              <a:rPr lang="en-US" dirty="0" smtClean="0"/>
              <a:t>);</a:t>
            </a:r>
          </a:p>
          <a:p>
            <a:pPr marL="0" indent="0">
              <a:spcBef>
                <a:spcPts val="0"/>
              </a:spcBef>
              <a:buNone/>
            </a:pPr>
            <a:r>
              <a:rPr lang="en-US" dirty="0"/>
              <a:t>	</a:t>
            </a:r>
            <a:r>
              <a:rPr lang="en-US" dirty="0" smtClean="0"/>
              <a:t>	void Flip(</a:t>
            </a:r>
            <a:r>
              <a:rPr lang="en-US" dirty="0" err="1" smtClean="0"/>
              <a:t>int</a:t>
            </a:r>
            <a:r>
              <a:rPr lang="en-US" dirty="0" smtClean="0"/>
              <a:t> </a:t>
            </a:r>
            <a:r>
              <a:rPr lang="en-US" dirty="0" err="1" smtClean="0"/>
              <a:t>num</a:t>
            </a:r>
            <a:r>
              <a:rPr lang="en-US" dirty="0" smtClean="0"/>
              <a:t>);</a:t>
            </a:r>
          </a:p>
          <a:p>
            <a:pPr marL="0" indent="0">
              <a:spcBef>
                <a:spcPts val="0"/>
              </a:spcBef>
              <a:buNone/>
            </a:pPr>
            <a:r>
              <a:rPr lang="en-US" dirty="0"/>
              <a:t>	</a:t>
            </a:r>
            <a:r>
              <a:rPr lang="en-US" dirty="0" smtClean="0"/>
              <a:t>	bool Query(</a:t>
            </a:r>
            <a:r>
              <a:rPr lang="en-US" dirty="0" err="1" smtClean="0"/>
              <a:t>int</a:t>
            </a:r>
            <a:r>
              <a:rPr lang="en-US" dirty="0" smtClean="0"/>
              <a:t> </a:t>
            </a:r>
            <a:r>
              <a:rPr lang="en-US" dirty="0" err="1" smtClean="0"/>
              <a:t>num</a:t>
            </a:r>
            <a:r>
              <a:rPr lang="en-US" dirty="0" smtClean="0"/>
              <a:t>) </a:t>
            </a:r>
            <a:r>
              <a:rPr lang="en-US" dirty="0" err="1" smtClean="0"/>
              <a:t>const</a:t>
            </a:r>
            <a:r>
              <a:rPr lang="en-US" dirty="0" smtClean="0"/>
              <a:t>;</a:t>
            </a:r>
          </a:p>
          <a:p>
            <a:pPr marL="0" indent="0">
              <a:spcBef>
                <a:spcPts val="0"/>
              </a:spcBef>
              <a:buNone/>
            </a:pPr>
            <a:r>
              <a:rPr lang="en-US" dirty="0"/>
              <a:t>	</a:t>
            </a:r>
            <a:r>
              <a:rPr lang="en-US" dirty="0" smtClean="0"/>
              <a:t>private:</a:t>
            </a:r>
          </a:p>
          <a:p>
            <a:pPr marL="0" indent="0">
              <a:spcBef>
                <a:spcPts val="0"/>
              </a:spcBef>
              <a:buNone/>
            </a:pPr>
            <a:r>
              <a:rPr lang="en-US" dirty="0"/>
              <a:t>	</a:t>
            </a:r>
            <a:r>
              <a:rPr lang="en-US" dirty="0" smtClean="0"/>
              <a:t>	</a:t>
            </a:r>
            <a:r>
              <a:rPr lang="en-US" dirty="0" err="1" smtClean="0"/>
              <a:t>int</a:t>
            </a:r>
            <a:r>
              <a:rPr lang="en-US" dirty="0" smtClean="0"/>
              <a:t> Mask(</a:t>
            </a:r>
            <a:r>
              <a:rPr lang="en-US" dirty="0" err="1" smtClean="0"/>
              <a:t>int</a:t>
            </a:r>
            <a:r>
              <a:rPr lang="en-US" dirty="0" smtClean="0"/>
              <a:t> </a:t>
            </a:r>
            <a:r>
              <a:rPr lang="en-US" dirty="0" err="1" smtClean="0"/>
              <a:t>num</a:t>
            </a:r>
            <a:r>
              <a:rPr lang="en-US" dirty="0" smtClean="0"/>
              <a:t>) </a:t>
            </a:r>
            <a:r>
              <a:rPr lang="en-US" dirty="0" err="1" smtClean="0"/>
              <a:t>const</a:t>
            </a:r>
            <a:r>
              <a:rPr lang="en-US" dirty="0" smtClean="0"/>
              <a:t>;</a:t>
            </a:r>
          </a:p>
          <a:p>
            <a:pPr marL="0" indent="0">
              <a:spcBef>
                <a:spcPts val="0"/>
              </a:spcBef>
              <a:buNone/>
            </a:pPr>
            <a:r>
              <a:rPr lang="en-US" dirty="0"/>
              <a:t>	</a:t>
            </a:r>
            <a:r>
              <a:rPr lang="en-US" dirty="0" smtClean="0"/>
              <a:t>	unsigned </a:t>
            </a:r>
            <a:r>
              <a:rPr lang="en-US" dirty="0" err="1" smtClean="0"/>
              <a:t>int</a:t>
            </a:r>
            <a:r>
              <a:rPr lang="en-US" dirty="0" smtClean="0"/>
              <a:t> flags;</a:t>
            </a:r>
          </a:p>
          <a:p>
            <a:pPr marL="0" indent="0">
              <a:spcBef>
                <a:spcPts val="0"/>
              </a:spcBef>
              <a:buNone/>
            </a:pPr>
            <a:r>
              <a:rPr lang="en-US" dirty="0"/>
              <a:t>	</a:t>
            </a:r>
            <a:r>
              <a:rPr lang="en-US" dirty="0" smtClean="0"/>
              <a:t>	</a:t>
            </a:r>
            <a:r>
              <a:rPr lang="en-US" dirty="0" err="1" smtClean="0"/>
              <a:t>const</a:t>
            </a:r>
            <a:r>
              <a:rPr lang="en-US" dirty="0" smtClean="0"/>
              <a:t> </a:t>
            </a:r>
            <a:r>
              <a:rPr lang="en-US" dirty="0" err="1" smtClean="0"/>
              <a:t>int</a:t>
            </a:r>
            <a:r>
              <a:rPr lang="en-US" dirty="0" smtClean="0"/>
              <a:t> </a:t>
            </a:r>
            <a:r>
              <a:rPr lang="en-US" dirty="0" err="1" smtClean="0"/>
              <a:t>numflags</a:t>
            </a:r>
            <a:r>
              <a:rPr lang="en-US" dirty="0" smtClean="0"/>
              <a:t>;</a:t>
            </a:r>
          </a:p>
          <a:p>
            <a:pPr marL="0" indent="0">
              <a:spcBef>
                <a:spcPts val="0"/>
              </a:spcBef>
              <a:buNone/>
            </a:pPr>
            <a:r>
              <a:rPr lang="en-US" dirty="0" smtClean="0"/>
              <a:t>};</a:t>
            </a:r>
          </a:p>
        </p:txBody>
      </p:sp>
    </p:spTree>
    <p:extLst>
      <p:ext uri="{BB962C8B-B14F-4D97-AF65-F5344CB8AC3E}">
        <p14:creationId xmlns:p14="http://schemas.microsoft.com/office/powerpoint/2010/main" val="1095778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bitflags.cpp</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dirty="0" smtClean="0"/>
              <a:t>#include &lt;</a:t>
            </a:r>
            <a:r>
              <a:rPr lang="en-US" dirty="0" err="1" smtClean="0"/>
              <a:t>iostream</a:t>
            </a:r>
            <a:r>
              <a:rPr lang="en-US" dirty="0" smtClean="0"/>
              <a:t>&gt;</a:t>
            </a:r>
          </a:p>
          <a:p>
            <a:pPr marL="0" indent="0">
              <a:spcBef>
                <a:spcPts val="0"/>
              </a:spcBef>
              <a:buNone/>
            </a:pPr>
            <a:r>
              <a:rPr lang="en-US" dirty="0" smtClean="0"/>
              <a:t>#include “</a:t>
            </a:r>
            <a:r>
              <a:rPr lang="en-US" dirty="0" err="1" smtClean="0"/>
              <a:t>bitflags.h</a:t>
            </a:r>
            <a:r>
              <a:rPr lang="en-US" dirty="0" smtClean="0"/>
              <a:t>”</a:t>
            </a:r>
          </a:p>
          <a:p>
            <a:pPr marL="0" indent="0">
              <a:spcBef>
                <a:spcPts val="0"/>
              </a:spcBef>
              <a:buNone/>
            </a:pPr>
            <a:endParaRPr lang="en-US" dirty="0"/>
          </a:p>
          <a:p>
            <a:pPr marL="0" indent="0">
              <a:spcBef>
                <a:spcPts val="0"/>
              </a:spcBef>
              <a:buNone/>
            </a:pPr>
            <a:r>
              <a:rPr lang="en-US" dirty="0" err="1" smtClean="0"/>
              <a:t>BitFlags</a:t>
            </a:r>
            <a:r>
              <a:rPr lang="en-US" dirty="0" smtClean="0"/>
              <a:t>::</a:t>
            </a:r>
            <a:r>
              <a:rPr lang="en-US" dirty="0" err="1" smtClean="0"/>
              <a:t>BitFlags</a:t>
            </a:r>
            <a:r>
              <a:rPr lang="en-US" dirty="0" smtClean="0"/>
              <a:t>() : </a:t>
            </a:r>
            <a:r>
              <a:rPr lang="en-US" dirty="0" err="1" smtClean="0"/>
              <a:t>numflags</a:t>
            </a:r>
            <a:r>
              <a:rPr lang="en-US" dirty="0" smtClean="0"/>
              <a:t>(</a:t>
            </a:r>
            <a:r>
              <a:rPr lang="en-US" dirty="0" err="1" smtClean="0"/>
              <a:t>sizeof</a:t>
            </a:r>
            <a:r>
              <a:rPr lang="en-US" dirty="0" smtClean="0"/>
              <a:t>(</a:t>
            </a:r>
            <a:r>
              <a:rPr lang="en-US" dirty="0" err="1" smtClean="0"/>
              <a:t>int</a:t>
            </a:r>
            <a:r>
              <a:rPr lang="en-US" dirty="0" smtClean="0"/>
              <a:t>)*8) {</a:t>
            </a:r>
          </a:p>
          <a:p>
            <a:pPr marL="0" indent="0">
              <a:spcBef>
                <a:spcPts val="0"/>
              </a:spcBef>
              <a:buNone/>
            </a:pPr>
            <a:r>
              <a:rPr lang="en-US" dirty="0"/>
              <a:t>	</a:t>
            </a:r>
            <a:r>
              <a:rPr lang="en-US" dirty="0" smtClean="0"/>
              <a:t>flags = 0;</a:t>
            </a:r>
          </a:p>
          <a:p>
            <a:pPr marL="0" indent="0">
              <a:spcBef>
                <a:spcPts val="0"/>
              </a:spcBef>
              <a:buNone/>
            </a:pPr>
            <a:r>
              <a:rPr lang="en-US" dirty="0" smtClean="0"/>
              <a:t>}</a:t>
            </a:r>
          </a:p>
          <a:p>
            <a:pPr marL="0" indent="0">
              <a:spcBef>
                <a:spcPts val="0"/>
              </a:spcBef>
              <a:buNone/>
            </a:pPr>
            <a:r>
              <a:rPr lang="en-US" dirty="0" err="1"/>
              <a:t>i</a:t>
            </a:r>
            <a:r>
              <a:rPr lang="en-US" dirty="0" err="1" smtClean="0"/>
              <a:t>nt</a:t>
            </a:r>
            <a:r>
              <a:rPr lang="en-US" dirty="0" smtClean="0"/>
              <a:t> </a:t>
            </a:r>
            <a:r>
              <a:rPr lang="en-US" dirty="0" err="1" smtClean="0"/>
              <a:t>BitFlags</a:t>
            </a:r>
            <a:r>
              <a:rPr lang="en-US" dirty="0" smtClean="0"/>
              <a:t>::Mask(</a:t>
            </a:r>
            <a:r>
              <a:rPr lang="en-US" dirty="0" err="1" smtClean="0"/>
              <a:t>int</a:t>
            </a:r>
            <a:r>
              <a:rPr lang="en-US" dirty="0" smtClean="0"/>
              <a:t> </a:t>
            </a:r>
            <a:r>
              <a:rPr lang="en-US" dirty="0" err="1" smtClean="0"/>
              <a:t>num</a:t>
            </a:r>
            <a:r>
              <a:rPr lang="en-US" dirty="0" smtClean="0"/>
              <a:t>) </a:t>
            </a:r>
            <a:r>
              <a:rPr lang="en-US" dirty="0" err="1" smtClean="0"/>
              <a:t>const</a:t>
            </a:r>
            <a:r>
              <a:rPr lang="en-US" dirty="0" smtClean="0"/>
              <a:t> {</a:t>
            </a:r>
          </a:p>
          <a:p>
            <a:pPr marL="0" indent="0">
              <a:spcBef>
                <a:spcPts val="0"/>
              </a:spcBef>
              <a:buNone/>
            </a:pPr>
            <a:r>
              <a:rPr lang="en-US" dirty="0"/>
              <a:t>	</a:t>
            </a:r>
            <a:r>
              <a:rPr lang="en-US" dirty="0" smtClean="0"/>
              <a:t>return (1 &lt;&lt; </a:t>
            </a:r>
            <a:r>
              <a:rPr lang="en-US" dirty="0" err="1" smtClean="0"/>
              <a:t>num</a:t>
            </a:r>
            <a:r>
              <a:rPr lang="en-US" dirty="0" smtClean="0"/>
              <a:t>);</a:t>
            </a:r>
          </a:p>
          <a:p>
            <a:pPr marL="0" indent="0">
              <a:spcBef>
                <a:spcPts val="0"/>
              </a:spcBef>
              <a:buNone/>
            </a:pPr>
            <a:r>
              <a:rPr lang="en-US" dirty="0" smtClean="0"/>
              <a:t>}</a:t>
            </a:r>
          </a:p>
          <a:p>
            <a:pPr marL="0" indent="0">
              <a:spcBef>
                <a:spcPts val="0"/>
              </a:spcBef>
              <a:buNone/>
            </a:pPr>
            <a:r>
              <a:rPr lang="en-US" dirty="0"/>
              <a:t>v</a:t>
            </a:r>
            <a:r>
              <a:rPr lang="en-US" dirty="0" smtClean="0"/>
              <a:t>oid </a:t>
            </a:r>
            <a:r>
              <a:rPr lang="en-US" dirty="0" err="1" smtClean="0"/>
              <a:t>BitFlags</a:t>
            </a:r>
            <a:r>
              <a:rPr lang="en-US" dirty="0" smtClean="0"/>
              <a:t>::Set(</a:t>
            </a:r>
            <a:r>
              <a:rPr lang="en-US" dirty="0" err="1" smtClean="0"/>
              <a:t>int</a:t>
            </a:r>
            <a:r>
              <a:rPr lang="en-US" dirty="0" smtClean="0"/>
              <a:t> </a:t>
            </a:r>
            <a:r>
              <a:rPr lang="en-US" dirty="0" err="1" smtClean="0"/>
              <a:t>num</a:t>
            </a:r>
            <a:r>
              <a:rPr lang="en-US" dirty="0" smtClean="0"/>
              <a:t>) {</a:t>
            </a:r>
          </a:p>
          <a:p>
            <a:pPr marL="0" indent="0">
              <a:spcBef>
                <a:spcPts val="0"/>
              </a:spcBef>
              <a:buNone/>
            </a:pPr>
            <a:r>
              <a:rPr lang="en-US" dirty="0"/>
              <a:t>	</a:t>
            </a:r>
            <a:r>
              <a:rPr lang="en-US" dirty="0" smtClean="0"/>
              <a:t>flags = flags | Mask(</a:t>
            </a:r>
            <a:r>
              <a:rPr lang="en-US" dirty="0" err="1" smtClean="0"/>
              <a:t>num</a:t>
            </a:r>
            <a:r>
              <a:rPr lang="en-US" dirty="0" smtClean="0"/>
              <a:t>);</a:t>
            </a:r>
          </a:p>
          <a:p>
            <a:pPr marL="0" indent="0">
              <a:spcBef>
                <a:spcPts val="0"/>
              </a:spcBef>
              <a:buNone/>
            </a:pPr>
            <a:r>
              <a:rPr lang="en-US" dirty="0" smtClean="0"/>
              <a:t>}</a:t>
            </a:r>
          </a:p>
        </p:txBody>
      </p:sp>
    </p:spTree>
    <p:extLst>
      <p:ext uri="{BB962C8B-B14F-4D97-AF65-F5344CB8AC3E}">
        <p14:creationId xmlns:p14="http://schemas.microsoft.com/office/powerpoint/2010/main" val="678577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bitflags.cpp</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dirty="0" smtClean="0"/>
              <a:t>void </a:t>
            </a:r>
            <a:r>
              <a:rPr lang="en-US" dirty="0" err="1" smtClean="0"/>
              <a:t>BitFlags</a:t>
            </a:r>
            <a:r>
              <a:rPr lang="en-US" dirty="0" smtClean="0"/>
              <a:t>::Unset(</a:t>
            </a:r>
            <a:r>
              <a:rPr lang="en-US" dirty="0" err="1" smtClean="0"/>
              <a:t>int</a:t>
            </a:r>
            <a:r>
              <a:rPr lang="en-US" dirty="0" smtClean="0"/>
              <a:t> </a:t>
            </a:r>
            <a:r>
              <a:rPr lang="en-US" dirty="0" err="1" smtClean="0"/>
              <a:t>num</a:t>
            </a:r>
            <a:r>
              <a:rPr lang="en-US" dirty="0" smtClean="0"/>
              <a:t>) {</a:t>
            </a:r>
          </a:p>
          <a:p>
            <a:pPr marL="0" indent="0">
              <a:spcBef>
                <a:spcPts val="0"/>
              </a:spcBef>
              <a:buNone/>
            </a:pPr>
            <a:r>
              <a:rPr lang="en-US" dirty="0"/>
              <a:t>	</a:t>
            </a:r>
            <a:r>
              <a:rPr lang="en-US" dirty="0" smtClean="0"/>
              <a:t>flags = </a:t>
            </a:r>
            <a:r>
              <a:rPr lang="en-US" dirty="0" err="1" smtClean="0"/>
              <a:t>flasg</a:t>
            </a:r>
            <a:r>
              <a:rPr lang="en-US" dirty="0" smtClean="0"/>
              <a:t> </a:t>
            </a:r>
            <a:r>
              <a:rPr lang="en-US" dirty="0" smtClean="0">
                <a:latin typeface="Arial" panose="020B0604020202020204" pitchFamily="34" charset="0"/>
                <a:cs typeface="Arial" panose="020B0604020202020204" pitchFamily="34" charset="0"/>
              </a:rPr>
              <a:t>&amp;</a:t>
            </a:r>
            <a:r>
              <a:rPr lang="en-US" dirty="0" smtClean="0"/>
              <a:t> ~Mask(</a:t>
            </a:r>
            <a:r>
              <a:rPr lang="en-US" dirty="0" err="1" smtClean="0"/>
              <a:t>num</a:t>
            </a:r>
            <a:r>
              <a:rPr lang="en-US" dirty="0" smtClean="0"/>
              <a:t>);</a:t>
            </a:r>
          </a:p>
          <a:p>
            <a:pPr marL="0" indent="0">
              <a:spcBef>
                <a:spcPts val="0"/>
              </a:spcBef>
              <a:buNone/>
            </a:pPr>
            <a:r>
              <a:rPr lang="en-US" dirty="0" smtClean="0"/>
              <a:t>}</a:t>
            </a:r>
          </a:p>
          <a:p>
            <a:pPr marL="0" indent="0">
              <a:spcBef>
                <a:spcPts val="0"/>
              </a:spcBef>
              <a:buNone/>
            </a:pPr>
            <a:r>
              <a:rPr lang="en-US" dirty="0"/>
              <a:t>v</a:t>
            </a:r>
            <a:r>
              <a:rPr lang="en-US" dirty="0" smtClean="0"/>
              <a:t>oid </a:t>
            </a:r>
            <a:r>
              <a:rPr lang="en-US" dirty="0" err="1" smtClean="0"/>
              <a:t>BitFlags</a:t>
            </a:r>
            <a:r>
              <a:rPr lang="en-US" dirty="0" smtClean="0"/>
              <a:t>::Flip(</a:t>
            </a:r>
            <a:r>
              <a:rPr lang="en-US" dirty="0" err="1" smtClean="0"/>
              <a:t>int</a:t>
            </a:r>
            <a:r>
              <a:rPr lang="en-US" dirty="0" smtClean="0"/>
              <a:t> </a:t>
            </a:r>
            <a:r>
              <a:rPr lang="en-US" dirty="0" err="1" smtClean="0"/>
              <a:t>num</a:t>
            </a:r>
            <a:r>
              <a:rPr lang="en-US" dirty="0" smtClean="0"/>
              <a:t>) {</a:t>
            </a:r>
          </a:p>
          <a:p>
            <a:pPr marL="0" indent="0">
              <a:spcBef>
                <a:spcPts val="0"/>
              </a:spcBef>
              <a:buNone/>
            </a:pPr>
            <a:r>
              <a:rPr lang="en-US" dirty="0"/>
              <a:t>	</a:t>
            </a:r>
            <a:r>
              <a:rPr lang="en-US" dirty="0" smtClean="0"/>
              <a:t>flags = flags ^ Mask(</a:t>
            </a:r>
            <a:r>
              <a:rPr lang="en-US" dirty="0" err="1" smtClean="0"/>
              <a:t>num</a:t>
            </a:r>
            <a:r>
              <a:rPr lang="en-US" dirty="0" smtClean="0"/>
              <a:t>);</a:t>
            </a:r>
          </a:p>
          <a:p>
            <a:pPr marL="0" indent="0">
              <a:spcBef>
                <a:spcPts val="0"/>
              </a:spcBef>
              <a:buNone/>
            </a:pPr>
            <a:r>
              <a:rPr lang="en-US" dirty="0" smtClean="0"/>
              <a:t>}</a:t>
            </a:r>
          </a:p>
          <a:p>
            <a:pPr marL="0" indent="0">
              <a:spcBef>
                <a:spcPts val="0"/>
              </a:spcBef>
              <a:buNone/>
            </a:pPr>
            <a:r>
              <a:rPr lang="en-US" dirty="0" smtClean="0"/>
              <a:t>Bool </a:t>
            </a:r>
            <a:r>
              <a:rPr lang="en-US" dirty="0" err="1" smtClean="0"/>
              <a:t>BitFlags</a:t>
            </a:r>
            <a:r>
              <a:rPr lang="en-US" dirty="0" smtClean="0"/>
              <a:t>::Query(</a:t>
            </a:r>
            <a:r>
              <a:rPr lang="en-US" dirty="0" err="1" smtClean="0"/>
              <a:t>int</a:t>
            </a:r>
            <a:r>
              <a:rPr lang="en-US" dirty="0" smtClean="0"/>
              <a:t> </a:t>
            </a:r>
            <a:r>
              <a:rPr lang="en-US" dirty="0" err="1" smtClean="0"/>
              <a:t>num</a:t>
            </a:r>
            <a:r>
              <a:rPr lang="en-US" dirty="0" smtClean="0"/>
              <a:t>) {</a:t>
            </a:r>
          </a:p>
          <a:p>
            <a:pPr marL="0" indent="0">
              <a:spcBef>
                <a:spcPts val="0"/>
              </a:spcBef>
              <a:buNone/>
            </a:pPr>
            <a:r>
              <a:rPr lang="en-US" dirty="0"/>
              <a:t>	</a:t>
            </a:r>
            <a:r>
              <a:rPr lang="en-US" dirty="0" smtClean="0"/>
              <a:t>return (flags </a:t>
            </a:r>
            <a:r>
              <a:rPr lang="en-US" dirty="0" smtClean="0">
                <a:latin typeface="Arial" panose="020B0604020202020204" pitchFamily="34" charset="0"/>
                <a:cs typeface="Arial" panose="020B0604020202020204" pitchFamily="34" charset="0"/>
              </a:rPr>
              <a:t>&amp;</a:t>
            </a:r>
            <a:r>
              <a:rPr lang="en-US" dirty="0" smtClean="0"/>
              <a:t> Mask(</a:t>
            </a:r>
            <a:r>
              <a:rPr lang="en-US" dirty="0" err="1" smtClean="0"/>
              <a:t>num</a:t>
            </a:r>
            <a:r>
              <a:rPr lang="en-US" dirty="0" smtClean="0"/>
              <a:t>));</a:t>
            </a:r>
          </a:p>
          <a:p>
            <a:pPr marL="0" indent="0">
              <a:spcBef>
                <a:spcPts val="0"/>
              </a:spcBef>
              <a:buNone/>
            </a:pPr>
            <a:r>
              <a:rPr lang="en-US" dirty="0"/>
              <a:t>}</a:t>
            </a:r>
            <a:endParaRPr lang="en-US" dirty="0" smtClean="0"/>
          </a:p>
        </p:txBody>
      </p:sp>
    </p:spTree>
    <p:extLst>
      <p:ext uri="{BB962C8B-B14F-4D97-AF65-F5344CB8AC3E}">
        <p14:creationId xmlns:p14="http://schemas.microsoft.com/office/powerpoint/2010/main" val="3144394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main.cpp</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dirty="0" smtClean="0"/>
              <a:t>#include &lt;</a:t>
            </a:r>
            <a:r>
              <a:rPr lang="en-US" dirty="0" err="1" smtClean="0"/>
              <a:t>iostream</a:t>
            </a:r>
            <a:r>
              <a:rPr lang="en-US" dirty="0" smtClean="0"/>
              <a:t>&gt;</a:t>
            </a:r>
          </a:p>
          <a:p>
            <a:pPr marL="0" indent="0">
              <a:spcBef>
                <a:spcPts val="0"/>
              </a:spcBef>
              <a:buNone/>
            </a:pPr>
            <a:r>
              <a:rPr lang="en-US" dirty="0" smtClean="0"/>
              <a:t>#include “</a:t>
            </a:r>
            <a:r>
              <a:rPr lang="en-US" dirty="0" err="1" smtClean="0"/>
              <a:t>bitflags.h</a:t>
            </a:r>
            <a:r>
              <a:rPr lang="en-US" dirty="0" smtClean="0"/>
              <a:t>”</a:t>
            </a:r>
          </a:p>
          <a:p>
            <a:pPr marL="0" indent="0">
              <a:spcBef>
                <a:spcPts val="0"/>
              </a:spcBef>
              <a:buNone/>
            </a:pPr>
            <a:r>
              <a:rPr lang="en-US" dirty="0"/>
              <a:t>u</a:t>
            </a:r>
            <a:r>
              <a:rPr lang="en-US" dirty="0" smtClean="0"/>
              <a:t>sing namespace </a:t>
            </a:r>
            <a:r>
              <a:rPr lang="en-US" dirty="0" err="1" smtClean="0"/>
              <a:t>std</a:t>
            </a:r>
            <a:r>
              <a:rPr lang="en-US" dirty="0" smtClean="0"/>
              <a:t>;</a:t>
            </a:r>
          </a:p>
          <a:p>
            <a:pPr marL="0" indent="0">
              <a:spcBef>
                <a:spcPts val="0"/>
              </a:spcBef>
              <a:buNone/>
            </a:pPr>
            <a:endParaRPr lang="en-US" dirty="0" smtClean="0"/>
          </a:p>
          <a:p>
            <a:pPr marL="0" indent="0">
              <a:spcBef>
                <a:spcPts val="0"/>
              </a:spcBef>
              <a:buNone/>
            </a:pPr>
            <a:r>
              <a:rPr lang="en-US" dirty="0" err="1" smtClean="0"/>
              <a:t>int</a:t>
            </a:r>
            <a:r>
              <a:rPr lang="en-US" dirty="0" smtClean="0"/>
              <a:t> main() {</a:t>
            </a:r>
          </a:p>
          <a:p>
            <a:pPr marL="0" indent="0">
              <a:spcBef>
                <a:spcPts val="0"/>
              </a:spcBef>
              <a:buNone/>
            </a:pPr>
            <a:r>
              <a:rPr lang="en-US" dirty="0"/>
              <a:t>	</a:t>
            </a:r>
            <a:r>
              <a:rPr lang="en-US" dirty="0" err="1" smtClean="0"/>
              <a:t>BitFlags</a:t>
            </a:r>
            <a:r>
              <a:rPr lang="en-US" dirty="0" smtClean="0"/>
              <a:t> b;</a:t>
            </a:r>
          </a:p>
          <a:p>
            <a:pPr marL="0" indent="0">
              <a:spcBef>
                <a:spcPts val="0"/>
              </a:spcBef>
              <a:buNone/>
            </a:pPr>
            <a:endParaRPr lang="en-US" dirty="0" smtClean="0"/>
          </a:p>
          <a:p>
            <a:pPr marL="0" indent="0">
              <a:spcBef>
                <a:spcPts val="0"/>
              </a:spcBef>
              <a:buNone/>
            </a:pPr>
            <a:r>
              <a:rPr lang="en-US" dirty="0"/>
              <a:t>	</a:t>
            </a:r>
            <a:r>
              <a:rPr lang="en-US" dirty="0" smtClean="0"/>
              <a:t>for (</a:t>
            </a:r>
            <a:r>
              <a:rPr lang="en-US" dirty="0" err="1" smtClean="0"/>
              <a:t>int</a:t>
            </a:r>
            <a:r>
              <a:rPr lang="en-US" dirty="0" smtClean="0"/>
              <a:t> j = 0; j &lt; 32; j += 2) </a:t>
            </a:r>
          </a:p>
          <a:p>
            <a:pPr marL="0" indent="0">
              <a:spcBef>
                <a:spcPts val="0"/>
              </a:spcBef>
              <a:buNone/>
            </a:pPr>
            <a:r>
              <a:rPr lang="en-US" dirty="0"/>
              <a:t>	</a:t>
            </a:r>
            <a:r>
              <a:rPr lang="en-US" dirty="0" smtClean="0"/>
              <a:t>	</a:t>
            </a:r>
            <a:r>
              <a:rPr lang="en-US" dirty="0" err="1" smtClean="0"/>
              <a:t>b.Set</a:t>
            </a:r>
            <a:r>
              <a:rPr lang="en-US" dirty="0" smtClean="0"/>
              <a:t>(j);</a:t>
            </a:r>
          </a:p>
          <a:p>
            <a:pPr marL="0" indent="0">
              <a:spcBef>
                <a:spcPts val="0"/>
              </a:spcBef>
              <a:buNone/>
            </a:pPr>
            <a:r>
              <a:rPr lang="en-US" dirty="0"/>
              <a:t>	</a:t>
            </a:r>
            <a:r>
              <a:rPr lang="en-US" dirty="0" smtClean="0"/>
              <a:t>for (</a:t>
            </a:r>
            <a:r>
              <a:rPr lang="en-US" dirty="0" err="1" smtClean="0"/>
              <a:t>int</a:t>
            </a:r>
            <a:r>
              <a:rPr lang="en-US" dirty="0" smtClean="0"/>
              <a:t> j = 0; j &lt; 32; </a:t>
            </a:r>
            <a:r>
              <a:rPr lang="en-US" dirty="0" err="1" smtClean="0"/>
              <a:t>j++</a:t>
            </a:r>
            <a:r>
              <a:rPr lang="en-US" dirty="0" smtClean="0"/>
              <a:t>)  // reverse order…</a:t>
            </a:r>
          </a:p>
          <a:p>
            <a:pPr marL="0" indent="0">
              <a:spcBef>
                <a:spcPts val="0"/>
              </a:spcBef>
              <a:buNone/>
            </a:pPr>
            <a:r>
              <a:rPr lang="en-US" dirty="0"/>
              <a:t>	</a:t>
            </a:r>
            <a:r>
              <a:rPr lang="en-US" dirty="0" smtClean="0"/>
              <a:t>	</a:t>
            </a:r>
            <a:r>
              <a:rPr lang="en-US" dirty="0" err="1" smtClean="0"/>
              <a:t>cout</a:t>
            </a:r>
            <a:r>
              <a:rPr lang="en-US" dirty="0" smtClean="0"/>
              <a:t> &lt;&lt; </a:t>
            </a:r>
            <a:r>
              <a:rPr lang="en-US" dirty="0" err="1" smtClean="0"/>
              <a:t>b.Query</a:t>
            </a:r>
            <a:r>
              <a:rPr lang="en-US" dirty="0" smtClean="0"/>
              <a:t>(j);</a:t>
            </a:r>
          </a:p>
          <a:p>
            <a:pPr marL="0" indent="0">
              <a:spcBef>
                <a:spcPts val="0"/>
              </a:spcBef>
              <a:buNone/>
            </a:pPr>
            <a:r>
              <a:rPr lang="en-US" dirty="0"/>
              <a:t>	</a:t>
            </a:r>
            <a:r>
              <a:rPr lang="en-US" dirty="0" err="1" smtClean="0"/>
              <a:t>cout</a:t>
            </a:r>
            <a:r>
              <a:rPr lang="en-US" dirty="0" smtClean="0"/>
              <a:t> &lt;&lt; </a:t>
            </a:r>
            <a:r>
              <a:rPr lang="en-US" dirty="0" err="1" smtClean="0"/>
              <a:t>endl</a:t>
            </a:r>
            <a:r>
              <a:rPr lang="en-US" dirty="0" smtClean="0"/>
              <a:t>;</a:t>
            </a:r>
          </a:p>
          <a:p>
            <a:pPr marL="0" indent="0">
              <a:spcBef>
                <a:spcPts val="0"/>
              </a:spcBef>
              <a:buNone/>
            </a:pPr>
            <a:endParaRPr lang="en-US" dirty="0" smtClean="0"/>
          </a:p>
        </p:txBody>
      </p:sp>
    </p:spTree>
    <p:extLst>
      <p:ext uri="{BB962C8B-B14F-4D97-AF65-F5344CB8AC3E}">
        <p14:creationId xmlns:p14="http://schemas.microsoft.com/office/powerpoint/2010/main" val="1082468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main.cpp</a:t>
            </a:r>
            <a:endParaRPr lang="en-US" dirty="0"/>
          </a:p>
        </p:txBody>
      </p:sp>
      <p:sp>
        <p:nvSpPr>
          <p:cNvPr id="3" name="Content Placeholder 2"/>
          <p:cNvSpPr>
            <a:spLocks noGrp="1"/>
          </p:cNvSpPr>
          <p:nvPr>
            <p:ph idx="1"/>
          </p:nvPr>
        </p:nvSpPr>
        <p:spPr/>
        <p:txBody>
          <a:bodyPr>
            <a:noAutofit/>
          </a:bodyPr>
          <a:lstStyle/>
          <a:p>
            <a:pPr marL="400050" lvl="1" indent="0">
              <a:spcBef>
                <a:spcPts val="0"/>
              </a:spcBef>
              <a:buNone/>
            </a:pPr>
            <a:r>
              <a:rPr lang="en-US" dirty="0" smtClean="0"/>
              <a:t>	</a:t>
            </a:r>
            <a:r>
              <a:rPr lang="en-US" dirty="0" err="1" smtClean="0"/>
              <a:t>b.Set</a:t>
            </a:r>
            <a:r>
              <a:rPr lang="en-US" dirty="0" smtClean="0"/>
              <a:t>(5);</a:t>
            </a:r>
          </a:p>
          <a:p>
            <a:pPr marL="400050" lvl="1" indent="0">
              <a:spcBef>
                <a:spcPts val="0"/>
              </a:spcBef>
              <a:buNone/>
            </a:pPr>
            <a:r>
              <a:rPr lang="en-US" dirty="0" smtClean="0"/>
              <a:t>	</a:t>
            </a:r>
            <a:r>
              <a:rPr lang="en-US" dirty="0" err="1" smtClean="0"/>
              <a:t>b.Unset</a:t>
            </a:r>
            <a:r>
              <a:rPr lang="en-US" dirty="0" smtClean="0"/>
              <a:t>(8);</a:t>
            </a:r>
          </a:p>
          <a:p>
            <a:pPr marL="400050" lvl="1" indent="0">
              <a:spcBef>
                <a:spcPts val="0"/>
              </a:spcBef>
              <a:buNone/>
            </a:pPr>
            <a:r>
              <a:rPr lang="en-US" dirty="0"/>
              <a:t>	</a:t>
            </a:r>
            <a:r>
              <a:rPr lang="en-US" dirty="0" err="1" smtClean="0"/>
              <a:t>b.Flip</a:t>
            </a:r>
            <a:r>
              <a:rPr lang="en-US" dirty="0" smtClean="0"/>
              <a:t>(31);</a:t>
            </a:r>
          </a:p>
          <a:p>
            <a:pPr marL="400050" lvl="1" indent="0">
              <a:spcBef>
                <a:spcPts val="0"/>
              </a:spcBef>
              <a:buNone/>
            </a:pPr>
            <a:endParaRPr lang="en-US" dirty="0" smtClean="0"/>
          </a:p>
          <a:p>
            <a:pPr marL="0" indent="0">
              <a:spcBef>
                <a:spcPts val="0"/>
              </a:spcBef>
              <a:buNone/>
            </a:pPr>
            <a:r>
              <a:rPr lang="en-US" dirty="0" smtClean="0"/>
              <a:t>	for (</a:t>
            </a:r>
            <a:r>
              <a:rPr lang="en-US" dirty="0" err="1" smtClean="0"/>
              <a:t>int</a:t>
            </a:r>
            <a:r>
              <a:rPr lang="en-US" dirty="0" smtClean="0"/>
              <a:t> j = 0; j &lt; 32; </a:t>
            </a:r>
            <a:r>
              <a:rPr lang="en-US" dirty="0" err="1" smtClean="0"/>
              <a:t>j++</a:t>
            </a:r>
            <a:r>
              <a:rPr lang="en-US" dirty="0" smtClean="0"/>
              <a:t>) </a:t>
            </a:r>
          </a:p>
          <a:p>
            <a:pPr marL="0" indent="0">
              <a:spcBef>
                <a:spcPts val="0"/>
              </a:spcBef>
              <a:buNone/>
            </a:pPr>
            <a:r>
              <a:rPr lang="en-US" dirty="0"/>
              <a:t>	</a:t>
            </a:r>
            <a:r>
              <a:rPr lang="en-US" dirty="0" smtClean="0"/>
              <a:t>	</a:t>
            </a:r>
            <a:r>
              <a:rPr lang="en-US" dirty="0" err="1" smtClean="0"/>
              <a:t>cout</a:t>
            </a:r>
            <a:r>
              <a:rPr lang="en-US" dirty="0" smtClean="0"/>
              <a:t> &lt;&lt; </a:t>
            </a:r>
            <a:r>
              <a:rPr lang="en-US" dirty="0" err="1" smtClean="0"/>
              <a:t>b.Query</a:t>
            </a:r>
            <a:r>
              <a:rPr lang="en-US" dirty="0" smtClean="0"/>
              <a:t>(j);</a:t>
            </a:r>
          </a:p>
          <a:p>
            <a:pPr marL="0" indent="0">
              <a:spcBef>
                <a:spcPts val="0"/>
              </a:spcBef>
              <a:buNone/>
            </a:pPr>
            <a:r>
              <a:rPr lang="en-US" dirty="0"/>
              <a:t>	</a:t>
            </a:r>
            <a:r>
              <a:rPr lang="en-US" dirty="0" err="1" smtClean="0"/>
              <a:t>cout</a:t>
            </a:r>
            <a:r>
              <a:rPr lang="en-US" dirty="0" smtClean="0"/>
              <a:t> &lt;&lt; </a:t>
            </a:r>
            <a:r>
              <a:rPr lang="en-US" dirty="0" err="1" smtClean="0"/>
              <a:t>endl</a:t>
            </a:r>
            <a:r>
              <a:rPr lang="en-US" dirty="0" smtClean="0"/>
              <a:t>;</a:t>
            </a:r>
          </a:p>
          <a:p>
            <a:pPr marL="0" indent="0">
              <a:spcBef>
                <a:spcPts val="0"/>
              </a:spcBef>
              <a:buNone/>
            </a:pPr>
            <a:r>
              <a:rPr lang="en-US" dirty="0"/>
              <a:t>	</a:t>
            </a:r>
            <a:r>
              <a:rPr lang="en-US" dirty="0" smtClean="0"/>
              <a:t>return 0;</a:t>
            </a:r>
          </a:p>
          <a:p>
            <a:pPr marL="0" indent="0">
              <a:spcBef>
                <a:spcPts val="0"/>
              </a:spcBef>
              <a:buNone/>
            </a:pPr>
            <a:r>
              <a:rPr lang="en-US" dirty="0"/>
              <a:t>}</a:t>
            </a:r>
            <a:endParaRPr lang="en-US" dirty="0" smtClean="0"/>
          </a:p>
        </p:txBody>
      </p:sp>
    </p:spTree>
    <p:extLst>
      <p:ext uri="{BB962C8B-B14F-4D97-AF65-F5344CB8AC3E}">
        <p14:creationId xmlns:p14="http://schemas.microsoft.com/office/powerpoint/2010/main" val="3585757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Conversion</a:t>
            </a:r>
            <a:endParaRPr lang="en-US" dirty="0"/>
          </a:p>
        </p:txBody>
      </p:sp>
      <p:sp>
        <p:nvSpPr>
          <p:cNvPr id="3" name="Content Placeholder 2"/>
          <p:cNvSpPr>
            <a:spLocks noGrp="1"/>
          </p:cNvSpPr>
          <p:nvPr>
            <p:ph idx="1"/>
          </p:nvPr>
        </p:nvSpPr>
        <p:spPr/>
        <p:txBody>
          <a:bodyPr/>
          <a:lstStyle/>
          <a:p>
            <a:r>
              <a:rPr lang="en-US" dirty="0" smtClean="0"/>
              <a:t>1111</a:t>
            </a:r>
            <a:r>
              <a:rPr lang="en-US" baseline="-25000" dirty="0" smtClean="0"/>
              <a:t>2</a:t>
            </a:r>
            <a:r>
              <a:rPr lang="en-US" dirty="0" smtClean="0"/>
              <a:t> </a:t>
            </a:r>
            <a:r>
              <a:rPr lang="en-US" dirty="0" smtClean="0">
                <a:sym typeface="Wingdings" panose="05000000000000000000" pitchFamily="2" charset="2"/>
              </a:rPr>
              <a:t> </a:t>
            </a:r>
            <a:r>
              <a:rPr lang="en-US" dirty="0" smtClean="0"/>
              <a:t>15</a:t>
            </a:r>
            <a:r>
              <a:rPr lang="en-US" baseline="-25000" dirty="0" smtClean="0"/>
              <a:t>10</a:t>
            </a:r>
            <a:r>
              <a:rPr lang="en-US" dirty="0" smtClean="0"/>
              <a:t> </a:t>
            </a:r>
          </a:p>
          <a:p>
            <a:pPr lvl="1"/>
            <a:r>
              <a:rPr lang="en-US" dirty="0" smtClean="0"/>
              <a:t>1x2</a:t>
            </a:r>
            <a:r>
              <a:rPr lang="en-US" baseline="30000" dirty="0" smtClean="0"/>
              <a:t>3</a:t>
            </a:r>
            <a:r>
              <a:rPr lang="en-US" dirty="0" smtClean="0"/>
              <a:t> + 1x2</a:t>
            </a:r>
            <a:r>
              <a:rPr lang="en-US" baseline="30000" dirty="0" smtClean="0"/>
              <a:t>2</a:t>
            </a:r>
            <a:r>
              <a:rPr lang="en-US" dirty="0" smtClean="0"/>
              <a:t> + 1x2</a:t>
            </a:r>
            <a:r>
              <a:rPr lang="en-US" baseline="30000" dirty="0" smtClean="0"/>
              <a:t>1</a:t>
            </a:r>
            <a:r>
              <a:rPr lang="en-US" dirty="0" smtClean="0"/>
              <a:t> + 1x2</a:t>
            </a:r>
            <a:r>
              <a:rPr lang="en-US" baseline="30000" dirty="0" smtClean="0"/>
              <a:t>0</a:t>
            </a:r>
          </a:p>
          <a:p>
            <a:pPr marL="457200" lvl="1" indent="0">
              <a:buNone/>
            </a:pPr>
            <a:r>
              <a:rPr lang="en-US" dirty="0"/>
              <a:t>	</a:t>
            </a:r>
            <a:r>
              <a:rPr lang="en-US" dirty="0" smtClean="0"/>
              <a:t>= 8 + 4 + 2 + 1 = 15</a:t>
            </a:r>
            <a:endParaRPr lang="en-US" dirty="0"/>
          </a:p>
        </p:txBody>
      </p:sp>
    </p:spTree>
    <p:extLst>
      <p:ext uri="{BB962C8B-B14F-4D97-AF65-F5344CB8AC3E}">
        <p14:creationId xmlns:p14="http://schemas.microsoft.com/office/powerpoint/2010/main" val="1652251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Two’s Complement</a:t>
            </a:r>
            <a:endParaRPr lang="en-US" dirty="0"/>
          </a:p>
        </p:txBody>
      </p:sp>
      <p:sp>
        <p:nvSpPr>
          <p:cNvPr id="3" name="Content Placeholder 2"/>
          <p:cNvSpPr>
            <a:spLocks noGrp="1"/>
          </p:cNvSpPr>
          <p:nvPr>
            <p:ph idx="1"/>
          </p:nvPr>
        </p:nvSpPr>
        <p:spPr/>
        <p:txBody>
          <a:bodyPr/>
          <a:lstStyle/>
          <a:p>
            <a:r>
              <a:rPr lang="en-US" dirty="0" smtClean="0"/>
              <a:t>Suppose we have 4-bit integers</a:t>
            </a:r>
          </a:p>
          <a:p>
            <a:r>
              <a:rPr lang="en-US" dirty="0" smtClean="0"/>
              <a:t>Non-negative numbers</a:t>
            </a:r>
          </a:p>
          <a:p>
            <a:pPr lvl="1"/>
            <a:r>
              <a:rPr lang="en-US" dirty="0" smtClean="0"/>
              <a:t>Just convert base 10 numbers to base 2</a:t>
            </a:r>
          </a:p>
          <a:p>
            <a:pPr lvl="2"/>
            <a:r>
              <a:rPr lang="en-US" dirty="0" smtClean="0"/>
              <a:t>0</a:t>
            </a:r>
            <a:r>
              <a:rPr lang="en-US" baseline="-25000" dirty="0" smtClean="0"/>
              <a:t>10</a:t>
            </a:r>
            <a:r>
              <a:rPr lang="en-US" dirty="0" smtClean="0"/>
              <a:t> = 0000</a:t>
            </a:r>
            <a:r>
              <a:rPr lang="en-US" baseline="-25000" dirty="0" smtClean="0"/>
              <a:t>2</a:t>
            </a:r>
          </a:p>
          <a:p>
            <a:pPr lvl="2"/>
            <a:r>
              <a:rPr lang="en-US" dirty="0" smtClean="0"/>
              <a:t>1</a:t>
            </a:r>
            <a:r>
              <a:rPr lang="en-US" baseline="-25000" dirty="0" smtClean="0"/>
              <a:t>10</a:t>
            </a:r>
            <a:r>
              <a:rPr lang="en-US" dirty="0" smtClean="0"/>
              <a:t> = 0001</a:t>
            </a:r>
            <a:r>
              <a:rPr lang="en-US" baseline="-25000" dirty="0" smtClean="0"/>
              <a:t>2</a:t>
            </a:r>
          </a:p>
          <a:p>
            <a:pPr lvl="2"/>
            <a:r>
              <a:rPr lang="en-US" dirty="0" smtClean="0"/>
              <a:t>2</a:t>
            </a:r>
            <a:r>
              <a:rPr lang="en-US" baseline="-25000" dirty="0" smtClean="0"/>
              <a:t>10</a:t>
            </a:r>
            <a:r>
              <a:rPr lang="en-US" dirty="0" smtClean="0"/>
              <a:t> = 0010</a:t>
            </a:r>
            <a:r>
              <a:rPr lang="en-US" baseline="-25000" dirty="0" smtClean="0"/>
              <a:t>2</a:t>
            </a:r>
          </a:p>
          <a:p>
            <a:r>
              <a:rPr lang="en-US" dirty="0" smtClean="0"/>
              <a:t>To add two numbers, just add the corresponding bits</a:t>
            </a:r>
          </a:p>
          <a:p>
            <a:pPr lvl="1"/>
            <a:r>
              <a:rPr lang="en-US" dirty="0"/>
              <a:t>1</a:t>
            </a:r>
            <a:r>
              <a:rPr lang="en-US" baseline="-25000" dirty="0"/>
              <a:t>10</a:t>
            </a:r>
            <a:r>
              <a:rPr lang="en-US" dirty="0"/>
              <a:t> </a:t>
            </a:r>
            <a:r>
              <a:rPr lang="en-US" dirty="0" smtClean="0"/>
              <a:t>+ </a:t>
            </a:r>
            <a:r>
              <a:rPr lang="en-US" dirty="0"/>
              <a:t>2</a:t>
            </a:r>
            <a:r>
              <a:rPr lang="en-US" baseline="-25000" dirty="0"/>
              <a:t>10 </a:t>
            </a:r>
            <a:r>
              <a:rPr lang="en-US" dirty="0" smtClean="0"/>
              <a:t>= 0001</a:t>
            </a:r>
            <a:r>
              <a:rPr lang="en-US" baseline="-25000" dirty="0" smtClean="0"/>
              <a:t>2 </a:t>
            </a:r>
            <a:r>
              <a:rPr lang="en-US" dirty="0" smtClean="0"/>
              <a:t>+ 0010</a:t>
            </a:r>
            <a:r>
              <a:rPr lang="en-US" baseline="-25000" dirty="0" smtClean="0"/>
              <a:t>2</a:t>
            </a:r>
            <a:r>
              <a:rPr lang="en-US" dirty="0" smtClean="0"/>
              <a:t> = 0011</a:t>
            </a:r>
            <a:r>
              <a:rPr lang="en-US" baseline="-25000" dirty="0" smtClean="0"/>
              <a:t>2</a:t>
            </a:r>
            <a:r>
              <a:rPr lang="en-US" dirty="0" smtClean="0"/>
              <a:t> = 1x2</a:t>
            </a:r>
            <a:r>
              <a:rPr lang="en-US" baseline="30000" dirty="0" smtClean="0"/>
              <a:t>1</a:t>
            </a:r>
            <a:r>
              <a:rPr lang="en-US" dirty="0" smtClean="0"/>
              <a:t> + 1x2</a:t>
            </a:r>
            <a:r>
              <a:rPr lang="en-US" baseline="30000" dirty="0" smtClean="0"/>
              <a:t>0</a:t>
            </a:r>
            <a:r>
              <a:rPr lang="en-US" dirty="0" smtClean="0"/>
              <a:t> = 3</a:t>
            </a:r>
            <a:r>
              <a:rPr lang="en-US" baseline="-25000" dirty="0" smtClean="0"/>
              <a:t>10</a:t>
            </a:r>
            <a:endParaRPr lang="en-US" baseline="-25000" dirty="0"/>
          </a:p>
          <a:p>
            <a:pPr lvl="1"/>
            <a:endParaRPr lang="en-US" baseline="-25000" dirty="0"/>
          </a:p>
          <a:p>
            <a:pPr lvl="1"/>
            <a:endParaRPr lang="en-US" dirty="0"/>
          </a:p>
          <a:p>
            <a:pPr lvl="1"/>
            <a:endParaRPr lang="en-US" dirty="0"/>
          </a:p>
          <a:p>
            <a:pPr lvl="2"/>
            <a:endParaRPr lang="en-US" dirty="0"/>
          </a:p>
        </p:txBody>
      </p:sp>
    </p:spTree>
    <p:extLst>
      <p:ext uri="{BB962C8B-B14F-4D97-AF65-F5344CB8AC3E}">
        <p14:creationId xmlns:p14="http://schemas.microsoft.com/office/powerpoint/2010/main" val="1193190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Two’s Complement</a:t>
            </a:r>
            <a:endParaRPr lang="en-US" dirty="0"/>
          </a:p>
        </p:txBody>
      </p:sp>
      <p:sp>
        <p:nvSpPr>
          <p:cNvPr id="3" name="Content Placeholder 2"/>
          <p:cNvSpPr>
            <a:spLocks noGrp="1"/>
          </p:cNvSpPr>
          <p:nvPr>
            <p:ph idx="1"/>
          </p:nvPr>
        </p:nvSpPr>
        <p:spPr/>
        <p:txBody>
          <a:bodyPr/>
          <a:lstStyle/>
          <a:p>
            <a:r>
              <a:rPr lang="en-US" dirty="0" smtClean="0"/>
              <a:t>Negative numbers</a:t>
            </a:r>
          </a:p>
          <a:p>
            <a:pPr lvl="1"/>
            <a:r>
              <a:rPr lang="en-US" dirty="0" smtClean="0"/>
              <a:t>Flip all the bits of a non-negative numbers, then add 1</a:t>
            </a:r>
          </a:p>
          <a:p>
            <a:pPr lvl="2"/>
            <a:r>
              <a:rPr lang="en-US" dirty="0" smtClean="0"/>
              <a:t>-1</a:t>
            </a:r>
            <a:r>
              <a:rPr lang="en-US" baseline="-25000" dirty="0" smtClean="0"/>
              <a:t>10</a:t>
            </a:r>
            <a:r>
              <a:rPr lang="en-US" dirty="0" smtClean="0"/>
              <a:t> = flip(0001</a:t>
            </a:r>
            <a:r>
              <a:rPr lang="en-US" baseline="-25000" dirty="0" smtClean="0"/>
              <a:t>2</a:t>
            </a:r>
            <a:r>
              <a:rPr lang="en-US" dirty="0"/>
              <a:t>) + 1 = </a:t>
            </a:r>
            <a:r>
              <a:rPr lang="en-US" dirty="0" smtClean="0"/>
              <a:t>1110</a:t>
            </a:r>
            <a:r>
              <a:rPr lang="en-US" baseline="-25000" dirty="0" smtClean="0"/>
              <a:t>2</a:t>
            </a:r>
            <a:r>
              <a:rPr lang="en-US" dirty="0" smtClean="0"/>
              <a:t> + 1 = 1111</a:t>
            </a:r>
            <a:r>
              <a:rPr lang="en-US" baseline="-25000" dirty="0" smtClean="0"/>
              <a:t>2</a:t>
            </a:r>
          </a:p>
          <a:p>
            <a:pPr lvl="2"/>
            <a:r>
              <a:rPr lang="en-US" dirty="0" smtClean="0"/>
              <a:t>0</a:t>
            </a:r>
            <a:r>
              <a:rPr lang="en-US" baseline="-25000" dirty="0" smtClean="0"/>
              <a:t>10</a:t>
            </a:r>
            <a:r>
              <a:rPr lang="en-US" dirty="0" smtClean="0"/>
              <a:t> = flip(0000</a:t>
            </a:r>
            <a:r>
              <a:rPr lang="en-US" baseline="-25000" dirty="0" smtClean="0"/>
              <a:t>2</a:t>
            </a:r>
            <a:r>
              <a:rPr lang="en-US" dirty="0" smtClean="0"/>
              <a:t>) + 1 = 1111</a:t>
            </a:r>
            <a:r>
              <a:rPr lang="en-US" baseline="-25000" dirty="0" smtClean="0"/>
              <a:t>2</a:t>
            </a:r>
            <a:r>
              <a:rPr lang="en-US" dirty="0" smtClean="0"/>
              <a:t> + 1 = 0000</a:t>
            </a:r>
            <a:r>
              <a:rPr lang="en-US" baseline="-25000" dirty="0" smtClean="0"/>
              <a:t>2</a:t>
            </a:r>
            <a:endParaRPr lang="en-US" baseline="-25000" dirty="0"/>
          </a:p>
          <a:p>
            <a:pPr lvl="1"/>
            <a:r>
              <a:rPr lang="en-US" dirty="0" smtClean="0"/>
              <a:t>If the uppermost bit is one, the number is negative</a:t>
            </a:r>
          </a:p>
          <a:p>
            <a:r>
              <a:rPr lang="en-US" dirty="0" smtClean="0"/>
              <a:t>To add a non-negative number with a negative number, just add</a:t>
            </a:r>
          </a:p>
          <a:p>
            <a:pPr lvl="1"/>
            <a:r>
              <a:rPr lang="en-US" dirty="0"/>
              <a:t>1</a:t>
            </a:r>
            <a:r>
              <a:rPr lang="en-US" baseline="-25000" dirty="0"/>
              <a:t>10</a:t>
            </a:r>
            <a:r>
              <a:rPr lang="en-US" dirty="0"/>
              <a:t> </a:t>
            </a:r>
            <a:r>
              <a:rPr lang="en-US" dirty="0" smtClean="0"/>
              <a:t>+ (-1)</a:t>
            </a:r>
            <a:r>
              <a:rPr lang="en-US" baseline="-25000" dirty="0" smtClean="0"/>
              <a:t>10 </a:t>
            </a:r>
            <a:r>
              <a:rPr lang="en-US" dirty="0"/>
              <a:t>= 0001</a:t>
            </a:r>
            <a:r>
              <a:rPr lang="en-US" baseline="-25000" dirty="0"/>
              <a:t>2 </a:t>
            </a:r>
            <a:r>
              <a:rPr lang="en-US" dirty="0"/>
              <a:t>+ </a:t>
            </a:r>
            <a:r>
              <a:rPr lang="en-US" dirty="0" smtClean="0"/>
              <a:t>1111</a:t>
            </a:r>
            <a:r>
              <a:rPr lang="en-US" baseline="-25000" dirty="0" smtClean="0"/>
              <a:t>2</a:t>
            </a:r>
            <a:r>
              <a:rPr lang="en-US" dirty="0" smtClean="0"/>
              <a:t> </a:t>
            </a:r>
            <a:r>
              <a:rPr lang="en-US" dirty="0"/>
              <a:t>= </a:t>
            </a:r>
            <a:r>
              <a:rPr lang="en-US" dirty="0" smtClean="0"/>
              <a:t>0000</a:t>
            </a:r>
            <a:r>
              <a:rPr lang="en-US" baseline="-25000" dirty="0" smtClean="0"/>
              <a:t>2</a:t>
            </a:r>
            <a:r>
              <a:rPr lang="en-US" dirty="0" smtClean="0"/>
              <a:t> </a:t>
            </a:r>
            <a:r>
              <a:rPr lang="en-US" dirty="0"/>
              <a:t>= </a:t>
            </a:r>
            <a:r>
              <a:rPr lang="en-US" dirty="0" smtClean="0"/>
              <a:t>0</a:t>
            </a:r>
          </a:p>
          <a:p>
            <a:pPr lvl="1"/>
            <a:endParaRPr lang="en-US" dirty="0"/>
          </a:p>
          <a:p>
            <a:pPr lvl="2"/>
            <a:endParaRPr lang="en-US" dirty="0"/>
          </a:p>
          <a:p>
            <a:pPr lvl="2"/>
            <a:endParaRPr lang="en-US" baseline="-25000" dirty="0"/>
          </a:p>
          <a:p>
            <a:pPr lvl="2"/>
            <a:endParaRPr lang="en-US" dirty="0"/>
          </a:p>
          <a:p>
            <a:pPr lvl="2"/>
            <a:endParaRPr lang="en-US" dirty="0"/>
          </a:p>
        </p:txBody>
      </p:sp>
    </p:spTree>
    <p:extLst>
      <p:ext uri="{BB962C8B-B14F-4D97-AF65-F5344CB8AC3E}">
        <p14:creationId xmlns:p14="http://schemas.microsoft.com/office/powerpoint/2010/main" val="202326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Two’s Complement</a:t>
            </a:r>
            <a:endParaRPr lang="en-US" dirty="0"/>
          </a:p>
        </p:txBody>
      </p:sp>
      <p:sp>
        <p:nvSpPr>
          <p:cNvPr id="3" name="Content Placeholder 2"/>
          <p:cNvSpPr>
            <a:spLocks noGrp="1"/>
          </p:cNvSpPr>
          <p:nvPr>
            <p:ph idx="1"/>
          </p:nvPr>
        </p:nvSpPr>
        <p:spPr/>
        <p:txBody>
          <a:bodyPr/>
          <a:lstStyle/>
          <a:p>
            <a:r>
              <a:rPr lang="en-US" dirty="0" smtClean="0"/>
              <a:t>To add two negative numbers, just add as well</a:t>
            </a:r>
          </a:p>
          <a:p>
            <a:pPr lvl="1"/>
            <a:r>
              <a:rPr lang="en-US" dirty="0" smtClean="0"/>
              <a:t>(-1)</a:t>
            </a:r>
            <a:r>
              <a:rPr lang="en-US" baseline="-25000" dirty="0" smtClean="0"/>
              <a:t>10</a:t>
            </a:r>
            <a:r>
              <a:rPr lang="en-US" dirty="0" smtClean="0"/>
              <a:t> + (-1)</a:t>
            </a:r>
            <a:r>
              <a:rPr lang="en-US" baseline="-25000" dirty="0" smtClean="0"/>
              <a:t>10 </a:t>
            </a:r>
            <a:r>
              <a:rPr lang="en-US" dirty="0"/>
              <a:t>= </a:t>
            </a:r>
            <a:r>
              <a:rPr lang="en-US" dirty="0" smtClean="0"/>
              <a:t>1111</a:t>
            </a:r>
            <a:r>
              <a:rPr lang="en-US" baseline="-25000" dirty="0" smtClean="0"/>
              <a:t>2 </a:t>
            </a:r>
            <a:r>
              <a:rPr lang="en-US" dirty="0"/>
              <a:t>+ </a:t>
            </a:r>
            <a:r>
              <a:rPr lang="en-US" dirty="0" smtClean="0"/>
              <a:t>1111</a:t>
            </a:r>
            <a:r>
              <a:rPr lang="en-US" baseline="-25000" dirty="0" smtClean="0"/>
              <a:t>2</a:t>
            </a:r>
            <a:r>
              <a:rPr lang="en-US" dirty="0" smtClean="0"/>
              <a:t> </a:t>
            </a:r>
            <a:r>
              <a:rPr lang="en-US" dirty="0"/>
              <a:t>= </a:t>
            </a:r>
            <a:r>
              <a:rPr lang="en-US" dirty="0" smtClean="0"/>
              <a:t>1110</a:t>
            </a:r>
            <a:r>
              <a:rPr lang="en-US" baseline="-25000" dirty="0" smtClean="0"/>
              <a:t>2</a:t>
            </a:r>
            <a:r>
              <a:rPr lang="en-US" dirty="0" smtClean="0"/>
              <a:t> </a:t>
            </a:r>
          </a:p>
          <a:p>
            <a:r>
              <a:rPr lang="en-US" dirty="0" smtClean="0"/>
              <a:t>To decode a negative number, subtract the number by 1, and flip all the bits</a:t>
            </a:r>
          </a:p>
          <a:p>
            <a:pPr lvl="1"/>
            <a:r>
              <a:rPr lang="en-US" dirty="0"/>
              <a:t>1110</a:t>
            </a:r>
            <a:r>
              <a:rPr lang="en-US" baseline="-25000" dirty="0"/>
              <a:t>2</a:t>
            </a:r>
            <a:r>
              <a:rPr lang="en-US" dirty="0"/>
              <a:t> </a:t>
            </a:r>
            <a:r>
              <a:rPr lang="en-US" dirty="0" smtClean="0"/>
              <a:t>= negative flip(1110</a:t>
            </a:r>
            <a:r>
              <a:rPr lang="en-US" baseline="-25000" dirty="0" smtClean="0"/>
              <a:t>2</a:t>
            </a:r>
            <a:r>
              <a:rPr lang="en-US" dirty="0" smtClean="0"/>
              <a:t> – 1) = negative flip(1101</a:t>
            </a:r>
            <a:r>
              <a:rPr lang="en-US" baseline="-25000" dirty="0" smtClean="0"/>
              <a:t>2</a:t>
            </a:r>
            <a:r>
              <a:rPr lang="en-US" dirty="0" smtClean="0"/>
              <a:t>) = negative 0010</a:t>
            </a:r>
            <a:r>
              <a:rPr lang="en-US" baseline="-25000" dirty="0" smtClean="0"/>
              <a:t>2</a:t>
            </a:r>
            <a:r>
              <a:rPr lang="en-US" dirty="0" smtClean="0"/>
              <a:t> = negative (1x2</a:t>
            </a:r>
            <a:r>
              <a:rPr lang="en-US" baseline="30000" dirty="0" smtClean="0"/>
              <a:t>1</a:t>
            </a:r>
            <a:r>
              <a:rPr lang="en-US" dirty="0" smtClean="0"/>
              <a:t>) = negative 2</a:t>
            </a:r>
            <a:r>
              <a:rPr lang="en-US" baseline="-25000" dirty="0" smtClean="0"/>
              <a:t>10</a:t>
            </a:r>
            <a:endParaRPr lang="en-US" baseline="-25000" dirty="0"/>
          </a:p>
          <a:p>
            <a:pPr lvl="1"/>
            <a:endParaRPr lang="en-US" dirty="0"/>
          </a:p>
          <a:p>
            <a:pPr lvl="1"/>
            <a:endParaRPr lang="en-US" dirty="0"/>
          </a:p>
          <a:p>
            <a:pPr lvl="1"/>
            <a:endParaRPr lang="en-US" dirty="0"/>
          </a:p>
          <a:p>
            <a:pPr lvl="1"/>
            <a:endParaRPr lang="en-US" dirty="0" smtClean="0"/>
          </a:p>
          <a:p>
            <a:pPr lvl="1"/>
            <a:endParaRPr lang="en-US" dirty="0"/>
          </a:p>
          <a:p>
            <a:pPr lvl="2"/>
            <a:endParaRPr lang="en-US" dirty="0"/>
          </a:p>
          <a:p>
            <a:pPr lvl="2"/>
            <a:endParaRPr lang="en-US" baseline="-25000" dirty="0"/>
          </a:p>
          <a:p>
            <a:pPr lvl="2"/>
            <a:endParaRPr lang="en-US" dirty="0"/>
          </a:p>
          <a:p>
            <a:pPr lvl="2"/>
            <a:endParaRPr lang="en-US" dirty="0"/>
          </a:p>
        </p:txBody>
      </p:sp>
    </p:spTree>
    <p:extLst>
      <p:ext uri="{BB962C8B-B14F-4D97-AF65-F5344CB8AC3E}">
        <p14:creationId xmlns:p14="http://schemas.microsoft.com/office/powerpoint/2010/main" val="76873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Bitwise Operators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02262411"/>
              </p:ext>
            </p:extLst>
          </p:nvPr>
        </p:nvGraphicFramePr>
        <p:xfrm>
          <a:off x="609599" y="2160588"/>
          <a:ext cx="6837575" cy="3205480"/>
        </p:xfrm>
        <a:graphic>
          <a:graphicData uri="http://schemas.openxmlformats.org/drawingml/2006/table">
            <a:tbl>
              <a:tblPr firstRow="1" bandRow="1">
                <a:tableStyleId>{5C22544A-7EE6-4342-B048-85BDC9FD1C3A}</a:tableStyleId>
              </a:tblPr>
              <a:tblGrid>
                <a:gridCol w="1279182"/>
                <a:gridCol w="1607174"/>
                <a:gridCol w="908115"/>
                <a:gridCol w="3043104"/>
              </a:tblGrid>
              <a:tr h="370840">
                <a:tc>
                  <a:txBody>
                    <a:bodyPr/>
                    <a:lstStyle/>
                    <a:p>
                      <a:r>
                        <a:rPr lang="en-US" dirty="0" smtClean="0"/>
                        <a:t>Operator</a:t>
                      </a:r>
                      <a:endParaRPr lang="en-US" dirty="0"/>
                    </a:p>
                  </a:txBody>
                  <a:tcPr/>
                </a:tc>
                <a:tc>
                  <a:txBody>
                    <a:bodyPr/>
                    <a:lstStyle/>
                    <a:p>
                      <a:r>
                        <a:rPr lang="en-US" dirty="0" smtClean="0"/>
                        <a:t>Name</a:t>
                      </a:r>
                      <a:endParaRPr lang="en-US" dirty="0"/>
                    </a:p>
                  </a:txBody>
                  <a:tcPr/>
                </a:tc>
                <a:tc>
                  <a:txBody>
                    <a:bodyPr/>
                    <a:lstStyle/>
                    <a:p>
                      <a:r>
                        <a:rPr lang="en-US" dirty="0" smtClean="0"/>
                        <a:t>Arity</a:t>
                      </a:r>
                      <a:endParaRPr lang="en-US" dirty="0"/>
                    </a:p>
                  </a:txBody>
                  <a:tcPr/>
                </a:tc>
                <a:tc>
                  <a:txBody>
                    <a:bodyPr/>
                    <a:lstStyle/>
                    <a:p>
                      <a:r>
                        <a:rPr lang="en-US" dirty="0" smtClean="0"/>
                        <a:t>Description</a:t>
                      </a:r>
                      <a:endParaRPr lang="en-US" dirty="0"/>
                    </a:p>
                  </a:txBody>
                  <a:tcPr/>
                </a:tc>
              </a:tr>
              <a:tr h="370840">
                <a:tc>
                  <a:txBody>
                    <a:bodyPr/>
                    <a:lstStyle/>
                    <a:p>
                      <a:pPr algn="ctr"/>
                      <a:r>
                        <a:rPr lang="en-US" dirty="0" smtClean="0">
                          <a:latin typeface="Arial" panose="020B0604020202020204" pitchFamily="34" charset="0"/>
                          <a:cs typeface="Arial" panose="020B0604020202020204" pitchFamily="34" charset="0"/>
                        </a:rPr>
                        <a:t>&amp;</a:t>
                      </a:r>
                      <a:endParaRPr lang="en-US" dirty="0">
                        <a:latin typeface="Arial" panose="020B0604020202020204" pitchFamily="34" charset="0"/>
                        <a:cs typeface="Arial" panose="020B0604020202020204" pitchFamily="34" charset="0"/>
                      </a:endParaRPr>
                    </a:p>
                  </a:txBody>
                  <a:tcPr/>
                </a:tc>
                <a:tc>
                  <a:txBody>
                    <a:bodyPr/>
                    <a:lstStyle/>
                    <a:p>
                      <a:r>
                        <a:rPr lang="en-US" dirty="0" smtClean="0"/>
                        <a:t>Bitwise AND</a:t>
                      </a:r>
                      <a:endParaRPr lang="en-US" dirty="0"/>
                    </a:p>
                  </a:txBody>
                  <a:tcPr/>
                </a:tc>
                <a:tc>
                  <a:txBody>
                    <a:bodyPr/>
                    <a:lstStyle/>
                    <a:p>
                      <a:r>
                        <a:rPr lang="en-US" dirty="0" smtClean="0"/>
                        <a:t>Binary</a:t>
                      </a:r>
                      <a:endParaRPr lang="en-US" dirty="0"/>
                    </a:p>
                  </a:txBody>
                  <a:tcPr/>
                </a:tc>
                <a:tc>
                  <a:txBody>
                    <a:bodyPr/>
                    <a:lstStyle/>
                    <a:p>
                      <a:r>
                        <a:rPr lang="en-US" dirty="0" smtClean="0"/>
                        <a:t>Similar to the </a:t>
                      </a:r>
                      <a:r>
                        <a:rPr lang="en-US" dirty="0" smtClean="0">
                          <a:latin typeface="Arial" panose="020B0604020202020204" pitchFamily="34" charset="0"/>
                          <a:cs typeface="Arial" panose="020B0604020202020204" pitchFamily="34" charset="0"/>
                        </a:rPr>
                        <a:t>&amp;&amp;</a:t>
                      </a:r>
                      <a:r>
                        <a:rPr lang="en-US" dirty="0" smtClean="0"/>
                        <a:t> operator,</a:t>
                      </a:r>
                      <a:r>
                        <a:rPr lang="en-US" baseline="0" dirty="0" smtClean="0"/>
                        <a:t> but on a bit-by-bit basis.  </a:t>
                      </a:r>
                      <a:endParaRPr lang="en-US" dirty="0"/>
                    </a:p>
                  </a:txBody>
                  <a:tcPr/>
                </a:tc>
              </a:tr>
              <a:tr h="370840">
                <a:tc>
                  <a:txBody>
                    <a:bodyPr/>
                    <a:lstStyle/>
                    <a:p>
                      <a:pPr algn="ctr"/>
                      <a:r>
                        <a:rPr lang="en-US" dirty="0" smtClean="0"/>
                        <a:t>|</a:t>
                      </a:r>
                      <a:endParaRPr lang="en-US" dirty="0"/>
                    </a:p>
                  </a:txBody>
                  <a:tcPr/>
                </a:tc>
                <a:tc>
                  <a:txBody>
                    <a:bodyPr/>
                    <a:lstStyle/>
                    <a:p>
                      <a:r>
                        <a:rPr lang="en-US" dirty="0" smtClean="0"/>
                        <a:t>Bitwise OR</a:t>
                      </a:r>
                      <a:endParaRPr lang="en-US" dirty="0"/>
                    </a:p>
                  </a:txBody>
                  <a:tcPr/>
                </a:tc>
                <a:tc>
                  <a:txBody>
                    <a:bodyPr/>
                    <a:lstStyle/>
                    <a:p>
                      <a:r>
                        <a:rPr lang="en-US" dirty="0" smtClean="0"/>
                        <a:t>Binary</a:t>
                      </a:r>
                      <a:endParaRPr lang="en-US" dirty="0"/>
                    </a:p>
                  </a:txBody>
                  <a:tcPr/>
                </a:tc>
                <a:tc>
                  <a:txBody>
                    <a:bodyPr/>
                    <a:lstStyle/>
                    <a:p>
                      <a:r>
                        <a:rPr lang="en-US" dirty="0" smtClean="0"/>
                        <a:t>Similar</a:t>
                      </a:r>
                      <a:r>
                        <a:rPr lang="en-US" baseline="0" dirty="0" smtClean="0"/>
                        <a:t> to the || operator, but on a bit-by-bit basis.</a:t>
                      </a:r>
                      <a:endParaRPr lang="en-US" dirty="0"/>
                    </a:p>
                  </a:txBody>
                  <a:tcPr/>
                </a:tc>
              </a:tr>
              <a:tr h="370840">
                <a:tc>
                  <a:txBody>
                    <a:bodyPr/>
                    <a:lstStyle/>
                    <a:p>
                      <a:pPr algn="ctr"/>
                      <a:r>
                        <a:rPr lang="en-US" dirty="0" smtClean="0"/>
                        <a:t>^</a:t>
                      </a:r>
                      <a:endParaRPr lang="en-US" dirty="0"/>
                    </a:p>
                  </a:txBody>
                  <a:tcPr/>
                </a:tc>
                <a:tc>
                  <a:txBody>
                    <a:bodyPr/>
                    <a:lstStyle/>
                    <a:p>
                      <a:r>
                        <a:rPr lang="en-US" dirty="0" smtClean="0"/>
                        <a:t>Bitwise Exclusive OR</a:t>
                      </a:r>
                      <a:endParaRPr lang="en-US" dirty="0"/>
                    </a:p>
                  </a:txBody>
                  <a:tcPr/>
                </a:tc>
                <a:tc>
                  <a:txBody>
                    <a:bodyPr/>
                    <a:lstStyle/>
                    <a:p>
                      <a:r>
                        <a:rPr lang="en-US" dirty="0" smtClean="0"/>
                        <a:t>Binary</a:t>
                      </a:r>
                      <a:endParaRPr lang="en-US" dirty="0"/>
                    </a:p>
                  </a:txBody>
                  <a:tcPr/>
                </a:tc>
                <a:tc>
                  <a:txBody>
                    <a:bodyPr/>
                    <a:lstStyle/>
                    <a:p>
                      <a:r>
                        <a:rPr lang="en-US" dirty="0" smtClean="0"/>
                        <a:t>Set to 1 if one of the corresponding bits is</a:t>
                      </a:r>
                      <a:r>
                        <a:rPr lang="en-US" baseline="0" dirty="0" smtClean="0"/>
                        <a:t> 1, or set to 0 otherwise.</a:t>
                      </a:r>
                      <a:endParaRPr lang="en-US" dirty="0"/>
                    </a:p>
                  </a:txBody>
                  <a:tcPr/>
                </a:tc>
              </a:tr>
              <a:tr h="370840">
                <a:tc>
                  <a:txBody>
                    <a:bodyPr/>
                    <a:lstStyle/>
                    <a:p>
                      <a:pPr algn="ctr"/>
                      <a:r>
                        <a:rPr lang="en-US" dirty="0" smtClean="0"/>
                        <a:t>~</a:t>
                      </a:r>
                      <a:endParaRPr lang="en-US" dirty="0"/>
                    </a:p>
                  </a:txBody>
                  <a:tcPr/>
                </a:tc>
                <a:tc>
                  <a:txBody>
                    <a:bodyPr/>
                    <a:lstStyle/>
                    <a:p>
                      <a:r>
                        <a:rPr lang="en-US" dirty="0" smtClean="0"/>
                        <a:t>Complement</a:t>
                      </a:r>
                      <a:endParaRPr lang="en-US" dirty="0"/>
                    </a:p>
                  </a:txBody>
                  <a:tcPr/>
                </a:tc>
                <a:tc>
                  <a:txBody>
                    <a:bodyPr/>
                    <a:lstStyle/>
                    <a:p>
                      <a:r>
                        <a:rPr lang="en-US" dirty="0" smtClean="0"/>
                        <a:t>Unary</a:t>
                      </a:r>
                      <a:endParaRPr lang="en-US" dirty="0"/>
                    </a:p>
                  </a:txBody>
                  <a:tcPr/>
                </a:tc>
                <a:tc>
                  <a:txBody>
                    <a:bodyPr/>
                    <a:lstStyle/>
                    <a:p>
                      <a:r>
                        <a:rPr lang="en-US" dirty="0" smtClean="0"/>
                        <a:t>Flips the bits in the operand.</a:t>
                      </a:r>
                      <a:endParaRPr lang="en-US" dirty="0"/>
                    </a:p>
                  </a:txBody>
                  <a:tcPr/>
                </a:tc>
              </a:tr>
            </a:tbl>
          </a:graphicData>
        </a:graphic>
      </p:graphicFrame>
    </p:spTree>
    <p:extLst>
      <p:ext uri="{BB962C8B-B14F-4D97-AF65-F5344CB8AC3E}">
        <p14:creationId xmlns:p14="http://schemas.microsoft.com/office/powerpoint/2010/main" val="316870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Bitwise Operators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83765067"/>
              </p:ext>
            </p:extLst>
          </p:nvPr>
        </p:nvGraphicFramePr>
        <p:xfrm>
          <a:off x="609599" y="2160588"/>
          <a:ext cx="6837575" cy="3845560"/>
        </p:xfrm>
        <a:graphic>
          <a:graphicData uri="http://schemas.openxmlformats.org/drawingml/2006/table">
            <a:tbl>
              <a:tblPr firstRow="1" bandRow="1">
                <a:tableStyleId>{5C22544A-7EE6-4342-B048-85BDC9FD1C3A}</a:tableStyleId>
              </a:tblPr>
              <a:tblGrid>
                <a:gridCol w="1279182"/>
                <a:gridCol w="1607174"/>
                <a:gridCol w="908115"/>
                <a:gridCol w="3043104"/>
              </a:tblGrid>
              <a:tr h="370840">
                <a:tc>
                  <a:txBody>
                    <a:bodyPr/>
                    <a:lstStyle/>
                    <a:p>
                      <a:r>
                        <a:rPr lang="en-US" dirty="0" smtClean="0"/>
                        <a:t>Operator</a:t>
                      </a:r>
                      <a:endParaRPr lang="en-US" dirty="0"/>
                    </a:p>
                  </a:txBody>
                  <a:tcPr/>
                </a:tc>
                <a:tc>
                  <a:txBody>
                    <a:bodyPr/>
                    <a:lstStyle/>
                    <a:p>
                      <a:r>
                        <a:rPr lang="en-US" dirty="0" smtClean="0"/>
                        <a:t>Name</a:t>
                      </a:r>
                      <a:endParaRPr lang="en-US" dirty="0"/>
                    </a:p>
                  </a:txBody>
                  <a:tcPr/>
                </a:tc>
                <a:tc>
                  <a:txBody>
                    <a:bodyPr/>
                    <a:lstStyle/>
                    <a:p>
                      <a:r>
                        <a:rPr lang="en-US" dirty="0" smtClean="0"/>
                        <a:t>Arity</a:t>
                      </a:r>
                      <a:endParaRPr lang="en-US" dirty="0"/>
                    </a:p>
                  </a:txBody>
                  <a:tcPr/>
                </a:tc>
                <a:tc>
                  <a:txBody>
                    <a:bodyPr/>
                    <a:lstStyle/>
                    <a:p>
                      <a:r>
                        <a:rPr lang="en-US" dirty="0" smtClean="0"/>
                        <a:t>Description</a:t>
                      </a:r>
                      <a:endParaRPr lang="en-US" dirty="0"/>
                    </a:p>
                  </a:txBody>
                  <a:tcPr/>
                </a:tc>
              </a:tr>
              <a:tr h="370840">
                <a:tc>
                  <a:txBody>
                    <a:bodyPr/>
                    <a:lstStyle/>
                    <a:p>
                      <a:pPr algn="ctr"/>
                      <a:r>
                        <a:rPr lang="en-US" dirty="0" smtClean="0"/>
                        <a:t>&lt;&lt;</a:t>
                      </a:r>
                      <a:endParaRPr lang="en-US" dirty="0"/>
                    </a:p>
                  </a:txBody>
                  <a:tcPr/>
                </a:tc>
                <a:tc>
                  <a:txBody>
                    <a:bodyPr/>
                    <a:lstStyle/>
                    <a:p>
                      <a:r>
                        <a:rPr lang="en-US" dirty="0" smtClean="0"/>
                        <a:t>Left shift</a:t>
                      </a:r>
                      <a:endParaRPr lang="en-US" dirty="0"/>
                    </a:p>
                  </a:txBody>
                  <a:tcPr/>
                </a:tc>
                <a:tc>
                  <a:txBody>
                    <a:bodyPr/>
                    <a:lstStyle/>
                    <a:p>
                      <a:r>
                        <a:rPr lang="en-US" dirty="0" smtClean="0"/>
                        <a:t>Binary</a:t>
                      </a:r>
                      <a:endParaRPr lang="en-US" dirty="0"/>
                    </a:p>
                  </a:txBody>
                  <a:tcPr/>
                </a:tc>
                <a:tc>
                  <a:txBody>
                    <a:bodyPr/>
                    <a:lstStyle/>
                    <a:p>
                      <a:r>
                        <a:rPr lang="en-US" dirty="0" smtClean="0"/>
                        <a:t>Shifts the bits of the first operand to the left by the number of bits specified in the second operand.</a:t>
                      </a:r>
                      <a:r>
                        <a:rPr lang="en-US" baseline="0" dirty="0" smtClean="0"/>
                        <a:t>  Right fill with 0 bits.</a:t>
                      </a:r>
                      <a:endParaRPr lang="en-US" dirty="0"/>
                    </a:p>
                  </a:txBody>
                  <a:tcPr/>
                </a:tc>
              </a:tr>
              <a:tr h="370840">
                <a:tc>
                  <a:txBody>
                    <a:bodyPr/>
                    <a:lstStyle/>
                    <a:p>
                      <a:pPr algn="ctr"/>
                      <a:r>
                        <a:rPr lang="en-US" dirty="0" smtClean="0"/>
                        <a:t>&gt;&gt;</a:t>
                      </a:r>
                      <a:endParaRPr lang="en-US" dirty="0"/>
                    </a:p>
                  </a:txBody>
                  <a:tcPr/>
                </a:tc>
                <a:tc>
                  <a:txBody>
                    <a:bodyPr/>
                    <a:lstStyle/>
                    <a:p>
                      <a:r>
                        <a:rPr lang="en-US" dirty="0" smtClean="0"/>
                        <a:t>Right shift</a:t>
                      </a:r>
                      <a:endParaRPr lang="en-US" dirty="0"/>
                    </a:p>
                  </a:txBody>
                  <a:tcPr/>
                </a:tc>
                <a:tc>
                  <a:txBody>
                    <a:bodyPr/>
                    <a:lstStyle/>
                    <a:p>
                      <a:r>
                        <a:rPr lang="en-US" dirty="0" smtClean="0"/>
                        <a:t>Binary</a:t>
                      </a:r>
                      <a:endParaRPr lang="en-US" dirty="0"/>
                    </a:p>
                  </a:txBody>
                  <a:tcPr/>
                </a:tc>
                <a:tc>
                  <a:txBody>
                    <a:bodyPr/>
                    <a:lstStyle/>
                    <a:p>
                      <a:r>
                        <a:rPr lang="en-US" dirty="0" smtClean="0"/>
                        <a:t>Shifts</a:t>
                      </a:r>
                      <a:r>
                        <a:rPr lang="en-US" baseline="0" dirty="0" smtClean="0"/>
                        <a:t> the bits of the first operand to the right by the number of bits specified in the second operand.  Left fill with 0’s for positive numbers, 1’s for negatives (machine dependent).  </a:t>
                      </a:r>
                      <a:endParaRPr lang="en-US" dirty="0"/>
                    </a:p>
                  </a:txBody>
                  <a:tcPr/>
                </a:tc>
              </a:tr>
            </a:tbl>
          </a:graphicData>
        </a:graphic>
      </p:graphicFrame>
    </p:spTree>
    <p:extLst>
      <p:ext uri="{BB962C8B-B14F-4D97-AF65-F5344CB8AC3E}">
        <p14:creationId xmlns:p14="http://schemas.microsoft.com/office/powerpoint/2010/main" val="19390709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362</TotalTime>
  <Words>842</Words>
  <Application>Microsoft Office PowerPoint</Application>
  <PresentationFormat>On-screen Show (4:3)</PresentationFormat>
  <Paragraphs>391</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Courier New</vt:lpstr>
      <vt:lpstr>Trebuchet MS</vt:lpstr>
      <vt:lpstr>Wingdings</vt:lpstr>
      <vt:lpstr>Wingdings 3</vt:lpstr>
      <vt:lpstr>Facet</vt:lpstr>
      <vt:lpstr>Bitwise Operators</vt:lpstr>
      <vt:lpstr>Bits and Bytes</vt:lpstr>
      <vt:lpstr>Base Conversion</vt:lpstr>
      <vt:lpstr>Base Conversion</vt:lpstr>
      <vt:lpstr>Two’s Complement</vt:lpstr>
      <vt:lpstr>Two’s Complement</vt:lpstr>
      <vt:lpstr>Two’s Complement</vt:lpstr>
      <vt:lpstr>The Bitwise Operators</vt:lpstr>
      <vt:lpstr>The Bitwise Operators</vt:lpstr>
      <vt:lpstr>Shortcut Assignment Operators</vt:lpstr>
      <vt:lpstr>Examples</vt:lpstr>
      <vt:lpstr>Examples</vt:lpstr>
      <vt:lpstr>Examples</vt:lpstr>
      <vt:lpstr>Examples</vt:lpstr>
      <vt:lpstr>Examples</vt:lpstr>
      <vt:lpstr>Examples</vt:lpstr>
      <vt:lpstr>Examples</vt:lpstr>
      <vt:lpstr>Examples</vt:lpstr>
      <vt:lpstr>Examples</vt:lpstr>
      <vt:lpstr>Code Examples</vt:lpstr>
      <vt:lpstr>Code Examples</vt:lpstr>
      <vt:lpstr>Examples from Dietel</vt:lpstr>
      <vt:lpstr>fig22_06.cpp</vt:lpstr>
      <vt:lpstr>fig22_06.cpp</vt:lpstr>
      <vt:lpstr>fig22_08.cpp</vt:lpstr>
      <vt:lpstr>fig22_08.cpp</vt:lpstr>
      <vt:lpstr>fig22_08.cpp</vt:lpstr>
      <vt:lpstr>fig22_11.cpp</vt:lpstr>
      <vt:lpstr>fig22_11.cpp</vt:lpstr>
      <vt:lpstr>BitFlags Examples</vt:lpstr>
      <vt:lpstr>bitflags.h</vt:lpstr>
      <vt:lpstr>bitflags.cpp</vt:lpstr>
      <vt:lpstr>bitflags.cpp</vt:lpstr>
      <vt:lpstr>main.cpp</vt:lpstr>
      <vt:lpstr>main.cpp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Bitwise Operators</dc:title>
  <dc:creator>Windows User</dc:creator>
  <cp:lastModifiedBy>Windows User</cp:lastModifiedBy>
  <cp:revision>112</cp:revision>
  <dcterms:created xsi:type="dcterms:W3CDTF">2016-10-28T20:20:20Z</dcterms:created>
  <dcterms:modified xsi:type="dcterms:W3CDTF">2016-11-10T18:10:14Z</dcterms:modified>
</cp:coreProperties>
</file>