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3" r:id="rId11"/>
    <p:sldId id="294" r:id="rId12"/>
    <p:sldId id="29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8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7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700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0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5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C305-3464-4142-9949-38748F265BD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C43735-A162-4BAD-BA6A-7BF8A2B6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Classes and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0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http://www.cs.fsu.edu/~myers/savitch3c++/Ch16/16-01.cpp</a:t>
            </a:r>
          </a:p>
        </p:txBody>
      </p:sp>
    </p:spTree>
    <p:extLst>
      <p:ext uri="{BB962C8B-B14F-4D97-AF65-F5344CB8AC3E}">
        <p14:creationId xmlns:p14="http://schemas.microsoft.com/office/powerpoint/2010/main" val="22949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16-01.cpp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emplate&lt;class 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swapValues</a:t>
            </a:r>
            <a:r>
              <a:rPr lang="en-US" dirty="0" smtClean="0"/>
              <a:t>(T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variable1, 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variable2)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temp = variable1;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variable1 = variable2;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variable2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84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16-01.cpp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integer1 = 1, integer2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“Original integer values are “ &lt;&lt; integer1 &lt;&lt;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“ “ &lt;&lt; integer2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swapValues</a:t>
            </a:r>
            <a:r>
              <a:rPr lang="en-US" dirty="0" smtClean="0"/>
              <a:t>(integer1, integer2);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“Swapped integer values are “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&lt;&lt; integer1 &lt;&lt; “ “ &lt;&lt; integer2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char symbol1 = ‘A’, symbol2 = ‘B’;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"Original character values are: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smtClean="0"/>
              <a:t>	&lt;&lt; </a:t>
            </a:r>
            <a:r>
              <a:rPr lang="en-US" dirty="0"/>
              <a:t>symbol1 &lt;&lt; " " &lt;&lt; symbol2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swapValues</a:t>
            </a:r>
            <a:r>
              <a:rPr lang="en-US" dirty="0" smtClean="0"/>
              <a:t>(symbol1</a:t>
            </a:r>
            <a:r>
              <a:rPr lang="en-US" dirty="0"/>
              <a:t>, symbol2);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"Swapped character values are: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smtClean="0"/>
              <a:t>	&lt;&lt; </a:t>
            </a:r>
            <a:r>
              <a:rPr lang="en-US" dirty="0"/>
              <a:t>symbol1 &lt;&lt; " " &lt;&lt; symbol2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smtClean="0"/>
              <a:t>	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78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Container Classes Versatile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 example of a class that uses array-based storage to maintain a list of integers</a:t>
            </a:r>
          </a:p>
          <a:p>
            <a:pPr lvl="1"/>
            <a:r>
              <a:rPr lang="en-US" dirty="0"/>
              <a:t>http://www.cs.fsu.edu/~myers/cop3330/examples/templates/simplelist1/</a:t>
            </a:r>
          </a:p>
        </p:txBody>
      </p:sp>
    </p:spTree>
    <p:extLst>
      <p:ext uri="{BB962C8B-B14F-4D97-AF65-F5344CB8AC3E}">
        <p14:creationId xmlns:p14="http://schemas.microsoft.com/office/powerpoint/2010/main" val="315661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simplelist1.h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MAX = 10;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SimpleList</a:t>
            </a:r>
            <a:r>
              <a:rPr lang="en-US" dirty="0" smtClean="0"/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SimpleList</a:t>
            </a:r>
            <a:r>
              <a:rPr lang="en-US" dirty="0" smtClean="0"/>
              <a:t>() { current = 0; }</a:t>
            </a: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bool Insert(</a:t>
            </a:r>
            <a:r>
              <a:rPr lang="en-US" dirty="0" err="1" smtClean="0"/>
              <a:t>int</a:t>
            </a:r>
            <a:r>
              <a:rPr lang="en-US" dirty="0" smtClean="0"/>
              <a:t> item);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GetElement</a:t>
            </a:r>
            <a:r>
              <a:rPr lang="en-US" dirty="0" smtClean="0"/>
              <a:t>(unsigned </a:t>
            </a:r>
            <a:r>
              <a:rPr lang="en-US" dirty="0" err="1" smtClean="0"/>
              <a:t>int</a:t>
            </a:r>
            <a:r>
              <a:rPr lang="en-US" dirty="0" smtClean="0"/>
              <a:t> 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Print();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GetSize</a:t>
            </a:r>
            <a:r>
              <a:rPr lang="en-US" dirty="0" smtClean="0"/>
              <a:t>() { return current; }</a:t>
            </a: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array[MAX];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current;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7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simplelist1.cpp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“simplelist1.h”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 err="1" smtClean="0"/>
              <a:t>SimpleList</a:t>
            </a:r>
            <a:r>
              <a:rPr lang="en-US" dirty="0" smtClean="0"/>
              <a:t>::Insert(</a:t>
            </a:r>
            <a:r>
              <a:rPr lang="en-US" dirty="0" err="1" smtClean="0"/>
              <a:t>int</a:t>
            </a:r>
            <a:r>
              <a:rPr lang="en-US" dirty="0" smtClean="0"/>
              <a:t> item)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(current &lt; MAX)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array[current++] =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else 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SimpleList</a:t>
            </a:r>
            <a:r>
              <a:rPr lang="en-US" dirty="0"/>
              <a:t>::</a:t>
            </a:r>
            <a:r>
              <a:rPr lang="en-US" dirty="0" err="1"/>
              <a:t>GetElement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(n &gt;= MAX) n = MAX –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array[n];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8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simplelist1.cpp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SimpleList</a:t>
            </a:r>
            <a:r>
              <a:rPr lang="en-US" dirty="0" smtClean="0"/>
              <a:t>::Print()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(current == 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“Empty List”;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j </a:t>
            </a:r>
            <a:r>
              <a:rPr lang="en-US" dirty="0" smtClean="0"/>
              <a:t>= 0; j &lt; current – 1;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array[j] &lt;&lt; ‘ ‘;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smtClean="0"/>
              <a:t>array[current - 1];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6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have a class that can store a list of double values or a list of characters</a:t>
            </a:r>
          </a:p>
          <a:p>
            <a:r>
              <a:rPr lang="en-US" dirty="0" smtClean="0"/>
              <a:t>We could write a similar class for each for each new type</a:t>
            </a:r>
          </a:p>
          <a:p>
            <a:r>
              <a:rPr lang="en-US" dirty="0" smtClean="0"/>
              <a:t>A common C trick is to use a </a:t>
            </a:r>
            <a:r>
              <a:rPr lang="en-US" b="1" i="1" dirty="0" err="1" smtClean="0">
                <a:solidFill>
                  <a:srgbClr val="7030A0"/>
                </a:solidFill>
              </a:rPr>
              <a:t>typedef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to create a simple user-defined type</a:t>
            </a:r>
          </a:p>
          <a:p>
            <a:r>
              <a:rPr lang="en-US" dirty="0" smtClean="0"/>
              <a:t>For example, we can define </a:t>
            </a:r>
            <a:r>
              <a:rPr lang="en-US" dirty="0" err="1" smtClean="0"/>
              <a:t>mytype</a:t>
            </a:r>
            <a:r>
              <a:rPr lang="en-US" dirty="0" smtClean="0"/>
              <a:t> to be a synonym for the type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mytype</a:t>
            </a:r>
            <a:r>
              <a:rPr lang="en-US" dirty="0" smtClean="0"/>
              <a:t>;</a:t>
            </a:r>
          </a:p>
          <a:p>
            <a:r>
              <a:rPr lang="en-US" dirty="0" smtClean="0"/>
              <a:t>We can also define </a:t>
            </a:r>
            <a:r>
              <a:rPr lang="en-US" dirty="0" err="1" smtClean="0"/>
              <a:t>mytype</a:t>
            </a:r>
            <a:r>
              <a:rPr lang="en-US" dirty="0" smtClean="0"/>
              <a:t> as double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double </a:t>
            </a:r>
            <a:r>
              <a:rPr lang="en-US" dirty="0" err="1" smtClean="0"/>
              <a:t>mytype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868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doing 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a class using </a:t>
            </a:r>
            <a:r>
              <a:rPr lang="en-US" dirty="0" err="1" smtClean="0"/>
              <a:t>mytype</a:t>
            </a:r>
            <a:endParaRPr lang="en-US" dirty="0" smtClean="0"/>
          </a:p>
          <a:p>
            <a:r>
              <a:rPr lang="en-US" dirty="0" smtClean="0"/>
              <a:t>To change an </a:t>
            </a:r>
            <a:r>
              <a:rPr lang="en-US" dirty="0" err="1" smtClean="0"/>
              <a:t>int</a:t>
            </a:r>
            <a:r>
              <a:rPr lang="en-US" dirty="0" smtClean="0"/>
              <a:t> array to a double array, just change the </a:t>
            </a:r>
            <a:r>
              <a:rPr lang="en-US" dirty="0" err="1" smtClean="0"/>
              <a:t>typedef</a:t>
            </a:r>
            <a:r>
              <a:rPr lang="en-US" dirty="0" smtClean="0"/>
              <a:t> for </a:t>
            </a:r>
            <a:r>
              <a:rPr lang="en-US" dirty="0" err="1" smtClean="0"/>
              <a:t>mytype</a:t>
            </a:r>
            <a:r>
              <a:rPr lang="en-US" dirty="0" smtClean="0"/>
              <a:t>, and recompile</a:t>
            </a:r>
          </a:p>
          <a:p>
            <a:r>
              <a:rPr lang="en-US" dirty="0"/>
              <a:t>http://www.cs.fsu.edu/~myers/cop3330/examples/templates/simplelist2/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604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implelist2.h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MAX = 10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7030A0"/>
                </a:solidFill>
              </a:rPr>
              <a:t>typedef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mytype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 smtClean="0"/>
              <a:t>SimpleList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public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   	</a:t>
            </a:r>
            <a:r>
              <a:rPr lang="en-US" dirty="0" err="1" smtClean="0"/>
              <a:t>SimpleList</a:t>
            </a:r>
            <a:r>
              <a:rPr lang="en-US" dirty="0" smtClean="0"/>
              <a:t>() { current = 0;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	bool </a:t>
            </a:r>
            <a:r>
              <a:rPr lang="en-US" dirty="0"/>
              <a:t>Insert(</a:t>
            </a:r>
            <a:r>
              <a:rPr lang="en-US" b="1" dirty="0" err="1">
                <a:solidFill>
                  <a:srgbClr val="7030A0"/>
                </a:solidFill>
              </a:rPr>
              <a:t>mytype</a:t>
            </a:r>
            <a:r>
              <a:rPr lang="en-US" dirty="0"/>
              <a:t> item);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   	</a:t>
            </a:r>
            <a:r>
              <a:rPr lang="en-US" b="1" dirty="0" err="1" smtClean="0">
                <a:solidFill>
                  <a:srgbClr val="7030A0"/>
                </a:solidFill>
              </a:rPr>
              <a:t>mytype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/>
              <a:t>GetElement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 n);	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	void </a:t>
            </a:r>
            <a:r>
              <a:rPr lang="en-US" dirty="0"/>
              <a:t>Print();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GetSize</a:t>
            </a:r>
            <a:r>
              <a:rPr lang="en-US" dirty="0" smtClean="0"/>
              <a:t>() { return current; }</a:t>
            </a:r>
            <a:r>
              <a:rPr lang="en-US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private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7030A0"/>
                </a:solidFill>
              </a:rPr>
              <a:t>mytype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array[MAX];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current;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171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7030A0"/>
                </a:solidFill>
              </a:rPr>
              <a:t>function template </a:t>
            </a:r>
            <a:r>
              <a:rPr lang="en-US" dirty="0" smtClean="0"/>
              <a:t>can perform the same algorithm for different types without specifying the types in advance</a:t>
            </a:r>
          </a:p>
          <a:p>
            <a:r>
              <a:rPr lang="en-US" dirty="0" smtClean="0"/>
              <a:t>Example:  a function that computes the maximum for three different integers</a:t>
            </a:r>
          </a:p>
          <a:p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maximum(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max = a;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(b &gt; max) max = b;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(c &gt; max) max = c;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max;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1540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simplelist2.cpp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"simplelist2.h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 err="1"/>
              <a:t>SimpleList</a:t>
            </a:r>
            <a:r>
              <a:rPr lang="en-US" dirty="0"/>
              <a:t>::Insert(</a:t>
            </a:r>
            <a:r>
              <a:rPr lang="en-US" b="1" dirty="0" err="1">
                <a:solidFill>
                  <a:srgbClr val="7030A0"/>
                </a:solidFill>
              </a:rPr>
              <a:t>mytype</a:t>
            </a:r>
            <a:r>
              <a:rPr lang="en-US" dirty="0"/>
              <a:t> item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(current &lt; MAX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array[current++] </a:t>
            </a:r>
            <a:r>
              <a:rPr lang="en-US" dirty="0"/>
              <a:t>=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} else return </a:t>
            </a:r>
            <a:r>
              <a:rPr lang="en-US" dirty="0"/>
              <a:t>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7030A0"/>
                </a:solidFill>
              </a:rPr>
              <a:t>mytype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/>
              <a:t>SimpleList</a:t>
            </a:r>
            <a:r>
              <a:rPr lang="en-US" dirty="0"/>
              <a:t>::</a:t>
            </a:r>
            <a:r>
              <a:rPr lang="en-US" dirty="0" err="1"/>
              <a:t>GetElement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(n &gt;= MAX) n = MAX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return array[n];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simplelist2.cpp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void </a:t>
            </a:r>
            <a:r>
              <a:rPr lang="en-US" dirty="0" err="1"/>
              <a:t>SimpleList</a:t>
            </a:r>
            <a:r>
              <a:rPr lang="en-US" dirty="0"/>
              <a:t>::Print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(current == 0</a:t>
            </a:r>
            <a:r>
              <a:rPr lang="en-US" dirty="0" smtClean="0"/>
              <a:t>) {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"Empty List</a:t>
            </a:r>
            <a:r>
              <a:rPr lang="en-US" dirty="0" smtClean="0"/>
              <a:t>"; return;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smtClean="0"/>
              <a:t>current - 1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array[</a:t>
            </a:r>
            <a:r>
              <a:rPr lang="en-US" dirty="0" err="1"/>
              <a:t>i</a:t>
            </a:r>
            <a:r>
              <a:rPr lang="en-US" dirty="0"/>
              <a:t>] &lt;&lt; '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array[</a:t>
            </a:r>
            <a:r>
              <a:rPr lang="en-US" dirty="0" smtClean="0"/>
              <a:t>current - 1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With </a:t>
            </a:r>
            <a:r>
              <a:rPr lang="en-US" b="1" i="1" dirty="0" smtClean="0">
                <a:solidFill>
                  <a:srgbClr val="7030A0"/>
                </a:solidFill>
              </a:rPr>
              <a:t>class templates</a:t>
            </a:r>
            <a:r>
              <a:rPr lang="en-US" dirty="0" smtClean="0"/>
              <a:t>, we can make this class work with different types without altering and recompiling the code</a:t>
            </a:r>
          </a:p>
          <a:p>
            <a:r>
              <a:rPr lang="en-US" dirty="0" smtClean="0"/>
              <a:t>To make a class into a template, prefix the class definition with the syntax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emplate&lt;class T&gt;</a:t>
            </a:r>
          </a:p>
          <a:p>
            <a:r>
              <a:rPr lang="en-US" dirty="0" smtClean="0"/>
              <a:t>T is a type parameter, and it can have any name</a:t>
            </a:r>
          </a:p>
          <a:p>
            <a:pPr lvl="1"/>
            <a:r>
              <a:rPr lang="en-US" dirty="0" smtClean="0"/>
              <a:t>When the class is instantiated, we fill in an appropriate type</a:t>
            </a:r>
          </a:p>
          <a:p>
            <a:pPr lvl="1"/>
            <a:r>
              <a:rPr lang="en-US" dirty="0" smtClean="0"/>
              <a:t>Use the same prefix on the definitions of the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37086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For member functions, the name of the class will be</a:t>
            </a:r>
          </a:p>
          <a:p>
            <a:pPr marL="457200" lvl="1" indent="0">
              <a:buNone/>
            </a:pPr>
            <a:r>
              <a:rPr lang="en-US" dirty="0" err="1" smtClean="0"/>
              <a:t>className</a:t>
            </a:r>
            <a:r>
              <a:rPr lang="en-US" dirty="0" smtClean="0"/>
              <a:t>&lt;T&gt;::</a:t>
            </a:r>
            <a:r>
              <a:rPr lang="en-US" dirty="0" err="1" smtClean="0"/>
              <a:t>memberName</a:t>
            </a:r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dirty="0" err="1" smtClean="0"/>
              <a:t>SimpleList</a:t>
            </a:r>
            <a:r>
              <a:rPr lang="en-US" dirty="0" smtClean="0"/>
              <a:t> example, the type of the array is T, which will be filled in when an object is created</a:t>
            </a:r>
          </a:p>
          <a:p>
            <a:r>
              <a:rPr lang="en-US" dirty="0" smtClean="0"/>
              <a:t>Also, in the main program, we must #include the actual definition file, in addition to the class declaration</a:t>
            </a:r>
          </a:p>
          <a:p>
            <a:pPr lvl="1"/>
            <a:r>
              <a:rPr lang="en-US" dirty="0" smtClean="0"/>
              <a:t>The compiler creates a different version of the class for each type that is used</a:t>
            </a:r>
          </a:p>
          <a:p>
            <a:pPr lvl="1"/>
            <a:r>
              <a:rPr lang="en-US" dirty="0" smtClean="0"/>
              <a:t>Thus, either the entire class should be written in the header file, OR the .</a:t>
            </a:r>
            <a:r>
              <a:rPr lang="en-US" dirty="0" err="1" smtClean="0"/>
              <a:t>cpp</a:t>
            </a:r>
            <a:r>
              <a:rPr lang="en-US" dirty="0" smtClean="0"/>
              <a:t> file should be #included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#include “simplelist3.cpp”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340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SimpleList</a:t>
            </a:r>
            <a:r>
              <a:rPr lang="en-US" dirty="0"/>
              <a:t> </a:t>
            </a:r>
            <a:r>
              <a:rPr lang="en-US" dirty="0" smtClean="0"/>
              <a:t>Class Template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http://www.cs.fsu.edu/~myers/cop3330/examples/templates/simplelist3/</a:t>
            </a:r>
          </a:p>
        </p:txBody>
      </p:sp>
    </p:spTree>
    <p:extLst>
      <p:ext uri="{BB962C8B-B14F-4D97-AF65-F5344CB8AC3E}">
        <p14:creationId xmlns:p14="http://schemas.microsoft.com/office/powerpoint/2010/main" val="236696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simplelist3.h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MAX = 10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</a:rPr>
              <a:t>t</a:t>
            </a:r>
            <a:r>
              <a:rPr lang="en-US" b="1" dirty="0" smtClean="0">
                <a:solidFill>
                  <a:srgbClr val="7030A0"/>
                </a:solidFill>
              </a:rPr>
              <a:t>emplate&lt;class T&gt; </a:t>
            </a:r>
            <a:r>
              <a:rPr lang="en-US" dirty="0" smtClean="0"/>
              <a:t>class </a:t>
            </a:r>
            <a:r>
              <a:rPr lang="en-US" dirty="0" err="1" smtClean="0"/>
              <a:t>SimpleList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public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   	</a:t>
            </a:r>
            <a:r>
              <a:rPr lang="en-US" dirty="0" err="1" smtClean="0"/>
              <a:t>SimpleList</a:t>
            </a:r>
            <a:r>
              <a:rPr lang="en-US" dirty="0" smtClean="0"/>
              <a:t>() { current = 0;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	bool Insert(</a:t>
            </a:r>
            <a:r>
              <a:rPr lang="en-US" b="1" dirty="0" smtClean="0">
                <a:solidFill>
                  <a:srgbClr val="7030A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/>
              <a:t>item);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   	</a:t>
            </a:r>
            <a:r>
              <a:rPr lang="en-US" b="1" dirty="0" smtClean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/>
              <a:t>GetElement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 n);	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	void </a:t>
            </a:r>
            <a:r>
              <a:rPr lang="en-US" dirty="0"/>
              <a:t>Print();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GetSize</a:t>
            </a:r>
            <a:r>
              <a:rPr lang="en-US" dirty="0" smtClean="0"/>
              <a:t>() { return current; }</a:t>
            </a:r>
            <a:r>
              <a:rPr lang="en-US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private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array[MAX];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current;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185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simplelist3.cpp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"simplelist3.h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</a:rPr>
              <a:t>#</a:t>
            </a:r>
            <a:r>
              <a:rPr lang="en-US" b="1" dirty="0" err="1">
                <a:solidFill>
                  <a:srgbClr val="7030A0"/>
                </a:solidFill>
              </a:rPr>
              <a:t>ifndef</a:t>
            </a:r>
            <a:r>
              <a:rPr lang="en-US" b="1" dirty="0">
                <a:solidFill>
                  <a:srgbClr val="7030A0"/>
                </a:solidFill>
              </a:rPr>
              <a:t> _SIMPLELIST_CPP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</a:rPr>
              <a:t>#define _SIMPLELIST_CPP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</a:rPr>
              <a:t>template&lt;class T&gt;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bool </a:t>
            </a:r>
            <a:r>
              <a:rPr lang="en-US" dirty="0" err="1" smtClean="0"/>
              <a:t>SimpleList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7030A0"/>
                </a:solidFill>
              </a:rPr>
              <a:t>T</a:t>
            </a:r>
            <a:r>
              <a:rPr lang="en-US" dirty="0" smtClean="0"/>
              <a:t>&gt;::</a:t>
            </a:r>
            <a:r>
              <a:rPr lang="en-US" dirty="0"/>
              <a:t>Insert(</a:t>
            </a:r>
            <a:r>
              <a:rPr lang="en-US" b="1" dirty="0">
                <a:solidFill>
                  <a:srgbClr val="7030A0"/>
                </a:solidFill>
              </a:rPr>
              <a:t>T</a:t>
            </a:r>
            <a:r>
              <a:rPr lang="en-US" dirty="0"/>
              <a:t> item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(current &lt; MAX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array[current++] </a:t>
            </a:r>
            <a:r>
              <a:rPr lang="en-US" dirty="0"/>
              <a:t>= </a:t>
            </a:r>
            <a:r>
              <a:rPr lang="en-US" dirty="0" smtClean="0"/>
              <a:t>item; return </a:t>
            </a:r>
            <a:r>
              <a:rPr lang="en-US" dirty="0"/>
              <a:t>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} else return </a:t>
            </a:r>
            <a:r>
              <a:rPr lang="en-US" dirty="0"/>
              <a:t>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simplelist3.cpp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</a:rPr>
              <a:t>template&lt;class 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err="1" smtClean="0"/>
              <a:t>SimpleList</a:t>
            </a:r>
            <a:r>
              <a:rPr lang="en-US" b="1" dirty="0" smtClean="0">
                <a:solidFill>
                  <a:srgbClr val="7030A0"/>
                </a:solidFill>
              </a:rPr>
              <a:t>&lt;T&gt;</a:t>
            </a:r>
            <a:r>
              <a:rPr lang="en-US" dirty="0" smtClean="0"/>
              <a:t>::</a:t>
            </a:r>
            <a:r>
              <a:rPr lang="en-US" dirty="0" err="1"/>
              <a:t>GetElement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(n &gt;= </a:t>
            </a:r>
            <a:r>
              <a:rPr lang="en-US" dirty="0" smtClean="0"/>
              <a:t>MAX) n </a:t>
            </a:r>
            <a:r>
              <a:rPr lang="en-US" dirty="0"/>
              <a:t>= MAX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return array[n];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</a:rPr>
              <a:t>template&lt;class T&gt;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SimpleList</a:t>
            </a:r>
            <a:r>
              <a:rPr lang="en-US" b="1" dirty="0" smtClean="0">
                <a:solidFill>
                  <a:srgbClr val="7030A0"/>
                </a:solidFill>
              </a:rPr>
              <a:t>&lt;T&gt;</a:t>
            </a:r>
            <a:r>
              <a:rPr lang="en-US" dirty="0" smtClean="0"/>
              <a:t>::</a:t>
            </a:r>
            <a:r>
              <a:rPr lang="en-US" dirty="0"/>
              <a:t>Print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(current == 0</a:t>
            </a:r>
            <a:r>
              <a:rPr lang="en-US" dirty="0" smtClean="0"/>
              <a:t>) {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"Empty List</a:t>
            </a:r>
            <a:r>
              <a:rPr lang="en-US" dirty="0" smtClean="0"/>
              <a:t>"; return;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 </a:t>
            </a:r>
            <a:r>
              <a:rPr lang="en-US" dirty="0" err="1"/>
              <a:t>i</a:t>
            </a:r>
            <a:r>
              <a:rPr lang="en-US" dirty="0"/>
              <a:t> &lt; current-1;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array[</a:t>
            </a:r>
            <a:r>
              <a:rPr lang="en-US" dirty="0" err="1"/>
              <a:t>i</a:t>
            </a:r>
            <a:r>
              <a:rPr lang="en-US" dirty="0"/>
              <a:t>] &lt;&lt; '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array[</a:t>
            </a:r>
            <a:r>
              <a:rPr lang="en-US" dirty="0" smtClean="0"/>
              <a:t>current - 1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</a:rPr>
              <a:t>#</a:t>
            </a:r>
            <a:r>
              <a:rPr lang="en-US" b="1" dirty="0" err="1">
                <a:solidFill>
                  <a:srgbClr val="7030A0"/>
                </a:solidFill>
              </a:rPr>
              <a:t>endif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</a:rPr>
              <a:t>iostream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</a:rPr>
              <a:t>#include “simplelist3.cpp”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sing namespace </a:t>
            </a:r>
            <a:r>
              <a:rPr lang="en-US" dirty="0" err="1" smtClean="0">
                <a:solidFill>
                  <a:schemeClr val="tx1"/>
                </a:solidFill>
              </a:rPr>
              <a:t>std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SimpeList</a:t>
            </a:r>
            <a:r>
              <a:rPr lang="en-US" b="1" dirty="0" smtClean="0">
                <a:solidFill>
                  <a:srgbClr val="7030A0"/>
                </a:solidFill>
              </a:rPr>
              <a:t>&lt;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&gt; </a:t>
            </a:r>
            <a:r>
              <a:rPr lang="en-US" dirty="0" smtClean="0">
                <a:solidFill>
                  <a:schemeClr val="tx1"/>
                </a:solidFill>
              </a:rPr>
              <a:t>list1;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j = 0; j &lt; 8; </a:t>
            </a:r>
            <a:r>
              <a:rPr lang="en-US" dirty="0" err="1" smtClean="0">
                <a:solidFill>
                  <a:schemeClr val="tx1"/>
                </a:solidFill>
              </a:rPr>
              <a:t>j++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list1.Insert(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*3);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“Element at index 4 = “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&lt;&lt; list1.GetElement(4) &lt;&lt; </a:t>
            </a:r>
            <a:r>
              <a:rPr lang="en-US" dirty="0" err="1" smtClean="0">
                <a:solidFill>
                  <a:schemeClr val="tx1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“Entire list is:\n”;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list1.Print();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“\n\n”;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SimpleList</a:t>
            </a:r>
            <a:r>
              <a:rPr lang="en-US" b="1" dirty="0" smtClean="0">
                <a:solidFill>
                  <a:srgbClr val="7030A0"/>
                </a:solidFill>
              </a:rPr>
              <a:t>&lt;double&gt; </a:t>
            </a:r>
            <a:r>
              <a:rPr lang="en-US" dirty="0" smtClean="0">
                <a:solidFill>
                  <a:schemeClr val="tx1"/>
                </a:solidFill>
              </a:rPr>
              <a:t>list2;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j = 0; j &lt; 10; </a:t>
            </a:r>
            <a:r>
              <a:rPr lang="en-US" dirty="0" err="1" smtClean="0">
                <a:solidFill>
                  <a:schemeClr val="tx1"/>
                </a:solidFill>
              </a:rPr>
              <a:t>j++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list2.Insert(j * 1.1);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“Element at index 6 = “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&lt;&lt; list2.GetElement(6) &lt;&lt; </a:t>
            </a:r>
            <a:r>
              <a:rPr lang="en-US" dirty="0" err="1" smtClean="0">
                <a:solidFill>
                  <a:schemeClr val="tx1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“Entire list is:\n”;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list2.Print();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“\n\n”;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this function only works for </a:t>
            </a:r>
            <a:r>
              <a:rPr lang="en-US" dirty="0" err="1" smtClean="0"/>
              <a:t>int</a:t>
            </a:r>
            <a:r>
              <a:rPr lang="en-US" dirty="0" smtClean="0"/>
              <a:t> variables (or types that can be automatically converted to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if we wanted to compare variables with the type double?</a:t>
            </a:r>
          </a:p>
          <a:p>
            <a:pPr lvl="1"/>
            <a:r>
              <a:rPr lang="en-US" dirty="0" smtClean="0"/>
              <a:t>Do we have to write a new function?</a:t>
            </a:r>
          </a:p>
          <a:p>
            <a:r>
              <a:rPr lang="en-US" dirty="0" smtClean="0"/>
              <a:t>A function </a:t>
            </a:r>
            <a:r>
              <a:rPr lang="en-US" dirty="0"/>
              <a:t>template </a:t>
            </a:r>
            <a:r>
              <a:rPr lang="en-US" dirty="0" smtClean="0"/>
              <a:t>allows this problem to be solved easily, with only one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6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List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http://www.cs.fsu.edu/~myers/cop3330/examples/templates/tlist/</a:t>
            </a:r>
          </a:p>
        </p:txBody>
      </p:sp>
    </p:spTree>
    <p:extLst>
      <p:ext uri="{BB962C8B-B14F-4D97-AF65-F5344CB8AC3E}">
        <p14:creationId xmlns:p14="http://schemas.microsoft.com/office/powerpoint/2010/main" val="1309937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_LIST_H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#define _LIST_H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template&lt;class T&gt; class List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List(</a:t>
            </a:r>
            <a:r>
              <a:rPr lang="en-US" dirty="0" err="1" smtClean="0"/>
              <a:t>int</a:t>
            </a:r>
            <a:r>
              <a:rPr lang="en-US" dirty="0" smtClean="0"/>
              <a:t> s =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~List();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List(</a:t>
            </a:r>
            <a:r>
              <a:rPr lang="en-US" dirty="0" err="1" smtClean="0"/>
              <a:t>const</a:t>
            </a:r>
            <a:r>
              <a:rPr lang="en-US" dirty="0" smtClean="0"/>
              <a:t> List&lt;T&gt;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List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operator=(</a:t>
            </a:r>
            <a:r>
              <a:rPr lang="en-US" dirty="0" err="1" smtClean="0"/>
              <a:t>const</a:t>
            </a:r>
            <a:r>
              <a:rPr lang="en-US" dirty="0" smtClean="0"/>
              <a:t> List&lt;T&gt;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Insert(T 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 </a:t>
            </a:r>
            <a:r>
              <a:rPr lang="en-US" dirty="0" err="1" smtClean="0"/>
              <a:t>GetElement</a:t>
            </a:r>
            <a:r>
              <a:rPr lang="en-US" dirty="0" smtClean="0"/>
              <a:t>(unsigned </a:t>
            </a:r>
            <a:r>
              <a:rPr lang="en-US" dirty="0" err="1" smtClean="0"/>
              <a:t>int</a:t>
            </a:r>
            <a:r>
              <a:rPr lang="en-US" dirty="0" smtClean="0"/>
              <a:t> 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Print(</a:t>
            </a:r>
            <a:r>
              <a:rPr lang="en-US" dirty="0" err="1" smtClean="0"/>
              <a:t>ostream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err="1" smtClean="0"/>
              <a:t>os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4404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T*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size, max;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Clone(</a:t>
            </a:r>
            <a:r>
              <a:rPr lang="en-US" dirty="0" err="1" smtClean="0"/>
              <a:t>const</a:t>
            </a:r>
            <a:r>
              <a:rPr lang="en-US" dirty="0" smtClean="0"/>
              <a:t> List&lt;T&gt;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Resize(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newsize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template&lt;class T&gt; List&lt;T&gt;::List(</a:t>
            </a:r>
            <a:r>
              <a:rPr lang="en-US" dirty="0" err="1" smtClean="0"/>
              <a:t>int</a:t>
            </a:r>
            <a:r>
              <a:rPr lang="en-US" dirty="0" smtClean="0"/>
              <a:t> 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size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max =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(max &lt;=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data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max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else data = new T[max];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628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template&lt;class T&gt; List&lt;T&gt;::~List()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(data) delete []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emplate&lt;class T&gt; List&lt;T&gt;::List(</a:t>
            </a:r>
            <a:r>
              <a:rPr lang="en-US" dirty="0" err="1" smtClean="0"/>
              <a:t>const</a:t>
            </a:r>
            <a:r>
              <a:rPr lang="en-US" dirty="0" smtClean="0"/>
              <a:t> List&lt;T&gt;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Clone(L);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emplate&lt;class 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List&lt;T&gt;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List&lt;T&gt;::operator=(</a:t>
            </a:r>
            <a:r>
              <a:rPr lang="en-US" dirty="0" err="1" smtClean="0"/>
              <a:t>const</a:t>
            </a:r>
            <a:r>
              <a:rPr lang="en-US" dirty="0" smtClean="0"/>
              <a:t> List&lt;T&gt;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(this !=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if (data) delete []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Clone(L);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*this;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01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emplate&lt;class T&gt; void List&lt;T&gt;::Insert(T item)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(max == size) Resize(max + 5);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data[size] =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size++;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emplate&lt;class T&gt; T List&lt;T&gt;::</a:t>
            </a:r>
            <a:r>
              <a:rPr lang="en-US" dirty="0" err="1" smtClean="0"/>
              <a:t>GetElement</a:t>
            </a:r>
            <a:r>
              <a:rPr lang="en-US" dirty="0" smtClean="0"/>
              <a:t>(unsigned 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(n &gt;= size) n = size –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data[n];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emplate&lt;class T&gt; void List&lt;T&gt;::Print(</a:t>
            </a:r>
            <a:r>
              <a:rPr lang="en-US" dirty="0" err="1" smtClean="0"/>
              <a:t>ostream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err="1" smtClean="0"/>
              <a:t>os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(size == 0) </a:t>
            </a:r>
            <a:r>
              <a:rPr lang="en-US" dirty="0" err="1" smtClean="0"/>
              <a:t>os</a:t>
            </a:r>
            <a:r>
              <a:rPr lang="en-US" dirty="0" smtClean="0"/>
              <a:t> &lt;&lt; “List empty”;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size – 1;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os</a:t>
            </a:r>
            <a:r>
              <a:rPr lang="en-US" dirty="0" smtClean="0"/>
              <a:t> &lt;&lt; data[j] &lt;&lt; “,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os</a:t>
            </a:r>
            <a:r>
              <a:rPr lang="en-US" dirty="0" smtClean="0"/>
              <a:t> &lt;&lt; data[size - 1];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105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emplate&lt;class T&gt; void List&lt;T&gt;::Resize(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newsize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max = </a:t>
            </a:r>
            <a:r>
              <a:rPr lang="en-US" dirty="0" err="1" smtClean="0"/>
              <a:t>newsize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 *temp = new T[max];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size;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temp[</a:t>
            </a:r>
            <a:r>
              <a:rPr lang="en-US" dirty="0"/>
              <a:t>j</a:t>
            </a:r>
            <a:r>
              <a:rPr lang="en-US" dirty="0" smtClean="0"/>
              <a:t>] = data[</a:t>
            </a:r>
            <a:r>
              <a:rPr lang="en-US" dirty="0"/>
              <a:t>j</a:t>
            </a:r>
            <a:r>
              <a:rPr lang="en-US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(data != 0) delete []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data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emplate&lt;class T&gt; void List&lt;T&gt;::Clone(</a:t>
            </a:r>
            <a:r>
              <a:rPr lang="en-US" dirty="0" err="1" smtClean="0"/>
              <a:t>const</a:t>
            </a:r>
            <a:r>
              <a:rPr lang="en-US" dirty="0" smtClean="0"/>
              <a:t> List&lt;T&gt;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max = </a:t>
            </a:r>
            <a:r>
              <a:rPr lang="en-US" dirty="0" err="1" smtClean="0"/>
              <a:t>L.max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size = </a:t>
            </a:r>
            <a:r>
              <a:rPr lang="en-US" dirty="0" err="1" smtClean="0"/>
              <a:t>L.size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date = new T[max];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size;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data[j] = </a:t>
            </a:r>
            <a:r>
              <a:rPr lang="en-US" dirty="0" err="1" smtClean="0"/>
              <a:t>L.data</a:t>
            </a:r>
            <a:r>
              <a:rPr lang="en-US" dirty="0" smtClean="0"/>
              <a:t>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80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tlist.h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tests;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gr;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some grades (negative to quite):\n 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gr;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if (gr &gt;= 0) </a:t>
            </a:r>
            <a:r>
              <a:rPr lang="en-US" dirty="0" err="1" smtClean="0"/>
              <a:t>tests.Insert</a:t>
            </a:r>
            <a:r>
              <a:rPr lang="en-US" dirty="0" smtClean="0"/>
              <a:t>(gr);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while (gr &gt;=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“The 7</a:t>
            </a:r>
            <a:r>
              <a:rPr lang="en-US" baseline="30000" dirty="0" smtClean="0"/>
              <a:t>th</a:t>
            </a:r>
            <a:r>
              <a:rPr lang="en-US" dirty="0" smtClean="0"/>
              <a:t> element is:  “ &lt;&lt; </a:t>
            </a:r>
            <a:r>
              <a:rPr lang="en-US" dirty="0" err="1" smtClean="0"/>
              <a:t>test.GetElement</a:t>
            </a:r>
            <a:r>
              <a:rPr lang="en-US" dirty="0" smtClean="0"/>
              <a:t>(7)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“The 2</a:t>
            </a:r>
            <a:r>
              <a:rPr lang="en-US" baseline="30000" dirty="0" smtClean="0"/>
              <a:t>nd</a:t>
            </a:r>
            <a:r>
              <a:rPr lang="en-US" dirty="0" smtClean="0"/>
              <a:t> element is:  “ &lt;&lt; </a:t>
            </a:r>
            <a:r>
              <a:rPr lang="en-US" dirty="0" err="1" smtClean="0"/>
              <a:t>test.GetElement</a:t>
            </a:r>
            <a:r>
              <a:rPr lang="en-US" dirty="0" smtClean="0"/>
              <a:t>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7003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“Here is the list of grades:  \n\n”;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test.Print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</a:t>
            </a:r>
            <a:r>
              <a:rPr lang="en-US" dirty="0" err="1" smtClean="0"/>
              <a:t>nCreating</a:t>
            </a:r>
            <a:r>
              <a:rPr lang="en-US" dirty="0" smtClean="0"/>
              <a:t> a list of doubles\n”;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List&lt;double&gt; stats(0);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some floating point numbers (negative to quit\n”;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if (</a:t>
            </a:r>
            <a:r>
              <a:rPr lang="en-US" dirty="0" err="1" smtClean="0"/>
              <a:t>num</a:t>
            </a:r>
            <a:r>
              <a:rPr lang="en-US" dirty="0" smtClean="0"/>
              <a:t> &gt;= 0) </a:t>
            </a:r>
            <a:r>
              <a:rPr lang="en-US" dirty="0" err="1" smtClean="0"/>
              <a:t>stats.Insert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while (</a:t>
            </a:r>
            <a:r>
              <a:rPr lang="en-US" dirty="0" err="1" smtClean="0"/>
              <a:t>num</a:t>
            </a:r>
            <a:r>
              <a:rPr lang="en-US" dirty="0" smtClean="0"/>
              <a:t> &gt;=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6033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"The 6th element is: " &lt;&lt; </a:t>
            </a:r>
            <a:r>
              <a:rPr lang="en-US" dirty="0" err="1"/>
              <a:t>stats.GetElement</a:t>
            </a:r>
            <a:r>
              <a:rPr lang="en-US" dirty="0"/>
              <a:t>(6)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&lt;&lt; </a:t>
            </a:r>
            <a:r>
              <a:rPr lang="en-US" dirty="0"/>
              <a:t>'\n';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"The 2nd element is: " &lt;&lt; </a:t>
            </a:r>
            <a:r>
              <a:rPr lang="en-US" dirty="0" err="1"/>
              <a:t>stats.GetElement</a:t>
            </a:r>
            <a:r>
              <a:rPr lang="en-US" dirty="0"/>
              <a:t>(2)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&lt;&lt; </a:t>
            </a:r>
            <a:r>
              <a:rPr lang="en-US" dirty="0"/>
              <a:t>'\n';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"Here is the list of doubles:\n\n";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stats.Print</a:t>
            </a:r>
            <a:r>
              <a:rPr lang="en-US" dirty="0" smtClean="0"/>
              <a:t>(</a:t>
            </a:r>
            <a:r>
              <a:rPr lang="en-US" dirty="0" err="1" smtClean="0"/>
              <a:t>cout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return </a:t>
            </a:r>
            <a:r>
              <a:rPr lang="en-US" dirty="0"/>
              <a:t>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2201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main2.cpp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tlist.h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TestList</a:t>
            </a:r>
            <a:r>
              <a:rPr lang="en-US" dirty="0" smtClean="0"/>
              <a:t>(List&lt;T&gt; </a:t>
            </a:r>
            <a:r>
              <a:rPr lang="en-US" dirty="0" err="1" smtClean="0"/>
              <a:t>theList</a:t>
            </a:r>
            <a:r>
              <a:rPr lang="en-US" dirty="0" smtClean="0"/>
              <a:t>, string label, </a:t>
            </a:r>
            <a:r>
              <a:rPr lang="en-US" dirty="0" err="1" smtClean="0"/>
              <a:t>int</a:t>
            </a:r>
            <a:r>
              <a:rPr lang="en-US" dirty="0" smtClean="0"/>
              <a:t> val1, </a:t>
            </a:r>
            <a:r>
              <a:rPr lang="en-US" dirty="0" err="1" smtClean="0"/>
              <a:t>int</a:t>
            </a:r>
            <a:r>
              <a:rPr lang="en-US" dirty="0" smtClean="0"/>
              <a:t> val2)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T gr;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some “ &lt;&lt; label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&lt;&lt; “ (negative to quite):\n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gr;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if (gr &gt;= 0) </a:t>
            </a:r>
            <a:r>
              <a:rPr lang="en-US" dirty="0" err="1" smtClean="0"/>
              <a:t>theList.Insert</a:t>
            </a:r>
            <a:r>
              <a:rPr lang="en-US" dirty="0" smtClean="0"/>
              <a:t>(gr);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while (gr &gt;= 0)</a:t>
            </a:r>
          </a:p>
        </p:txBody>
      </p:sp>
    </p:spTree>
    <p:extLst>
      <p:ext uri="{BB962C8B-B14F-4D97-AF65-F5344CB8AC3E}">
        <p14:creationId xmlns:p14="http://schemas.microsoft.com/office/powerpoint/2010/main" val="290573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Templated Version of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http://www.cs.fsu.edu/~myers/deitel5c++/ch06/Fig06_26_27/</a:t>
            </a:r>
          </a:p>
        </p:txBody>
      </p:sp>
    </p:spTree>
    <p:extLst>
      <p:ext uri="{BB962C8B-B14F-4D97-AF65-F5344CB8AC3E}">
        <p14:creationId xmlns:p14="http://schemas.microsoft.com/office/powerpoint/2010/main" val="421642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main2.cpp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"Element " &lt;&lt; val1 &lt;&lt; " is: " &lt;&lt;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theList.GetElement</a:t>
            </a:r>
            <a:r>
              <a:rPr lang="en-US" dirty="0" smtClean="0"/>
              <a:t>(val1</a:t>
            </a:r>
            <a:r>
              <a:rPr lang="en-US" dirty="0"/>
              <a:t>) &lt;&lt; '\n';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"Element " &lt;&lt; val2 &lt;&lt; " is: " &lt;&lt;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theList.GetElement</a:t>
            </a:r>
            <a:r>
              <a:rPr lang="en-US" dirty="0" smtClean="0"/>
              <a:t>(val2</a:t>
            </a:r>
            <a:r>
              <a:rPr lang="en-US" dirty="0"/>
              <a:t>) &lt;&lt; '\n';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"Here is the list of " &lt;&lt; label &lt;&lt; ":\n\n";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theList.Print</a:t>
            </a:r>
            <a:r>
              <a:rPr lang="en-US" dirty="0" smtClean="0"/>
              <a:t>(</a:t>
            </a:r>
            <a:r>
              <a:rPr lang="en-US" dirty="0" err="1" smtClean="0"/>
              <a:t>cout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	List&lt;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/>
              <a:t>tests;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List&lt;double&gt; </a:t>
            </a:r>
            <a:r>
              <a:rPr lang="en-US" dirty="0"/>
              <a:t>stats(0);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TestList</a:t>
            </a:r>
            <a:r>
              <a:rPr lang="en-US" dirty="0" smtClean="0"/>
              <a:t>(tests</a:t>
            </a:r>
            <a:r>
              <a:rPr lang="en-US" dirty="0"/>
              <a:t>, "grades", 7,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TestList</a:t>
            </a:r>
            <a:r>
              <a:rPr lang="en-US" dirty="0" smtClean="0"/>
              <a:t>(stats</a:t>
            </a:r>
            <a:r>
              <a:rPr lang="en-US" dirty="0"/>
              <a:t>, "floats", 6,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98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aximum.h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emplate&lt;class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 maximum(T value1, T value2, T value3)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 </a:t>
            </a:r>
            <a:r>
              <a:rPr lang="en-US" dirty="0" err="1" smtClean="0"/>
              <a:t>maximumValue</a:t>
            </a:r>
            <a:r>
              <a:rPr lang="en-US" dirty="0" smtClean="0"/>
              <a:t> = value1;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(value2 &gt; </a:t>
            </a:r>
            <a:r>
              <a:rPr lang="en-US" dirty="0" err="1" smtClean="0"/>
              <a:t>maximumValue</a:t>
            </a:r>
            <a:r>
              <a:rPr lang="en-US" dirty="0" smtClean="0"/>
              <a:t>) </a:t>
            </a:r>
            <a:r>
              <a:rPr lang="en-US" dirty="0" err="1" smtClean="0"/>
              <a:t>maximumValue</a:t>
            </a:r>
            <a:r>
              <a:rPr lang="en-US" dirty="0" smtClean="0"/>
              <a:t> = value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(value3 &gt; </a:t>
            </a:r>
            <a:r>
              <a:rPr lang="en-US" dirty="0" err="1" smtClean="0"/>
              <a:t>maximumvalue</a:t>
            </a:r>
            <a:r>
              <a:rPr lang="en-US" dirty="0" smtClean="0"/>
              <a:t>) </a:t>
            </a:r>
            <a:r>
              <a:rPr lang="en-US" dirty="0" err="1" smtClean="0"/>
              <a:t>maximumValue</a:t>
            </a:r>
            <a:r>
              <a:rPr lang="en-US" dirty="0" smtClean="0"/>
              <a:t> = value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maximumValue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03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igure06_27.cpp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maximum.h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int1, int2, int3;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“Input three integer values: 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int1 &gt;&gt; int2 &gt;&gt; int3;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“The maximum integer value is: 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&lt;&lt; maximum(int1, int2, int3);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5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igure06_27.cpp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double double1, double2, double3;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“\n\</a:t>
            </a:r>
            <a:r>
              <a:rPr lang="en-US" dirty="0" err="1"/>
              <a:t>nInput</a:t>
            </a:r>
            <a:r>
              <a:rPr lang="en-US" dirty="0"/>
              <a:t> three double values: 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double1 &gt;&gt; double2 &gt;&gt; double3;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“The maximum double value is: 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&lt;&lt; maximum(double1, double2, double3);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char char1, char2, char3;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</a:t>
            </a:r>
            <a:r>
              <a:rPr lang="en-US" dirty="0" err="1" smtClean="0"/>
              <a:t>nInput</a:t>
            </a:r>
            <a:r>
              <a:rPr lang="en-US" dirty="0" smtClean="0"/>
              <a:t> three characters: 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char1 &gt;&gt; char2 &gt;&gt; char3;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“The maximum character value is:  “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&lt;&lt; maximum(char1, char2, char3);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http://www.cs.fsu.edu/~myers/deitel5c++/ch14/Fig14_01/fig14_01.cpp</a:t>
            </a:r>
          </a:p>
          <a:p>
            <a:r>
              <a:rPr lang="en-US" dirty="0" smtClean="0"/>
              <a:t>This is a </a:t>
            </a:r>
            <a:r>
              <a:rPr lang="en-US" dirty="0"/>
              <a:t>function </a:t>
            </a:r>
            <a:r>
              <a:rPr lang="en-US" dirty="0" smtClean="0"/>
              <a:t>template that prints the contents of the array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template&lt;class T&gt;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printArray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T*array,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count)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count;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array[j] &lt;&lt; “ “;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This function will work on arrays of any class type when an appropriate insertion operator &lt;&lt; has been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0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aCount</a:t>
            </a:r>
            <a:r>
              <a:rPr lang="en-US" dirty="0" smtClean="0"/>
              <a:t> = 5;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bCount</a:t>
            </a:r>
            <a:r>
              <a:rPr lang="en-US" dirty="0" smtClean="0"/>
              <a:t>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cCount</a:t>
            </a:r>
            <a:r>
              <a:rPr lang="en-US" dirty="0" smtClean="0"/>
              <a:t> = 6;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</a:t>
            </a:r>
            <a:r>
              <a:rPr lang="en-US" dirty="0" err="1" smtClean="0"/>
              <a:t>aCount</a:t>
            </a:r>
            <a:r>
              <a:rPr lang="en-US" dirty="0" smtClean="0"/>
              <a:t>] = {1, 2, 3, 4, 5};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double b[</a:t>
            </a:r>
            <a:r>
              <a:rPr lang="en-US" dirty="0" err="1" smtClean="0"/>
              <a:t>bCount</a:t>
            </a:r>
            <a:r>
              <a:rPr lang="en-US" dirty="0" smtClean="0"/>
              <a:t>] = {1.1, 2.2, 3.3, 4.4, 5.5, 6.6, 7.7};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char c[</a:t>
            </a:r>
            <a:r>
              <a:rPr lang="en-US" dirty="0" err="1" smtClean="0"/>
              <a:t>cCount</a:t>
            </a:r>
            <a:r>
              <a:rPr lang="en-US" dirty="0" smtClean="0"/>
              <a:t>] = “HELLO”;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“Array a contains:  “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printArray</a:t>
            </a:r>
            <a:r>
              <a:rPr lang="en-US" dirty="0" smtClean="0"/>
              <a:t>(a, </a:t>
            </a:r>
            <a:r>
              <a:rPr lang="en-US" dirty="0" err="1" smtClean="0"/>
              <a:t>aCount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“Array b contains:  “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printArray</a:t>
            </a:r>
            <a:r>
              <a:rPr lang="en-US" dirty="0" smtClean="0"/>
              <a:t>(b, </a:t>
            </a:r>
            <a:r>
              <a:rPr lang="en-US" dirty="0" err="1" smtClean="0"/>
              <a:t>bCount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“Array c contains:  “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printArray</a:t>
            </a:r>
            <a:r>
              <a:rPr lang="en-US" dirty="0" smtClean="0"/>
              <a:t>(c, </a:t>
            </a:r>
            <a:r>
              <a:rPr lang="en-US" dirty="0" err="1" smtClean="0"/>
              <a:t>cCount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7950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956</Words>
  <Application>Microsoft Office PowerPoint</Application>
  <PresentationFormat>On-screen Show (4:3)</PresentationFormat>
  <Paragraphs>444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Trebuchet MS</vt:lpstr>
      <vt:lpstr>Wingdings 3</vt:lpstr>
      <vt:lpstr>Facet</vt:lpstr>
      <vt:lpstr>Template Classes and Functions</vt:lpstr>
      <vt:lpstr>Function Templates</vt:lpstr>
      <vt:lpstr>Function Templates</vt:lpstr>
      <vt:lpstr>Templated Version of Maximum</vt:lpstr>
      <vt:lpstr>maximum.h</vt:lpstr>
      <vt:lpstr>figure06_27.cpp</vt:lpstr>
      <vt:lpstr>figure06_27.cpp</vt:lpstr>
      <vt:lpstr>Another Example</vt:lpstr>
      <vt:lpstr>Another Example</vt:lpstr>
      <vt:lpstr>Example:  Swap</vt:lpstr>
      <vt:lpstr>16-01.cpp</vt:lpstr>
      <vt:lpstr>16-01.cpp</vt:lpstr>
      <vt:lpstr>Making Container Classes Versatile</vt:lpstr>
      <vt:lpstr>simplelist1.h</vt:lpstr>
      <vt:lpstr>simplelist1.cpp</vt:lpstr>
      <vt:lpstr>simplelist1.cpp</vt:lpstr>
      <vt:lpstr>Suppose…</vt:lpstr>
      <vt:lpstr>By doing so…</vt:lpstr>
      <vt:lpstr>simplelist2.h</vt:lpstr>
      <vt:lpstr>simplelist2.cpp</vt:lpstr>
      <vt:lpstr>simplelist2.cpp</vt:lpstr>
      <vt:lpstr>Class Templates</vt:lpstr>
      <vt:lpstr>Class Templates</vt:lpstr>
      <vt:lpstr>SimpleList Class Template Example</vt:lpstr>
      <vt:lpstr>simplelist3.h</vt:lpstr>
      <vt:lpstr>simplelist3.cpp</vt:lpstr>
      <vt:lpstr>simplelist3.cpp</vt:lpstr>
      <vt:lpstr>main.cpp</vt:lpstr>
      <vt:lpstr>main.cpp</vt:lpstr>
      <vt:lpstr>Dynamic List Example</vt:lpstr>
      <vt:lpstr>tlist.h</vt:lpstr>
      <vt:lpstr>tlist.h</vt:lpstr>
      <vt:lpstr>tlist.h</vt:lpstr>
      <vt:lpstr>tlist.h</vt:lpstr>
      <vt:lpstr>tlist.h</vt:lpstr>
      <vt:lpstr>main.cpp</vt:lpstr>
      <vt:lpstr>main.cpp</vt:lpstr>
      <vt:lpstr>main.cpp</vt:lpstr>
      <vt:lpstr>main2.cpp</vt:lpstr>
      <vt:lpstr>main2.cpp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Classes and Functions</dc:title>
  <dc:creator>Windows User</dc:creator>
  <cp:lastModifiedBy>Windows User</cp:lastModifiedBy>
  <cp:revision>121</cp:revision>
  <dcterms:created xsi:type="dcterms:W3CDTF">2016-11-01T16:17:49Z</dcterms:created>
  <dcterms:modified xsi:type="dcterms:W3CDTF">2016-11-29T21:08:44Z</dcterms:modified>
</cp:coreProperties>
</file>