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6" d="100"/>
          <a:sy n="46" d="100"/>
        </p:scale>
        <p:origin x="52" y="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7EBE-ACBB-4FF7-820A-804E37759971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11537-3067-4A9E-AC44-B01D84830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647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7EBE-ACBB-4FF7-820A-804E37759971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11537-3067-4A9E-AC44-B01D84830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505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7EBE-ACBB-4FF7-820A-804E37759971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11537-3067-4A9E-AC44-B01D84830C9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731885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7EBE-ACBB-4FF7-820A-804E37759971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11537-3067-4A9E-AC44-B01D84830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7203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7EBE-ACBB-4FF7-820A-804E37759971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11537-3067-4A9E-AC44-B01D84830C9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727349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7EBE-ACBB-4FF7-820A-804E37759971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11537-3067-4A9E-AC44-B01D84830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1150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7EBE-ACBB-4FF7-820A-804E37759971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11537-3067-4A9E-AC44-B01D84830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4708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7EBE-ACBB-4FF7-820A-804E37759971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11537-3067-4A9E-AC44-B01D84830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866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7EBE-ACBB-4FF7-820A-804E37759971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11537-3067-4A9E-AC44-B01D84830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862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7EBE-ACBB-4FF7-820A-804E37759971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11537-3067-4A9E-AC44-B01D84830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396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7EBE-ACBB-4FF7-820A-804E37759971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11537-3067-4A9E-AC44-B01D84830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216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7EBE-ACBB-4FF7-820A-804E37759971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11537-3067-4A9E-AC44-B01D84830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86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7EBE-ACBB-4FF7-820A-804E37759971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11537-3067-4A9E-AC44-B01D84830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302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7EBE-ACBB-4FF7-820A-804E37759971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11537-3067-4A9E-AC44-B01D84830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333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7EBE-ACBB-4FF7-820A-804E37759971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11537-3067-4A9E-AC44-B01D84830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839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7EBE-ACBB-4FF7-820A-804E37759971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11537-3067-4A9E-AC44-B01D84830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079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97EBE-ACBB-4FF7-820A-804E37759971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B311537-3067-4A9E-AC44-B01D84830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338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Exception Handling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Andy Wang</a:t>
            </a:r>
          </a:p>
          <a:p>
            <a:r>
              <a:rPr lang="en-US" dirty="0"/>
              <a:t>Object Oriented Programming in C++</a:t>
            </a:r>
          </a:p>
          <a:p>
            <a:r>
              <a:rPr lang="en-US" dirty="0"/>
              <a:t>COP 3330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4062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Main.cpp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#include &lt;</a:t>
            </a:r>
            <a:r>
              <a:rPr lang="en-US" dirty="0" err="1" smtClean="0"/>
              <a:t>iostream</a:t>
            </a:r>
            <a:r>
              <a:rPr lang="en-US" dirty="0" smtClean="0"/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u</a:t>
            </a:r>
            <a:r>
              <a:rPr lang="en-US" dirty="0" smtClean="0"/>
              <a:t>sing namespace </a:t>
            </a:r>
            <a:r>
              <a:rPr lang="en-US" dirty="0" err="1" smtClean="0"/>
              <a:t>std</a:t>
            </a:r>
            <a:r>
              <a:rPr lang="en-US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main()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cookies, people;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double </a:t>
            </a:r>
            <a:r>
              <a:rPr lang="en-US" dirty="0" err="1" smtClean="0"/>
              <a:t>cpp</a:t>
            </a:r>
            <a:r>
              <a:rPr lang="en-US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try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	</a:t>
            </a:r>
            <a:r>
              <a:rPr lang="en-US" dirty="0" err="1" smtClean="0"/>
              <a:t>cout</a:t>
            </a:r>
            <a:r>
              <a:rPr lang="en-US" dirty="0" smtClean="0"/>
              <a:t> &lt;&lt; “Enter number of people:  “;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cin</a:t>
            </a:r>
            <a:r>
              <a:rPr lang="en-US" dirty="0" smtClean="0"/>
              <a:t> &gt;&gt; people;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“Enter number of cookies:  “;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cin</a:t>
            </a:r>
            <a:r>
              <a:rPr lang="en-US" dirty="0" smtClean="0"/>
              <a:t> &gt;&gt; cookies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if (cookies == 0) throw people;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if (cookies &lt; 0) throw </a:t>
            </a:r>
            <a:r>
              <a:rPr lang="en-US" dirty="0" err="1" smtClean="0"/>
              <a:t>static_cast</a:t>
            </a:r>
            <a:r>
              <a:rPr lang="en-US" dirty="0" smtClean="0"/>
              <a:t>&lt;double&gt;(people);</a:t>
            </a:r>
          </a:p>
        </p:txBody>
      </p:sp>
    </p:spTree>
    <p:extLst>
      <p:ext uri="{BB962C8B-B14F-4D97-AF65-F5344CB8AC3E}">
        <p14:creationId xmlns:p14="http://schemas.microsoft.com/office/powerpoint/2010/main" val="29951730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Main.cpp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		</a:t>
            </a:r>
            <a:r>
              <a:rPr lang="en-US" dirty="0" err="1" smtClean="0"/>
              <a:t>cpp</a:t>
            </a:r>
            <a:r>
              <a:rPr lang="en-US" dirty="0" smtClean="0"/>
              <a:t> = cookies/</a:t>
            </a:r>
            <a:r>
              <a:rPr lang="en-US" dirty="0" err="1" smtClean="0"/>
              <a:t>static_cast</a:t>
            </a:r>
            <a:r>
              <a:rPr lang="en-US" dirty="0" smtClean="0"/>
              <a:t>&lt;double&gt;(people);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cookies &lt;&lt; “ cookies.\n” &lt;&lt; people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	&lt;&lt;  “ people.\n” &lt;&lt; “You have “ &lt;&lt; </a:t>
            </a:r>
            <a:r>
              <a:rPr lang="en-US" dirty="0" err="1" smtClean="0"/>
              <a:t>cpp</a:t>
            </a:r>
            <a:r>
              <a:rPr lang="en-US" dirty="0" smtClean="0"/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	&lt;&lt; “ cookies per person.\n”;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catch(</a:t>
            </a:r>
            <a:r>
              <a:rPr lang="en-US" dirty="0" err="1" smtClean="0"/>
              <a:t>int</a:t>
            </a:r>
            <a:r>
              <a:rPr lang="en-US" dirty="0" smtClean="0"/>
              <a:t> e)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e &lt;&lt; “ people, and no cookies!\</a:t>
            </a:r>
            <a:r>
              <a:rPr lang="en-US" dirty="0" err="1" smtClean="0"/>
              <a:t>nGo</a:t>
            </a:r>
            <a:r>
              <a:rPr lang="en-US" dirty="0" smtClean="0"/>
              <a:t> buy some cookies!\n”;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catch(double t)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“Second catch block type double – do we reach it?\n”;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“End of program.\n”;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return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}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974071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Negative Number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http://www.cs.fsu.edu/~myers/savitch3c++/Ch18/18-04.cpp</a:t>
            </a:r>
          </a:p>
        </p:txBody>
      </p:sp>
    </p:spTree>
    <p:extLst>
      <p:ext uri="{BB962C8B-B14F-4D97-AF65-F5344CB8AC3E}">
        <p14:creationId xmlns:p14="http://schemas.microsoft.com/office/powerpoint/2010/main" val="31981612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18-04.cpp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#include &lt;</a:t>
            </a:r>
            <a:r>
              <a:rPr lang="en-US" dirty="0" err="1" smtClean="0"/>
              <a:t>iostream</a:t>
            </a:r>
            <a:r>
              <a:rPr lang="en-US" dirty="0" smtClean="0"/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#include &lt;string&gt;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u</a:t>
            </a:r>
            <a:r>
              <a:rPr lang="en-US" dirty="0" smtClean="0"/>
              <a:t>sing namespace </a:t>
            </a:r>
            <a:r>
              <a:rPr lang="en-US" dirty="0" err="1" smtClean="0"/>
              <a:t>std</a:t>
            </a:r>
            <a:r>
              <a:rPr lang="en-US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c</a:t>
            </a:r>
            <a:r>
              <a:rPr lang="en-US" dirty="0" smtClean="0"/>
              <a:t>lass </a:t>
            </a:r>
            <a:r>
              <a:rPr lang="en-US" dirty="0" err="1" smtClean="0"/>
              <a:t>NegativeNumber</a:t>
            </a:r>
            <a:r>
              <a:rPr lang="en-US" dirty="0" smtClean="0"/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public: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NegativeNumber</a:t>
            </a:r>
            <a:r>
              <a:rPr lang="en-US" dirty="0" smtClean="0"/>
              <a:t>() {}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NegativeNumber</a:t>
            </a:r>
            <a:r>
              <a:rPr lang="en-US" dirty="0" smtClean="0"/>
              <a:t>(string m): message(m) {}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	</a:t>
            </a:r>
            <a:r>
              <a:rPr lang="en-US" dirty="0" smtClean="0"/>
              <a:t>string </a:t>
            </a:r>
            <a:r>
              <a:rPr lang="en-US" dirty="0" err="1" smtClean="0"/>
              <a:t>getMessage</a:t>
            </a:r>
            <a:r>
              <a:rPr lang="en-US" dirty="0" smtClean="0"/>
              <a:t>() </a:t>
            </a:r>
            <a:r>
              <a:rPr lang="en-US" dirty="0" err="1" smtClean="0"/>
              <a:t>const</a:t>
            </a:r>
            <a:r>
              <a:rPr lang="en-US" dirty="0" smtClean="0"/>
              <a:t> ( return message;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private: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string message;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};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c</a:t>
            </a:r>
            <a:r>
              <a:rPr lang="en-US" dirty="0" smtClean="0"/>
              <a:t>lass </a:t>
            </a:r>
            <a:r>
              <a:rPr lang="en-US" dirty="0" err="1" smtClean="0"/>
              <a:t>DivideByZero</a:t>
            </a:r>
            <a:r>
              <a:rPr lang="en-US" dirty="0" smtClean="0"/>
              <a:t> {};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9770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18-04.cpp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main()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pencils, erasers;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double </a:t>
            </a:r>
            <a:r>
              <a:rPr lang="en-US" dirty="0" err="1" smtClean="0"/>
              <a:t>ppe</a:t>
            </a:r>
            <a:r>
              <a:rPr lang="en-US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try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“How many pencils do you have?\n”;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cin</a:t>
            </a:r>
            <a:r>
              <a:rPr lang="en-US" dirty="0" smtClean="0"/>
              <a:t> &gt;&gt; pencils;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if (pencils &lt; 0) throw </a:t>
            </a:r>
            <a:r>
              <a:rPr lang="en-US" dirty="0" err="1" smtClean="0"/>
              <a:t>NegativeNumber</a:t>
            </a:r>
            <a:r>
              <a:rPr lang="en-US" dirty="0" smtClean="0"/>
              <a:t>(“pencils”);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“How many erasers do you have?\n”;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cin</a:t>
            </a:r>
            <a:r>
              <a:rPr lang="en-US" dirty="0" smtClean="0"/>
              <a:t> &gt;&gt; erasers;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if (erasers &lt; 0) throw </a:t>
            </a:r>
            <a:r>
              <a:rPr lang="en-US" dirty="0" err="1" smtClean="0"/>
              <a:t>NegativeNumber</a:t>
            </a:r>
            <a:r>
              <a:rPr lang="en-US" dirty="0" smtClean="0"/>
              <a:t>(“erasers”);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	</a:t>
            </a:r>
            <a:r>
              <a:rPr lang="en-US" dirty="0" smtClean="0"/>
              <a:t>if (erasers != 0)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dirty="0" err="1" smtClean="0"/>
              <a:t>ppe</a:t>
            </a:r>
            <a:r>
              <a:rPr lang="en-US" dirty="0" smtClean="0"/>
              <a:t> = </a:t>
            </a:r>
            <a:r>
              <a:rPr lang="en-US" dirty="0" err="1" smtClean="0"/>
              <a:t>pensils</a:t>
            </a:r>
            <a:r>
              <a:rPr lang="en-US" dirty="0" smtClean="0"/>
              <a:t>/</a:t>
            </a:r>
            <a:r>
              <a:rPr lang="en-US" dirty="0" err="1" smtClean="0"/>
              <a:t>static_cast</a:t>
            </a:r>
            <a:r>
              <a:rPr lang="en-US" dirty="0" smtClean="0"/>
              <a:t>&lt;double&gt;(erasers);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else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	throw </a:t>
            </a:r>
            <a:r>
              <a:rPr lang="en-US" dirty="0" err="1" smtClean="0"/>
              <a:t>DivideByZero</a:t>
            </a:r>
            <a:r>
              <a:rPr lang="en-US" dirty="0" smtClean="0"/>
              <a:t>();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127872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18-04.cpp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		</a:t>
            </a:r>
            <a:r>
              <a:rPr lang="en-US" dirty="0" err="1" smtClean="0"/>
              <a:t>cout</a:t>
            </a:r>
            <a:r>
              <a:rPr lang="en-US" dirty="0" smtClean="0"/>
              <a:t> &lt;&lt; “Each eraser must last through “ &lt;&lt; </a:t>
            </a:r>
            <a:r>
              <a:rPr lang="en-US" dirty="0" err="1" smtClean="0"/>
              <a:t>ppe</a:t>
            </a: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	&lt;&lt; pencils.\n”;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catch(</a:t>
            </a:r>
            <a:r>
              <a:rPr lang="en-US" dirty="0" err="1" smtClean="0"/>
              <a:t>NegativeNumber</a:t>
            </a:r>
            <a:r>
              <a:rPr lang="en-US" dirty="0" smtClean="0"/>
              <a:t> e)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“Cannot have a negative number of “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	&lt;&lt; </a:t>
            </a:r>
            <a:r>
              <a:rPr lang="en-US" dirty="0" err="1" smtClean="0"/>
              <a:t>e.getMessage</a:t>
            </a:r>
            <a:r>
              <a:rPr lang="en-US" dirty="0" smtClean="0"/>
              <a:t>() &lt;&lt; 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catch(</a:t>
            </a:r>
            <a:r>
              <a:rPr lang="en-US" dirty="0" err="1" smtClean="0"/>
              <a:t>DivideByZero</a:t>
            </a:r>
            <a:r>
              <a:rPr lang="en-US" dirty="0" smtClean="0"/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“Do not make any mistakes.\n”;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“End of program.\n”;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return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}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719387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Safe Divide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http://www.cs.fsu.edu/~myers/savitch3c++/Ch18/18-05.cpp</a:t>
            </a:r>
          </a:p>
        </p:txBody>
      </p:sp>
    </p:spTree>
    <p:extLst>
      <p:ext uri="{BB962C8B-B14F-4D97-AF65-F5344CB8AC3E}">
        <p14:creationId xmlns:p14="http://schemas.microsoft.com/office/powerpoint/2010/main" val="29754702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18-05.cpp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#include &lt;</a:t>
            </a:r>
            <a:r>
              <a:rPr lang="en-US" dirty="0" err="1" smtClean="0"/>
              <a:t>iostream</a:t>
            </a:r>
            <a:r>
              <a:rPr lang="en-US" dirty="0" smtClean="0"/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#include &lt;</a:t>
            </a:r>
            <a:r>
              <a:rPr lang="en-US" dirty="0" err="1" smtClean="0"/>
              <a:t>cstdlib</a:t>
            </a:r>
            <a:r>
              <a:rPr lang="en-US" dirty="0" smtClean="0"/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u</a:t>
            </a:r>
            <a:r>
              <a:rPr lang="en-US" dirty="0" smtClean="0"/>
              <a:t>sing namespace </a:t>
            </a:r>
            <a:r>
              <a:rPr lang="en-US" dirty="0" err="1" smtClean="0"/>
              <a:t>std</a:t>
            </a:r>
            <a:r>
              <a:rPr lang="en-US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c</a:t>
            </a:r>
            <a:r>
              <a:rPr lang="en-US" dirty="0" smtClean="0"/>
              <a:t>lass </a:t>
            </a:r>
            <a:r>
              <a:rPr lang="en-US" dirty="0" err="1" smtClean="0"/>
              <a:t>DivideByZero</a:t>
            </a:r>
            <a:r>
              <a:rPr lang="en-US" dirty="0" smtClean="0"/>
              <a:t> {};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double </a:t>
            </a:r>
            <a:r>
              <a:rPr lang="en-US" dirty="0" err="1" smtClean="0"/>
              <a:t>safeDevide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top, </a:t>
            </a:r>
            <a:r>
              <a:rPr lang="en-US" dirty="0" err="1" smtClean="0"/>
              <a:t>int</a:t>
            </a:r>
            <a:r>
              <a:rPr lang="en-US" dirty="0" smtClean="0"/>
              <a:t> bottom) throw (</a:t>
            </a:r>
            <a:r>
              <a:rPr lang="en-US" dirty="0" err="1" smtClean="0"/>
              <a:t>DivideByZero</a:t>
            </a:r>
            <a:r>
              <a:rPr lang="en-US" dirty="0" smtClean="0"/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if (bottom == 0) </a:t>
            </a:r>
            <a:r>
              <a:rPr lang="en-US" dirty="0" err="1" smtClean="0"/>
              <a:t>thorw</a:t>
            </a:r>
            <a:r>
              <a:rPr lang="en-US" dirty="0" smtClean="0"/>
              <a:t> </a:t>
            </a:r>
            <a:r>
              <a:rPr lang="en-US" dirty="0" err="1" smtClean="0"/>
              <a:t>DivideByZero</a:t>
            </a:r>
            <a:r>
              <a:rPr lang="en-US" dirty="0" smtClean="0"/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return top/</a:t>
            </a:r>
            <a:r>
              <a:rPr lang="en-US" dirty="0" err="1" smtClean="0"/>
              <a:t>static_cast</a:t>
            </a:r>
            <a:r>
              <a:rPr lang="en-US" dirty="0" smtClean="0"/>
              <a:t>&lt;double&gt;(bottom);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}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11998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18-05.cpp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main()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numerator, denominator;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double quotient;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“Enter numerator:\n”;  </a:t>
            </a:r>
            <a:r>
              <a:rPr lang="en-US" dirty="0" err="1" smtClean="0"/>
              <a:t>cin</a:t>
            </a:r>
            <a:r>
              <a:rPr lang="en-US" dirty="0" smtClean="0"/>
              <a:t> &gt;&gt; numerator;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“Enter denominator:\n”; </a:t>
            </a:r>
            <a:r>
              <a:rPr lang="en-US" dirty="0" err="1" smtClean="0"/>
              <a:t>cin</a:t>
            </a:r>
            <a:r>
              <a:rPr lang="en-US" dirty="0" smtClean="0"/>
              <a:t> &gt;&gt; denominator;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try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quotient = </a:t>
            </a:r>
            <a:r>
              <a:rPr lang="en-US" dirty="0" err="1" smtClean="0"/>
              <a:t>safeDivide</a:t>
            </a:r>
            <a:r>
              <a:rPr lang="en-US" dirty="0" smtClean="0"/>
              <a:t>(numerator, denominator);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catch(</a:t>
            </a:r>
            <a:r>
              <a:rPr lang="en-US" dirty="0" err="1" smtClean="0"/>
              <a:t>DivideByZero</a:t>
            </a:r>
            <a:r>
              <a:rPr lang="en-US" dirty="0" smtClean="0"/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“Error:  Division by zero!\n”;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	&lt;&lt; “Program aborting.\n”;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exit(0);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numerator &lt;&lt; “/” &lt;&lt; denominator &lt;&lt; “ = “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&lt;&lt; quotient &lt;&lt; 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	</a:t>
            </a:r>
            <a:r>
              <a:rPr lang="en-US" smtClean="0"/>
              <a:t>return 0;</a:t>
            </a: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}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16722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>
                <a:solidFill>
                  <a:srgbClr val="7030A0"/>
                </a:solidFill>
              </a:rPr>
              <a:t>Exception Handling</a:t>
            </a:r>
            <a:endParaRPr lang="en-US" b="1" i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A type of error checking, available in many programming languages</a:t>
            </a:r>
          </a:p>
          <a:p>
            <a:r>
              <a:rPr lang="en-US" b="1" i="1" dirty="0" smtClean="0">
                <a:solidFill>
                  <a:srgbClr val="7030A0"/>
                </a:solidFill>
              </a:rPr>
              <a:t>Exception</a:t>
            </a:r>
          </a:p>
          <a:p>
            <a:pPr lvl="1"/>
            <a:r>
              <a:rPr lang="en-US" dirty="0" smtClean="0"/>
              <a:t>Some sort of problem or error that occurs during a program’s execution</a:t>
            </a:r>
          </a:p>
          <a:p>
            <a:pPr lvl="1"/>
            <a:r>
              <a:rPr lang="en-US" dirty="0" smtClean="0"/>
              <a:t>Many error situations could occur besides those that we usually check for (usually related to things like user input)</a:t>
            </a:r>
          </a:p>
          <a:p>
            <a:r>
              <a:rPr lang="en-US" b="1" i="1" dirty="0" smtClean="0">
                <a:solidFill>
                  <a:srgbClr val="7030A0"/>
                </a:solidFill>
              </a:rPr>
              <a:t>Exception handler</a:t>
            </a:r>
          </a:p>
          <a:p>
            <a:pPr lvl="1"/>
            <a:r>
              <a:rPr lang="en-US" dirty="0" smtClean="0"/>
              <a:t>A piece of code that resolves an exception situation</a:t>
            </a:r>
          </a:p>
          <a:p>
            <a:pPr lvl="1"/>
            <a:r>
              <a:rPr lang="en-US" dirty="0" smtClean="0"/>
              <a:t>Typical error check often intermixed with the tasks of a program (if statements,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Exception handlers are intended to be separate from the main tasks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086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Intermixing program logic with the error-checking code can sometimes make programs hard to read, debug, etc.</a:t>
            </a:r>
          </a:p>
          <a:p>
            <a:r>
              <a:rPr lang="en-US" dirty="0" smtClean="0"/>
              <a:t>Many potential problems are very infrequent</a:t>
            </a:r>
          </a:p>
          <a:p>
            <a:r>
              <a:rPr lang="en-US" dirty="0" smtClean="0"/>
              <a:t>Exception handlers are separate from main tasks of a program</a:t>
            </a:r>
          </a:p>
          <a:p>
            <a:pPr lvl="1"/>
            <a:r>
              <a:rPr lang="en-US" dirty="0" smtClean="0"/>
              <a:t>Can improve clarity and modifiability</a:t>
            </a:r>
          </a:p>
          <a:p>
            <a:r>
              <a:rPr lang="en-US" dirty="0" smtClean="0"/>
              <a:t>Exception handling can improve a program’s fault tolerance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323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does not mean that exception handlers should be used in all cases</a:t>
            </a:r>
          </a:p>
          <a:p>
            <a:pPr lvl="1"/>
            <a:r>
              <a:rPr lang="en-US" dirty="0" smtClean="0"/>
              <a:t>Sometimes conventional error checking is more appropriate</a:t>
            </a:r>
          </a:p>
          <a:p>
            <a:r>
              <a:rPr lang="en-US" dirty="0" smtClean="0"/>
              <a:t>Exception handling best for problems that occur infrequently</a:t>
            </a:r>
          </a:p>
          <a:p>
            <a:pPr lvl="1"/>
            <a:r>
              <a:rPr lang="en-US" dirty="0" smtClean="0"/>
              <a:t>Errors that will result in termination of the program</a:t>
            </a:r>
          </a:p>
          <a:p>
            <a:pPr lvl="1"/>
            <a:r>
              <a:rPr lang="en-US" dirty="0" smtClean="0"/>
              <a:t>Not for user input checking</a:t>
            </a:r>
          </a:p>
          <a:p>
            <a:r>
              <a:rPr lang="en-US" dirty="0" smtClean="0"/>
              <a:t>Good for setting up uniform techniques for error handling when many programmers and multiple modules are involved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473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Reserved words in C++:  try throw, catch</a:t>
            </a:r>
          </a:p>
          <a:p>
            <a:r>
              <a:rPr lang="en-US" dirty="0">
                <a:solidFill>
                  <a:srgbClr val="7030A0"/>
                </a:solidFill>
              </a:rPr>
              <a:t>t</a:t>
            </a:r>
            <a:r>
              <a:rPr lang="en-US" dirty="0" smtClean="0">
                <a:solidFill>
                  <a:srgbClr val="7030A0"/>
                </a:solidFill>
              </a:rPr>
              <a:t>ry</a:t>
            </a:r>
            <a:r>
              <a:rPr lang="en-US" dirty="0" smtClean="0"/>
              <a:t> blocks</a:t>
            </a:r>
          </a:p>
          <a:p>
            <a:pPr lvl="1"/>
            <a:r>
              <a:rPr lang="en-US" dirty="0" smtClean="0"/>
              <a:t>Consists of keyword try and a block of code inside { }</a:t>
            </a:r>
          </a:p>
          <a:p>
            <a:pPr lvl="1"/>
            <a:r>
              <a:rPr lang="en-US" dirty="0" smtClean="0"/>
              <a:t>Encloses the statements that might cause exceptions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catch</a:t>
            </a:r>
            <a:r>
              <a:rPr lang="en-US" dirty="0" smtClean="0"/>
              <a:t> blocks</a:t>
            </a:r>
          </a:p>
          <a:p>
            <a:pPr lvl="1"/>
            <a:r>
              <a:rPr lang="en-US" dirty="0" smtClean="0"/>
              <a:t>1+ catch blocks follow a try block (also in { })</a:t>
            </a:r>
          </a:p>
          <a:p>
            <a:pPr lvl="1"/>
            <a:r>
              <a:rPr lang="en-US" dirty="0" smtClean="0"/>
              <a:t>Each catch block is an exception handler</a:t>
            </a:r>
          </a:p>
          <a:p>
            <a:pPr lvl="1"/>
            <a:r>
              <a:rPr lang="en-US" dirty="0" smtClean="0"/>
              <a:t>A cache block has a single parameter (with type listed)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258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If an exception occurs in a try block</a:t>
            </a:r>
          </a:p>
          <a:p>
            <a:pPr lvl="1"/>
            <a:r>
              <a:rPr lang="en-US" dirty="0" smtClean="0"/>
              <a:t>The try block immediately ends</a:t>
            </a:r>
          </a:p>
          <a:p>
            <a:pPr lvl="1"/>
            <a:r>
              <a:rPr lang="en-US" dirty="0" smtClean="0"/>
              <a:t>Program attempts to match the exception to one of the catch handlers (based on type of item thrown)</a:t>
            </a:r>
          </a:p>
          <a:p>
            <a:pPr lvl="1"/>
            <a:r>
              <a:rPr lang="en-US" dirty="0" smtClean="0"/>
              <a:t>If a match is found, the code in the catch block executes</a:t>
            </a:r>
          </a:p>
          <a:p>
            <a:pPr lvl="1"/>
            <a:r>
              <a:rPr lang="en-US" dirty="0" smtClean="0"/>
              <a:t>Only one catch block will be matched, if any</a:t>
            </a:r>
          </a:p>
          <a:p>
            <a:pPr lvl="1"/>
            <a:r>
              <a:rPr lang="en-US" dirty="0" smtClean="0"/>
              <a:t>Program control resumes after the last catch block</a:t>
            </a:r>
          </a:p>
          <a:p>
            <a:r>
              <a:rPr lang="en-US" dirty="0" smtClean="0"/>
              <a:t>If no exception occur in a try block, the catch blocks are skipped</a:t>
            </a:r>
          </a:p>
          <a:p>
            <a:r>
              <a:rPr lang="en-US" dirty="0" smtClean="0"/>
              <a:t>A point where an exception occurs is the throw point</a:t>
            </a:r>
          </a:p>
          <a:p>
            <a:pPr lvl="1"/>
            <a:r>
              <a:rPr lang="en-US" dirty="0" smtClean="0"/>
              <a:t>Keyword throw used to throw an exception to be caught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388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C++, there is a standard library with pre-built exception classes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dirty="0" smtClean="0"/>
          </a:p>
          <a:p>
            <a:pPr marL="457200" lvl="1" indent="0">
              <a:spcBef>
                <a:spcPts val="0"/>
              </a:spcBef>
              <a:buNone/>
            </a:pPr>
            <a:r>
              <a:rPr lang="en-US" dirty="0" smtClean="0"/>
              <a:t>#include &lt;exception&gt;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dirty="0"/>
              <a:t>u</a:t>
            </a:r>
            <a:r>
              <a:rPr lang="en-US" dirty="0" smtClean="0"/>
              <a:t>sing </a:t>
            </a:r>
            <a:r>
              <a:rPr lang="en-US" dirty="0" err="1" smtClean="0"/>
              <a:t>std</a:t>
            </a:r>
            <a:r>
              <a:rPr lang="en-US" dirty="0" smtClean="0"/>
              <a:t>::exception;</a:t>
            </a:r>
          </a:p>
          <a:p>
            <a:pPr indent="-285750"/>
            <a:r>
              <a:rPr lang="en-US" dirty="0" smtClean="0"/>
              <a:t>When a function intends to throw an exception back to the caller (not handled internally), it’s good to tell the caller what to expect via a </a:t>
            </a:r>
            <a:r>
              <a:rPr lang="en-US" b="1" i="1" dirty="0" smtClean="0">
                <a:solidFill>
                  <a:srgbClr val="7030A0"/>
                </a:solidFill>
              </a:rPr>
              <a:t>throw list </a:t>
            </a:r>
            <a:r>
              <a:rPr lang="en-US" dirty="0"/>
              <a:t>when declaring a function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tx1"/>
                </a:solidFill>
              </a:rPr>
              <a:t>v</a:t>
            </a:r>
            <a:r>
              <a:rPr lang="en-US" dirty="0" smtClean="0">
                <a:solidFill>
                  <a:schemeClr val="tx1"/>
                </a:solidFill>
              </a:rPr>
              <a:t>oid </a:t>
            </a:r>
            <a:r>
              <a:rPr lang="en-US" dirty="0" err="1" smtClean="0">
                <a:solidFill>
                  <a:schemeClr val="tx1"/>
                </a:solidFill>
              </a:rPr>
              <a:t>someFunction</a:t>
            </a:r>
            <a:r>
              <a:rPr lang="en-US" dirty="0" smtClean="0">
                <a:solidFill>
                  <a:schemeClr val="tx1"/>
                </a:solidFill>
              </a:rPr>
              <a:t> throw (</a:t>
            </a:r>
            <a:r>
              <a:rPr lang="en-US" dirty="0" err="1" smtClean="0">
                <a:solidFill>
                  <a:schemeClr val="tx1"/>
                </a:solidFill>
              </a:rPr>
              <a:t>DivideByZero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OtherException</a:t>
            </a:r>
            <a:r>
              <a:rPr lang="en-US" dirty="0" smtClean="0">
                <a:solidFill>
                  <a:schemeClr val="tx1"/>
                </a:solidFill>
              </a:rPr>
              <a:t>);</a:t>
            </a:r>
          </a:p>
          <a:p>
            <a:pPr indent="-285750"/>
            <a:r>
              <a:rPr lang="en-US" dirty="0"/>
              <a:t>This can be used to </a:t>
            </a:r>
            <a:r>
              <a:rPr lang="en-US" dirty="0" smtClean="0"/>
              <a:t>limit the type of exceptions that a function is allowed to throw</a:t>
            </a:r>
            <a:endParaRPr lang="en-US" dirty="0"/>
          </a:p>
          <a:p>
            <a:pPr indent="-28575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0297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dirty="0"/>
              <a:t>v</a:t>
            </a:r>
            <a:r>
              <a:rPr lang="en-US" dirty="0" smtClean="0"/>
              <a:t>oid someFunction1() throw(); // empty throw list</a:t>
            </a:r>
          </a:p>
          <a:p>
            <a:pPr marL="457200" lvl="1" indent="0">
              <a:buNone/>
            </a:pPr>
            <a:r>
              <a:rPr lang="en-US" dirty="0"/>
              <a:t>v</a:t>
            </a:r>
            <a:r>
              <a:rPr lang="en-US" dirty="0" smtClean="0"/>
              <a:t>oid someFunction2();  // no throw list</a:t>
            </a:r>
          </a:p>
          <a:p>
            <a:r>
              <a:rPr lang="en-US" dirty="0" smtClean="0"/>
              <a:t>The first function can throw no exceptions to the outside</a:t>
            </a:r>
          </a:p>
          <a:p>
            <a:r>
              <a:rPr lang="en-US" dirty="0" smtClean="0"/>
              <a:t>The second can throw exceptions of any kind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155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http://www.cs.fsu.edu/~myers/cop3330/examples/exceptions/except.cpp</a:t>
            </a:r>
          </a:p>
        </p:txBody>
      </p:sp>
    </p:spTree>
    <p:extLst>
      <p:ext uri="{BB962C8B-B14F-4D97-AF65-F5344CB8AC3E}">
        <p14:creationId xmlns:p14="http://schemas.microsoft.com/office/powerpoint/2010/main" val="298732345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91</TotalTime>
  <Words>595</Words>
  <Application>Microsoft Office PowerPoint</Application>
  <PresentationFormat>On-screen Show (4:3)</PresentationFormat>
  <Paragraphs>165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Trebuchet MS</vt:lpstr>
      <vt:lpstr>Wingdings 3</vt:lpstr>
      <vt:lpstr>Facet</vt:lpstr>
      <vt:lpstr>Exception Handling</vt:lpstr>
      <vt:lpstr>Exception Handling</vt:lpstr>
      <vt:lpstr>Why?</vt:lpstr>
      <vt:lpstr>When?</vt:lpstr>
      <vt:lpstr>How?</vt:lpstr>
      <vt:lpstr>How?</vt:lpstr>
      <vt:lpstr>How?</vt:lpstr>
      <vt:lpstr>How?</vt:lpstr>
      <vt:lpstr>Simple Example</vt:lpstr>
      <vt:lpstr>Main.cpp</vt:lpstr>
      <vt:lpstr>Main.cpp</vt:lpstr>
      <vt:lpstr>Negative Number Example</vt:lpstr>
      <vt:lpstr>18-04.cpp</vt:lpstr>
      <vt:lpstr>18-04.cpp</vt:lpstr>
      <vt:lpstr>18-04.cpp</vt:lpstr>
      <vt:lpstr>Safe Divide Example</vt:lpstr>
      <vt:lpstr>18-05.cpp</vt:lpstr>
      <vt:lpstr>18-05.cpp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Exception Handling</dc:title>
  <dc:creator>Windows User</dc:creator>
  <cp:lastModifiedBy>Windows User</cp:lastModifiedBy>
  <cp:revision>30</cp:revision>
  <dcterms:created xsi:type="dcterms:W3CDTF">2016-12-05T22:47:33Z</dcterms:created>
  <dcterms:modified xsi:type="dcterms:W3CDTF">2016-12-06T00:19:13Z</dcterms:modified>
</cp:coreProperties>
</file>