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01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97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D184-E38E-4F16-9E60-5CE038AB45C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BF5496-4366-409C-BA4B-C306ED1B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recursive solution can be done iteratively</a:t>
            </a:r>
          </a:p>
          <a:p>
            <a:r>
              <a:rPr lang="en-US" dirty="0" smtClean="0"/>
              <a:t>A recursive solution is often easier to code</a:t>
            </a:r>
          </a:p>
          <a:p>
            <a:r>
              <a:rPr lang="en-US" dirty="0" smtClean="0"/>
              <a:t>Recursion does involve extra overhead</a:t>
            </a:r>
          </a:p>
          <a:p>
            <a:pPr lvl="1"/>
            <a:r>
              <a:rPr lang="en-US" dirty="0" smtClean="0"/>
              <a:t>Function calls, stack frames</a:t>
            </a:r>
          </a:p>
          <a:p>
            <a:r>
              <a:rPr lang="en-US" dirty="0" smtClean="0"/>
              <a:t>Iterative solutions are typically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1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solutions</a:t>
            </a:r>
          </a:p>
          <a:p>
            <a:r>
              <a:rPr lang="en-US" dirty="0" smtClean="0"/>
              <a:t>You’ve probably seen bubble sort and selection sort</a:t>
            </a:r>
          </a:p>
          <a:p>
            <a:r>
              <a:rPr lang="en-US" dirty="0" smtClean="0"/>
              <a:t>Two sort algorithms (often written with recursion) are much faster</a:t>
            </a:r>
          </a:p>
          <a:p>
            <a:pPr lvl="1"/>
            <a:r>
              <a:rPr lang="en-US" dirty="0" smtClean="0"/>
              <a:t>Quick sort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7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</a:t>
            </a:r>
            <a:r>
              <a:rPr lang="en-US" dirty="0" smtClean="0"/>
              <a:t>myers/gaddis/Chapter%2019/Pr19-5.cpp</a:t>
            </a:r>
          </a:p>
          <a:p>
            <a:pPr lvl="1"/>
            <a:r>
              <a:rPr lang="en-US" dirty="0" smtClean="0"/>
              <a:t>Compute the greatest common divisor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Pr19-5.cpp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(x % y == 0) return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return </a:t>
            </a:r>
            <a:r>
              <a:rPr lang="en-US" dirty="0" err="1" smtClean="0"/>
              <a:t>gcd</a:t>
            </a:r>
            <a:r>
              <a:rPr lang="en-US" dirty="0" smtClean="0"/>
              <a:t>(y, x %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num1, num2;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“Enter two integers:  “;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num1 &gt;&gt; num2;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“The GDC of “ &lt;&lt; num1 &lt;&lt; “ and “ &lt;&lt; num2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&lt;&lt; “ is “ &lt;&lt; </a:t>
            </a:r>
            <a:r>
              <a:rPr lang="en-US" dirty="0" err="1"/>
              <a:t>gcd</a:t>
            </a:r>
            <a:r>
              <a:rPr lang="en-US" dirty="0"/>
              <a:t>(num1, num2)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48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Recursion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http://www.cs.fsu.edu/~myers/savitch3c++/Ch13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13-01.cpp:  write a number vertically using recursion</a:t>
            </a:r>
          </a:p>
          <a:p>
            <a:pPr lvl="1"/>
            <a:r>
              <a:rPr lang="en-US" dirty="0" smtClean="0"/>
              <a:t>13-02.cpp:  write a number vertically using iteration</a:t>
            </a:r>
          </a:p>
          <a:p>
            <a:pPr lvl="1"/>
            <a:r>
              <a:rPr lang="en-US" dirty="0" smtClean="0"/>
              <a:t>13-03.cpp:  raise a number to a power of n (recursion)</a:t>
            </a:r>
          </a:p>
          <a:p>
            <a:pPr lvl="1"/>
            <a:r>
              <a:rPr lang="en-US" dirty="0" smtClean="0"/>
              <a:t>13-06.cpp:  binary search (recursion)</a:t>
            </a:r>
          </a:p>
          <a:p>
            <a:pPr lvl="1"/>
            <a:r>
              <a:rPr lang="en-US" dirty="0" smtClean="0"/>
              <a:t>13-08.cpp:  binary search (iteration)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3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writeVertical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(n &lt; 10)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(n/10);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(n % 10)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2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13-01.cpp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writeVertical</a:t>
            </a:r>
            <a:r>
              <a:rPr lang="en-US" dirty="0" smtClean="0"/>
              <a:t>(3):”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writeVertical</a:t>
            </a:r>
            <a:r>
              <a:rPr lang="en-US" dirty="0" smtClean="0"/>
              <a:t>(12):”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(12);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writeVertical</a:t>
            </a:r>
            <a:r>
              <a:rPr lang="en-US" dirty="0" smtClean="0"/>
              <a:t>(123):”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(123);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writeVertical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nsTens</a:t>
            </a:r>
            <a:r>
              <a:rPr lang="en-US" dirty="0" smtClean="0"/>
              <a:t> =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leftEndPiece</a:t>
            </a:r>
            <a:r>
              <a:rPr lang="en-US" dirty="0" smtClean="0"/>
              <a:t> =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while (</a:t>
            </a:r>
            <a:r>
              <a:rPr lang="en-US" dirty="0" err="1" smtClean="0"/>
              <a:t>leftEndPiece</a:t>
            </a:r>
            <a:r>
              <a:rPr lang="en-US" dirty="0" smtClean="0"/>
              <a:t> &gt; 9)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leftEndPiece</a:t>
            </a:r>
            <a:r>
              <a:rPr lang="en-US" dirty="0" smtClean="0"/>
              <a:t> = </a:t>
            </a:r>
            <a:r>
              <a:rPr lang="en-US" dirty="0" err="1" smtClean="0"/>
              <a:t>leftEndPiece</a:t>
            </a:r>
            <a:r>
              <a:rPr lang="en-US" dirty="0" smtClean="0"/>
              <a:t>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nsTens</a:t>
            </a:r>
            <a:r>
              <a:rPr lang="en-US" dirty="0" smtClean="0"/>
              <a:t> = </a:t>
            </a:r>
            <a:r>
              <a:rPr lang="en-US" dirty="0" err="1" smtClean="0"/>
              <a:t>nsTens</a:t>
            </a:r>
            <a:r>
              <a:rPr lang="en-US" dirty="0" smtClean="0"/>
              <a:t>*10;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powerOf10 = </a:t>
            </a:r>
            <a:r>
              <a:rPr lang="en-US" dirty="0" err="1" smtClean="0"/>
              <a:t>nsTens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powerOf10 &gt; 0; powerOf10 = powerOf10/10)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(n/powerOf10)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n = n % powerOf10;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40166" y="1692166"/>
            <a:ext cx="2469931" cy="1481958"/>
          </a:xfrm>
          <a:prstGeom prst="wedgeRoundRectCallout">
            <a:avLst>
              <a:gd name="adj1" fmla="val -129769"/>
              <a:gd name="adj2" fmla="val 6888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Power of ten that has the same number of digits as n (</a:t>
            </a:r>
            <a:r>
              <a:rPr lang="en-US" dirty="0" err="1" smtClean="0">
                <a:solidFill>
                  <a:schemeClr val="tx1"/>
                </a:solidFill>
              </a:rPr>
              <a:t>nsTens</a:t>
            </a:r>
            <a:r>
              <a:rPr lang="en-US" dirty="0" smtClean="0">
                <a:solidFill>
                  <a:schemeClr val="tx1"/>
                </a:solidFill>
              </a:rPr>
              <a:t> = 1000 if n = 2345)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2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13-02.cpp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writeVertical</a:t>
            </a:r>
            <a:r>
              <a:rPr lang="en-US" dirty="0" smtClean="0"/>
              <a:t>(3):”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writeVertical</a:t>
            </a:r>
            <a:r>
              <a:rPr lang="en-US" dirty="0" smtClean="0"/>
              <a:t>(12):”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(12);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writeVertical</a:t>
            </a:r>
            <a:r>
              <a:rPr lang="en-US" dirty="0" smtClean="0"/>
              <a:t>(123):”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writeVertical</a:t>
            </a:r>
            <a:r>
              <a:rPr lang="en-US" dirty="0" smtClean="0"/>
              <a:t>(123);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5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13-03.cpp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power(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(n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“Illegal argument to power.\n”;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(n &gt; 0) return (power(x, n – 1)*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// n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CC66FF"/>
                </a:solidFill>
              </a:rPr>
              <a:t>recursive function </a:t>
            </a:r>
            <a:r>
              <a:rPr lang="en-US" dirty="0" smtClean="0"/>
              <a:t>is a function that calls itself</a:t>
            </a:r>
          </a:p>
          <a:p>
            <a:r>
              <a:rPr lang="en-US" dirty="0" smtClean="0"/>
              <a:t>Many tasks can be done with either recursion or with iteration</a:t>
            </a:r>
          </a:p>
          <a:p>
            <a:pPr lvl="1"/>
            <a:r>
              <a:rPr lang="en-US" dirty="0" smtClean="0"/>
              <a:t>Iteration involves a loop, but not recursive calls</a:t>
            </a:r>
          </a:p>
          <a:p>
            <a:r>
              <a:rPr lang="en-US" dirty="0" smtClean="0"/>
              <a:t>Make sure the recursion stops at some point</a:t>
            </a:r>
          </a:p>
          <a:p>
            <a:pPr lvl="1"/>
            <a:r>
              <a:rPr lang="en-US" dirty="0" smtClean="0"/>
              <a:t>Infinite recursion will result in a crash, when stack frames overrun the limit</a:t>
            </a:r>
          </a:p>
        </p:txBody>
      </p:sp>
    </p:spTree>
    <p:extLst>
      <p:ext uri="{BB962C8B-B14F-4D97-AF65-F5344CB8AC3E}">
        <p14:creationId xmlns:p14="http://schemas.microsoft.com/office/powerpoint/2010/main" val="111898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13-03.cpp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n = 0; n &lt; 4; n++)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“3 to the power “ &lt;&lt; n &lt;&lt; “ is 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power(3, n)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7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13-06.cpp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ARRAY_SIZE = 10;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search(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first, </a:t>
            </a:r>
            <a:r>
              <a:rPr lang="en-US" dirty="0" err="1" smtClean="0"/>
              <a:t>int</a:t>
            </a:r>
            <a:r>
              <a:rPr lang="en-US" dirty="0" smtClean="0"/>
              <a:t> last, </a:t>
            </a:r>
            <a:r>
              <a:rPr lang="en-US" dirty="0" err="1" smtClean="0"/>
              <a:t>int</a:t>
            </a:r>
            <a:r>
              <a:rPr lang="en-US" dirty="0" smtClean="0"/>
              <a:t> key,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bool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found,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location)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(first &gt; last) found = false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mid = (first + last/2)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(key == a[mid]) { found = true; location = mid;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else if (key &lt; a[mid]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search(a, first, mid – 1, key, found, location);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else if (key &gt; a[mid]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search(a, mid + 1, last, key, found, location);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76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13-06.cpp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a[ARRAY_SIZE];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“Array contains:\n</a:t>
            </a:r>
            <a:r>
              <a:rPr lang="en-US" dirty="0" smtClean="0"/>
              <a:t>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ARRAY_SIZE; 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a[j] = 3*j;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a[j] &lt;&lt; ‘ ‘;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686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13-06.cpp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key, location;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bool found;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number to be located:  “;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search(a, 0, ARRAY_SIZE – 1, key, found, location);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(found)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key &lt;&lt; “ is in index location 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location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key &lt;&lt; “ is not in the array.”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21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13-06.cpp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ARRAY_SIZE = 10;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search(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lowEnd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highEnd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key, 	</a:t>
            </a:r>
            <a:r>
              <a:rPr lang="en-US" dirty="0" err="1" smtClean="0"/>
              <a:t>int</a:t>
            </a:r>
            <a:r>
              <a:rPr lang="en-US" dirty="0" smtClean="0"/>
              <a:t> first = </a:t>
            </a:r>
            <a:r>
              <a:rPr lang="en-US" dirty="0" err="1" smtClean="0"/>
              <a:t>lowend</a:t>
            </a:r>
            <a:r>
              <a:rPr lang="en-US" dirty="0" smtClean="0"/>
              <a:t>, last = </a:t>
            </a:r>
            <a:r>
              <a:rPr lang="en-US" dirty="0" err="1" smtClean="0"/>
              <a:t>highEnd</a:t>
            </a:r>
            <a:r>
              <a:rPr lang="en-US" dirty="0" smtClean="0"/>
              <a:t>, mid;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while ((first &lt;= last)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 smtClean="0"/>
              <a:t> !found)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mid = (first + last)/2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(key == a[mid])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location = mid;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} else if (key &lt; a[mid]) last = mid –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} else if (key &gt; a[mid]) first = mid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93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13-08.cpp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a[ARRAY_SIZE];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“Array contains:\n</a:t>
            </a:r>
            <a:r>
              <a:rPr lang="en-US" dirty="0" smtClean="0"/>
              <a:t>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ARRAY_SIZE; 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a[j] = 3*j;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a[j] &lt;&lt; ‘ ‘;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159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13-08.cpp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key, location;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bool found;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number to be located:  “;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search(a, 0, ARRAY_SIZE – 1, key, found, location);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(found)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key &lt;&lt; “ is in index location “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&lt;&lt; location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key &lt;&lt; “ is not in the array.”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18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example:  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! = n*(n – 1)*(n – 2)…*1</a:t>
            </a:r>
          </a:p>
          <a:p>
            <a:r>
              <a:rPr lang="en-US" dirty="0" smtClean="0"/>
              <a:t>Iteratively, we can define a function as follows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unsigned long Factorial(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unsigned long f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j = n; j &gt;= 1; j--)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f *=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return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1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example:  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But, notice that </a:t>
            </a:r>
          </a:p>
          <a:p>
            <a:r>
              <a:rPr lang="en-US" dirty="0" smtClean="0"/>
              <a:t>n! = n*(n – 1)*(n – 2)…*1 = n*(n – 1)!</a:t>
            </a:r>
          </a:p>
          <a:p>
            <a:r>
              <a:rPr lang="en-US" dirty="0" smtClean="0"/>
              <a:t>We can define a recursive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unsigned long Factorial(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if (n &lt;= 1)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return (n*Factorial(n – 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8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example:  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recursive function will end when n = 1</a:t>
            </a:r>
          </a:p>
          <a:p>
            <a:r>
              <a:rPr lang="en-US" dirty="0" smtClean="0"/>
              <a:t>Each recursive call will call the function with a smaller n</a:t>
            </a:r>
          </a:p>
          <a:p>
            <a:r>
              <a:rPr lang="en-US" dirty="0" smtClean="0"/>
              <a:t>So, which is better?</a:t>
            </a:r>
          </a:p>
          <a:p>
            <a:pPr lvl="1"/>
            <a:r>
              <a:rPr lang="en-US" dirty="0" smtClean="0"/>
              <a:t>The performance is similar in this case</a:t>
            </a:r>
          </a:p>
          <a:p>
            <a:pPr lvl="1"/>
            <a:r>
              <a:rPr lang="en-US" dirty="0" smtClean="0"/>
              <a:t>Recursive version uses more memory </a:t>
            </a:r>
          </a:p>
          <a:p>
            <a:pPr lvl="2"/>
            <a:r>
              <a:rPr lang="en-US" dirty="0" smtClean="0"/>
              <a:t>Each recursive call takes one stack frame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3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Recursion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Depends!</a:t>
            </a:r>
          </a:p>
          <a:p>
            <a:r>
              <a:rPr lang="en-US" dirty="0" smtClean="0"/>
              <a:t>Let’s check out the </a:t>
            </a:r>
            <a:r>
              <a:rPr lang="en-US" dirty="0" err="1" smtClean="0"/>
              <a:t>Fibonnaci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Fibonnaci</a:t>
            </a:r>
            <a:r>
              <a:rPr lang="en-US" dirty="0" smtClean="0"/>
              <a:t> number is defined recursively</a:t>
            </a:r>
          </a:p>
          <a:p>
            <a:pPr lvl="1"/>
            <a:r>
              <a:rPr lang="en-US" dirty="0" smtClean="0"/>
              <a:t>First and the second elements are both 1</a:t>
            </a:r>
          </a:p>
          <a:p>
            <a:pPr lvl="1"/>
            <a:r>
              <a:rPr lang="en-US" dirty="0" smtClean="0"/>
              <a:t>Nth element is the sum of elements n – 1 and n – 2</a:t>
            </a:r>
          </a:p>
          <a:p>
            <a:pPr lvl="1"/>
            <a:r>
              <a:rPr lang="en-US" dirty="0" smtClean="0"/>
              <a:t>Fib(n) = Fib(n – 1) + Fib(n –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4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Recursion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Iterative </a:t>
            </a:r>
            <a:r>
              <a:rPr lang="en-US" dirty="0" err="1" smtClean="0"/>
              <a:t>Fibonnaci</a:t>
            </a:r>
            <a:r>
              <a:rPr lang="en-US" dirty="0" smtClean="0"/>
              <a:t> function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Fib(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n1 = 1, n2 = 1, n3;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 = 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while (j &lt; n)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n3 = n1 + n2;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n2 = n3;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n1 = n2;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j++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4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Recursion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Recursive </a:t>
            </a:r>
            <a:r>
              <a:rPr lang="en-US" dirty="0" err="1" smtClean="0"/>
              <a:t>Fibonnaci</a:t>
            </a:r>
            <a:r>
              <a:rPr lang="en-US" dirty="0" smtClean="0"/>
              <a:t> function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Fib(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(n &lt;= 0)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if (n == 1) return 1;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return Fib(n – 1) + Fib(n – 2);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35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More 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Try them out!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://www.cs.fsu.edu/~</a:t>
            </a:r>
            <a:r>
              <a:rPr lang="en-US" dirty="0" smtClean="0"/>
              <a:t>myers/cop3330/examples/recursion/fib.cpp</a:t>
            </a:r>
          </a:p>
          <a:p>
            <a:r>
              <a:rPr lang="en-US" dirty="0" smtClean="0"/>
              <a:t>Fib 10, 20, 30, 40, 50…</a:t>
            </a:r>
          </a:p>
          <a:p>
            <a:r>
              <a:rPr lang="en-US" dirty="0" smtClean="0"/>
              <a:t>Iterative version is definitely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8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588</Words>
  <Application>Microsoft Office PowerPoint</Application>
  <PresentationFormat>On-screen Show (4:3)</PresentationFormat>
  <Paragraphs>268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Recursion</vt:lpstr>
      <vt:lpstr>Recursion</vt:lpstr>
      <vt:lpstr>One example:  Factorials</vt:lpstr>
      <vt:lpstr>One example:  Factorials</vt:lpstr>
      <vt:lpstr>One example:  Factorials</vt:lpstr>
      <vt:lpstr>Is Recursion Better?</vt:lpstr>
      <vt:lpstr>Is Recursion Better?</vt:lpstr>
      <vt:lpstr>Is Recursion Better?</vt:lpstr>
      <vt:lpstr>Which One is More Efficient?</vt:lpstr>
      <vt:lpstr>Recursion vs. Iteration</vt:lpstr>
      <vt:lpstr>Sorting Algorithms</vt:lpstr>
      <vt:lpstr>GCD Example</vt:lpstr>
      <vt:lpstr>Pr19-5.cpp</vt:lpstr>
      <vt:lpstr>More Recursion Examples</vt:lpstr>
      <vt:lpstr>13-01.cpp</vt:lpstr>
      <vt:lpstr>13-01.cpp</vt:lpstr>
      <vt:lpstr>13-02.cpp</vt:lpstr>
      <vt:lpstr>13-02.cpp</vt:lpstr>
      <vt:lpstr>13-03.cpp</vt:lpstr>
      <vt:lpstr>13-03.cpp</vt:lpstr>
      <vt:lpstr>13-06.cpp</vt:lpstr>
      <vt:lpstr>13-06.cpp</vt:lpstr>
      <vt:lpstr>13-06.cpp</vt:lpstr>
      <vt:lpstr>13-06.cpp</vt:lpstr>
      <vt:lpstr>13-08.cpp</vt:lpstr>
      <vt:lpstr>13-08.cpp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85</cp:revision>
  <dcterms:created xsi:type="dcterms:W3CDTF">2016-11-21T18:57:12Z</dcterms:created>
  <dcterms:modified xsi:type="dcterms:W3CDTF">2016-12-06T16:33:15Z</dcterms:modified>
</cp:coreProperties>
</file>