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CA4E-AC1F-491C-8B76-02AC1ADAFE5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5524-63CE-45EC-97C7-071ADEAE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8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CA4E-AC1F-491C-8B76-02AC1ADAFE5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5524-63CE-45EC-97C7-071ADEAE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5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CA4E-AC1F-491C-8B76-02AC1ADAFE5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5524-63CE-45EC-97C7-071ADEAE7D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90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CA4E-AC1F-491C-8B76-02AC1ADAFE5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5524-63CE-45EC-97C7-071ADEAE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41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CA4E-AC1F-491C-8B76-02AC1ADAFE5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5524-63CE-45EC-97C7-071ADEAE7D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35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CA4E-AC1F-491C-8B76-02AC1ADAFE5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5524-63CE-45EC-97C7-071ADEAE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CA4E-AC1F-491C-8B76-02AC1ADAFE5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5524-63CE-45EC-97C7-071ADEAE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9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CA4E-AC1F-491C-8B76-02AC1ADAFE5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5524-63CE-45EC-97C7-071ADEAE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CA4E-AC1F-491C-8B76-02AC1ADAFE5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5524-63CE-45EC-97C7-071ADEAE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CA4E-AC1F-491C-8B76-02AC1ADAFE5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5524-63CE-45EC-97C7-071ADEAE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1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CA4E-AC1F-491C-8B76-02AC1ADAFE5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5524-63CE-45EC-97C7-071ADEAE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3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CA4E-AC1F-491C-8B76-02AC1ADAFE5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5524-63CE-45EC-97C7-071ADEAE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6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CA4E-AC1F-491C-8B76-02AC1ADAFE5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5524-63CE-45EC-97C7-071ADEAE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CA4E-AC1F-491C-8B76-02AC1ADAFE5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5524-63CE-45EC-97C7-071ADEAE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7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CA4E-AC1F-491C-8B76-02AC1ADAFE5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5524-63CE-45EC-97C7-071ADEAE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9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CA4E-AC1F-491C-8B76-02AC1ADAFE5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5524-63CE-45EC-97C7-071ADEAE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8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5CA4E-AC1F-491C-8B76-02AC1ADAFE5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5F5524-63CE-45EC-97C7-071ADEAE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m.edu/offices/it/services/software/licensedsoftware/webeditingsftp/sshsecureshell/index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</a:t>
            </a:r>
            <a:r>
              <a:rPr lang="en-US"/>
              <a:t>Programming </a:t>
            </a:r>
            <a:r>
              <a:rPr lang="en-US" smtClean="0"/>
              <a:t>in C</a:t>
            </a:r>
            <a:r>
              <a:rPr lang="en-US" dirty="0"/>
              <a:t>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Handy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c</a:t>
            </a:r>
            <a:r>
              <a:rPr lang="en-US" b="1" i="1" dirty="0" smtClean="0">
                <a:solidFill>
                  <a:srgbClr val="7030A0"/>
                </a:solidFill>
              </a:rPr>
              <a:t>at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7030A0"/>
                </a:solidFill>
              </a:rPr>
              <a:t>more</a:t>
            </a:r>
            <a:r>
              <a:rPr lang="en-US" dirty="0" smtClean="0"/>
              <a:t>, and </a:t>
            </a:r>
            <a:r>
              <a:rPr lang="en-US" b="1" i="1" dirty="0" smtClean="0">
                <a:solidFill>
                  <a:srgbClr val="7030A0"/>
                </a:solidFill>
              </a:rPr>
              <a:t>grep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Type</a:t>
            </a:r>
            <a:r>
              <a:rPr lang="en-US" dirty="0" smtClean="0">
                <a:solidFill>
                  <a:srgbClr val="7030A0"/>
                </a:solidFill>
              </a:rPr>
              <a:t> cat &gt; file&lt;enter&gt;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Type</a:t>
            </a:r>
            <a:r>
              <a:rPr lang="en-US" dirty="0" smtClean="0">
                <a:solidFill>
                  <a:srgbClr val="7030A0"/>
                </a:solidFill>
              </a:rPr>
              <a:t> This is a test.&lt;enter&gt;&lt;Ctrl-D&gt;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Type</a:t>
            </a:r>
            <a:r>
              <a:rPr lang="en-US" dirty="0" smtClean="0">
                <a:solidFill>
                  <a:srgbClr val="7030A0"/>
                </a:solidFill>
              </a:rPr>
              <a:t> more file&lt;enter&gt;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a</a:t>
            </a:r>
            <a:r>
              <a:rPr lang="en-US" b="1" i="1" dirty="0" smtClean="0">
                <a:solidFill>
                  <a:srgbClr val="7030A0"/>
                </a:solidFill>
              </a:rPr>
              <a:t>lias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alias </a:t>
            </a:r>
            <a:r>
              <a:rPr lang="en-US" dirty="0" err="1" smtClean="0">
                <a:solidFill>
                  <a:srgbClr val="002060"/>
                </a:solidFill>
              </a:rPr>
              <a:t>dir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alias </a:t>
            </a:r>
            <a:r>
              <a:rPr lang="en-US" dirty="0" err="1" smtClean="0">
                <a:solidFill>
                  <a:srgbClr val="002060"/>
                </a:solidFill>
              </a:rPr>
              <a:t>rm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rm</a:t>
            </a:r>
            <a:r>
              <a:rPr lang="en-US" dirty="0" smtClean="0">
                <a:solidFill>
                  <a:srgbClr val="002060"/>
                </a:solidFill>
              </a:rPr>
              <a:t> –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lias dog cat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lias woman man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268448" y="1439658"/>
            <a:ext cx="2491221" cy="981484"/>
          </a:xfrm>
          <a:prstGeom prst="wedgeRoundRectCallout">
            <a:avLst>
              <a:gd name="adj1" fmla="val -84176"/>
              <a:gd name="adj2" fmla="val 686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Redirect the output of cat to an output file named file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1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TA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Britton Dennis (bbd09@cs.fsu.edu)</a:t>
            </a:r>
          </a:p>
          <a:p>
            <a:r>
              <a:rPr lang="en-US" dirty="0" err="1" smtClean="0"/>
              <a:t>Esra</a:t>
            </a:r>
            <a:r>
              <a:rPr lang="en-US" dirty="0" smtClean="0"/>
              <a:t> </a:t>
            </a:r>
            <a:r>
              <a:rPr lang="en-US" dirty="0" err="1" smtClean="0"/>
              <a:t>Akbas</a:t>
            </a:r>
            <a:r>
              <a:rPr lang="en-US" dirty="0" smtClean="0"/>
              <a:t> </a:t>
            </a:r>
            <a:r>
              <a:rPr lang="en-US" smtClean="0"/>
              <a:t>(akbas@cs.fsu.edu)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4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SSH Secure Shell	</a:t>
            </a:r>
          </a:p>
          <a:p>
            <a:pPr lvl="1"/>
            <a:r>
              <a:rPr lang="en-US" dirty="0" smtClean="0"/>
              <a:t>Downloading site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www.wm.edu/offices/it/services/software/licensedsoftware/webeditingsftp/sshsecureshell/index.php</a:t>
            </a:r>
            <a:endParaRPr lang="en-US" dirty="0" smtClean="0"/>
          </a:p>
          <a:p>
            <a:pPr lvl="1"/>
            <a:r>
              <a:rPr lang="en-US" dirty="0" smtClean="0"/>
              <a:t>Click Quick Connect</a:t>
            </a:r>
          </a:p>
          <a:p>
            <a:pPr lvl="2"/>
            <a:r>
              <a:rPr lang="en-US" dirty="0" smtClean="0"/>
              <a:t>Enter Host name:  linprog.cs.fsu.edu</a:t>
            </a:r>
          </a:p>
          <a:p>
            <a:pPr lvl="2"/>
            <a:r>
              <a:rPr lang="en-US" dirty="0" smtClean="0"/>
              <a:t>Enter User Name, Click Connect</a:t>
            </a:r>
          </a:p>
          <a:p>
            <a:pPr lvl="1"/>
            <a:r>
              <a:rPr lang="en-US" dirty="0" smtClean="0"/>
              <a:t>Enter Password, Click OK</a:t>
            </a:r>
          </a:p>
        </p:txBody>
      </p:sp>
    </p:spTree>
    <p:extLst>
      <p:ext uri="{BB962C8B-B14F-4D97-AF65-F5344CB8AC3E}">
        <p14:creationId xmlns:p14="http://schemas.microsoft.com/office/powerpoint/2010/main" val="127878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</a:rPr>
              <a:t>Shell </a:t>
            </a:r>
          </a:p>
          <a:p>
            <a:pPr lvl="1"/>
            <a:r>
              <a:rPr lang="en-US" dirty="0" smtClean="0"/>
              <a:t>First program running in the X-Terminal Window</a:t>
            </a:r>
          </a:p>
          <a:p>
            <a:pPr lvl="1"/>
            <a:r>
              <a:rPr lang="en-US" dirty="0" smtClean="0"/>
              <a:t>Common shells include </a:t>
            </a:r>
            <a:r>
              <a:rPr lang="en-US" dirty="0" err="1" smtClean="0"/>
              <a:t>csh</a:t>
            </a:r>
            <a:r>
              <a:rPr lang="en-US" dirty="0" smtClean="0"/>
              <a:t>, bash, and </a:t>
            </a:r>
            <a:r>
              <a:rPr lang="en-US" dirty="0" err="1" smtClean="0"/>
              <a:t>tcsh</a:t>
            </a:r>
            <a:endParaRPr lang="en-US" dirty="0" smtClean="0"/>
          </a:p>
          <a:p>
            <a:pPr lvl="1"/>
            <a:r>
              <a:rPr lang="en-US" dirty="0" smtClean="0"/>
              <a:t>Three main purposes</a:t>
            </a:r>
          </a:p>
          <a:p>
            <a:pPr lvl="2"/>
            <a:r>
              <a:rPr lang="en-US" dirty="0" smtClean="0"/>
              <a:t>Interactive use</a:t>
            </a:r>
          </a:p>
          <a:p>
            <a:pPr lvl="2"/>
            <a:r>
              <a:rPr lang="en-US" dirty="0" smtClean="0"/>
              <a:t>Customization of your UNIX session</a:t>
            </a:r>
          </a:p>
          <a:p>
            <a:pPr lvl="2"/>
            <a:r>
              <a:rPr lang="en-US" dirty="0" smtClean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123557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shell interactively </a:t>
            </a:r>
            <a:r>
              <a:rPr lang="en-US" dirty="0"/>
              <a:t>w</a:t>
            </a:r>
            <a:r>
              <a:rPr lang="en-US" dirty="0" smtClean="0"/>
              <a:t>aits for your to type a command at the UNIX prompt</a:t>
            </a:r>
          </a:p>
          <a:p>
            <a:pPr marL="457200" lvl="1" indent="0">
              <a:buNone/>
            </a:pPr>
            <a:r>
              <a:rPr lang="en-US" dirty="0" smtClean="0"/>
              <a:t>awang@linprog1:~&gt;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wang</a:t>
            </a:r>
            <a:r>
              <a:rPr lang="en-US" dirty="0" smtClean="0"/>
              <a:t> is your login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inprog</a:t>
            </a:r>
            <a:r>
              <a:rPr lang="en-US" dirty="0" smtClean="0"/>
              <a:t> is the server name</a:t>
            </a:r>
          </a:p>
          <a:p>
            <a:pPr lvl="1"/>
            <a:r>
              <a:rPr lang="en-US" dirty="0" smtClean="0"/>
              <a:t>~ is your home directory</a:t>
            </a:r>
          </a:p>
          <a:p>
            <a:r>
              <a:rPr lang="en-US" dirty="0" smtClean="0"/>
              <a:t>To customize your UNIX session</a:t>
            </a:r>
          </a:p>
          <a:p>
            <a:pPr lvl="1"/>
            <a:r>
              <a:rPr lang="en-US" dirty="0" smtClean="0"/>
              <a:t>Can define variables to specify the location of your home directory, where to find files, etc.</a:t>
            </a:r>
          </a:p>
          <a:p>
            <a:pPr lvl="1"/>
            <a:r>
              <a:rPr lang="en-US" dirty="0" smtClean="0"/>
              <a:t>Can define start-up files to specify UNIX commands that will be executed for each </a:t>
            </a:r>
            <a:r>
              <a:rPr lang="en-US" smtClean="0"/>
              <a:t>login session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569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Shell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Case sensitive</a:t>
            </a:r>
          </a:p>
          <a:p>
            <a:pPr lvl="1"/>
            <a:r>
              <a:rPr lang="en-US" b="1" i="1" dirty="0" smtClean="0">
                <a:solidFill>
                  <a:srgbClr val="7030A0"/>
                </a:solidFill>
              </a:rPr>
              <a:t>ls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/>
              <a:t>lists the contents in the current directory</a:t>
            </a:r>
          </a:p>
          <a:p>
            <a:pPr lvl="1"/>
            <a:r>
              <a:rPr lang="en-US" b="1" i="1" dirty="0" err="1">
                <a:solidFill>
                  <a:srgbClr val="7030A0"/>
                </a:solidFill>
              </a:rPr>
              <a:t>pwd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tells you the path of the current directory</a:t>
            </a:r>
          </a:p>
          <a:p>
            <a:pPr lvl="1"/>
            <a:r>
              <a:rPr lang="en-US" b="1" i="1" dirty="0">
                <a:solidFill>
                  <a:srgbClr val="7030A0"/>
                </a:solidFill>
              </a:rPr>
              <a:t>c</a:t>
            </a:r>
            <a:r>
              <a:rPr lang="en-US" b="1" i="1" dirty="0" smtClean="0">
                <a:solidFill>
                  <a:srgbClr val="7030A0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changes to the home directory</a:t>
            </a:r>
            <a:endParaRPr lang="en-US" b="1" i="1" dirty="0" smtClean="0">
              <a:solidFill>
                <a:schemeClr val="tx1"/>
              </a:solidFill>
            </a:endParaRPr>
          </a:p>
          <a:p>
            <a:pPr lvl="1"/>
            <a:r>
              <a:rPr lang="en-US" b="1" i="1" dirty="0" smtClean="0">
                <a:solidFill>
                  <a:srgbClr val="7030A0"/>
                </a:solidFill>
              </a:rPr>
              <a:t>cd </a:t>
            </a:r>
            <a:r>
              <a:rPr lang="en-US" b="1" i="1" dirty="0">
                <a:solidFill>
                  <a:srgbClr val="7030A0"/>
                </a:solidFill>
              </a:rPr>
              <a:t>&lt;directory&gt; </a:t>
            </a:r>
            <a:r>
              <a:rPr lang="en-US" dirty="0"/>
              <a:t>changes the current directory</a:t>
            </a:r>
          </a:p>
          <a:p>
            <a:pPr lvl="1"/>
            <a:r>
              <a:rPr lang="en-US" b="1" i="1" dirty="0">
                <a:solidFill>
                  <a:srgbClr val="7030A0"/>
                </a:solidFill>
              </a:rPr>
              <a:t>cd .. </a:t>
            </a:r>
            <a:r>
              <a:rPr lang="en-US" dirty="0"/>
              <a:t>Changes to the parent </a:t>
            </a:r>
            <a:r>
              <a:rPr lang="en-US" dirty="0" smtClean="0"/>
              <a:t>directory</a:t>
            </a:r>
          </a:p>
          <a:p>
            <a:pPr lvl="1"/>
            <a:r>
              <a:rPr lang="en-US" b="1" i="1" dirty="0" err="1" smtClean="0">
                <a:solidFill>
                  <a:srgbClr val="7030A0"/>
                </a:solidFill>
              </a:rPr>
              <a:t>mkdir</a:t>
            </a:r>
            <a:r>
              <a:rPr lang="en-US" b="1" i="1" dirty="0" smtClean="0">
                <a:solidFill>
                  <a:srgbClr val="7030A0"/>
                </a:solidFill>
              </a:rPr>
              <a:t> &lt;directory&gt; </a:t>
            </a:r>
            <a:r>
              <a:rPr lang="en-US" dirty="0" smtClean="0"/>
              <a:t>creates a directory</a:t>
            </a:r>
          </a:p>
          <a:p>
            <a:pPr lvl="1"/>
            <a:r>
              <a:rPr lang="en-US" b="1" i="1" dirty="0" err="1">
                <a:solidFill>
                  <a:srgbClr val="7030A0"/>
                </a:solidFill>
              </a:rPr>
              <a:t>r</a:t>
            </a:r>
            <a:r>
              <a:rPr lang="en-US" b="1" i="1" dirty="0" err="1" smtClean="0">
                <a:solidFill>
                  <a:srgbClr val="7030A0"/>
                </a:solidFill>
              </a:rPr>
              <a:t>m</a:t>
            </a:r>
            <a:r>
              <a:rPr lang="en-US" b="1" i="1" dirty="0" smtClean="0">
                <a:solidFill>
                  <a:srgbClr val="7030A0"/>
                </a:solidFill>
              </a:rPr>
              <a:t> &lt;file&gt; </a:t>
            </a:r>
            <a:r>
              <a:rPr lang="en-US" dirty="0" smtClean="0"/>
              <a:t>removes a file</a:t>
            </a:r>
          </a:p>
          <a:p>
            <a:pPr lvl="1"/>
            <a:r>
              <a:rPr lang="en-US" b="1" i="1" dirty="0" err="1">
                <a:solidFill>
                  <a:srgbClr val="7030A0"/>
                </a:solidFill>
              </a:rPr>
              <a:t>r</a:t>
            </a:r>
            <a:r>
              <a:rPr lang="en-US" b="1" i="1" dirty="0" err="1" smtClean="0">
                <a:solidFill>
                  <a:srgbClr val="7030A0"/>
                </a:solidFill>
              </a:rPr>
              <a:t>mdir</a:t>
            </a:r>
            <a:r>
              <a:rPr lang="en-US" b="1" i="1" dirty="0" smtClean="0">
                <a:solidFill>
                  <a:srgbClr val="7030A0"/>
                </a:solidFill>
              </a:rPr>
              <a:t> &lt;directory&gt; </a:t>
            </a:r>
            <a:r>
              <a:rPr lang="en-US" dirty="0" smtClean="0"/>
              <a:t>removes a directory</a:t>
            </a:r>
          </a:p>
        </p:txBody>
      </p:sp>
    </p:spTree>
    <p:extLst>
      <p:ext uri="{BB962C8B-B14F-4D97-AF65-F5344CB8AC3E}">
        <p14:creationId xmlns:p14="http://schemas.microsoft.com/office/powerpoint/2010/main" val="251928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Shell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Case sensitive</a:t>
            </a:r>
          </a:p>
          <a:p>
            <a:pPr lvl="1"/>
            <a:r>
              <a:rPr lang="en-US" b="1" i="1" dirty="0">
                <a:solidFill>
                  <a:srgbClr val="7030A0"/>
                </a:solidFill>
              </a:rPr>
              <a:t>mv &lt;file1/dir1&gt; &lt;file2/dir2&gt; </a:t>
            </a:r>
            <a:r>
              <a:rPr lang="en-US" dirty="0"/>
              <a:t>renames the file or directory</a:t>
            </a:r>
          </a:p>
          <a:p>
            <a:pPr lvl="1"/>
            <a:r>
              <a:rPr lang="en-US" b="1" i="1" dirty="0" err="1" smtClean="0">
                <a:solidFill>
                  <a:srgbClr val="7030A0"/>
                </a:solidFill>
              </a:rPr>
              <a:t>cp</a:t>
            </a:r>
            <a:r>
              <a:rPr lang="en-US" b="1" i="1" dirty="0" smtClean="0">
                <a:solidFill>
                  <a:srgbClr val="7030A0"/>
                </a:solidFill>
              </a:rPr>
              <a:t> &lt;file1/dir2&gt; &lt;file1/dir2&gt; </a:t>
            </a:r>
            <a:r>
              <a:rPr lang="en-US" dirty="0" smtClean="0"/>
              <a:t>copies the file or directory</a:t>
            </a:r>
          </a:p>
          <a:p>
            <a:pPr lvl="1"/>
            <a:r>
              <a:rPr lang="en-US" b="1" i="1" dirty="0" smtClean="0">
                <a:solidFill>
                  <a:srgbClr val="7030A0"/>
                </a:solidFill>
              </a:rPr>
              <a:t>exit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exits the shell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7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goes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macs</a:t>
            </a:r>
            <a:r>
              <a:rPr lang="en-US" dirty="0" smtClean="0"/>
              <a:t>, </a:t>
            </a:r>
            <a:r>
              <a:rPr lang="en-US" dirty="0" err="1" smtClean="0"/>
              <a:t>pico</a:t>
            </a:r>
            <a:r>
              <a:rPr lang="en-US" dirty="0" smtClean="0"/>
              <a:t>, </a:t>
            </a:r>
            <a:r>
              <a:rPr lang="en-US" dirty="0" err="1" smtClean="0"/>
              <a:t>nano</a:t>
            </a:r>
            <a:r>
              <a:rPr lang="en-US" dirty="0" smtClean="0"/>
              <a:t>, vi</a:t>
            </a:r>
          </a:p>
          <a:p>
            <a:pPr lvl="1"/>
            <a:r>
              <a:rPr lang="en-US" dirty="0" smtClean="0"/>
              <a:t>To run </a:t>
            </a:r>
            <a:r>
              <a:rPr lang="en-US" dirty="0" err="1" smtClean="0"/>
              <a:t>emacs</a:t>
            </a:r>
            <a:r>
              <a:rPr lang="en-US" dirty="0" smtClean="0"/>
              <a:t>, type </a:t>
            </a:r>
            <a:r>
              <a:rPr lang="en-US" dirty="0" err="1" smtClean="0"/>
              <a:t>emacs</a:t>
            </a:r>
            <a:r>
              <a:rPr lang="en-US" dirty="0" smtClean="0"/>
              <a:t> at the shell prompt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9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Manual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a list of commands containing a keyword</a:t>
            </a:r>
          </a:p>
          <a:p>
            <a:pPr lvl="1"/>
            <a:r>
              <a:rPr lang="en-US" dirty="0" smtClean="0"/>
              <a:t>Type </a:t>
            </a:r>
            <a:r>
              <a:rPr lang="en-US" b="1" i="1" dirty="0" smtClean="0">
                <a:solidFill>
                  <a:srgbClr val="7030A0"/>
                </a:solidFill>
              </a:rPr>
              <a:t>man –k &lt;keyword&gt; </a:t>
            </a:r>
            <a:r>
              <a:rPr lang="en-US" dirty="0" smtClean="0"/>
              <a:t>a the shell prompt</a:t>
            </a:r>
          </a:p>
          <a:p>
            <a:r>
              <a:rPr lang="en-US" dirty="0" smtClean="0"/>
              <a:t>To see the manual pages for a particular command</a:t>
            </a:r>
          </a:p>
          <a:p>
            <a:pPr lvl="1"/>
            <a:r>
              <a:rPr lang="en-US" dirty="0" smtClean="0"/>
              <a:t>Type </a:t>
            </a:r>
            <a:r>
              <a:rPr lang="en-US" b="1" i="1" dirty="0" smtClean="0">
                <a:solidFill>
                  <a:srgbClr val="7030A0"/>
                </a:solidFill>
              </a:rPr>
              <a:t>man &lt;exact topic&gt;</a:t>
            </a:r>
          </a:p>
          <a:p>
            <a:pPr lvl="2"/>
            <a:r>
              <a:rPr lang="en-US" b="1" i="1" dirty="0" smtClean="0">
                <a:solidFill>
                  <a:srgbClr val="7030A0"/>
                </a:solidFill>
              </a:rPr>
              <a:t>man </a:t>
            </a:r>
            <a:r>
              <a:rPr lang="en-US" b="1" i="1" dirty="0" err="1" smtClean="0">
                <a:solidFill>
                  <a:srgbClr val="7030A0"/>
                </a:solidFill>
              </a:rPr>
              <a:t>man</a:t>
            </a:r>
            <a:endParaRPr lang="en-US" b="1" i="1" dirty="0" smtClean="0">
              <a:solidFill>
                <a:srgbClr val="7030A0"/>
              </a:solidFill>
            </a:endParaRPr>
          </a:p>
          <a:p>
            <a:pPr lvl="2"/>
            <a:r>
              <a:rPr lang="en-US" b="1" i="1" dirty="0" smtClean="0">
                <a:solidFill>
                  <a:srgbClr val="7030A0"/>
                </a:solidFill>
              </a:rPr>
              <a:t>man ls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2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346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UNIX Tools</vt:lpstr>
      <vt:lpstr>Updated TA Information</vt:lpstr>
      <vt:lpstr>Remote Login</vt:lpstr>
      <vt:lpstr>UNIX Shell</vt:lpstr>
      <vt:lpstr>UNIX Shell</vt:lpstr>
      <vt:lpstr>Common Shell Commands</vt:lpstr>
      <vt:lpstr>Common Shell Commands</vt:lpstr>
      <vt:lpstr>Editor</vt:lpstr>
      <vt:lpstr>Online Manual Pages</vt:lpstr>
      <vt:lpstr>Other Handy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Windows User</dc:creator>
  <cp:lastModifiedBy>Wang, An-I</cp:lastModifiedBy>
  <cp:revision>45</cp:revision>
  <dcterms:created xsi:type="dcterms:W3CDTF">2016-08-31T13:56:59Z</dcterms:created>
  <dcterms:modified xsi:type="dcterms:W3CDTF">2016-09-08T20:58:39Z</dcterms:modified>
</cp:coreProperties>
</file>