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7" r:id="rId28"/>
    <p:sldId id="282" r:id="rId29"/>
    <p:sldId id="316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0" r:id="rId54"/>
    <p:sldId id="307" r:id="rId55"/>
    <p:sldId id="308" r:id="rId56"/>
    <p:sldId id="309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44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44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9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4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306B-118E-487C-9D21-F14D84BF92D9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1260F8-B736-4FDB-9C3E-125C5F5E0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about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Andy Wang</a:t>
            </a:r>
          </a:p>
          <a:p>
            <a:r>
              <a:rPr lang="en-US" dirty="0"/>
              <a:t>Object Oriented </a:t>
            </a:r>
            <a:r>
              <a:rPr lang="en-US"/>
              <a:t>Programming </a:t>
            </a:r>
            <a:r>
              <a:rPr lang="en-US" smtClean="0"/>
              <a:t>in C</a:t>
            </a:r>
            <a:r>
              <a:rPr lang="en-US" dirty="0"/>
              <a:t>++</a:t>
            </a:r>
          </a:p>
          <a:p>
            <a:r>
              <a:rPr lang="en-US" dirty="0"/>
              <a:t>COP 3330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9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river.cpp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(Equals(f1,f2))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“f1 and f2 are equal\n”;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“f1 and f2 are NOT equal\n”;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f3 = Add(f1, f2);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“f1 + f2 = “; f3.Show();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50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member function </a:t>
            </a:r>
          </a:p>
          <a:p>
            <a:pPr marL="0" indent="0">
              <a:buNone/>
            </a:pPr>
            <a:r>
              <a:rPr lang="en-US" dirty="0" smtClean="0"/>
              <a:t>	if (f1.Equals(f2)) </a:t>
            </a:r>
            <a:r>
              <a:rPr lang="en-US" dirty="0" err="1" smtClean="0"/>
              <a:t>cout</a:t>
            </a:r>
            <a:r>
              <a:rPr lang="en-US" dirty="0" smtClean="0"/>
              <a:t> &lt;&lt; “The fractions are equal\n”;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1 is a calling 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2 is a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6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Equals() Member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possible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bool Fraction::Equals(Fraction 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(numerator * </a:t>
            </a:r>
            <a:r>
              <a:rPr lang="en-US" dirty="0" err="1"/>
              <a:t>f.GetDenominator</a:t>
            </a:r>
            <a:r>
              <a:rPr lang="en-US" dirty="0"/>
              <a:t>() 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     </a:t>
            </a:r>
            <a:r>
              <a:rPr lang="en-US" dirty="0" err="1"/>
              <a:t>f.GetNumerator</a:t>
            </a:r>
            <a:r>
              <a:rPr lang="en-US" dirty="0"/>
              <a:t>() * denominator);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Another definition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bool </a:t>
            </a:r>
            <a:r>
              <a:rPr lang="en-US" dirty="0"/>
              <a:t>Fraction::Equals(Fraction f)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(numerator * </a:t>
            </a:r>
            <a:r>
              <a:rPr lang="en-US" dirty="0" err="1" smtClean="0"/>
              <a:t>f.denominator</a:t>
            </a:r>
            <a:r>
              <a:rPr lang="en-US" dirty="0" smtClean="0"/>
              <a:t> </a:t>
            </a:r>
            <a:r>
              <a:rPr lang="en-US" dirty="0"/>
              <a:t>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     </a:t>
            </a:r>
            <a:r>
              <a:rPr lang="en-US" dirty="0" err="1" smtClean="0"/>
              <a:t>f.numerator</a:t>
            </a:r>
            <a:r>
              <a:rPr lang="en-US" dirty="0" smtClean="0"/>
              <a:t> </a:t>
            </a:r>
            <a:r>
              <a:rPr lang="en-US" dirty="0"/>
              <a:t>* denominator);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lvl="1"/>
            <a:r>
              <a:rPr lang="en-US" dirty="0" smtClean="0"/>
              <a:t>Objects of a class can access each other’s private member data</a:t>
            </a:r>
          </a:p>
        </p:txBody>
      </p:sp>
    </p:spTree>
    <p:extLst>
      <p:ext uri="{BB962C8B-B14F-4D97-AF65-F5344CB8AC3E}">
        <p14:creationId xmlns:p14="http://schemas.microsoft.com/office/powerpoint/2010/main" val="372983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http://www.cs.fsu.edu/~myers/cop3330/examples/class2/frac2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Equals() member function</a:t>
            </a:r>
          </a:p>
          <a:p>
            <a:pPr lvl="1"/>
            <a:r>
              <a:rPr lang="en-US" dirty="0" smtClean="0"/>
              <a:t>Add() member function</a:t>
            </a:r>
          </a:p>
          <a:p>
            <a:pPr lvl="1"/>
            <a:r>
              <a:rPr lang="en-US" dirty="0" smtClean="0"/>
              <a:t>Sample driver program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88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Fraction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Equals(Fraction 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Fraction Add(Fraction f);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bool </a:t>
            </a:r>
            <a:r>
              <a:rPr lang="en-US" b="1" dirty="0" smtClean="0">
                <a:solidFill>
                  <a:srgbClr val="7030A0"/>
                </a:solidFill>
              </a:rPr>
              <a:t>Fraction::</a:t>
            </a:r>
            <a:r>
              <a:rPr lang="en-US" dirty="0" smtClean="0"/>
              <a:t>Equals(Fraction </a:t>
            </a:r>
            <a:r>
              <a:rPr lang="en-US" dirty="0" smtClean="0"/>
              <a:t>f)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 smtClean="0"/>
              <a:t>(numerator </a:t>
            </a:r>
            <a:r>
              <a:rPr lang="en-US" dirty="0"/>
              <a:t>* </a:t>
            </a:r>
            <a:r>
              <a:rPr lang="en-US" dirty="0" err="1" smtClean="0"/>
              <a:t>f.denominator</a:t>
            </a:r>
            <a:r>
              <a:rPr lang="en-US" dirty="0" smtClean="0"/>
              <a:t> </a:t>
            </a:r>
            <a:r>
              <a:rPr lang="en-US" dirty="0"/>
              <a:t>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    </a:t>
            </a:r>
            <a:r>
              <a:rPr lang="en-US" dirty="0" err="1" smtClean="0"/>
              <a:t>f.numerator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denominator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Fraction </a:t>
            </a:r>
            <a:r>
              <a:rPr lang="en-US" b="1" dirty="0" smtClean="0">
                <a:solidFill>
                  <a:srgbClr val="7030A0"/>
                </a:solidFill>
              </a:rPr>
              <a:t>Fraction::</a:t>
            </a:r>
            <a:r>
              <a:rPr lang="en-US" dirty="0" smtClean="0"/>
              <a:t>Add(Fraction </a:t>
            </a:r>
            <a:r>
              <a:rPr lang="en-US" dirty="0" smtClean="0"/>
              <a:t>f) </a:t>
            </a: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smtClean="0"/>
              <a:t>numerator </a:t>
            </a:r>
            <a:r>
              <a:rPr lang="en-US" dirty="0"/>
              <a:t>* </a:t>
            </a:r>
            <a:r>
              <a:rPr lang="en-US" dirty="0" err="1" smtClean="0"/>
              <a:t>f.denominator</a:t>
            </a:r>
            <a:r>
              <a:rPr lang="en-US" dirty="0" smtClean="0"/>
              <a:t> </a:t>
            </a:r>
            <a:r>
              <a:rPr lang="en-US" dirty="0"/>
              <a:t>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   </a:t>
            </a:r>
            <a:r>
              <a:rPr lang="en-US" dirty="0" err="1" smtClean="0"/>
              <a:t>f.numberator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smtClean="0"/>
              <a:t>denominator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denom</a:t>
            </a:r>
            <a:r>
              <a:rPr lang="en-US" dirty="0"/>
              <a:t> = </a:t>
            </a:r>
            <a:r>
              <a:rPr lang="en-US" dirty="0" smtClean="0"/>
              <a:t>denominator </a:t>
            </a:r>
            <a:r>
              <a:rPr lang="en-US" dirty="0"/>
              <a:t>* </a:t>
            </a:r>
            <a:r>
              <a:rPr lang="en-US" dirty="0" err="1" smtClean="0"/>
              <a:t>f.denominator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Fraction(</a:t>
            </a:r>
            <a:r>
              <a:rPr lang="en-US" dirty="0" err="1"/>
              <a:t>num</a:t>
            </a:r>
            <a:r>
              <a:rPr lang="en-US" dirty="0"/>
              <a:t>, </a:t>
            </a:r>
            <a:r>
              <a:rPr lang="en-US" dirty="0" err="1"/>
              <a:t>denom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river.cpp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Fraction f1, f2, f3, f4;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fraction f1: “;</a:t>
            </a:r>
            <a:r>
              <a:rPr lang="en-US" dirty="0"/>
              <a:t> </a:t>
            </a:r>
            <a:r>
              <a:rPr lang="en-US" dirty="0" smtClean="0"/>
              <a:t>f1.Input();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fraction f2: “; f2.Input();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“\nf1 = “; f1.Show();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“\nf2 = “; f2.Show();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“\n\n”;</a:t>
            </a:r>
          </a:p>
        </p:txBody>
      </p:sp>
    </p:spTree>
    <p:extLst>
      <p:ext uri="{BB962C8B-B14F-4D97-AF65-F5344CB8AC3E}">
        <p14:creationId xmlns:p14="http://schemas.microsoft.com/office/powerpoint/2010/main" val="404101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river.cpp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if (f1.Equals(f2))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“f1 and f2 are equal\n”;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“f1 and f2 are NOT equal\n”;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f3 = f1.Add(f2);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“f1 + f2 = “; f3.Show();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‘\n’;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63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vs. Friend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friend Fraction Add(Fraction f1, Fraction f2);</a:t>
            </a:r>
          </a:p>
          <a:p>
            <a:pPr lvl="1"/>
            <a:r>
              <a:rPr lang="en-US" dirty="0" smtClean="0"/>
              <a:t>Parameters are pass-by-value</a:t>
            </a:r>
          </a:p>
          <a:p>
            <a:pPr lvl="1"/>
            <a:r>
              <a:rPr lang="en-US" dirty="0" smtClean="0"/>
              <a:t>Original objects will not be changed</a:t>
            </a:r>
          </a:p>
          <a:p>
            <a:r>
              <a:rPr lang="en-US" dirty="0" smtClean="0"/>
              <a:t>Fraction Add(Fraction f);</a:t>
            </a:r>
          </a:p>
          <a:p>
            <a:pPr lvl="1"/>
            <a:r>
              <a:rPr lang="en-US" dirty="0" smtClean="0"/>
              <a:t>The private member data of the calling object can be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some of the built-in types allow automatic type conversions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double y,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y = x; 		// legal, via automatic conversion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z = x + y;	// legal, via automatic conversion</a:t>
            </a:r>
          </a:p>
          <a:p>
            <a:r>
              <a:rPr lang="en-US" b="1" i="1" dirty="0" smtClean="0">
                <a:solidFill>
                  <a:srgbClr val="7030A0"/>
                </a:solidFill>
              </a:rPr>
              <a:t>Conversion constructor</a:t>
            </a:r>
          </a:p>
          <a:p>
            <a:pPr lvl="1"/>
            <a:r>
              <a:rPr lang="en-US" dirty="0" smtClean="0"/>
              <a:t>A constructor with one parameter</a:t>
            </a:r>
          </a:p>
          <a:p>
            <a:pPr lvl="2"/>
            <a:r>
              <a:rPr lang="en-US" dirty="0" smtClean="0"/>
              <a:t>Fraction(</a:t>
            </a:r>
            <a:r>
              <a:rPr lang="en-US" dirty="0" err="1" smtClean="0"/>
              <a:t>int</a:t>
            </a:r>
            <a:r>
              <a:rPr lang="en-US" dirty="0" smtClean="0"/>
              <a:t> n) converts </a:t>
            </a:r>
            <a:r>
              <a:rPr lang="en-US" dirty="0" err="1" smtClean="0"/>
              <a:t>int</a:t>
            </a:r>
            <a:r>
              <a:rPr lang="en-US" dirty="0" smtClean="0"/>
              <a:t> to Fraction n/1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0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and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</a:p>
          <a:p>
            <a:pPr lvl="1"/>
            <a:r>
              <a:rPr lang="en-US" dirty="0" smtClean="0"/>
              <a:t>Suppose we want to compare two Fraction objects</a:t>
            </a:r>
          </a:p>
          <a:p>
            <a:pPr marL="457200" lvl="1" indent="0">
              <a:buNone/>
            </a:pPr>
            <a:r>
              <a:rPr lang="en-US" dirty="0"/>
              <a:t>Fraction f1(1, 2), f2(2,4);</a:t>
            </a:r>
          </a:p>
          <a:p>
            <a:pPr marL="457200" lvl="1" indent="0">
              <a:buNone/>
            </a:pPr>
            <a:r>
              <a:rPr lang="en-US" dirty="0"/>
              <a:t>If (Equals(f1, f2)) </a:t>
            </a:r>
            <a:r>
              <a:rPr lang="en-US" dirty="0" err="1"/>
              <a:t>cout</a:t>
            </a:r>
            <a:r>
              <a:rPr lang="en-US" dirty="0"/>
              <a:t> &lt;&lt; “The fractions are equal\n”;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773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and Implicit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 f1, f2	// create fraction objects;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1 = Fraction(4);	// explicit call to conversion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2 = 10;			// implicit call to conversion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// equivalent to f2 = Fraction(10)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1 = Add(f2, 5);	// implicitly converts 5 to Fraction 5/1</a:t>
            </a:r>
            <a:endParaRPr lang="en-US" dirty="0"/>
          </a:p>
          <a:p>
            <a:r>
              <a:rPr lang="en-US" dirty="0" smtClean="0"/>
              <a:t>Fraction(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 = 1) counts as a conversion constructor</a:t>
            </a:r>
          </a:p>
          <a:p>
            <a:pPr lvl="1"/>
            <a:r>
              <a:rPr lang="en-US" dirty="0" smtClean="0"/>
              <a:t>Since the second parameter is optional</a:t>
            </a:r>
          </a:p>
          <a:p>
            <a:r>
              <a:rPr lang="en-US" dirty="0" smtClean="0"/>
              <a:t>Suppress implicit conversion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-US" dirty="0" smtClean="0"/>
              <a:t>xplicit Fraction(double d);	// will NOT be used for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			// automatic conversions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9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http://www.cs.fsu.edu/~myers/cop3330/examples/class2/frac3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9247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class Fraction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Fraction(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d=1);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explicit Fraction(double d);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1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Fraction::Fraction(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SetValue</a:t>
            </a:r>
            <a:r>
              <a:rPr lang="en-US" dirty="0" smtClean="0"/>
              <a:t>(n, d) == false) </a:t>
            </a:r>
            <a:r>
              <a:rPr lang="en-US" dirty="0" err="1" smtClean="0"/>
              <a:t>SetValue</a:t>
            </a:r>
            <a:r>
              <a:rPr lang="en-US" dirty="0" smtClean="0"/>
              <a:t>(0,1);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// dummy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// NOT trying to convert d to an equivalent fraction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Fraction::Fraction(double 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static_cast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&gt;(d),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7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river.cpp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Fraction f1, f2, f3, f4;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f1 = 5; 				// implicit conversion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f2 = Fraction(6);		// explicit conversion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f3.SetValue(3, 8);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f4 = Add(f3, 10);		// implicit conversion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// same as f2 = Add(f3, Fraction(10)));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“\nf1 = “; f1.Show();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“\nf2 = “; f2.Show();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“\nf3 = “; f3.Show();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“\nf4 = “; f4.Show();</a:t>
            </a:r>
          </a:p>
        </p:txBody>
      </p:sp>
    </p:spTree>
    <p:extLst>
      <p:ext uri="{BB962C8B-B14F-4D97-AF65-F5344CB8AC3E}">
        <p14:creationId xmlns:p14="http://schemas.microsoft.com/office/powerpoint/2010/main" val="255095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// f1 = 5.6			// will NOT 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f1 = Fraction(5.6)	// WILL work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405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Specifies what is not allowed to change, within some scope</a:t>
            </a:r>
          </a:p>
          <a:p>
            <a:r>
              <a:rPr lang="en-US" dirty="0" smtClean="0"/>
              <a:t>Clarifies the intent of the code to other users</a:t>
            </a:r>
          </a:p>
          <a:p>
            <a:r>
              <a:rPr lang="en-US" dirty="0" smtClean="0"/>
              <a:t>Affects how certain items can be used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3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L-Value vs. R-Value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L-value = R-value;</a:t>
            </a:r>
          </a:p>
          <a:p>
            <a:pPr lvl="1"/>
            <a:r>
              <a:rPr lang="en-US" b="1" i="1" dirty="0" smtClean="0">
                <a:solidFill>
                  <a:srgbClr val="7030A0"/>
                </a:solidFill>
              </a:rPr>
              <a:t>L-value</a:t>
            </a:r>
            <a:r>
              <a:rPr lang="en-US" dirty="0" smtClean="0"/>
              <a:t> can appear on the left-hand side of an assignment</a:t>
            </a:r>
          </a:p>
          <a:p>
            <a:pPr lvl="1"/>
            <a:r>
              <a:rPr lang="en-US" b="1" i="1" dirty="0" smtClean="0">
                <a:solidFill>
                  <a:srgbClr val="7030A0"/>
                </a:solidFill>
              </a:rPr>
              <a:t>R-value</a:t>
            </a:r>
            <a:r>
              <a:rPr lang="en-US" dirty="0" smtClean="0"/>
              <a:t> can appear on the right-hand side of an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6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an object is passed by value, a copy is made</a:t>
            </a:r>
          </a:p>
          <a:p>
            <a:pPr lvl="1"/>
            <a:r>
              <a:rPr lang="en-US" dirty="0" smtClean="0"/>
              <a:t>Any R-value can be sent into the call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riend Fraction Add(Fraction f1, Fraction f2);</a:t>
            </a:r>
          </a:p>
          <a:p>
            <a:r>
              <a:rPr lang="en-US" dirty="0" smtClean="0"/>
              <a:t>If an object is passed by reference (without </a:t>
            </a:r>
            <a:r>
              <a:rPr lang="en-US" dirty="0" err="1" smtClean="0"/>
              <a:t>const</a:t>
            </a:r>
            <a:r>
              <a:rPr lang="en-US" dirty="0" smtClean="0"/>
              <a:t>), no copy is made</a:t>
            </a:r>
          </a:p>
          <a:p>
            <a:pPr lvl="1"/>
            <a:r>
              <a:rPr lang="en-US" dirty="0" smtClean="0"/>
              <a:t>Only an L-value can be sent into the call</a:t>
            </a:r>
          </a:p>
          <a:p>
            <a:pPr lvl="1"/>
            <a:r>
              <a:rPr lang="en-US" dirty="0" smtClean="0"/>
              <a:t>More efficient, especially for large objects</a:t>
            </a:r>
          </a:p>
          <a:p>
            <a:pPr lvl="2"/>
            <a:r>
              <a:rPr lang="en-US" dirty="0" smtClean="0"/>
              <a:t>However, the object may be changed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riend Fraction Add(Fraction &amp;f1, Fraction &amp;f2)</a:t>
            </a:r>
          </a:p>
        </p:txBody>
      </p:sp>
    </p:spTree>
    <p:extLst>
      <p:ext uri="{BB962C8B-B14F-4D97-AF65-F5344CB8AC3E}">
        <p14:creationId xmlns:p14="http://schemas.microsoft.com/office/powerpoint/2010/main" val="3581997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don’t want to change the original objects, use </a:t>
            </a:r>
            <a:r>
              <a:rPr lang="en-US" dirty="0" err="1" smtClean="0"/>
              <a:t>const</a:t>
            </a:r>
            <a:r>
              <a:rPr lang="en-US" dirty="0" smtClean="0"/>
              <a:t> reference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riend Fraction Add(</a:t>
            </a:r>
            <a:r>
              <a:rPr lang="en-US" dirty="0" err="1" smtClean="0"/>
              <a:t>const</a:t>
            </a:r>
            <a:r>
              <a:rPr lang="en-US" dirty="0" smtClean="0"/>
              <a:t> Fraction &amp;f1,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        </a:t>
            </a:r>
            <a:r>
              <a:rPr lang="en-US" dirty="0" err="1" smtClean="0"/>
              <a:t>const</a:t>
            </a:r>
            <a:r>
              <a:rPr lang="en-US" dirty="0" smtClean="0"/>
              <a:t> Fraction &amp;f2);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00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 smtClean="0"/>
              <a:t>bool Equals(Fraction x, Fraction y) {</a:t>
            </a:r>
          </a:p>
          <a:p>
            <a:pPr marL="57150" indent="0">
              <a:buNone/>
            </a:pPr>
            <a:r>
              <a:rPr lang="en-US" dirty="0" smtClean="0"/>
              <a:t>	return (</a:t>
            </a:r>
            <a:r>
              <a:rPr lang="en-US" dirty="0" err="1" smtClean="0"/>
              <a:t>x.GetNumerator</a:t>
            </a:r>
            <a:r>
              <a:rPr lang="en-US" dirty="0" smtClean="0"/>
              <a:t>() * </a:t>
            </a:r>
            <a:r>
              <a:rPr lang="en-US" dirty="0" err="1" smtClean="0"/>
              <a:t>y.GetDenominator</a:t>
            </a:r>
            <a:r>
              <a:rPr lang="en-US" dirty="0" smtClean="0"/>
              <a:t>() == </a:t>
            </a:r>
          </a:p>
          <a:p>
            <a:pPr marL="57150" indent="0">
              <a:buNone/>
            </a:pPr>
            <a:r>
              <a:rPr lang="en-US" dirty="0" smtClean="0"/>
              <a:t>	            </a:t>
            </a:r>
            <a:r>
              <a:rPr lang="en-US" dirty="0" err="1" smtClean="0"/>
              <a:t>y.GetNumerator</a:t>
            </a:r>
            <a:r>
              <a:rPr lang="en-US" dirty="0" smtClean="0"/>
              <a:t>() * </a:t>
            </a:r>
            <a:r>
              <a:rPr lang="en-US" dirty="0" err="1" smtClean="0"/>
              <a:t>x.GetDenominator</a:t>
            </a:r>
            <a:r>
              <a:rPr lang="en-US" dirty="0" smtClean="0"/>
              <a:t>());</a:t>
            </a:r>
          </a:p>
          <a:p>
            <a:pPr marL="5715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Need many accessor calls</a:t>
            </a:r>
          </a:p>
          <a:p>
            <a:pPr lvl="1"/>
            <a:r>
              <a:rPr lang="en-US" dirty="0" smtClean="0"/>
              <a:t>Equals() is not a member function of the Fraction class</a:t>
            </a:r>
          </a:p>
          <a:p>
            <a:pPr lvl="1"/>
            <a:r>
              <a:rPr lang="en-US" dirty="0" smtClean="0"/>
              <a:t>Not very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58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</a:t>
            </a:r>
            <a:r>
              <a:rPr lang="en-US" dirty="0" err="1" smtClean="0"/>
              <a:t>const</a:t>
            </a:r>
            <a:r>
              <a:rPr lang="en-US" dirty="0" smtClean="0"/>
              <a:t> 	// </a:t>
            </a:r>
            <a:r>
              <a:rPr lang="en-US" dirty="0" err="1" smtClean="0"/>
              <a:t>const</a:t>
            </a:r>
            <a:r>
              <a:rPr lang="en-US" dirty="0" smtClean="0"/>
              <a:t> member function</a:t>
            </a:r>
          </a:p>
          <a:p>
            <a:r>
              <a:rPr lang="en-US" dirty="0" smtClean="0"/>
              <a:t>Function may NOT change the calling object itself</a:t>
            </a:r>
          </a:p>
          <a:p>
            <a:pPr lvl="1"/>
            <a:r>
              <a:rPr lang="en-US" dirty="0" smtClean="0"/>
              <a:t>Can ONLY be done to member functions of a class</a:t>
            </a:r>
          </a:p>
          <a:p>
            <a:pPr lvl="1"/>
            <a:r>
              <a:rPr lang="en-US" dirty="0" smtClean="0"/>
              <a:t>Member function will NOT change the member data of that object</a:t>
            </a:r>
          </a:p>
          <a:p>
            <a:pPr lvl="1"/>
            <a:r>
              <a:rPr lang="en-US" dirty="0" smtClean="0"/>
              <a:t>Object y will remain the same state before and after this </a:t>
            </a:r>
            <a:r>
              <a:rPr lang="en-US" dirty="0" err="1" smtClean="0"/>
              <a:t>const</a:t>
            </a:r>
            <a:r>
              <a:rPr lang="en-US" dirty="0" smtClean="0"/>
              <a:t> member function call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Yadda y;		// object 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y.Func</a:t>
            </a:r>
            <a:r>
              <a:rPr lang="en-US" dirty="0" smtClean="0"/>
              <a:t>(5);	// will NOT change the data of y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must go on the declaration </a:t>
            </a:r>
            <a:r>
              <a:rPr lang="en-US" b="1" i="1" dirty="0" smtClean="0"/>
              <a:t>and</a:t>
            </a:r>
            <a:r>
              <a:rPr lang="en-US" dirty="0" smtClean="0"/>
              <a:t>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4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used whenever appropriate for good class design</a:t>
            </a:r>
          </a:p>
          <a:p>
            <a:pPr lvl="1"/>
            <a:r>
              <a:rPr lang="en-US" dirty="0" smtClean="0"/>
              <a:t>Constructors initialize the object</a:t>
            </a:r>
          </a:p>
          <a:p>
            <a:pPr lvl="2"/>
            <a:r>
              <a:rPr lang="en-US" dirty="0" smtClean="0"/>
              <a:t>Would not be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 smtClean="0"/>
              <a:t>Mutators</a:t>
            </a:r>
            <a:r>
              <a:rPr lang="en-US" dirty="0" smtClean="0"/>
              <a:t> change member data</a:t>
            </a:r>
          </a:p>
          <a:p>
            <a:pPr lvl="2"/>
            <a:r>
              <a:rPr lang="en-US" dirty="0" smtClean="0"/>
              <a:t>Would not be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Pure accessor functions retrieve member data</a:t>
            </a:r>
          </a:p>
          <a:p>
            <a:pPr lvl="2"/>
            <a:r>
              <a:rPr lang="en-US" dirty="0" smtClean="0"/>
              <a:t>Would typically be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Functions for printing (e.g., Show(), Display())</a:t>
            </a:r>
          </a:p>
          <a:p>
            <a:pPr lvl="2"/>
            <a:r>
              <a:rPr lang="en-US" dirty="0" smtClean="0"/>
              <a:t>Would be good candidates for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24842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friend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http://www.cs.fsu.edu/~myers/cop3330/examples/class2/frac4</a:t>
            </a:r>
            <a:r>
              <a:rPr lang="en-US" dirty="0" smtClean="0"/>
              <a:t>/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reference parameters on the friend functions</a:t>
            </a:r>
            <a:endParaRPr lang="en-US" dirty="0"/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const</a:t>
            </a:r>
            <a:r>
              <a:rPr lang="en-US" dirty="0" smtClean="0"/>
              <a:t> on all member functions that don’t change the member data</a:t>
            </a:r>
          </a:p>
        </p:txBody>
      </p:sp>
    </p:spTree>
    <p:extLst>
      <p:ext uri="{BB962C8B-B14F-4D97-AF65-F5344CB8AC3E}">
        <p14:creationId xmlns:p14="http://schemas.microsoft.com/office/powerpoint/2010/main" val="364644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</a:t>
            </a:r>
            <a:r>
              <a:rPr lang="en-US" sz="1600" dirty="0" smtClean="0"/>
              <a:t>lass Fraction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friend bool Equals(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 Fraction &amp;x, 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 Fraction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friend Fraction Add(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 Fraction &amp;x, 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 Fraction &amp;y);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		Fraction();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Fraction(</a:t>
            </a:r>
            <a:r>
              <a:rPr lang="en-US" sz="1600" dirty="0" err="1" smtClean="0"/>
              <a:t>int</a:t>
            </a:r>
            <a:r>
              <a:rPr lang="en-US" sz="1600" dirty="0" smtClean="0"/>
              <a:t> n, </a:t>
            </a:r>
            <a:r>
              <a:rPr lang="en-US" sz="1600" dirty="0" err="1" smtClean="0"/>
              <a:t>int</a:t>
            </a:r>
            <a:r>
              <a:rPr lang="en-US" sz="1600" dirty="0" smtClean="0"/>
              <a:t> d=1);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void 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void Show() 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GetNumerator</a:t>
            </a:r>
            <a:r>
              <a:rPr lang="en-US" sz="1600" dirty="0" smtClean="0"/>
              <a:t>() 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GetDenominator</a:t>
            </a:r>
            <a:r>
              <a:rPr lang="en-US" sz="1600" dirty="0" smtClean="0"/>
              <a:t>() 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bool </a:t>
            </a:r>
            <a:r>
              <a:rPr lang="en-US" sz="1600" dirty="0" err="1" smtClean="0"/>
              <a:t>SetValue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n, </a:t>
            </a:r>
            <a:r>
              <a:rPr lang="en-US" sz="1600" dirty="0" err="1" smtClean="0"/>
              <a:t>int</a:t>
            </a:r>
            <a:r>
              <a:rPr lang="en-US" sz="1600" dirty="0" smtClean="0"/>
              <a:t> 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double Evaluate() </a:t>
            </a:r>
            <a:r>
              <a:rPr lang="en-US" sz="1600" b="1" dirty="0" err="1" smtClean="0"/>
              <a:t>const</a:t>
            </a:r>
            <a:r>
              <a:rPr lang="en-US" sz="16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err="1" smtClean="0"/>
              <a:t>int</a:t>
            </a:r>
            <a:r>
              <a:rPr lang="en-US" sz="1600" dirty="0" smtClean="0"/>
              <a:t> numerator, denominator;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09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ool Equals(</a:t>
            </a:r>
            <a:r>
              <a:rPr lang="en-US" b="1" dirty="0" err="1" smtClean="0"/>
              <a:t>const</a:t>
            </a:r>
            <a:r>
              <a:rPr lang="en-US" dirty="0" smtClean="0"/>
              <a:t> Fraction &amp;x, </a:t>
            </a:r>
            <a:r>
              <a:rPr lang="en-US" b="1" dirty="0" err="1" smtClean="0"/>
              <a:t>const</a:t>
            </a:r>
            <a:r>
              <a:rPr lang="en-US" dirty="0" smtClean="0"/>
              <a:t> Fraction &amp;y)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 Add(</a:t>
            </a:r>
            <a:r>
              <a:rPr lang="en-US" b="1" dirty="0" err="1" smtClean="0"/>
              <a:t>const</a:t>
            </a:r>
            <a:r>
              <a:rPr lang="en-US" dirty="0" smtClean="0"/>
              <a:t> Fraction &amp;x, </a:t>
            </a:r>
            <a:r>
              <a:rPr lang="en-US" b="1" dirty="0" err="1" smtClean="0"/>
              <a:t>const</a:t>
            </a:r>
            <a:r>
              <a:rPr lang="en-US" dirty="0" smtClean="0"/>
              <a:t> Fraction &amp;y)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Fraction::Fraction()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Fraction::</a:t>
            </a:r>
            <a:r>
              <a:rPr lang="en-US" dirty="0" err="1" smtClean="0"/>
              <a:t>Fractoin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Fraction::Input()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Fraction::Show()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Fraction::</a:t>
            </a:r>
            <a:r>
              <a:rPr lang="en-US" dirty="0" err="1" smtClean="0"/>
              <a:t>GetNumerator</a:t>
            </a:r>
            <a:r>
              <a:rPr lang="en-US" dirty="0" smtClean="0"/>
              <a:t>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Fraction::</a:t>
            </a:r>
            <a:r>
              <a:rPr lang="en-US" dirty="0" err="1" smtClean="0"/>
              <a:t>GetDenominator</a:t>
            </a:r>
            <a:r>
              <a:rPr lang="en-US" dirty="0" smtClean="0"/>
              <a:t>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ool Fraction::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ouble Fraction::Evaluate()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17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Equals and Add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http://www.cs.fsu.edu/~myers/cop3330/examples/class2/frac5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is used on Add() and Equals(), so that the calling objects will not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5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Fraction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Fraction();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Fraction(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d=1);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Show() </a:t>
            </a:r>
            <a:r>
              <a:rPr lang="en-US" b="1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GetNumerator</a:t>
            </a:r>
            <a:r>
              <a:rPr lang="en-US" dirty="0" smtClean="0"/>
              <a:t>() </a:t>
            </a:r>
            <a:r>
              <a:rPr lang="en-US" b="1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GetDenominator</a:t>
            </a:r>
            <a:r>
              <a:rPr lang="en-US" dirty="0" smtClean="0"/>
              <a:t>() </a:t>
            </a:r>
            <a:r>
              <a:rPr lang="en-US" b="1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bool 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double Evaluate() </a:t>
            </a:r>
            <a:r>
              <a:rPr lang="en-US" b="1" dirty="0" err="1" smtClean="0"/>
              <a:t>const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bool Equals(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Fraction &amp;f)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Fraction Add(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Fraction &amp;f)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numerator, denominator;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632028" y="3594538"/>
            <a:ext cx="1618593" cy="1145628"/>
          </a:xfrm>
          <a:prstGeom prst="wedgeRectCallout">
            <a:avLst>
              <a:gd name="adj1" fmla="val -92911"/>
              <a:gd name="adj2" fmla="val 643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Fraction f will not be changed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330965" y="5034455"/>
            <a:ext cx="1813035" cy="1449581"/>
          </a:xfrm>
          <a:prstGeom prst="wedgeRectCallout">
            <a:avLst>
              <a:gd name="adj1" fmla="val -59308"/>
              <a:gd name="adj2" fmla="val -303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Numerator and denominator will not be changed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 smtClean="0">
                <a:solidFill>
                  <a:srgbClr val="7030A0"/>
                </a:solidFill>
              </a:rPr>
              <a:t>ool </a:t>
            </a:r>
            <a:r>
              <a:rPr lang="en-US" dirty="0" smtClean="0">
                <a:solidFill>
                  <a:srgbClr val="7030A0"/>
                </a:solidFill>
              </a:rPr>
              <a:t>Fraction::Equals(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Fraction &amp;f)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7030A0"/>
                </a:solidFill>
              </a:rPr>
              <a:t>Fraction </a:t>
            </a:r>
            <a:r>
              <a:rPr lang="en-US" dirty="0" smtClean="0">
                <a:solidFill>
                  <a:srgbClr val="7030A0"/>
                </a:solidFill>
              </a:rPr>
              <a:t>Fraction::Add(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Fraction &amp;f)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Fraction::Fraction()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Fraction::</a:t>
            </a:r>
            <a:r>
              <a:rPr lang="en-US" dirty="0" err="1" smtClean="0"/>
              <a:t>Fractoin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Fraction::Input()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Fraction::Show()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Fraction::</a:t>
            </a:r>
            <a:r>
              <a:rPr lang="en-US" dirty="0" err="1" smtClean="0"/>
              <a:t>GetNumerator</a:t>
            </a:r>
            <a:r>
              <a:rPr lang="en-US" dirty="0" smtClean="0"/>
              <a:t>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Fraction::</a:t>
            </a:r>
            <a:r>
              <a:rPr lang="en-US" dirty="0" err="1" smtClean="0"/>
              <a:t>GetDenominator</a:t>
            </a:r>
            <a:r>
              <a:rPr lang="en-US" dirty="0" smtClean="0"/>
              <a:t>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ool Fraction::</a:t>
            </a:r>
            <a:r>
              <a:rPr lang="en-US" dirty="0" err="1" smtClean="0"/>
              <a:t>SetValue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 {…}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ouble Fraction::Evaluate() </a:t>
            </a:r>
            <a:r>
              <a:rPr lang="en-US" b="1" dirty="0" err="1" smtClean="0"/>
              <a:t>const</a:t>
            </a:r>
            <a:r>
              <a:rPr lang="en-US" dirty="0" smtClean="0"/>
              <a:t> {…}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69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</a:t>
            </a:r>
            <a:r>
              <a:rPr lang="en-US" dirty="0" err="1" smtClean="0"/>
              <a:t>const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be initialized at the same line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SIZE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double PI = 3.1415;</a:t>
            </a:r>
          </a:p>
          <a:p>
            <a:r>
              <a:rPr lang="en-US" dirty="0" smtClean="0"/>
              <a:t>Objects can also be declared as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Constructor will be involved</a:t>
            </a:r>
          </a:p>
          <a:p>
            <a:pPr lvl="1"/>
            <a:r>
              <a:rPr lang="en-US" dirty="0" smtClean="0"/>
              <a:t>An object’s state cannot be changed afterwards</a:t>
            </a:r>
          </a:p>
          <a:p>
            <a:pPr marL="45720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Fraction ZERO;		// fixed at 0/1</a:t>
            </a:r>
          </a:p>
          <a:p>
            <a:pPr marL="457200" lvl="1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Fraction FIXED(3, 4); 	// fixed at ¾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1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Can only call </a:t>
            </a:r>
            <a:r>
              <a:rPr lang="en-US" b="1" dirty="0" err="1" smtClean="0"/>
              <a:t>const</a:t>
            </a:r>
            <a:r>
              <a:rPr lang="en-US" b="1" dirty="0" smtClean="0"/>
              <a:t> member functions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FIXED.Show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FIXED.Evaluate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ZERO.GetNumberator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 = </a:t>
            </a:r>
            <a:r>
              <a:rPr lang="en-US" dirty="0" err="1" smtClean="0"/>
              <a:t>ZERO.GetDenominator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Examples of illegal operations (compiler errors)</a:t>
            </a:r>
          </a:p>
          <a:p>
            <a:pPr marL="457200" lvl="1" indent="0">
              <a:buNone/>
            </a:pPr>
            <a:r>
              <a:rPr lang="en-US" dirty="0" err="1" smtClean="0"/>
              <a:t>FIXED.SetValue</a:t>
            </a:r>
            <a:r>
              <a:rPr lang="en-US" dirty="0" smtClean="0"/>
              <a:t>(5, 7);</a:t>
            </a:r>
          </a:p>
          <a:p>
            <a:pPr marL="457200" lvl="1" indent="0">
              <a:buNone/>
            </a:pPr>
            <a:r>
              <a:rPr lang="en-US" dirty="0" err="1" smtClean="0"/>
              <a:t>ZERO.Input</a:t>
            </a:r>
            <a:r>
              <a:rPr lang="en-US" dirty="0" smtClean="0"/>
              <a:t>();</a:t>
            </a:r>
          </a:p>
          <a:p>
            <a:pPr marL="457200" lvl="1" indent="0">
              <a:buNone/>
            </a:pPr>
            <a:r>
              <a:rPr lang="en-US" dirty="0" smtClean="0"/>
              <a:t>If an object has no constant function (e.g., </a:t>
            </a:r>
            <a:r>
              <a:rPr lang="en-US" smtClean="0"/>
              <a:t>the earliest </a:t>
            </a:r>
            <a:r>
              <a:rPr lang="en-US" dirty="0" smtClean="0"/>
              <a:t>Fraction class example), </a:t>
            </a:r>
            <a:r>
              <a:rPr lang="en-US" b="1" i="1" dirty="0" smtClean="0"/>
              <a:t>ALL</a:t>
            </a:r>
            <a:r>
              <a:rPr lang="en-US" dirty="0" smtClean="0"/>
              <a:t> calls will result in compiler errors</a:t>
            </a:r>
          </a:p>
        </p:txBody>
      </p:sp>
    </p:spTree>
    <p:extLst>
      <p:ext uri="{BB962C8B-B14F-4D97-AF65-F5344CB8AC3E}">
        <p14:creationId xmlns:p14="http://schemas.microsoft.com/office/powerpoint/2010/main" val="135745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Efficient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bool Equals(Fraction x, Fraction y) {</a:t>
            </a:r>
          </a:p>
          <a:p>
            <a:pPr marL="57150" indent="0">
              <a:buNone/>
            </a:pPr>
            <a:r>
              <a:rPr lang="en-US" dirty="0"/>
              <a:t>	return (</a:t>
            </a:r>
            <a:r>
              <a:rPr lang="en-US" dirty="0" err="1" smtClean="0"/>
              <a:t>x.numerator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y.denominator</a:t>
            </a:r>
            <a:r>
              <a:rPr lang="en-US" dirty="0" smtClean="0"/>
              <a:t> </a:t>
            </a:r>
            <a:r>
              <a:rPr lang="en-US" dirty="0"/>
              <a:t>== </a:t>
            </a:r>
          </a:p>
          <a:p>
            <a:pPr marL="57150" indent="0">
              <a:buNone/>
            </a:pPr>
            <a:r>
              <a:rPr lang="en-US" dirty="0"/>
              <a:t>	            </a:t>
            </a:r>
            <a:r>
              <a:rPr lang="en-US" dirty="0" err="1" smtClean="0"/>
              <a:t>y.numerator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x.denominator</a:t>
            </a:r>
            <a:r>
              <a:rPr lang="en-US" dirty="0" smtClean="0"/>
              <a:t>;</a:t>
            </a:r>
            <a:endParaRPr lang="en-US" dirty="0"/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r>
              <a:rPr lang="en-US" dirty="0" smtClean="0"/>
              <a:t>However, Equals() does not have access to private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6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No </a:t>
            </a:r>
            <a:r>
              <a:rPr lang="en-US" dirty="0" err="1"/>
              <a:t>c</a:t>
            </a:r>
            <a:r>
              <a:rPr lang="en-US" smtClean="0"/>
              <a:t>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http://www.cs.fsu.edu/~myers/cop3330/examples/class2/thing1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function calls in main() will not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6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Thing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Thing();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Thing(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Show();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Set(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GetHeight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GetWeight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height, weight;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28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Thing::Thing() { height = weight = 0;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 { height = h; weight = w;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Thing::Show()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“Height = “ height &lt;&lt; “\t\</a:t>
            </a:r>
            <a:r>
              <a:rPr lang="en-US" dirty="0" err="1" smtClean="0"/>
              <a:t>tWeight</a:t>
            </a:r>
            <a:r>
              <a:rPr lang="en-US" dirty="0" smtClean="0"/>
              <a:t> = “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&lt;&lt; weight &lt;&lt; ‘\n’;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Thing::Set(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 { height = h; weight = w;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Thing::</a:t>
            </a:r>
            <a:r>
              <a:rPr lang="en-US" dirty="0" err="1"/>
              <a:t>GetHeight</a:t>
            </a:r>
            <a:r>
              <a:rPr lang="en-US" dirty="0"/>
              <a:t>() { return height;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Thing::</a:t>
            </a:r>
            <a:r>
              <a:rPr lang="en-US" dirty="0" err="1"/>
              <a:t>GetWeight</a:t>
            </a:r>
            <a:r>
              <a:rPr lang="en-US" dirty="0"/>
              <a:t>() { return weight;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5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temp1, temp2;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Thing t1(4, 100);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// all member function calls will fail to compile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// since t1 is </a:t>
            </a:r>
            <a:r>
              <a:rPr lang="en-US" dirty="0" err="1" smtClean="0"/>
              <a:t>const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t1.Show();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t1.Set(10, 300);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temp1 = t1.GetHeight(); temp2 = t1.GetWeight();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3368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 err="1" smtClean="0"/>
              <a:t>const</a:t>
            </a:r>
            <a:r>
              <a:rPr lang="en-US" dirty="0" smtClean="0"/>
              <a:t>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http://www.cs.fsu.edu/~myers/cop3330/examples/class2/thing2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member function calls will compile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94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Thing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Thing();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Thing(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void Show()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void Set(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GetHeight</a:t>
            </a:r>
            <a:r>
              <a:rPr lang="en-US" dirty="0" smtClean="0">
                <a:solidFill>
                  <a:srgbClr val="7030A0"/>
                </a:solidFill>
              </a:rPr>
              <a:t>()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GetWeight</a:t>
            </a:r>
            <a:r>
              <a:rPr lang="en-US" dirty="0" smtClean="0">
                <a:solidFill>
                  <a:srgbClr val="7030A0"/>
                </a:solidFill>
              </a:rPr>
              <a:t>()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height, weight;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Thing::Thing() { height = weight = 0;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 { height = h; weight = w;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v</a:t>
            </a:r>
            <a:r>
              <a:rPr lang="en-US" dirty="0" smtClean="0">
                <a:solidFill>
                  <a:srgbClr val="7030A0"/>
                </a:solidFill>
              </a:rPr>
              <a:t>oid Thing::Show()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“Height = “ height &lt;&lt; “\t\</a:t>
            </a:r>
            <a:r>
              <a:rPr lang="en-US" dirty="0" err="1" smtClean="0"/>
              <a:t>tWeight</a:t>
            </a:r>
            <a:r>
              <a:rPr lang="en-US" dirty="0" smtClean="0"/>
              <a:t> = “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&lt;&lt; weight &lt;&lt; ‘\n’;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Thing::Set(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 { height = h; weight = w;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Thing::</a:t>
            </a:r>
            <a:r>
              <a:rPr lang="en-US" dirty="0" err="1">
                <a:solidFill>
                  <a:srgbClr val="7030A0"/>
                </a:solidFill>
              </a:rPr>
              <a:t>GetHeight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return height;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Thing::</a:t>
            </a:r>
            <a:r>
              <a:rPr lang="en-US" dirty="0" err="1">
                <a:solidFill>
                  <a:srgbClr val="7030A0"/>
                </a:solidFill>
              </a:rPr>
              <a:t>GetWeight</a:t>
            </a:r>
            <a:r>
              <a:rPr lang="en-US" dirty="0">
                <a:solidFill>
                  <a:srgbClr val="7030A0"/>
                </a:solidFill>
              </a:rPr>
              <a:t>()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{ </a:t>
            </a:r>
            <a:r>
              <a:rPr lang="en-US" dirty="0"/>
              <a:t>return weight;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8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temp1, temp2;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Thing t1(4, 100);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t1.Show();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trike="sngStrike" dirty="0" smtClean="0"/>
              <a:t>t1.Set(10, 300);</a:t>
            </a:r>
            <a:r>
              <a:rPr lang="en-US" dirty="0" smtClean="0"/>
              <a:t>	// compilation error</a:t>
            </a:r>
            <a:endParaRPr lang="en-US" strike="sngStrike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temp1 = t1.GetHeight(); temp2 = t1.GetWeight();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2480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Member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Member data can also be declared </a:t>
            </a:r>
            <a:r>
              <a:rPr lang="en-US" dirty="0" err="1" smtClean="0"/>
              <a:t>const</a:t>
            </a:r>
            <a:endParaRPr lang="en-US" dirty="0" smtClean="0"/>
          </a:p>
          <a:p>
            <a:pPr lvl="1"/>
            <a:r>
              <a:rPr lang="en-US" dirty="0" smtClean="0"/>
              <a:t>Tricky syntax</a:t>
            </a:r>
          </a:p>
          <a:p>
            <a:r>
              <a:rPr lang="en-US" dirty="0" smtClean="0"/>
              <a:t>Not legal to initialize member data in a class declaration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Thing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 = 0; 			// ILLEGAL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Z = 10;		// ILLEGAL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36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class Thing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y; </a:t>
            </a:r>
            <a:r>
              <a:rPr lang="en-US" dirty="0"/>
              <a:t>	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Z;</a:t>
            </a:r>
            <a:r>
              <a:rPr lang="en-US" dirty="0"/>
              <a:t>		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hing.cpp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Thing::Thing()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y </a:t>
            </a:r>
            <a:r>
              <a:rPr lang="en-US" dirty="0" smtClean="0"/>
              <a:t>= 0;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Z</a:t>
            </a:r>
            <a:r>
              <a:rPr lang="en-US" dirty="0" smtClean="0"/>
              <a:t> = 10;	// ILLEGAL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Alternative—friend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keyword </a:t>
            </a:r>
            <a:r>
              <a:rPr lang="en-US" b="1" i="1" dirty="0" smtClean="0">
                <a:solidFill>
                  <a:srgbClr val="7030A0"/>
                </a:solidFill>
              </a:rPr>
              <a:t>friend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allows a class to grant full access to a function or even another class</a:t>
            </a:r>
          </a:p>
          <a:p>
            <a:pPr lvl="1"/>
            <a:r>
              <a:rPr lang="en-US" dirty="0" smtClean="0"/>
              <a:t>Access to all the class’s members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ncluding the private section</a:t>
            </a:r>
          </a:p>
          <a:p>
            <a:r>
              <a:rPr lang="en-US" dirty="0" smtClean="0"/>
              <a:t>To grant friend status, declare the friend function anywhere in the class declaration</a:t>
            </a:r>
          </a:p>
          <a:p>
            <a:pPr lvl="1"/>
            <a:r>
              <a:rPr lang="en-US" dirty="0" smtClean="0"/>
              <a:t>A friend function is neither public nor private</a:t>
            </a:r>
          </a:p>
          <a:p>
            <a:pPr lvl="1"/>
            <a:r>
              <a:rPr lang="en-US" dirty="0" smtClean="0"/>
              <a:t>A friend function is not a member function</a:t>
            </a:r>
          </a:p>
          <a:p>
            <a:pPr lvl="2"/>
            <a:r>
              <a:rPr lang="en-US" dirty="0" smtClean="0"/>
              <a:t>It is invoked just like a normal function with access to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422903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Initialization list</a:t>
            </a:r>
          </a:p>
          <a:p>
            <a:pPr marL="0" indent="0">
              <a:buNone/>
            </a:pPr>
            <a:endParaRPr lang="en-US" b="1" i="1" dirty="0" smtClean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return_type</a:t>
            </a:r>
            <a:r>
              <a:rPr lang="en-US" dirty="0" smtClean="0"/>
              <a:t> function(parameters) : </a:t>
            </a:r>
            <a:r>
              <a:rPr lang="en-US" dirty="0" err="1" smtClean="0"/>
              <a:t>initialization_list</a:t>
            </a:r>
            <a:r>
              <a:rPr lang="en-US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// function body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initialization list is in the following format</a:t>
            </a:r>
          </a:p>
          <a:p>
            <a:pPr marL="0" indent="0">
              <a:buNone/>
            </a:pPr>
            <a:r>
              <a:rPr lang="en-US" dirty="0" smtClean="0"/>
              <a:t>const_member_data_1(value_1), const_member_data_2(value_2), …, </a:t>
            </a:r>
            <a:r>
              <a:rPr lang="en-US" dirty="0" err="1" smtClean="0"/>
              <a:t>const_member_data_n</a:t>
            </a:r>
            <a:r>
              <a:rPr lang="en-US" dirty="0" smtClean="0"/>
              <a:t>(</a:t>
            </a:r>
            <a:r>
              <a:rPr lang="en-US" dirty="0" err="1" smtClean="0"/>
              <a:t>value_n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1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Thing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	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height, weight;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LIMIT;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7030A0"/>
                </a:solidFill>
              </a:rPr>
              <a:t>		static </a:t>
            </a:r>
            <a:r>
              <a:rPr lang="en-US" b="1" dirty="0" err="1" smtClean="0">
                <a:solidFill>
                  <a:srgbClr val="7030A0"/>
                </a:solidFill>
              </a:rPr>
              <a:t>const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SIZE = 10;  </a:t>
            </a:r>
            <a:r>
              <a:rPr lang="en-US" dirty="0" smtClean="0"/>
              <a:t>// static member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// shared by all objects of this class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21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Thing::Thing() </a:t>
            </a:r>
            <a:r>
              <a:rPr lang="en-US" b="1" dirty="0" smtClean="0">
                <a:solidFill>
                  <a:srgbClr val="7030A0"/>
                </a:solidFill>
              </a:rPr>
              <a:t>: LIMIT(10) </a:t>
            </a:r>
            <a:r>
              <a:rPr lang="en-US" dirty="0" smtClean="0"/>
              <a:t>{ height = weight = 0;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</a:t>
            </a:r>
            <a:r>
              <a:rPr lang="en-US" dirty="0" err="1" smtClean="0"/>
              <a:t>int</a:t>
            </a:r>
            <a:r>
              <a:rPr lang="en-US" dirty="0" smtClean="0"/>
              <a:t> h, </a:t>
            </a:r>
            <a:r>
              <a:rPr lang="en-US" dirty="0" err="1" smtClean="0"/>
              <a:t>int</a:t>
            </a:r>
            <a:r>
              <a:rPr lang="en-US" dirty="0" smtClean="0"/>
              <a:t> w) </a:t>
            </a:r>
            <a:r>
              <a:rPr lang="en-US" b="1" dirty="0" smtClean="0">
                <a:solidFill>
                  <a:srgbClr val="7030A0"/>
                </a:solidFill>
              </a:rPr>
              <a:t>: LIMIT(h) </a:t>
            </a:r>
            <a:r>
              <a:rPr lang="en-US" dirty="0" smtClean="0"/>
              <a:t>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height = h; weight = w;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oid Thing::Set(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h,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w)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height = h; weight = w;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if (height &gt; LIMIT) height = LIMIT;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86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temp1, temp2;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Thing t1(12, 100);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t1.Show(); </a:t>
            </a:r>
            <a:r>
              <a:rPr lang="en-US" dirty="0" err="1" smtClean="0"/>
              <a:t>cout</a:t>
            </a:r>
            <a:r>
              <a:rPr lang="en-US" dirty="0" smtClean="0"/>
              <a:t> &lt;&lt; “\n”;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t1.Set(</a:t>
            </a:r>
            <a:r>
              <a:rPr lang="en-US" b="1" dirty="0" smtClean="0">
                <a:solidFill>
                  <a:srgbClr val="7030A0"/>
                </a:solidFill>
              </a:rPr>
              <a:t>13</a:t>
            </a:r>
            <a:r>
              <a:rPr lang="en-US" dirty="0" smtClean="0"/>
              <a:t>, 400);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t1.Show(); </a:t>
            </a:r>
            <a:r>
              <a:rPr lang="en-US" dirty="0" err="1" smtClean="0"/>
              <a:t>cout</a:t>
            </a:r>
            <a:r>
              <a:rPr lang="en-US" dirty="0" smtClean="0"/>
              <a:t> &lt;&lt; “\n”;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432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7030A0"/>
                </a:solidFill>
              </a:rPr>
              <a:t>Destructors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constructors, but with a ~ in front</a:t>
            </a:r>
          </a:p>
          <a:p>
            <a:r>
              <a:rPr lang="en-US" dirty="0" smtClean="0"/>
              <a:t>Cannot have parameters</a:t>
            </a:r>
          </a:p>
          <a:p>
            <a:r>
              <a:rPr lang="en-US" dirty="0" smtClean="0"/>
              <a:t>Only one destructor per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mtClean="0"/>
              <a:t>~Fraction()</a:t>
            </a:r>
            <a:endParaRPr lang="en-US" dirty="0" smtClean="0"/>
          </a:p>
          <a:p>
            <a:r>
              <a:rPr lang="en-US" dirty="0" smtClean="0"/>
              <a:t>Called automatically before an object is deallocated by the system (goes out of scope)</a:t>
            </a:r>
          </a:p>
          <a:p>
            <a:r>
              <a:rPr lang="en-US" dirty="0" smtClean="0"/>
              <a:t>Perform clean-up tasks (memory deallocation) before an object is deallocated</a:t>
            </a:r>
          </a:p>
        </p:txBody>
      </p:sp>
    </p:spTree>
    <p:extLst>
      <p:ext uri="{BB962C8B-B14F-4D97-AF65-F5344CB8AC3E}">
        <p14:creationId xmlns:p14="http://schemas.microsoft.com/office/powerpoint/2010/main" val="932983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http://www.cs.fsu.edu/~myers/cop3330/examples/destr1/</a:t>
            </a:r>
          </a:p>
        </p:txBody>
      </p:sp>
    </p:spTree>
    <p:extLst>
      <p:ext uri="{BB962C8B-B14F-4D97-AF65-F5344CB8AC3E}">
        <p14:creationId xmlns:p14="http://schemas.microsoft.com/office/powerpoint/2010/main" val="30244910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hing.h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Thing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Thing();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Thing(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x);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~Thing();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private: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data;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1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mtClean="0"/>
              <a:t>Thing::Thing</a:t>
            </a:r>
            <a:r>
              <a:rPr lang="en-US" dirty="0" smtClean="0"/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data =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default constructor:  data = “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&lt;&lt; data &lt;&lt; ‘\n’;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709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hing.cpp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Thing::Thing(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data =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constructor (with parameter):  data = “ &lt;&lt; data &lt;&lt; ‘\n’;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Thing::~Thing()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“Running destructor: data = “ &lt;&lt; data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&lt;&lt; ‘\n’;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913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thing.h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Func</a:t>
            </a:r>
            <a:r>
              <a:rPr lang="en-US" dirty="0" smtClean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 Creating object A (local variable in function ** 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	Thing A(25);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5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Fraction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http://www.cs.fsu.edu/~myers/cop3330/examples/class2/frac1/</a:t>
            </a:r>
          </a:p>
          <a:p>
            <a:pPr lvl="1"/>
            <a:r>
              <a:rPr lang="en-US" dirty="0" smtClean="0"/>
              <a:t>Equals() friend function</a:t>
            </a:r>
          </a:p>
          <a:p>
            <a:pPr lvl="1"/>
            <a:r>
              <a:rPr lang="en-US" dirty="0" smtClean="0"/>
              <a:t>Add() friend function</a:t>
            </a:r>
          </a:p>
          <a:p>
            <a:pPr lvl="1"/>
            <a:r>
              <a:rPr lang="en-US" dirty="0" smtClean="0"/>
              <a:t>A driver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52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 Declaring object A **\n”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Thing A;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 Declaring B (in new block) **\n”;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Thing B(6);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 Calling function </a:t>
            </a:r>
            <a:r>
              <a:rPr lang="en-US" dirty="0" err="1" smtClean="0"/>
              <a:t>Func</a:t>
            </a:r>
            <a:r>
              <a:rPr lang="en-US" dirty="0" smtClean="0"/>
              <a:t>() **\n”;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Func</a:t>
            </a:r>
            <a:r>
              <a:rPr lang="en-US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 We have returned from </a:t>
            </a:r>
            <a:r>
              <a:rPr lang="en-US" dirty="0" err="1" smtClean="0"/>
              <a:t>Func</a:t>
            </a:r>
            <a:r>
              <a:rPr lang="en-US" dirty="0" smtClean="0"/>
              <a:t>() **\n”;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“** Leaving local block **\n”;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70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“** Declaring C (in new block) **\n”;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Thing C(10);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“** Leaving local block **\n”;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6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rac.h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</a:t>
            </a:r>
            <a:r>
              <a:rPr lang="en-US" dirty="0" smtClean="0"/>
              <a:t>lass Fraction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friend bool Equals(Fraction x, Fraction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friend Fraction Add(Fraction x, Fraction y);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rac.cpp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</a:t>
            </a:r>
            <a:r>
              <a:rPr lang="en-US" dirty="0" smtClean="0"/>
              <a:t>ool Equals(Fraction x, Fraction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(</a:t>
            </a:r>
            <a:r>
              <a:rPr lang="en-US" dirty="0" err="1" smtClean="0"/>
              <a:t>x.numerator</a:t>
            </a:r>
            <a:r>
              <a:rPr lang="en-US" dirty="0" smtClean="0"/>
              <a:t> * </a:t>
            </a:r>
            <a:r>
              <a:rPr lang="en-US" dirty="0" err="1" smtClean="0"/>
              <a:t>y.denominator</a:t>
            </a:r>
            <a:r>
              <a:rPr lang="en-US" dirty="0" smtClean="0"/>
              <a:t> 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     </a:t>
            </a:r>
            <a:r>
              <a:rPr lang="en-US" dirty="0" err="1" smtClean="0"/>
              <a:t>y.numerator</a:t>
            </a:r>
            <a:r>
              <a:rPr lang="en-US" dirty="0" smtClean="0"/>
              <a:t> * </a:t>
            </a:r>
            <a:r>
              <a:rPr lang="en-US" dirty="0" err="1" smtClean="0"/>
              <a:t>x.denominator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Fraction Add(Fraction x, Fraction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= </a:t>
            </a:r>
            <a:r>
              <a:rPr lang="en-US" dirty="0" err="1" smtClean="0"/>
              <a:t>x.numerator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dirty="0" err="1" smtClean="0"/>
              <a:t>y.denominator</a:t>
            </a:r>
            <a:r>
              <a:rPr lang="en-US" dirty="0" smtClean="0"/>
              <a:t>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	   </a:t>
            </a:r>
            <a:r>
              <a:rPr lang="en-US" dirty="0" err="1" smtClean="0"/>
              <a:t>y.numberator</a:t>
            </a:r>
            <a:r>
              <a:rPr lang="en-US" dirty="0" smtClean="0"/>
              <a:t> * </a:t>
            </a:r>
            <a:r>
              <a:rPr lang="en-US" dirty="0" err="1" smtClean="0"/>
              <a:t>x.denominator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denom</a:t>
            </a:r>
            <a:r>
              <a:rPr lang="en-US" dirty="0" smtClean="0"/>
              <a:t> = x. denominator * </a:t>
            </a:r>
            <a:r>
              <a:rPr lang="en-US" dirty="0" err="1" smtClean="0"/>
              <a:t>y.denominator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 Fraction(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denom</a:t>
            </a:r>
            <a:r>
              <a:rPr lang="en-US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57352" y="1629103"/>
            <a:ext cx="1418897" cy="1303283"/>
          </a:xfrm>
          <a:prstGeom prst="wedgeRectCallout">
            <a:avLst>
              <a:gd name="adj1" fmla="val 56945"/>
              <a:gd name="adj2" fmla="val 64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Note:  no keyword friend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357351" y="3894083"/>
            <a:ext cx="1418897" cy="1303283"/>
          </a:xfrm>
          <a:prstGeom prst="wedgeRectCallout">
            <a:avLst>
              <a:gd name="adj1" fmla="val 65834"/>
              <a:gd name="adj2" fmla="val -12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Note:  no keyword friend here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3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river.cpp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#include “</a:t>
            </a:r>
            <a:r>
              <a:rPr lang="en-US" dirty="0" err="1" smtClean="0"/>
              <a:t>frac.h</a:t>
            </a:r>
            <a:r>
              <a:rPr lang="en-US" dirty="0" smtClean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</a:t>
            </a:r>
            <a:r>
              <a:rPr lang="en-US" dirty="0" smtClean="0"/>
              <a:t>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Fraction f1, f2, f3, f4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fraction f1: “;</a:t>
            </a:r>
            <a:r>
              <a:rPr lang="en-US" dirty="0"/>
              <a:t> </a:t>
            </a:r>
            <a:r>
              <a:rPr lang="en-US" dirty="0" smtClean="0"/>
              <a:t>f1.Input();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“Enter fraction f2: “; f2.Input();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“\nf1 = “; f1.Show();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“\nf2 = “; f2.Show();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&lt;&lt; “\n\n”;</a:t>
            </a:r>
          </a:p>
        </p:txBody>
      </p:sp>
    </p:spTree>
    <p:extLst>
      <p:ext uri="{BB962C8B-B14F-4D97-AF65-F5344CB8AC3E}">
        <p14:creationId xmlns:p14="http://schemas.microsoft.com/office/powerpoint/2010/main" val="35126951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966</TotalTime>
  <Words>1223</Words>
  <Application>Microsoft Office PowerPoint</Application>
  <PresentationFormat>On-screen Show (4:3)</PresentationFormat>
  <Paragraphs>599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Century Gothic</vt:lpstr>
      <vt:lpstr>Wingdings 3</vt:lpstr>
      <vt:lpstr>Wisp</vt:lpstr>
      <vt:lpstr>More about Classes</vt:lpstr>
      <vt:lpstr>Friends and Members</vt:lpstr>
      <vt:lpstr>One Possible Solution</vt:lpstr>
      <vt:lpstr>A More Efficient Way</vt:lpstr>
      <vt:lpstr>An Alternative—friend </vt:lpstr>
      <vt:lpstr>Example Fraction Class</vt:lpstr>
      <vt:lpstr>frac.h</vt:lpstr>
      <vt:lpstr>frac.cpp</vt:lpstr>
      <vt:lpstr>driver.cpp</vt:lpstr>
      <vt:lpstr>driver.cpp</vt:lpstr>
      <vt:lpstr>Another Option</vt:lpstr>
      <vt:lpstr>Equals() Member Function</vt:lpstr>
      <vt:lpstr>Example</vt:lpstr>
      <vt:lpstr>frac.h</vt:lpstr>
      <vt:lpstr>frac.cpp</vt:lpstr>
      <vt:lpstr>driver.cpp</vt:lpstr>
      <vt:lpstr>driver.cpp</vt:lpstr>
      <vt:lpstr>Member vs. Friend</vt:lpstr>
      <vt:lpstr>Conversion Constructors</vt:lpstr>
      <vt:lpstr>Explicit and Implicit Conversions</vt:lpstr>
      <vt:lpstr>Example</vt:lpstr>
      <vt:lpstr>frac.h</vt:lpstr>
      <vt:lpstr>frac.cpp</vt:lpstr>
      <vt:lpstr>driver.cpp</vt:lpstr>
      <vt:lpstr>driver.cpp</vt:lpstr>
      <vt:lpstr>Using const in Class</vt:lpstr>
      <vt:lpstr>L-Value vs. R-Value</vt:lpstr>
      <vt:lpstr>const Reference Parameters</vt:lpstr>
      <vt:lpstr>const Reference Parameters</vt:lpstr>
      <vt:lpstr>const Member Functions</vt:lpstr>
      <vt:lpstr>const Member Functions</vt:lpstr>
      <vt:lpstr>Examples of friend Functions</vt:lpstr>
      <vt:lpstr>frac.h</vt:lpstr>
      <vt:lpstr>frac.cpp</vt:lpstr>
      <vt:lpstr>Example with Equals and Add Member Functions</vt:lpstr>
      <vt:lpstr>frac.h</vt:lpstr>
      <vt:lpstr>frac.cpp</vt:lpstr>
      <vt:lpstr>Declaring const Objects</vt:lpstr>
      <vt:lpstr>const Objects</vt:lpstr>
      <vt:lpstr>Example:  No const Member Functions</vt:lpstr>
      <vt:lpstr>thing.h</vt:lpstr>
      <vt:lpstr>thing.cpp</vt:lpstr>
      <vt:lpstr>main.cpp</vt:lpstr>
      <vt:lpstr>Example:  const Member Functions</vt:lpstr>
      <vt:lpstr>thing.h</vt:lpstr>
      <vt:lpstr>thing.cpp</vt:lpstr>
      <vt:lpstr>main.cpp</vt:lpstr>
      <vt:lpstr>const Member Data</vt:lpstr>
      <vt:lpstr>Another Try</vt:lpstr>
      <vt:lpstr>Solution</vt:lpstr>
      <vt:lpstr>thing.h</vt:lpstr>
      <vt:lpstr>thing.cpp</vt:lpstr>
      <vt:lpstr>main.cpp</vt:lpstr>
      <vt:lpstr>Destructors</vt:lpstr>
      <vt:lpstr>Example</vt:lpstr>
      <vt:lpstr>thing.h</vt:lpstr>
      <vt:lpstr>thing.cpp</vt:lpstr>
      <vt:lpstr>thing.cpp</vt:lpstr>
      <vt:lpstr>main.cpp</vt:lpstr>
      <vt:lpstr>main.cpp</vt:lpstr>
      <vt:lpstr>main.cpp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Classes</dc:title>
  <dc:creator>Windows User</dc:creator>
  <cp:lastModifiedBy>Windows User</cp:lastModifiedBy>
  <cp:revision>210</cp:revision>
  <dcterms:created xsi:type="dcterms:W3CDTF">2016-08-25T13:11:36Z</dcterms:created>
  <dcterms:modified xsi:type="dcterms:W3CDTF">2016-09-13T20:02:27Z</dcterms:modified>
</cp:coreProperties>
</file>