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1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680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91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0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4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488B8F9-9562-4734-825B-B201E134B85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ECEF3D2-1A28-4CAA-8613-C960EC6442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2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</a:t>
            </a:r>
            <a:r>
              <a:rPr lang="en-US"/>
              <a:t>Programming </a:t>
            </a:r>
            <a:r>
              <a:rPr lang="en-US" smtClean="0"/>
              <a:t>in C</a:t>
            </a:r>
            <a:r>
              <a:rPr lang="en-US" dirty="0"/>
              <a:t>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operator overloading, we can have the following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Fraction operator+(Fraction f1, Fraction f2);</a:t>
            </a:r>
          </a:p>
          <a:p>
            <a:r>
              <a:rPr lang="en-US" dirty="0" smtClean="0"/>
              <a:t>Or the following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dirty="0" smtClean="0"/>
              <a:t>riend Fraction 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&amp;f1, 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    </a:t>
            </a:r>
            <a:r>
              <a:rPr lang="en-US" dirty="0" err="1" smtClean="0"/>
              <a:t>const</a:t>
            </a:r>
            <a:r>
              <a:rPr lang="en-US" dirty="0" smtClean="0"/>
              <a:t> Fraction &amp;f2);</a:t>
            </a:r>
          </a:p>
          <a:p>
            <a:r>
              <a:rPr lang="en-US" dirty="0" smtClean="0"/>
              <a:t>Thus, we can invoke the function this way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operator+(n1, n2);</a:t>
            </a:r>
          </a:p>
          <a:p>
            <a:r>
              <a:rPr lang="en-US" dirty="0" smtClean="0"/>
              <a:t>Or, we can use the </a:t>
            </a:r>
            <a:r>
              <a:rPr lang="en-US" b="1" i="1" dirty="0" smtClean="0">
                <a:solidFill>
                  <a:srgbClr val="002060"/>
                </a:solidFill>
              </a:rPr>
              <a:t>infix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notation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n1 + n2;  // cascading also works (n1 + n2 + n3 + n4…)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842233" y="4330262"/>
            <a:ext cx="2102069" cy="966952"/>
          </a:xfrm>
          <a:prstGeom prst="wedgeRectCallout">
            <a:avLst>
              <a:gd name="adj1" fmla="val -90530"/>
              <a:gd name="adj2" fmla="val -746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Note:  </a:t>
            </a:r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 smtClean="0">
                <a:solidFill>
                  <a:schemeClr val="tx1"/>
                </a:solidFill>
              </a:rPr>
              <a:t> is only allowed for member 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3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the 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operator+(Fraction f1, Fraction f2)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Fraction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r.numerator</a:t>
            </a:r>
            <a:r>
              <a:rPr lang="en-US" dirty="0" smtClean="0"/>
              <a:t> = (f1.numerator*f2.denominator)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+ (f2.numerator*f1.denominator);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r.denominator</a:t>
            </a:r>
            <a:r>
              <a:rPr lang="en-US" dirty="0" smtClean="0"/>
              <a:t> = f1.denominator*f2.denominator;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500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http://www.cs.fsu.edu/~myers/cop3330/examples/oo/frac1/</a:t>
            </a:r>
          </a:p>
        </p:txBody>
      </p:sp>
    </p:spTree>
    <p:extLst>
      <p:ext uri="{BB962C8B-B14F-4D97-AF65-F5344CB8AC3E}">
        <p14:creationId xmlns:p14="http://schemas.microsoft.com/office/powerpoint/2010/main" val="336777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friend Fraction 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  	</a:t>
            </a:r>
            <a:r>
              <a:rPr lang="en-US" dirty="0" err="1" smtClean="0"/>
              <a:t>const</a:t>
            </a:r>
            <a:r>
              <a:rPr lang="en-US" dirty="0" smtClean="0"/>
              <a:t> Fraction &amp;f2);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Fraction operator</a:t>
            </a:r>
            <a:r>
              <a:rPr lang="en-US" dirty="0" smtClean="0"/>
              <a:t>+(</a:t>
            </a:r>
            <a:r>
              <a:rPr lang="en-US" dirty="0" err="1" smtClean="0"/>
              <a:t>const</a:t>
            </a:r>
            <a:r>
              <a:rPr lang="en-US" dirty="0" smtClean="0"/>
              <a:t> Fraction &amp;f1</a:t>
            </a:r>
            <a:r>
              <a:rPr lang="en-US" dirty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Fraction &amp;f2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Fraction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r.numerator</a:t>
            </a:r>
            <a:r>
              <a:rPr lang="en-US" dirty="0"/>
              <a:t> = (f1.numerator*f2.denominator)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+ (f2.numerator*f1.denominator);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r.denominator</a:t>
            </a:r>
            <a:r>
              <a:rPr lang="en-US" dirty="0"/>
              <a:t> = f1.denominator*f2.denominator;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return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9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Fraction f1, f2, f3(3,4), f4(6);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Now enter first fraction:  “; f1.Input();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nYou</a:t>
            </a:r>
            <a:r>
              <a:rPr lang="en-US" dirty="0" smtClean="0"/>
              <a:t> entered “; f1.Show();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“\n Now enter first fraction:  “; </a:t>
            </a:r>
            <a:r>
              <a:rPr lang="en-US" dirty="0" smtClean="0"/>
              <a:t>f2.Input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</a:t>
            </a:r>
            <a:r>
              <a:rPr lang="en-US" dirty="0" err="1"/>
              <a:t>nYou</a:t>
            </a:r>
            <a:r>
              <a:rPr lang="en-US" dirty="0"/>
              <a:t> entered “; </a:t>
            </a:r>
            <a:r>
              <a:rPr lang="en-US" dirty="0" smtClean="0"/>
              <a:t>f2.Show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3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nThe</a:t>
            </a:r>
            <a:r>
              <a:rPr lang="en-US" dirty="0" smtClean="0"/>
              <a:t> sum of the first and second fraction is “;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Fraction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result = f1 + f2; </a:t>
            </a:r>
            <a:r>
              <a:rPr lang="en-US" dirty="0" err="1" smtClean="0"/>
              <a:t>result.Show</a:t>
            </a:r>
            <a:r>
              <a:rPr lang="en-US" dirty="0" smtClean="0"/>
              <a:t>(); 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“Attempting arithmetic calls\n”;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f2 = f1 + 5;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“Second arithmetic call\n”;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f4 = 2 + f3;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The fraction f1 is “; f1.Show();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9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an Operator as a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Member function version of Add</a:t>
            </a:r>
          </a:p>
          <a:p>
            <a:pPr marL="530352" lvl="1" indent="0">
              <a:buNone/>
            </a:pPr>
            <a:r>
              <a:rPr lang="en-US" dirty="0" smtClean="0"/>
              <a:t>Fraction Add(</a:t>
            </a:r>
            <a:r>
              <a:rPr lang="en-US" dirty="0" err="1" smtClean="0"/>
              <a:t>const</a:t>
            </a:r>
            <a:r>
              <a:rPr lang="en-US" dirty="0" smtClean="0"/>
              <a:t> Fraction &amp;f)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call this function</a:t>
            </a:r>
          </a:p>
          <a:p>
            <a:pPr marL="530352" lvl="1" indent="0">
              <a:buNone/>
            </a:pPr>
            <a:r>
              <a:rPr lang="en-US" dirty="0" smtClean="0"/>
              <a:t>Fraction n1, n2, n3;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n1.Add(n2);</a:t>
            </a:r>
          </a:p>
          <a:p>
            <a:r>
              <a:rPr lang="en-US" dirty="0" smtClean="0"/>
              <a:t>To overload +, we can change the name Add to operator+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Fraction 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call, either way will work</a:t>
            </a:r>
            <a:endParaRPr lang="en-US" dirty="0"/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n1.operator+(n2);  // hardly anyone will do this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n1 + n2;  // n1 is the calling object, n2 is the parameter</a:t>
            </a:r>
          </a:p>
        </p:txBody>
      </p:sp>
    </p:spTree>
    <p:extLst>
      <p:ext uri="{BB962C8B-B14F-4D97-AF65-F5344CB8AC3E}">
        <p14:creationId xmlns:p14="http://schemas.microsoft.com/office/powerpoint/2010/main" val="40608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operator+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</a:t>
            </a:r>
            <a:r>
              <a:rPr lang="en-US" b="1" dirty="0" smtClean="0">
                <a:solidFill>
                  <a:srgbClr val="7030A0"/>
                </a:solidFill>
              </a:rPr>
              <a:t>Fraction::</a:t>
            </a:r>
            <a:r>
              <a:rPr lang="en-US" dirty="0" smtClean="0"/>
              <a:t>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Fraction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r.numerator</a:t>
            </a:r>
            <a:r>
              <a:rPr lang="en-US" dirty="0" smtClean="0"/>
              <a:t> = (numerator*</a:t>
            </a:r>
            <a:r>
              <a:rPr lang="en-US" dirty="0" err="1" smtClean="0"/>
              <a:t>f.denominator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+ (</a:t>
            </a:r>
            <a:r>
              <a:rPr lang="en-US" dirty="0" err="1" smtClean="0"/>
              <a:t>f.numerator</a:t>
            </a:r>
            <a:r>
              <a:rPr lang="en-US" dirty="0" smtClean="0"/>
              <a:t>*denominator);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r.denominator</a:t>
            </a:r>
            <a:r>
              <a:rPr lang="en-US" dirty="0" smtClean="0"/>
              <a:t> = (denominator*</a:t>
            </a:r>
            <a:r>
              <a:rPr lang="en-US" dirty="0" err="1" smtClean="0"/>
              <a:t>f.denominator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26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http://www.cs.fsu.edu/~myers/cop3330/examples/oo/frac2/</a:t>
            </a:r>
          </a:p>
        </p:txBody>
      </p:sp>
    </p:spTree>
    <p:extLst>
      <p:ext uri="{BB962C8B-B14F-4D97-AF65-F5344CB8AC3E}">
        <p14:creationId xmlns:p14="http://schemas.microsoft.com/office/powerpoint/2010/main" val="38613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existing operators that work on built-in types (e.g., 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Operator overloading </a:t>
            </a:r>
            <a:r>
              <a:rPr lang="en-US" dirty="0" smtClean="0"/>
              <a:t>allows programmers to define new versions of these operators</a:t>
            </a:r>
          </a:p>
          <a:p>
            <a:pPr lvl="1"/>
            <a:r>
              <a:rPr lang="en-US" dirty="0" smtClean="0"/>
              <a:t>A C++ </a:t>
            </a:r>
            <a:r>
              <a:rPr lang="en-US" b="1" dirty="0" smtClean="0">
                <a:solidFill>
                  <a:srgbClr val="7030A0"/>
                </a:solidFill>
              </a:rPr>
              <a:t>operator</a:t>
            </a:r>
            <a:r>
              <a:rPr lang="en-US" dirty="0" smtClean="0"/>
              <a:t> is just a function called with special notation</a:t>
            </a:r>
          </a:p>
          <a:p>
            <a:pPr lvl="2"/>
            <a:r>
              <a:rPr lang="en-US" dirty="0" smtClean="0"/>
              <a:t>Overloading a function involves writing a function</a:t>
            </a:r>
          </a:p>
          <a:p>
            <a:pPr lvl="1"/>
            <a:r>
              <a:rPr lang="en-US" dirty="0" smtClean="0"/>
              <a:t>C++ already has operator overloading</a:t>
            </a:r>
          </a:p>
          <a:p>
            <a:pPr lvl="2"/>
            <a:r>
              <a:rPr lang="en-US" dirty="0" smtClean="0"/>
              <a:t>+ operator works on </a:t>
            </a:r>
            <a:r>
              <a:rPr lang="en-US" dirty="0" err="1" smtClean="0"/>
              <a:t>ints</a:t>
            </a:r>
            <a:r>
              <a:rPr lang="en-US" dirty="0" smtClean="0"/>
              <a:t>, floats, doubles, and chars</a:t>
            </a:r>
          </a:p>
          <a:p>
            <a:pPr lvl="2"/>
            <a:r>
              <a:rPr lang="en-US" dirty="0" smtClean="0"/>
              <a:t>Different versions of + exist for each type</a:t>
            </a:r>
          </a:p>
        </p:txBody>
      </p:sp>
    </p:spTree>
    <p:extLst>
      <p:ext uri="{BB962C8B-B14F-4D97-AF65-F5344CB8AC3E}">
        <p14:creationId xmlns:p14="http://schemas.microsoft.com/office/powerpoint/2010/main" val="23732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Fraction 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9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Fraction </a:t>
            </a:r>
            <a:r>
              <a:rPr lang="en-US" b="1" dirty="0" smtClean="0">
                <a:solidFill>
                  <a:srgbClr val="7030A0"/>
                </a:solidFill>
              </a:rPr>
              <a:t>Fraction::</a:t>
            </a:r>
            <a:r>
              <a:rPr lang="en-US" dirty="0" smtClean="0"/>
              <a:t>operator+(</a:t>
            </a:r>
            <a:r>
              <a:rPr lang="en-US" dirty="0" err="1" smtClean="0"/>
              <a:t>const</a:t>
            </a:r>
            <a:r>
              <a:rPr lang="en-US" dirty="0" smtClean="0"/>
              <a:t> 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Fraction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r.numerator</a:t>
            </a:r>
            <a:r>
              <a:rPr lang="en-US" dirty="0"/>
              <a:t> = </a:t>
            </a:r>
            <a:r>
              <a:rPr lang="en-US" dirty="0" smtClean="0"/>
              <a:t>(numerator*</a:t>
            </a:r>
            <a:r>
              <a:rPr lang="en-US" dirty="0" err="1" smtClean="0"/>
              <a:t>f.denominator</a:t>
            </a:r>
            <a:r>
              <a:rPr lang="en-US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+ </a:t>
            </a:r>
            <a:r>
              <a:rPr lang="en-US" dirty="0" smtClean="0"/>
              <a:t>(</a:t>
            </a:r>
            <a:r>
              <a:rPr lang="en-US" dirty="0" err="1" smtClean="0"/>
              <a:t>f.numerator</a:t>
            </a:r>
            <a:r>
              <a:rPr lang="en-US" dirty="0" smtClean="0"/>
              <a:t>*denominator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r.denominator</a:t>
            </a:r>
            <a:r>
              <a:rPr lang="en-US" dirty="0"/>
              <a:t> = </a:t>
            </a:r>
            <a:r>
              <a:rPr lang="en-US" dirty="0" smtClean="0"/>
              <a:t>denominator*</a:t>
            </a:r>
            <a:r>
              <a:rPr lang="en-US" dirty="0" err="1" smtClean="0"/>
              <a:t>f.denominator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return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6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Fraction f1, f2, f3(3,4), f4(6);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Now enter first fraction:  “; f1.Input();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nYou</a:t>
            </a:r>
            <a:r>
              <a:rPr lang="en-US" dirty="0" smtClean="0"/>
              <a:t> entered “; f1.Show();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“\n Now enter first fraction:  “; </a:t>
            </a:r>
            <a:r>
              <a:rPr lang="en-US" dirty="0" smtClean="0"/>
              <a:t>f2.Input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</a:t>
            </a:r>
            <a:r>
              <a:rPr lang="en-US" dirty="0" err="1"/>
              <a:t>nYou</a:t>
            </a:r>
            <a:r>
              <a:rPr lang="en-US" dirty="0"/>
              <a:t> entered “; </a:t>
            </a:r>
            <a:r>
              <a:rPr lang="en-US" dirty="0" smtClean="0"/>
              <a:t>f2.Show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7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nThe</a:t>
            </a:r>
            <a:r>
              <a:rPr lang="en-US" dirty="0" smtClean="0"/>
              <a:t> sum of the first and second fraction is “;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Fraction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result = f1 + f2; </a:t>
            </a:r>
            <a:r>
              <a:rPr lang="en-US" dirty="0" err="1" smtClean="0"/>
              <a:t>result.Show</a:t>
            </a:r>
            <a:r>
              <a:rPr lang="en-US" dirty="0" smtClean="0"/>
              <a:t>(); 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“Attempting arithmetic calls\n”;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f2 = f1 + 5;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“Second arithmetic call\n”;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f4 = 2 + f3;  // won’t work with member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The fraction f1 is “; f1.Show();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3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overload</a:t>
            </a:r>
          </a:p>
          <a:p>
            <a:pPr marL="530352" lvl="1" indent="0">
              <a:buNone/>
            </a:pPr>
            <a:r>
              <a:rPr lang="en-US" dirty="0" smtClean="0"/>
              <a:t>friend Fraction operator*(Fraction f1, Fraction f2);</a:t>
            </a:r>
          </a:p>
          <a:p>
            <a:r>
              <a:rPr lang="en-US" dirty="0" smtClean="0"/>
              <a:t>Operator to add a Fraction and an integer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Fraction operator+(Fraction f, </a:t>
            </a:r>
            <a:r>
              <a:rPr lang="en-US" dirty="0" err="1" smtClean="0"/>
              <a:t>int</a:t>
            </a:r>
            <a:r>
              <a:rPr lang="en-US" dirty="0" smtClean="0"/>
              <a:t> n);  // not needed</a:t>
            </a:r>
          </a:p>
          <a:p>
            <a:r>
              <a:rPr lang="en-US" dirty="0" smtClean="0"/>
              <a:t>Operator to add an integer to a Fraction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Fraction operator+(</a:t>
            </a:r>
            <a:r>
              <a:rPr lang="en-US" dirty="0" err="1" smtClean="0"/>
              <a:t>int</a:t>
            </a:r>
            <a:r>
              <a:rPr lang="en-US" dirty="0" smtClean="0"/>
              <a:t> n, Fraction f);  // not needed</a:t>
            </a:r>
          </a:p>
          <a:p>
            <a:endParaRPr lang="en-US" dirty="0" smtClean="0"/>
          </a:p>
          <a:p>
            <a:r>
              <a:rPr lang="en-US" dirty="0" smtClean="0"/>
              <a:t>The last two operators are not needed, since we have conversion constructors</a:t>
            </a:r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vs. Member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both cases work for friend version and the member function version?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n1, n2, n3;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n1 + 5;	// case 1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10 + n2;	// case 2</a:t>
            </a:r>
          </a:p>
          <a:p>
            <a:r>
              <a:rPr lang="en-US" dirty="0" smtClean="0"/>
              <a:t>What is the type of the calling object?</a:t>
            </a:r>
          </a:p>
          <a:p>
            <a:pPr lvl="1"/>
            <a:r>
              <a:rPr lang="en-US" dirty="0" smtClean="0"/>
              <a:t>Does it have the necessary conversion constructors?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overloaded either as stand-alone or member functions</a:t>
            </a:r>
          </a:p>
          <a:p>
            <a:r>
              <a:rPr lang="en-US" dirty="0" smtClean="0"/>
              <a:t>Here is the original Equals function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bool Equals(</a:t>
            </a:r>
            <a:r>
              <a:rPr lang="en-US" dirty="0" err="1" smtClean="0"/>
              <a:t>const</a:t>
            </a:r>
            <a:r>
              <a:rPr lang="en-US" dirty="0" smtClean="0"/>
              <a:t> Fraction &amp;f1, </a:t>
            </a:r>
            <a:r>
              <a:rPr lang="en-US" dirty="0" err="1" smtClean="0"/>
              <a:t>const</a:t>
            </a:r>
            <a:r>
              <a:rPr lang="en-US" dirty="0" smtClean="0"/>
              <a:t> Fraction &amp;f2);</a:t>
            </a:r>
          </a:p>
          <a:p>
            <a:r>
              <a:rPr lang="en-US" dirty="0" smtClean="0"/>
              <a:t>We can write this as an operator overload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bool operator==(</a:t>
            </a:r>
            <a:r>
              <a:rPr lang="en-US" dirty="0" err="1" smtClean="0"/>
              <a:t>const</a:t>
            </a:r>
            <a:r>
              <a:rPr lang="en-US" dirty="0" smtClean="0"/>
              <a:t> Fraction &amp;f1, </a:t>
            </a:r>
            <a:r>
              <a:rPr lang="en-US" dirty="0" err="1" smtClean="0"/>
              <a:t>const</a:t>
            </a:r>
            <a:r>
              <a:rPr lang="en-US" dirty="0" smtClean="0"/>
              <a:t> Fraction &amp;f2);</a:t>
            </a:r>
          </a:p>
          <a:p>
            <a:r>
              <a:rPr lang="en-US" dirty="0" smtClean="0"/>
              <a:t>Here are the corresponding calls</a:t>
            </a:r>
          </a:p>
          <a:p>
            <a:pPr marL="530352" lvl="1" indent="0">
              <a:buNone/>
            </a:pPr>
            <a:r>
              <a:rPr lang="en-US" dirty="0" smtClean="0"/>
              <a:t>Fraction n1, n2;</a:t>
            </a:r>
          </a:p>
          <a:p>
            <a:pPr marL="530352" lvl="1" indent="0">
              <a:buNone/>
            </a:pPr>
            <a:r>
              <a:rPr lang="en-US" dirty="0"/>
              <a:t>i</a:t>
            </a:r>
            <a:r>
              <a:rPr lang="en-US" dirty="0" smtClean="0"/>
              <a:t>f (Equals(n1, n2)) </a:t>
            </a:r>
            <a:r>
              <a:rPr lang="en-US" dirty="0" err="1" smtClean="0"/>
              <a:t>cout</a:t>
            </a:r>
            <a:r>
              <a:rPr lang="en-US" dirty="0" smtClean="0"/>
              <a:t> &lt;&lt; “n1 and n2 are equal”;</a:t>
            </a:r>
          </a:p>
          <a:p>
            <a:pPr marL="530352" lvl="1" indent="0">
              <a:buNone/>
            </a:pPr>
            <a:r>
              <a:rPr lang="en-US" dirty="0" smtClean="0"/>
              <a:t>If (n1 == n2) </a:t>
            </a:r>
            <a:r>
              <a:rPr lang="en-US" dirty="0" err="1" smtClean="0"/>
              <a:t>cout</a:t>
            </a:r>
            <a:r>
              <a:rPr lang="en-US" dirty="0" smtClean="0"/>
              <a:t> &lt;&lt; “n1 and n2 are equal”;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Overall All 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perator==</a:t>
            </a:r>
          </a:p>
          <a:p>
            <a:r>
              <a:rPr lang="en-US" dirty="0"/>
              <a:t>o</a:t>
            </a:r>
            <a:r>
              <a:rPr lang="en-US" dirty="0" smtClean="0"/>
              <a:t>perator!=</a:t>
            </a:r>
          </a:p>
          <a:p>
            <a:r>
              <a:rPr lang="en-US" dirty="0"/>
              <a:t>o</a:t>
            </a:r>
            <a:r>
              <a:rPr lang="en-US" dirty="0" smtClean="0"/>
              <a:t>perator&lt;</a:t>
            </a:r>
          </a:p>
          <a:p>
            <a:r>
              <a:rPr lang="en-US" dirty="0"/>
              <a:t>o</a:t>
            </a:r>
            <a:r>
              <a:rPr lang="en-US" dirty="0" smtClean="0"/>
              <a:t>perator&gt;</a:t>
            </a:r>
          </a:p>
          <a:p>
            <a:r>
              <a:rPr lang="en-US" dirty="0" smtClean="0"/>
              <a:t>operator&lt;=</a:t>
            </a:r>
          </a:p>
          <a:p>
            <a:r>
              <a:rPr lang="en-US" dirty="0"/>
              <a:t>o</a:t>
            </a:r>
            <a:r>
              <a:rPr lang="en-US" dirty="0" smtClean="0"/>
              <a:t>perator&gt;=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1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Insertion &lt;&lt; and Extraction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and &gt;&gt; are defined for basic types</a:t>
            </a:r>
          </a:p>
          <a:p>
            <a:pPr lvl="1"/>
            <a:r>
              <a:rPr lang="en-US" dirty="0" smtClean="0"/>
              <a:t>Thus, the following code should not work</a:t>
            </a:r>
          </a:p>
          <a:p>
            <a:pPr marL="530352" lvl="1" indent="0">
              <a:buNone/>
            </a:pPr>
            <a:r>
              <a:rPr lang="en-US" dirty="0" smtClean="0"/>
              <a:t>Fraction f;</a:t>
            </a:r>
          </a:p>
          <a:p>
            <a:pPr marL="530352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f;</a:t>
            </a:r>
          </a:p>
          <a:p>
            <a:r>
              <a:rPr lang="en-US" dirty="0" smtClean="0"/>
              <a:t>You need to teach the computer to work user-defined types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3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Insertion &lt;&lt; and Extraction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and &gt;&gt; are binary operators</a:t>
            </a:r>
          </a:p>
          <a:p>
            <a:pPr lvl="1"/>
            <a:r>
              <a:rPr lang="en-US" dirty="0" smtClean="0"/>
              <a:t>The first operator is always an </a:t>
            </a:r>
            <a:r>
              <a:rPr lang="en-US" dirty="0" err="1" smtClean="0"/>
              <a:t>io</a:t>
            </a:r>
            <a:r>
              <a:rPr lang="en-US" dirty="0" smtClean="0"/>
              <a:t> stream object (e.g., </a:t>
            </a:r>
            <a:r>
              <a:rPr lang="en-US" dirty="0" err="1" smtClean="0"/>
              <a:t>cout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Thus, &lt;&lt; cannot be defined as a member function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be defined as outside (usually friend) functions</a:t>
            </a:r>
          </a:p>
          <a:p>
            <a:pPr lvl="2"/>
            <a:r>
              <a:rPr lang="en-US" dirty="0" smtClean="0"/>
              <a:t>The second parameter is the user-defined type</a:t>
            </a:r>
          </a:p>
          <a:p>
            <a:r>
              <a:rPr lang="en-US" dirty="0" smtClean="0"/>
              <a:t>Here is the overloading function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&amp;s, Fraction f);</a:t>
            </a:r>
          </a:p>
          <a:p>
            <a:pPr lvl="1"/>
            <a:r>
              <a:rPr lang="en-US" dirty="0" smtClean="0"/>
              <a:t>Or a better version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&amp;s, </a:t>
            </a:r>
            <a:r>
              <a:rPr lang="en-US" dirty="0" err="1" smtClean="0"/>
              <a:t>const</a:t>
            </a:r>
            <a:r>
              <a:rPr lang="en-US" dirty="0" smtClean="0"/>
              <a:t> Fraction &amp;f);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 Regarding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an operator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change a number of properties</a:t>
            </a:r>
          </a:p>
          <a:p>
            <a:pPr lvl="2"/>
            <a:r>
              <a:rPr lang="en-US" dirty="0" smtClean="0"/>
              <a:t>Precedence</a:t>
            </a:r>
          </a:p>
          <a:p>
            <a:pPr lvl="2"/>
            <a:r>
              <a:rPr lang="en-US" dirty="0" smtClean="0"/>
              <a:t>Associativity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umber of operands</a:t>
            </a:r>
          </a:p>
          <a:p>
            <a:pPr lvl="1"/>
            <a:r>
              <a:rPr lang="en-US" dirty="0" smtClean="0"/>
              <a:t>Cannot create new operators</a:t>
            </a:r>
          </a:p>
          <a:p>
            <a:pPr lvl="1"/>
            <a:r>
              <a:rPr lang="en-US" dirty="0" smtClean="0"/>
              <a:t>Can only overload the existing ones</a:t>
            </a:r>
          </a:p>
          <a:p>
            <a:r>
              <a:rPr lang="en-US" dirty="0" smtClean="0"/>
              <a:t>Operator meaning on the built-in types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358297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Insertion &lt;&lt; and Extraction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corresponding declaration for &gt;&gt;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</a:t>
            </a:r>
            <a:r>
              <a:rPr lang="en-US" dirty="0" err="1" smtClean="0"/>
              <a:t>istream</a:t>
            </a:r>
            <a:r>
              <a:rPr lang="en-US" dirty="0" smtClean="0"/>
              <a:t>&amp; operator&gt;&gt;(</a:t>
            </a:r>
            <a:r>
              <a:rPr lang="en-US" dirty="0" err="1" smtClean="0"/>
              <a:t>istream</a:t>
            </a:r>
            <a:r>
              <a:rPr lang="en-US" dirty="0" smtClean="0"/>
              <a:t> &amp;s, Fraction &amp;f);</a:t>
            </a:r>
          </a:p>
          <a:p>
            <a:pPr lvl="1"/>
            <a:r>
              <a:rPr lang="en-US" dirty="0" smtClean="0"/>
              <a:t>Notice that f is passed by reference</a:t>
            </a:r>
          </a:p>
          <a:p>
            <a:pPr lvl="2"/>
            <a:r>
              <a:rPr lang="en-US" dirty="0" smtClean="0"/>
              <a:t>Need to modify the original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3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Insertion &lt;&lt; and Extraction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Show() member function</a:t>
            </a:r>
          </a:p>
          <a:p>
            <a:pPr marL="530352" lvl="1" indent="0">
              <a:buNone/>
            </a:pPr>
            <a:r>
              <a:rPr lang="en-US" dirty="0"/>
              <a:t>v</a:t>
            </a:r>
            <a:r>
              <a:rPr lang="en-US" dirty="0" smtClean="0"/>
              <a:t>oid Fraction::Show() {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numerator &lt;&lt; ‘/’ &lt;&lt; denominator;</a:t>
            </a:r>
          </a:p>
          <a:p>
            <a:pPr marL="530352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Here is the &lt;&lt; operator friend function for Fraction</a:t>
            </a:r>
          </a:p>
          <a:p>
            <a:pPr marL="530352" lvl="1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&amp;s, </a:t>
            </a:r>
            <a:r>
              <a:rPr lang="en-US" dirty="0" err="1" smtClean="0"/>
              <a:t>const</a:t>
            </a:r>
            <a:r>
              <a:rPr lang="en-US" dirty="0" smtClean="0"/>
              <a:t> Fraction &amp;f) {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s &lt;&lt; </a:t>
            </a:r>
            <a:r>
              <a:rPr lang="en-US" dirty="0" err="1" smtClean="0"/>
              <a:t>f.numerator</a:t>
            </a:r>
            <a:r>
              <a:rPr lang="en-US" dirty="0" smtClean="0"/>
              <a:t> &lt;&lt; ‘/’ &lt;&lt; </a:t>
            </a:r>
            <a:r>
              <a:rPr lang="en-US" dirty="0" err="1" smtClean="0"/>
              <a:t>f.denominator</a:t>
            </a:r>
            <a:r>
              <a:rPr lang="en-US" dirty="0" smtClean="0"/>
              <a:t>;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s;</a:t>
            </a:r>
          </a:p>
          <a:p>
            <a:pPr marL="530352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1131" y="4246179"/>
            <a:ext cx="903890" cy="914400"/>
          </a:xfrm>
          <a:prstGeom prst="wedgeRectCallout">
            <a:avLst>
              <a:gd name="adj1" fmla="val 61725"/>
              <a:gd name="adj2" fmla="val -294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 a return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953407" y="5486400"/>
            <a:ext cx="1324303" cy="777766"/>
          </a:xfrm>
          <a:prstGeom prst="wedgeRectCallout">
            <a:avLst>
              <a:gd name="adj1" fmla="val -65277"/>
              <a:gd name="adj2" fmla="val -699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s, not 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0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Insertion &lt;&lt; and Extraction &gt;&gt;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Member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f1;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“f1 is “;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dirty="0" smtClean="0"/>
              <a:t>1.Show();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‘\n’;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Overloaded operator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f1;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“f1 is “ &lt;&lt; f1 &lt;&lt; ‘\n’;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31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&lt;&lt; Overload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http://www.cs.fsu.edu/~myers/cop3330/examples/oo/frac3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How about &gt;&gt; overload for Fraction?</a:t>
            </a:r>
          </a:p>
          <a:p>
            <a:pPr lvl="1"/>
            <a:r>
              <a:rPr lang="en-US" dirty="0" smtClean="0"/>
              <a:t>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13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friend </a:t>
            </a:r>
            <a:r>
              <a:rPr lang="en-US" dirty="0" err="1" smtClean="0"/>
              <a:t>ostream</a:t>
            </a:r>
            <a:r>
              <a:rPr lang="en-US" dirty="0" smtClean="0"/>
              <a:t> &amp;operator&lt;&lt;(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&amp;s, </a:t>
            </a:r>
            <a:r>
              <a:rPr lang="en-US" dirty="0" err="1" smtClean="0"/>
              <a:t>const</a:t>
            </a:r>
            <a:r>
              <a:rPr lang="en-US" dirty="0" smtClean="0"/>
              <a:t> Fraction &amp;f);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6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</a:t>
            </a:r>
            <a:r>
              <a:rPr lang="en-US" dirty="0" err="1" smtClean="0"/>
              <a:t>stream</a:t>
            </a:r>
            <a:r>
              <a:rPr lang="en-US" dirty="0" smtClean="0"/>
              <a:t>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&amp;s, </a:t>
            </a:r>
            <a:r>
              <a:rPr lang="en-US" dirty="0" err="1" smtClean="0"/>
              <a:t>const</a:t>
            </a:r>
            <a:r>
              <a:rPr lang="en-US" dirty="0" smtClean="0"/>
              <a:t> Fraction &amp;f)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s &lt;&lt; </a:t>
            </a:r>
            <a:r>
              <a:rPr lang="en-US" dirty="0" err="1" smtClean="0"/>
              <a:t>f.numerator</a:t>
            </a:r>
            <a:r>
              <a:rPr lang="en-US" dirty="0" smtClean="0"/>
              <a:t> &lt;&lt; ‘/’ &lt;&lt; </a:t>
            </a:r>
            <a:r>
              <a:rPr lang="en-US" dirty="0" err="1" smtClean="0"/>
              <a:t>f.denominator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3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Fraction f1, f2, f3(3,4), f4(6);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 The fraction f1 is “ &lt;&lt; f1 &lt;&lt; ‘\n’;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 The fraction f2 is “ &lt;&lt; 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 The fraction f3 is “ &lt;&lt; f3;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 The fraction f4 is “ &lt;&lt; f4;</a:t>
            </a:r>
          </a:p>
        </p:txBody>
      </p:sp>
    </p:spTree>
    <p:extLst>
      <p:ext uri="{BB962C8B-B14F-4D97-AF65-F5344CB8AC3E}">
        <p14:creationId xmlns:p14="http://schemas.microsoft.com/office/powerpoint/2010/main" val="1870511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Now enter first fraction:  “; f1.Input();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nYou</a:t>
            </a:r>
            <a:r>
              <a:rPr lang="en-US" dirty="0" smtClean="0"/>
              <a:t> entered “ &lt;&lt; f1;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Now enter second fraction:  “; f2.Input();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</a:t>
            </a:r>
            <a:r>
              <a:rPr lang="en-US" dirty="0" err="1"/>
              <a:t>nYou</a:t>
            </a:r>
            <a:r>
              <a:rPr lang="en-US" dirty="0"/>
              <a:t> entered “ &lt;&lt; </a:t>
            </a:r>
            <a:r>
              <a:rPr lang="en-US" dirty="0" smtClean="0"/>
              <a:t>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Fraction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result = f1 + 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nThe</a:t>
            </a:r>
            <a:r>
              <a:rPr lang="en-US" dirty="0" smtClean="0"/>
              <a:t> sum of the first and second fraction is 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&lt;&lt; result &lt;&lt;  ‘\n’;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85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 The value of fraction 1 is “ &lt;&lt; f1.Evaluate() &lt;&lt; ‘\n’;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 The value of fraction </a:t>
            </a:r>
            <a:r>
              <a:rPr lang="en-US" dirty="0" smtClean="0"/>
              <a:t>2 </a:t>
            </a:r>
            <a:r>
              <a:rPr lang="en-US" dirty="0"/>
              <a:t>is “ &lt;&lt; </a:t>
            </a:r>
            <a:r>
              <a:rPr lang="en-US" dirty="0" smtClean="0"/>
              <a:t>f2.Evaluate</a:t>
            </a:r>
            <a:r>
              <a:rPr lang="en-US" dirty="0"/>
              <a:t>() &lt;&lt; ‘\n</a:t>
            </a:r>
            <a:r>
              <a:rPr lang="en-US" dirty="0" smtClean="0"/>
              <a:t>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Goodbyte</a:t>
            </a:r>
            <a:r>
              <a:rPr lang="en-US" dirty="0" smtClean="0"/>
              <a:t>!\n”;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63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http://www.cs.fsu.edu/~myers/cop3330/examples/complex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Complex numbers</a:t>
            </a:r>
          </a:p>
          <a:p>
            <a:pPr lvl="1"/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 = -1</a:t>
            </a:r>
          </a:p>
          <a:p>
            <a:pPr lvl="2"/>
            <a:r>
              <a:rPr lang="en-US" dirty="0" smtClean="0"/>
              <a:t>Arithmetic operators:  +, -, *, /</a:t>
            </a:r>
          </a:p>
          <a:p>
            <a:pPr lvl="2"/>
            <a:r>
              <a:rPr lang="en-US" dirty="0" smtClean="0"/>
              <a:t>Insertion and extraction operators:  &lt;&lt;, &gt;&gt;</a:t>
            </a:r>
          </a:p>
          <a:p>
            <a:pPr lvl="2"/>
            <a:r>
              <a:rPr lang="en-US" dirty="0" smtClean="0"/>
              <a:t>Increment and decrement:  ++, --</a:t>
            </a:r>
          </a:p>
        </p:txBody>
      </p:sp>
    </p:spTree>
    <p:extLst>
      <p:ext uri="{BB962C8B-B14F-4D97-AF65-F5344CB8AC3E}">
        <p14:creationId xmlns:p14="http://schemas.microsoft.com/office/powerpoint/2010/main" val="1215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vs.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operators can be written as member functions</a:t>
            </a:r>
          </a:p>
          <a:p>
            <a:r>
              <a:rPr lang="en-US" dirty="0" smtClean="0"/>
              <a:t>Some operators can be written as stand-alone friend functions</a:t>
            </a:r>
          </a:p>
          <a:p>
            <a:r>
              <a:rPr lang="en-US" dirty="0" smtClean="0"/>
              <a:t>A binary operator has two operands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stand-alone function, it will take two parameters</a:t>
            </a:r>
          </a:p>
          <a:p>
            <a:pPr lvl="1"/>
            <a:r>
              <a:rPr lang="en-US" dirty="0" smtClean="0"/>
              <a:t>As a member function, the first operand is the calling object</a:t>
            </a:r>
          </a:p>
          <a:p>
            <a:pPr lvl="2"/>
            <a:r>
              <a:rPr lang="en-US" dirty="0" smtClean="0"/>
              <a:t>Taking the second operand as a parameter</a:t>
            </a:r>
          </a:p>
          <a:p>
            <a:r>
              <a:rPr lang="en-US" dirty="0" smtClean="0"/>
              <a:t>A unary operation has one operand</a:t>
            </a:r>
          </a:p>
          <a:p>
            <a:pPr lvl="1"/>
            <a:r>
              <a:rPr lang="en-US" dirty="0" smtClean="0"/>
              <a:t>As a stand-alone function, it will take a parameter</a:t>
            </a:r>
          </a:p>
          <a:p>
            <a:pPr lvl="1"/>
            <a:r>
              <a:rPr lang="en-US" dirty="0" smtClean="0"/>
              <a:t>As a member function, one calling object with no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1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 + bi) + (c + di) = (a + c) + (b + d)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(a + bi) – (c + di) = (a – c) + (b – d)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(a + bi)(c + di) = ac + </a:t>
            </a:r>
            <a:r>
              <a:rPr lang="en-US" dirty="0" err="1" smtClean="0"/>
              <a:t>adi</a:t>
            </a:r>
            <a:r>
              <a:rPr lang="en-US" dirty="0" smtClean="0"/>
              <a:t> + </a:t>
            </a:r>
            <a:r>
              <a:rPr lang="en-US" dirty="0" err="1" smtClean="0"/>
              <a:t>bci</a:t>
            </a:r>
            <a:r>
              <a:rPr lang="en-US" dirty="0" smtClean="0"/>
              <a:t> – </a:t>
            </a:r>
            <a:r>
              <a:rPr lang="en-US" dirty="0" err="1" smtClean="0"/>
              <a:t>bd</a:t>
            </a:r>
            <a:r>
              <a:rPr lang="en-US" dirty="0" smtClean="0"/>
              <a:t> = (ac – </a:t>
            </a:r>
            <a:r>
              <a:rPr lang="en-US" dirty="0" err="1" smtClean="0"/>
              <a:t>bd</a:t>
            </a:r>
            <a:r>
              <a:rPr lang="en-US" dirty="0" smtClean="0"/>
              <a:t>) + (ad + 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(a + bi)/(c + di) = [(a + bi)/(c + di)][(c – di)/c – di)]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(ac – </a:t>
            </a:r>
            <a:r>
              <a:rPr lang="en-US" dirty="0" err="1" smtClean="0"/>
              <a:t>adi</a:t>
            </a:r>
            <a:r>
              <a:rPr lang="en-US" dirty="0" smtClean="0"/>
              <a:t> + </a:t>
            </a:r>
            <a:r>
              <a:rPr lang="en-US" dirty="0" err="1" smtClean="0"/>
              <a:t>bci</a:t>
            </a:r>
            <a:r>
              <a:rPr lang="en-US" dirty="0" smtClean="0"/>
              <a:t> + </a:t>
            </a:r>
            <a:r>
              <a:rPr lang="en-US" dirty="0" err="1" smtClean="0"/>
              <a:t>bd</a:t>
            </a:r>
            <a:r>
              <a:rPr lang="en-US" dirty="0" smtClean="0"/>
              <a:t>)/(c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d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= (ac + </a:t>
            </a:r>
            <a:r>
              <a:rPr lang="en-US" dirty="0" err="1" smtClean="0"/>
              <a:t>bd</a:t>
            </a:r>
            <a:r>
              <a:rPr lang="en-US" dirty="0" smtClean="0"/>
              <a:t>)/</a:t>
            </a:r>
            <a:r>
              <a:rPr lang="en-US" dirty="0"/>
              <a:t>(c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+ (</a:t>
            </a:r>
            <a:r>
              <a:rPr lang="en-US" dirty="0" err="1" smtClean="0"/>
              <a:t>bc</a:t>
            </a:r>
            <a:r>
              <a:rPr lang="en-US" dirty="0" smtClean="0"/>
              <a:t> – ad)/</a:t>
            </a:r>
            <a:r>
              <a:rPr lang="en-US" dirty="0"/>
              <a:t>(c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6758152" y="4351283"/>
            <a:ext cx="1692165" cy="1187669"/>
          </a:xfrm>
          <a:prstGeom prst="wedgeRectCallout">
            <a:avLst>
              <a:gd name="adj1" fmla="val -89156"/>
              <a:gd name="adj2" fmla="val -7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conjugate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19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omplex.h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Complex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friend Complex operator+(</a:t>
            </a:r>
            <a:r>
              <a:rPr lang="en-US" dirty="0" err="1" smtClean="0"/>
              <a:t>const</a:t>
            </a:r>
            <a:r>
              <a:rPr lang="en-US" dirty="0" smtClean="0"/>
              <a:t> Complex &amp;,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const</a:t>
            </a:r>
            <a:r>
              <a:rPr lang="en-US" dirty="0" smtClean="0"/>
              <a:t> Complex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friend Complex operator-(</a:t>
            </a:r>
            <a:r>
              <a:rPr lang="en-US" dirty="0" err="1" smtClean="0"/>
              <a:t>const</a:t>
            </a:r>
            <a:r>
              <a:rPr lang="en-US" dirty="0" smtClean="0"/>
              <a:t> Complex &amp;,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const</a:t>
            </a:r>
            <a:r>
              <a:rPr lang="en-US" dirty="0" smtClean="0"/>
              <a:t> Complex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friend Complex operator*(</a:t>
            </a:r>
            <a:r>
              <a:rPr lang="en-US" dirty="0" err="1" smtClean="0"/>
              <a:t>const</a:t>
            </a:r>
            <a:r>
              <a:rPr lang="en-US" dirty="0" smtClean="0"/>
              <a:t> Complex &amp;,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const</a:t>
            </a:r>
            <a:r>
              <a:rPr lang="en-US" dirty="0" smtClean="0"/>
              <a:t> Complex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friend Complex operator/(</a:t>
            </a:r>
            <a:r>
              <a:rPr lang="en-US" dirty="0" err="1" smtClean="0"/>
              <a:t>const</a:t>
            </a:r>
            <a:r>
              <a:rPr lang="en-US" dirty="0" smtClean="0"/>
              <a:t> Complex &amp;,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const</a:t>
            </a:r>
            <a:r>
              <a:rPr lang="en-US" dirty="0" smtClean="0"/>
              <a:t> Complex &amp;);	</a:t>
            </a:r>
          </a:p>
        </p:txBody>
      </p:sp>
    </p:spTree>
    <p:extLst>
      <p:ext uri="{BB962C8B-B14F-4D97-AF65-F5344CB8AC3E}">
        <p14:creationId xmlns:p14="http://schemas.microsoft.com/office/powerpoint/2010/main" val="331985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omplex.h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friend </a:t>
            </a:r>
            <a:r>
              <a:rPr lang="en-US" dirty="0" err="1" smtClean="0"/>
              <a:t>ostream</a:t>
            </a:r>
            <a:r>
              <a:rPr lang="en-US" dirty="0" smtClean="0"/>
              <a:t> &amp;operator&lt;&lt;(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&amp;, </a:t>
            </a:r>
            <a:r>
              <a:rPr lang="en-US" dirty="0" err="1" smtClean="0"/>
              <a:t>const</a:t>
            </a:r>
            <a:r>
              <a:rPr lang="en-US" dirty="0" smtClean="0"/>
              <a:t> Complex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friend </a:t>
            </a:r>
            <a:r>
              <a:rPr lang="en-US" dirty="0" err="1" smtClean="0"/>
              <a:t>istream</a:t>
            </a:r>
            <a:r>
              <a:rPr lang="en-US" dirty="0" smtClean="0"/>
              <a:t> &amp;operator&gt;&gt;(</a:t>
            </a:r>
            <a:r>
              <a:rPr lang="en-US" dirty="0" err="1" smtClean="0"/>
              <a:t>istream</a:t>
            </a:r>
            <a:r>
              <a:rPr lang="en-US" dirty="0" smtClean="0"/>
              <a:t> &amp;, Complex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Complex(double r = 0.0, double </a:t>
            </a:r>
            <a:r>
              <a:rPr lang="en-US" dirty="0" err="1" smtClean="0"/>
              <a:t>im</a:t>
            </a:r>
            <a:r>
              <a:rPr lang="en-US" dirty="0" smtClean="0"/>
              <a:t> = 0.0)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// default constructor (sets to 0 + 0i)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// conversion constructor (double to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// constructor with 2 parameters (r + </a:t>
            </a:r>
            <a:r>
              <a:rPr lang="en-US" dirty="0" err="1" smtClean="0"/>
              <a:t>im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~Complex();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/>
              <a:t>g</a:t>
            </a:r>
            <a:r>
              <a:rPr lang="en-US" dirty="0" err="1" smtClean="0"/>
              <a:t>etReal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 double </a:t>
            </a:r>
            <a:r>
              <a:rPr lang="en-US" dirty="0" err="1" smtClean="0"/>
              <a:t>getImaginary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void set(double r, double </a:t>
            </a:r>
            <a:r>
              <a:rPr lang="en-US" dirty="0" err="1" smtClean="0"/>
              <a:t>im</a:t>
            </a:r>
            <a:r>
              <a:rPr lang="en-US" dirty="0" smtClean="0"/>
              <a:t> = 0.0);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4235668" y="1271752"/>
            <a:ext cx="2175641" cy="899948"/>
          </a:xfrm>
          <a:prstGeom prst="wedgeRectCallout">
            <a:avLst>
              <a:gd name="adj1" fmla="val -117725"/>
              <a:gd name="adj2" fmla="val 671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Notice the return types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76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omplex.h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Complex&amp; operator++(); // prefix increment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 operator++(</a:t>
            </a:r>
            <a:r>
              <a:rPr lang="en-US" dirty="0" err="1" smtClean="0"/>
              <a:t>int</a:t>
            </a:r>
            <a:r>
              <a:rPr lang="en-US" dirty="0" smtClean="0"/>
              <a:t>); // postfix increment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Complex&amp; operator--();	// prefix decrement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 operator--(</a:t>
            </a:r>
            <a:r>
              <a:rPr lang="en-US" dirty="0" err="1" smtClean="0"/>
              <a:t>int</a:t>
            </a:r>
            <a:r>
              <a:rPr lang="en-US" dirty="0" smtClean="0"/>
              <a:t>);  // postfix decrement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real, </a:t>
            </a:r>
            <a:r>
              <a:rPr lang="en-US" dirty="0" err="1" smtClean="0"/>
              <a:t>imag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86400" y="4246179"/>
            <a:ext cx="2911366" cy="1450428"/>
          </a:xfrm>
          <a:prstGeom prst="wedgeRectCallout">
            <a:avLst>
              <a:gd name="adj1" fmla="val -92151"/>
              <a:gd name="adj2" fmla="val -932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a note to the compiler to indicate that it is a postfix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complex.h</a:t>
            </a:r>
            <a:r>
              <a:rPr lang="en-US" dirty="0" smtClean="0"/>
              <a:t>”  // </a:t>
            </a:r>
            <a:r>
              <a:rPr lang="en-US" dirty="0" err="1" smtClean="0"/>
              <a:t>iostream</a:t>
            </a:r>
            <a:r>
              <a:rPr lang="en-US" dirty="0" smtClean="0"/>
              <a:t> is already in </a:t>
            </a:r>
            <a:r>
              <a:rPr lang="en-US" dirty="0" err="1" smtClean="0"/>
              <a:t>complex.h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operator+(</a:t>
            </a:r>
            <a:r>
              <a:rPr lang="en-US" dirty="0" err="1" smtClean="0"/>
              <a:t>const</a:t>
            </a:r>
            <a:r>
              <a:rPr lang="en-US" dirty="0" smtClean="0"/>
              <a:t> Complex &amp;c1, </a:t>
            </a:r>
            <a:r>
              <a:rPr lang="en-US" dirty="0" err="1" smtClean="0"/>
              <a:t>const</a:t>
            </a:r>
            <a:r>
              <a:rPr lang="en-US" dirty="0" smtClean="0"/>
              <a:t> Complex &amp; c2)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Complex(c1.real + c2.real, c1.imag + c2.imag);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operator-(</a:t>
            </a:r>
            <a:r>
              <a:rPr lang="en-US" dirty="0" err="1" smtClean="0"/>
              <a:t>const</a:t>
            </a:r>
            <a:r>
              <a:rPr lang="en-US" dirty="0" smtClean="0"/>
              <a:t> Complex &amp;c1, </a:t>
            </a:r>
            <a:r>
              <a:rPr lang="en-US" dirty="0" err="1" smtClean="0"/>
              <a:t>const</a:t>
            </a:r>
            <a:r>
              <a:rPr lang="en-US" dirty="0" smtClean="0"/>
              <a:t> Complex &amp;c2)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Complex(c1.real – c2.real, c1.imag – c2.image);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06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operator*(</a:t>
            </a:r>
            <a:r>
              <a:rPr lang="en-US" dirty="0" err="1" smtClean="0"/>
              <a:t>const</a:t>
            </a:r>
            <a:r>
              <a:rPr lang="en-US" dirty="0" smtClean="0"/>
              <a:t> Complex &amp;c1, </a:t>
            </a:r>
            <a:r>
              <a:rPr lang="en-US" dirty="0" err="1" smtClean="0"/>
              <a:t>const</a:t>
            </a:r>
            <a:r>
              <a:rPr lang="en-US" dirty="0" smtClean="0"/>
              <a:t> Complex &amp;c2)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realPart</a:t>
            </a:r>
            <a:r>
              <a:rPr lang="en-US" dirty="0" smtClean="0"/>
              <a:t> = c1.real*c2.real – c1.imag*c2.imag;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imagPart</a:t>
            </a:r>
            <a:r>
              <a:rPr lang="en-US" dirty="0" smtClean="0"/>
              <a:t> = c1.imag*c2.real + c1.real*c2.imag;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Complex(</a:t>
            </a:r>
            <a:r>
              <a:rPr lang="en-US" dirty="0" err="1" smtClean="0"/>
              <a:t>realPart</a:t>
            </a:r>
            <a:r>
              <a:rPr lang="en-US" dirty="0" smtClean="0"/>
              <a:t>, </a:t>
            </a:r>
            <a:r>
              <a:rPr lang="en-US" dirty="0" err="1" smtClean="0"/>
              <a:t>imagPart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operator/(</a:t>
            </a:r>
            <a:r>
              <a:rPr lang="en-US" dirty="0" err="1" smtClean="0"/>
              <a:t>const</a:t>
            </a:r>
            <a:r>
              <a:rPr lang="en-US" dirty="0" smtClean="0"/>
              <a:t> Complex &amp;c1, </a:t>
            </a:r>
            <a:r>
              <a:rPr lang="en-US" dirty="0" err="1" smtClean="0"/>
              <a:t>const</a:t>
            </a:r>
            <a:r>
              <a:rPr lang="en-US" dirty="0" smtClean="0"/>
              <a:t> Complex &amp;c2)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realPart</a:t>
            </a:r>
            <a:r>
              <a:rPr lang="en-US" dirty="0" smtClean="0"/>
              <a:t> = (c1.real*c2.real + c1.imag*c2.imag)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 (c2.real*c2.real + c2.imag*c2.imag);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imagPart</a:t>
            </a:r>
            <a:r>
              <a:rPr lang="en-US" dirty="0" smtClean="0"/>
              <a:t> = (c1.imag*c2.real – c1.real*c2.imag)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/ (c2.real*c2.real + c2.imag*c2.imag);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Complex(</a:t>
            </a:r>
            <a:r>
              <a:rPr lang="en-US" dirty="0" err="1" smtClean="0"/>
              <a:t>realPart</a:t>
            </a:r>
            <a:r>
              <a:rPr lang="en-US" dirty="0" smtClean="0"/>
              <a:t>, </a:t>
            </a:r>
            <a:r>
              <a:rPr lang="en-US" dirty="0" err="1" smtClean="0"/>
              <a:t>imagPart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113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</a:t>
            </a:r>
            <a:r>
              <a:rPr lang="en-US" dirty="0" err="1" smtClean="0"/>
              <a:t>stream</a:t>
            </a:r>
            <a:r>
              <a:rPr lang="en-US" dirty="0" smtClean="0"/>
              <a:t> &amp;operator&lt;&lt;(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Complex &amp;c)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c.imag</a:t>
            </a:r>
            <a:r>
              <a:rPr lang="en-US" dirty="0" smtClean="0"/>
              <a:t> = 0) return (</a:t>
            </a:r>
            <a:r>
              <a:rPr lang="en-US" dirty="0" err="1" smtClean="0"/>
              <a:t>os</a:t>
            </a:r>
            <a:r>
              <a:rPr lang="en-US" dirty="0" smtClean="0"/>
              <a:t> &lt;&lt; </a:t>
            </a:r>
            <a:r>
              <a:rPr lang="en-US" dirty="0" err="1" smtClean="0"/>
              <a:t>c.real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c.real</a:t>
            </a:r>
            <a:r>
              <a:rPr lang="en-US" dirty="0" smtClean="0"/>
              <a:t> = 0) return (</a:t>
            </a:r>
            <a:r>
              <a:rPr lang="en-US" dirty="0" err="1" smtClean="0"/>
              <a:t>os</a:t>
            </a:r>
            <a:r>
              <a:rPr lang="en-US" dirty="0" smtClean="0"/>
              <a:t> &lt;&lt; </a:t>
            </a:r>
            <a:r>
              <a:rPr lang="en-US" dirty="0" err="1" smtClean="0"/>
              <a:t>c.imag</a:t>
            </a:r>
            <a:r>
              <a:rPr lang="en-US" dirty="0" smtClean="0"/>
              <a:t> &lt;&lt; ‘</a:t>
            </a:r>
            <a:r>
              <a:rPr lang="en-US" dirty="0" err="1" smtClean="0"/>
              <a:t>i</a:t>
            </a:r>
            <a:r>
              <a:rPr lang="en-US" dirty="0" smtClean="0"/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os</a:t>
            </a:r>
            <a:r>
              <a:rPr lang="en-US" dirty="0" smtClean="0"/>
              <a:t> &lt;&lt; </a:t>
            </a:r>
            <a:r>
              <a:rPr lang="en-US" dirty="0" err="1" smtClean="0"/>
              <a:t>c.real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c.imag</a:t>
            </a:r>
            <a:r>
              <a:rPr lang="en-US" dirty="0" smtClean="0"/>
              <a:t> &gt; 0) </a:t>
            </a:r>
            <a:r>
              <a:rPr lang="en-US" dirty="0" err="1" smtClean="0"/>
              <a:t>os</a:t>
            </a:r>
            <a:r>
              <a:rPr lang="en-US" dirty="0" smtClean="0"/>
              <a:t> &lt;&lt; “ + “ &lt;&lt; </a:t>
            </a:r>
            <a:r>
              <a:rPr lang="en-US" dirty="0" err="1" smtClean="0"/>
              <a:t>c.imag</a:t>
            </a:r>
            <a:r>
              <a:rPr lang="en-US" dirty="0" smtClean="0"/>
              <a:t> &lt;&lt; ‘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 err="1" smtClean="0"/>
              <a:t>os</a:t>
            </a:r>
            <a:r>
              <a:rPr lang="en-US" dirty="0" smtClean="0"/>
              <a:t> &lt;&lt; “ – “ &lt;&lt; -</a:t>
            </a:r>
            <a:r>
              <a:rPr lang="en-US" dirty="0" err="1" smtClean="0"/>
              <a:t>c.imag</a:t>
            </a:r>
            <a:r>
              <a:rPr lang="en-US" dirty="0" smtClean="0"/>
              <a:t> &lt;&lt; ‘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os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155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input format:  &lt;real&gt; + &lt;</a:t>
            </a:r>
            <a:r>
              <a:rPr lang="en-US" dirty="0" err="1" smtClean="0"/>
              <a:t>imag</a:t>
            </a:r>
            <a:r>
              <a:rPr lang="en-US" dirty="0" smtClean="0"/>
              <a:t>&gt;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stream</a:t>
            </a:r>
            <a:r>
              <a:rPr lang="en-US" dirty="0" smtClean="0"/>
              <a:t> &amp;operator&gt;&gt;(</a:t>
            </a:r>
            <a:r>
              <a:rPr lang="en-US" dirty="0" err="1" smtClean="0"/>
              <a:t>istream</a:t>
            </a:r>
            <a:r>
              <a:rPr lang="en-US" dirty="0" smtClean="0"/>
              <a:t> &amp;is, Complex &amp;c)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symbol, </a:t>
            </a:r>
            <a:r>
              <a:rPr lang="en-US" dirty="0" err="1" smtClean="0"/>
              <a:t>iMarker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is &gt;&gt; </a:t>
            </a:r>
            <a:r>
              <a:rPr lang="en-US" dirty="0" err="1" smtClean="0"/>
              <a:t>c.real</a:t>
            </a:r>
            <a:r>
              <a:rPr lang="en-US" dirty="0" smtClean="0"/>
              <a:t> &gt;&gt; symbol &gt;&gt; </a:t>
            </a:r>
            <a:r>
              <a:rPr lang="en-US" dirty="0" err="1" smtClean="0"/>
              <a:t>c.imag</a:t>
            </a:r>
            <a:r>
              <a:rPr lang="en-US" dirty="0" smtClean="0"/>
              <a:t> &gt;&gt; </a:t>
            </a:r>
            <a:r>
              <a:rPr lang="en-US" dirty="0" err="1" smtClean="0"/>
              <a:t>iMarker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(symbol == ‘ – ‘) </a:t>
            </a:r>
            <a:r>
              <a:rPr lang="en-US" dirty="0" err="1" smtClean="0"/>
              <a:t>c.imag</a:t>
            </a:r>
            <a:r>
              <a:rPr lang="en-US" dirty="0" smtClean="0"/>
              <a:t> = -</a:t>
            </a:r>
            <a:r>
              <a:rPr lang="en-US" dirty="0" err="1" smtClean="0"/>
              <a:t>c.imag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Complex::Complex(double r, double </a:t>
            </a:r>
            <a:r>
              <a:rPr lang="en-US" dirty="0" err="1" smtClean="0"/>
              <a:t>im</a:t>
            </a:r>
            <a:r>
              <a:rPr lang="en-US" dirty="0" smtClean="0"/>
              <a:t>) { real = r; </a:t>
            </a:r>
            <a:r>
              <a:rPr lang="en-US" dirty="0" err="1" smtClean="0"/>
              <a:t>imag</a:t>
            </a:r>
            <a:r>
              <a:rPr lang="en-US" dirty="0" smtClean="0"/>
              <a:t> = </a:t>
            </a:r>
            <a:r>
              <a:rPr lang="en-US" dirty="0" err="1" smtClean="0"/>
              <a:t>im</a:t>
            </a:r>
            <a:r>
              <a:rPr lang="en-US" dirty="0" smtClean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Complex::~Complex();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ouble Complex::</a:t>
            </a:r>
            <a:r>
              <a:rPr lang="en-US" dirty="0" err="1" smtClean="0"/>
              <a:t>getReal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real;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ouble Complex::</a:t>
            </a:r>
            <a:r>
              <a:rPr lang="en-US" dirty="0" err="1" smtClean="0"/>
              <a:t>getImaginary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</a:t>
            </a:r>
            <a:r>
              <a:rPr lang="en-US" dirty="0" err="1" smtClean="0"/>
              <a:t>imag</a:t>
            </a:r>
            <a:r>
              <a:rPr lang="en-US" dirty="0" smtClean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Complex::set(double r, double </a:t>
            </a:r>
            <a:r>
              <a:rPr lang="en-US" dirty="0" err="1" smtClean="0"/>
              <a:t>im</a:t>
            </a:r>
            <a:r>
              <a:rPr lang="en-US" dirty="0" smtClean="0"/>
              <a:t>) { real = r; </a:t>
            </a:r>
            <a:r>
              <a:rPr lang="en-US" dirty="0" err="1" smtClean="0"/>
              <a:t>imag</a:t>
            </a:r>
            <a:r>
              <a:rPr lang="en-US" dirty="0" smtClean="0"/>
              <a:t> = </a:t>
            </a:r>
            <a:r>
              <a:rPr lang="en-US" dirty="0" err="1" smtClean="0"/>
              <a:t>im</a:t>
            </a:r>
            <a:r>
              <a:rPr lang="en-US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853317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prefix increment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&amp;Complex::operator++() {  real++; return *this;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postfix increment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Complex::operator++(</a:t>
            </a:r>
            <a:r>
              <a:rPr lang="en-US" dirty="0" err="1" smtClean="0"/>
              <a:t>int</a:t>
            </a:r>
            <a:r>
              <a:rPr lang="en-US" dirty="0" smtClean="0"/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 temp = *this; real++;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temp; // return OLD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prefix decrement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&amp;Complex::</a:t>
            </a:r>
            <a:r>
              <a:rPr lang="en-US" dirty="0" smtClean="0"/>
              <a:t>operator--() </a:t>
            </a:r>
            <a:r>
              <a:rPr lang="en-US" dirty="0" smtClean="0"/>
              <a:t>{ real--; return *this;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postfix decrement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Complex Complex::operator--(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 temp = *this; real--;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temp; // return OLD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409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“</a:t>
            </a:r>
            <a:r>
              <a:rPr lang="en-US" dirty="0" err="1"/>
              <a:t>complex.h</a:t>
            </a:r>
            <a:r>
              <a:rPr lang="en-US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PrintComplex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 label, Complex 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label &lt;&lt; “: “ &lt;&lt; c &lt;&lt; ‘\n’;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Complex c1, c2(7.5), c3(3.6, 2.1), c4(5, -8), c5(0, 8.4),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c6(0, -9.3);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PrintComplex</a:t>
            </a:r>
            <a:r>
              <a:rPr lang="en-US" dirty="0" smtClean="0"/>
              <a:t>(“c1”, c1);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PrintComplex</a:t>
            </a:r>
            <a:r>
              <a:rPr lang="en-US" dirty="0" smtClean="0"/>
              <a:t>(“c6, c6);</a:t>
            </a:r>
          </a:p>
        </p:txBody>
      </p:sp>
    </p:spTree>
    <p:extLst>
      <p:ext uri="{BB962C8B-B14F-4D97-AF65-F5344CB8AC3E}">
        <p14:creationId xmlns:p14="http://schemas.microsoft.com/office/powerpoint/2010/main" val="15004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operator is just a function</a:t>
            </a:r>
          </a:p>
          <a:p>
            <a:pPr lvl="1"/>
            <a:r>
              <a:rPr lang="en-US" dirty="0" smtClean="0"/>
              <a:t>It requires a name, a return type, and a parameter list</a:t>
            </a:r>
          </a:p>
          <a:p>
            <a:pPr lvl="1"/>
            <a:r>
              <a:rPr lang="en-US" dirty="0" smtClean="0"/>
              <a:t>Name of an operator is always a conjunction of the keyword </a:t>
            </a:r>
            <a:r>
              <a:rPr lang="en-US" b="1" dirty="0" smtClean="0">
                <a:solidFill>
                  <a:srgbClr val="7030A0"/>
                </a:solidFill>
              </a:rPr>
              <a:t>operator</a:t>
            </a:r>
            <a:r>
              <a:rPr lang="en-US" dirty="0" smtClean="0"/>
              <a:t> and the operator symbol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perator+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perator++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perator&lt;&lt;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perator==</a:t>
            </a:r>
          </a:p>
          <a:p>
            <a:pPr lvl="1"/>
            <a:r>
              <a:rPr lang="en-US" dirty="0" smtClean="0"/>
              <a:t>Format of operator overload declaration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eturn_type</a:t>
            </a:r>
            <a:r>
              <a:rPr lang="en-US" dirty="0" smtClean="0"/>
              <a:t> operator&lt;</a:t>
            </a:r>
            <a:r>
              <a:rPr lang="en-US" dirty="0" err="1" smtClean="0"/>
              <a:t>operator_symbol</a:t>
            </a:r>
            <a:r>
              <a:rPr lang="en-US" dirty="0" smtClean="0"/>
              <a:t>&gt; (</a:t>
            </a:r>
            <a:r>
              <a:rPr lang="en-US" dirty="0" err="1" smtClean="0"/>
              <a:t>parameter_list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62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new value for c1: “;</a:t>
            </a: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&gt;&gt; c1;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new value for c2: “; </a:t>
            </a:r>
            <a:r>
              <a:rPr lang="en-US" dirty="0" err="1" smtClean="0"/>
              <a:t>cin</a:t>
            </a:r>
            <a:r>
              <a:rPr lang="en-US" dirty="0" smtClean="0"/>
              <a:t> &gt;&gt; c2;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nYou</a:t>
            </a:r>
            <a:r>
              <a:rPr lang="en-US" dirty="0" smtClean="0"/>
              <a:t> entered: \n”;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PrintComplex</a:t>
            </a:r>
            <a:r>
              <a:rPr lang="en-US" dirty="0" smtClean="0"/>
              <a:t>(“c1”, c1); </a:t>
            </a:r>
            <a:r>
              <a:rPr lang="en-US" dirty="0" err="1" smtClean="0"/>
              <a:t>PrintComplex</a:t>
            </a:r>
            <a:r>
              <a:rPr lang="en-US" dirty="0" smtClean="0"/>
              <a:t>(“c2”, c2);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71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marL="987552" lvl="2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3, y = 6, z;</a:t>
            </a:r>
          </a:p>
          <a:p>
            <a:pPr marL="987552" lvl="2" indent="0">
              <a:buNone/>
            </a:pPr>
            <a:r>
              <a:rPr lang="en-US" dirty="0"/>
              <a:t>f</a:t>
            </a:r>
            <a:r>
              <a:rPr lang="en-US" dirty="0" smtClean="0"/>
              <a:t>loat a = 3.4, b = 2.1, c;</a:t>
            </a:r>
          </a:p>
          <a:p>
            <a:pPr marL="987552" lvl="2" indent="0">
              <a:buNone/>
            </a:pPr>
            <a:r>
              <a:rPr lang="en-US" dirty="0"/>
              <a:t>z</a:t>
            </a:r>
            <a:r>
              <a:rPr lang="en-US" dirty="0" smtClean="0"/>
              <a:t> = x + y;</a:t>
            </a:r>
          </a:p>
          <a:p>
            <a:pPr marL="987552" lvl="2" indent="0">
              <a:buNone/>
            </a:pPr>
            <a:r>
              <a:rPr lang="en-US" dirty="0" smtClean="0"/>
              <a:t>c = a / b + 1/ 3;</a:t>
            </a:r>
          </a:p>
          <a:p>
            <a:pPr lvl="1"/>
            <a:r>
              <a:rPr lang="en-US" dirty="0" smtClean="0"/>
              <a:t>Can we use arithmetic operators on our Fraction class (a user-defined type)?</a:t>
            </a:r>
          </a:p>
          <a:p>
            <a:pPr marL="987552" lvl="2" indent="0">
              <a:buNone/>
            </a:pPr>
            <a:r>
              <a:rPr lang="en-US" dirty="0" smtClean="0"/>
              <a:t>Fraction n1, n2, n3;</a:t>
            </a:r>
          </a:p>
          <a:p>
            <a:pPr marL="987552" lvl="2" indent="0">
              <a:buNone/>
            </a:pPr>
            <a:r>
              <a:rPr lang="en-US" dirty="0"/>
              <a:t>n</a:t>
            </a:r>
            <a:r>
              <a:rPr lang="en-US" dirty="0" smtClean="0"/>
              <a:t>3 = n1 + n2;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8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answer is NO</a:t>
            </a:r>
          </a:p>
          <a:p>
            <a:pPr lvl="2"/>
            <a:r>
              <a:rPr lang="en-US" dirty="0" smtClean="0"/>
              <a:t>Since Fraction is a user-defined type</a:t>
            </a:r>
          </a:p>
          <a:p>
            <a:pPr lvl="2"/>
            <a:r>
              <a:rPr lang="en-US" dirty="0" smtClean="0"/>
              <a:t>Operator overloading makes this possible</a:t>
            </a:r>
          </a:p>
        </p:txBody>
      </p:sp>
    </p:spTree>
    <p:extLst>
      <p:ext uri="{BB962C8B-B14F-4D97-AF65-F5344CB8AC3E}">
        <p14:creationId xmlns:p14="http://schemas.microsoft.com/office/powerpoint/2010/main" val="28015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screen output is legal</a:t>
            </a:r>
          </a:p>
          <a:p>
            <a:pPr marL="530352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5, y = 0;</a:t>
            </a:r>
          </a:p>
          <a:p>
            <a:pPr marL="530352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x &lt;&lt; y;  	</a:t>
            </a:r>
          </a:p>
          <a:p>
            <a:r>
              <a:rPr lang="en-US" dirty="0" smtClean="0"/>
              <a:t>How about this?</a:t>
            </a:r>
          </a:p>
          <a:p>
            <a:pPr marL="530352" lvl="1" indent="0">
              <a:buNone/>
            </a:pPr>
            <a:r>
              <a:rPr lang="en-US" dirty="0" smtClean="0"/>
              <a:t>Fraction f(3, 4);</a:t>
            </a:r>
          </a:p>
          <a:p>
            <a:pPr marL="530352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“The fraction f = “ &lt;&lt; f &lt;&lt; ‘\n’;</a:t>
            </a:r>
          </a:p>
          <a:p>
            <a:r>
              <a:rPr lang="en-US" dirty="0" smtClean="0"/>
              <a:t>No, since the </a:t>
            </a:r>
            <a:r>
              <a:rPr lang="en-US" dirty="0" err="1" smtClean="0"/>
              <a:t>iostream</a:t>
            </a:r>
            <a:r>
              <a:rPr lang="en-US" dirty="0" smtClean="0"/>
              <a:t> library does not know about Fraction objects</a:t>
            </a:r>
          </a:p>
          <a:p>
            <a:r>
              <a:rPr lang="en-US" dirty="0" smtClean="0"/>
              <a:t>Again, operator overloading can help here</a:t>
            </a:r>
          </a:p>
        </p:txBody>
      </p:sp>
    </p:spTree>
    <p:extLst>
      <p:ext uri="{BB962C8B-B14F-4D97-AF65-F5344CB8AC3E}">
        <p14:creationId xmlns:p14="http://schemas.microsoft.com/office/powerpoint/2010/main" val="8329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overloaded either as stand-alone functions or as member functions</a:t>
            </a:r>
          </a:p>
          <a:p>
            <a:r>
              <a:rPr lang="en-US" dirty="0" smtClean="0"/>
              <a:t>Originally, we have the following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riend Fraction Add(Fraction f1, Fraction f2);</a:t>
            </a:r>
          </a:p>
          <a:p>
            <a:pPr lvl="1"/>
            <a:r>
              <a:rPr lang="en-US" dirty="0" smtClean="0"/>
              <a:t>To add, perform the following</a:t>
            </a:r>
          </a:p>
          <a:p>
            <a:pPr marL="530352" lvl="1" indent="0">
              <a:buNone/>
            </a:pPr>
            <a:r>
              <a:rPr lang="en-US" dirty="0" smtClean="0"/>
              <a:t>Fraction n1, n2, n3;</a:t>
            </a:r>
          </a:p>
          <a:p>
            <a:pPr marL="530352" lvl="1" indent="0">
              <a:buNone/>
            </a:pPr>
            <a:r>
              <a:rPr lang="en-US" dirty="0"/>
              <a:t>n</a:t>
            </a:r>
            <a:r>
              <a:rPr lang="en-US" dirty="0" smtClean="0"/>
              <a:t>3 = Add(n1, n2);</a:t>
            </a:r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702</TotalTime>
  <Words>1451</Words>
  <Application>Microsoft Office PowerPoint</Application>
  <PresentationFormat>On-screen Show (4:3)</PresentationFormat>
  <Paragraphs>458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Franklin Gothic Book</vt:lpstr>
      <vt:lpstr>Crop</vt:lpstr>
      <vt:lpstr>Operator Overloading</vt:lpstr>
      <vt:lpstr>Fundamentals</vt:lpstr>
      <vt:lpstr>Some Rules Regarding Operator Overloading</vt:lpstr>
      <vt:lpstr>Friend vs. Member Functions</vt:lpstr>
      <vt:lpstr>Format</vt:lpstr>
      <vt:lpstr>Motivation</vt:lpstr>
      <vt:lpstr>Example 1</vt:lpstr>
      <vt:lpstr>Example 2</vt:lpstr>
      <vt:lpstr>Overloading the Arithmetic Operators</vt:lpstr>
      <vt:lpstr>The + Operator</vt:lpstr>
      <vt:lpstr>Definition of the + Operator</vt:lpstr>
      <vt:lpstr>Code Example</vt:lpstr>
      <vt:lpstr>frac.h</vt:lpstr>
      <vt:lpstr>frac.cpp</vt:lpstr>
      <vt:lpstr>main.cpp</vt:lpstr>
      <vt:lpstr>main.cpp</vt:lpstr>
      <vt:lpstr>Overloading an Operator as a Member Function</vt:lpstr>
      <vt:lpstr>Definition of operator+</vt:lpstr>
      <vt:lpstr>Example Code</vt:lpstr>
      <vt:lpstr>frac.h</vt:lpstr>
      <vt:lpstr>frac.cpp</vt:lpstr>
      <vt:lpstr>main.cpp</vt:lpstr>
      <vt:lpstr>main.cpp</vt:lpstr>
      <vt:lpstr>Other Arithmetic Operators</vt:lpstr>
      <vt:lpstr>Friend vs. Member Operator Overloading</vt:lpstr>
      <vt:lpstr>Overloading Comparison Operators</vt:lpstr>
      <vt:lpstr>Can Overall All Six</vt:lpstr>
      <vt:lpstr>Overloading the Insertion &lt;&lt; and Extraction &gt;&gt; Operators</vt:lpstr>
      <vt:lpstr>Overloading the Insertion &lt;&lt; and Extraction &gt;&gt; Operators</vt:lpstr>
      <vt:lpstr>Overloading the Insertion &lt;&lt; and Extraction &gt;&gt; Operators</vt:lpstr>
      <vt:lpstr>Defining the Insertion &lt;&lt; and Extraction &gt;&gt; Operators</vt:lpstr>
      <vt:lpstr>Using the Insertion &lt;&lt; and Extraction &gt;&gt; Operators</vt:lpstr>
      <vt:lpstr>Example with &lt;&lt; Overload</vt:lpstr>
      <vt:lpstr>frac.h</vt:lpstr>
      <vt:lpstr>frac.cpp</vt:lpstr>
      <vt:lpstr>main.cpp</vt:lpstr>
      <vt:lpstr>main.cpp</vt:lpstr>
      <vt:lpstr>main.cpp</vt:lpstr>
      <vt:lpstr>Another Example </vt:lpstr>
      <vt:lpstr>Review of Complex Numbers</vt:lpstr>
      <vt:lpstr>complex.h</vt:lpstr>
      <vt:lpstr>complex.h</vt:lpstr>
      <vt:lpstr>complex.h</vt:lpstr>
      <vt:lpstr>complex.cpp</vt:lpstr>
      <vt:lpstr>complex.cpp</vt:lpstr>
      <vt:lpstr>complex.cpp</vt:lpstr>
      <vt:lpstr>complex.cpp</vt:lpstr>
      <vt:lpstr>complex.cpp</vt:lpstr>
      <vt:lpstr>samplemain.cpp</vt:lpstr>
      <vt:lpstr>samplemain.cpp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Windows User</dc:creator>
  <cp:lastModifiedBy>Windows User</cp:lastModifiedBy>
  <cp:revision>205</cp:revision>
  <dcterms:created xsi:type="dcterms:W3CDTF">2016-08-30T20:03:20Z</dcterms:created>
  <dcterms:modified xsi:type="dcterms:W3CDTF">2016-09-15T15:49:14Z</dcterms:modified>
</cp:coreProperties>
</file>