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7" r:id="rId30"/>
    <p:sldId id="288" r:id="rId31"/>
    <p:sldId id="289" r:id="rId32"/>
    <p:sldId id="285" r:id="rId33"/>
    <p:sldId id="284" r:id="rId34"/>
    <p:sldId id="286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3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DC0C8DBF-EDBC-4930-B8D0-AC1BA9DFFF2F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1890C39-5F34-4E86-BF8E-9F6185A7F2B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9563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DBF-EDBC-4930-B8D0-AC1BA9DFFF2F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C39-5F34-4E86-BF8E-9F6185A7F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2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DBF-EDBC-4930-B8D0-AC1BA9DFFF2F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C39-5F34-4E86-BF8E-9F6185A7F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72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DBF-EDBC-4930-B8D0-AC1BA9DFFF2F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C39-5F34-4E86-BF8E-9F6185A7F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94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DBF-EDBC-4930-B8D0-AC1BA9DFFF2F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C39-5F34-4E86-BF8E-9F6185A7F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17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DBF-EDBC-4930-B8D0-AC1BA9DFFF2F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C39-5F34-4E86-BF8E-9F6185A7F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3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DBF-EDBC-4930-B8D0-AC1BA9DFFF2F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C39-5F34-4E86-BF8E-9F6185A7F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7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DBF-EDBC-4930-B8D0-AC1BA9DFFF2F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C39-5F34-4E86-BF8E-9F6185A7F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77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DBF-EDBC-4930-B8D0-AC1BA9DFFF2F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C39-5F34-4E86-BF8E-9F6185A7F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6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DC0C8DBF-EDBC-4930-B8D0-AC1BA9DFFF2F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1890C39-5F34-4E86-BF8E-9F6185A7F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4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DBF-EDBC-4930-B8D0-AC1BA9DFFF2F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1890C39-5F34-4E86-BF8E-9F6185A7F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5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DBF-EDBC-4930-B8D0-AC1BA9DFFF2F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C39-5F34-4E86-BF8E-9F6185A7F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3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DBF-EDBC-4930-B8D0-AC1BA9DFFF2F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C39-5F34-4E86-BF8E-9F6185A7F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6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DBF-EDBC-4930-B8D0-AC1BA9DFFF2F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C39-5F34-4E86-BF8E-9F6185A7F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4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DBF-EDBC-4930-B8D0-AC1BA9DFFF2F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C39-5F34-4E86-BF8E-9F6185A7F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DBF-EDBC-4930-B8D0-AC1BA9DFFF2F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C39-5F34-4E86-BF8E-9F6185A7F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DBF-EDBC-4930-B8D0-AC1BA9DFFF2F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C39-5F34-4E86-BF8E-9F6185A7F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0C8DBF-EDBC-4930-B8D0-AC1BA9DFFF2F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890C39-5F34-4E86-BF8E-9F6185A7F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4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 and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Andy Wang</a:t>
            </a:r>
          </a:p>
          <a:p>
            <a:r>
              <a:rPr lang="en-US" dirty="0"/>
              <a:t>Object Oriented Programming in C++</a:t>
            </a:r>
          </a:p>
          <a:p>
            <a:r>
              <a:rPr lang="en-US" dirty="0"/>
              <a:t>COP 3330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00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dlist.cpp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DList.h</a:t>
            </a:r>
            <a:r>
              <a:rPr lang="en-US" dirty="0" smtClean="0"/>
              <a:t>”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</a:t>
            </a:r>
            <a:r>
              <a:rPr lang="en-US" dirty="0" smtClean="0"/>
              <a:t>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DList</a:t>
            </a:r>
            <a:r>
              <a:rPr lang="en-US" dirty="0" smtClean="0"/>
              <a:t>::</a:t>
            </a:r>
            <a:r>
              <a:rPr lang="en-US" dirty="0" err="1" smtClean="0"/>
              <a:t>DList</a:t>
            </a:r>
            <a:r>
              <a:rPr lang="en-US" dirty="0" smtClean="0"/>
              <a:t>() { current = 0;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bool </a:t>
            </a:r>
            <a:r>
              <a:rPr lang="en-US" dirty="0" err="1" smtClean="0"/>
              <a:t>DList</a:t>
            </a:r>
            <a:r>
              <a:rPr lang="en-US" dirty="0" smtClean="0"/>
              <a:t>::Insert(double item)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if (current &gt;= MAX) return false;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array[current] = item; current++; return true;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697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dlist.cpp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-US" dirty="0" smtClean="0"/>
              <a:t>ouble </a:t>
            </a:r>
            <a:r>
              <a:rPr lang="en-US" dirty="0" err="1" smtClean="0"/>
              <a:t>DList</a:t>
            </a:r>
            <a:r>
              <a:rPr lang="en-US" dirty="0" smtClean="0"/>
              <a:t>::</a:t>
            </a:r>
            <a:r>
              <a:rPr lang="en-US" dirty="0" err="1" smtClean="0"/>
              <a:t>GetElement</a:t>
            </a:r>
            <a:r>
              <a:rPr lang="en-US" dirty="0" smtClean="0"/>
              <a:t>(unsigned </a:t>
            </a:r>
            <a:r>
              <a:rPr lang="en-US" dirty="0" err="1" smtClean="0"/>
              <a:t>int</a:t>
            </a:r>
            <a:r>
              <a:rPr lang="en-US" dirty="0" smtClean="0"/>
              <a:t> n) </a:t>
            </a:r>
            <a:r>
              <a:rPr lang="en-US" dirty="0" err="1" smtClean="0"/>
              <a:t>const</a:t>
            </a:r>
            <a:r>
              <a:rPr lang="en-US" dirty="0" smtClean="0"/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if (n &gt;= current) n = current – 1;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return array[n];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DList</a:t>
            </a:r>
            <a:r>
              <a:rPr lang="en-US" dirty="0" smtClean="0"/>
              <a:t>::Print() </a:t>
            </a:r>
            <a:r>
              <a:rPr lang="en-US" dirty="0" err="1" smtClean="0"/>
              <a:t>const</a:t>
            </a:r>
            <a:r>
              <a:rPr lang="en-US" dirty="0" smtClean="0"/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if (current == 0) { </a:t>
            </a:r>
            <a:r>
              <a:rPr lang="en-US" dirty="0" err="1" smtClean="0"/>
              <a:t>cout</a:t>
            </a:r>
            <a:r>
              <a:rPr lang="en-US" dirty="0" smtClean="0"/>
              <a:t> &lt;&lt; “Empty List”; return;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current – 1;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array[</a:t>
            </a:r>
            <a:r>
              <a:rPr lang="en-US" dirty="0" err="1" smtClean="0"/>
              <a:t>i</a:t>
            </a:r>
            <a:r>
              <a:rPr lang="en-US" dirty="0" smtClean="0"/>
              <a:t>] &lt;&lt; “, “;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array[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DList</a:t>
            </a:r>
            <a:r>
              <a:rPr lang="en-US" dirty="0" smtClean="0"/>
              <a:t>::</a:t>
            </a:r>
            <a:r>
              <a:rPr lang="en-US" dirty="0" err="1" smtClean="0"/>
              <a:t>GetSize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 { return current; }</a:t>
            </a:r>
          </a:p>
        </p:txBody>
      </p:sp>
    </p:spTree>
    <p:extLst>
      <p:ext uri="{BB962C8B-B14F-4D97-AF65-F5344CB8AC3E}">
        <p14:creationId xmlns:p14="http://schemas.microsoft.com/office/powerpoint/2010/main" val="3201397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dlist.h</a:t>
            </a:r>
            <a:r>
              <a:rPr lang="en-US" dirty="0" smtClean="0"/>
              <a:t>”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</a:t>
            </a:r>
            <a:r>
              <a:rPr lang="en-US" dirty="0" smtClean="0"/>
              <a:t>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DList</a:t>
            </a:r>
            <a:r>
              <a:rPr lang="en-US" dirty="0" smtClean="0"/>
              <a:t> d;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“Initial list:\n”; </a:t>
            </a:r>
            <a:r>
              <a:rPr lang="en-US" dirty="0" err="1" smtClean="0"/>
              <a:t>d.Print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d.Insert</a:t>
            </a:r>
            <a:r>
              <a:rPr lang="en-US" dirty="0" smtClean="0"/>
              <a:t>(5.4); </a:t>
            </a:r>
            <a:r>
              <a:rPr lang="en-US" dirty="0" err="1" smtClean="0"/>
              <a:t>d.Insert</a:t>
            </a:r>
            <a:r>
              <a:rPr lang="en-US" dirty="0" smtClean="0"/>
              <a:t>(2.3); </a:t>
            </a:r>
            <a:r>
              <a:rPr lang="en-US" dirty="0" err="1" smtClean="0"/>
              <a:t>d.Insert</a:t>
            </a:r>
            <a:r>
              <a:rPr lang="en-US" dirty="0" smtClean="0"/>
              <a:t>(10.67);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d.Print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8388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Try to add the following member functions to the class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bool Delete(</a:t>
            </a:r>
            <a:r>
              <a:rPr lang="en-US" dirty="0" err="1" smtClean="0"/>
              <a:t>int</a:t>
            </a:r>
            <a:r>
              <a:rPr lang="en-US" dirty="0" smtClean="0"/>
              <a:t> index); 	// delete the specified, return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				// true for success, false otherwise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double Sum();	// return the sum of the list elements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double Average(); // return the average of elements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double Max();		// return the max value in the list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void Clear();		// reset the list to empty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Greater(double x); // return the number of list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				// elements that are greater than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83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Blackjack Card Game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http://www.cs.fsu.edu/~myers/cop3330/examples/bjack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Multiple classes, using composition relationship</a:t>
            </a:r>
          </a:p>
          <a:p>
            <a:pPr lvl="2"/>
            <a:r>
              <a:rPr lang="en-US" dirty="0" smtClean="0"/>
              <a:t>Card objects embedded in the Deck (components)</a:t>
            </a:r>
          </a:p>
          <a:p>
            <a:pPr lvl="2"/>
            <a:r>
              <a:rPr lang="en-US" dirty="0" smtClean="0"/>
              <a:t>Deck and Player objects </a:t>
            </a:r>
            <a:r>
              <a:rPr lang="en-US" dirty="0" smtClean="0"/>
              <a:t>are member </a:t>
            </a:r>
            <a:r>
              <a:rPr lang="en-US" dirty="0" smtClean="0"/>
              <a:t>data of class Dealer (manager class)</a:t>
            </a:r>
          </a:p>
          <a:p>
            <a:pPr lvl="1"/>
            <a:r>
              <a:rPr lang="en-US" dirty="0" smtClean="0"/>
              <a:t>Arrays of objects as member data</a:t>
            </a:r>
          </a:p>
          <a:p>
            <a:pPr lvl="2"/>
            <a:r>
              <a:rPr lang="en-US" dirty="0" smtClean="0"/>
              <a:t>Use member data to track array usage</a:t>
            </a:r>
          </a:p>
          <a:p>
            <a:pPr lvl="1"/>
            <a:r>
              <a:rPr lang="en-US" dirty="0" smtClean="0"/>
              <a:t>Enumeration usage (suits of the cards)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49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arddeck.h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</a:t>
            </a:r>
            <a:r>
              <a:rPr lang="en-US" dirty="0" err="1" smtClean="0"/>
              <a:t>num</a:t>
            </a:r>
            <a:r>
              <a:rPr lang="en-US" dirty="0" smtClean="0"/>
              <a:t> Suit {CLUBS, DIAMONDS, HEARTS, SPADES};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Card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void Display()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void </a:t>
            </a:r>
            <a:r>
              <a:rPr lang="en-US" dirty="0" err="1" smtClean="0"/>
              <a:t>SetSuit</a:t>
            </a:r>
            <a:r>
              <a:rPr lang="en-US" dirty="0" smtClean="0"/>
              <a:t>(Suit);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void </a:t>
            </a:r>
            <a:r>
              <a:rPr lang="en-US" dirty="0" err="1" smtClean="0"/>
              <a:t>SetVal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Suit </a:t>
            </a:r>
            <a:r>
              <a:rPr lang="en-US" dirty="0" err="1" smtClean="0"/>
              <a:t>GetSuite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GetVal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;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private: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Suit s;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;  // 2…14, representing 2..10, J, Q, K, A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05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arddeck.h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class Deck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Deck();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  <a:r>
              <a:rPr lang="en-US" dirty="0" smtClean="0"/>
              <a:t>void Shuffle();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void </a:t>
            </a:r>
            <a:r>
              <a:rPr lang="en-US" dirty="0" err="1" smtClean="0"/>
              <a:t>ShuffleRest</a:t>
            </a:r>
            <a:r>
              <a:rPr lang="en-US" dirty="0" smtClean="0"/>
              <a:t>();  // shuffle the undealt cards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Card </a:t>
            </a:r>
            <a:r>
              <a:rPr lang="en-US" dirty="0" err="1" smtClean="0"/>
              <a:t>DealCard</a:t>
            </a:r>
            <a:r>
              <a:rPr lang="en-US" dirty="0" smtClean="0"/>
              <a:t>(); // deal one card from the deck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TopCard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private: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topCard</a:t>
            </a:r>
            <a:r>
              <a:rPr lang="en-US" b="1" dirty="0" smtClean="0">
                <a:solidFill>
                  <a:srgbClr val="7030A0"/>
                </a:solidFill>
              </a:rPr>
              <a:t>;  // index of current top card of deck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		// tracking the current state of the deck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Card cards[52];  // notice the composition</a:t>
            </a: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65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arddeck.cpp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	// for </a:t>
            </a:r>
            <a:r>
              <a:rPr lang="en-US" dirty="0" err="1" smtClean="0"/>
              <a:t>cout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cstdlib</a:t>
            </a:r>
            <a:r>
              <a:rPr lang="en-US" dirty="0" smtClean="0"/>
              <a:t>&gt;	// for rand(), </a:t>
            </a:r>
            <a:r>
              <a:rPr lang="en-US" dirty="0" err="1" smtClean="0"/>
              <a:t>srand</a:t>
            </a:r>
            <a:r>
              <a:rPr lang="en-US" dirty="0" smtClean="0"/>
              <a:t>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ctime</a:t>
            </a:r>
            <a:r>
              <a:rPr lang="en-US" dirty="0" smtClean="0"/>
              <a:t>&gt;		// for clock()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carddeck.h</a:t>
            </a:r>
            <a:r>
              <a:rPr lang="en-US" dirty="0" smtClean="0"/>
              <a:t>”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</a:t>
            </a:r>
            <a:r>
              <a:rPr lang="en-US" dirty="0" smtClean="0"/>
              <a:t>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893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arddeck.cpp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</a:t>
            </a:r>
            <a:r>
              <a:rPr lang="en-US" dirty="0" smtClean="0"/>
              <a:t>oid Card::Display() </a:t>
            </a:r>
            <a:r>
              <a:rPr lang="en-US" dirty="0" err="1" smtClean="0"/>
              <a:t>const</a:t>
            </a:r>
            <a:r>
              <a:rPr lang="en-US" dirty="0" smtClean="0"/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if ((2 &lt;= </a:t>
            </a:r>
            <a:r>
              <a:rPr lang="en-US" dirty="0" err="1" smtClean="0"/>
              <a:t>val</a:t>
            </a:r>
            <a:r>
              <a:rPr lang="en-US" dirty="0" smtClean="0"/>
              <a:t>) &amp;&amp; (</a:t>
            </a:r>
            <a:r>
              <a:rPr lang="en-US" dirty="0" err="1" smtClean="0"/>
              <a:t>val</a:t>
            </a:r>
            <a:r>
              <a:rPr lang="en-US" dirty="0" smtClean="0"/>
              <a:t> &lt;= 10))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else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switch(</a:t>
            </a:r>
            <a:r>
              <a:rPr lang="en-US" dirty="0" err="1" smtClean="0"/>
              <a:t>val</a:t>
            </a:r>
            <a:r>
              <a:rPr lang="en-US" dirty="0" smtClean="0"/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	case 11: </a:t>
            </a:r>
            <a:r>
              <a:rPr lang="en-US" dirty="0" err="1" smtClean="0"/>
              <a:t>cout</a:t>
            </a:r>
            <a:r>
              <a:rPr lang="en-US" dirty="0"/>
              <a:t> </a:t>
            </a:r>
            <a:r>
              <a:rPr lang="en-US" dirty="0" smtClean="0"/>
              <a:t>&lt;&lt; ‘J’; break;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case 12: </a:t>
            </a:r>
            <a:r>
              <a:rPr lang="en-US" dirty="0" err="1" smtClean="0"/>
              <a:t>cout</a:t>
            </a:r>
            <a:r>
              <a:rPr lang="en-US" dirty="0" smtClean="0"/>
              <a:t> &lt;&lt; ‘Q’; break;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case 13: </a:t>
            </a:r>
            <a:r>
              <a:rPr lang="en-US" dirty="0" err="1" smtClean="0"/>
              <a:t>cout</a:t>
            </a:r>
            <a:r>
              <a:rPr lang="en-US" dirty="0" smtClean="0"/>
              <a:t> &lt;&lt; ‘K’; break;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case 14: </a:t>
            </a:r>
            <a:r>
              <a:rPr lang="en-US" dirty="0" err="1" smtClean="0"/>
              <a:t>cout</a:t>
            </a:r>
            <a:r>
              <a:rPr lang="en-US" dirty="0" smtClean="0"/>
              <a:t> &lt;&lt; ‘A’; break;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9900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arddeck.cpp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switch(s)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case CLUBS:  </a:t>
            </a:r>
            <a:r>
              <a:rPr lang="en-US" dirty="0" err="1" smtClean="0"/>
              <a:t>cout</a:t>
            </a:r>
            <a:r>
              <a:rPr lang="en-US" dirty="0" smtClean="0"/>
              <a:t> &lt;&lt; “ of clubs”; break;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case DIAMONDS: </a:t>
            </a:r>
            <a:r>
              <a:rPr lang="en-US" dirty="0" err="1" smtClean="0"/>
              <a:t>cout</a:t>
            </a:r>
            <a:r>
              <a:rPr lang="en-US" dirty="0" smtClean="0"/>
              <a:t> &lt;&lt; “ of diamonds”; break;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case HEARTS: </a:t>
            </a:r>
            <a:r>
              <a:rPr lang="en-US" dirty="0" err="1" smtClean="0"/>
              <a:t>cout</a:t>
            </a:r>
            <a:r>
              <a:rPr lang="en-US" dirty="0" smtClean="0"/>
              <a:t> &lt;&lt; “ of hearts”; break;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case SPADES: </a:t>
            </a:r>
            <a:r>
              <a:rPr lang="en-US" dirty="0" err="1" smtClean="0"/>
              <a:t>cout</a:t>
            </a:r>
            <a:r>
              <a:rPr lang="en-US" dirty="0" smtClean="0"/>
              <a:t> &lt;&lt; “ of spades”; break;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‘\n’;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766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Declaring</a:t>
            </a:r>
          </a:p>
          <a:p>
            <a:pPr lvl="1"/>
            <a:r>
              <a:rPr lang="en-US" dirty="0" smtClean="0"/>
              <a:t>Array is an indexed collection of data elements of the same type</a:t>
            </a:r>
          </a:p>
          <a:p>
            <a:pPr lvl="2"/>
            <a:r>
              <a:rPr lang="en-US" dirty="0" smtClean="0"/>
              <a:t>Index is between 0 and size – 1</a:t>
            </a:r>
          </a:p>
          <a:p>
            <a:pPr lvl="1"/>
            <a:r>
              <a:rPr lang="en-US" dirty="0" smtClean="0"/>
              <a:t>We can have array of objects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Fraction </a:t>
            </a:r>
            <a:r>
              <a:rPr lang="en-US" dirty="0" err="1" smtClean="0"/>
              <a:t>rationals</a:t>
            </a:r>
            <a:r>
              <a:rPr lang="en-US" dirty="0" smtClean="0"/>
              <a:t>[20]; 	// array of 20 Fraction objects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Complex </a:t>
            </a:r>
            <a:r>
              <a:rPr lang="en-US" dirty="0" err="1" smtClean="0"/>
              <a:t>nums</a:t>
            </a:r>
            <a:r>
              <a:rPr lang="en-US" dirty="0" smtClean="0"/>
              <a:t>[50];		// an array of 50 Complex objects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Hydrant fireplugs[10];	// an array of 10 objects of type Hydrant</a:t>
            </a:r>
          </a:p>
          <a:p>
            <a:pPr lvl="1"/>
            <a:r>
              <a:rPr lang="en-US" dirty="0" smtClean="0"/>
              <a:t>In an array of objects, each array position is a single object</a:t>
            </a:r>
          </a:p>
          <a:p>
            <a:pPr lvl="2"/>
            <a:r>
              <a:rPr lang="en-US" dirty="0" err="1"/>
              <a:t>r</a:t>
            </a:r>
            <a:r>
              <a:rPr lang="en-US" dirty="0" err="1" smtClean="0"/>
              <a:t>ationals</a:t>
            </a:r>
            <a:r>
              <a:rPr lang="en-US" dirty="0" smtClean="0"/>
              <a:t> has 20 objects named </a:t>
            </a:r>
            <a:r>
              <a:rPr lang="en-US" dirty="0" err="1" smtClean="0"/>
              <a:t>rationals</a:t>
            </a:r>
            <a:r>
              <a:rPr lang="en-US" dirty="0" smtClean="0"/>
              <a:t>[0], </a:t>
            </a:r>
            <a:r>
              <a:rPr lang="en-US" dirty="0" err="1" smtClean="0"/>
              <a:t>rationals</a:t>
            </a:r>
            <a:r>
              <a:rPr lang="en-US" dirty="0" smtClean="0"/>
              <a:t>[1]…</a:t>
            </a:r>
            <a:r>
              <a:rPr lang="en-US" dirty="0" err="1" smtClean="0"/>
              <a:t>rationals</a:t>
            </a:r>
            <a:r>
              <a:rPr lang="en-US" dirty="0" smtClean="0"/>
              <a:t>[19]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910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arddeck.cpp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</a:t>
            </a:r>
            <a:r>
              <a:rPr lang="en-US" dirty="0" smtClean="0"/>
              <a:t>oid Card::</a:t>
            </a:r>
            <a:r>
              <a:rPr lang="en-US" dirty="0" err="1" smtClean="0"/>
              <a:t>SetSuit</a:t>
            </a:r>
            <a:r>
              <a:rPr lang="en-US" dirty="0" smtClean="0"/>
              <a:t>(Suit suit) { s = suit;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Void Card::</a:t>
            </a:r>
            <a:r>
              <a:rPr lang="en-US" dirty="0" err="1" smtClean="0"/>
              <a:t>SetVal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v) { </a:t>
            </a:r>
            <a:r>
              <a:rPr lang="en-US" dirty="0" err="1" smtClean="0"/>
              <a:t>val</a:t>
            </a:r>
            <a:r>
              <a:rPr lang="en-US" dirty="0" smtClean="0"/>
              <a:t> = v;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Suit Card::</a:t>
            </a:r>
            <a:r>
              <a:rPr lang="en-US" dirty="0" err="1" smtClean="0"/>
              <a:t>GetSuit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 { return s;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int</a:t>
            </a:r>
            <a:r>
              <a:rPr lang="en-US" dirty="0" smtClean="0"/>
              <a:t> Card::</a:t>
            </a:r>
            <a:r>
              <a:rPr lang="en-US" dirty="0" err="1" smtClean="0"/>
              <a:t>GetVal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 {</a:t>
            </a:r>
            <a:r>
              <a:rPr lang="en-US" dirty="0"/>
              <a:t> </a:t>
            </a:r>
            <a:r>
              <a:rPr lang="en-US" dirty="0" smtClean="0"/>
              <a:t>return </a:t>
            </a:r>
            <a:r>
              <a:rPr lang="en-US" dirty="0" err="1" smtClean="0"/>
              <a:t>val</a:t>
            </a:r>
            <a:r>
              <a:rPr lang="en-US" dirty="0" smtClean="0"/>
              <a:t>;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</a:t>
            </a:r>
            <a:r>
              <a:rPr lang="en-US" dirty="0" smtClean="0"/>
              <a:t>oid Randomize()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r>
              <a:rPr lang="en-US" dirty="0" smtClean="0"/>
              <a:t> seed = unsigned(clock());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srand</a:t>
            </a:r>
            <a:r>
              <a:rPr lang="en-US" dirty="0" smtClean="0"/>
              <a:t>(seed);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5101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arddeck.cpp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Deck::Deck()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topcard</a:t>
            </a:r>
            <a:r>
              <a:rPr lang="en-US" dirty="0" smtClean="0"/>
              <a:t> =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52;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cards[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SetVal</a:t>
            </a:r>
            <a:r>
              <a:rPr lang="en-US" dirty="0" smtClean="0"/>
              <a:t>((</a:t>
            </a:r>
            <a:r>
              <a:rPr lang="en-US" dirty="0" err="1" smtClean="0"/>
              <a:t>i</a:t>
            </a:r>
            <a:r>
              <a:rPr lang="en-US" dirty="0" smtClean="0"/>
              <a:t> % 13) + 2);  // </a:t>
            </a:r>
            <a:r>
              <a:rPr lang="en-US" dirty="0" err="1" smtClean="0"/>
              <a:t>val</a:t>
            </a:r>
            <a:r>
              <a:rPr lang="en-US" dirty="0" smtClean="0"/>
              <a:t> = 2..14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switch(</a:t>
            </a:r>
            <a:r>
              <a:rPr lang="en-US" dirty="0" err="1" smtClean="0"/>
              <a:t>i</a:t>
            </a:r>
            <a:r>
              <a:rPr lang="en-US" dirty="0" smtClean="0"/>
              <a:t>/13)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case 0: cards[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SetSuit</a:t>
            </a:r>
            <a:r>
              <a:rPr lang="en-US" dirty="0" smtClean="0"/>
              <a:t>(CLUBS);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case 1: cards[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SetSuit</a:t>
            </a:r>
            <a:r>
              <a:rPr lang="en-US" dirty="0" smtClean="0"/>
              <a:t>(DIAMONDS);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case 2: cards[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SetSuite</a:t>
            </a:r>
            <a:r>
              <a:rPr lang="en-US" dirty="0" smtClean="0"/>
              <a:t>(HEARTS);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case 3: cards[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SetSuit</a:t>
            </a:r>
            <a:r>
              <a:rPr lang="en-US" dirty="0" smtClean="0"/>
              <a:t>(SPADES);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2692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arddeck.cpp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Deck::Shuffle()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Randomize();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3; </a:t>
            </a:r>
            <a:r>
              <a:rPr lang="en-US" dirty="0" err="1" smtClean="0"/>
              <a:t>i</a:t>
            </a:r>
            <a:r>
              <a:rPr lang="en-US" dirty="0" smtClean="0"/>
              <a:t>++) { // shuffle 3 times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for (</a:t>
            </a:r>
            <a:r>
              <a:rPr lang="en-US" dirty="0" err="1" smtClean="0"/>
              <a:t>int</a:t>
            </a:r>
            <a:r>
              <a:rPr lang="en-US" dirty="0" smtClean="0"/>
              <a:t> j = 0; j &lt; 52; </a:t>
            </a:r>
            <a:r>
              <a:rPr lang="en-US" dirty="0" err="1" smtClean="0"/>
              <a:t>j++</a:t>
            </a:r>
            <a:r>
              <a:rPr lang="en-US" dirty="0" smtClean="0"/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 r = rand() % 52;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Card c = cards[j];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cards[j] = cards[r];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cards[r] = c;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topCard</a:t>
            </a:r>
            <a:r>
              <a:rPr lang="en-US" dirty="0" smtClean="0"/>
              <a:t> = 0;  // no cards dealt yet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8415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arddeck.cpp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Deck::</a:t>
            </a:r>
            <a:r>
              <a:rPr lang="en-US" dirty="0" err="1" smtClean="0"/>
              <a:t>ShuffleRest</a:t>
            </a:r>
            <a:r>
              <a:rPr lang="en-US" dirty="0" smtClean="0"/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Randomize();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3; </a:t>
            </a:r>
            <a:r>
              <a:rPr lang="en-US" dirty="0" err="1" smtClean="0"/>
              <a:t>i</a:t>
            </a:r>
            <a:r>
              <a:rPr lang="en-US" dirty="0" smtClean="0"/>
              <a:t>++) { // shuffle 3 times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for (</a:t>
            </a:r>
            <a:r>
              <a:rPr lang="en-US" dirty="0" err="1" smtClean="0"/>
              <a:t>int</a:t>
            </a:r>
            <a:r>
              <a:rPr lang="en-US" dirty="0" smtClean="0"/>
              <a:t> j = </a:t>
            </a:r>
            <a:r>
              <a:rPr lang="en-US" dirty="0" err="1" smtClean="0"/>
              <a:t>topCard</a:t>
            </a:r>
            <a:r>
              <a:rPr lang="en-US" dirty="0" smtClean="0"/>
              <a:t>; j &lt; 52; </a:t>
            </a:r>
            <a:r>
              <a:rPr lang="en-US" dirty="0" err="1" smtClean="0"/>
              <a:t>j++</a:t>
            </a:r>
            <a:r>
              <a:rPr lang="en-US" dirty="0" smtClean="0"/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 r = rand() % (52 – </a:t>
            </a:r>
            <a:r>
              <a:rPr lang="en-US" dirty="0" err="1" smtClean="0"/>
              <a:t>topCard</a:t>
            </a:r>
            <a:r>
              <a:rPr lang="en-US" dirty="0" smtClean="0"/>
              <a:t>) + </a:t>
            </a:r>
            <a:r>
              <a:rPr lang="en-US" dirty="0" err="1" smtClean="0"/>
              <a:t>topCard</a:t>
            </a:r>
            <a:r>
              <a:rPr lang="en-US" dirty="0" smtClean="0"/>
              <a:t>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Card c = cards[j];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cards[j] = cards[r];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cards[r] = c;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5741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arddeck.cpp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// yet to error check the exhausted deck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Card Deck::</a:t>
            </a:r>
            <a:r>
              <a:rPr lang="en-US" dirty="0" err="1" smtClean="0"/>
              <a:t>DealCard</a:t>
            </a:r>
            <a:r>
              <a:rPr lang="en-US" dirty="0" smtClean="0"/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Card deal;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deal = cards[</a:t>
            </a:r>
            <a:r>
              <a:rPr lang="en-US" dirty="0" err="1" smtClean="0"/>
              <a:t>topCard</a:t>
            </a:r>
            <a:r>
              <a:rPr lang="en-US" dirty="0" smtClean="0"/>
              <a:t>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topCard</a:t>
            </a:r>
            <a:r>
              <a:rPr lang="en-US" dirty="0" smtClean="0"/>
              <a:t>++;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return deal;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Deck::</a:t>
            </a:r>
            <a:r>
              <a:rPr lang="en-US" dirty="0" err="1" smtClean="0"/>
              <a:t>TopCard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 { return </a:t>
            </a:r>
            <a:r>
              <a:rPr lang="en-US" dirty="0" err="1" smtClean="0"/>
              <a:t>topCard</a:t>
            </a:r>
            <a:r>
              <a:rPr lang="en-US" dirty="0" smtClean="0"/>
              <a:t>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18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layer.h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carddeck.h</a:t>
            </a:r>
            <a:r>
              <a:rPr lang="en-US" dirty="0" smtClean="0"/>
              <a:t>”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lass Player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Player();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void </a:t>
            </a:r>
            <a:r>
              <a:rPr lang="en-US" dirty="0" err="1" smtClean="0"/>
              <a:t>ClearHand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void </a:t>
            </a:r>
            <a:r>
              <a:rPr lang="en-US" dirty="0" err="1" smtClean="0"/>
              <a:t>TakeCard</a:t>
            </a:r>
            <a:r>
              <a:rPr lang="en-US" dirty="0" smtClean="0"/>
              <a:t>(Card c);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NumCards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GetPot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void </a:t>
            </a:r>
            <a:r>
              <a:rPr lang="en-US" dirty="0" err="1" smtClean="0"/>
              <a:t>AddToPot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HandValue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;  // compute the hand value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void </a:t>
            </a:r>
            <a:r>
              <a:rPr lang="en-US" dirty="0" err="1" smtClean="0"/>
              <a:t>ShowHand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private: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Card hand[5]; </a:t>
            </a:r>
            <a:r>
              <a:rPr lang="en-US" dirty="0" err="1" smtClean="0"/>
              <a:t>int</a:t>
            </a:r>
            <a:r>
              <a:rPr lang="en-US" dirty="0" smtClean="0"/>
              <a:t> pot;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numCards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6642539" y="5526850"/>
            <a:ext cx="2259724" cy="945931"/>
          </a:xfrm>
          <a:prstGeom prst="wedgeRectCallout">
            <a:avLst>
              <a:gd name="adj1" fmla="val -57803"/>
              <a:gd name="adj2" fmla="val 331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 tracks the number of allocated array slots in use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429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player.h</a:t>
            </a:r>
            <a:r>
              <a:rPr lang="en-US" dirty="0" smtClean="0"/>
              <a:t>”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</a:t>
            </a:r>
            <a:r>
              <a:rPr lang="en-US" dirty="0" smtClean="0"/>
              <a:t>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Player::Player() { pot = 10; </a:t>
            </a:r>
            <a:r>
              <a:rPr lang="en-US" dirty="0" err="1" smtClean="0"/>
              <a:t>ClearHand</a:t>
            </a:r>
            <a:r>
              <a:rPr lang="en-US" dirty="0" smtClean="0"/>
              <a:t>();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</a:t>
            </a:r>
            <a:r>
              <a:rPr lang="en-US" dirty="0" smtClean="0"/>
              <a:t>oid Player()::</a:t>
            </a:r>
            <a:r>
              <a:rPr lang="en-US" dirty="0" err="1" smtClean="0"/>
              <a:t>ClearHand</a:t>
            </a:r>
            <a:r>
              <a:rPr lang="en-US" dirty="0" smtClean="0"/>
              <a:t>() { </a:t>
            </a:r>
            <a:r>
              <a:rPr lang="en-US" dirty="0" err="1" smtClean="0"/>
              <a:t>numCards</a:t>
            </a:r>
            <a:r>
              <a:rPr lang="en-US" dirty="0" smtClean="0"/>
              <a:t> = 0;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</a:t>
            </a:r>
            <a:r>
              <a:rPr lang="en-US" dirty="0" smtClean="0"/>
              <a:t>oid Player::</a:t>
            </a:r>
            <a:r>
              <a:rPr lang="en-US" dirty="0" err="1" smtClean="0"/>
              <a:t>TakeCard</a:t>
            </a:r>
            <a:r>
              <a:rPr lang="en-US" dirty="0" smtClean="0"/>
              <a:t>(Card c)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if (</a:t>
            </a:r>
            <a:r>
              <a:rPr lang="en-US" dirty="0" err="1" smtClean="0"/>
              <a:t>numCards</a:t>
            </a:r>
            <a:r>
              <a:rPr lang="en-US" dirty="0" smtClean="0"/>
              <a:t> == 5) return;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hand[</a:t>
            </a:r>
            <a:r>
              <a:rPr lang="en-US" dirty="0" err="1" smtClean="0"/>
              <a:t>numCards</a:t>
            </a:r>
            <a:r>
              <a:rPr lang="en-US" dirty="0" smtClean="0"/>
              <a:t>] = c; </a:t>
            </a:r>
            <a:r>
              <a:rPr lang="en-US" dirty="0" err="1" smtClean="0"/>
              <a:t>numCards</a:t>
            </a:r>
            <a:r>
              <a:rPr lang="en-US" dirty="0" smtClean="0"/>
              <a:t>++;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int</a:t>
            </a:r>
            <a:r>
              <a:rPr lang="en-US" dirty="0"/>
              <a:t> Player::</a:t>
            </a:r>
            <a:r>
              <a:rPr lang="en-US" dirty="0" err="1"/>
              <a:t>NumCards</a:t>
            </a:r>
            <a:r>
              <a:rPr lang="en-US" dirty="0"/>
              <a:t>() </a:t>
            </a:r>
            <a:r>
              <a:rPr lang="en-US" dirty="0" err="1"/>
              <a:t>const</a:t>
            </a:r>
            <a:r>
              <a:rPr lang="en-US" dirty="0"/>
              <a:t> { return </a:t>
            </a:r>
            <a:r>
              <a:rPr lang="en-US" dirty="0" err="1"/>
              <a:t>numCards</a:t>
            </a:r>
            <a:r>
              <a:rPr lang="en-US" dirty="0"/>
              <a:t>;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74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int</a:t>
            </a:r>
            <a:r>
              <a:rPr lang="en-US" dirty="0" smtClean="0"/>
              <a:t> Player::</a:t>
            </a:r>
            <a:r>
              <a:rPr lang="en-US" dirty="0" err="1" smtClean="0"/>
              <a:t>GetPot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 { return pot;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</a:t>
            </a:r>
            <a:r>
              <a:rPr lang="en-US" dirty="0" smtClean="0"/>
              <a:t>oid Player::</a:t>
            </a:r>
            <a:r>
              <a:rPr lang="en-US" dirty="0" err="1" smtClean="0"/>
              <a:t>AddToPot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) { pot += </a:t>
            </a:r>
            <a:r>
              <a:rPr lang="en-US" dirty="0" err="1" smtClean="0"/>
              <a:t>val</a:t>
            </a:r>
            <a:r>
              <a:rPr lang="en-US" dirty="0" smtClean="0"/>
              <a:t>;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Player::</a:t>
            </a:r>
            <a:r>
              <a:rPr lang="en-US" dirty="0" err="1" smtClean="0"/>
              <a:t>HandValue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v, total =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numCards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v = hand[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GetVal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if (v &lt;= 10) total += v;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else if (v &lt;= 13) total += 10;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else total += 11;	// for simplicity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return total;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58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</a:t>
            </a:r>
            <a:r>
              <a:rPr lang="en-US" dirty="0" smtClean="0"/>
              <a:t>oid Player::</a:t>
            </a:r>
            <a:r>
              <a:rPr lang="en-US" dirty="0" err="1" smtClean="0"/>
              <a:t>ShowHand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</a:t>
            </a:r>
            <a:r>
              <a:rPr lang="en-US" dirty="0" err="1" smtClean="0"/>
              <a:t>nPLAYER</a:t>
            </a:r>
            <a:r>
              <a:rPr lang="en-US" dirty="0" smtClean="0"/>
              <a:t> #1’s hand: \n”;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for 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 = 0;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 &lt; </a:t>
            </a:r>
            <a:r>
              <a:rPr lang="en-US" b="1" dirty="0" err="1" smtClean="0">
                <a:solidFill>
                  <a:srgbClr val="7030A0"/>
                </a:solidFill>
              </a:rPr>
              <a:t>numCards</a:t>
            </a:r>
            <a:r>
              <a:rPr lang="en-US" b="1" dirty="0" smtClean="0">
                <a:solidFill>
                  <a:srgbClr val="7030A0"/>
                </a:solidFill>
              </a:rPr>
              <a:t>;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++)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	hand[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].Display();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“*** Total value: “ &lt;&lt; </a:t>
            </a:r>
            <a:r>
              <a:rPr lang="en-US" dirty="0" err="1" smtClean="0"/>
              <a:t>HandValue</a:t>
            </a:r>
            <a:r>
              <a:rPr lang="en-US" dirty="0" smtClean="0"/>
              <a:t>() &lt;&lt; ‘\n’;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6653048" y="3016469"/>
            <a:ext cx="2033752" cy="840828"/>
          </a:xfrm>
          <a:prstGeom prst="wedgeRectCallout">
            <a:avLst>
              <a:gd name="adj1" fmla="val -94735"/>
              <a:gd name="adj2" fmla="val 647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Example use of the tracking variable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505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</a:t>
            </a:r>
            <a:r>
              <a:rPr lang="en-US" dirty="0" err="1" smtClean="0"/>
              <a:t>tility.h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ReadyToQuit</a:t>
            </a:r>
            <a:r>
              <a:rPr lang="en-US" dirty="0" smtClean="0"/>
              <a:t>();  // return 1 if user enters ‘y’ or ‘Y’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// freeze the screen until the user types a character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WaitForUser</a:t>
            </a:r>
            <a:r>
              <a:rPr lang="en-US" dirty="0" smtClean="0"/>
              <a:t>();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98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Normally, the constructor initializes an object</a:t>
            </a:r>
          </a:p>
          <a:p>
            <a:r>
              <a:rPr lang="en-US" dirty="0" smtClean="0"/>
              <a:t>The default constructor (if available) is invoked for each object in an array</a:t>
            </a:r>
          </a:p>
          <a:p>
            <a:pPr marL="457200" lvl="1" indent="0">
              <a:buNone/>
            </a:pPr>
            <a:r>
              <a:rPr lang="en-US" dirty="0" smtClean="0"/>
              <a:t>Fraction </a:t>
            </a:r>
            <a:r>
              <a:rPr lang="en-US" dirty="0" err="1" smtClean="0"/>
              <a:t>numList</a:t>
            </a:r>
            <a:r>
              <a:rPr lang="en-US" dirty="0" smtClean="0"/>
              <a:t>[4];	// builds 4 fractions using default constructor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5222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ReadyToQuit</a:t>
            </a:r>
            <a:r>
              <a:rPr lang="en-US" dirty="0" smtClean="0"/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char </a:t>
            </a:r>
            <a:r>
              <a:rPr lang="en-US" dirty="0" err="1" smtClean="0"/>
              <a:t>ans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</a:t>
            </a:r>
            <a:r>
              <a:rPr lang="en-US" dirty="0" err="1" smtClean="0"/>
              <a:t>nDo</a:t>
            </a:r>
            <a:r>
              <a:rPr lang="en-US" dirty="0" smtClean="0"/>
              <a:t> you wish to run the program again (Y for yes, N for no)? “;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ans</a:t>
            </a:r>
            <a:r>
              <a:rPr lang="en-US" dirty="0" smtClean="0"/>
              <a:t>; </a:t>
            </a:r>
            <a:r>
              <a:rPr lang="en-US" dirty="0" err="1" smtClean="0"/>
              <a:t>ans</a:t>
            </a:r>
            <a:r>
              <a:rPr lang="en-US" dirty="0" smtClean="0"/>
              <a:t> = </a:t>
            </a:r>
            <a:r>
              <a:rPr lang="en-US" dirty="0" err="1" smtClean="0"/>
              <a:t>toupper</a:t>
            </a:r>
            <a:r>
              <a:rPr lang="en-US" dirty="0" smtClean="0"/>
              <a:t>(</a:t>
            </a:r>
            <a:r>
              <a:rPr lang="en-US" dirty="0" err="1" smtClean="0"/>
              <a:t>ans</a:t>
            </a:r>
            <a:r>
              <a:rPr lang="en-US" dirty="0" smtClean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while ((</a:t>
            </a:r>
            <a:r>
              <a:rPr lang="en-US" dirty="0" err="1" smtClean="0"/>
              <a:t>ans</a:t>
            </a:r>
            <a:r>
              <a:rPr lang="en-US" dirty="0" smtClean="0"/>
              <a:t> != ‘Y’) &amp;&amp; (</a:t>
            </a:r>
            <a:r>
              <a:rPr lang="en-US" dirty="0" err="1" smtClean="0"/>
              <a:t>ans</a:t>
            </a:r>
            <a:r>
              <a:rPr lang="en-US" dirty="0" smtClean="0"/>
              <a:t> != ‘N’))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</a:t>
            </a:r>
            <a:r>
              <a:rPr lang="en-US" dirty="0" err="1" smtClean="0"/>
              <a:t>nPlease</a:t>
            </a:r>
            <a:r>
              <a:rPr lang="en-US" dirty="0" smtClean="0"/>
              <a:t> answer again with Y or N”;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“\n\</a:t>
            </a:r>
            <a:r>
              <a:rPr lang="en-US" dirty="0" err="1" smtClean="0"/>
              <a:t>tRun</a:t>
            </a:r>
            <a:r>
              <a:rPr lang="en-US" dirty="0" smtClean="0"/>
              <a:t> the program again? “;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ans</a:t>
            </a:r>
            <a:r>
              <a:rPr lang="en-US" dirty="0" smtClean="0"/>
              <a:t>; </a:t>
            </a:r>
            <a:r>
              <a:rPr lang="en-US" dirty="0" err="1" smtClean="0"/>
              <a:t>ans</a:t>
            </a:r>
            <a:r>
              <a:rPr lang="en-US" dirty="0" smtClean="0"/>
              <a:t> = </a:t>
            </a:r>
            <a:r>
              <a:rPr lang="en-US" dirty="0" err="1" smtClean="0"/>
              <a:t>toupper</a:t>
            </a:r>
            <a:r>
              <a:rPr lang="en-US" dirty="0" smtClean="0"/>
              <a:t>(</a:t>
            </a:r>
            <a:r>
              <a:rPr lang="en-US" dirty="0" err="1" smtClean="0"/>
              <a:t>ans</a:t>
            </a:r>
            <a:r>
              <a:rPr lang="en-US" dirty="0" smtClean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return (</a:t>
            </a:r>
            <a:r>
              <a:rPr lang="en-US" dirty="0" err="1" smtClean="0"/>
              <a:t>ans</a:t>
            </a:r>
            <a:r>
              <a:rPr lang="en-US" dirty="0" smtClean="0"/>
              <a:t> == ‘N’); // returns 1 when ready to quit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76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WaitForUser</a:t>
            </a:r>
            <a:r>
              <a:rPr lang="en-US" dirty="0" smtClean="0"/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</a:t>
            </a:r>
            <a:r>
              <a:rPr lang="en-US" dirty="0" err="1" smtClean="0"/>
              <a:t>nPress</a:t>
            </a:r>
            <a:r>
              <a:rPr lang="en-US" dirty="0" smtClean="0"/>
              <a:t> ‘c’ followed by Enter to continue …”;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char any;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cin</a:t>
            </a:r>
            <a:r>
              <a:rPr lang="en-US" dirty="0"/>
              <a:t> </a:t>
            </a:r>
            <a:r>
              <a:rPr lang="en-US" dirty="0" smtClean="0"/>
              <a:t>&gt;&gt; any;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‘\n’;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8608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ealer.h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player.h</a:t>
            </a:r>
            <a:r>
              <a:rPr lang="en-US" dirty="0" smtClean="0"/>
              <a:t>”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lass Dealer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Dealer();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void </a:t>
            </a:r>
            <a:r>
              <a:rPr lang="en-US" dirty="0" err="1" smtClean="0"/>
              <a:t>PlayGame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void </a:t>
            </a:r>
            <a:r>
              <a:rPr lang="en-US" dirty="0" err="1" smtClean="0"/>
              <a:t>DetermineResults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private: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Player p;	// only support one player for now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Deck d;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Card hand[5];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numCards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1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ealer.h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HandValue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 </a:t>
            </a:r>
            <a:r>
              <a:rPr lang="en-US" dirty="0" err="1" smtClean="0"/>
              <a:t>const</a:t>
            </a:r>
            <a:r>
              <a:rPr lang="en-US" dirty="0" smtClean="0"/>
              <a:t>;  // compute the hand value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					 // starting with specified card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 err="1" smtClean="0"/>
              <a:t>ShowHand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 </a:t>
            </a:r>
            <a:r>
              <a:rPr lang="en-US" dirty="0" err="1" smtClean="0"/>
              <a:t>const</a:t>
            </a:r>
            <a:r>
              <a:rPr lang="en-US" dirty="0" smtClean="0"/>
              <a:t>; // display hand starting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					   // with specified card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 err="1" smtClean="0"/>
              <a:t>Shuflfe</a:t>
            </a:r>
            <a:r>
              <a:rPr lang="en-US" dirty="0" smtClean="0"/>
              <a:t>();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 err="1" smtClean="0"/>
              <a:t>DealHand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// other helper functions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 err="1" smtClean="0"/>
              <a:t>StartHand</a:t>
            </a:r>
            <a:r>
              <a:rPr lang="en-US" dirty="0" smtClean="0"/>
              <a:t>();	// deal the first 2 cards to each player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 err="1" smtClean="0"/>
              <a:t>DealACardToPlayer</a:t>
            </a:r>
            <a:r>
              <a:rPr lang="en-US" dirty="0" smtClean="0"/>
              <a:t>(); void </a:t>
            </a:r>
            <a:r>
              <a:rPr lang="en-US" dirty="0" err="1" smtClean="0"/>
              <a:t>DealACardToDealer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 err="1" smtClean="0"/>
              <a:t>DealPlayerCards</a:t>
            </a:r>
            <a:r>
              <a:rPr lang="en-US" dirty="0" smtClean="0"/>
              <a:t>(); void </a:t>
            </a:r>
            <a:r>
              <a:rPr lang="en-US" dirty="0" err="1" smtClean="0"/>
              <a:t>DealDealerCards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 err="1" smtClean="0"/>
              <a:t>FindBestHand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EndofDeck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81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dealer.cpp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cctype</a:t>
            </a:r>
            <a:r>
              <a:rPr lang="en-US" dirty="0" smtClean="0"/>
              <a:t>&gt; 	// for </a:t>
            </a:r>
            <a:r>
              <a:rPr lang="en-US" dirty="0" err="1" smtClean="0"/>
              <a:t>toupper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</a:t>
            </a:r>
            <a:r>
              <a:rPr lang="en-US" dirty="0" smtClean="0"/>
              <a:t>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Dealer::Dealer() { </a:t>
            </a:r>
            <a:r>
              <a:rPr lang="en-US" dirty="0" err="1" smtClean="0"/>
              <a:t>d.Shuffle</a:t>
            </a:r>
            <a:r>
              <a:rPr lang="en-US" dirty="0" smtClean="0"/>
              <a:t>(); </a:t>
            </a:r>
            <a:r>
              <a:rPr lang="en-US" dirty="0" err="1" smtClean="0"/>
              <a:t>numCards</a:t>
            </a:r>
            <a:r>
              <a:rPr lang="en-US" dirty="0" smtClean="0"/>
              <a:t> = 0;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</a:t>
            </a:r>
            <a:r>
              <a:rPr lang="en-US" dirty="0" smtClean="0"/>
              <a:t>oid Dealer::</a:t>
            </a:r>
            <a:r>
              <a:rPr lang="en-US" dirty="0" err="1" smtClean="0"/>
              <a:t>PlayGame</a:t>
            </a:r>
            <a:r>
              <a:rPr lang="en-US" dirty="0" smtClean="0"/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“\n\</a:t>
            </a:r>
            <a:r>
              <a:rPr lang="en-US" dirty="0" err="1" smtClean="0"/>
              <a:t>nGame</a:t>
            </a:r>
            <a:r>
              <a:rPr lang="en-US" dirty="0" smtClean="0"/>
              <a:t> on!!!\n\n”;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do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DealHand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FindBestHand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} while (!</a:t>
            </a:r>
            <a:r>
              <a:rPr lang="en-US" dirty="0" err="1" smtClean="0"/>
              <a:t>EndOfDeck</a:t>
            </a:r>
            <a:r>
              <a:rPr lang="en-US" dirty="0" smtClean="0"/>
              <a:t>());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1744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dealer.cpp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</a:t>
            </a:r>
            <a:r>
              <a:rPr lang="en-US" dirty="0" smtClean="0"/>
              <a:t>oid Dealer::</a:t>
            </a:r>
            <a:r>
              <a:rPr lang="en-US" dirty="0" err="1" smtClean="0"/>
              <a:t>DetermineResults</a:t>
            </a:r>
            <a:r>
              <a:rPr lang="en-US" dirty="0" smtClean="0"/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“\n\</a:t>
            </a:r>
            <a:r>
              <a:rPr lang="en-US" dirty="0" err="1" smtClean="0"/>
              <a:t>nPLAYER</a:t>
            </a:r>
            <a:r>
              <a:rPr lang="en-US" dirty="0" smtClean="0"/>
              <a:t> #1 started with a pot of 10\n”;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“*** FINAL POT: “ &lt;&lt; </a:t>
            </a:r>
            <a:r>
              <a:rPr lang="en-US" dirty="0" err="1" smtClean="0"/>
              <a:t>p.GetPot</a:t>
            </a:r>
            <a:r>
              <a:rPr lang="en-US" dirty="0" smtClean="0"/>
              <a:t>() &lt;&lt; ‘\n”;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</a:t>
            </a:r>
            <a:r>
              <a:rPr lang="en-US" dirty="0" smtClean="0"/>
              <a:t>oid Dealer::</a:t>
            </a:r>
            <a:r>
              <a:rPr lang="en-US" dirty="0" err="1" smtClean="0"/>
              <a:t>ShowHand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startCard</a:t>
            </a:r>
            <a:r>
              <a:rPr lang="en-US" dirty="0" smtClean="0"/>
              <a:t>) </a:t>
            </a:r>
            <a:r>
              <a:rPr lang="en-US" dirty="0" err="1" smtClean="0"/>
              <a:t>const</a:t>
            </a:r>
            <a:r>
              <a:rPr lang="en-US" dirty="0" smtClean="0"/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</a:t>
            </a:r>
            <a:r>
              <a:rPr lang="en-US" dirty="0" err="1" smtClean="0"/>
              <a:t>nDealer’s</a:t>
            </a:r>
            <a:r>
              <a:rPr lang="en-US" dirty="0" smtClean="0"/>
              <a:t> hand: \n”;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startCard</a:t>
            </a:r>
            <a:r>
              <a:rPr lang="en-US" dirty="0" smtClean="0"/>
              <a:t>; I &lt; </a:t>
            </a:r>
            <a:r>
              <a:rPr lang="en-US" dirty="0" err="1" smtClean="0"/>
              <a:t>numCards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hand[</a:t>
            </a:r>
            <a:r>
              <a:rPr lang="en-US" dirty="0" err="1" smtClean="0"/>
              <a:t>i</a:t>
            </a:r>
            <a:r>
              <a:rPr lang="en-US" dirty="0" smtClean="0"/>
              <a:t>].Display();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“*** value showing: “ &lt;&lt; </a:t>
            </a:r>
            <a:r>
              <a:rPr lang="en-US" dirty="0" err="1" smtClean="0"/>
              <a:t>HandValue</a:t>
            </a:r>
            <a:r>
              <a:rPr lang="en-US" dirty="0" smtClean="0"/>
              <a:t>(</a:t>
            </a:r>
            <a:r>
              <a:rPr lang="en-US" dirty="0" err="1" smtClean="0"/>
              <a:t>startCard</a:t>
            </a:r>
            <a:r>
              <a:rPr lang="en-US" dirty="0" smtClean="0"/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&lt;&lt; ‘\n’;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98711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dealer.cpp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Dealer::</a:t>
            </a:r>
            <a:r>
              <a:rPr lang="en-US" dirty="0" err="1" smtClean="0"/>
              <a:t>HandValue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startCard</a:t>
            </a:r>
            <a:r>
              <a:rPr lang="en-US" dirty="0" smtClean="0"/>
              <a:t>) </a:t>
            </a:r>
            <a:r>
              <a:rPr lang="en-US" dirty="0" err="1" smtClean="0"/>
              <a:t>const</a:t>
            </a:r>
            <a:r>
              <a:rPr lang="en-US" dirty="0" smtClean="0"/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v, total =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startCard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numCards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v = hand[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GetVal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  <a:r>
              <a:rPr lang="en-US" dirty="0" smtClean="0"/>
              <a:t>if (v &lt;= 10) total += v;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else if (v &lt;= 13) total += 10;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else total += 11;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return total;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6409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dealer.cpp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Dealer::</a:t>
            </a:r>
            <a:r>
              <a:rPr lang="en-US" dirty="0" err="1" smtClean="0"/>
              <a:t>DealHand</a:t>
            </a:r>
            <a:r>
              <a:rPr lang="en-US" dirty="0" smtClean="0"/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StartHand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DealPlayerCards</a:t>
            </a:r>
            <a:r>
              <a:rPr lang="en-US" dirty="0" smtClean="0"/>
              <a:t>(); </a:t>
            </a:r>
            <a:r>
              <a:rPr lang="en-US" dirty="0" err="1" smtClean="0"/>
              <a:t>DealDealerCards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</a:t>
            </a:r>
            <a:r>
              <a:rPr lang="en-US" dirty="0" smtClean="0"/>
              <a:t>oid Dealer::</a:t>
            </a:r>
            <a:r>
              <a:rPr lang="en-US" dirty="0" err="1" smtClean="0"/>
              <a:t>StartHand</a:t>
            </a:r>
            <a:r>
              <a:rPr lang="en-US" dirty="0" smtClean="0"/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p.ClearHand</a:t>
            </a:r>
            <a:r>
              <a:rPr lang="en-US" dirty="0" smtClean="0"/>
              <a:t>(); </a:t>
            </a:r>
            <a:r>
              <a:rPr lang="en-US" dirty="0" err="1" smtClean="0"/>
              <a:t>numCards</a:t>
            </a:r>
            <a:r>
              <a:rPr lang="en-US" dirty="0" smtClean="0"/>
              <a:t> =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2;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DealACardToPlayer</a:t>
            </a:r>
            <a:r>
              <a:rPr lang="en-US" dirty="0" smtClean="0"/>
              <a:t>(); </a:t>
            </a:r>
            <a:r>
              <a:rPr lang="en-US" dirty="0" err="1" smtClean="0"/>
              <a:t>DealACardToDealer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p.ShowHand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ShowHand</a:t>
            </a:r>
            <a:r>
              <a:rPr lang="en-US" dirty="0" smtClean="0"/>
              <a:t>(1);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01662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dealer.cpp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</a:t>
            </a:r>
            <a:r>
              <a:rPr lang="en-US" dirty="0" smtClean="0"/>
              <a:t>oid Dealer::</a:t>
            </a:r>
            <a:r>
              <a:rPr lang="en-US" dirty="0" err="1" smtClean="0"/>
              <a:t>DealACardToPlayer</a:t>
            </a:r>
            <a:r>
              <a:rPr lang="en-US" dirty="0" smtClean="0"/>
              <a:t>() {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p.TakeCard</a:t>
            </a:r>
            <a:r>
              <a:rPr lang="en-US" dirty="0" smtClean="0"/>
              <a:t>(</a:t>
            </a:r>
            <a:r>
              <a:rPr lang="en-US" dirty="0" err="1" smtClean="0"/>
              <a:t>d.DealCard</a:t>
            </a:r>
            <a:r>
              <a:rPr lang="en-US" dirty="0" smtClean="0"/>
              <a:t>());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</a:t>
            </a:r>
            <a:r>
              <a:rPr lang="en-US" dirty="0" smtClean="0"/>
              <a:t>oid Dealer::</a:t>
            </a:r>
            <a:r>
              <a:rPr lang="en-US" dirty="0" err="1" smtClean="0"/>
              <a:t>DealACardToDealer</a:t>
            </a:r>
            <a:r>
              <a:rPr lang="en-US" dirty="0" smtClean="0"/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hand[</a:t>
            </a:r>
            <a:r>
              <a:rPr lang="en-US" dirty="0" err="1" smtClean="0"/>
              <a:t>numCards</a:t>
            </a:r>
            <a:r>
              <a:rPr lang="en-US" dirty="0" smtClean="0"/>
              <a:t>++] = </a:t>
            </a:r>
            <a:r>
              <a:rPr lang="en-US" dirty="0" err="1" smtClean="0"/>
              <a:t>d.DealCard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6304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dealer.cpp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</a:t>
            </a:r>
            <a:r>
              <a:rPr lang="en-US" dirty="0" smtClean="0"/>
              <a:t>oid Dealer::</a:t>
            </a:r>
            <a:r>
              <a:rPr lang="en-US" dirty="0" err="1" smtClean="0"/>
              <a:t>DealPlayerCards</a:t>
            </a:r>
            <a:r>
              <a:rPr lang="en-US" dirty="0" smtClean="0"/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char </a:t>
            </a:r>
            <a:r>
              <a:rPr lang="en-US" dirty="0" err="1" smtClean="0"/>
              <a:t>ans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do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</a:t>
            </a:r>
            <a:r>
              <a:rPr lang="en-US" dirty="0" err="1" smtClean="0"/>
              <a:t>nDo</a:t>
            </a:r>
            <a:r>
              <a:rPr lang="en-US" dirty="0" smtClean="0"/>
              <a:t> you want another card “;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“(Y for yes, N for no)? “;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ans</a:t>
            </a:r>
            <a:r>
              <a:rPr lang="en-US" dirty="0" smtClean="0"/>
              <a:t>; </a:t>
            </a:r>
            <a:r>
              <a:rPr lang="en-US" dirty="0" err="1" smtClean="0"/>
              <a:t>ans</a:t>
            </a:r>
            <a:r>
              <a:rPr lang="en-US" dirty="0" smtClean="0"/>
              <a:t> = </a:t>
            </a:r>
            <a:r>
              <a:rPr lang="en-US" dirty="0" err="1" smtClean="0"/>
              <a:t>toupper</a:t>
            </a:r>
            <a:r>
              <a:rPr lang="en-US" dirty="0" smtClean="0"/>
              <a:t>(</a:t>
            </a:r>
            <a:r>
              <a:rPr lang="en-US" dirty="0" err="1" smtClean="0"/>
              <a:t>ans</a:t>
            </a:r>
            <a:r>
              <a:rPr lang="en-US" dirty="0" smtClean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if (</a:t>
            </a:r>
            <a:r>
              <a:rPr lang="en-US" dirty="0" err="1" smtClean="0"/>
              <a:t>ans</a:t>
            </a:r>
            <a:r>
              <a:rPr lang="en-US" dirty="0" smtClean="0"/>
              <a:t> == ‘Y’)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DealACardToPlayer</a:t>
            </a:r>
            <a:r>
              <a:rPr lang="en-US" dirty="0" smtClean="0"/>
              <a:t>(); </a:t>
            </a:r>
            <a:r>
              <a:rPr lang="en-US" dirty="0" err="1" smtClean="0"/>
              <a:t>p.ShowHand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} while ((</a:t>
            </a:r>
            <a:r>
              <a:rPr lang="en-US" dirty="0" err="1" smtClean="0"/>
              <a:t>ans</a:t>
            </a:r>
            <a:r>
              <a:rPr lang="en-US" dirty="0" smtClean="0"/>
              <a:t> == ‘Y’) &amp;&amp; (</a:t>
            </a:r>
            <a:r>
              <a:rPr lang="en-US" dirty="0" err="1" smtClean="0"/>
              <a:t>p.HandValue</a:t>
            </a:r>
            <a:r>
              <a:rPr lang="en-US" dirty="0" smtClean="0"/>
              <a:t>() &lt; 21) &amp;&amp;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  (</a:t>
            </a:r>
            <a:r>
              <a:rPr lang="en-US" dirty="0" err="1" smtClean="0"/>
              <a:t>p.NumCards</a:t>
            </a:r>
            <a:r>
              <a:rPr lang="en-US" dirty="0" smtClean="0"/>
              <a:t>() &lt;= 5));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419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different constructors, which constructor </a:t>
            </a:r>
            <a:r>
              <a:rPr lang="en-US" dirty="0" smtClean="0"/>
              <a:t>is invoked for </a:t>
            </a:r>
            <a:r>
              <a:rPr lang="en-US" dirty="0" smtClean="0"/>
              <a:t>each object in an array?</a:t>
            </a:r>
          </a:p>
          <a:p>
            <a:pPr lvl="1"/>
            <a:r>
              <a:rPr lang="en-US" dirty="0" smtClean="0"/>
              <a:t>Use initializer set</a:t>
            </a:r>
          </a:p>
          <a:p>
            <a:pPr marL="457200" lvl="1" indent="0">
              <a:buNone/>
            </a:pPr>
            <a:r>
              <a:rPr lang="en-US" dirty="0" smtClean="0"/>
              <a:t>Fraction </a:t>
            </a:r>
            <a:r>
              <a:rPr lang="en-US" dirty="0" err="1" smtClean="0"/>
              <a:t>numList</a:t>
            </a:r>
            <a:r>
              <a:rPr lang="en-US" dirty="0" smtClean="0"/>
              <a:t>[3] = { Fraction(2,4), Fraction(5), Fraction() };</a:t>
            </a:r>
          </a:p>
          <a:p>
            <a:pPr marL="457200" lvl="1" indent="0">
              <a:buNone/>
            </a:pPr>
            <a:r>
              <a:rPr lang="en-US" dirty="0" smtClean="0"/>
              <a:t>// allocates an array of 3 fractions, initialized to 2/4, 5/1, and 0/1.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512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dealer.cpp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</a:t>
            </a:r>
            <a:r>
              <a:rPr lang="en-US" dirty="0" smtClean="0"/>
              <a:t>oid Dealer::</a:t>
            </a:r>
            <a:r>
              <a:rPr lang="en-US" dirty="0" err="1" smtClean="0"/>
              <a:t>DealDealerCards</a:t>
            </a:r>
            <a:r>
              <a:rPr lang="en-US" dirty="0" smtClean="0"/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ShowHand</a:t>
            </a:r>
            <a:r>
              <a:rPr lang="en-US" dirty="0" smtClean="0"/>
              <a:t>(0);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while ((</a:t>
            </a:r>
            <a:r>
              <a:rPr lang="en-US" dirty="0" err="1" smtClean="0"/>
              <a:t>HandValue</a:t>
            </a:r>
            <a:r>
              <a:rPr lang="en-US" dirty="0" smtClean="0"/>
              <a:t>(0) &lt; 17) &amp;&amp; (</a:t>
            </a:r>
            <a:r>
              <a:rPr lang="en-US" dirty="0" err="1" smtClean="0"/>
              <a:t>numCards</a:t>
            </a:r>
            <a:r>
              <a:rPr lang="en-US" dirty="0" smtClean="0"/>
              <a:t> &lt;= 5))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  <a:r>
              <a:rPr lang="en-US" dirty="0" err="1" smtClean="0"/>
              <a:t>DealACardToDeader</a:t>
            </a:r>
            <a:r>
              <a:rPr lang="en-US" dirty="0" smtClean="0"/>
              <a:t>(); </a:t>
            </a:r>
            <a:r>
              <a:rPr lang="en-US" dirty="0" err="1" smtClean="0"/>
              <a:t>ShowHand</a:t>
            </a:r>
            <a:r>
              <a:rPr lang="en-US" dirty="0" smtClean="0"/>
              <a:t>(0);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41587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dealer.cpp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Dealder</a:t>
            </a:r>
            <a:r>
              <a:rPr lang="en-US" dirty="0" smtClean="0"/>
              <a:t>::</a:t>
            </a:r>
            <a:r>
              <a:rPr lang="en-US" dirty="0" err="1" smtClean="0"/>
              <a:t>FindBestHand</a:t>
            </a:r>
            <a:r>
              <a:rPr lang="en-US" dirty="0" smtClean="0"/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pVal</a:t>
            </a:r>
            <a:r>
              <a:rPr lang="en-US" dirty="0" smtClean="0"/>
              <a:t> = </a:t>
            </a:r>
            <a:r>
              <a:rPr lang="en-US" dirty="0" err="1" smtClean="0"/>
              <a:t>p.HandValue</a:t>
            </a:r>
            <a:r>
              <a:rPr lang="en-US" dirty="0" smtClean="0"/>
              <a:t>(), </a:t>
            </a:r>
            <a:r>
              <a:rPr lang="en-US" dirty="0" err="1" smtClean="0"/>
              <a:t>dVal</a:t>
            </a:r>
            <a:r>
              <a:rPr lang="en-US" dirty="0" smtClean="0"/>
              <a:t> = </a:t>
            </a:r>
            <a:r>
              <a:rPr lang="en-US" dirty="0" err="1" smtClean="0"/>
              <a:t>HandValue</a:t>
            </a:r>
            <a:r>
              <a:rPr lang="en-US" dirty="0" smtClean="0"/>
              <a:t>(0);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if (((</a:t>
            </a:r>
            <a:r>
              <a:rPr lang="en-US" dirty="0" err="1" smtClean="0"/>
              <a:t>pVal</a:t>
            </a:r>
            <a:r>
              <a:rPr lang="en-US" dirty="0" smtClean="0"/>
              <a:t> &lt;= 21) &amp;&amp; (</a:t>
            </a:r>
            <a:r>
              <a:rPr lang="en-US" dirty="0" err="1" smtClean="0"/>
              <a:t>pVal</a:t>
            </a:r>
            <a:r>
              <a:rPr lang="en-US" dirty="0" smtClean="0"/>
              <a:t> &gt; </a:t>
            </a:r>
            <a:r>
              <a:rPr lang="en-US" dirty="0" err="1" smtClean="0"/>
              <a:t>dVal</a:t>
            </a:r>
            <a:r>
              <a:rPr lang="en-US" dirty="0" smtClean="0"/>
              <a:t>)) || (</a:t>
            </a:r>
            <a:r>
              <a:rPr lang="en-US" dirty="0" err="1" smtClean="0"/>
              <a:t>dVal</a:t>
            </a:r>
            <a:r>
              <a:rPr lang="en-US" dirty="0" smtClean="0"/>
              <a:t> &gt; 21))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“Player #1 wins hand\n”; </a:t>
            </a:r>
            <a:r>
              <a:rPr lang="en-US" dirty="0" err="1" smtClean="0"/>
              <a:t>p.AddToPot</a:t>
            </a:r>
            <a:r>
              <a:rPr lang="en-US" dirty="0" smtClean="0"/>
              <a:t>(1);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} else if (((</a:t>
            </a:r>
            <a:r>
              <a:rPr lang="en-US" dirty="0" err="1" smtClean="0"/>
              <a:t>dVal</a:t>
            </a:r>
            <a:r>
              <a:rPr lang="en-US" dirty="0" smtClean="0"/>
              <a:t> &lt;= 21) &amp;&amp; (</a:t>
            </a:r>
            <a:r>
              <a:rPr lang="en-US" dirty="0" err="1" smtClean="0"/>
              <a:t>dVal</a:t>
            </a:r>
            <a:r>
              <a:rPr lang="en-US" dirty="0" smtClean="0"/>
              <a:t> &gt; </a:t>
            </a:r>
            <a:r>
              <a:rPr lang="en-US" dirty="0" err="1" smtClean="0"/>
              <a:t>pVal</a:t>
            </a:r>
            <a:r>
              <a:rPr lang="en-US" dirty="0" smtClean="0"/>
              <a:t>)) || (</a:t>
            </a:r>
            <a:r>
              <a:rPr lang="en-US" dirty="0" err="1" smtClean="0"/>
              <a:t>pVal</a:t>
            </a:r>
            <a:r>
              <a:rPr lang="en-US" dirty="0" smtClean="0"/>
              <a:t> &gt; 21))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“Computer wins hand\n”;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p.AddToPot</a:t>
            </a:r>
            <a:r>
              <a:rPr lang="en-US" dirty="0" smtClean="0"/>
              <a:t>(-1);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} else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“Hand was a draw\n”;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WaitForUser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95916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dealer.cpp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// we need (at most) 10 cards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int</a:t>
            </a:r>
            <a:r>
              <a:rPr lang="en-US" dirty="0" smtClean="0"/>
              <a:t> Dealer::</a:t>
            </a:r>
            <a:r>
              <a:rPr lang="en-US" dirty="0" err="1" smtClean="0"/>
              <a:t>EndOfDeck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 { return (</a:t>
            </a:r>
            <a:r>
              <a:rPr lang="en-US" dirty="0" err="1" smtClean="0"/>
              <a:t>d.TopCard</a:t>
            </a:r>
            <a:r>
              <a:rPr lang="en-US" dirty="0" smtClean="0"/>
              <a:t>() &gt;= 42); }</a:t>
            </a:r>
          </a:p>
        </p:txBody>
      </p:sp>
    </p:spTree>
    <p:extLst>
      <p:ext uri="{BB962C8B-B14F-4D97-AF65-F5344CB8AC3E}">
        <p14:creationId xmlns:p14="http://schemas.microsoft.com/office/powerpoint/2010/main" val="14940112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ame.cpp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dealer.h</a:t>
            </a:r>
            <a:r>
              <a:rPr lang="en-US" dirty="0" smtClean="0"/>
              <a:t>”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utility.h</a:t>
            </a:r>
            <a:r>
              <a:rPr lang="en-US" dirty="0" smtClean="0"/>
              <a:t>”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</a:t>
            </a:r>
            <a:r>
              <a:rPr lang="en-US" dirty="0" smtClean="0"/>
              <a:t>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do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Dealer </a:t>
            </a:r>
            <a:r>
              <a:rPr lang="en-US" dirty="0" err="1" smtClean="0"/>
              <a:t>theDealer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  <a:r>
              <a:rPr lang="en-US" dirty="0" err="1" smtClean="0"/>
              <a:t>theDealer.PlayGame</a:t>
            </a:r>
            <a:r>
              <a:rPr lang="en-US" dirty="0" smtClean="0"/>
              <a:t>();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theDealer.DetermineResults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} while (!</a:t>
            </a:r>
            <a:r>
              <a:rPr lang="en-US" dirty="0" err="1" smtClean="0"/>
              <a:t>ReadyToQuit</a:t>
            </a:r>
            <a:r>
              <a:rPr lang="en-US" dirty="0" smtClean="0"/>
              <a:t>());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“Goodbye!\n”;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return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061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Indexing the same as with regular arrays</a:t>
            </a:r>
          </a:p>
          <a:p>
            <a:r>
              <a:rPr lang="en-US" dirty="0"/>
              <a:t>D</a:t>
            </a:r>
            <a:r>
              <a:rPr lang="en-US" dirty="0" smtClean="0"/>
              <a:t>ot-operator </a:t>
            </a:r>
            <a:r>
              <a:rPr lang="en-US" dirty="0" smtClean="0"/>
              <a:t>works the same as with single names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objectName.memberName</a:t>
            </a:r>
            <a:endParaRPr lang="en-US" dirty="0" smtClean="0"/>
          </a:p>
          <a:p>
            <a:r>
              <a:rPr lang="en-US" dirty="0" smtClean="0"/>
              <a:t>Name of each object is </a:t>
            </a:r>
            <a:r>
              <a:rPr lang="en-US" dirty="0" err="1" smtClean="0"/>
              <a:t>arrayName</a:t>
            </a:r>
            <a:r>
              <a:rPr lang="en-US" dirty="0" smtClean="0"/>
              <a:t>[index</a:t>
            </a:r>
            <a:r>
              <a:rPr lang="en-US" dirty="0" smtClean="0"/>
              <a:t>]</a:t>
            </a:r>
          </a:p>
          <a:p>
            <a:r>
              <a:rPr lang="en-US" dirty="0" smtClean="0"/>
              <a:t>Examples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Fraction </a:t>
            </a:r>
            <a:r>
              <a:rPr lang="en-US" dirty="0" err="1" smtClean="0"/>
              <a:t>rationals</a:t>
            </a:r>
            <a:r>
              <a:rPr lang="en-US" dirty="0" smtClean="0"/>
              <a:t>[20]; 	// create an array of 20 Fraction objects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</a:t>
            </a:r>
            <a:r>
              <a:rPr lang="en-US" dirty="0" err="1" smtClean="0"/>
              <a:t>ationals</a:t>
            </a:r>
            <a:r>
              <a:rPr lang="en-US" dirty="0" smtClean="0"/>
              <a:t>[2].Show();		// displays the third Fraction object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</a:t>
            </a:r>
            <a:r>
              <a:rPr lang="en-US" dirty="0" err="1" smtClean="0"/>
              <a:t>ationals</a:t>
            </a:r>
            <a:r>
              <a:rPr lang="en-US" dirty="0" smtClean="0"/>
              <a:t>[6].Input();		// calls Input function for the 7</a:t>
            </a:r>
            <a:r>
              <a:rPr lang="en-US" baseline="30000" dirty="0" smtClean="0"/>
              <a:t>th</a:t>
            </a:r>
            <a:r>
              <a:rPr lang="en-US" dirty="0" smtClean="0"/>
              <a:t> Fraction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</a:t>
            </a:r>
            <a:r>
              <a:rPr lang="en-US" dirty="0" err="1" smtClean="0"/>
              <a:t>rationals</a:t>
            </a:r>
            <a:r>
              <a:rPr lang="en-US" dirty="0" smtClean="0"/>
              <a:t>[18].Evaluate();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Class Member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C-style arrays are pretty primitive</a:t>
            </a:r>
          </a:p>
          <a:p>
            <a:pPr lvl="1"/>
            <a:r>
              <a:rPr lang="en-US" dirty="0" smtClean="0"/>
              <a:t>No boundary </a:t>
            </a:r>
            <a:r>
              <a:rPr lang="en-US" dirty="0" smtClean="0"/>
              <a:t>checks; </a:t>
            </a:r>
            <a:r>
              <a:rPr lang="en-US" dirty="0" smtClean="0"/>
              <a:t>unsafe</a:t>
            </a:r>
          </a:p>
          <a:p>
            <a:r>
              <a:rPr lang="en-US" dirty="0" smtClean="0"/>
              <a:t>Array can be used as a member data of a class</a:t>
            </a:r>
          </a:p>
          <a:p>
            <a:pPr lvl="1"/>
            <a:r>
              <a:rPr lang="en-US" dirty="0" smtClean="0"/>
              <a:t>Member functions can error check boundary conditions</a:t>
            </a:r>
          </a:p>
          <a:p>
            <a:pPr lvl="1"/>
            <a:r>
              <a:rPr lang="en-US" dirty="0" smtClean="0"/>
              <a:t>A good way to create safer array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04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</a:t>
            </a:r>
            <a:r>
              <a:rPr lang="en-US" dirty="0" err="1" smtClean="0"/>
              <a:t>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http://www.cs.fsu.edu/~myers/cop3330/examples/arrays/dlist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List of  up to 10 values of type double, not always full</a:t>
            </a:r>
          </a:p>
          <a:p>
            <a:pPr lvl="2"/>
            <a:r>
              <a:rPr lang="en-US" dirty="0" smtClean="0"/>
              <a:t>Member data </a:t>
            </a:r>
            <a:r>
              <a:rPr lang="en-US" i="1" dirty="0" smtClean="0"/>
              <a:t>current</a:t>
            </a:r>
            <a:r>
              <a:rPr lang="en-US" dirty="0" smtClean="0"/>
              <a:t> </a:t>
            </a:r>
            <a:r>
              <a:rPr lang="en-US" dirty="0" smtClean="0"/>
              <a:t>tracks </a:t>
            </a:r>
            <a:r>
              <a:rPr lang="en-US" dirty="0" smtClean="0"/>
              <a:t>the number of elements in the list</a:t>
            </a:r>
          </a:p>
          <a:p>
            <a:pPr lvl="1"/>
            <a:r>
              <a:rPr lang="en-US" dirty="0" smtClean="0"/>
              <a:t>The list is not the same as the array</a:t>
            </a:r>
          </a:p>
          <a:p>
            <a:pPr lvl="2"/>
            <a:r>
              <a:rPr lang="en-US" dirty="0" smtClean="0"/>
              <a:t>The array is the physical storage used by the class</a:t>
            </a:r>
          </a:p>
          <a:p>
            <a:pPr lvl="2"/>
            <a:r>
              <a:rPr lang="en-US" dirty="0" smtClean="0"/>
              <a:t>The list is an abstract concept that an object of this class type represents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9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</a:t>
            </a:r>
            <a:r>
              <a:rPr lang="en-US" dirty="0" err="1" smtClean="0"/>
              <a:t>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</a:t>
            </a:r>
            <a:r>
              <a:rPr lang="en-US" dirty="0" smtClean="0"/>
              <a:t>since </a:t>
            </a:r>
            <a:r>
              <a:rPr lang="en-US" dirty="0" smtClean="0"/>
              <a:t>the array is member data of a class</a:t>
            </a:r>
          </a:p>
          <a:p>
            <a:pPr lvl="1"/>
            <a:r>
              <a:rPr lang="en-US" dirty="0" smtClean="0"/>
              <a:t>No </a:t>
            </a:r>
            <a:r>
              <a:rPr lang="en-US" dirty="0" smtClean="0"/>
              <a:t>need to pass the array as a 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97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list.h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MAX = 10;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DList</a:t>
            </a:r>
            <a:r>
              <a:rPr lang="en-US" dirty="0" smtClean="0"/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err="1" smtClean="0"/>
              <a:t>DList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bool Insert(double item); 	// inserts item (if room)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double </a:t>
            </a:r>
            <a:r>
              <a:rPr lang="en-US" dirty="0" err="1" smtClean="0"/>
              <a:t>GetElement</a:t>
            </a:r>
            <a:r>
              <a:rPr lang="en-US" dirty="0" smtClean="0"/>
              <a:t>(unsigned </a:t>
            </a:r>
            <a:r>
              <a:rPr lang="en-US" dirty="0" err="1" smtClean="0"/>
              <a:t>int</a:t>
            </a:r>
            <a:r>
              <a:rPr lang="en-US" dirty="0" smtClean="0"/>
              <a:t> index)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void Print() </a:t>
            </a:r>
            <a:r>
              <a:rPr lang="en-US" dirty="0" err="1" smtClean="0"/>
              <a:t>const</a:t>
            </a:r>
            <a:r>
              <a:rPr lang="en-US" dirty="0" smtClean="0"/>
              <a:t>;  		// prints the list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GetSize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;		// number of stored items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private: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double array[MAX];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current;	// number of stored items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35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178</TotalTime>
  <Words>800</Words>
  <Application>Microsoft Office PowerPoint</Application>
  <PresentationFormat>On-screen Show (4:3)</PresentationFormat>
  <Paragraphs>428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Corbel</vt:lpstr>
      <vt:lpstr>Parallax</vt:lpstr>
      <vt:lpstr>Arrays and Classes</vt:lpstr>
      <vt:lpstr>Arrays of Objects</vt:lpstr>
      <vt:lpstr>Initialization</vt:lpstr>
      <vt:lpstr>Initialization</vt:lpstr>
      <vt:lpstr>Using Arrays of Objects</vt:lpstr>
      <vt:lpstr>Arrays as Class Member Data</vt:lpstr>
      <vt:lpstr>Example:  DList</vt:lpstr>
      <vt:lpstr>Example:  DList</vt:lpstr>
      <vt:lpstr>dlist.h</vt:lpstr>
      <vt:lpstr>dlist.cpp</vt:lpstr>
      <vt:lpstr>dlist.cpp</vt:lpstr>
      <vt:lpstr>main.cpp</vt:lpstr>
      <vt:lpstr>Exercises</vt:lpstr>
      <vt:lpstr>Example:  Blackjack Card Game Simulation</vt:lpstr>
      <vt:lpstr>carddeck.h</vt:lpstr>
      <vt:lpstr>carddeck.h</vt:lpstr>
      <vt:lpstr>carddeck.cpp</vt:lpstr>
      <vt:lpstr>carddeck.cpp</vt:lpstr>
      <vt:lpstr>carddeck.cpp</vt:lpstr>
      <vt:lpstr>carddeck.cpp</vt:lpstr>
      <vt:lpstr>carddeck.cpp</vt:lpstr>
      <vt:lpstr>carddeck.cpp</vt:lpstr>
      <vt:lpstr>carddeck.cpp</vt:lpstr>
      <vt:lpstr>carddeck.cpp</vt:lpstr>
      <vt:lpstr>player.h</vt:lpstr>
      <vt:lpstr>player.cpp</vt:lpstr>
      <vt:lpstr>player.cpp</vt:lpstr>
      <vt:lpstr>player.cpp</vt:lpstr>
      <vt:lpstr>utility.h</vt:lpstr>
      <vt:lpstr>utility.cpp</vt:lpstr>
      <vt:lpstr>utility.cpp</vt:lpstr>
      <vt:lpstr>dealer.h</vt:lpstr>
      <vt:lpstr>dealer.h</vt:lpstr>
      <vt:lpstr>dealer.cpp</vt:lpstr>
      <vt:lpstr>dealer.cpp</vt:lpstr>
      <vt:lpstr>dealer.cpp</vt:lpstr>
      <vt:lpstr>dealer.cpp</vt:lpstr>
      <vt:lpstr>dealer.cpp</vt:lpstr>
      <vt:lpstr>dealer.cpp</vt:lpstr>
      <vt:lpstr>dealer.cpp</vt:lpstr>
      <vt:lpstr>dealer.cpp</vt:lpstr>
      <vt:lpstr>dealer.cpp</vt:lpstr>
      <vt:lpstr>game.cpp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Classes</dc:title>
  <dc:creator>Windows User</dc:creator>
  <cp:lastModifiedBy>Windows User</cp:lastModifiedBy>
  <cp:revision>137</cp:revision>
  <dcterms:created xsi:type="dcterms:W3CDTF">2016-09-09T16:24:38Z</dcterms:created>
  <dcterms:modified xsi:type="dcterms:W3CDTF">2016-09-19T20:01:27Z</dcterms:modified>
</cp:coreProperties>
</file>