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32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3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06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CA90-A684-4F3C-8047-A9F417E919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 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8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Analogy:  Move to a New Apartment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new apartment</a:t>
            </a:r>
          </a:p>
          <a:p>
            <a:r>
              <a:rPr lang="en-US" dirty="0" smtClean="0"/>
              <a:t>Move things over (copying in the case of an array)</a:t>
            </a:r>
          </a:p>
          <a:p>
            <a:r>
              <a:rPr lang="en-US" dirty="0" smtClean="0"/>
              <a:t>Cancel the lease for the old apartment</a:t>
            </a:r>
          </a:p>
          <a:p>
            <a:r>
              <a:rPr lang="en-US" dirty="0" smtClean="0"/>
              <a:t>Update your mailing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9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Dynamic Memory Allocation inside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Pointer(s) as member data</a:t>
            </a:r>
          </a:p>
          <a:p>
            <a:r>
              <a:rPr lang="en-US" dirty="0" smtClean="0"/>
              <a:t>Initializing pointers in the constructor(s)</a:t>
            </a:r>
          </a:p>
          <a:p>
            <a:pPr lvl="1"/>
            <a:r>
              <a:rPr lang="en-US" dirty="0" smtClean="0"/>
              <a:t>Null pointer, dynamic allocation of space</a:t>
            </a:r>
          </a:p>
          <a:p>
            <a:r>
              <a:rPr lang="en-US" dirty="0" smtClean="0"/>
              <a:t>Using correct cleanup in destructor</a:t>
            </a:r>
          </a:p>
          <a:p>
            <a:r>
              <a:rPr lang="en-US" dirty="0" smtClean="0"/>
              <a:t>Other member functions (memory management tasks) with </a:t>
            </a:r>
            <a:r>
              <a:rPr lang="en-US" dirty="0" smtClean="0"/>
              <a:t>allocation and </a:t>
            </a:r>
            <a:r>
              <a:rPr lang="en-US" dirty="0" smtClean="0"/>
              <a:t>deallocation</a:t>
            </a:r>
          </a:p>
          <a:p>
            <a:r>
              <a:rPr lang="en-US" dirty="0" smtClean="0"/>
              <a:t>Understand the memory layout of the object and dynamically allocated storage</a:t>
            </a:r>
          </a:p>
          <a:p>
            <a:r>
              <a:rPr lang="en-US" dirty="0" smtClean="0"/>
              <a:t>Phonebook database example:  dynamic allocation, dynamic resizing of array, pass by address, protecting returned private array pointer, destructor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2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class has these.  If not user-provided, a default is built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Assignment operator=</a:t>
            </a:r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Default version of constructor and destructor are empty</a:t>
            </a:r>
          </a:p>
          <a:p>
            <a:pPr lvl="1"/>
            <a:r>
              <a:rPr lang="en-US" dirty="0" smtClean="0"/>
              <a:t>Not every class has a default constructor</a:t>
            </a:r>
          </a:p>
          <a:p>
            <a:pPr lvl="2"/>
            <a:r>
              <a:rPr lang="en-US" dirty="0" smtClean="0"/>
              <a:t>Only if no constructor is provided</a:t>
            </a:r>
          </a:p>
        </p:txBody>
      </p:sp>
    </p:spTree>
    <p:extLst>
      <p:ext uri="{BB962C8B-B14F-4D97-AF65-F5344CB8AC3E}">
        <p14:creationId xmlns:p14="http://schemas.microsoft.com/office/powerpoint/2010/main" val="435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version of copy constructor and assignment operator make a shallow copy</a:t>
            </a:r>
          </a:p>
          <a:p>
            <a:pPr lvl="1"/>
            <a:r>
              <a:rPr lang="en-US" dirty="0" smtClean="0"/>
              <a:t>Shallow copy</a:t>
            </a:r>
          </a:p>
          <a:p>
            <a:pPr lvl="2"/>
            <a:r>
              <a:rPr lang="en-US" dirty="0" smtClean="0"/>
              <a:t>Pointers and references copied verbatim</a:t>
            </a:r>
          </a:p>
          <a:p>
            <a:pPr lvl="2"/>
            <a:r>
              <a:rPr lang="en-US" dirty="0" smtClean="0"/>
              <a:t>End up pointing to the same attached data</a:t>
            </a:r>
          </a:p>
          <a:p>
            <a:pPr lvl="1"/>
            <a:r>
              <a:rPr lang="en-US" dirty="0" smtClean="0"/>
              <a:t>Deep copy</a:t>
            </a:r>
          </a:p>
          <a:p>
            <a:pPr lvl="2"/>
            <a:r>
              <a:rPr lang="en-US" dirty="0" smtClean="0"/>
              <a:t>Make copies of attached data as well (stored in heap)</a:t>
            </a:r>
          </a:p>
          <a:p>
            <a:pPr lvl="1"/>
            <a:r>
              <a:rPr lang="en-US" dirty="0" smtClean="0"/>
              <a:t>When dynamic allocation is done inside a class, deep copy functions are needed if copies of objects are to be allowed</a:t>
            </a:r>
          </a:p>
        </p:txBody>
      </p:sp>
    </p:spTree>
    <p:extLst>
      <p:ext uri="{BB962C8B-B14F-4D97-AF65-F5344CB8AC3E}">
        <p14:creationId xmlns:p14="http://schemas.microsoft.com/office/powerpoint/2010/main" val="133914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constructor, invoked automatically</a:t>
            </a:r>
          </a:p>
          <a:p>
            <a:r>
              <a:rPr lang="en-US" dirty="0" smtClean="0"/>
              <a:t>Invoked when a new copy of an object is created</a:t>
            </a:r>
            <a:endParaRPr lang="en-US" dirty="0"/>
          </a:p>
          <a:p>
            <a:pPr lvl="1"/>
            <a:r>
              <a:rPr lang="en-US" dirty="0" smtClean="0"/>
              <a:t>When an object is declared and initialized to another object’s value </a:t>
            </a:r>
          </a:p>
          <a:p>
            <a:pPr lvl="1"/>
            <a:r>
              <a:rPr lang="en-US" dirty="0" smtClean="0"/>
              <a:t>When an object is passed into or returned from a function by value</a:t>
            </a:r>
          </a:p>
          <a:p>
            <a:r>
              <a:rPr lang="en-US" dirty="0" smtClean="0"/>
              <a:t>Declaration format</a:t>
            </a:r>
          </a:p>
          <a:p>
            <a:pPr marL="457200" lvl="1" indent="0"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Parameter must be passed by </a:t>
            </a:r>
            <a:r>
              <a:rPr lang="en-US" dirty="0" smtClean="0"/>
              <a:t>a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Know how to </a:t>
            </a:r>
            <a:r>
              <a:rPr lang="en-US" dirty="0" smtClean="0"/>
              <a:t>define and </a:t>
            </a:r>
            <a:r>
              <a:rPr lang="en-US" dirty="0" smtClean="0"/>
              <a:t>to make deep copy</a:t>
            </a:r>
          </a:p>
        </p:txBody>
      </p:sp>
    </p:spTree>
    <p:extLst>
      <p:ext uri="{BB962C8B-B14F-4D97-AF65-F5344CB8AC3E}">
        <p14:creationId xmlns:p14="http://schemas.microsoft.com/office/powerpoint/2010/main" val="370567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 of operator=</a:t>
            </a:r>
          </a:p>
          <a:p>
            <a:r>
              <a:rPr lang="en-US" dirty="0" smtClean="0"/>
              <a:t>Invoked when an assignment statement is made</a:t>
            </a:r>
          </a:p>
          <a:p>
            <a:r>
              <a:rPr lang="en-US" dirty="0" smtClean="0"/>
              <a:t>Written as a member function</a:t>
            </a:r>
          </a:p>
          <a:p>
            <a:r>
              <a:rPr lang="en-US" dirty="0" smtClean="0"/>
              <a:t>Declaration format</a:t>
            </a:r>
          </a:p>
          <a:p>
            <a:pPr marL="457200" lvl="1" indent="0"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operator=(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Similar to copy constructor in the making of </a:t>
            </a:r>
            <a:r>
              <a:rPr lang="en-US" dirty="0" smtClean="0"/>
              <a:t>a deep </a:t>
            </a:r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Needs to return *this, enabling cascading of =</a:t>
            </a:r>
          </a:p>
          <a:p>
            <a:pPr lvl="1"/>
            <a:r>
              <a:rPr lang="en-US" dirty="0" smtClean="0"/>
              <a:t>May have previous attached data to delete first</a:t>
            </a:r>
          </a:p>
          <a:p>
            <a:pPr lvl="1"/>
            <a:r>
              <a:rPr lang="en-US" dirty="0" smtClean="0"/>
              <a:t>Need to protect from self-assignment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to the current calling object</a:t>
            </a:r>
          </a:p>
          <a:p>
            <a:r>
              <a:rPr lang="en-US" dirty="0" smtClean="0"/>
              <a:t>*this is the calling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 vs. String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implementation of c-style strings</a:t>
            </a:r>
          </a:p>
          <a:p>
            <a:r>
              <a:rPr lang="en-US" dirty="0" smtClean="0"/>
              <a:t>Understand the limitations and drawbacks of c-style strings</a:t>
            </a:r>
          </a:p>
          <a:p>
            <a:r>
              <a:rPr lang="en-US" dirty="0" smtClean="0"/>
              <a:t>Understand the use of classes in building a string type</a:t>
            </a:r>
          </a:p>
          <a:p>
            <a:pPr lvl="1"/>
            <a:r>
              <a:rPr lang="en-US" dirty="0" smtClean="0"/>
              <a:t>Internal implementation with character arrays</a:t>
            </a:r>
          </a:p>
          <a:p>
            <a:pPr lvl="1"/>
            <a:r>
              <a:rPr lang="en-US" dirty="0" smtClean="0"/>
              <a:t>Use of dynamic allocation for </a:t>
            </a:r>
            <a:r>
              <a:rPr lang="en-US" dirty="0" smtClean="0"/>
              <a:t>variable-length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Destructor, copy constructor, assignment operator</a:t>
            </a:r>
          </a:p>
          <a:p>
            <a:pPr lvl="1"/>
            <a:r>
              <a:rPr lang="en-US" dirty="0" smtClean="0"/>
              <a:t>Operator overloads, and likely usage for strings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8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inheritance Relationship</a:t>
            </a:r>
          </a:p>
          <a:p>
            <a:pPr lvl="1"/>
            <a:r>
              <a:rPr lang="en-US" dirty="0" smtClean="0"/>
              <a:t>“is a” relationship</a:t>
            </a:r>
          </a:p>
          <a:p>
            <a:pPr lvl="1"/>
            <a:r>
              <a:rPr lang="en-US" dirty="0" smtClean="0"/>
              <a:t>Base classes and derived classes </a:t>
            </a:r>
          </a:p>
          <a:p>
            <a:pPr lvl="1"/>
            <a:r>
              <a:rPr lang="en-US" dirty="0" smtClean="0"/>
              <a:t>Derived classes inherits from the base class</a:t>
            </a:r>
          </a:p>
          <a:p>
            <a:pPr lvl="1"/>
            <a:r>
              <a:rPr lang="en-US" dirty="0" smtClean="0"/>
              <a:t>Represents idea of </a:t>
            </a:r>
            <a:r>
              <a:rPr lang="en-US" dirty="0" err="1" smtClean="0"/>
              <a:t>supertypes</a:t>
            </a:r>
            <a:r>
              <a:rPr lang="en-US" dirty="0" smtClean="0"/>
              <a:t> and subtypes</a:t>
            </a:r>
          </a:p>
          <a:p>
            <a:r>
              <a:rPr lang="en-US" dirty="0" smtClean="0"/>
              <a:t>Declaring derived classes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derivedName</a:t>
            </a:r>
            <a:r>
              <a:rPr lang="en-US" dirty="0" smtClean="0"/>
              <a:t> : public </a:t>
            </a:r>
            <a:r>
              <a:rPr lang="en-US" dirty="0" err="1" smtClean="0"/>
              <a:t>baseName</a:t>
            </a:r>
            <a:endParaRPr lang="en-US" dirty="0" smtClean="0"/>
          </a:p>
          <a:p>
            <a:r>
              <a:rPr lang="en-US" dirty="0" smtClean="0"/>
              <a:t>Protection levels</a:t>
            </a:r>
          </a:p>
          <a:p>
            <a:pPr lvl="1"/>
            <a:r>
              <a:rPr lang="en-US" dirty="0" smtClean="0"/>
              <a:t>Public and private have usual meanings</a:t>
            </a:r>
          </a:p>
          <a:p>
            <a:pPr lvl="1"/>
            <a:r>
              <a:rPr lang="en-US" dirty="0" smtClean="0"/>
              <a:t>Protected members can be accessed by the class itself and by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68915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When a derived object is created, the base constructors run, too</a:t>
            </a:r>
          </a:p>
          <a:p>
            <a:pPr lvl="1"/>
            <a:r>
              <a:rPr lang="en-US" dirty="0" smtClean="0"/>
              <a:t>Constructor definitions run in top-to-bottom order</a:t>
            </a:r>
          </a:p>
          <a:p>
            <a:pPr lvl="2"/>
            <a:r>
              <a:rPr lang="en-US" dirty="0" smtClean="0"/>
              <a:t>Base class constructor first</a:t>
            </a:r>
          </a:p>
          <a:p>
            <a:pPr lvl="1"/>
            <a:r>
              <a:rPr lang="en-US" dirty="0" smtClean="0"/>
              <a:t>Destructors run in reverse order </a:t>
            </a:r>
          </a:p>
          <a:p>
            <a:pPr lvl="2"/>
            <a:r>
              <a:rPr lang="en-US" dirty="0" smtClean="0"/>
              <a:t>Derived class first, base </a:t>
            </a:r>
            <a:r>
              <a:rPr lang="en-US" dirty="0" smtClean="0"/>
              <a:t>class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</a:p>
          <a:p>
            <a:pPr lvl="1"/>
            <a:r>
              <a:rPr lang="en-US" dirty="0" smtClean="0"/>
              <a:t>Know how to declare, initialize, and use</a:t>
            </a:r>
          </a:p>
          <a:p>
            <a:pPr lvl="2"/>
            <a:r>
              <a:rPr lang="en-US" dirty="0" smtClean="0"/>
              <a:t>With default constructor used</a:t>
            </a:r>
          </a:p>
          <a:p>
            <a:pPr marL="1371600" lvl="3" indent="0">
              <a:buNone/>
            </a:pPr>
            <a:r>
              <a:rPr lang="en-US" dirty="0" smtClean="0"/>
              <a:t>Fraction </a:t>
            </a:r>
            <a:r>
              <a:rPr lang="en-US" dirty="0" err="1" smtClean="0"/>
              <a:t>num</a:t>
            </a:r>
            <a:r>
              <a:rPr lang="en-US" dirty="0" smtClean="0"/>
              <a:t>[3]; </a:t>
            </a:r>
          </a:p>
          <a:p>
            <a:pPr lvl="2"/>
            <a:r>
              <a:rPr lang="en-US" dirty="0" smtClean="0"/>
              <a:t>Explicitly call constructors in the { }</a:t>
            </a:r>
          </a:p>
          <a:p>
            <a:pPr marL="1371600" lvl="3" indent="0">
              <a:buNone/>
            </a:pPr>
            <a:r>
              <a:rPr lang="en-US" dirty="0" smtClean="0"/>
              <a:t>Fraction </a:t>
            </a:r>
            <a:r>
              <a:rPr lang="en-US" dirty="0" err="1" smtClean="0"/>
              <a:t>num</a:t>
            </a:r>
            <a:r>
              <a:rPr lang="en-US" dirty="0" smtClean="0"/>
              <a:t>[3] = { </a:t>
            </a:r>
            <a:r>
              <a:rPr lang="en-US" dirty="0" err="1" smtClean="0"/>
              <a:t>Fractoin</a:t>
            </a:r>
            <a:r>
              <a:rPr lang="en-US" dirty="0" smtClean="0"/>
              <a:t>(2,3), Fraction(6), Fraction() };</a:t>
            </a:r>
          </a:p>
          <a:p>
            <a:pPr lvl="2"/>
            <a:r>
              <a:rPr lang="en-US" dirty="0" smtClean="0"/>
              <a:t>Use like regular objects, but recognize each array element is an object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dirty="0" smtClean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= 0; I 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num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].Show(); 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8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with parameters</a:t>
            </a:r>
          </a:p>
          <a:p>
            <a:pPr lvl="1"/>
            <a:r>
              <a:rPr lang="en-US" dirty="0" smtClean="0"/>
              <a:t>For default constructors, the derived class constructor automatically calls the parent constructor</a:t>
            </a:r>
          </a:p>
          <a:p>
            <a:pPr lvl="1"/>
            <a:r>
              <a:rPr lang="en-US" dirty="0" smtClean="0"/>
              <a:t>Parameters can be passed when declaring a derived object</a:t>
            </a:r>
          </a:p>
          <a:p>
            <a:pPr lvl="1"/>
            <a:r>
              <a:rPr lang="en-US" dirty="0" smtClean="0"/>
              <a:t>Parameters are distributed up to the base constructors </a:t>
            </a:r>
            <a:r>
              <a:rPr lang="en-US" dirty="0" smtClean="0"/>
              <a:t>through an </a:t>
            </a:r>
            <a:r>
              <a:rPr lang="en-US" dirty="0" smtClean="0"/>
              <a:t>initialization list </a:t>
            </a:r>
          </a:p>
          <a:p>
            <a:pPr lvl="2"/>
            <a:r>
              <a:rPr lang="en-US" dirty="0" smtClean="0"/>
              <a:t>With explicit calls to the parent constructor</a:t>
            </a:r>
          </a:p>
          <a:p>
            <a:pPr lvl="1"/>
            <a:r>
              <a:rPr lang="en-US" dirty="0" smtClean="0"/>
              <a:t>Constructor bodies still run in normal order </a:t>
            </a:r>
          </a:p>
          <a:p>
            <a:pPr lvl="2"/>
            <a:r>
              <a:rPr lang="en-US" dirty="0" smtClean="0"/>
              <a:t>Base class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derived classes</a:t>
            </a:r>
          </a:p>
          <a:p>
            <a:pPr lvl="1"/>
            <a:r>
              <a:rPr lang="en-US" dirty="0" smtClean="0"/>
              <a:t>Derived classes inherit all data and functions from the base class</a:t>
            </a:r>
          </a:p>
          <a:p>
            <a:pPr lvl="2"/>
            <a:r>
              <a:rPr lang="en-US" dirty="0" smtClean="0"/>
              <a:t>Except constructors, destructor, and assignment operator</a:t>
            </a:r>
          </a:p>
          <a:p>
            <a:pPr lvl="1"/>
            <a:r>
              <a:rPr lang="en-US" dirty="0" smtClean="0"/>
              <a:t>Can still write a new version of an existing base class function for the derived class (function overriding)</a:t>
            </a:r>
          </a:p>
          <a:p>
            <a:pPr lvl="2"/>
            <a:r>
              <a:rPr lang="en-US" dirty="0" smtClean="0"/>
              <a:t>Both base and derived </a:t>
            </a:r>
            <a:r>
              <a:rPr lang="en-US" dirty="0" smtClean="0"/>
              <a:t>classes </a:t>
            </a:r>
            <a:r>
              <a:rPr lang="en-US" dirty="0" smtClean="0"/>
              <a:t>can have their own version of a function with the same prototype</a:t>
            </a:r>
          </a:p>
          <a:p>
            <a:pPr lvl="2"/>
            <a:r>
              <a:rPr lang="en-US" dirty="0" smtClean="0"/>
              <a:t>Can distinguish between them with class name and scope-resolution operator</a:t>
            </a:r>
          </a:p>
          <a:p>
            <a:r>
              <a:rPr lang="en-US" dirty="0" smtClean="0"/>
              <a:t>Multiple inheritance</a:t>
            </a:r>
          </a:p>
          <a:p>
            <a:pPr lvl="1"/>
            <a:r>
              <a:rPr lang="en-US" dirty="0" smtClean="0"/>
              <a:t>Classes derived from more than one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8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pointer property</a:t>
            </a:r>
          </a:p>
          <a:p>
            <a:pPr lvl="1"/>
            <a:r>
              <a:rPr lang="en-US" dirty="0" smtClean="0"/>
              <a:t>Pointers to base class type can point at derived objects</a:t>
            </a:r>
          </a:p>
          <a:p>
            <a:pPr lvl="2"/>
            <a:r>
              <a:rPr lang="en-US" dirty="0" smtClean="0"/>
              <a:t>A base class reference variable can attach to a derived object</a:t>
            </a:r>
          </a:p>
          <a:p>
            <a:r>
              <a:rPr lang="en-US" dirty="0" smtClean="0"/>
              <a:t>Examples of benefits to the user</a:t>
            </a:r>
          </a:p>
          <a:p>
            <a:pPr lvl="1"/>
            <a:r>
              <a:rPr lang="en-US" dirty="0" smtClean="0"/>
              <a:t>Simplified storage, putting many base pointers into one container</a:t>
            </a:r>
          </a:p>
          <a:p>
            <a:pPr lvl="2"/>
            <a:r>
              <a:rPr lang="en-US" dirty="0" smtClean="0"/>
              <a:t>Heterogeneous list—an array of base class pointers, each can point to a different derived object</a:t>
            </a:r>
          </a:p>
          <a:p>
            <a:pPr lvl="1"/>
            <a:r>
              <a:rPr lang="en-US" dirty="0" smtClean="0"/>
              <a:t>Ability to write more versatile functions, with base pointer (or reference) parameters.  </a:t>
            </a:r>
          </a:p>
        </p:txBody>
      </p:sp>
    </p:spTree>
    <p:extLst>
      <p:ext uri="{BB962C8B-B14F-4D97-AF65-F5344CB8AC3E}">
        <p14:creationId xmlns:p14="http://schemas.microsoft.com/office/powerpoint/2010/main" val="3990003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 function declared to be virtual</a:t>
            </a:r>
          </a:p>
          <a:p>
            <a:pPr lvl="1"/>
            <a:r>
              <a:rPr lang="en-US" dirty="0" smtClean="0"/>
              <a:t>Changes the binding of the call to the function definition from static (compile time) to dynamic (runtime)</a:t>
            </a:r>
          </a:p>
          <a:p>
            <a:r>
              <a:rPr lang="en-US" dirty="0" smtClean="0"/>
              <a:t>Compiler can only make decision based on the type of the calling object or pointer</a:t>
            </a:r>
          </a:p>
          <a:p>
            <a:r>
              <a:rPr lang="en-US" dirty="0" smtClean="0"/>
              <a:t>Virtual is needed because of the pointer property</a:t>
            </a:r>
          </a:p>
          <a:p>
            <a:pPr lvl="1"/>
            <a:r>
              <a:rPr lang="en-US" dirty="0" smtClean="0"/>
              <a:t>Base pointer pointing at derived object</a:t>
            </a:r>
          </a:p>
          <a:p>
            <a:r>
              <a:rPr lang="en-US" dirty="0" smtClean="0"/>
              <a:t>Virtual function called through </a:t>
            </a:r>
            <a:r>
              <a:rPr lang="en-US" dirty="0" smtClean="0"/>
              <a:t>base </a:t>
            </a:r>
            <a:r>
              <a:rPr lang="en-US" dirty="0" smtClean="0"/>
              <a:t>class pointer</a:t>
            </a:r>
          </a:p>
        </p:txBody>
      </p:sp>
    </p:spTree>
    <p:extLst>
      <p:ext uri="{BB962C8B-B14F-4D97-AF65-F5344CB8AC3E}">
        <p14:creationId xmlns:p14="http://schemas.microsoft.com/office/powerpoint/2010/main" val="348133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=0 on a function declaration means function will not be defined</a:t>
            </a:r>
          </a:p>
          <a:p>
            <a:pPr lvl="1"/>
            <a:r>
              <a:rPr lang="en-US" dirty="0" smtClean="0"/>
              <a:t>Turn a virtual function into a pure virtual function</a:t>
            </a:r>
          </a:p>
          <a:p>
            <a:pPr lvl="1"/>
            <a:r>
              <a:rPr lang="en-US" dirty="0" smtClean="0"/>
              <a:t>A class with at least one pure virtual function is an abstract class</a:t>
            </a:r>
          </a:p>
          <a:p>
            <a:pPr lvl="1"/>
            <a:r>
              <a:rPr lang="en-US" dirty="0" smtClean="0"/>
              <a:t>An abstract class cannot be instantiated</a:t>
            </a:r>
          </a:p>
        </p:txBody>
      </p:sp>
    </p:spTree>
    <p:extLst>
      <p:ext uri="{BB962C8B-B14F-4D97-AF65-F5344CB8AC3E}">
        <p14:creationId xmlns:p14="http://schemas.microsoft.com/office/powerpoint/2010/main" val="415345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OO programming, refers the use of the base pointer to child object property, along with virtual functions and function overriding to make the appropriate calls</a:t>
            </a:r>
          </a:p>
          <a:p>
            <a:r>
              <a:rPr lang="en-US" dirty="0" smtClean="0"/>
              <a:t>See the Employee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9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operators that allow accessing and manipulating of individual bits</a:t>
            </a:r>
          </a:p>
          <a:p>
            <a:r>
              <a:rPr lang="en-US" dirty="0" smtClean="0"/>
              <a:t>Necessary </a:t>
            </a:r>
            <a:r>
              <a:rPr lang="en-US" dirty="0" smtClean="0"/>
              <a:t>because smallest </a:t>
            </a:r>
            <a:r>
              <a:rPr lang="en-US" dirty="0" smtClean="0"/>
              <a:t>variables that can be created are at least 1 byte</a:t>
            </a:r>
          </a:p>
          <a:p>
            <a:r>
              <a:rPr lang="en-US" dirty="0" smtClean="0"/>
              <a:t>Accessing individual bits can be useful for making more efficient algorithms, or using less storage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0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.  </a:t>
            </a:r>
            <a:endParaRPr lang="en-US" dirty="0"/>
          </a:p>
          <a:p>
            <a:pPr lvl="1"/>
            <a:r>
              <a:rPr lang="en-US" dirty="0" smtClean="0"/>
              <a:t>Performs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 operation on individual bits (1 is true, 0 is false)</a:t>
            </a:r>
          </a:p>
          <a:p>
            <a:r>
              <a:rPr lang="en-US" dirty="0" smtClean="0"/>
              <a:t>Bitwise |</a:t>
            </a:r>
          </a:p>
          <a:p>
            <a:pPr lvl="1"/>
            <a:r>
              <a:rPr lang="en-US" dirty="0" smtClean="0"/>
              <a:t>Performs the | operation on individual bits</a:t>
            </a:r>
          </a:p>
          <a:p>
            <a:r>
              <a:rPr lang="en-US" dirty="0" smtClean="0"/>
              <a:t>Bitwise ^ (exclusive OR)</a:t>
            </a:r>
          </a:p>
          <a:p>
            <a:pPr lvl="1"/>
            <a:r>
              <a:rPr lang="en-US" dirty="0" smtClean="0"/>
              <a:t>XOR is true if there is exactly one true and one false</a:t>
            </a:r>
          </a:p>
          <a:p>
            <a:r>
              <a:rPr lang="en-US" dirty="0" smtClean="0"/>
              <a:t>Complement ~</a:t>
            </a:r>
          </a:p>
          <a:p>
            <a:pPr lvl="1"/>
            <a:r>
              <a:rPr lang="en-US" dirty="0" smtClean="0"/>
              <a:t>Reverses the bits of a variable (1 -&gt; 0, 0 -&gt;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(left shift)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Shifts the bits of a variable to the left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(right shift)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Shifts the bits of a variable to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Member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member data of a class</a:t>
            </a:r>
          </a:p>
          <a:p>
            <a:r>
              <a:rPr lang="en-US" dirty="0" smtClean="0"/>
              <a:t>If the array isn’t always full, use a tracking variable (to track how many slots used)</a:t>
            </a:r>
          </a:p>
          <a:p>
            <a:r>
              <a:rPr lang="en-US" dirty="0" smtClean="0"/>
              <a:t>Good for building types that use arrays, but also add in safeties, like boundary checking, in the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Game Example and Array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Card objects embedded inside Deck class</a:t>
            </a:r>
          </a:p>
          <a:p>
            <a:pPr lvl="1"/>
            <a:r>
              <a:rPr lang="en-US" dirty="0" smtClean="0"/>
              <a:t>“has a” relationship </a:t>
            </a:r>
          </a:p>
          <a:p>
            <a:r>
              <a:rPr lang="en-US" dirty="0" smtClean="0"/>
              <a:t>Array of Card objects embedded in Player class</a:t>
            </a:r>
          </a:p>
          <a:p>
            <a:pPr lvl="1"/>
            <a:r>
              <a:rPr lang="en-US" dirty="0" smtClean="0"/>
              <a:t>“has a” relationship</a:t>
            </a:r>
          </a:p>
          <a:p>
            <a:r>
              <a:rPr lang="en-US" dirty="0" smtClean="0"/>
              <a:t>Arrays of objects (and use of dot-operator)</a:t>
            </a:r>
          </a:p>
          <a:p>
            <a:r>
              <a:rPr lang="en-US" dirty="0" smtClean="0"/>
              <a:t>Tracking variable </a:t>
            </a:r>
            <a:r>
              <a:rPr lang="en-US" dirty="0" err="1" smtClean="0"/>
              <a:t>numCards</a:t>
            </a:r>
            <a:r>
              <a:rPr lang="en-US" dirty="0" smtClean="0"/>
              <a:t> (in Player class) to track how many cards currently in </a:t>
            </a:r>
            <a:r>
              <a:rPr lang="en-US" dirty="0" smtClean="0"/>
              <a:t>the hand</a:t>
            </a:r>
            <a:endParaRPr lang="en-US" dirty="0" smtClean="0"/>
          </a:p>
          <a:p>
            <a:r>
              <a:rPr lang="en-US" dirty="0" smtClean="0"/>
              <a:t>Tracking variable </a:t>
            </a:r>
            <a:r>
              <a:rPr lang="en-US" dirty="0" err="1" smtClean="0"/>
              <a:t>topCard</a:t>
            </a:r>
            <a:r>
              <a:rPr lang="en-US" dirty="0" smtClean="0"/>
              <a:t> (in Deck class) to index the deal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7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 Categories</a:t>
            </a:r>
          </a:p>
          <a:p>
            <a:pPr lvl="1"/>
            <a:r>
              <a:rPr lang="en-US" dirty="0" smtClean="0"/>
              <a:t>Static—compile time</a:t>
            </a:r>
          </a:p>
          <a:p>
            <a:pPr lvl="2"/>
            <a:r>
              <a:rPr lang="en-US" dirty="0" smtClean="0"/>
              <a:t>Sizes and types </a:t>
            </a:r>
            <a:r>
              <a:rPr lang="en-US" dirty="0" smtClean="0"/>
              <a:t>are known </a:t>
            </a:r>
            <a:r>
              <a:rPr lang="en-US" dirty="0" smtClean="0"/>
              <a:t>in advance</a:t>
            </a:r>
          </a:p>
          <a:p>
            <a:pPr lvl="1"/>
            <a:r>
              <a:rPr lang="en-US" dirty="0" smtClean="0"/>
              <a:t>Dynamic—run time</a:t>
            </a:r>
          </a:p>
          <a:p>
            <a:pPr lvl="2"/>
            <a:r>
              <a:rPr lang="en-US" dirty="0" smtClean="0"/>
              <a:t>Sizes and amounts can be set while </a:t>
            </a:r>
            <a:r>
              <a:rPr lang="en-US" dirty="0" smtClean="0"/>
              <a:t>the program is running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Allocation, Deallocation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Create dynamic space with the new operator</a:t>
            </a:r>
          </a:p>
          <a:p>
            <a:pPr lvl="1"/>
            <a:r>
              <a:rPr lang="en-US" dirty="0" smtClean="0"/>
              <a:t>Always use a type after the word new</a:t>
            </a:r>
          </a:p>
          <a:p>
            <a:r>
              <a:rPr lang="en-US" dirty="0" smtClean="0"/>
              <a:t>The new operator also returns the address of the allocated space</a:t>
            </a:r>
          </a:p>
          <a:p>
            <a:pPr lvl="1"/>
            <a:r>
              <a:rPr lang="en-US" dirty="0" smtClean="0"/>
              <a:t>Use a pointer to store this address</a:t>
            </a:r>
          </a:p>
          <a:p>
            <a:r>
              <a:rPr lang="en-US" dirty="0" smtClean="0"/>
              <a:t>Can dynamically allocate basic variables, objects, and arrays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Double *</a:t>
            </a:r>
            <a:r>
              <a:rPr lang="en-US" dirty="0" err="1" smtClean="0"/>
              <a:t>dptr</a:t>
            </a:r>
            <a:r>
              <a:rPr lang="en-US" dirty="0" smtClean="0"/>
              <a:t> = new double;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*list = new </a:t>
            </a:r>
            <a:r>
              <a:rPr lang="en-US" dirty="0" err="1" smtClean="0"/>
              <a:t>int</a:t>
            </a:r>
            <a:r>
              <a:rPr lang="en-US" dirty="0" smtClean="0"/>
              <a:t>[size];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Fraction *fptr1 = new Fraction;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Fraction *fptr2 = new Fraction(1, 2);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Date *</a:t>
            </a:r>
            <a:r>
              <a:rPr lang="en-US" dirty="0" err="1" smtClean="0"/>
              <a:t>birthdayList</a:t>
            </a:r>
            <a:r>
              <a:rPr lang="en-US" dirty="0" smtClean="0"/>
              <a:t> = new Date[20];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Allocation, Deallocation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Can pass in parameters to constructors on dynamically allocated objects</a:t>
            </a:r>
          </a:p>
          <a:p>
            <a:r>
              <a:rPr lang="en-US" dirty="0" smtClean="0"/>
              <a:t>Deallocate dynamically allocated memory with the delete operator</a:t>
            </a:r>
          </a:p>
          <a:p>
            <a:pPr lvl="1"/>
            <a:r>
              <a:rPr lang="en-US" dirty="0" smtClean="0"/>
              <a:t>Apply delete to the pointer, and it deallocates the target</a:t>
            </a:r>
          </a:p>
          <a:p>
            <a:pPr lvl="1"/>
            <a:r>
              <a:rPr lang="en-US" dirty="0" smtClean="0"/>
              <a:t>Use delete [] for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9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operator</a:t>
            </a:r>
          </a:p>
          <a:p>
            <a:pPr lvl="1"/>
            <a:r>
              <a:rPr lang="en-US" dirty="0" smtClean="0"/>
              <a:t>Like the dot operator, but for pointers</a:t>
            </a:r>
          </a:p>
          <a:p>
            <a:r>
              <a:rPr lang="en-US" dirty="0" smtClean="0"/>
              <a:t>p-&gt;Show() is the same as (*p).Show()</a:t>
            </a:r>
          </a:p>
          <a:p>
            <a:pPr lvl="1"/>
            <a:r>
              <a:rPr lang="en-US" dirty="0" smtClean="0"/>
              <a:t>Where p is a pointer, *p is the object, the Show() is a member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5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create a new array of the needed size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 smtClean="0"/>
              <a:t>pointer </a:t>
            </a:r>
            <a:r>
              <a:rPr lang="en-US" dirty="0" smtClean="0"/>
              <a:t>is needed for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Copy the data from the old array to the new one</a:t>
            </a:r>
          </a:p>
          <a:p>
            <a:r>
              <a:rPr lang="en-US" dirty="0" smtClean="0"/>
              <a:t>Delete the old dynamic array (via delete)</a:t>
            </a:r>
          </a:p>
          <a:p>
            <a:r>
              <a:rPr lang="en-US" dirty="0" smtClean="0"/>
              <a:t>Change the pointer so that the new array has the right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0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1461</Words>
  <Application>Microsoft Office PowerPoint</Application>
  <PresentationFormat>On-screen Show (4:3)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Test 2 Review</vt:lpstr>
      <vt:lpstr>Arrays and Classes</vt:lpstr>
      <vt:lpstr>Arrays as Member Data</vt:lpstr>
      <vt:lpstr>Card Game Example and Array Techniques</vt:lpstr>
      <vt:lpstr>Dynamic Memory Allocation and Classes</vt:lpstr>
      <vt:lpstr>Dynamic Allocation, Deallocation</vt:lpstr>
      <vt:lpstr>Dynamic Allocation, Deallocation</vt:lpstr>
      <vt:lpstr>Notation</vt:lpstr>
      <vt:lpstr>Dynamically Resizing an Array</vt:lpstr>
      <vt:lpstr>Analogy:  Move to a New Apartment</vt:lpstr>
      <vt:lpstr>Use Dynamic Memory Allocation inside a Class</vt:lpstr>
      <vt:lpstr>Automatic Functions</vt:lpstr>
      <vt:lpstr>Automatic Functions</vt:lpstr>
      <vt:lpstr>Copy Constructor</vt:lpstr>
      <vt:lpstr>Assignment Operator</vt:lpstr>
      <vt:lpstr>Keyword this</vt:lpstr>
      <vt:lpstr>C-strings vs. String Objects</vt:lpstr>
      <vt:lpstr>The Basics of Inheritance</vt:lpstr>
      <vt:lpstr>The Basics of Inheritance</vt:lpstr>
      <vt:lpstr>The Basics of Inheritance</vt:lpstr>
      <vt:lpstr>The Basics of Inheritance</vt:lpstr>
      <vt:lpstr>Virtual Functions and Abstract Classes</vt:lpstr>
      <vt:lpstr>Virtual Functions</vt:lpstr>
      <vt:lpstr>Abstract Classes</vt:lpstr>
      <vt:lpstr>Polymorphism</vt:lpstr>
      <vt:lpstr>Bitwise Operators</vt:lpstr>
      <vt:lpstr>The Bitwise Operators</vt:lpstr>
      <vt:lpstr>The Bitwise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 Review</dc:title>
  <dc:creator>Windows User</dc:creator>
  <cp:lastModifiedBy>Windows User</cp:lastModifiedBy>
  <cp:revision>105</cp:revision>
  <dcterms:created xsi:type="dcterms:W3CDTF">2016-11-09T19:02:17Z</dcterms:created>
  <dcterms:modified xsi:type="dcterms:W3CDTF">2016-11-15T17:03:46Z</dcterms:modified>
</cp:coreProperties>
</file>