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7" r:id="rId4"/>
    <p:sldId id="278" r:id="rId5"/>
    <p:sldId id="259" r:id="rId6"/>
    <p:sldId id="261" r:id="rId7"/>
    <p:sldId id="262" r:id="rId8"/>
    <p:sldId id="271" r:id="rId9"/>
    <p:sldId id="272" r:id="rId10"/>
    <p:sldId id="273" r:id="rId11"/>
    <p:sldId id="274" r:id="rId12"/>
    <p:sldId id="265" r:id="rId13"/>
    <p:sldId id="266" r:id="rId14"/>
    <p:sldId id="275" r:id="rId15"/>
    <p:sldId id="276" r:id="rId16"/>
    <p:sldId id="270" r:id="rId17"/>
    <p:sldId id="268" r:id="rId18"/>
    <p:sldId id="269" r:id="rId19"/>
    <p:sldId id="279" r:id="rId20"/>
    <p:sldId id="267"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59" autoAdjust="0"/>
  </p:normalViewPr>
  <p:slideViewPr>
    <p:cSldViewPr>
      <p:cViewPr varScale="1">
        <p:scale>
          <a:sx n="80" d="100"/>
          <a:sy n="80" d="100"/>
        </p:scale>
        <p:origin x="-251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B61A8-CA69-49E1-8FB1-0D847A07597A}" type="datetimeFigureOut">
              <a:rPr lang="zh-CN" altLang="en-US" smtClean="0"/>
              <a:t>2018/5/14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6DA4DC-14C0-4494-A5AC-14A9FA75C8DA}" type="slidenum">
              <a:rPr lang="zh-CN" altLang="en-US" smtClean="0"/>
              <a:t>‹#›</a:t>
            </a:fld>
            <a:endParaRPr lang="zh-CN" altLang="en-US"/>
          </a:p>
        </p:txBody>
      </p:sp>
    </p:spTree>
    <p:extLst>
      <p:ext uri="{BB962C8B-B14F-4D97-AF65-F5344CB8AC3E}">
        <p14:creationId xmlns:p14="http://schemas.microsoft.com/office/powerpoint/2010/main" val="282432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2">
                    <a:lumMod val="75000"/>
                  </a:schemeClr>
                </a:solidFill>
                <a:latin typeface="微软雅黑" panose="020B0503020204020204" pitchFamily="34" charset="-122"/>
                <a:ea typeface="微软雅黑" panose="020B0503020204020204" pitchFamily="34" charset="-122"/>
              </a:rPr>
              <a:t>The training dataset consists of LR(low-resolution)-HR(high-resolution) image patch pairs, which are extracted from a set of LR-HR image pairs. The LR training images are directly </a:t>
            </a:r>
            <a:r>
              <a:rPr lang="en-US" altLang="zh-CN" dirty="0" err="1" smtClean="0">
                <a:solidFill>
                  <a:schemeClr val="tx2">
                    <a:lumMod val="75000"/>
                  </a:schemeClr>
                </a:solidFill>
                <a:latin typeface="微软雅黑" panose="020B0503020204020204" pitchFamily="34" charset="-122"/>
                <a:ea typeface="微软雅黑" panose="020B0503020204020204" pitchFamily="34" charset="-122"/>
              </a:rPr>
              <a:t>downsampled</a:t>
            </a:r>
            <a:r>
              <a:rPr lang="en-US" altLang="zh-CN" dirty="0" smtClean="0">
                <a:solidFill>
                  <a:schemeClr val="tx2">
                    <a:lumMod val="75000"/>
                  </a:schemeClr>
                </a:solidFill>
                <a:latin typeface="微软雅黑" panose="020B0503020204020204" pitchFamily="34" charset="-122"/>
                <a:ea typeface="微软雅黑" panose="020B0503020204020204" pitchFamily="34" charset="-122"/>
              </a:rPr>
              <a:t> from corresponding HR images using a </a:t>
            </a:r>
            <a:r>
              <a:rPr lang="en-US" altLang="zh-CN" dirty="0" err="1" smtClean="0">
                <a:solidFill>
                  <a:schemeClr val="tx2">
                    <a:lumMod val="75000"/>
                  </a:schemeClr>
                </a:solidFill>
                <a:latin typeface="微软雅黑" panose="020B0503020204020204" pitchFamily="34" charset="-122"/>
                <a:ea typeface="微软雅黑" panose="020B0503020204020204" pitchFamily="34" charset="-122"/>
              </a:rPr>
              <a:t>bicubic</a:t>
            </a:r>
            <a:r>
              <a:rPr lang="en-US" altLang="zh-CN" dirty="0" smtClean="0">
                <a:solidFill>
                  <a:schemeClr val="tx2">
                    <a:lumMod val="75000"/>
                  </a:schemeClr>
                </a:solidFill>
                <a:latin typeface="微软雅黑" panose="020B0503020204020204" pitchFamily="34" charset="-122"/>
                <a:ea typeface="微软雅黑" panose="020B0503020204020204" pitchFamily="34" charset="-122"/>
              </a:rPr>
              <a:t> interpolation </a:t>
            </a:r>
            <a:r>
              <a:rPr lang="en-US" altLang="zh-CN" dirty="0" err="1" smtClean="0">
                <a:solidFill>
                  <a:schemeClr val="tx2">
                    <a:lumMod val="75000"/>
                  </a:schemeClr>
                </a:solidFill>
                <a:latin typeface="微软雅黑" panose="020B0503020204020204" pitchFamily="34" charset="-122"/>
                <a:ea typeface="微软雅黑" panose="020B0503020204020204" pitchFamily="34" charset="-122"/>
              </a:rPr>
              <a:t>kenerl</a:t>
            </a:r>
            <a:r>
              <a:rPr lang="en-US" altLang="zh-CN" dirty="0" smtClean="0">
                <a:solidFill>
                  <a:schemeClr val="tx2">
                    <a:lumMod val="75000"/>
                  </a:schemeClr>
                </a:solidFill>
                <a:latin typeface="微软雅黑" panose="020B0503020204020204" pitchFamily="34" charset="-122"/>
                <a:ea typeface="微软雅黑" panose="020B0503020204020204" pitchFamily="34"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2">
                    <a:lumMod val="75000"/>
                  </a:schemeClr>
                </a:solidFill>
                <a:latin typeface="微软雅黑" panose="020B0503020204020204" pitchFamily="34" charset="-122"/>
                <a:ea typeface="微软雅黑" panose="020B0503020204020204" pitchFamily="34" charset="-122"/>
              </a:rPr>
              <a:t>The training</a:t>
            </a:r>
            <a:r>
              <a:rPr lang="en-US" altLang="zh-CN" baseline="0" dirty="0" smtClean="0">
                <a:solidFill>
                  <a:schemeClr val="tx2">
                    <a:lumMod val="75000"/>
                  </a:schemeClr>
                </a:solidFill>
                <a:latin typeface="微软雅黑" panose="020B0503020204020204" pitchFamily="34" charset="-122"/>
                <a:ea typeface="微软雅黑" panose="020B0503020204020204" pitchFamily="34" charset="-122"/>
              </a:rPr>
              <a:t> image dataset is different from that of testing image.</a:t>
            </a:r>
            <a:endParaRPr lang="zh-CN" altLang="en-US" dirty="0" smtClean="0">
              <a:solidFill>
                <a:schemeClr val="tx2">
                  <a:lumMod val="7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5C6DA4DC-14C0-4494-A5AC-14A9FA75C8DA}" type="slidenum">
              <a:rPr lang="zh-CN" altLang="en-US" smtClean="0"/>
              <a:t>3</a:t>
            </a:fld>
            <a:endParaRPr lang="zh-CN" altLang="en-US"/>
          </a:p>
        </p:txBody>
      </p:sp>
    </p:spTree>
    <p:extLst>
      <p:ext uri="{BB962C8B-B14F-4D97-AF65-F5344CB8AC3E}">
        <p14:creationId xmlns:p14="http://schemas.microsoft.com/office/powerpoint/2010/main" val="267690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When the split of training</a:t>
                </a:r>
                <a:r>
                  <a:rPr lang="en-US" altLang="zh-CN" baseline="0" dirty="0" smtClean="0"/>
                  <a:t> data is done, the LR training data that have arrived at different leaf nodes are stored separately in </a:t>
                </a:r>
                <a14:m>
                  <m:oMath xmlns:m="http://schemas.openxmlformats.org/officeDocument/2006/math">
                    <m:r>
                      <a:rPr lang="en-US" altLang="zh-CN" sz="1200" b="0" i="1" smtClean="0">
                        <a:solidFill>
                          <a:schemeClr val="tx2">
                            <a:lumMod val="75000"/>
                          </a:schemeClr>
                        </a:solidFill>
                        <a:latin typeface="Cambria Math"/>
                      </a:rPr>
                      <m:t>𝑙𝑟</m:t>
                    </m:r>
                  </m:oMath>
                </a14:m>
                <a:r>
                  <a:rPr lang="en-US" altLang="zh-CN" dirty="0" smtClean="0"/>
                  <a:t> and corresponding HR training data are stored separately in </a:t>
                </a:r>
                <a14:m>
                  <m:oMath xmlns:m="http://schemas.openxmlformats.org/officeDocument/2006/math">
                    <m:r>
                      <a:rPr lang="en-US" altLang="zh-CN" sz="1200" b="0" i="1" smtClean="0">
                        <a:solidFill>
                          <a:schemeClr val="tx2">
                            <a:lumMod val="75000"/>
                          </a:schemeClr>
                        </a:solidFill>
                        <a:latin typeface="Cambria Math"/>
                      </a:rPr>
                      <m:t>h𝑟</m:t>
                    </m:r>
                  </m:oMath>
                </a14:m>
                <a:r>
                  <a:rPr lang="en-US" altLang="zh-CN" dirty="0" smtClean="0"/>
                  <a:t>. So </a:t>
                </a:r>
                <a14:m>
                  <m:oMath xmlns:m="http://schemas.openxmlformats.org/officeDocument/2006/math">
                    <m:r>
                      <a:rPr lang="en-US" altLang="zh-CN" sz="1200" b="0" i="1" smtClean="0">
                        <a:solidFill>
                          <a:schemeClr val="tx2">
                            <a:lumMod val="75000"/>
                          </a:schemeClr>
                        </a:solidFill>
                        <a:latin typeface="Cambria Math"/>
                      </a:rPr>
                      <m:t>𝑙𝑟</m:t>
                    </m:r>
                  </m:oMath>
                </a14:m>
                <a:r>
                  <a:rPr lang="en-US" altLang="zh-CN" dirty="0" smtClean="0"/>
                  <a:t> and </a:t>
                </a:r>
                <a14:m>
                  <m:oMath xmlns:m="http://schemas.openxmlformats.org/officeDocument/2006/math">
                    <m:r>
                      <a:rPr lang="en-US" altLang="zh-CN" sz="1200" b="0" i="1" smtClean="0">
                        <a:solidFill>
                          <a:schemeClr val="tx2">
                            <a:lumMod val="75000"/>
                          </a:schemeClr>
                        </a:solidFill>
                        <a:latin typeface="Cambria Math"/>
                      </a:rPr>
                      <m:t>h𝑟</m:t>
                    </m:r>
                  </m:oMath>
                </a14:m>
                <a:r>
                  <a:rPr lang="en-US" altLang="zh-CN" dirty="0" smtClean="0"/>
                  <a:t> are two </a:t>
                </a:r>
                <a:r>
                  <a:rPr lang="en-US" altLang="zh-CN" sz="1200" b="0" i="0" kern="1200" dirty="0" smtClean="0">
                    <a:solidFill>
                      <a:schemeClr val="tx1"/>
                    </a:solidFill>
                    <a:effectLst/>
                    <a:latin typeface="+mn-lt"/>
                    <a:ea typeface="+mn-ea"/>
                    <a:cs typeface="+mn-cs"/>
                  </a:rPr>
                  <a:t>column vectors and the elements are matrices. The elements in the same position of </a:t>
                </a:r>
                <a14:m>
                  <m:oMath xmlns:m="http://schemas.openxmlformats.org/officeDocument/2006/math">
                    <m:r>
                      <a:rPr lang="en-US" altLang="zh-CN" sz="1200" b="0" i="1" smtClean="0">
                        <a:solidFill>
                          <a:schemeClr val="tx2">
                            <a:lumMod val="75000"/>
                          </a:schemeClr>
                        </a:solidFill>
                        <a:latin typeface="Cambria Math"/>
                      </a:rPr>
                      <m:t>𝑙𝑟</m:t>
                    </m:r>
                  </m:oMath>
                </a14:m>
                <a:r>
                  <a:rPr lang="en-US" altLang="zh-CN" dirty="0" smtClean="0"/>
                  <a:t> and </a:t>
                </a:r>
                <a14:m>
                  <m:oMath xmlns:m="http://schemas.openxmlformats.org/officeDocument/2006/math">
                    <m:r>
                      <a:rPr lang="en-US" altLang="zh-CN" sz="1200" b="0" i="1" smtClean="0">
                        <a:solidFill>
                          <a:schemeClr val="tx2">
                            <a:lumMod val="75000"/>
                          </a:schemeClr>
                        </a:solidFill>
                        <a:latin typeface="Cambria Math"/>
                      </a:rPr>
                      <m:t>h𝑟</m:t>
                    </m:r>
                  </m:oMath>
                </a14:m>
                <a:r>
                  <a:rPr lang="en-US" altLang="zh-CN" dirty="0" smtClean="0"/>
                  <a:t> are corresponding</a:t>
                </a:r>
                <a:r>
                  <a:rPr lang="en-US" altLang="zh-CN" baseline="0" dirty="0" smtClean="0"/>
                  <a:t> to the same leaf node. So the number of elements in </a:t>
                </a:r>
                <a14:m>
                  <m:oMath xmlns:m="http://schemas.openxmlformats.org/officeDocument/2006/math">
                    <m:r>
                      <a:rPr lang="en-US" altLang="zh-CN" sz="1200" b="0" i="1" smtClean="0">
                        <a:solidFill>
                          <a:schemeClr val="tx2">
                            <a:lumMod val="75000"/>
                          </a:schemeClr>
                        </a:solidFill>
                        <a:latin typeface="Cambria Math"/>
                      </a:rPr>
                      <m:t>𝑙𝑟</m:t>
                    </m:r>
                  </m:oMath>
                </a14:m>
                <a:r>
                  <a:rPr lang="en-US" altLang="zh-CN" dirty="0" smtClean="0"/>
                  <a:t> is equal to the number of leaf</a:t>
                </a:r>
                <a:r>
                  <a:rPr lang="en-US" altLang="zh-CN" baseline="0" dirty="0" smtClean="0"/>
                  <a:t> nodes and is also equal to the number of mapping models. </a:t>
                </a:r>
                <a14:m>
                  <m:oMath xmlns:m="http://schemas.openxmlformats.org/officeDocument/2006/math">
                    <m:sSub>
                      <m:sSubPr>
                        <m:ctrlPr>
                          <a:rPr lang="en-US" altLang="zh-CN" sz="1200" b="0" i="1" dirty="0" smtClean="0">
                            <a:solidFill>
                              <a:schemeClr val="tx2">
                                <a:lumMod val="75000"/>
                              </a:schemeClr>
                            </a:solidFill>
                            <a:latin typeface="Cambria Math"/>
                          </a:rPr>
                        </m:ctrlPr>
                      </m:sSubPr>
                      <m:e>
                        <m:r>
                          <a:rPr lang="en-US" altLang="zh-CN" sz="1200" b="0" i="1" dirty="0" smtClean="0">
                            <a:solidFill>
                              <a:schemeClr val="tx2">
                                <a:lumMod val="75000"/>
                              </a:schemeClr>
                            </a:solidFill>
                            <a:latin typeface="Cambria Math"/>
                          </a:rPr>
                          <m:t>𝑙𝑟</m:t>
                        </m:r>
                      </m:e>
                      <m:sub>
                        <m:r>
                          <a:rPr lang="en-US" altLang="zh-CN" sz="1200" b="0" i="1" dirty="0" smtClean="0">
                            <a:solidFill>
                              <a:schemeClr val="tx2">
                                <a:lumMod val="75000"/>
                              </a:schemeClr>
                            </a:solidFill>
                            <a:latin typeface="Cambria Math"/>
                          </a:rPr>
                          <m:t>𝑞</m:t>
                        </m:r>
                      </m:sub>
                    </m:sSub>
                  </m:oMath>
                </a14:m>
                <a:r>
                  <a:rPr lang="zh-CN" altLang="en-US" dirty="0" smtClean="0"/>
                  <a:t> </a:t>
                </a:r>
                <a:r>
                  <a:rPr lang="en-US" altLang="zh-CN" dirty="0" smtClean="0"/>
                  <a:t>represents the</a:t>
                </a:r>
                <a:r>
                  <a:rPr lang="en-US" altLang="zh-CN" baseline="0" dirty="0" smtClean="0"/>
                  <a:t> </a:t>
                </a:r>
                <a14:m>
                  <m:oMath xmlns:m="http://schemas.openxmlformats.org/officeDocument/2006/math">
                    <m:sSup>
                      <m:sSupPr>
                        <m:ctrlPr>
                          <a:rPr lang="en-US" altLang="zh-CN" i="1" baseline="0" smtClean="0">
                            <a:latin typeface="Cambria Math"/>
                          </a:rPr>
                        </m:ctrlPr>
                      </m:sSupPr>
                      <m:e>
                        <m:r>
                          <a:rPr lang="en-US" altLang="zh-CN" b="0" i="1" baseline="0" smtClean="0">
                            <a:latin typeface="Cambria Math"/>
                          </a:rPr>
                          <m:t>𝑞</m:t>
                        </m:r>
                      </m:e>
                      <m:sup>
                        <m:r>
                          <a:rPr lang="en-US" altLang="zh-CN" b="0" i="1" baseline="0" smtClean="0">
                            <a:latin typeface="Cambria Math"/>
                          </a:rPr>
                          <m:t>𝑡h</m:t>
                        </m:r>
                      </m:sup>
                    </m:sSup>
                  </m:oMath>
                </a14:m>
                <a:r>
                  <a:rPr lang="zh-CN" altLang="en-US" dirty="0" smtClean="0"/>
                  <a:t> </a:t>
                </a:r>
                <a:r>
                  <a:rPr lang="en-US" altLang="zh-CN" dirty="0" smtClean="0"/>
                  <a:t>element</a:t>
                </a:r>
                <a:r>
                  <a:rPr lang="en-US" altLang="zh-CN" baseline="0" dirty="0" smtClean="0"/>
                  <a:t> in </a:t>
                </a:r>
                <a14:m>
                  <m:oMath xmlns:m="http://schemas.openxmlformats.org/officeDocument/2006/math">
                    <m:r>
                      <a:rPr lang="en-US" altLang="zh-CN" sz="1200" b="0" i="1" smtClean="0">
                        <a:solidFill>
                          <a:schemeClr val="tx2">
                            <a:lumMod val="75000"/>
                          </a:schemeClr>
                        </a:solidFill>
                        <a:latin typeface="Cambria Math"/>
                      </a:rPr>
                      <m:t>𝑙𝑟</m:t>
                    </m:r>
                  </m:oMath>
                </a14:m>
                <a:r>
                  <a:rPr lang="zh-CN" altLang="en-US" dirty="0" smtClean="0"/>
                  <a:t> </a:t>
                </a:r>
                <a:r>
                  <a:rPr lang="en-US" altLang="zh-CN" dirty="0" smtClean="0"/>
                  <a:t>and it</a:t>
                </a:r>
                <a:r>
                  <a:rPr lang="en-US" altLang="zh-CN" baseline="0" dirty="0" smtClean="0"/>
                  <a:t> is a matrix.</a:t>
                </a: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When the split of training</a:t>
                </a:r>
                <a:r>
                  <a:rPr lang="en-US" altLang="zh-CN" baseline="0" dirty="0" smtClean="0"/>
                  <a:t> data is done, the LR training data that have arrived at different leaf nodes are stored separately in </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𝑙𝑟</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〗_</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1</a:t>
                </a:r>
                <a:r>
                  <a:rPr lang="zh-CN" altLang="en-US" dirty="0" smtClean="0"/>
                  <a:t> </a:t>
                </a:r>
                <a:r>
                  <a:rPr lang="en-US" altLang="zh-CN" dirty="0" smtClean="0"/>
                  <a:t>and corresponding HR training data are stored separately in </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a:t>
                </a:r>
                <a:r>
                  <a:rPr lang="en-US" altLang="zh-CN" sz="1200" b="0" i="0" smtClean="0">
                    <a:solidFill>
                      <a:schemeClr val="tx2">
                        <a:lumMod val="75000"/>
                      </a:schemeClr>
                    </a:solidFill>
                    <a:latin typeface="Cambria Math"/>
                    <a:ea typeface="微软雅黑" panose="020B0503020204020204" pitchFamily="34" charset="-122"/>
                    <a:cs typeface="Tahoma" panose="020B0604030504040204" pitchFamily="34" charset="0"/>
                  </a:rPr>
                  <a:t>ℎ</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𝑟</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〗_</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1</a:t>
                </a:r>
                <a:r>
                  <a:rPr lang="en-US" altLang="zh-CN" dirty="0" smtClean="0"/>
                  <a:t>. So </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𝑙𝑟</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〗_</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1</a:t>
                </a:r>
                <a:r>
                  <a:rPr lang="zh-CN" altLang="en-US" dirty="0" smtClean="0"/>
                  <a:t> </a:t>
                </a:r>
                <a:r>
                  <a:rPr lang="en-US" altLang="zh-CN" dirty="0" smtClean="0"/>
                  <a:t>and </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a:t>
                </a:r>
                <a:r>
                  <a:rPr lang="en-US" altLang="zh-CN" sz="1200" b="0" i="0" smtClean="0">
                    <a:solidFill>
                      <a:schemeClr val="tx2">
                        <a:lumMod val="75000"/>
                      </a:schemeClr>
                    </a:solidFill>
                    <a:latin typeface="Cambria Math"/>
                    <a:ea typeface="微软雅黑" panose="020B0503020204020204" pitchFamily="34" charset="-122"/>
                    <a:cs typeface="Tahoma" panose="020B0604030504040204" pitchFamily="34" charset="0"/>
                  </a:rPr>
                  <a:t>ℎ</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𝑟</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〗_</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1</a:t>
                </a:r>
                <a:r>
                  <a:rPr lang="zh-CN" altLang="en-US" dirty="0" smtClean="0"/>
                  <a:t> </a:t>
                </a:r>
                <a:r>
                  <a:rPr lang="en-US" altLang="zh-CN" dirty="0" smtClean="0"/>
                  <a:t>are two </a:t>
                </a:r>
                <a:r>
                  <a:rPr lang="en-US" altLang="zh-CN" sz="1200" b="0" i="0" kern="1200" dirty="0" smtClean="0">
                    <a:solidFill>
                      <a:schemeClr val="tx1"/>
                    </a:solidFill>
                    <a:effectLst/>
                    <a:latin typeface="+mn-lt"/>
                    <a:ea typeface="+mn-ea"/>
                    <a:cs typeface="+mn-cs"/>
                  </a:rPr>
                  <a:t>column vectors and the elements are matrices. The elements in the same position of </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𝑙𝑟</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〗_</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1</a:t>
                </a:r>
                <a:r>
                  <a:rPr lang="zh-CN" altLang="en-US" dirty="0" smtClean="0"/>
                  <a:t> </a:t>
                </a:r>
                <a:r>
                  <a:rPr lang="en-US" altLang="zh-CN" dirty="0" smtClean="0"/>
                  <a:t>and </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a:t>
                </a:r>
                <a:r>
                  <a:rPr lang="en-US" altLang="zh-CN" sz="1200" b="0" i="0" smtClean="0">
                    <a:solidFill>
                      <a:schemeClr val="tx2">
                        <a:lumMod val="75000"/>
                      </a:schemeClr>
                    </a:solidFill>
                    <a:latin typeface="Cambria Math"/>
                    <a:ea typeface="微软雅黑" panose="020B0503020204020204" pitchFamily="34" charset="-122"/>
                    <a:cs typeface="Tahoma" panose="020B0604030504040204" pitchFamily="34" charset="0"/>
                  </a:rPr>
                  <a:t>ℎ</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𝑟</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〗_</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1</a:t>
                </a:r>
                <a:r>
                  <a:rPr lang="zh-CN" altLang="en-US" dirty="0" smtClean="0"/>
                  <a:t> </a:t>
                </a:r>
                <a:r>
                  <a:rPr lang="en-US" altLang="zh-CN" dirty="0" smtClean="0"/>
                  <a:t>are corresponding</a:t>
                </a:r>
                <a:r>
                  <a:rPr lang="en-US" altLang="zh-CN" baseline="0" dirty="0" smtClean="0"/>
                  <a:t> to the same leaf node. So the number of elements in </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𝑙𝑟</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〗_</a:t>
                </a:r>
                <a:r>
                  <a:rPr lang="en-US" altLang="zh-CN" sz="1200" i="0">
                    <a:solidFill>
                      <a:schemeClr val="tx2">
                        <a:lumMod val="75000"/>
                      </a:schemeClr>
                    </a:solidFill>
                    <a:latin typeface="Cambria Math"/>
                    <a:ea typeface="微软雅黑" panose="020B0503020204020204" pitchFamily="34" charset="-122"/>
                    <a:cs typeface="Tahoma" panose="020B0604030504040204" pitchFamily="34" charset="0"/>
                  </a:rPr>
                  <a:t>1</a:t>
                </a:r>
                <a:r>
                  <a:rPr lang="zh-CN" altLang="en-US" dirty="0" smtClean="0"/>
                  <a:t> </a:t>
                </a:r>
                <a:r>
                  <a:rPr lang="en-US" altLang="zh-CN" dirty="0" smtClean="0"/>
                  <a:t>is equal to the number of leaf</a:t>
                </a:r>
                <a:r>
                  <a:rPr lang="en-US" altLang="zh-CN" baseline="0" dirty="0" smtClean="0"/>
                  <a:t> nodes and is also equal to the number of mapping models.</a:t>
                </a:r>
                <a:endParaRPr lang="zh-CN" altLang="en-US" dirty="0"/>
              </a:p>
            </p:txBody>
          </p:sp>
        </mc:Fallback>
      </mc:AlternateContent>
      <p:sp>
        <p:nvSpPr>
          <p:cNvPr id="4" name="灯片编号占位符 3"/>
          <p:cNvSpPr>
            <a:spLocks noGrp="1"/>
          </p:cNvSpPr>
          <p:nvPr>
            <p:ph type="sldNum" sz="quarter" idx="10"/>
          </p:nvPr>
        </p:nvSpPr>
        <p:spPr/>
        <p:txBody>
          <a:bodyPr/>
          <a:lstStyle/>
          <a:p>
            <a:fld id="{5C6DA4DC-14C0-4494-A5AC-14A9FA75C8DA}" type="slidenum">
              <a:rPr lang="zh-CN" altLang="en-US" smtClean="0"/>
              <a:t>12</a:t>
            </a:fld>
            <a:endParaRPr lang="zh-CN" altLang="en-US"/>
          </a:p>
        </p:txBody>
      </p:sp>
    </p:spTree>
    <p:extLst>
      <p:ext uri="{BB962C8B-B14F-4D97-AF65-F5344CB8AC3E}">
        <p14:creationId xmlns:p14="http://schemas.microsoft.com/office/powerpoint/2010/main" val="2897884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In practical</a:t>
                </a:r>
                <a:r>
                  <a:rPr lang="en-US" altLang="zh-CN" baseline="0" dirty="0" smtClean="0"/>
                  <a:t> situation, the learned super-resolution decision tree has more than 4 layers.</a:t>
                </a:r>
              </a:p>
              <a:p>
                <a:r>
                  <a:rPr lang="en-US" altLang="zh-CN" baseline="0" dirty="0" smtClean="0"/>
                  <a:t>In the testing phase, each time one low-resolution patch is extracted from input low-resolution image. This patch is </a:t>
                </a:r>
                <a:r>
                  <a:rPr lang="en-US" altLang="zh-CN" baseline="0" dirty="0" err="1" smtClean="0"/>
                  <a:t>vectorized</a:t>
                </a:r>
                <a:r>
                  <a:rPr lang="en-US" altLang="zh-CN" baseline="0" dirty="0" smtClean="0"/>
                  <a:t> and represented by a row vector. Then its </a:t>
                </a:r>
                <a:r>
                  <a:rPr lang="en-US" altLang="zh-CN" baseline="0" dirty="0" err="1" smtClean="0"/>
                  <a:t>Hadamad</a:t>
                </a:r>
                <a:r>
                  <a:rPr lang="en-US" altLang="zh-CN" baseline="0" dirty="0" smtClean="0"/>
                  <a:t> pattern (</a:t>
                </a:r>
                <a:r>
                  <a:rPr lang="en-US" altLang="zh-CN" b="1" baseline="0" dirty="0" smtClean="0"/>
                  <a:t>HP</a:t>
                </a:r>
                <a:r>
                  <a:rPr lang="en-US" altLang="zh-CN" baseline="0" dirty="0" smtClean="0"/>
                  <a:t>) is computed and used to search the appropriate mapping model. </a:t>
                </a:r>
                <a:r>
                  <a:rPr lang="en-US" altLang="zh-CN" b="1" baseline="0" dirty="0" smtClean="0"/>
                  <a:t>HP</a:t>
                </a:r>
                <a:r>
                  <a:rPr lang="en-US" altLang="zh-CN" baseline="0" dirty="0" smtClean="0"/>
                  <a:t> is also a row vector. Here </a:t>
                </a:r>
                <a:r>
                  <a:rPr lang="en-US" altLang="zh-CN" b="1" baseline="0" dirty="0" smtClean="0"/>
                  <a:t>HP(1,Seq[1]) </a:t>
                </a:r>
                <a:r>
                  <a:rPr lang="en-US" altLang="zh-CN" baseline="0" dirty="0" smtClean="0"/>
                  <a:t>represents the value in the </a:t>
                </a:r>
                <a14:m>
                  <m:oMath xmlns:m="http://schemas.openxmlformats.org/officeDocument/2006/math">
                    <m:sSup>
                      <m:sSupPr>
                        <m:ctrlPr>
                          <a:rPr lang="en-US" altLang="zh-CN" i="1" baseline="0" smtClean="0">
                            <a:latin typeface="Cambria Math"/>
                          </a:rPr>
                        </m:ctrlPr>
                      </m:sSupPr>
                      <m:e>
                        <m:r>
                          <m:rPr>
                            <m:nor/>
                          </m:rPr>
                          <a:rPr lang="en-US" altLang="zh-CN" baseline="0" dirty="0" smtClean="0"/>
                          <m:t>Seq</m:t>
                        </m:r>
                        <m:r>
                          <m:rPr>
                            <m:nor/>
                          </m:rPr>
                          <a:rPr lang="en-US" altLang="zh-CN" baseline="0" dirty="0" smtClean="0"/>
                          <m:t>[1]</m:t>
                        </m:r>
                      </m:e>
                      <m:sup>
                        <m:r>
                          <m:rPr>
                            <m:sty m:val="p"/>
                          </m:rPr>
                          <a:rPr lang="en-US" altLang="zh-CN" b="0" i="0" baseline="0" smtClean="0">
                            <a:latin typeface="Cambria Math"/>
                          </a:rPr>
                          <m:t>th</m:t>
                        </m:r>
                      </m:sup>
                    </m:sSup>
                  </m:oMath>
                </a14:m>
                <a:r>
                  <a:rPr lang="en-US" altLang="zh-CN" baseline="0" dirty="0" smtClean="0"/>
                  <a:t> positon of </a:t>
                </a:r>
                <a:r>
                  <a:rPr lang="en-US" altLang="zh-CN" b="1" baseline="0" dirty="0" smtClean="0"/>
                  <a:t>HP</a:t>
                </a:r>
                <a:r>
                  <a:rPr lang="en-US" altLang="zh-CN" baseline="0" dirty="0" smtClean="0"/>
                  <a:t>. The low-resolution image patch is mapped into high-resolution space by this mapping model. Last, all the predicted high-resolution image patches form the final output.</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In practical</a:t>
                </a:r>
                <a:r>
                  <a:rPr lang="en-US" altLang="zh-CN" baseline="0" dirty="0" smtClean="0"/>
                  <a:t> situation, the learned super-resolution decision tree has more than </a:t>
                </a:r>
                <a:r>
                  <a:rPr lang="en-US" altLang="zh-CN" baseline="0" dirty="0" smtClean="0"/>
                  <a:t>4 layers</a:t>
                </a:r>
                <a:r>
                  <a:rPr lang="en-US" altLang="zh-CN" baseline="0" dirty="0" smtClean="0"/>
                  <a:t>.</a:t>
                </a:r>
              </a:p>
              <a:p>
                <a:r>
                  <a:rPr lang="en-US" altLang="zh-CN" baseline="0" dirty="0" smtClean="0"/>
                  <a:t>In the testing phase, each time one low-resolution </a:t>
                </a:r>
                <a:r>
                  <a:rPr lang="en-US" altLang="zh-CN" baseline="0" dirty="0" smtClean="0"/>
                  <a:t>patch </a:t>
                </a:r>
                <a:r>
                  <a:rPr lang="en-US" altLang="zh-CN" baseline="0" dirty="0" smtClean="0"/>
                  <a:t>is extracted from input low-resolution </a:t>
                </a:r>
                <a:r>
                  <a:rPr lang="en-US" altLang="zh-CN" baseline="0" dirty="0" smtClean="0"/>
                  <a:t>image. This patch is </a:t>
                </a:r>
                <a:r>
                  <a:rPr lang="en-US" altLang="zh-CN" baseline="0" dirty="0" err="1" smtClean="0"/>
                  <a:t>vectorized</a:t>
                </a:r>
                <a:r>
                  <a:rPr lang="en-US" altLang="zh-CN" baseline="0" dirty="0" smtClean="0"/>
                  <a:t> and represented by a row vector. </a:t>
                </a:r>
                <a:r>
                  <a:rPr lang="en-US" altLang="zh-CN" baseline="0" dirty="0" smtClean="0"/>
                  <a:t>Then its </a:t>
                </a:r>
                <a:r>
                  <a:rPr lang="en-US" altLang="zh-CN" baseline="0" dirty="0" err="1" smtClean="0"/>
                  <a:t>Hadamad</a:t>
                </a:r>
                <a:r>
                  <a:rPr lang="en-US" altLang="zh-CN" baseline="0" dirty="0" smtClean="0"/>
                  <a:t> pattern (HP) is </a:t>
                </a:r>
                <a:r>
                  <a:rPr lang="en-US" altLang="zh-CN" baseline="0" dirty="0" smtClean="0"/>
                  <a:t>computed and used to search the appropriate mapping model. </a:t>
                </a:r>
                <a:r>
                  <a:rPr lang="en-US" altLang="zh-CN" baseline="0" dirty="0" smtClean="0"/>
                  <a:t>HP is also a row vector. Here HP(1,Seq[1]) represents the value in the </a:t>
                </a:r>
                <a:r>
                  <a:rPr lang="en-US" altLang="zh-CN" i="0" baseline="0" smtClean="0">
                    <a:latin typeface="Cambria Math"/>
                  </a:rPr>
                  <a:t>〖</a:t>
                </a:r>
                <a:r>
                  <a:rPr lang="en-US" altLang="zh-CN" i="0" baseline="0" dirty="0" smtClean="0">
                    <a:latin typeface="Cambria Math"/>
                  </a:rPr>
                  <a:t>"</a:t>
                </a:r>
                <a:r>
                  <a:rPr lang="en-US" altLang="zh-CN" i="0" baseline="0" dirty="0" smtClean="0"/>
                  <a:t>Seq[1]</a:t>
                </a:r>
                <a:r>
                  <a:rPr lang="en-US" altLang="zh-CN" i="0" baseline="0" smtClean="0">
                    <a:latin typeface="Cambria Math"/>
                  </a:rPr>
                  <a:t>" 〗^</a:t>
                </a:r>
                <a:r>
                  <a:rPr lang="en-US" altLang="zh-CN" b="0" i="0" baseline="0" smtClean="0">
                    <a:latin typeface="Cambria Math"/>
                  </a:rPr>
                  <a:t>th</a:t>
                </a:r>
                <a:r>
                  <a:rPr lang="en-US" altLang="zh-CN" baseline="0" dirty="0" smtClean="0"/>
                  <a:t> positon of HP. The </a:t>
                </a:r>
                <a:r>
                  <a:rPr lang="en-US" altLang="zh-CN" baseline="0" dirty="0" smtClean="0"/>
                  <a:t>low-resolution image patch is mapped into high-resolution space by this mapping model. Last, all the predicted high-resolution image patches form the final output.</a:t>
                </a:r>
                <a:endParaRPr lang="zh-CN" altLang="en-US" dirty="0"/>
              </a:p>
            </p:txBody>
          </p:sp>
        </mc:Fallback>
      </mc:AlternateContent>
      <p:sp>
        <p:nvSpPr>
          <p:cNvPr id="4" name="灯片编号占位符 3"/>
          <p:cNvSpPr>
            <a:spLocks noGrp="1"/>
          </p:cNvSpPr>
          <p:nvPr>
            <p:ph type="sldNum" sz="quarter" idx="10"/>
          </p:nvPr>
        </p:nvSpPr>
        <p:spPr/>
        <p:txBody>
          <a:bodyPr/>
          <a:lstStyle/>
          <a:p>
            <a:fld id="{5C6DA4DC-14C0-4494-A5AC-14A9FA75C8DA}" type="slidenum">
              <a:rPr lang="zh-CN" altLang="en-US" smtClean="0"/>
              <a:t>13</a:t>
            </a:fld>
            <a:endParaRPr lang="zh-CN" altLang="en-US"/>
          </a:p>
        </p:txBody>
      </p:sp>
    </p:spTree>
    <p:extLst>
      <p:ext uri="{BB962C8B-B14F-4D97-AF65-F5344CB8AC3E}">
        <p14:creationId xmlns:p14="http://schemas.microsoft.com/office/powerpoint/2010/main" val="3423338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6DA4DC-14C0-4494-A5AC-14A9FA75C8DA}" type="slidenum">
              <a:rPr lang="zh-CN" altLang="en-US" smtClean="0"/>
              <a:t>14</a:t>
            </a:fld>
            <a:endParaRPr lang="zh-CN" altLang="en-US"/>
          </a:p>
        </p:txBody>
      </p:sp>
    </p:spTree>
    <p:extLst>
      <p:ext uri="{BB962C8B-B14F-4D97-AF65-F5344CB8AC3E}">
        <p14:creationId xmlns:p14="http://schemas.microsoft.com/office/powerpoint/2010/main" val="3423338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6DA4DC-14C0-4494-A5AC-14A9FA75C8DA}" type="slidenum">
              <a:rPr lang="zh-CN" altLang="en-US" smtClean="0"/>
              <a:t>15</a:t>
            </a:fld>
            <a:endParaRPr lang="zh-CN" altLang="en-US"/>
          </a:p>
        </p:txBody>
      </p:sp>
    </p:spTree>
    <p:extLst>
      <p:ext uri="{BB962C8B-B14F-4D97-AF65-F5344CB8AC3E}">
        <p14:creationId xmlns:p14="http://schemas.microsoft.com/office/powerpoint/2010/main" val="3423338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this </a:t>
            </a:r>
            <a:r>
              <a:rPr lang="en-US" altLang="zh-CN" sz="1200" b="0" i="0" u="none" strike="noStrike" kern="1200" baseline="0" dirty="0" err="1" smtClean="0">
                <a:solidFill>
                  <a:schemeClr val="tx1"/>
                </a:solidFill>
                <a:latin typeface="+mn-lt"/>
                <a:ea typeface="+mn-ea"/>
                <a:cs typeface="+mn-cs"/>
              </a:rPr>
              <a:t>figure,each</a:t>
            </a:r>
            <a:r>
              <a:rPr lang="en-US" altLang="zh-CN" sz="1200" b="0" i="0" u="none" strike="noStrike" kern="1200" baseline="0" dirty="0" smtClean="0">
                <a:solidFill>
                  <a:schemeClr val="tx1"/>
                </a:solidFill>
                <a:latin typeface="+mn-lt"/>
                <a:ea typeface="+mn-ea"/>
                <a:cs typeface="+mn-cs"/>
              </a:rPr>
              <a:t> small square represents a pixel. The black squares in the low-resolution (LR) image are padding and the yellow squares are LR pixels. The right one is the predicted high-resolution (HR) image with the upscaling factor s = 2. Obtaining all the</a:t>
            </a:r>
          </a:p>
          <a:p>
            <a:r>
              <a:rPr lang="en-US" altLang="zh-CN" sz="1200" b="0" i="0" u="none" strike="noStrike" kern="1200" baseline="0" dirty="0" smtClean="0">
                <a:solidFill>
                  <a:schemeClr val="tx1"/>
                </a:solidFill>
                <a:latin typeface="+mn-lt"/>
                <a:ea typeface="+mn-ea"/>
                <a:cs typeface="+mn-cs"/>
              </a:rPr>
              <a:t>predicted HR patches, we crop the border to get the final HR output.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We first use a sliding window of 4 x 4 to extract patches from the input LR image in a raster-scan order and calculate their </a:t>
            </a:r>
            <a:r>
              <a:rPr lang="en-US" altLang="zh-CN" sz="1200" b="0" i="0" u="none" strike="noStrike" kern="1200" baseline="0" dirty="0" err="1" smtClean="0">
                <a:solidFill>
                  <a:schemeClr val="tx1"/>
                </a:solidFill>
                <a:latin typeface="+mn-lt"/>
                <a:ea typeface="+mn-ea"/>
                <a:cs typeface="+mn-cs"/>
              </a:rPr>
              <a:t>Hadamard</a:t>
            </a:r>
            <a:r>
              <a:rPr lang="en-US" altLang="zh-CN" sz="1200" b="0" i="0" u="none" strike="noStrike" kern="1200" baseline="0" dirty="0" smtClean="0">
                <a:solidFill>
                  <a:schemeClr val="tx1"/>
                </a:solidFill>
                <a:latin typeface="+mn-lt"/>
                <a:ea typeface="+mn-ea"/>
                <a:cs typeface="+mn-cs"/>
              </a:rPr>
              <a:t> patterns. Each time the sliding window moves one pixel. The extracted patches from input LR image have overlapping regions, and the predicted HR image patches have no overlapping regions. So we don’t have to average the overlapping regions for the target output in the testing stage. As shown in Fig.5, when the upscaling factor is 2, the sliding window in input LR image moves one pixel and the sliding window in predicted HR image moves two pixels.</a:t>
            </a:r>
            <a:endParaRPr lang="zh-CN" altLang="en-US" dirty="0"/>
          </a:p>
        </p:txBody>
      </p:sp>
      <p:sp>
        <p:nvSpPr>
          <p:cNvPr id="4" name="灯片编号占位符 3"/>
          <p:cNvSpPr>
            <a:spLocks noGrp="1"/>
          </p:cNvSpPr>
          <p:nvPr>
            <p:ph type="sldNum" sz="quarter" idx="10"/>
          </p:nvPr>
        </p:nvSpPr>
        <p:spPr/>
        <p:txBody>
          <a:bodyPr/>
          <a:lstStyle/>
          <a:p>
            <a:fld id="{5C6DA4DC-14C0-4494-A5AC-14A9FA75C8DA}" type="slidenum">
              <a:rPr lang="zh-CN" altLang="en-US" smtClean="0"/>
              <a:t>16</a:t>
            </a:fld>
            <a:endParaRPr lang="zh-CN" altLang="en-US"/>
          </a:p>
        </p:txBody>
      </p:sp>
    </p:spTree>
    <p:extLst>
      <p:ext uri="{BB962C8B-B14F-4D97-AF65-F5344CB8AC3E}">
        <p14:creationId xmlns:p14="http://schemas.microsoft.com/office/powerpoint/2010/main" val="3423338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Fig.10 and Fig.11 shows </a:t>
            </a:r>
            <a:r>
              <a:rPr lang="en-US" altLang="zh-CN" sz="1200" b="0" i="0" u="none" strike="noStrike" kern="1200" baseline="0" dirty="0" smtClean="0">
                <a:solidFill>
                  <a:schemeClr val="tx1"/>
                </a:solidFill>
                <a:latin typeface="+mn-lt"/>
                <a:ea typeface="+mn-ea"/>
                <a:cs typeface="+mn-cs"/>
              </a:rPr>
              <a:t>trade-off between running time and accuracy clearly. The proposed method performs best. The results in two figures are average results.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C6DA4DC-14C0-4494-A5AC-14A9FA75C8DA}" type="slidenum">
              <a:rPr lang="zh-CN" altLang="en-US" smtClean="0"/>
              <a:t>17</a:t>
            </a:fld>
            <a:endParaRPr lang="zh-CN" altLang="en-US"/>
          </a:p>
        </p:txBody>
      </p:sp>
    </p:spTree>
    <p:extLst>
      <p:ext uri="{BB962C8B-B14F-4D97-AF65-F5344CB8AC3E}">
        <p14:creationId xmlns:p14="http://schemas.microsoft.com/office/powerpoint/2010/main" val="92628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Fig.10 and Fig.11 shows </a:t>
            </a:r>
            <a:r>
              <a:rPr lang="en-US" altLang="zh-CN" sz="1200" b="0" i="0" u="none" strike="noStrike" kern="1200" baseline="0" dirty="0" smtClean="0">
                <a:solidFill>
                  <a:schemeClr val="tx1"/>
                </a:solidFill>
                <a:latin typeface="+mn-lt"/>
                <a:ea typeface="+mn-ea"/>
                <a:cs typeface="+mn-cs"/>
              </a:rPr>
              <a:t>trade-off between running time and accuracy clearly. The proposed method performs best. The results in two figures are average results.</a:t>
            </a:r>
            <a:endParaRPr lang="zh-CN" altLang="en-US" dirty="0"/>
          </a:p>
        </p:txBody>
      </p:sp>
      <p:sp>
        <p:nvSpPr>
          <p:cNvPr id="4" name="灯片编号占位符 3"/>
          <p:cNvSpPr>
            <a:spLocks noGrp="1"/>
          </p:cNvSpPr>
          <p:nvPr>
            <p:ph type="sldNum" sz="quarter" idx="10"/>
          </p:nvPr>
        </p:nvSpPr>
        <p:spPr/>
        <p:txBody>
          <a:bodyPr/>
          <a:lstStyle/>
          <a:p>
            <a:fld id="{5C6DA4DC-14C0-4494-A5AC-14A9FA75C8DA}" type="slidenum">
              <a:rPr lang="zh-CN" altLang="en-US" smtClean="0"/>
              <a:t>18</a:t>
            </a:fld>
            <a:endParaRPr lang="zh-CN" altLang="en-US"/>
          </a:p>
        </p:txBody>
      </p:sp>
    </p:spTree>
    <p:extLst>
      <p:ext uri="{BB962C8B-B14F-4D97-AF65-F5344CB8AC3E}">
        <p14:creationId xmlns:p14="http://schemas.microsoft.com/office/powerpoint/2010/main" val="4123866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paper proposed a </a:t>
            </a:r>
            <a:r>
              <a:rPr lang="en-US" altLang="zh-CN" dirty="0" err="1" smtClean="0"/>
              <a:t>Hadamard</a:t>
            </a:r>
            <a:r>
              <a:rPr lang="en-US" altLang="zh-CN" dirty="0" smtClean="0"/>
              <a:t> pattern-based</a:t>
            </a:r>
            <a:r>
              <a:rPr lang="en-US" altLang="zh-CN" baseline="0" dirty="0" smtClean="0"/>
              <a:t> super-resolution </a:t>
            </a:r>
            <a:r>
              <a:rPr lang="en-US" altLang="zh-CN" dirty="0" smtClean="0"/>
              <a:t>method for single-image </a:t>
            </a:r>
            <a:r>
              <a:rPr lang="en-US" altLang="zh-CN" baseline="0" dirty="0" smtClean="0"/>
              <a:t>super-resolution</a:t>
            </a:r>
            <a:r>
              <a:rPr lang="en-US" altLang="zh-CN" dirty="0" smtClean="0"/>
              <a:t> problem, which focuses on improving performance and reducing running time. Our method constructs</a:t>
            </a:r>
            <a:r>
              <a:rPr lang="en-US" altLang="zh-CN" baseline="0" dirty="0" smtClean="0"/>
              <a:t> a super-resolution decision tree. Then our method </a:t>
            </a:r>
            <a:r>
              <a:rPr lang="en-US" altLang="zh-CN" dirty="0" smtClean="0"/>
              <a:t>performs </a:t>
            </a:r>
            <a:r>
              <a:rPr lang="en-US" altLang="zh-CN" dirty="0" err="1" smtClean="0"/>
              <a:t>Hadamard</a:t>
            </a:r>
            <a:r>
              <a:rPr lang="en-US" altLang="zh-CN" dirty="0" smtClean="0"/>
              <a:t> transform on low-resolution image patches and use the generated </a:t>
            </a:r>
            <a:r>
              <a:rPr lang="en-US" altLang="zh-CN" dirty="0" err="1" smtClean="0"/>
              <a:t>Hadamard</a:t>
            </a:r>
            <a:r>
              <a:rPr lang="en-US" altLang="zh-CN" dirty="0" smtClean="0"/>
              <a:t> patterns to describe their image features. The generated </a:t>
            </a:r>
            <a:r>
              <a:rPr lang="en-US" altLang="zh-CN" dirty="0" err="1" smtClean="0"/>
              <a:t>Hadamard</a:t>
            </a:r>
            <a:r>
              <a:rPr lang="en-US" altLang="zh-CN" dirty="0" smtClean="0"/>
              <a:t> patterns are used to select the proper mapping models</a:t>
            </a:r>
            <a:r>
              <a:rPr lang="en-US" altLang="zh-CN" baseline="0" dirty="0" smtClean="0"/>
              <a:t> from the learned super-resolution decision tree. The selected mapping models map the input low-resolution image patches to high-resolution space to generate the target </a:t>
            </a:r>
            <a:r>
              <a:rPr lang="en-US" altLang="zh-CN" baseline="0" smtClean="0"/>
              <a:t>high-resolution output.</a:t>
            </a:r>
            <a:endParaRPr lang="zh-CN" altLang="en-US" dirty="0"/>
          </a:p>
        </p:txBody>
      </p:sp>
      <p:sp>
        <p:nvSpPr>
          <p:cNvPr id="4" name="灯片编号占位符 3"/>
          <p:cNvSpPr>
            <a:spLocks noGrp="1"/>
          </p:cNvSpPr>
          <p:nvPr>
            <p:ph type="sldNum" sz="quarter" idx="10"/>
          </p:nvPr>
        </p:nvSpPr>
        <p:spPr/>
        <p:txBody>
          <a:bodyPr/>
          <a:lstStyle/>
          <a:p>
            <a:fld id="{5C6DA4DC-14C0-4494-A5AC-14A9FA75C8DA}" type="slidenum">
              <a:rPr lang="zh-CN" altLang="en-US" smtClean="0"/>
              <a:t>19</a:t>
            </a:fld>
            <a:endParaRPr lang="zh-CN" altLang="en-US"/>
          </a:p>
        </p:txBody>
      </p:sp>
    </p:spTree>
    <p:extLst>
      <p:ext uri="{BB962C8B-B14F-4D97-AF65-F5344CB8AC3E}">
        <p14:creationId xmlns:p14="http://schemas.microsoft.com/office/powerpoint/2010/main" val="4123866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2">
                    <a:lumMod val="75000"/>
                  </a:schemeClr>
                </a:solidFill>
                <a:latin typeface="微软雅黑" panose="020B0503020204020204" pitchFamily="34" charset="-122"/>
                <a:ea typeface="微软雅黑" panose="020B0503020204020204" pitchFamily="34" charset="-122"/>
              </a:rPr>
              <a:t>The training dataset consists of LR(low-resolution)-HR(high-resolution) image patch pairs, which are extracted from a set of LR-HR image pairs. The LR training images are directly </a:t>
            </a:r>
            <a:r>
              <a:rPr lang="en-US" altLang="zh-CN" dirty="0" err="1" smtClean="0">
                <a:solidFill>
                  <a:schemeClr val="tx2">
                    <a:lumMod val="75000"/>
                  </a:schemeClr>
                </a:solidFill>
                <a:latin typeface="微软雅黑" panose="020B0503020204020204" pitchFamily="34" charset="-122"/>
                <a:ea typeface="微软雅黑" panose="020B0503020204020204" pitchFamily="34" charset="-122"/>
              </a:rPr>
              <a:t>downsampled</a:t>
            </a:r>
            <a:r>
              <a:rPr lang="en-US" altLang="zh-CN" dirty="0" smtClean="0">
                <a:solidFill>
                  <a:schemeClr val="tx2">
                    <a:lumMod val="75000"/>
                  </a:schemeClr>
                </a:solidFill>
                <a:latin typeface="微软雅黑" panose="020B0503020204020204" pitchFamily="34" charset="-122"/>
                <a:ea typeface="微软雅黑" panose="020B0503020204020204" pitchFamily="34" charset="-122"/>
              </a:rPr>
              <a:t> from corresponding HR images using a </a:t>
            </a:r>
            <a:r>
              <a:rPr lang="en-US" altLang="zh-CN" dirty="0" err="1" smtClean="0">
                <a:solidFill>
                  <a:schemeClr val="tx2">
                    <a:lumMod val="75000"/>
                  </a:schemeClr>
                </a:solidFill>
                <a:latin typeface="微软雅黑" panose="020B0503020204020204" pitchFamily="34" charset="-122"/>
                <a:ea typeface="微软雅黑" panose="020B0503020204020204" pitchFamily="34" charset="-122"/>
              </a:rPr>
              <a:t>bicubic</a:t>
            </a:r>
            <a:r>
              <a:rPr lang="en-US" altLang="zh-CN" dirty="0" smtClean="0">
                <a:solidFill>
                  <a:schemeClr val="tx2">
                    <a:lumMod val="75000"/>
                  </a:schemeClr>
                </a:solidFill>
                <a:latin typeface="微软雅黑" panose="020B0503020204020204" pitchFamily="34" charset="-122"/>
                <a:ea typeface="微软雅黑" panose="020B0503020204020204" pitchFamily="34" charset="-122"/>
              </a:rPr>
              <a:t> interpolation </a:t>
            </a:r>
            <a:r>
              <a:rPr lang="en-US" altLang="zh-CN" dirty="0" err="1" smtClean="0">
                <a:solidFill>
                  <a:schemeClr val="tx2">
                    <a:lumMod val="75000"/>
                  </a:schemeClr>
                </a:solidFill>
                <a:latin typeface="微软雅黑" panose="020B0503020204020204" pitchFamily="34" charset="-122"/>
                <a:ea typeface="微软雅黑" panose="020B0503020204020204" pitchFamily="34" charset="-122"/>
              </a:rPr>
              <a:t>kenerl</a:t>
            </a:r>
            <a:r>
              <a:rPr lang="en-US" altLang="zh-CN" dirty="0" smtClean="0">
                <a:solidFill>
                  <a:schemeClr val="tx2">
                    <a:lumMod val="75000"/>
                  </a:schemeClr>
                </a:solidFill>
                <a:latin typeface="微软雅黑" panose="020B0503020204020204" pitchFamily="34" charset="-122"/>
                <a:ea typeface="微软雅黑" panose="020B0503020204020204" pitchFamily="34" charset="-122"/>
              </a:rPr>
              <a:t>.</a:t>
            </a:r>
            <a:endParaRPr lang="zh-CN" altLang="en-US" dirty="0" smtClean="0">
              <a:solidFill>
                <a:schemeClr val="tx2">
                  <a:lumMod val="75000"/>
                </a:schemeClr>
              </a:solidFill>
              <a:latin typeface="微软雅黑" panose="020B0503020204020204" pitchFamily="34" charset="-122"/>
              <a:ea typeface="微软雅黑" panose="020B0503020204020204" pitchFamily="34" charset="-122"/>
            </a:endParaRPr>
          </a:p>
          <a:p>
            <a:endParaRPr lang="en-US" altLang="zh-CN" dirty="0" smtClean="0"/>
          </a:p>
          <a:p>
            <a:r>
              <a:rPr lang="en-US" altLang="zh-CN" dirty="0" smtClean="0"/>
              <a:t>The size</a:t>
            </a:r>
            <a:r>
              <a:rPr lang="en-US" altLang="zh-CN" baseline="0" dirty="0" smtClean="0"/>
              <a:t> of LR image patch is fixed and the size of HR image patch is related to the upscaling factor.</a:t>
            </a:r>
            <a:endParaRPr lang="zh-CN" altLang="en-US" dirty="0"/>
          </a:p>
        </p:txBody>
      </p:sp>
      <p:sp>
        <p:nvSpPr>
          <p:cNvPr id="4" name="灯片编号占位符 3"/>
          <p:cNvSpPr>
            <a:spLocks noGrp="1"/>
          </p:cNvSpPr>
          <p:nvPr>
            <p:ph type="sldNum" sz="quarter" idx="10"/>
          </p:nvPr>
        </p:nvSpPr>
        <p:spPr/>
        <p:txBody>
          <a:bodyPr/>
          <a:lstStyle/>
          <a:p>
            <a:fld id="{5C6DA4DC-14C0-4494-A5AC-14A9FA75C8DA}" type="slidenum">
              <a:rPr lang="zh-CN" altLang="en-US" smtClean="0"/>
              <a:t>4</a:t>
            </a:fld>
            <a:endParaRPr lang="zh-CN" altLang="en-US"/>
          </a:p>
        </p:txBody>
      </p:sp>
    </p:spTree>
    <p:extLst>
      <p:ext uri="{BB962C8B-B14F-4D97-AF65-F5344CB8AC3E}">
        <p14:creationId xmlns:p14="http://schemas.microsoft.com/office/powerpoint/2010/main" val="267690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We perform</a:t>
                </a:r>
                <a:r>
                  <a:rPr lang="en-US" altLang="zh-CN" baseline="0" dirty="0" smtClean="0"/>
                  <a:t> </a:t>
                </a:r>
                <a:r>
                  <a:rPr lang="en-US" altLang="zh-CN" baseline="0" dirty="0" err="1" smtClean="0"/>
                  <a:t>Hadamard</a:t>
                </a:r>
                <a:r>
                  <a:rPr lang="en-US" altLang="zh-CN" baseline="0" dirty="0" smtClean="0"/>
                  <a:t> transform on low-resolution training data to extract their image features. We name the extracted image features </a:t>
                </a:r>
                <a:r>
                  <a:rPr lang="en-US" altLang="zh-CN" baseline="0" dirty="0" err="1" smtClean="0"/>
                  <a:t>Hadamard</a:t>
                </a:r>
                <a:r>
                  <a:rPr lang="en-US" altLang="zh-CN" baseline="0" dirty="0" smtClean="0"/>
                  <a:t> patterns. The </a:t>
                </a:r>
                <a:r>
                  <a:rPr lang="en-US" altLang="zh-CN" baseline="0" dirty="0" err="1" smtClean="0"/>
                  <a:t>Hadamard</a:t>
                </a:r>
                <a:r>
                  <a:rPr lang="en-US" altLang="zh-CN" baseline="0" dirty="0" smtClean="0"/>
                  <a:t> matrix is the operator of </a:t>
                </a:r>
                <a:r>
                  <a:rPr lang="en-US" altLang="zh-CN" baseline="0" dirty="0" err="1" smtClean="0"/>
                  <a:t>Hadamard</a:t>
                </a:r>
                <a:r>
                  <a:rPr lang="en-US" altLang="zh-CN" baseline="0" dirty="0" smtClean="0"/>
                  <a:t> transform. </a:t>
                </a:r>
                <a:r>
                  <a:rPr lang="en-US" altLang="zh-CN" sz="1200" b="0" i="0" u="none" strike="noStrike" kern="1200" baseline="0" dirty="0" smtClean="0">
                    <a:solidFill>
                      <a:schemeClr val="tx1"/>
                    </a:solidFill>
                    <a:latin typeface="+mn-lt"/>
                    <a:ea typeface="+mn-ea"/>
                    <a:cs typeface="+mn-cs"/>
                  </a:rPr>
                  <a:t>A </a:t>
                </a:r>
                <a:r>
                  <a:rPr lang="en-US" altLang="zh-CN" sz="1200" b="0" i="0" u="none" strike="noStrike" kern="1200" baseline="0" dirty="0" err="1" smtClean="0">
                    <a:solidFill>
                      <a:schemeClr val="tx1"/>
                    </a:solidFill>
                    <a:latin typeface="+mn-lt"/>
                    <a:ea typeface="+mn-ea"/>
                    <a:cs typeface="+mn-cs"/>
                  </a:rPr>
                  <a:t>Hadamard</a:t>
                </a:r>
                <a:r>
                  <a:rPr lang="en-US" altLang="zh-CN" sz="1200" b="0" i="0" u="none" strike="noStrike" kern="1200" baseline="0" dirty="0" smtClean="0">
                    <a:solidFill>
                      <a:schemeClr val="tx1"/>
                    </a:solidFill>
                    <a:latin typeface="+mn-lt"/>
                    <a:ea typeface="+mn-ea"/>
                    <a:cs typeface="+mn-cs"/>
                  </a:rPr>
                  <a:t> matrix is a square matrix that consists of +1 and -1. It is symmetric with respect to leading diagonal and its rows and columns are orthogonal to one another. There exist many </a:t>
                </a:r>
                <a:r>
                  <a:rPr lang="en-US" altLang="zh-CN" sz="1200" b="0" i="0" u="none" strike="noStrike" kern="1200" baseline="0" dirty="0" err="1" smtClean="0">
                    <a:solidFill>
                      <a:schemeClr val="tx1"/>
                    </a:solidFill>
                    <a:latin typeface="+mn-lt"/>
                    <a:ea typeface="+mn-ea"/>
                    <a:cs typeface="+mn-cs"/>
                  </a:rPr>
                  <a:t>Hadamard</a:t>
                </a:r>
                <a:r>
                  <a:rPr lang="en-US" altLang="zh-CN" sz="1200" b="0" i="0" u="none" strike="noStrike" kern="1200" baseline="0" dirty="0" smtClean="0">
                    <a:solidFill>
                      <a:schemeClr val="tx1"/>
                    </a:solidFill>
                    <a:latin typeface="+mn-lt"/>
                    <a:ea typeface="+mn-ea"/>
                    <a:cs typeface="+mn-cs"/>
                  </a:rPr>
                  <a:t> matrixes. The order of type </a:t>
                </a:r>
                <a14:m>
                  <m:oMath xmlns:m="http://schemas.openxmlformats.org/officeDocument/2006/math">
                    <m:sSup>
                      <m:sSupPr>
                        <m:ctrlPr>
                          <a:rPr lang="en-US" altLang="zh-CN" sz="1200" b="0" i="1" u="none" strike="noStrike" kern="1200" baseline="0" smtClean="0">
                            <a:solidFill>
                              <a:schemeClr val="tx1"/>
                            </a:solidFill>
                            <a:latin typeface="Cambria Math"/>
                            <a:ea typeface="+mn-ea"/>
                            <a:cs typeface="+mn-cs"/>
                          </a:rPr>
                        </m:ctrlPr>
                      </m:sSupPr>
                      <m:e>
                        <m:r>
                          <a:rPr lang="en-US" altLang="zh-CN" sz="1200" b="0" i="1" u="none" strike="noStrike" kern="1200" baseline="0" smtClean="0">
                            <a:solidFill>
                              <a:schemeClr val="tx1"/>
                            </a:solidFill>
                            <a:latin typeface="Cambria Math"/>
                            <a:ea typeface="+mn-ea"/>
                            <a:cs typeface="+mn-cs"/>
                          </a:rPr>
                          <m:t>2</m:t>
                        </m:r>
                      </m:e>
                      <m:sup>
                        <m:r>
                          <a:rPr lang="en-US" altLang="zh-CN" sz="1200" b="0" i="1" u="none" strike="noStrike" kern="1200" baseline="0" smtClean="0">
                            <a:solidFill>
                              <a:schemeClr val="tx1"/>
                            </a:solidFill>
                            <a:latin typeface="Cambria Math"/>
                            <a:ea typeface="+mn-ea"/>
                            <a:cs typeface="+mn-cs"/>
                          </a:rPr>
                          <m:t>𝑛</m:t>
                        </m:r>
                      </m:sup>
                    </m:sSup>
                  </m:oMath>
                </a14:m>
                <a:r>
                  <a:rPr lang="en-US" altLang="zh-CN" sz="1200" b="0" i="0" u="none" strike="noStrike" kern="1200" baseline="0" dirty="0" smtClean="0">
                    <a:solidFill>
                      <a:schemeClr val="tx1"/>
                    </a:solidFill>
                    <a:latin typeface="+mn-lt"/>
                    <a:ea typeface="+mn-ea"/>
                    <a:cs typeface="+mn-cs"/>
                  </a:rPr>
                  <a:t>is one of them, which is applied in our paper. We applied a 16-order </a:t>
                </a:r>
                <a:r>
                  <a:rPr lang="en-US" altLang="zh-CN" sz="1200" b="0" i="0" u="none" strike="noStrike" kern="1200" baseline="0" dirty="0" err="1" smtClean="0">
                    <a:solidFill>
                      <a:schemeClr val="tx1"/>
                    </a:solidFill>
                    <a:latin typeface="+mn-lt"/>
                    <a:ea typeface="+mn-ea"/>
                    <a:cs typeface="+mn-cs"/>
                  </a:rPr>
                  <a:t>Hadamard</a:t>
                </a:r>
                <a:r>
                  <a:rPr lang="en-US" altLang="zh-CN" sz="1200" b="0" i="0" u="none" strike="noStrike" kern="1200" baseline="0" dirty="0" smtClean="0">
                    <a:solidFill>
                      <a:schemeClr val="tx1"/>
                    </a:solidFill>
                    <a:latin typeface="+mn-lt"/>
                    <a:ea typeface="+mn-ea"/>
                    <a:cs typeface="+mn-cs"/>
                  </a:rPr>
                  <a:t> matrix in our method.</a:t>
                </a:r>
              </a:p>
              <a:p>
                <a:endParaRPr lang="en-US" altLang="zh-CN" sz="1200" b="0" i="0" u="none" strike="noStrike" kern="1200" baseline="0" dirty="0" smtClean="0">
                  <a:solidFill>
                    <a:schemeClr val="tx1"/>
                  </a:solidFill>
                  <a:latin typeface="+mn-lt"/>
                  <a:ea typeface="+mn-ea"/>
                  <a:cs typeface="+mn-cs"/>
                </a:endParaRPr>
              </a:p>
              <a:p>
                <a:r>
                  <a:rPr lang="en-US" altLang="zh-CN" dirty="0" smtClean="0"/>
                  <a:t>Each column of </a:t>
                </a:r>
                <a14:m>
                  <m:oMath xmlns:m="http://schemas.openxmlformats.org/officeDocument/2006/math">
                    <m:sSub>
                      <m:sSubPr>
                        <m:ctrlPr>
                          <a:rPr lang="zh-CN" altLang="zh-CN" sz="1200" i="1" smtClean="0">
                            <a:solidFill>
                              <a:schemeClr val="tx2">
                                <a:lumMod val="75000"/>
                              </a:schemeClr>
                            </a:solidFill>
                            <a:latin typeface="Cambria Math"/>
                          </a:rPr>
                        </m:ctrlPr>
                      </m:sSubPr>
                      <m:e>
                        <m:r>
                          <a:rPr lang="en-US" altLang="zh-CN" sz="1200" i="1">
                            <a:solidFill>
                              <a:schemeClr val="tx2">
                                <a:lumMod val="75000"/>
                              </a:schemeClr>
                            </a:solidFill>
                            <a:latin typeface="Cambria Math"/>
                          </a:rPr>
                          <m:t>𝑄</m:t>
                        </m:r>
                      </m:e>
                      <m:sub>
                        <m:r>
                          <a:rPr lang="en-US" altLang="zh-CN" sz="1200" i="1">
                            <a:solidFill>
                              <a:schemeClr val="tx2">
                                <a:lumMod val="75000"/>
                              </a:schemeClr>
                            </a:solidFill>
                            <a:latin typeface="Cambria Math"/>
                          </a:rPr>
                          <m:t>16</m:t>
                        </m:r>
                      </m:sub>
                    </m:sSub>
                  </m:oMath>
                </a14:m>
                <a:r>
                  <a:rPr lang="en-US" altLang="zh-CN" dirty="0" smtClean="0"/>
                  <a:t> is equivalent to a convolution filter, which can help to obtain different statistics of the image feature of an LR image patch. The first column of the </a:t>
                </a:r>
                <a14:m>
                  <m:oMath xmlns:m="http://schemas.openxmlformats.org/officeDocument/2006/math">
                    <m:sSub>
                      <m:sSubPr>
                        <m:ctrlPr>
                          <a:rPr lang="zh-CN" altLang="zh-CN" sz="1200" i="1" smtClean="0">
                            <a:solidFill>
                              <a:schemeClr val="tx2">
                                <a:lumMod val="75000"/>
                              </a:schemeClr>
                            </a:solidFill>
                            <a:latin typeface="Cambria Math"/>
                          </a:rPr>
                        </m:ctrlPr>
                      </m:sSubPr>
                      <m:e>
                        <m:r>
                          <a:rPr lang="en-US" altLang="zh-CN" sz="1200" i="1">
                            <a:solidFill>
                              <a:schemeClr val="tx2">
                                <a:lumMod val="75000"/>
                              </a:schemeClr>
                            </a:solidFill>
                            <a:latin typeface="Cambria Math"/>
                          </a:rPr>
                          <m:t>𝑄</m:t>
                        </m:r>
                      </m:e>
                      <m:sub>
                        <m:r>
                          <a:rPr lang="en-US" altLang="zh-CN" sz="1200" i="1">
                            <a:solidFill>
                              <a:schemeClr val="tx2">
                                <a:lumMod val="75000"/>
                              </a:schemeClr>
                            </a:solidFill>
                            <a:latin typeface="Cambria Math"/>
                          </a:rPr>
                          <m:t>16</m:t>
                        </m:r>
                      </m:sub>
                    </m:sSub>
                  </m:oMath>
                </a14:m>
                <a:r>
                  <a:rPr lang="en-US" altLang="zh-CN" dirty="0" smtClean="0"/>
                  <a:t> is all 1. This filter just calculates the sum of all pixels in an LR image patch. The sum can not reflect the texture characteristics of an LR image patch. So we delete the first column of </a:t>
                </a:r>
                <a14:m>
                  <m:oMath xmlns:m="http://schemas.openxmlformats.org/officeDocument/2006/math">
                    <m:sSub>
                      <m:sSubPr>
                        <m:ctrlPr>
                          <a:rPr lang="zh-CN" altLang="zh-CN" sz="1200" i="1" smtClean="0">
                            <a:solidFill>
                              <a:schemeClr val="tx2">
                                <a:lumMod val="75000"/>
                              </a:schemeClr>
                            </a:solidFill>
                            <a:latin typeface="Cambria Math"/>
                          </a:rPr>
                        </m:ctrlPr>
                      </m:sSubPr>
                      <m:e>
                        <m:r>
                          <a:rPr lang="en-US" altLang="zh-CN" sz="1200" i="1">
                            <a:solidFill>
                              <a:schemeClr val="tx2">
                                <a:lumMod val="75000"/>
                              </a:schemeClr>
                            </a:solidFill>
                            <a:latin typeface="Cambria Math"/>
                          </a:rPr>
                          <m:t>𝑄</m:t>
                        </m:r>
                      </m:e>
                      <m:sub>
                        <m:r>
                          <a:rPr lang="en-US" altLang="zh-CN" sz="1200" i="1">
                            <a:solidFill>
                              <a:schemeClr val="tx2">
                                <a:lumMod val="75000"/>
                              </a:schemeClr>
                            </a:solidFill>
                            <a:latin typeface="Cambria Math"/>
                          </a:rPr>
                          <m:t>16</m:t>
                        </m:r>
                      </m:sub>
                    </m:sSub>
                  </m:oMath>
                </a14:m>
                <a:r>
                  <a:rPr lang="en-US" altLang="zh-CN" dirty="0" smtClean="0"/>
                  <a:t> to get a new matrix </a:t>
                </a:r>
                <a14:m>
                  <m:oMath xmlns:m="http://schemas.openxmlformats.org/officeDocument/2006/math">
                    <m:sSub>
                      <m:sSubPr>
                        <m:ctrlPr>
                          <a:rPr lang="zh-CN" altLang="zh-CN" sz="1200" i="1" smtClean="0">
                            <a:solidFill>
                              <a:schemeClr val="tx2">
                                <a:lumMod val="75000"/>
                              </a:schemeClr>
                            </a:solidFill>
                            <a:latin typeface="Cambria Math"/>
                          </a:rPr>
                        </m:ctrlPr>
                      </m:sSubPr>
                      <m:e>
                        <m:r>
                          <a:rPr lang="en-US" altLang="zh-CN" sz="1200" i="1">
                            <a:solidFill>
                              <a:schemeClr val="tx2">
                                <a:lumMod val="75000"/>
                              </a:schemeClr>
                            </a:solidFill>
                            <a:latin typeface="Cambria Math"/>
                          </a:rPr>
                          <m:t>𝑄</m:t>
                        </m:r>
                      </m:e>
                      <m:sub>
                        <m:r>
                          <a:rPr lang="en-US" altLang="zh-CN" sz="1200" i="1">
                            <a:solidFill>
                              <a:schemeClr val="tx2">
                                <a:lumMod val="75000"/>
                              </a:schemeClr>
                            </a:solidFill>
                            <a:latin typeface="Cambria Math"/>
                          </a:rPr>
                          <m:t>1</m:t>
                        </m:r>
                        <m:r>
                          <a:rPr lang="en-US" altLang="zh-CN" sz="1200" b="0" i="1" smtClean="0">
                            <a:solidFill>
                              <a:schemeClr val="tx2">
                                <a:lumMod val="75000"/>
                              </a:schemeClr>
                            </a:solidFill>
                            <a:latin typeface="Cambria Math"/>
                          </a:rPr>
                          <m:t>5</m:t>
                        </m:r>
                      </m:sub>
                    </m:sSub>
                  </m:oMath>
                </a14:m>
                <a:r>
                  <a:rPr lang="zh-CN" altLang="en-US" dirty="0" smtClean="0"/>
                  <a:t> </a:t>
                </a:r>
                <a:r>
                  <a:rPr lang="en-US" altLang="zh-CN" dirty="0" smtClean="0"/>
                  <a:t>.</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We perform</a:t>
                </a:r>
                <a:r>
                  <a:rPr lang="en-US" altLang="zh-CN" baseline="0" dirty="0" smtClean="0"/>
                  <a:t> </a:t>
                </a:r>
                <a:r>
                  <a:rPr lang="en-US" altLang="zh-CN" baseline="0" dirty="0" err="1" smtClean="0"/>
                  <a:t>Hadamard</a:t>
                </a:r>
                <a:r>
                  <a:rPr lang="en-US" altLang="zh-CN" baseline="0" dirty="0" smtClean="0"/>
                  <a:t> transform on low-resolution training data to extract their image features. We name the extracted image features </a:t>
                </a:r>
                <a:r>
                  <a:rPr lang="en-US" altLang="zh-CN" baseline="0" dirty="0" err="1" smtClean="0"/>
                  <a:t>Hadamard</a:t>
                </a:r>
                <a:r>
                  <a:rPr lang="en-US" altLang="zh-CN" baseline="0" dirty="0" smtClean="0"/>
                  <a:t> patterns. The </a:t>
                </a:r>
                <a:r>
                  <a:rPr lang="en-US" altLang="zh-CN" baseline="0" dirty="0" err="1" smtClean="0"/>
                  <a:t>Hadamard</a:t>
                </a:r>
                <a:r>
                  <a:rPr lang="en-US" altLang="zh-CN" baseline="0" dirty="0" smtClean="0"/>
                  <a:t> matrix is the operator of </a:t>
                </a:r>
                <a:r>
                  <a:rPr lang="en-US" altLang="zh-CN" baseline="0" dirty="0" err="1" smtClean="0"/>
                  <a:t>Hadamard</a:t>
                </a:r>
                <a:r>
                  <a:rPr lang="en-US" altLang="zh-CN" baseline="0" dirty="0" smtClean="0"/>
                  <a:t> transform. </a:t>
                </a:r>
                <a:r>
                  <a:rPr lang="en-US" altLang="zh-CN" sz="1200" b="0" i="0" u="none" strike="noStrike" kern="1200" baseline="0" dirty="0" smtClean="0">
                    <a:solidFill>
                      <a:schemeClr val="tx1"/>
                    </a:solidFill>
                    <a:latin typeface="+mn-lt"/>
                    <a:ea typeface="+mn-ea"/>
                    <a:cs typeface="+mn-cs"/>
                  </a:rPr>
                  <a:t>A </a:t>
                </a:r>
                <a:r>
                  <a:rPr lang="en-US" altLang="zh-CN" sz="1200" b="0" i="0" u="none" strike="noStrike" kern="1200" baseline="0" dirty="0" err="1" smtClean="0">
                    <a:solidFill>
                      <a:schemeClr val="tx1"/>
                    </a:solidFill>
                    <a:latin typeface="+mn-lt"/>
                    <a:ea typeface="+mn-ea"/>
                    <a:cs typeface="+mn-cs"/>
                  </a:rPr>
                  <a:t>Hadamard</a:t>
                </a:r>
                <a:r>
                  <a:rPr lang="en-US" altLang="zh-CN" sz="1200" b="0" i="0" u="none" strike="noStrike" kern="1200" baseline="0" dirty="0" smtClean="0">
                    <a:solidFill>
                      <a:schemeClr val="tx1"/>
                    </a:solidFill>
                    <a:latin typeface="+mn-lt"/>
                    <a:ea typeface="+mn-ea"/>
                    <a:cs typeface="+mn-cs"/>
                  </a:rPr>
                  <a:t> matrix is a square matrix that consists of +1 and -1. It is symmetric with respect to leading diagonal and its rows and columns are orthogonal to one another. There exist many </a:t>
                </a:r>
                <a:r>
                  <a:rPr lang="en-US" altLang="zh-CN" sz="1200" b="0" i="0" u="none" strike="noStrike" kern="1200" baseline="0" dirty="0" err="1" smtClean="0">
                    <a:solidFill>
                      <a:schemeClr val="tx1"/>
                    </a:solidFill>
                    <a:latin typeface="+mn-lt"/>
                    <a:ea typeface="+mn-ea"/>
                    <a:cs typeface="+mn-cs"/>
                  </a:rPr>
                  <a:t>Hadamard</a:t>
                </a:r>
                <a:r>
                  <a:rPr lang="en-US" altLang="zh-CN" sz="1200" b="0" i="0" u="none" strike="noStrike" kern="1200" baseline="0" dirty="0" smtClean="0">
                    <a:solidFill>
                      <a:schemeClr val="tx1"/>
                    </a:solidFill>
                    <a:latin typeface="+mn-lt"/>
                    <a:ea typeface="+mn-ea"/>
                    <a:cs typeface="+mn-cs"/>
                  </a:rPr>
                  <a:t> matrixes. The order of type 2n is one of them, which is applied in our paper. We applied a 16-order </a:t>
                </a:r>
                <a:r>
                  <a:rPr lang="en-US" altLang="zh-CN" sz="1200" b="0" i="0" u="none" strike="noStrike" kern="1200" baseline="0" dirty="0" err="1" smtClean="0">
                    <a:solidFill>
                      <a:schemeClr val="tx1"/>
                    </a:solidFill>
                    <a:latin typeface="+mn-lt"/>
                    <a:ea typeface="+mn-ea"/>
                    <a:cs typeface="+mn-cs"/>
                  </a:rPr>
                  <a:t>Hadamard</a:t>
                </a:r>
                <a:r>
                  <a:rPr lang="en-US" altLang="zh-CN" sz="1200" b="0" i="0" u="none" strike="noStrike" kern="1200" baseline="0" dirty="0" smtClean="0">
                    <a:solidFill>
                      <a:schemeClr val="tx1"/>
                    </a:solidFill>
                    <a:latin typeface="+mn-lt"/>
                    <a:ea typeface="+mn-ea"/>
                    <a:cs typeface="+mn-cs"/>
                  </a:rPr>
                  <a:t> matrix in our method</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dirty="0" smtClean="0"/>
                  <a:t>Each column of </a:t>
                </a:r>
                <a:r>
                  <a:rPr lang="en-US" altLang="zh-CN" sz="1200" i="0">
                    <a:solidFill>
                      <a:schemeClr val="tx2">
                        <a:lumMod val="75000"/>
                      </a:schemeClr>
                    </a:solidFill>
                    <a:latin typeface="Cambria Math"/>
                  </a:rPr>
                  <a:t>𝑄</a:t>
                </a:r>
                <a:r>
                  <a:rPr lang="zh-CN" altLang="zh-CN" sz="1200" i="0" smtClean="0">
                    <a:solidFill>
                      <a:schemeClr val="tx2">
                        <a:lumMod val="75000"/>
                      </a:schemeClr>
                    </a:solidFill>
                    <a:latin typeface="Cambria Math"/>
                  </a:rPr>
                  <a:t>_</a:t>
                </a:r>
                <a:r>
                  <a:rPr lang="en-US" altLang="zh-CN" sz="1200" i="0">
                    <a:solidFill>
                      <a:schemeClr val="tx2">
                        <a:lumMod val="75000"/>
                      </a:schemeClr>
                    </a:solidFill>
                    <a:latin typeface="Cambria Math"/>
                  </a:rPr>
                  <a:t>16</a:t>
                </a:r>
                <a:r>
                  <a:rPr lang="en-US" altLang="zh-CN" dirty="0" smtClean="0"/>
                  <a:t> is equivalent to a convolution filter, which can help to obtain different statistics of the image feature of an LR image patch. The first column of the </a:t>
                </a:r>
                <a:r>
                  <a:rPr lang="en-US" altLang="zh-CN" sz="1200" i="0">
                    <a:solidFill>
                      <a:schemeClr val="tx2">
                        <a:lumMod val="75000"/>
                      </a:schemeClr>
                    </a:solidFill>
                    <a:latin typeface="Cambria Math"/>
                  </a:rPr>
                  <a:t>𝑄</a:t>
                </a:r>
                <a:r>
                  <a:rPr lang="zh-CN" altLang="zh-CN" sz="1200" i="0" smtClean="0">
                    <a:solidFill>
                      <a:schemeClr val="tx2">
                        <a:lumMod val="75000"/>
                      </a:schemeClr>
                    </a:solidFill>
                    <a:latin typeface="Cambria Math"/>
                  </a:rPr>
                  <a:t>_</a:t>
                </a:r>
                <a:r>
                  <a:rPr lang="en-US" altLang="zh-CN" sz="1200" i="0">
                    <a:solidFill>
                      <a:schemeClr val="tx2">
                        <a:lumMod val="75000"/>
                      </a:schemeClr>
                    </a:solidFill>
                    <a:latin typeface="Cambria Math"/>
                  </a:rPr>
                  <a:t>16</a:t>
                </a:r>
                <a:r>
                  <a:rPr lang="en-US" altLang="zh-CN" dirty="0" smtClean="0"/>
                  <a:t> is all 1. This filter just calculates the sum of all pixels in an LR image patch. The sum can not reflect the texture characteristics of an LR image patch. So we delete the first column of </a:t>
                </a:r>
                <a:r>
                  <a:rPr lang="en-US" altLang="zh-CN" sz="1200" i="0">
                    <a:solidFill>
                      <a:schemeClr val="tx2">
                        <a:lumMod val="75000"/>
                      </a:schemeClr>
                    </a:solidFill>
                    <a:latin typeface="Cambria Math"/>
                  </a:rPr>
                  <a:t>𝑄</a:t>
                </a:r>
                <a:r>
                  <a:rPr lang="zh-CN" altLang="zh-CN" sz="1200" i="0" smtClean="0">
                    <a:solidFill>
                      <a:schemeClr val="tx2">
                        <a:lumMod val="75000"/>
                      </a:schemeClr>
                    </a:solidFill>
                    <a:latin typeface="Cambria Math"/>
                  </a:rPr>
                  <a:t>_</a:t>
                </a:r>
                <a:r>
                  <a:rPr lang="en-US" altLang="zh-CN" sz="1200" i="0">
                    <a:solidFill>
                      <a:schemeClr val="tx2">
                        <a:lumMod val="75000"/>
                      </a:schemeClr>
                    </a:solidFill>
                    <a:latin typeface="Cambria Math"/>
                  </a:rPr>
                  <a:t>16</a:t>
                </a:r>
                <a:r>
                  <a:rPr lang="en-US" altLang="zh-CN" dirty="0" smtClean="0"/>
                  <a:t> to get a new matrix </a:t>
                </a:r>
                <a:r>
                  <a:rPr lang="en-US" altLang="zh-CN" sz="1200" i="0">
                    <a:solidFill>
                      <a:schemeClr val="tx2">
                        <a:lumMod val="75000"/>
                      </a:schemeClr>
                    </a:solidFill>
                    <a:latin typeface="Cambria Math"/>
                  </a:rPr>
                  <a:t>𝑄</a:t>
                </a:r>
                <a:r>
                  <a:rPr lang="zh-CN" altLang="zh-CN" sz="1200" i="0" smtClean="0">
                    <a:solidFill>
                      <a:schemeClr val="tx2">
                        <a:lumMod val="75000"/>
                      </a:schemeClr>
                    </a:solidFill>
                    <a:latin typeface="Cambria Math"/>
                  </a:rPr>
                  <a:t>_</a:t>
                </a:r>
                <a:r>
                  <a:rPr lang="en-US" altLang="zh-CN" sz="1200" i="0">
                    <a:solidFill>
                      <a:schemeClr val="tx2">
                        <a:lumMod val="75000"/>
                      </a:schemeClr>
                    </a:solidFill>
                    <a:latin typeface="Cambria Math"/>
                  </a:rPr>
                  <a:t>1</a:t>
                </a:r>
                <a:r>
                  <a:rPr lang="en-US" altLang="zh-CN" sz="1200" b="0" i="0" smtClean="0">
                    <a:solidFill>
                      <a:schemeClr val="tx2">
                        <a:lumMod val="75000"/>
                      </a:schemeClr>
                    </a:solidFill>
                    <a:latin typeface="Cambria Math"/>
                  </a:rPr>
                  <a:t>5</a:t>
                </a:r>
                <a:r>
                  <a:rPr lang="zh-CN" altLang="en-US" dirty="0" smtClean="0"/>
                  <a:t> </a:t>
                </a:r>
                <a:r>
                  <a:rPr lang="en-US" altLang="zh-CN"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5C6DA4DC-14C0-4494-A5AC-14A9FA75C8DA}" type="slidenum">
              <a:rPr lang="zh-CN" altLang="en-US" smtClean="0"/>
              <a:t>5</a:t>
            </a:fld>
            <a:endParaRPr lang="zh-CN" altLang="en-US"/>
          </a:p>
        </p:txBody>
      </p:sp>
    </p:spTree>
    <p:extLst>
      <p:ext uri="{BB962C8B-B14F-4D97-AF65-F5344CB8AC3E}">
        <p14:creationId xmlns:p14="http://schemas.microsoft.com/office/powerpoint/2010/main" val="3101981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In our method, the size of LR image</a:t>
                </a:r>
                <a:r>
                  <a:rPr lang="en-US" altLang="zh-CN" baseline="0" dirty="0" smtClean="0"/>
                  <a:t> patch is 4 x 4. When we have finished extracting LR-HR image patch pairs from LR-HR image pairs, both the LR and HR image patches are </a:t>
                </a:r>
                <a:r>
                  <a:rPr lang="en-US" altLang="zh-CN" sz="1200" b="0" i="0" kern="1200" dirty="0" err="1" smtClean="0">
                    <a:solidFill>
                      <a:schemeClr val="tx1"/>
                    </a:solidFill>
                    <a:effectLst/>
                    <a:latin typeface="+mn-lt"/>
                    <a:ea typeface="+mn-ea"/>
                    <a:cs typeface="+mn-cs"/>
                  </a:rPr>
                  <a:t>vectorized</a:t>
                </a:r>
                <a:r>
                  <a:rPr lang="en-US" altLang="zh-CN" sz="1200" b="0" i="0" kern="1200" dirty="0" smtClean="0">
                    <a:solidFill>
                      <a:schemeClr val="tx1"/>
                    </a:solidFill>
                    <a:effectLst/>
                    <a:latin typeface="+mn-lt"/>
                    <a:ea typeface="+mn-ea"/>
                    <a:cs typeface="+mn-cs"/>
                  </a:rPr>
                  <a:t> and represented by row vectors. Then the </a:t>
                </a:r>
                <a:r>
                  <a:rPr lang="en-US" altLang="zh-CN" sz="1200" b="0" i="0" kern="1200" dirty="0" err="1" smtClean="0">
                    <a:solidFill>
                      <a:schemeClr val="tx1"/>
                    </a:solidFill>
                    <a:effectLst/>
                    <a:latin typeface="+mn-lt"/>
                    <a:ea typeface="+mn-ea"/>
                    <a:cs typeface="+mn-cs"/>
                  </a:rPr>
                  <a:t>vectorized</a:t>
                </a:r>
                <a:r>
                  <a:rPr lang="en-US" altLang="zh-CN" sz="1200" b="0" i="0" kern="1200" dirty="0" smtClean="0">
                    <a:solidFill>
                      <a:schemeClr val="tx1"/>
                    </a:solidFill>
                    <a:effectLst/>
                    <a:latin typeface="+mn-lt"/>
                    <a:ea typeface="+mn-ea"/>
                    <a:cs typeface="+mn-cs"/>
                  </a:rPr>
                  <a:t> LR</a:t>
                </a:r>
                <a:r>
                  <a:rPr lang="en-US" altLang="zh-CN" sz="1200" b="0" i="0" kern="1200" baseline="0" dirty="0" smtClean="0">
                    <a:solidFill>
                      <a:schemeClr val="tx1"/>
                    </a:solidFill>
                    <a:effectLst/>
                    <a:latin typeface="+mn-lt"/>
                    <a:ea typeface="+mn-ea"/>
                    <a:cs typeface="+mn-cs"/>
                  </a:rPr>
                  <a:t> and HR image patches are stacked to form a matrix </a:t>
                </a:r>
                <a14:m>
                  <m:oMath xmlns:m="http://schemas.openxmlformats.org/officeDocument/2006/math">
                    <m:r>
                      <a:rPr lang="en-US" altLang="zh-CN" sz="1200" b="0" i="1" kern="1200" baseline="0" smtClean="0">
                        <a:solidFill>
                          <a:schemeClr val="tx1"/>
                        </a:solidFill>
                        <a:effectLst/>
                        <a:latin typeface="Cambria Math"/>
                        <a:ea typeface="+mn-ea"/>
                        <a:cs typeface="+mn-cs"/>
                      </a:rPr>
                      <m:t>𝐿</m:t>
                    </m:r>
                  </m:oMath>
                </a14:m>
                <a:r>
                  <a:rPr lang="en-US" altLang="zh-CN" sz="1200" b="0" i="0" kern="1200" dirty="0" smtClean="0">
                    <a:solidFill>
                      <a:schemeClr val="tx1"/>
                    </a:solidFill>
                    <a:effectLst/>
                    <a:latin typeface="+mn-lt"/>
                    <a:ea typeface="+mn-ea"/>
                    <a:cs typeface="+mn-cs"/>
                  </a:rPr>
                  <a:t> and</a:t>
                </a:r>
                <a:r>
                  <a:rPr lang="en-US" altLang="zh-CN" sz="1200" b="0" i="0" kern="1200" baseline="0" dirty="0" smtClean="0">
                    <a:solidFill>
                      <a:schemeClr val="tx1"/>
                    </a:solidFill>
                    <a:effectLst/>
                    <a:latin typeface="+mn-lt"/>
                    <a:ea typeface="+mn-ea"/>
                    <a:cs typeface="+mn-cs"/>
                  </a:rPr>
                  <a:t> </a:t>
                </a:r>
                <a14:m>
                  <m:oMath xmlns:m="http://schemas.openxmlformats.org/officeDocument/2006/math">
                    <m:r>
                      <a:rPr lang="en-US" altLang="zh-CN" sz="1200" b="0" i="1" kern="1200" baseline="0" smtClean="0">
                        <a:solidFill>
                          <a:schemeClr val="tx1"/>
                        </a:solidFill>
                        <a:effectLst/>
                        <a:latin typeface="Cambria Math"/>
                        <a:ea typeface="+mn-ea"/>
                        <a:cs typeface="+mn-cs"/>
                      </a:rPr>
                      <m:t>𝐻</m:t>
                    </m:r>
                  </m:oMath>
                </a14:m>
                <a:r>
                  <a:rPr lang="en-US" altLang="zh-CN" sz="1200" b="0" i="0" kern="1200" dirty="0" smtClean="0">
                    <a:solidFill>
                      <a:schemeClr val="tx1"/>
                    </a:solidFill>
                    <a:effectLst/>
                    <a:latin typeface="+mn-lt"/>
                    <a:ea typeface="+mn-ea"/>
                    <a:cs typeface="+mn-cs"/>
                  </a:rPr>
                  <a:t> respectively. Fig.2 is shown how to compute the </a:t>
                </a:r>
                <a:r>
                  <a:rPr lang="en-US" altLang="zh-CN" sz="1200" b="0" i="0" kern="1200" dirty="0" err="1" smtClean="0">
                    <a:solidFill>
                      <a:schemeClr val="tx1"/>
                    </a:solidFill>
                    <a:effectLst/>
                    <a:latin typeface="+mn-lt"/>
                    <a:ea typeface="+mn-ea"/>
                    <a:cs typeface="+mn-cs"/>
                  </a:rPr>
                  <a:t>Hadamard</a:t>
                </a:r>
                <a:r>
                  <a:rPr lang="en-US" altLang="zh-CN" sz="1200" b="0" i="0" kern="1200" dirty="0" smtClean="0">
                    <a:solidFill>
                      <a:schemeClr val="tx1"/>
                    </a:solidFill>
                    <a:effectLst/>
                    <a:latin typeface="+mn-lt"/>
                    <a:ea typeface="+mn-ea"/>
                    <a:cs typeface="+mn-cs"/>
                  </a:rPr>
                  <a:t> patterns for</a:t>
                </a:r>
                <a:r>
                  <a:rPr lang="en-US" altLang="zh-CN" sz="1200" b="0" i="0" kern="1200" baseline="0" dirty="0" smtClean="0">
                    <a:solidFill>
                      <a:schemeClr val="tx1"/>
                    </a:solidFill>
                    <a:effectLst/>
                    <a:latin typeface="+mn-lt"/>
                    <a:ea typeface="+mn-ea"/>
                    <a:cs typeface="+mn-cs"/>
                  </a:rPr>
                  <a:t> LR training data.</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In our method, the size of LR image</a:t>
                </a:r>
                <a:r>
                  <a:rPr lang="en-US" altLang="zh-CN" baseline="0" dirty="0" smtClean="0"/>
                  <a:t> patch is 4 x 4. When we have finished extracting LR-HR image patch pairs from LR-HR image pairs, both the LR and HR image patches are </a:t>
                </a:r>
                <a:r>
                  <a:rPr lang="en-US" altLang="zh-CN" sz="1200" b="0" i="0" kern="1200" dirty="0" err="1" smtClean="0">
                    <a:solidFill>
                      <a:schemeClr val="tx1"/>
                    </a:solidFill>
                    <a:effectLst/>
                    <a:latin typeface="+mn-lt"/>
                    <a:ea typeface="+mn-ea"/>
                    <a:cs typeface="+mn-cs"/>
                  </a:rPr>
                  <a:t>vectorized</a:t>
                </a:r>
                <a:r>
                  <a:rPr lang="en-US" altLang="zh-CN" sz="1200" b="0" i="0" kern="1200" dirty="0" smtClean="0">
                    <a:solidFill>
                      <a:schemeClr val="tx1"/>
                    </a:solidFill>
                    <a:effectLst/>
                    <a:latin typeface="+mn-lt"/>
                    <a:ea typeface="+mn-ea"/>
                    <a:cs typeface="+mn-cs"/>
                  </a:rPr>
                  <a:t> and represented by row vectors. Then the </a:t>
                </a:r>
                <a:r>
                  <a:rPr lang="en-US" altLang="zh-CN" sz="1200" b="0" i="0" kern="1200" dirty="0" err="1" smtClean="0">
                    <a:solidFill>
                      <a:schemeClr val="tx1"/>
                    </a:solidFill>
                    <a:effectLst/>
                    <a:latin typeface="+mn-lt"/>
                    <a:ea typeface="+mn-ea"/>
                    <a:cs typeface="+mn-cs"/>
                  </a:rPr>
                  <a:t>vectorized</a:t>
                </a:r>
                <a:r>
                  <a:rPr lang="en-US" altLang="zh-CN" sz="1200" b="0" i="0" kern="1200" dirty="0" smtClean="0">
                    <a:solidFill>
                      <a:schemeClr val="tx1"/>
                    </a:solidFill>
                    <a:effectLst/>
                    <a:latin typeface="+mn-lt"/>
                    <a:ea typeface="+mn-ea"/>
                    <a:cs typeface="+mn-cs"/>
                  </a:rPr>
                  <a:t> LR</a:t>
                </a:r>
                <a:r>
                  <a:rPr lang="en-US" altLang="zh-CN" sz="1200" b="0" i="0" kern="1200" baseline="0" dirty="0" smtClean="0">
                    <a:solidFill>
                      <a:schemeClr val="tx1"/>
                    </a:solidFill>
                    <a:effectLst/>
                    <a:latin typeface="+mn-lt"/>
                    <a:ea typeface="+mn-ea"/>
                    <a:cs typeface="+mn-cs"/>
                  </a:rPr>
                  <a:t> and HR image patches are stacked form a matrix </a:t>
                </a:r>
                <a:r>
                  <a:rPr lang="en-US" altLang="zh-CN" sz="1200" b="0" i="0" kern="1200" baseline="0" smtClean="0">
                    <a:solidFill>
                      <a:schemeClr val="tx1"/>
                    </a:solidFill>
                    <a:effectLst/>
                    <a:latin typeface="Cambria Math"/>
                    <a:ea typeface="+mn-ea"/>
                    <a:cs typeface="+mn-cs"/>
                  </a:rPr>
                  <a:t>𝐿</a:t>
                </a:r>
                <a:r>
                  <a:rPr lang="en-US" altLang="zh-CN" sz="1200" b="0" i="0" kern="1200" dirty="0" smtClean="0">
                    <a:solidFill>
                      <a:schemeClr val="tx1"/>
                    </a:solidFill>
                    <a:effectLst/>
                    <a:latin typeface="+mn-lt"/>
                    <a:ea typeface="+mn-ea"/>
                    <a:cs typeface="+mn-cs"/>
                  </a:rPr>
                  <a:t> and</a:t>
                </a:r>
                <a:r>
                  <a:rPr lang="en-US" altLang="zh-CN" sz="1200" b="0" i="0" kern="1200" baseline="0" dirty="0" smtClean="0">
                    <a:solidFill>
                      <a:schemeClr val="tx1"/>
                    </a:solidFill>
                    <a:effectLst/>
                    <a:latin typeface="+mn-lt"/>
                    <a:ea typeface="+mn-ea"/>
                    <a:cs typeface="+mn-cs"/>
                  </a:rPr>
                  <a:t> </a:t>
                </a:r>
                <a:r>
                  <a:rPr lang="en-US" altLang="zh-CN" sz="1200" b="0" i="0" kern="1200" baseline="0" smtClean="0">
                    <a:solidFill>
                      <a:schemeClr val="tx1"/>
                    </a:solidFill>
                    <a:effectLst/>
                    <a:latin typeface="Cambria Math"/>
                    <a:ea typeface="+mn-ea"/>
                    <a:cs typeface="+mn-cs"/>
                  </a:rPr>
                  <a:t>𝐻</a:t>
                </a:r>
                <a:r>
                  <a:rPr lang="en-US" altLang="zh-CN" sz="1200" b="0" i="0" kern="1200" dirty="0" smtClean="0">
                    <a:solidFill>
                      <a:schemeClr val="tx1"/>
                    </a:solidFill>
                    <a:effectLst/>
                    <a:latin typeface="+mn-lt"/>
                    <a:ea typeface="+mn-ea"/>
                    <a:cs typeface="+mn-cs"/>
                  </a:rPr>
                  <a:t> respectively. Fig.2 is shown how to compute the </a:t>
                </a:r>
                <a:r>
                  <a:rPr lang="en-US" altLang="zh-CN" sz="1200" b="0" i="0" kern="1200" dirty="0" err="1" smtClean="0">
                    <a:solidFill>
                      <a:schemeClr val="tx1"/>
                    </a:solidFill>
                    <a:effectLst/>
                    <a:latin typeface="+mn-lt"/>
                    <a:ea typeface="+mn-ea"/>
                    <a:cs typeface="+mn-cs"/>
                  </a:rPr>
                  <a:t>Hadamard</a:t>
                </a:r>
                <a:r>
                  <a:rPr lang="en-US" altLang="zh-CN" sz="1200" b="0" i="0" kern="1200" dirty="0" smtClean="0">
                    <a:solidFill>
                      <a:schemeClr val="tx1"/>
                    </a:solidFill>
                    <a:effectLst/>
                    <a:latin typeface="+mn-lt"/>
                    <a:ea typeface="+mn-ea"/>
                    <a:cs typeface="+mn-cs"/>
                  </a:rPr>
                  <a:t> patterns for</a:t>
                </a:r>
                <a:r>
                  <a:rPr lang="en-US" altLang="zh-CN" sz="1200" b="0" i="0" kern="1200" baseline="0" dirty="0" smtClean="0">
                    <a:solidFill>
                      <a:schemeClr val="tx1"/>
                    </a:solidFill>
                    <a:effectLst/>
                    <a:latin typeface="+mn-lt"/>
                    <a:ea typeface="+mn-ea"/>
                    <a:cs typeface="+mn-cs"/>
                  </a:rPr>
                  <a:t> LR training data.</a:t>
                </a:r>
                <a:endParaRPr lang="zh-CN" altLang="en-US" dirty="0"/>
              </a:p>
            </p:txBody>
          </p:sp>
        </mc:Fallback>
      </mc:AlternateContent>
      <p:sp>
        <p:nvSpPr>
          <p:cNvPr id="4" name="灯片编号占位符 3"/>
          <p:cNvSpPr>
            <a:spLocks noGrp="1"/>
          </p:cNvSpPr>
          <p:nvPr>
            <p:ph type="sldNum" sz="quarter" idx="10"/>
          </p:nvPr>
        </p:nvSpPr>
        <p:spPr/>
        <p:txBody>
          <a:bodyPr/>
          <a:lstStyle/>
          <a:p>
            <a:fld id="{5C6DA4DC-14C0-4494-A5AC-14A9FA75C8DA}" type="slidenum">
              <a:rPr lang="zh-CN" altLang="en-US" smtClean="0"/>
              <a:t>6</a:t>
            </a:fld>
            <a:endParaRPr lang="zh-CN" altLang="en-US"/>
          </a:p>
        </p:txBody>
      </p:sp>
    </p:spTree>
    <p:extLst>
      <p:ext uri="{BB962C8B-B14F-4D97-AF65-F5344CB8AC3E}">
        <p14:creationId xmlns:p14="http://schemas.microsoft.com/office/powerpoint/2010/main" val="318164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Each column of </a:t>
                </a:r>
                <a14:m>
                  <m:oMath xmlns:m="http://schemas.openxmlformats.org/officeDocument/2006/math">
                    <m:sSub>
                      <m:sSubPr>
                        <m:ctrlPr>
                          <a:rPr lang="zh-CN" altLang="zh-CN" sz="1200" i="1" smtClean="0">
                            <a:solidFill>
                              <a:schemeClr val="tx2">
                                <a:lumMod val="75000"/>
                              </a:schemeClr>
                            </a:solidFill>
                            <a:latin typeface="Cambria Math"/>
                          </a:rPr>
                        </m:ctrlPr>
                      </m:sSubPr>
                      <m:e>
                        <m:r>
                          <a:rPr lang="en-US" altLang="zh-CN" sz="1200" b="0" i="1" smtClean="0">
                            <a:solidFill>
                              <a:schemeClr val="tx2">
                                <a:lumMod val="75000"/>
                              </a:schemeClr>
                            </a:solidFill>
                            <a:latin typeface="Cambria Math"/>
                          </a:rPr>
                          <m:t>𝑄</m:t>
                        </m:r>
                      </m:e>
                      <m:sub>
                        <m:r>
                          <a:rPr lang="en-US" altLang="zh-CN" sz="1200" i="1">
                            <a:solidFill>
                              <a:schemeClr val="tx2">
                                <a:lumMod val="75000"/>
                              </a:schemeClr>
                            </a:solidFill>
                            <a:latin typeface="Cambria Math"/>
                          </a:rPr>
                          <m:t>15</m:t>
                        </m:r>
                      </m:sub>
                    </m:sSub>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is equivalent to a convolution filter,</a:t>
                </a:r>
                <a:r>
                  <a:rPr lang="en-US" altLang="zh-CN" sz="1200" baseline="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which can help to obtain different statistics of the image features of an LR image patch. Now , we transform each column of </a:t>
                </a:r>
                <a14:m>
                  <m:oMath xmlns:m="http://schemas.openxmlformats.org/officeDocument/2006/math">
                    <m:sSub>
                      <m:sSubPr>
                        <m:ctrlPr>
                          <a:rPr lang="zh-CN" altLang="zh-CN" sz="1200" i="1" smtClean="0">
                            <a:solidFill>
                              <a:schemeClr val="tx2">
                                <a:lumMod val="75000"/>
                              </a:schemeClr>
                            </a:solidFill>
                            <a:latin typeface="Cambria Math"/>
                          </a:rPr>
                        </m:ctrlPr>
                      </m:sSubPr>
                      <m:e>
                        <m:r>
                          <a:rPr lang="en-US" altLang="zh-CN" sz="1200" b="0" i="1" smtClean="0">
                            <a:solidFill>
                              <a:schemeClr val="tx2">
                                <a:lumMod val="75000"/>
                              </a:schemeClr>
                            </a:solidFill>
                            <a:latin typeface="Cambria Math"/>
                          </a:rPr>
                          <m:t>𝑄</m:t>
                        </m:r>
                      </m:e>
                      <m:sub>
                        <m:r>
                          <a:rPr lang="en-US" altLang="zh-CN" sz="1200" i="1">
                            <a:solidFill>
                              <a:schemeClr val="tx2">
                                <a:lumMod val="75000"/>
                              </a:schemeClr>
                            </a:solidFill>
                            <a:latin typeface="Cambria Math"/>
                          </a:rPr>
                          <m:t>15</m:t>
                        </m:r>
                      </m:sub>
                    </m:sSub>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into a matrix of 4 x 4</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and visualize it. In Fig.3, the white represents +1 and the black represents -1. The subgraph (1)-(15) represents </a:t>
                </a:r>
                <a14:m>
                  <m:oMath xmlns:m="http://schemas.openxmlformats.org/officeDocument/2006/math">
                    <m:sSup>
                      <m:sSupPr>
                        <m:ctrlPr>
                          <a:rPr lang="en-US" altLang="zh-CN" sz="1200" i="1" baseline="0" smtClean="0">
                            <a:solidFill>
                              <a:schemeClr val="tx2">
                                <a:lumMod val="75000"/>
                              </a:schemeClr>
                            </a:solidFill>
                            <a:latin typeface="Cambria Math"/>
                            <a:ea typeface="微软雅黑" panose="020B0503020204020204" pitchFamily="34" charset="-122"/>
                            <a:cs typeface="Tahoma" panose="020B0604030504040204" pitchFamily="34" charset="0"/>
                          </a:rPr>
                        </m:ctrlPr>
                      </m:sSupPr>
                      <m:e>
                        <m:r>
                          <a:rPr lang="en-US" altLang="zh-CN" sz="1200" b="0" i="1" baseline="0" smtClean="0">
                            <a:solidFill>
                              <a:schemeClr val="tx2">
                                <a:lumMod val="75000"/>
                              </a:schemeClr>
                            </a:solidFill>
                            <a:latin typeface="Cambria Math"/>
                            <a:ea typeface="微软雅黑" panose="020B0503020204020204" pitchFamily="34" charset="-122"/>
                            <a:cs typeface="Tahoma" panose="020B0604030504040204" pitchFamily="34" charset="0"/>
                          </a:rPr>
                          <m:t>1</m:t>
                        </m:r>
                      </m:e>
                      <m:sup>
                        <m:r>
                          <a:rPr lang="en-US" altLang="zh-CN" sz="1200" b="0" i="1" baseline="0" smtClean="0">
                            <a:solidFill>
                              <a:schemeClr val="tx2">
                                <a:lumMod val="75000"/>
                              </a:schemeClr>
                            </a:solidFill>
                            <a:latin typeface="Cambria Math"/>
                            <a:ea typeface="微软雅黑" panose="020B0503020204020204" pitchFamily="34" charset="-122"/>
                            <a:cs typeface="Tahoma" panose="020B0604030504040204" pitchFamily="34" charset="0"/>
                          </a:rPr>
                          <m:t>𝑠𝑡</m:t>
                        </m:r>
                      </m:sup>
                    </m:sSup>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sSup>
                      <m:sSup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pPr>
                      <m:e>
                        <m:r>
                          <a:rPr lang="en-US" altLang="zh-CN" sz="1200" b="0" i="1" smtClean="0">
                            <a:solidFill>
                              <a:schemeClr val="tx2">
                                <a:lumMod val="75000"/>
                              </a:schemeClr>
                            </a:solidFill>
                            <a:latin typeface="Cambria Math"/>
                            <a:ea typeface="微软雅黑" panose="020B0503020204020204" pitchFamily="34" charset="-122"/>
                            <a:cs typeface="Tahoma" panose="020B0604030504040204" pitchFamily="34" charset="0"/>
                          </a:rPr>
                          <m:t>15</m:t>
                        </m:r>
                      </m:e>
                      <m:sup>
                        <m:r>
                          <a:rPr lang="en-US" altLang="zh-CN" sz="1200" b="0" i="1" smtClean="0">
                            <a:solidFill>
                              <a:schemeClr val="tx2">
                                <a:lumMod val="75000"/>
                              </a:schemeClr>
                            </a:solidFill>
                            <a:latin typeface="Cambria Math"/>
                            <a:ea typeface="微软雅黑" panose="020B0503020204020204" pitchFamily="34" charset="-122"/>
                            <a:cs typeface="Tahoma" panose="020B0604030504040204" pitchFamily="34" charset="0"/>
                          </a:rPr>
                          <m:t>𝑡h</m:t>
                        </m:r>
                      </m:sup>
                    </m:sSup>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column of </a:t>
                </a:r>
                <a14:m>
                  <m:oMath xmlns:m="http://schemas.openxmlformats.org/officeDocument/2006/math">
                    <m:sSub>
                      <m:sSubPr>
                        <m:ctrlPr>
                          <a:rPr lang="zh-CN" altLang="zh-CN" sz="1200" i="1" smtClean="0">
                            <a:solidFill>
                              <a:schemeClr val="tx2">
                                <a:lumMod val="75000"/>
                              </a:schemeClr>
                            </a:solidFill>
                            <a:latin typeface="Cambria Math"/>
                          </a:rPr>
                        </m:ctrlPr>
                      </m:sSubPr>
                      <m:e>
                        <m:r>
                          <a:rPr lang="en-US" altLang="zh-CN" sz="1200" b="0" i="1" smtClean="0">
                            <a:solidFill>
                              <a:schemeClr val="tx2">
                                <a:lumMod val="75000"/>
                              </a:schemeClr>
                            </a:solidFill>
                            <a:latin typeface="Cambria Math"/>
                          </a:rPr>
                          <m:t>𝑄</m:t>
                        </m:r>
                      </m:e>
                      <m:sub>
                        <m:r>
                          <a:rPr lang="en-US" altLang="zh-CN" sz="1200" i="1">
                            <a:solidFill>
                              <a:schemeClr val="tx2">
                                <a:lumMod val="75000"/>
                              </a:schemeClr>
                            </a:solidFill>
                            <a:latin typeface="Cambria Math"/>
                          </a:rPr>
                          <m:t>15</m:t>
                        </m:r>
                      </m:sub>
                    </m:sSub>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respectively.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The big size of black (white) blocks implies low frequency signal and small size implies high frequency signal.</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Small size is more likely related to noise. In consider of this, we set the sequence </a:t>
                </a:r>
                <a:r>
                  <a:rPr lang="en-US" altLang="zh-CN" sz="1200" baseline="0" dirty="0" err="1"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Seq</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 [2 8 3 12 10 1 4 11 6 9 15 7 13 5]. </a:t>
                </a: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Each column of </a:t>
                </a:r>
                <a:r>
                  <a:rPr lang="en-US" altLang="zh-CN" sz="1200" b="0" i="0" smtClean="0">
                    <a:solidFill>
                      <a:schemeClr val="tx2">
                        <a:lumMod val="75000"/>
                      </a:schemeClr>
                    </a:solidFill>
                    <a:latin typeface="Cambria Math"/>
                  </a:rPr>
                  <a:t>𝑄</a:t>
                </a:r>
                <a:r>
                  <a:rPr lang="zh-CN" altLang="zh-CN" sz="1200" b="0" i="0" smtClean="0">
                    <a:solidFill>
                      <a:schemeClr val="tx2">
                        <a:lumMod val="75000"/>
                      </a:schemeClr>
                    </a:solidFill>
                    <a:latin typeface="Cambria Math"/>
                  </a:rPr>
                  <a:t>_</a:t>
                </a:r>
                <a:r>
                  <a:rPr lang="en-US" altLang="zh-CN" sz="1200" i="0">
                    <a:solidFill>
                      <a:schemeClr val="tx2">
                        <a:lumMod val="75000"/>
                      </a:schemeClr>
                    </a:solidFill>
                    <a:latin typeface="Cambria Math"/>
                  </a:rPr>
                  <a:t>15</a:t>
                </a:r>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is equivalent to a convolution </a:t>
                </a:r>
                <a:r>
                  <a:rPr lang="en-US" altLang="zh-CN" sz="12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filter,</a:t>
                </a:r>
                <a:r>
                  <a:rPr lang="en-US" altLang="zh-CN" sz="1200" baseline="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which can help to obtain different statistics of the image features of an LR image patch. Now , we transform each column of </a:t>
                </a:r>
                <a:r>
                  <a:rPr lang="en-US" altLang="zh-CN" sz="1200" b="0" i="0" smtClean="0">
                    <a:solidFill>
                      <a:schemeClr val="tx2">
                        <a:lumMod val="75000"/>
                      </a:schemeClr>
                    </a:solidFill>
                    <a:latin typeface="Cambria Math"/>
                  </a:rPr>
                  <a:t>𝑄</a:t>
                </a:r>
                <a:r>
                  <a:rPr lang="zh-CN" altLang="zh-CN" sz="1200" b="0" i="0" smtClean="0">
                    <a:solidFill>
                      <a:schemeClr val="tx2">
                        <a:lumMod val="75000"/>
                      </a:schemeClr>
                    </a:solidFill>
                    <a:latin typeface="Cambria Math"/>
                  </a:rPr>
                  <a:t>_</a:t>
                </a:r>
                <a:r>
                  <a:rPr lang="en-US" altLang="zh-CN" sz="1200" i="0">
                    <a:solidFill>
                      <a:schemeClr val="tx2">
                        <a:lumMod val="75000"/>
                      </a:schemeClr>
                    </a:solidFill>
                    <a:latin typeface="Cambria Math"/>
                  </a:rPr>
                  <a:t>15</a:t>
                </a:r>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into a matrix of 4 x 4</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and visualize it. In Fig.2, the white represents +1 and the black represents -1. The subgraph (1)-(15) represents </a:t>
                </a:r>
                <a:r>
                  <a:rPr lang="en-US" altLang="zh-CN" sz="1200" b="0" i="0" baseline="0" smtClean="0">
                    <a:solidFill>
                      <a:schemeClr val="tx2">
                        <a:lumMod val="75000"/>
                      </a:schemeClr>
                    </a:solidFill>
                    <a:latin typeface="Cambria Math"/>
                    <a:ea typeface="微软雅黑" panose="020B0503020204020204" pitchFamily="34" charset="-122"/>
                    <a:cs typeface="Tahoma" panose="020B0604030504040204" pitchFamily="34" charset="0"/>
                  </a:rPr>
                  <a:t>1^𝑠𝑡</a:t>
                </a:r>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i="0" smtClean="0">
                    <a:solidFill>
                      <a:schemeClr val="tx2">
                        <a:lumMod val="75000"/>
                      </a:schemeClr>
                    </a:solidFill>
                    <a:latin typeface="Cambria Math"/>
                    <a:ea typeface="微软雅黑" panose="020B0503020204020204" pitchFamily="34" charset="-122"/>
                    <a:cs typeface="Tahoma" panose="020B0604030504040204" pitchFamily="34" charset="0"/>
                  </a:rPr>
                  <a:t>〖</a:t>
                </a:r>
                <a:r>
                  <a:rPr lang="en-US" altLang="zh-CN" sz="1200" b="0" i="0" smtClean="0">
                    <a:solidFill>
                      <a:schemeClr val="tx2">
                        <a:lumMod val="75000"/>
                      </a:schemeClr>
                    </a:solidFill>
                    <a:latin typeface="Cambria Math"/>
                    <a:ea typeface="微软雅黑" panose="020B0503020204020204" pitchFamily="34" charset="-122"/>
                    <a:cs typeface="Tahoma" panose="020B0604030504040204" pitchFamily="34" charset="0"/>
                  </a:rPr>
                  <a:t>15〗^𝑡ℎ</a:t>
                </a:r>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column of </a:t>
                </a:r>
                <a:r>
                  <a:rPr lang="en-US" altLang="zh-CN" sz="1200" b="0" i="0" smtClean="0">
                    <a:solidFill>
                      <a:schemeClr val="tx2">
                        <a:lumMod val="75000"/>
                      </a:schemeClr>
                    </a:solidFill>
                    <a:latin typeface="Cambria Math"/>
                  </a:rPr>
                  <a:t>𝑄</a:t>
                </a:r>
                <a:r>
                  <a:rPr lang="zh-CN" altLang="zh-CN" sz="1200" b="0" i="0" smtClean="0">
                    <a:solidFill>
                      <a:schemeClr val="tx2">
                        <a:lumMod val="75000"/>
                      </a:schemeClr>
                    </a:solidFill>
                    <a:latin typeface="Cambria Math"/>
                  </a:rPr>
                  <a:t>_</a:t>
                </a:r>
                <a:r>
                  <a:rPr lang="en-US" altLang="zh-CN" sz="1200" i="0">
                    <a:solidFill>
                      <a:schemeClr val="tx2">
                        <a:lumMod val="75000"/>
                      </a:schemeClr>
                    </a:solidFill>
                    <a:latin typeface="Cambria Math"/>
                  </a:rPr>
                  <a:t>15</a:t>
                </a:r>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respectively.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The big size of black (white) blocks implies low frequency signal and small size implies high frequency signal.</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Small size is more likely related to noise. In consider of this, we set the sequence </a:t>
                </a:r>
                <a:r>
                  <a:rPr lang="en-US" altLang="zh-CN" sz="1200" baseline="0" dirty="0" err="1"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Seq</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 [2 8 3 12 10 1 4 11 6 9 15 7 13 5].</a:t>
                </a:r>
                <a:endParaRPr lang="zh-CN" altLang="en-US" sz="12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5C6DA4DC-14C0-4494-A5AC-14A9FA75C8DA}" type="slidenum">
              <a:rPr lang="zh-CN" altLang="en-US" smtClean="0"/>
              <a:t>7</a:t>
            </a:fld>
            <a:endParaRPr lang="zh-CN" altLang="en-US"/>
          </a:p>
        </p:txBody>
      </p:sp>
    </p:spTree>
    <p:extLst>
      <p:ext uri="{BB962C8B-B14F-4D97-AF65-F5344CB8AC3E}">
        <p14:creationId xmlns:p14="http://schemas.microsoft.com/office/powerpoint/2010/main" val="2625812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In this paper, </a:t>
                </a:r>
                <a:r>
                  <a:rPr lang="en-US" altLang="zh-CN" baseline="0" dirty="0" smtClean="0"/>
                  <a:t>we learn a super-resolution decision tree as the same time we cluster training data. </a:t>
                </a:r>
                <a:r>
                  <a:rPr lang="en-US" altLang="zh-CN" dirty="0" smtClean="0"/>
                  <a:t>The generated </a:t>
                </a:r>
                <a:r>
                  <a:rPr lang="en-US" altLang="zh-CN" dirty="0" err="1" smtClean="0"/>
                  <a:t>Hadamard</a:t>
                </a:r>
                <a:r>
                  <a:rPr lang="en-US" altLang="zh-CN" dirty="0" smtClean="0"/>
                  <a:t> patterns are</a:t>
                </a:r>
                <a:r>
                  <a:rPr lang="en-US" altLang="zh-CN" baseline="0" dirty="0" smtClean="0"/>
                  <a:t> the bases to cluster training data. The generated </a:t>
                </a:r>
                <a:r>
                  <a:rPr lang="en-US" altLang="zh-CN" baseline="0" dirty="0" err="1" smtClean="0"/>
                  <a:t>Hadamard</a:t>
                </a:r>
                <a:r>
                  <a:rPr lang="en-US" altLang="zh-CN" baseline="0" dirty="0" smtClean="0"/>
                  <a:t> patterns has 15 columns and the split of training data will go on 15 rounds to finish clustering training data. In the </a:t>
                </a:r>
                <a14:m>
                  <m:oMath xmlns:m="http://schemas.openxmlformats.org/officeDocument/2006/math">
                    <m:sSup>
                      <m:sSupPr>
                        <m:ctrlPr>
                          <a:rPr lang="en-US" altLang="zh-CN" i="1" baseline="0" smtClean="0">
                            <a:latin typeface="Cambria Math"/>
                          </a:rPr>
                        </m:ctrlPr>
                      </m:sSupPr>
                      <m:e>
                        <m:r>
                          <a:rPr lang="en-US" altLang="zh-CN" b="0" i="1" baseline="0" smtClean="0">
                            <a:latin typeface="Cambria Math"/>
                          </a:rPr>
                          <m:t>𝑖</m:t>
                        </m:r>
                      </m:e>
                      <m:sup>
                        <m:r>
                          <a:rPr lang="en-US" altLang="zh-CN" b="0" i="1" baseline="0" smtClean="0">
                            <a:latin typeface="Cambria Math"/>
                          </a:rPr>
                          <m:t>𝑡h</m:t>
                        </m:r>
                      </m:sup>
                    </m:sSup>
                  </m:oMath>
                </a14:m>
                <a:r>
                  <a:rPr lang="zh-CN" altLang="en-US" dirty="0" smtClean="0"/>
                  <a:t> </a:t>
                </a:r>
                <a:r>
                  <a:rPr lang="en-US" altLang="zh-CN" dirty="0" smtClean="0"/>
                  <a:t>round</a:t>
                </a:r>
                <a:r>
                  <a:rPr lang="en-US" altLang="zh-CN" baseline="0" dirty="0" smtClean="0"/>
                  <a:t> of split, we use the </a:t>
                </a:r>
                <a14:m>
                  <m:oMath xmlns:m="http://schemas.openxmlformats.org/officeDocument/2006/math">
                    <m:sSup>
                      <m:sSupPr>
                        <m:ctrlPr>
                          <a:rPr lang="en-US" altLang="zh-CN" i="1" baseline="0" smtClean="0">
                            <a:latin typeface="Cambria Math"/>
                          </a:rPr>
                        </m:ctrlPr>
                      </m:sSupPr>
                      <m:e>
                        <m:r>
                          <a:rPr lang="en-US" altLang="zh-CN" b="0" i="1" baseline="0" smtClean="0">
                            <a:latin typeface="Cambria Math"/>
                          </a:rPr>
                          <m:t>𝑆𝑒𝑞</m:t>
                        </m:r>
                        <m:r>
                          <a:rPr lang="en-US" altLang="zh-CN" b="0" i="1" baseline="0" smtClean="0">
                            <a:latin typeface="Cambria Math"/>
                          </a:rPr>
                          <m:t>[</m:t>
                        </m:r>
                        <m:r>
                          <a:rPr lang="en-US" altLang="zh-CN" b="0" i="1" baseline="0" smtClean="0">
                            <a:latin typeface="Cambria Math"/>
                          </a:rPr>
                          <m:t>𝑖</m:t>
                        </m:r>
                        <m:r>
                          <a:rPr lang="en-US" altLang="zh-CN" b="0" i="1" baseline="0" smtClean="0">
                            <a:latin typeface="Cambria Math"/>
                          </a:rPr>
                          <m:t>]</m:t>
                        </m:r>
                      </m:e>
                      <m:sup>
                        <m:r>
                          <a:rPr lang="en-US" altLang="zh-CN" b="0" i="1" baseline="0" smtClean="0">
                            <a:latin typeface="Cambria Math"/>
                          </a:rPr>
                          <m:t>𝑡h</m:t>
                        </m:r>
                      </m:sup>
                    </m:sSup>
                  </m:oMath>
                </a14:m>
                <a:r>
                  <a:rPr lang="zh-CN" altLang="en-US" dirty="0" smtClean="0"/>
                  <a:t> </a:t>
                </a:r>
                <a:r>
                  <a:rPr lang="en-US" altLang="zh-CN" dirty="0" smtClean="0"/>
                  <a:t>column of </a:t>
                </a:r>
                <a:r>
                  <a:rPr lang="en-US" altLang="zh-CN" dirty="0" err="1" smtClean="0"/>
                  <a:t>Hadamard</a:t>
                </a:r>
                <a:r>
                  <a:rPr lang="en-US" altLang="zh-CN" dirty="0" smtClean="0"/>
                  <a:t> patterns</a:t>
                </a:r>
                <a:r>
                  <a:rPr lang="en-US" altLang="zh-CN" baseline="0" dirty="0" smtClean="0"/>
                  <a:t> generated from current LR training data to cluster current training data. Fig.4 shows the first (</a:t>
                </a:r>
                <a:r>
                  <a:rPr lang="en-US" altLang="zh-CN" baseline="0" dirty="0" err="1" smtClean="0"/>
                  <a:t>Seq</a:t>
                </a:r>
                <a:r>
                  <a:rPr lang="en-US" altLang="zh-CN" baseline="0" dirty="0" smtClean="0"/>
                  <a:t>[1]) round of split. We use all the training data to initialize the root node of a ternary decision tree.</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 we sort the </a:t>
                </a:r>
                <a:r>
                  <a:rPr lang="en-US" altLang="zh-CN" baseline="0" dirty="0" err="1" smtClean="0"/>
                  <a:t>Seq</a:t>
                </a:r>
                <a:r>
                  <a:rPr lang="en-US" altLang="zh-CN" baseline="0" dirty="0" smtClean="0"/>
                  <a:t>[1] column of current </a:t>
                </a:r>
                <a:r>
                  <a:rPr lang="en-US" altLang="zh-CN" baseline="0" dirty="0" err="1" smtClean="0"/>
                  <a:t>Hadamard</a:t>
                </a:r>
                <a:r>
                  <a:rPr lang="en-US" altLang="zh-CN" baseline="0" dirty="0" smtClean="0"/>
                  <a:t> patterns </a:t>
                </a:r>
                <a14:m>
                  <m:oMath xmlns:m="http://schemas.openxmlformats.org/officeDocument/2006/math">
                    <m:r>
                      <a:rPr lang="en-US" altLang="zh-CN" sz="1200" i="1" smtClean="0">
                        <a:solidFill>
                          <a:schemeClr val="tx2">
                            <a:lumMod val="75000"/>
                          </a:schemeClr>
                        </a:solidFill>
                        <a:latin typeface="Cambria Math"/>
                      </a:rPr>
                      <m:t>𝐻𝑃</m:t>
                    </m:r>
                  </m:oMath>
                </a14:m>
                <a:r>
                  <a:rPr lang="en-US" altLang="zh-CN" baseline="0" dirty="0" smtClean="0"/>
                  <a:t> </a:t>
                </a:r>
                <a:r>
                  <a:rPr lang="en-US" altLang="zh-CN" sz="1200" b="0" i="0" kern="1200" dirty="0" smtClean="0">
                    <a:solidFill>
                      <a:schemeClr val="tx1"/>
                    </a:solidFill>
                    <a:effectLst/>
                    <a:latin typeface="+mn-lt"/>
                    <a:ea typeface="+mn-ea"/>
                    <a:cs typeface="+mn-cs"/>
                  </a:rPr>
                  <a:t> in ascending order </a:t>
                </a:r>
                <a:r>
                  <a:rPr lang="en-US" altLang="zh-CN" baseline="0" dirty="0" smtClean="0"/>
                  <a:t>and determine the value of </a:t>
                </a:r>
                <a14:m>
                  <m:oMath xmlns:m="http://schemas.openxmlformats.org/officeDocument/2006/math">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𝑣</m:t>
                        </m:r>
                      </m:e>
                      <m:sub>
                        <m:r>
                          <a:rPr lang="en-US" altLang="zh-CN" i="1">
                            <a:solidFill>
                              <a:schemeClr val="tx2">
                                <a:lumMod val="75000"/>
                              </a:schemeClr>
                            </a:solidFill>
                            <a:latin typeface="Cambria Math"/>
                          </a:rPr>
                          <m:t>1</m:t>
                        </m:r>
                      </m:sub>
                    </m:sSub>
                  </m:oMath>
                </a14:m>
                <a:r>
                  <a:rPr lang="en-US" altLang="zh-CN" baseline="0" dirty="0" smtClean="0"/>
                  <a:t> and </a:t>
                </a:r>
                <a14:m>
                  <m:oMath xmlns:m="http://schemas.openxmlformats.org/officeDocument/2006/math">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𝑣</m:t>
                        </m:r>
                      </m:e>
                      <m:sub>
                        <m:r>
                          <a:rPr lang="en-US" altLang="zh-CN" b="0" i="1" smtClean="0">
                            <a:solidFill>
                              <a:schemeClr val="tx2">
                                <a:lumMod val="75000"/>
                              </a:schemeClr>
                            </a:solidFill>
                            <a:latin typeface="Cambria Math"/>
                          </a:rPr>
                          <m:t>2</m:t>
                        </m:r>
                      </m:sub>
                    </m:sSub>
                  </m:oMath>
                </a14:m>
                <a:r>
                  <a:rPr lang="zh-CN" altLang="en-US" dirty="0" smtClean="0">
                    <a:latin typeface="Tahoma" panose="020B0604030504040204" pitchFamily="34" charset="0"/>
                    <a:cs typeface="Tahoma" panose="020B0604030504040204" pitchFamily="34" charset="0"/>
                  </a:rPr>
                  <a:t> </a:t>
                </a:r>
                <a:r>
                  <a:rPr lang="en-US" altLang="zh-CN" baseline="0" dirty="0" smtClean="0"/>
                  <a:t>. We assume that n is the number of current LR training data and v is a percentage value (it is set to 0.7 in our paper). Next, we set </a:t>
                </a:r>
                <a14:m>
                  <m:oMath xmlns:m="http://schemas.openxmlformats.org/officeDocument/2006/math">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𝑣</m:t>
                        </m:r>
                      </m:e>
                      <m:sub>
                        <m:r>
                          <a:rPr lang="en-US" altLang="zh-CN" i="1">
                            <a:solidFill>
                              <a:schemeClr val="tx2">
                                <a:lumMod val="75000"/>
                              </a:schemeClr>
                            </a:solidFill>
                            <a:latin typeface="Cambria Math"/>
                          </a:rPr>
                          <m:t>1</m:t>
                        </m:r>
                      </m:sub>
                    </m:sSub>
                  </m:oMath>
                </a14:m>
                <a:r>
                  <a:rPr lang="zh-CN" altLang="en-US" dirty="0" smtClean="0"/>
                  <a:t> </a:t>
                </a:r>
                <a:r>
                  <a:rPr lang="en-US" altLang="zh-CN" dirty="0" smtClean="0"/>
                  <a:t>to </a:t>
                </a:r>
                <a14:m>
                  <m:oMath xmlns:m="http://schemas.openxmlformats.org/officeDocument/2006/math">
                    <m:r>
                      <a:rPr lang="en-US" altLang="zh-CN" sz="1200" i="1" smtClean="0">
                        <a:solidFill>
                          <a:schemeClr val="tx2">
                            <a:lumMod val="75000"/>
                          </a:schemeClr>
                        </a:solidFill>
                        <a:latin typeface="Cambria Math"/>
                      </a:rPr>
                      <m:t>𝐻𝑃</m:t>
                    </m:r>
                    <m:r>
                      <a:rPr lang="en-US" altLang="zh-CN" b="0" i="1" baseline="0" smtClean="0">
                        <a:latin typeface="Cambria Math"/>
                      </a:rPr>
                      <m:t>(⌈</m:t>
                    </m:r>
                    <m:d>
                      <m:dPr>
                        <m:ctrlPr>
                          <a:rPr lang="en-US" altLang="zh-CN" b="0" i="1" baseline="0" smtClean="0">
                            <a:latin typeface="Cambria Math"/>
                          </a:rPr>
                        </m:ctrlPr>
                      </m:dPr>
                      <m:e>
                        <m:r>
                          <a:rPr lang="en-US" altLang="zh-CN" b="0" i="1" baseline="0" smtClean="0">
                            <a:latin typeface="Cambria Math"/>
                          </a:rPr>
                          <m:t>1−</m:t>
                        </m:r>
                        <m:r>
                          <a:rPr lang="en-US" altLang="zh-CN" b="0" i="1" baseline="0" smtClean="0">
                            <a:latin typeface="Cambria Math"/>
                          </a:rPr>
                          <m:t>𝑣</m:t>
                        </m:r>
                      </m:e>
                    </m:d>
                    <m:r>
                      <a:rPr lang="en-US" altLang="zh-CN" b="0" i="1" baseline="0" smtClean="0">
                        <a:latin typeface="Cambria Math"/>
                      </a:rPr>
                      <m:t>𝑛</m:t>
                    </m:r>
                    <m:r>
                      <a:rPr lang="en-US" altLang="zh-CN" b="0" i="1" baseline="0" smtClean="0">
                        <a:latin typeface="Cambria Math"/>
                      </a:rPr>
                      <m:t>/2⌉,</m:t>
                    </m:r>
                    <m:r>
                      <a:rPr lang="en-US" altLang="zh-CN" b="0" i="1" baseline="0" smtClean="0">
                        <a:latin typeface="Cambria Math"/>
                      </a:rPr>
                      <m:t>𝑆𝑒𝑞</m:t>
                    </m:r>
                    <m:r>
                      <a:rPr lang="en-US" altLang="zh-CN" b="0" i="1" baseline="0" smtClean="0">
                        <a:latin typeface="Cambria Math"/>
                      </a:rPr>
                      <m:t>[1])</m:t>
                    </m:r>
                  </m:oMath>
                </a14:m>
                <a:r>
                  <a:rPr lang="en-US" altLang="zh-CN" baseline="0" dirty="0" smtClean="0"/>
                  <a:t> and set </a:t>
                </a:r>
                <a14:m>
                  <m:oMath xmlns:m="http://schemas.openxmlformats.org/officeDocument/2006/math">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𝑣</m:t>
                        </m:r>
                      </m:e>
                      <m:sub>
                        <m:r>
                          <a:rPr lang="en-US" altLang="zh-CN" b="0" i="1" smtClean="0">
                            <a:solidFill>
                              <a:schemeClr val="tx2">
                                <a:lumMod val="75000"/>
                              </a:schemeClr>
                            </a:solidFill>
                            <a:latin typeface="Cambria Math"/>
                          </a:rPr>
                          <m:t>2</m:t>
                        </m:r>
                      </m:sub>
                    </m:sSub>
                  </m:oMath>
                </a14:m>
                <a:r>
                  <a:rPr lang="en-US" altLang="zh-CN" baseline="0" dirty="0" smtClean="0"/>
                  <a:t> to </a:t>
                </a:r>
                <a14:m>
                  <m:oMath xmlns:m="http://schemas.openxmlformats.org/officeDocument/2006/math">
                    <m:r>
                      <a:rPr lang="en-US" altLang="zh-CN" sz="1200" i="1" smtClean="0">
                        <a:solidFill>
                          <a:schemeClr val="tx2">
                            <a:lumMod val="75000"/>
                          </a:schemeClr>
                        </a:solidFill>
                        <a:latin typeface="Cambria Math"/>
                      </a:rPr>
                      <m:t>𝐻𝑃</m:t>
                    </m:r>
                    <m:r>
                      <a:rPr lang="en-US" altLang="zh-CN" b="0" i="1" baseline="0" smtClean="0">
                        <a:latin typeface="Cambria Math"/>
                      </a:rPr>
                      <m:t>(⌊</m:t>
                    </m:r>
                    <m:d>
                      <m:dPr>
                        <m:ctrlPr>
                          <a:rPr lang="en-US" altLang="zh-CN" b="0" i="1" baseline="0" smtClean="0">
                            <a:latin typeface="Cambria Math"/>
                          </a:rPr>
                        </m:ctrlPr>
                      </m:dPr>
                      <m:e>
                        <m:r>
                          <a:rPr lang="en-US" altLang="zh-CN" b="0" i="1" baseline="0" smtClean="0">
                            <a:latin typeface="Cambria Math"/>
                          </a:rPr>
                          <m:t>1+</m:t>
                        </m:r>
                        <m:r>
                          <a:rPr lang="en-US" altLang="zh-CN" b="0" i="1" baseline="0" smtClean="0">
                            <a:latin typeface="Cambria Math"/>
                          </a:rPr>
                          <m:t>𝑣</m:t>
                        </m:r>
                      </m:e>
                    </m:d>
                    <m:r>
                      <a:rPr lang="en-US" altLang="zh-CN" b="0" i="1" baseline="0" smtClean="0">
                        <a:latin typeface="Cambria Math"/>
                      </a:rPr>
                      <m:t>𝑛</m:t>
                    </m:r>
                    <m:r>
                      <a:rPr lang="en-US" altLang="zh-CN" b="0" i="1" baseline="0" smtClean="0">
                        <a:latin typeface="Cambria Math"/>
                      </a:rPr>
                      <m:t>/2⌋,</m:t>
                    </m:r>
                    <m:r>
                      <a:rPr lang="en-US" altLang="zh-CN" b="0" i="1" baseline="0" smtClean="0">
                        <a:latin typeface="Cambria Math"/>
                      </a:rPr>
                      <m:t>𝑆𝑒𝑞</m:t>
                    </m:r>
                    <m:r>
                      <a:rPr lang="en-US" altLang="zh-CN" b="0" i="1" baseline="0" smtClean="0">
                        <a:latin typeface="Cambria Math"/>
                      </a:rPr>
                      <m:t>[1])</m:t>
                    </m:r>
                  </m:oMath>
                </a14:m>
                <a:r>
                  <a:rPr lang="en-US" altLang="zh-CN" dirty="0" smtClean="0">
                    <a:latin typeface="Tahoma" panose="020B0604030504040204" pitchFamily="34" charset="0"/>
                    <a:cs typeface="Tahoma" panose="020B0604030504040204" pitchFamily="34" charset="0"/>
                  </a:rPr>
                  <a:t>. The LR training</a:t>
                </a:r>
                <a:r>
                  <a:rPr lang="en-US" altLang="zh-CN" baseline="0" dirty="0" smtClean="0">
                    <a:latin typeface="Tahoma" panose="020B0604030504040204" pitchFamily="34" charset="0"/>
                    <a:cs typeface="Tahoma" panose="020B0604030504040204" pitchFamily="34" charset="0"/>
                  </a:rPr>
                  <a:t> data that their </a:t>
                </a:r>
                <a:r>
                  <a:rPr lang="en-US" altLang="zh-CN" baseline="0" dirty="0" err="1" smtClean="0">
                    <a:latin typeface="Tahoma" panose="020B0604030504040204" pitchFamily="34" charset="0"/>
                    <a:cs typeface="Tahoma" panose="020B0604030504040204" pitchFamily="34" charset="0"/>
                  </a:rPr>
                  <a:t>Hadamard</a:t>
                </a:r>
                <a:r>
                  <a:rPr lang="en-US" altLang="zh-CN" baseline="0" dirty="0" smtClean="0">
                    <a:latin typeface="Tahoma" panose="020B0604030504040204" pitchFamily="34" charset="0"/>
                    <a:cs typeface="Tahoma" panose="020B0604030504040204" pitchFamily="34" charset="0"/>
                  </a:rPr>
                  <a:t> patterns values in the </a:t>
                </a:r>
                <a14:m>
                  <m:oMath xmlns:m="http://schemas.openxmlformats.org/officeDocument/2006/math">
                    <m:r>
                      <a:rPr lang="en-US" altLang="zh-CN" b="0" i="1" baseline="0" smtClean="0">
                        <a:latin typeface="Cambria Math"/>
                      </a:rPr>
                      <m:t>𝑆𝑒𝑞</m:t>
                    </m:r>
                    <m:d>
                      <m:dPr>
                        <m:begChr m:val="["/>
                        <m:endChr m:val="]"/>
                        <m:ctrlPr>
                          <a:rPr lang="en-US" altLang="zh-CN" b="0" i="1" baseline="0" smtClean="0">
                            <a:latin typeface="Cambria Math"/>
                          </a:rPr>
                        </m:ctrlPr>
                      </m:dPr>
                      <m:e>
                        <m:r>
                          <a:rPr lang="en-US" altLang="zh-CN" b="0" i="1" baseline="0" smtClean="0">
                            <a:latin typeface="Cambria Math"/>
                          </a:rPr>
                          <m:t>1</m:t>
                        </m:r>
                      </m:e>
                    </m:d>
                  </m:oMath>
                </a14:m>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column</a:t>
                </a:r>
                <a:r>
                  <a:rPr lang="en-US" altLang="zh-CN" baseline="0" dirty="0" smtClean="0">
                    <a:latin typeface="Tahoma" panose="020B0604030504040204" pitchFamily="34" charset="0"/>
                    <a:cs typeface="Tahoma" panose="020B0604030504040204" pitchFamily="34" charset="0"/>
                  </a:rPr>
                  <a:t> are smaller than </a:t>
                </a:r>
                <a14:m>
                  <m:oMath xmlns:m="http://schemas.openxmlformats.org/officeDocument/2006/math">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𝑣</m:t>
                        </m:r>
                      </m:e>
                      <m:sub>
                        <m:r>
                          <a:rPr lang="en-US" altLang="zh-CN" i="1">
                            <a:solidFill>
                              <a:schemeClr val="tx2">
                                <a:lumMod val="75000"/>
                              </a:schemeClr>
                            </a:solidFill>
                            <a:latin typeface="Cambria Math"/>
                          </a:rPr>
                          <m:t>1</m:t>
                        </m:r>
                      </m:sub>
                    </m:sSub>
                  </m:oMath>
                </a14:m>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will</a:t>
                </a:r>
                <a:r>
                  <a:rPr lang="en-US" altLang="zh-CN" baseline="0" dirty="0" smtClean="0">
                    <a:latin typeface="Tahoma" panose="020B0604030504040204" pitchFamily="34" charset="0"/>
                    <a:cs typeface="Tahoma" panose="020B0604030504040204" pitchFamily="34" charset="0"/>
                  </a:rPr>
                  <a:t> be passed to the left child node, and greater than </a:t>
                </a:r>
                <a14:m>
                  <m:oMath xmlns:m="http://schemas.openxmlformats.org/officeDocument/2006/math">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𝑣</m:t>
                        </m:r>
                      </m:e>
                      <m:sub>
                        <m:r>
                          <a:rPr lang="en-US" altLang="zh-CN" b="0" i="1" smtClean="0">
                            <a:solidFill>
                              <a:schemeClr val="tx2">
                                <a:lumMod val="75000"/>
                              </a:schemeClr>
                            </a:solidFill>
                            <a:latin typeface="Cambria Math"/>
                          </a:rPr>
                          <m:t>2</m:t>
                        </m:r>
                      </m:sub>
                    </m:sSub>
                  </m:oMath>
                </a14:m>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to</a:t>
                </a:r>
                <a:r>
                  <a:rPr lang="en-US" altLang="zh-CN" baseline="0" dirty="0" smtClean="0">
                    <a:latin typeface="Tahoma" panose="020B0604030504040204" pitchFamily="34" charset="0"/>
                    <a:cs typeface="Tahoma" panose="020B0604030504040204" pitchFamily="34" charset="0"/>
                  </a:rPr>
                  <a:t> the right child node. The rest will be passed to the middle child node.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Tahoma" panose="020B0604030504040204" pitchFamily="34" charset="0"/>
                    <a:cs typeface="Tahoma" panose="020B0604030504040204" pitchFamily="34" charset="0"/>
                  </a:rPr>
                  <a:t>The dealing with corresponding HR training data is the same as that of LR training data.</a:t>
                </a:r>
                <a:endParaRPr lang="zh-CN" altLang="en-US" dirty="0" smtClean="0">
                  <a:latin typeface="Tahoma" panose="020B0604030504040204" pitchFamily="34" charset="0"/>
                  <a:cs typeface="Tahoma" panose="020B0604030504040204" pitchFamily="34" charset="0"/>
                </a:endParaRPr>
              </a:p>
            </p:txBody>
          </p:sp>
        </mc:Choice>
        <mc:Fallback xmlns="">
          <p:sp>
            <p:nvSpPr>
              <p:cNvPr id="3" name="备注占位符 2"/>
              <p:cNvSpPr>
                <a:spLocks noGrp="1"/>
              </p:cNvSpPr>
              <p:nvPr>
                <p:ph type="body" idx="1"/>
              </p:nvPr>
            </p:nvSpPr>
            <p:spPr/>
            <p:txBody>
              <a:bodyPr/>
              <a:lstStyle/>
              <a:p>
                <a:r>
                  <a:rPr lang="en-US" altLang="zh-CN" dirty="0" smtClean="0"/>
                  <a:t>In this paper, </a:t>
                </a:r>
                <a:r>
                  <a:rPr lang="en-US" altLang="zh-CN" baseline="0" dirty="0" smtClean="0"/>
                  <a:t>we learn a super-resolution decision tree as the same time we cluster training data. </a:t>
                </a:r>
                <a:r>
                  <a:rPr lang="en-US" altLang="zh-CN" dirty="0" smtClean="0"/>
                  <a:t>The generated </a:t>
                </a:r>
                <a:r>
                  <a:rPr lang="en-US" altLang="zh-CN" dirty="0" err="1" smtClean="0"/>
                  <a:t>Hadamard</a:t>
                </a:r>
                <a:r>
                  <a:rPr lang="en-US" altLang="zh-CN" dirty="0" smtClean="0"/>
                  <a:t> patterns are</a:t>
                </a:r>
                <a:r>
                  <a:rPr lang="en-US" altLang="zh-CN" baseline="0" dirty="0" smtClean="0"/>
                  <a:t> the bases to cluster training data. The generated </a:t>
                </a:r>
                <a:r>
                  <a:rPr lang="en-US" altLang="zh-CN" baseline="0" dirty="0" err="1" smtClean="0"/>
                  <a:t>Hadamard</a:t>
                </a:r>
                <a:r>
                  <a:rPr lang="en-US" altLang="zh-CN" baseline="0" dirty="0" smtClean="0"/>
                  <a:t> patterns has 15 columns and the split of training data will go on 15 rounds to finish clustering training data. In the </a:t>
                </a:r>
                <a:r>
                  <a:rPr lang="en-US" altLang="zh-CN" b="0" i="0" baseline="0" smtClean="0">
                    <a:latin typeface="Cambria Math"/>
                  </a:rPr>
                  <a:t>𝑖^𝑡ℎ</a:t>
                </a:r>
                <a:r>
                  <a:rPr lang="zh-CN" altLang="en-US" dirty="0" smtClean="0"/>
                  <a:t> </a:t>
                </a:r>
                <a:r>
                  <a:rPr lang="en-US" altLang="zh-CN" dirty="0" smtClean="0"/>
                  <a:t>round</a:t>
                </a:r>
                <a:r>
                  <a:rPr lang="en-US" altLang="zh-CN" baseline="0" dirty="0" smtClean="0"/>
                  <a:t> of split, we use the </a:t>
                </a:r>
                <a:r>
                  <a:rPr lang="en-US" altLang="zh-CN" i="0" baseline="0" smtClean="0">
                    <a:latin typeface="Cambria Math"/>
                  </a:rPr>
                  <a:t>〖</a:t>
                </a:r>
                <a:r>
                  <a:rPr lang="en-US" altLang="zh-CN" b="0" i="0" baseline="0" smtClean="0">
                    <a:latin typeface="Cambria Math"/>
                  </a:rPr>
                  <a:t>𝑆𝑒𝑞[𝑖]〗^𝑡ℎ</a:t>
                </a:r>
                <a:r>
                  <a:rPr lang="zh-CN" altLang="en-US" dirty="0" smtClean="0"/>
                  <a:t> </a:t>
                </a:r>
                <a:r>
                  <a:rPr lang="en-US" altLang="zh-CN" dirty="0" smtClean="0"/>
                  <a:t>column of </a:t>
                </a:r>
                <a:r>
                  <a:rPr lang="en-US" altLang="zh-CN" dirty="0" err="1" smtClean="0"/>
                  <a:t>Hadamard</a:t>
                </a:r>
                <a:r>
                  <a:rPr lang="en-US" altLang="zh-CN" dirty="0" smtClean="0"/>
                  <a:t> patterns</a:t>
                </a:r>
                <a:r>
                  <a:rPr lang="en-US" altLang="zh-CN" baseline="0" dirty="0" smtClean="0"/>
                  <a:t> generated from current LR training data to cluster current training data. Fig.3 shows the first (</a:t>
                </a:r>
                <a:r>
                  <a:rPr lang="en-US" altLang="zh-CN" baseline="0" dirty="0" err="1" smtClean="0"/>
                  <a:t>Seq</a:t>
                </a:r>
                <a:r>
                  <a:rPr lang="en-US" altLang="zh-CN" baseline="0" dirty="0" smtClean="0"/>
                  <a:t>[1]) round of split. We use all the training data to initialize the root node of a ternary decision tree.</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 we sort the </a:t>
                </a:r>
                <a:r>
                  <a:rPr lang="en-US" altLang="zh-CN" baseline="0" dirty="0" err="1" smtClean="0"/>
                  <a:t>Seq</a:t>
                </a:r>
                <a:r>
                  <a:rPr lang="en-US" altLang="zh-CN" baseline="0" dirty="0" smtClean="0"/>
                  <a:t>[1] column of current </a:t>
                </a:r>
                <a:r>
                  <a:rPr lang="en-US" altLang="zh-CN" b="0" i="0" baseline="0" smtClean="0">
                    <a:latin typeface="Cambria Math"/>
                  </a:rPr>
                  <a:t>𝐻𝑎𝑑𝑎𝑚𝑎𝑟𝑑_𝑝𝑎𝑡𝑡𝑒𝑟𝑛</a:t>
                </a:r>
                <a:r>
                  <a:rPr lang="en-US" altLang="zh-CN" baseline="0" dirty="0" smtClean="0"/>
                  <a:t> and get the new index. Then the generated </a:t>
                </a:r>
                <a:r>
                  <a:rPr lang="en-US" altLang="zh-CN" baseline="0" dirty="0" err="1" smtClean="0"/>
                  <a:t>Hadamard</a:t>
                </a:r>
                <a:r>
                  <a:rPr lang="en-US" altLang="zh-CN" baseline="0" dirty="0" smtClean="0"/>
                  <a:t> patterns </a:t>
                </a:r>
                <a:r>
                  <a:rPr lang="en-US" altLang="zh-CN" b="0" i="0" baseline="0" smtClean="0">
                    <a:latin typeface="Cambria Math"/>
                  </a:rPr>
                  <a:t>𝐻𝑎𝑑𝑎𝑚𝑎𝑟𝑑_𝑝𝑎𝑡𝑡𝑒𝑟𝑛</a:t>
                </a:r>
                <a:r>
                  <a:rPr lang="en-US" altLang="zh-CN" baseline="0" dirty="0" smtClean="0"/>
                  <a:t> </a:t>
                </a:r>
                <a:r>
                  <a:rPr lang="en-US" altLang="zh-CN" baseline="0" dirty="0" smtClean="0"/>
                  <a:t>and LR training data are reordered by the new index. We assume that n is the number of current LR training data and v is a percentage value (it is set to 0.7 in our paper). Next, we set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i="0">
                    <a:solidFill>
                      <a:schemeClr val="tx2">
                        <a:lumMod val="75000"/>
                      </a:schemeClr>
                    </a:solidFill>
                    <a:latin typeface="Cambria Math"/>
                  </a:rPr>
                  <a:t>1</a:t>
                </a:r>
                <a:r>
                  <a:rPr lang="zh-CN" altLang="en-US" dirty="0" smtClean="0"/>
                  <a:t> </a:t>
                </a:r>
                <a:r>
                  <a:rPr lang="en-US" altLang="zh-CN" dirty="0" smtClean="0"/>
                  <a:t>to </a:t>
                </a:r>
                <a:r>
                  <a:rPr lang="en-US" altLang="zh-CN" b="0" i="0" baseline="0" smtClean="0">
                    <a:latin typeface="Cambria Math"/>
                  </a:rPr>
                  <a:t>𝐻𝑎𝑑𝑎𝑚𝑎𝑟𝑑_𝑝𝑎𝑡𝑡𝑒𝑟𝑛((1−𝑣)𝑛/2,𝑆𝑒𝑞[1])</a:t>
                </a:r>
                <a:r>
                  <a:rPr lang="en-US" altLang="zh-CN" baseline="0" dirty="0" smtClean="0"/>
                  <a:t> and set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b="0" i="0" smtClean="0">
                    <a:solidFill>
                      <a:schemeClr val="tx2">
                        <a:lumMod val="75000"/>
                      </a:schemeClr>
                    </a:solidFill>
                    <a:latin typeface="Cambria Math"/>
                  </a:rPr>
                  <a:t>2</a:t>
                </a:r>
                <a:r>
                  <a:rPr lang="en-US" altLang="zh-CN" baseline="0" dirty="0" smtClean="0"/>
                  <a:t> to </a:t>
                </a:r>
                <a:r>
                  <a:rPr lang="en-US" altLang="zh-CN" b="0" i="0" baseline="0" smtClean="0">
                    <a:latin typeface="Cambria Math"/>
                  </a:rPr>
                  <a:t>𝐻𝑎𝑑𝑎𝑚𝑎𝑟𝑑_𝑝𝑎𝑡𝑡𝑒𝑟𝑛(</a:t>
                </a:r>
                <a:r>
                  <a:rPr lang="en-US" altLang="zh-CN" b="0" i="0" baseline="0" smtClean="0">
                    <a:latin typeface="Cambria Math"/>
                  </a:rPr>
                  <a:t>(1</a:t>
                </a:r>
                <a:r>
                  <a:rPr lang="en-US" altLang="zh-CN" b="0" i="0" baseline="0" smtClean="0">
                    <a:latin typeface="Cambria Math"/>
                  </a:rPr>
                  <a:t>+</a:t>
                </a:r>
                <a:r>
                  <a:rPr lang="en-US" altLang="zh-CN" b="0" i="0" baseline="0" smtClean="0">
                    <a:latin typeface="Cambria Math"/>
                  </a:rPr>
                  <a:t>𝑣)𝑛/2,𝑆𝑒𝑞[1])</a:t>
                </a:r>
                <a:r>
                  <a:rPr lang="en-US" altLang="zh-CN" dirty="0" smtClean="0">
                    <a:latin typeface="Tahoma" panose="020B0604030504040204" pitchFamily="34" charset="0"/>
                    <a:cs typeface="Tahoma" panose="020B0604030504040204" pitchFamily="34" charset="0"/>
                  </a:rPr>
                  <a:t>. The LR training</a:t>
                </a:r>
                <a:r>
                  <a:rPr lang="en-US" altLang="zh-CN" baseline="0" dirty="0" smtClean="0">
                    <a:latin typeface="Tahoma" panose="020B0604030504040204" pitchFamily="34" charset="0"/>
                    <a:cs typeface="Tahoma" panose="020B0604030504040204" pitchFamily="34" charset="0"/>
                  </a:rPr>
                  <a:t> data that their </a:t>
                </a:r>
                <a:r>
                  <a:rPr lang="en-US" altLang="zh-CN" baseline="0" dirty="0" err="1" smtClean="0">
                    <a:latin typeface="Tahoma" panose="020B0604030504040204" pitchFamily="34" charset="0"/>
                    <a:cs typeface="Tahoma" panose="020B0604030504040204" pitchFamily="34" charset="0"/>
                  </a:rPr>
                  <a:t>Hadamard</a:t>
                </a:r>
                <a:r>
                  <a:rPr lang="en-US" altLang="zh-CN" baseline="0" dirty="0" smtClean="0">
                    <a:latin typeface="Tahoma" panose="020B0604030504040204" pitchFamily="34" charset="0"/>
                    <a:cs typeface="Tahoma" panose="020B0604030504040204" pitchFamily="34" charset="0"/>
                  </a:rPr>
                  <a:t> patterns values in the </a:t>
                </a:r>
                <a:r>
                  <a:rPr lang="en-US" altLang="zh-CN" b="0" i="0" baseline="0" smtClean="0">
                    <a:latin typeface="Cambria Math"/>
                  </a:rPr>
                  <a:t>𝑆𝑒𝑞[1]</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column</a:t>
                </a:r>
                <a:r>
                  <a:rPr lang="en-US" altLang="zh-CN" baseline="0" dirty="0" smtClean="0">
                    <a:latin typeface="Tahoma" panose="020B0604030504040204" pitchFamily="34" charset="0"/>
                    <a:cs typeface="Tahoma" panose="020B0604030504040204" pitchFamily="34" charset="0"/>
                  </a:rPr>
                  <a:t> are smaller than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i="0">
                    <a:solidFill>
                      <a:schemeClr val="tx2">
                        <a:lumMod val="75000"/>
                      </a:schemeClr>
                    </a:solidFill>
                    <a:latin typeface="Cambria Math"/>
                  </a:rPr>
                  <a:t>1</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will</a:t>
                </a:r>
                <a:r>
                  <a:rPr lang="en-US" altLang="zh-CN" baseline="0" dirty="0" smtClean="0">
                    <a:latin typeface="Tahoma" panose="020B0604030504040204" pitchFamily="34" charset="0"/>
                    <a:cs typeface="Tahoma" panose="020B0604030504040204" pitchFamily="34" charset="0"/>
                  </a:rPr>
                  <a:t> be passed to the left child node, and greater than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b="0" i="0" smtClean="0">
                    <a:solidFill>
                      <a:schemeClr val="tx2">
                        <a:lumMod val="75000"/>
                      </a:schemeClr>
                    </a:solidFill>
                    <a:latin typeface="Cambria Math"/>
                  </a:rPr>
                  <a:t>2</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to</a:t>
                </a:r>
                <a:r>
                  <a:rPr lang="en-US" altLang="zh-CN" baseline="0" dirty="0" smtClean="0">
                    <a:latin typeface="Tahoma" panose="020B0604030504040204" pitchFamily="34" charset="0"/>
                    <a:cs typeface="Tahoma" panose="020B0604030504040204" pitchFamily="34" charset="0"/>
                  </a:rPr>
                  <a:t> the right child node. The rest will be passed to the middle child node.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Tahoma" panose="020B0604030504040204" pitchFamily="34" charset="0"/>
                    <a:cs typeface="Tahoma" panose="020B0604030504040204" pitchFamily="34" charset="0"/>
                  </a:rPr>
                  <a:t>The dealing with corresponding HR training data is the same as that of LR training data.</a:t>
                </a:r>
                <a:endParaRPr lang="zh-CN" altLang="en-US" dirty="0" smtClean="0">
                  <a:latin typeface="Tahoma" panose="020B0604030504040204" pitchFamily="34" charset="0"/>
                  <a:cs typeface="Tahoma" panose="020B0604030504040204" pitchFamily="34" charset="0"/>
                </a:endParaRPr>
              </a:p>
            </p:txBody>
          </p:sp>
        </mc:Fallback>
      </mc:AlternateContent>
      <p:sp>
        <p:nvSpPr>
          <p:cNvPr id="4" name="灯片编号占位符 3"/>
          <p:cNvSpPr>
            <a:spLocks noGrp="1"/>
          </p:cNvSpPr>
          <p:nvPr>
            <p:ph type="sldNum" sz="quarter" idx="10"/>
          </p:nvPr>
        </p:nvSpPr>
        <p:spPr/>
        <p:txBody>
          <a:bodyPr/>
          <a:lstStyle/>
          <a:p>
            <a:fld id="{5C6DA4DC-14C0-4494-A5AC-14A9FA75C8DA}" type="slidenum">
              <a:rPr lang="zh-CN" altLang="en-US" smtClean="0"/>
              <a:t>8</a:t>
            </a:fld>
            <a:endParaRPr lang="zh-CN" altLang="en-US"/>
          </a:p>
        </p:txBody>
      </p:sp>
    </p:spTree>
    <p:extLst>
      <p:ext uri="{BB962C8B-B14F-4D97-AF65-F5344CB8AC3E}">
        <p14:creationId xmlns:p14="http://schemas.microsoft.com/office/powerpoint/2010/main" val="211097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latin typeface="Tahoma" panose="020B0604030504040204" pitchFamily="34" charset="0"/>
                    <a:cs typeface="Tahoma" panose="020B0604030504040204" pitchFamily="34" charset="0"/>
                  </a:rPr>
                  <a:t>Here “</a:t>
                </a:r>
                <a14:m>
                  <m:oMath xmlns:m="http://schemas.openxmlformats.org/officeDocument/2006/math">
                    <m:sSub>
                      <m:sSub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200" dirty="0" smtClean="0">
                    <a:latin typeface="Tahoma" panose="020B0604030504040204" pitchFamily="34" charset="0"/>
                    <a:cs typeface="Tahoma" panose="020B0604030504040204" pitchFamily="34" charset="0"/>
                  </a:rPr>
                  <a:t>+1</a:t>
                </a:r>
                <a:r>
                  <a:rPr lang="en-US" altLang="zh-CN" dirty="0" smtClean="0">
                    <a:latin typeface="Tahoma" panose="020B0604030504040204" pitchFamily="34" charset="0"/>
                    <a:cs typeface="Tahoma" panose="020B0604030504040204" pitchFamily="34" charset="0"/>
                  </a:rPr>
                  <a:t>”, “</a:t>
                </a:r>
                <a14:m>
                  <m:oMath xmlns:m="http://schemas.openxmlformats.org/officeDocument/2006/math">
                    <m:sSub>
                      <m:sSub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200" dirty="0" smtClean="0">
                    <a:latin typeface="Tahoma" panose="020B0604030504040204" pitchFamily="34" charset="0"/>
                    <a:cs typeface="Tahoma" panose="020B0604030504040204" pitchFamily="34" charset="0"/>
                  </a:rPr>
                  <a:t>+2</a:t>
                </a:r>
                <a:r>
                  <a:rPr lang="en-US" altLang="zh-CN" dirty="0" smtClean="0">
                    <a:latin typeface="Tahoma" panose="020B0604030504040204" pitchFamily="34" charset="0"/>
                    <a:cs typeface="Tahoma" panose="020B0604030504040204" pitchFamily="34" charset="0"/>
                  </a:rPr>
                  <a:t>”and</a:t>
                </a:r>
                <a:r>
                  <a:rPr lang="en-US" altLang="zh-CN" baseline="0" dirty="0" smtClean="0">
                    <a:latin typeface="Tahoma" panose="020B0604030504040204" pitchFamily="34" charset="0"/>
                    <a:cs typeface="Tahoma" panose="020B0604030504040204" pitchFamily="34" charset="0"/>
                  </a:rPr>
                  <a:t> “</a:t>
                </a:r>
                <a14:m>
                  <m:oMath xmlns:m="http://schemas.openxmlformats.org/officeDocument/2006/math">
                    <m:sSub>
                      <m:sSub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200" dirty="0" smtClean="0">
                    <a:latin typeface="Tahoma" panose="020B0604030504040204" pitchFamily="34" charset="0"/>
                    <a:cs typeface="Tahoma" panose="020B0604030504040204" pitchFamily="34" charset="0"/>
                  </a:rPr>
                  <a:t>+3</a:t>
                </a:r>
                <a:r>
                  <a:rPr lang="en-US" altLang="zh-CN" baseline="0" dirty="0" smtClean="0">
                    <a:latin typeface="Tahoma" panose="020B0604030504040204" pitchFamily="34" charset="0"/>
                    <a:cs typeface="Tahoma" panose="020B0604030504040204" pitchFamily="34" charset="0"/>
                  </a:rPr>
                  <a:t>”points to a left child node, a middle child node and a right child node respectively. </a:t>
                </a:r>
                <a:endParaRPr lang="zh-CN" altLang="en-US" dirty="0" smtClean="0">
                  <a:latin typeface="Tahoma" panose="020B0604030504040204" pitchFamily="34" charset="0"/>
                  <a:cs typeface="Tahoma" panose="020B0604030504040204" pitchFamily="34" charset="0"/>
                </a:endParaRPr>
              </a:p>
            </p:txBody>
          </p:sp>
        </mc:Choice>
        <mc:Fallback xmlns="">
          <p:sp>
            <p:nvSpPr>
              <p:cNvPr id="3" name="备注占位符 2"/>
              <p:cNvSpPr>
                <a:spLocks noGrp="1"/>
              </p:cNvSpPr>
              <p:nvPr>
                <p:ph type="body" idx="1"/>
              </p:nvPr>
            </p:nvSpPr>
            <p:spPr/>
            <p:txBody>
              <a:bodyPr/>
              <a:lstStyle/>
              <a:p>
                <a:r>
                  <a:rPr lang="en-US" altLang="zh-CN" dirty="0" smtClean="0"/>
                  <a:t>In this paper, </a:t>
                </a:r>
                <a:r>
                  <a:rPr lang="en-US" altLang="zh-CN" baseline="0" dirty="0" smtClean="0"/>
                  <a:t>we learn a super-resolution decision tree as the same time we cluster training data. </a:t>
                </a:r>
                <a:r>
                  <a:rPr lang="en-US" altLang="zh-CN" dirty="0" smtClean="0"/>
                  <a:t>The generated </a:t>
                </a:r>
                <a:r>
                  <a:rPr lang="en-US" altLang="zh-CN" dirty="0" err="1" smtClean="0"/>
                  <a:t>Hadamard</a:t>
                </a:r>
                <a:r>
                  <a:rPr lang="en-US" altLang="zh-CN" dirty="0" smtClean="0"/>
                  <a:t> patterns are</a:t>
                </a:r>
                <a:r>
                  <a:rPr lang="en-US" altLang="zh-CN" baseline="0" dirty="0" smtClean="0"/>
                  <a:t> the bases to cluster training data. The generated </a:t>
                </a:r>
                <a:r>
                  <a:rPr lang="en-US" altLang="zh-CN" baseline="0" dirty="0" err="1" smtClean="0"/>
                  <a:t>Hadamard</a:t>
                </a:r>
                <a:r>
                  <a:rPr lang="en-US" altLang="zh-CN" baseline="0" dirty="0" smtClean="0"/>
                  <a:t> patterns has 15 columns and the split of training data will go on 15 rounds to finish clustering training data. In the </a:t>
                </a:r>
                <a:r>
                  <a:rPr lang="en-US" altLang="zh-CN" b="0" i="0" baseline="0" smtClean="0">
                    <a:latin typeface="Cambria Math"/>
                  </a:rPr>
                  <a:t>𝑖^𝑡ℎ</a:t>
                </a:r>
                <a:r>
                  <a:rPr lang="zh-CN" altLang="en-US" dirty="0" smtClean="0"/>
                  <a:t> </a:t>
                </a:r>
                <a:r>
                  <a:rPr lang="en-US" altLang="zh-CN" dirty="0" smtClean="0"/>
                  <a:t>round</a:t>
                </a:r>
                <a:r>
                  <a:rPr lang="en-US" altLang="zh-CN" baseline="0" dirty="0" smtClean="0"/>
                  <a:t> of split, we use the </a:t>
                </a:r>
                <a:r>
                  <a:rPr lang="en-US" altLang="zh-CN" i="0" baseline="0" smtClean="0">
                    <a:latin typeface="Cambria Math"/>
                  </a:rPr>
                  <a:t>〖</a:t>
                </a:r>
                <a:r>
                  <a:rPr lang="en-US" altLang="zh-CN" b="0" i="0" baseline="0" smtClean="0">
                    <a:latin typeface="Cambria Math"/>
                  </a:rPr>
                  <a:t>𝑆𝑒𝑞[𝑖]〗^𝑡ℎ</a:t>
                </a:r>
                <a:r>
                  <a:rPr lang="zh-CN" altLang="en-US" dirty="0" smtClean="0"/>
                  <a:t> </a:t>
                </a:r>
                <a:r>
                  <a:rPr lang="en-US" altLang="zh-CN" dirty="0" smtClean="0"/>
                  <a:t>column of </a:t>
                </a:r>
                <a:r>
                  <a:rPr lang="en-US" altLang="zh-CN" dirty="0" err="1" smtClean="0"/>
                  <a:t>Hadamard</a:t>
                </a:r>
                <a:r>
                  <a:rPr lang="en-US" altLang="zh-CN" dirty="0" smtClean="0"/>
                  <a:t> patterns</a:t>
                </a:r>
                <a:r>
                  <a:rPr lang="en-US" altLang="zh-CN" baseline="0" dirty="0" smtClean="0"/>
                  <a:t> generated from current LR training data to cluster current training data. Fig.3 shows the first (</a:t>
                </a:r>
                <a:r>
                  <a:rPr lang="en-US" altLang="zh-CN" baseline="0" dirty="0" err="1" smtClean="0"/>
                  <a:t>Seq</a:t>
                </a:r>
                <a:r>
                  <a:rPr lang="en-US" altLang="zh-CN" baseline="0" dirty="0" smtClean="0"/>
                  <a:t>[1]) round of split. We use all the training data to initialize the root node of a ternary decision tree.</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 we sort the </a:t>
                </a:r>
                <a:r>
                  <a:rPr lang="en-US" altLang="zh-CN" baseline="0" dirty="0" err="1" smtClean="0"/>
                  <a:t>Seq</a:t>
                </a:r>
                <a:r>
                  <a:rPr lang="en-US" altLang="zh-CN" baseline="0" dirty="0" smtClean="0"/>
                  <a:t>[1] column of current </a:t>
                </a:r>
                <a:r>
                  <a:rPr lang="en-US" altLang="zh-CN" b="0" i="0" baseline="0" smtClean="0">
                    <a:latin typeface="Cambria Math"/>
                  </a:rPr>
                  <a:t>𝐻𝑎𝑑𝑎𝑚𝑎𝑟𝑑_𝑝𝑎𝑡𝑡𝑒𝑟𝑛</a:t>
                </a:r>
                <a:r>
                  <a:rPr lang="en-US" altLang="zh-CN" baseline="0" dirty="0" smtClean="0"/>
                  <a:t> and get the new index. Then the generated </a:t>
                </a:r>
                <a:r>
                  <a:rPr lang="en-US" altLang="zh-CN" baseline="0" dirty="0" err="1" smtClean="0"/>
                  <a:t>Hadamard</a:t>
                </a:r>
                <a:r>
                  <a:rPr lang="en-US" altLang="zh-CN" baseline="0" dirty="0" smtClean="0"/>
                  <a:t> patterns </a:t>
                </a:r>
                <a:r>
                  <a:rPr lang="en-US" altLang="zh-CN" b="0" i="0" baseline="0" smtClean="0">
                    <a:latin typeface="Cambria Math"/>
                  </a:rPr>
                  <a:t>𝐻𝑎𝑑𝑎𝑚𝑎𝑟𝑑_𝑝𝑎𝑡𝑡𝑒𝑟𝑛</a:t>
                </a:r>
                <a:r>
                  <a:rPr lang="en-US" altLang="zh-CN" baseline="0" dirty="0" smtClean="0"/>
                  <a:t> </a:t>
                </a:r>
                <a:r>
                  <a:rPr lang="en-US" altLang="zh-CN" baseline="0" dirty="0" smtClean="0"/>
                  <a:t>and LR training data are reordered by the new index. We assume that n is the number of current LR training data and v is a percentage value (it is set to 0.7 in our paper). Next, we set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i="0">
                    <a:solidFill>
                      <a:schemeClr val="tx2">
                        <a:lumMod val="75000"/>
                      </a:schemeClr>
                    </a:solidFill>
                    <a:latin typeface="Cambria Math"/>
                  </a:rPr>
                  <a:t>1</a:t>
                </a:r>
                <a:r>
                  <a:rPr lang="zh-CN" altLang="en-US" dirty="0" smtClean="0"/>
                  <a:t> </a:t>
                </a:r>
                <a:r>
                  <a:rPr lang="en-US" altLang="zh-CN" dirty="0" smtClean="0"/>
                  <a:t>to </a:t>
                </a:r>
                <a:r>
                  <a:rPr lang="en-US" altLang="zh-CN" b="0" i="0" baseline="0" smtClean="0">
                    <a:latin typeface="Cambria Math"/>
                  </a:rPr>
                  <a:t>𝐻𝑎𝑑𝑎𝑚𝑎𝑟𝑑_𝑝𝑎𝑡𝑡𝑒𝑟𝑛((1−𝑣)𝑛/2,𝑆𝑒𝑞[1])</a:t>
                </a:r>
                <a:r>
                  <a:rPr lang="en-US" altLang="zh-CN" baseline="0" dirty="0" smtClean="0"/>
                  <a:t> and set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b="0" i="0" smtClean="0">
                    <a:solidFill>
                      <a:schemeClr val="tx2">
                        <a:lumMod val="75000"/>
                      </a:schemeClr>
                    </a:solidFill>
                    <a:latin typeface="Cambria Math"/>
                  </a:rPr>
                  <a:t>2</a:t>
                </a:r>
                <a:r>
                  <a:rPr lang="en-US" altLang="zh-CN" baseline="0" dirty="0" smtClean="0"/>
                  <a:t> to </a:t>
                </a:r>
                <a:r>
                  <a:rPr lang="en-US" altLang="zh-CN" b="0" i="0" baseline="0" smtClean="0">
                    <a:latin typeface="Cambria Math"/>
                  </a:rPr>
                  <a:t>𝐻𝑎𝑑𝑎𝑚𝑎𝑟𝑑_𝑝𝑎𝑡𝑡𝑒𝑟𝑛(</a:t>
                </a:r>
                <a:r>
                  <a:rPr lang="en-US" altLang="zh-CN" b="0" i="0" baseline="0" smtClean="0">
                    <a:latin typeface="Cambria Math"/>
                  </a:rPr>
                  <a:t>(1</a:t>
                </a:r>
                <a:r>
                  <a:rPr lang="en-US" altLang="zh-CN" b="0" i="0" baseline="0" smtClean="0">
                    <a:latin typeface="Cambria Math"/>
                  </a:rPr>
                  <a:t>+</a:t>
                </a:r>
                <a:r>
                  <a:rPr lang="en-US" altLang="zh-CN" b="0" i="0" baseline="0" smtClean="0">
                    <a:latin typeface="Cambria Math"/>
                  </a:rPr>
                  <a:t>𝑣)𝑛/2,𝑆𝑒𝑞[1])</a:t>
                </a:r>
                <a:r>
                  <a:rPr lang="en-US" altLang="zh-CN" dirty="0" smtClean="0">
                    <a:latin typeface="Tahoma" panose="020B0604030504040204" pitchFamily="34" charset="0"/>
                    <a:cs typeface="Tahoma" panose="020B0604030504040204" pitchFamily="34" charset="0"/>
                  </a:rPr>
                  <a:t>. The LR training</a:t>
                </a:r>
                <a:r>
                  <a:rPr lang="en-US" altLang="zh-CN" baseline="0" dirty="0" smtClean="0">
                    <a:latin typeface="Tahoma" panose="020B0604030504040204" pitchFamily="34" charset="0"/>
                    <a:cs typeface="Tahoma" panose="020B0604030504040204" pitchFamily="34" charset="0"/>
                  </a:rPr>
                  <a:t> data that their </a:t>
                </a:r>
                <a:r>
                  <a:rPr lang="en-US" altLang="zh-CN" baseline="0" dirty="0" err="1" smtClean="0">
                    <a:latin typeface="Tahoma" panose="020B0604030504040204" pitchFamily="34" charset="0"/>
                    <a:cs typeface="Tahoma" panose="020B0604030504040204" pitchFamily="34" charset="0"/>
                  </a:rPr>
                  <a:t>Hadamard</a:t>
                </a:r>
                <a:r>
                  <a:rPr lang="en-US" altLang="zh-CN" baseline="0" dirty="0" smtClean="0">
                    <a:latin typeface="Tahoma" panose="020B0604030504040204" pitchFamily="34" charset="0"/>
                    <a:cs typeface="Tahoma" panose="020B0604030504040204" pitchFamily="34" charset="0"/>
                  </a:rPr>
                  <a:t> patterns values in the </a:t>
                </a:r>
                <a:r>
                  <a:rPr lang="en-US" altLang="zh-CN" b="0" i="0" baseline="0" smtClean="0">
                    <a:latin typeface="Cambria Math"/>
                  </a:rPr>
                  <a:t>𝑆𝑒𝑞[1]</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column</a:t>
                </a:r>
                <a:r>
                  <a:rPr lang="en-US" altLang="zh-CN" baseline="0" dirty="0" smtClean="0">
                    <a:latin typeface="Tahoma" panose="020B0604030504040204" pitchFamily="34" charset="0"/>
                    <a:cs typeface="Tahoma" panose="020B0604030504040204" pitchFamily="34" charset="0"/>
                  </a:rPr>
                  <a:t> are smaller than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i="0">
                    <a:solidFill>
                      <a:schemeClr val="tx2">
                        <a:lumMod val="75000"/>
                      </a:schemeClr>
                    </a:solidFill>
                    <a:latin typeface="Cambria Math"/>
                  </a:rPr>
                  <a:t>1</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will</a:t>
                </a:r>
                <a:r>
                  <a:rPr lang="en-US" altLang="zh-CN" baseline="0" dirty="0" smtClean="0">
                    <a:latin typeface="Tahoma" panose="020B0604030504040204" pitchFamily="34" charset="0"/>
                    <a:cs typeface="Tahoma" panose="020B0604030504040204" pitchFamily="34" charset="0"/>
                  </a:rPr>
                  <a:t> be passed to the left child node, and greater than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b="0" i="0" smtClean="0">
                    <a:solidFill>
                      <a:schemeClr val="tx2">
                        <a:lumMod val="75000"/>
                      </a:schemeClr>
                    </a:solidFill>
                    <a:latin typeface="Cambria Math"/>
                  </a:rPr>
                  <a:t>2</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to</a:t>
                </a:r>
                <a:r>
                  <a:rPr lang="en-US" altLang="zh-CN" baseline="0" dirty="0" smtClean="0">
                    <a:latin typeface="Tahoma" panose="020B0604030504040204" pitchFamily="34" charset="0"/>
                    <a:cs typeface="Tahoma" panose="020B0604030504040204" pitchFamily="34" charset="0"/>
                  </a:rPr>
                  <a:t> the right child node. The rest will be passed to the middle child node.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Tahoma" panose="020B0604030504040204" pitchFamily="34" charset="0"/>
                    <a:cs typeface="Tahoma" panose="020B0604030504040204" pitchFamily="34" charset="0"/>
                  </a:rPr>
                  <a:t>The dealing with corresponding HR training data is the same as that of LR training data.</a:t>
                </a:r>
                <a:endParaRPr lang="zh-CN" altLang="en-US" dirty="0" smtClean="0">
                  <a:latin typeface="Tahoma" panose="020B0604030504040204" pitchFamily="34" charset="0"/>
                  <a:cs typeface="Tahoma" panose="020B0604030504040204" pitchFamily="34" charset="0"/>
                </a:endParaRPr>
              </a:p>
            </p:txBody>
          </p:sp>
        </mc:Fallback>
      </mc:AlternateContent>
      <p:sp>
        <p:nvSpPr>
          <p:cNvPr id="4" name="灯片编号占位符 3"/>
          <p:cNvSpPr>
            <a:spLocks noGrp="1"/>
          </p:cNvSpPr>
          <p:nvPr>
            <p:ph type="sldNum" sz="quarter" idx="10"/>
          </p:nvPr>
        </p:nvSpPr>
        <p:spPr/>
        <p:txBody>
          <a:bodyPr/>
          <a:lstStyle/>
          <a:p>
            <a:fld id="{5C6DA4DC-14C0-4494-A5AC-14A9FA75C8DA}" type="slidenum">
              <a:rPr lang="zh-CN" altLang="en-US" smtClean="0"/>
              <a:t>9</a:t>
            </a:fld>
            <a:endParaRPr lang="zh-CN" altLang="en-US"/>
          </a:p>
        </p:txBody>
      </p:sp>
    </p:spTree>
    <p:extLst>
      <p:ext uri="{BB962C8B-B14F-4D97-AF65-F5344CB8AC3E}">
        <p14:creationId xmlns:p14="http://schemas.microsoft.com/office/powerpoint/2010/main" val="211097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smtClean="0">
                  <a:latin typeface="Tahoma" panose="020B0604030504040204" pitchFamily="34" charset="0"/>
                  <a:cs typeface="Tahoma" panose="020B0604030504040204" pitchFamily="34" charset="0"/>
                </a:endParaRPr>
              </a:p>
            </p:txBody>
          </p:sp>
        </mc:Choice>
        <mc:Fallback xmlns="">
          <p:sp>
            <p:nvSpPr>
              <p:cNvPr id="3" name="备注占位符 2"/>
              <p:cNvSpPr>
                <a:spLocks noGrp="1"/>
              </p:cNvSpPr>
              <p:nvPr>
                <p:ph type="body" idx="1"/>
              </p:nvPr>
            </p:nvSpPr>
            <p:spPr/>
            <p:txBody>
              <a:bodyPr/>
              <a:lstStyle/>
              <a:p>
                <a:r>
                  <a:rPr lang="en-US" altLang="zh-CN" dirty="0" smtClean="0"/>
                  <a:t>In this paper, </a:t>
                </a:r>
                <a:r>
                  <a:rPr lang="en-US" altLang="zh-CN" baseline="0" dirty="0" smtClean="0"/>
                  <a:t>we learn a super-resolution decision tree as the same time we cluster training data. </a:t>
                </a:r>
                <a:r>
                  <a:rPr lang="en-US" altLang="zh-CN" dirty="0" smtClean="0"/>
                  <a:t>The generated </a:t>
                </a:r>
                <a:r>
                  <a:rPr lang="en-US" altLang="zh-CN" dirty="0" err="1" smtClean="0"/>
                  <a:t>Hadamard</a:t>
                </a:r>
                <a:r>
                  <a:rPr lang="en-US" altLang="zh-CN" dirty="0" smtClean="0"/>
                  <a:t> patterns are</a:t>
                </a:r>
                <a:r>
                  <a:rPr lang="en-US" altLang="zh-CN" baseline="0" dirty="0" smtClean="0"/>
                  <a:t> the bases to cluster training data. The generated </a:t>
                </a:r>
                <a:r>
                  <a:rPr lang="en-US" altLang="zh-CN" baseline="0" dirty="0" err="1" smtClean="0"/>
                  <a:t>Hadamard</a:t>
                </a:r>
                <a:r>
                  <a:rPr lang="en-US" altLang="zh-CN" baseline="0" dirty="0" smtClean="0"/>
                  <a:t> patterns has 15 columns and the split of training data will go on 15 rounds to finish clustering training data. In the </a:t>
                </a:r>
                <a:r>
                  <a:rPr lang="en-US" altLang="zh-CN" b="0" i="0" baseline="0" smtClean="0">
                    <a:latin typeface="Cambria Math"/>
                  </a:rPr>
                  <a:t>𝑖^𝑡ℎ</a:t>
                </a:r>
                <a:r>
                  <a:rPr lang="zh-CN" altLang="en-US" dirty="0" smtClean="0"/>
                  <a:t> </a:t>
                </a:r>
                <a:r>
                  <a:rPr lang="en-US" altLang="zh-CN" dirty="0" smtClean="0"/>
                  <a:t>round</a:t>
                </a:r>
                <a:r>
                  <a:rPr lang="en-US" altLang="zh-CN" baseline="0" dirty="0" smtClean="0"/>
                  <a:t> of split, we use the </a:t>
                </a:r>
                <a:r>
                  <a:rPr lang="en-US" altLang="zh-CN" i="0" baseline="0" smtClean="0">
                    <a:latin typeface="Cambria Math"/>
                  </a:rPr>
                  <a:t>〖</a:t>
                </a:r>
                <a:r>
                  <a:rPr lang="en-US" altLang="zh-CN" b="0" i="0" baseline="0" smtClean="0">
                    <a:latin typeface="Cambria Math"/>
                  </a:rPr>
                  <a:t>𝑆𝑒𝑞[𝑖]〗^𝑡ℎ</a:t>
                </a:r>
                <a:r>
                  <a:rPr lang="zh-CN" altLang="en-US" dirty="0" smtClean="0"/>
                  <a:t> </a:t>
                </a:r>
                <a:r>
                  <a:rPr lang="en-US" altLang="zh-CN" dirty="0" smtClean="0"/>
                  <a:t>column of </a:t>
                </a:r>
                <a:r>
                  <a:rPr lang="en-US" altLang="zh-CN" dirty="0" err="1" smtClean="0"/>
                  <a:t>Hadamard</a:t>
                </a:r>
                <a:r>
                  <a:rPr lang="en-US" altLang="zh-CN" dirty="0" smtClean="0"/>
                  <a:t> patterns</a:t>
                </a:r>
                <a:r>
                  <a:rPr lang="en-US" altLang="zh-CN" baseline="0" dirty="0" smtClean="0"/>
                  <a:t> generated from current LR training data to cluster current training data. Fig.3 shows the first (</a:t>
                </a:r>
                <a:r>
                  <a:rPr lang="en-US" altLang="zh-CN" baseline="0" dirty="0" err="1" smtClean="0"/>
                  <a:t>Seq</a:t>
                </a:r>
                <a:r>
                  <a:rPr lang="en-US" altLang="zh-CN" baseline="0" dirty="0" smtClean="0"/>
                  <a:t>[1]) round of split. We use all the training data to initialize the root node of a ternary decision tree.</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 we sort the </a:t>
                </a:r>
                <a:r>
                  <a:rPr lang="en-US" altLang="zh-CN" baseline="0" dirty="0" err="1" smtClean="0"/>
                  <a:t>Seq</a:t>
                </a:r>
                <a:r>
                  <a:rPr lang="en-US" altLang="zh-CN" baseline="0" dirty="0" smtClean="0"/>
                  <a:t>[1] column of current </a:t>
                </a:r>
                <a:r>
                  <a:rPr lang="en-US" altLang="zh-CN" b="0" i="0" baseline="0" smtClean="0">
                    <a:latin typeface="Cambria Math"/>
                  </a:rPr>
                  <a:t>𝐻𝑎𝑑𝑎𝑚𝑎𝑟𝑑_𝑝𝑎𝑡𝑡𝑒𝑟𝑛</a:t>
                </a:r>
                <a:r>
                  <a:rPr lang="en-US" altLang="zh-CN" baseline="0" dirty="0" smtClean="0"/>
                  <a:t> and get the new index. Then the generated </a:t>
                </a:r>
                <a:r>
                  <a:rPr lang="en-US" altLang="zh-CN" baseline="0" dirty="0" err="1" smtClean="0"/>
                  <a:t>Hadamard</a:t>
                </a:r>
                <a:r>
                  <a:rPr lang="en-US" altLang="zh-CN" baseline="0" dirty="0" smtClean="0"/>
                  <a:t> patterns </a:t>
                </a:r>
                <a:r>
                  <a:rPr lang="en-US" altLang="zh-CN" b="0" i="0" baseline="0" smtClean="0">
                    <a:latin typeface="Cambria Math"/>
                  </a:rPr>
                  <a:t>𝐻𝑎𝑑𝑎𝑚𝑎𝑟𝑑_𝑝𝑎𝑡𝑡𝑒𝑟𝑛</a:t>
                </a:r>
                <a:r>
                  <a:rPr lang="en-US" altLang="zh-CN" baseline="0" dirty="0" smtClean="0"/>
                  <a:t> </a:t>
                </a:r>
                <a:r>
                  <a:rPr lang="en-US" altLang="zh-CN" baseline="0" dirty="0" smtClean="0"/>
                  <a:t>and LR training data are reordered by the new index. We assume that n is the number of current LR training data and v is a percentage value (it is set to 0.7 in our paper). Next, we set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i="0">
                    <a:solidFill>
                      <a:schemeClr val="tx2">
                        <a:lumMod val="75000"/>
                      </a:schemeClr>
                    </a:solidFill>
                    <a:latin typeface="Cambria Math"/>
                  </a:rPr>
                  <a:t>1</a:t>
                </a:r>
                <a:r>
                  <a:rPr lang="zh-CN" altLang="en-US" dirty="0" smtClean="0"/>
                  <a:t> </a:t>
                </a:r>
                <a:r>
                  <a:rPr lang="en-US" altLang="zh-CN" dirty="0" smtClean="0"/>
                  <a:t>to </a:t>
                </a:r>
                <a:r>
                  <a:rPr lang="en-US" altLang="zh-CN" b="0" i="0" baseline="0" smtClean="0">
                    <a:latin typeface="Cambria Math"/>
                  </a:rPr>
                  <a:t>𝐻𝑎𝑑𝑎𝑚𝑎𝑟𝑑_𝑝𝑎𝑡𝑡𝑒𝑟𝑛((1−𝑣)𝑛/2,𝑆𝑒𝑞[1])</a:t>
                </a:r>
                <a:r>
                  <a:rPr lang="en-US" altLang="zh-CN" baseline="0" dirty="0" smtClean="0"/>
                  <a:t> and set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b="0" i="0" smtClean="0">
                    <a:solidFill>
                      <a:schemeClr val="tx2">
                        <a:lumMod val="75000"/>
                      </a:schemeClr>
                    </a:solidFill>
                    <a:latin typeface="Cambria Math"/>
                  </a:rPr>
                  <a:t>2</a:t>
                </a:r>
                <a:r>
                  <a:rPr lang="en-US" altLang="zh-CN" baseline="0" dirty="0" smtClean="0"/>
                  <a:t> to </a:t>
                </a:r>
                <a:r>
                  <a:rPr lang="en-US" altLang="zh-CN" b="0" i="0" baseline="0" smtClean="0">
                    <a:latin typeface="Cambria Math"/>
                  </a:rPr>
                  <a:t>𝐻𝑎𝑑𝑎𝑚𝑎𝑟𝑑_𝑝𝑎𝑡𝑡𝑒𝑟𝑛(</a:t>
                </a:r>
                <a:r>
                  <a:rPr lang="en-US" altLang="zh-CN" b="0" i="0" baseline="0" smtClean="0">
                    <a:latin typeface="Cambria Math"/>
                  </a:rPr>
                  <a:t>(1</a:t>
                </a:r>
                <a:r>
                  <a:rPr lang="en-US" altLang="zh-CN" b="0" i="0" baseline="0" smtClean="0">
                    <a:latin typeface="Cambria Math"/>
                  </a:rPr>
                  <a:t>+</a:t>
                </a:r>
                <a:r>
                  <a:rPr lang="en-US" altLang="zh-CN" b="0" i="0" baseline="0" smtClean="0">
                    <a:latin typeface="Cambria Math"/>
                  </a:rPr>
                  <a:t>𝑣)𝑛/2,𝑆𝑒𝑞[1])</a:t>
                </a:r>
                <a:r>
                  <a:rPr lang="en-US" altLang="zh-CN" dirty="0" smtClean="0">
                    <a:latin typeface="Tahoma" panose="020B0604030504040204" pitchFamily="34" charset="0"/>
                    <a:cs typeface="Tahoma" panose="020B0604030504040204" pitchFamily="34" charset="0"/>
                  </a:rPr>
                  <a:t>. The LR training</a:t>
                </a:r>
                <a:r>
                  <a:rPr lang="en-US" altLang="zh-CN" baseline="0" dirty="0" smtClean="0">
                    <a:latin typeface="Tahoma" panose="020B0604030504040204" pitchFamily="34" charset="0"/>
                    <a:cs typeface="Tahoma" panose="020B0604030504040204" pitchFamily="34" charset="0"/>
                  </a:rPr>
                  <a:t> data that their </a:t>
                </a:r>
                <a:r>
                  <a:rPr lang="en-US" altLang="zh-CN" baseline="0" dirty="0" err="1" smtClean="0">
                    <a:latin typeface="Tahoma" panose="020B0604030504040204" pitchFamily="34" charset="0"/>
                    <a:cs typeface="Tahoma" panose="020B0604030504040204" pitchFamily="34" charset="0"/>
                  </a:rPr>
                  <a:t>Hadamard</a:t>
                </a:r>
                <a:r>
                  <a:rPr lang="en-US" altLang="zh-CN" baseline="0" dirty="0" smtClean="0">
                    <a:latin typeface="Tahoma" panose="020B0604030504040204" pitchFamily="34" charset="0"/>
                    <a:cs typeface="Tahoma" panose="020B0604030504040204" pitchFamily="34" charset="0"/>
                  </a:rPr>
                  <a:t> patterns values in the </a:t>
                </a:r>
                <a:r>
                  <a:rPr lang="en-US" altLang="zh-CN" b="0" i="0" baseline="0" smtClean="0">
                    <a:latin typeface="Cambria Math"/>
                  </a:rPr>
                  <a:t>𝑆𝑒𝑞[1]</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column</a:t>
                </a:r>
                <a:r>
                  <a:rPr lang="en-US" altLang="zh-CN" baseline="0" dirty="0" smtClean="0">
                    <a:latin typeface="Tahoma" panose="020B0604030504040204" pitchFamily="34" charset="0"/>
                    <a:cs typeface="Tahoma" panose="020B0604030504040204" pitchFamily="34" charset="0"/>
                  </a:rPr>
                  <a:t> are smaller than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i="0">
                    <a:solidFill>
                      <a:schemeClr val="tx2">
                        <a:lumMod val="75000"/>
                      </a:schemeClr>
                    </a:solidFill>
                    <a:latin typeface="Cambria Math"/>
                  </a:rPr>
                  <a:t>1</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will</a:t>
                </a:r>
                <a:r>
                  <a:rPr lang="en-US" altLang="zh-CN" baseline="0" dirty="0" smtClean="0">
                    <a:latin typeface="Tahoma" panose="020B0604030504040204" pitchFamily="34" charset="0"/>
                    <a:cs typeface="Tahoma" panose="020B0604030504040204" pitchFamily="34" charset="0"/>
                  </a:rPr>
                  <a:t> be passed to the left child node, and greater than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b="0" i="0" smtClean="0">
                    <a:solidFill>
                      <a:schemeClr val="tx2">
                        <a:lumMod val="75000"/>
                      </a:schemeClr>
                    </a:solidFill>
                    <a:latin typeface="Cambria Math"/>
                  </a:rPr>
                  <a:t>2</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to</a:t>
                </a:r>
                <a:r>
                  <a:rPr lang="en-US" altLang="zh-CN" baseline="0" dirty="0" smtClean="0">
                    <a:latin typeface="Tahoma" panose="020B0604030504040204" pitchFamily="34" charset="0"/>
                    <a:cs typeface="Tahoma" panose="020B0604030504040204" pitchFamily="34" charset="0"/>
                  </a:rPr>
                  <a:t> the right child node. The rest will be passed to the middle child node.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Tahoma" panose="020B0604030504040204" pitchFamily="34" charset="0"/>
                    <a:cs typeface="Tahoma" panose="020B0604030504040204" pitchFamily="34" charset="0"/>
                  </a:rPr>
                  <a:t>The dealing with corresponding HR training data is the same as that of LR training data.</a:t>
                </a:r>
                <a:endParaRPr lang="zh-CN" altLang="en-US" dirty="0" smtClean="0">
                  <a:latin typeface="Tahoma" panose="020B0604030504040204" pitchFamily="34" charset="0"/>
                  <a:cs typeface="Tahoma" panose="020B0604030504040204" pitchFamily="34" charset="0"/>
                </a:endParaRPr>
              </a:p>
            </p:txBody>
          </p:sp>
        </mc:Fallback>
      </mc:AlternateContent>
      <p:sp>
        <p:nvSpPr>
          <p:cNvPr id="4" name="灯片编号占位符 3"/>
          <p:cNvSpPr>
            <a:spLocks noGrp="1"/>
          </p:cNvSpPr>
          <p:nvPr>
            <p:ph type="sldNum" sz="quarter" idx="10"/>
          </p:nvPr>
        </p:nvSpPr>
        <p:spPr/>
        <p:txBody>
          <a:bodyPr/>
          <a:lstStyle/>
          <a:p>
            <a:fld id="{5C6DA4DC-14C0-4494-A5AC-14A9FA75C8DA}" type="slidenum">
              <a:rPr lang="zh-CN" altLang="en-US" smtClean="0"/>
              <a:t>10</a:t>
            </a:fld>
            <a:endParaRPr lang="zh-CN" altLang="en-US"/>
          </a:p>
        </p:txBody>
      </p:sp>
    </p:spTree>
    <p:extLst>
      <p:ext uri="{BB962C8B-B14F-4D97-AF65-F5344CB8AC3E}">
        <p14:creationId xmlns:p14="http://schemas.microsoft.com/office/powerpoint/2010/main" val="211097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This is a special case of Fig.6. We assume that the training data in </a:t>
                </a:r>
                <a14:m>
                  <m:oMath xmlns:m="http://schemas.openxmlformats.org/officeDocument/2006/math">
                    <m:sSub>
                      <m:sSubPr>
                        <m:ctrlP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are not enough to perform split. The node that </a:t>
                </a:r>
                <a14:m>
                  <m:oMath xmlns:m="http://schemas.openxmlformats.org/officeDocument/2006/math">
                    <m:sSub>
                      <m:sSub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has arrived is marked</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 leaf node. Then </a:t>
                </a:r>
                <a14:m>
                  <m:oMath xmlns:m="http://schemas.openxmlformats.org/officeDocument/2006/math">
                    <m:sSub>
                      <m:sSub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is stored</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in </a:t>
                </a:r>
                <a14:m>
                  <m:oMath xmlns:m="http://schemas.openxmlformats.org/officeDocument/2006/math">
                    <m:r>
                      <a:rPr lang="en-US" altLang="zh-CN" sz="1200" b="0" i="1" baseline="0" smtClean="0">
                        <a:solidFill>
                          <a:schemeClr val="tx2">
                            <a:lumMod val="75000"/>
                          </a:schemeClr>
                        </a:solidFill>
                        <a:latin typeface="Cambria Math"/>
                        <a:ea typeface="微软雅黑" panose="020B0503020204020204" pitchFamily="34" charset="-122"/>
                        <a:cs typeface="Tahoma" panose="020B0604030504040204" pitchFamily="34" charset="0"/>
                      </a:rPr>
                      <m:t>𝑙𝑟</m:t>
                    </m:r>
                  </m:oMath>
                </a14:m>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which is used to store the LR</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training data that can not be split further. The corresponding </a:t>
                </a:r>
                <a14:m>
                  <m:oMath xmlns:m="http://schemas.openxmlformats.org/officeDocument/2006/math">
                    <m:sSub>
                      <m:sSub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b="0" i="1" smtClean="0">
                            <a:solidFill>
                              <a:schemeClr val="tx2">
                                <a:lumMod val="75000"/>
                              </a:schemeClr>
                            </a:solidFill>
                            <a:latin typeface="Cambria Math"/>
                            <a:ea typeface="微软雅黑" panose="020B0503020204020204" pitchFamily="34" charset="-122"/>
                            <a:cs typeface="Tahoma" panose="020B0604030504040204" pitchFamily="34" charset="0"/>
                          </a:rPr>
                          <m:t>𝐻</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is stored</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in </a:t>
                </a:r>
                <a14:m>
                  <m:oMath xmlns:m="http://schemas.openxmlformats.org/officeDocument/2006/math">
                    <m:r>
                      <a:rPr lang="en-US" altLang="zh-CN" sz="1200" b="0" i="1" baseline="0" smtClean="0">
                        <a:solidFill>
                          <a:schemeClr val="tx2">
                            <a:lumMod val="75000"/>
                          </a:schemeClr>
                        </a:solidFill>
                        <a:latin typeface="Cambria Math"/>
                        <a:ea typeface="微软雅黑" panose="020B0503020204020204" pitchFamily="34" charset="-122"/>
                        <a:cs typeface="Tahoma" panose="020B0604030504040204" pitchFamily="34" charset="0"/>
                      </a:rPr>
                      <m:t>h𝑟</m:t>
                    </m:r>
                  </m:oMath>
                </a14:m>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sSub>
                      <m:sSub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and </a:t>
                </a:r>
                <a14:m>
                  <m:oMath xmlns:m="http://schemas.openxmlformats.org/officeDocument/2006/math">
                    <m:sSub>
                      <m:sSub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b="0" i="1" smtClean="0">
                            <a:solidFill>
                              <a:schemeClr val="tx2">
                                <a:lumMod val="75000"/>
                              </a:schemeClr>
                            </a:solidFill>
                            <a:latin typeface="Cambria Math"/>
                            <a:ea typeface="微软雅黑" panose="020B0503020204020204" pitchFamily="34" charset="-122"/>
                            <a:cs typeface="Tahoma" panose="020B0604030504040204" pitchFamily="34" charset="0"/>
                          </a:rPr>
                          <m:t>𝐻</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are used to compute a mapping model</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sSub>
                      <m:sSubPr>
                        <m:ctrlPr>
                          <a:rPr lang="en-US" altLang="zh-CN" sz="1200" i="1" dirty="0" smtClean="0">
                            <a:solidFill>
                              <a:schemeClr val="tx2">
                                <a:lumMod val="75000"/>
                              </a:schemeClr>
                            </a:solidFill>
                            <a:latin typeface="Cambria Math"/>
                          </a:rPr>
                        </m:ctrlPr>
                      </m:sSubPr>
                      <m:e>
                        <m:r>
                          <a:rPr lang="en-US" altLang="zh-CN" sz="1200" i="1" dirty="0">
                            <a:solidFill>
                              <a:schemeClr val="tx2">
                                <a:lumMod val="75000"/>
                              </a:schemeClr>
                            </a:solidFill>
                            <a:latin typeface="Cambria Math"/>
                          </a:rPr>
                          <m:t>𝑀</m:t>
                        </m:r>
                      </m:e>
                      <m:sub>
                        <m:sSub>
                          <m:sSub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0</m:t>
                            </m:r>
                          </m:sub>
                        </m:sSub>
                      </m:sub>
                    </m:sSub>
                  </m:oMath>
                </a14:m>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that </a:t>
                </a:r>
                <a14:m>
                  <m:oMath xmlns:m="http://schemas.openxmlformats.org/officeDocument/2006/math">
                    <m:sSub>
                      <m:sSub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0</m:t>
                        </m:r>
                      </m:sub>
                    </m:sSub>
                  </m:oMath>
                </a14:m>
                <a:r>
                  <a:rPr lang="zh-CN" altLang="en-US"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2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points to. Then this</a:t>
                </a:r>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index (</a:t>
                </a:r>
                <a14:m>
                  <m:oMath xmlns:m="http://schemas.openxmlformats.org/officeDocument/2006/math">
                    <m:sSub>
                      <m:sSubPr>
                        <m:ctrlPr>
                          <a:rPr lang="en-US" altLang="zh-CN" sz="12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200" i="1">
                            <a:solidFill>
                              <a:schemeClr val="tx2">
                                <a:lumMod val="75000"/>
                              </a:schemeClr>
                            </a:solidFill>
                            <a:latin typeface="Cambria Math"/>
                            <a:ea typeface="微软雅黑" panose="020B0503020204020204" pitchFamily="34" charset="-122"/>
                            <a:cs typeface="Tahoma" panose="020B0604030504040204" pitchFamily="34" charset="0"/>
                          </a:rPr>
                          <m:t>0</m:t>
                        </m:r>
                      </m:sub>
                    </m:sSub>
                  </m:oMath>
                </a14:m>
                <a:r>
                  <a:rPr lang="en-US" altLang="zh-CN" sz="1200" baseline="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is stored in the decision tree.</a:t>
                </a:r>
                <a:endParaRPr lang="zh-CN" altLang="en-US" sz="12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a:p>
                <a:endParaRPr lang="zh-CN" altLang="en-US" dirty="0" smtClean="0">
                  <a:latin typeface="Tahoma" panose="020B0604030504040204" pitchFamily="34" charset="0"/>
                  <a:cs typeface="Tahoma" panose="020B0604030504040204" pitchFamily="34" charset="0"/>
                </a:endParaRPr>
              </a:p>
            </p:txBody>
          </p:sp>
        </mc:Choice>
        <mc:Fallback xmlns="">
          <p:sp>
            <p:nvSpPr>
              <p:cNvPr id="3" name="备注占位符 2"/>
              <p:cNvSpPr>
                <a:spLocks noGrp="1"/>
              </p:cNvSpPr>
              <p:nvPr>
                <p:ph type="body" idx="1"/>
              </p:nvPr>
            </p:nvSpPr>
            <p:spPr/>
            <p:txBody>
              <a:bodyPr/>
              <a:lstStyle/>
              <a:p>
                <a:r>
                  <a:rPr lang="en-US" altLang="zh-CN" dirty="0" smtClean="0"/>
                  <a:t>In this paper, </a:t>
                </a:r>
                <a:r>
                  <a:rPr lang="en-US" altLang="zh-CN" baseline="0" dirty="0" smtClean="0"/>
                  <a:t>we learn a super-resolution decision tree as the same time we cluster training data. </a:t>
                </a:r>
                <a:r>
                  <a:rPr lang="en-US" altLang="zh-CN" dirty="0" smtClean="0"/>
                  <a:t>The generated </a:t>
                </a:r>
                <a:r>
                  <a:rPr lang="en-US" altLang="zh-CN" dirty="0" err="1" smtClean="0"/>
                  <a:t>Hadamard</a:t>
                </a:r>
                <a:r>
                  <a:rPr lang="en-US" altLang="zh-CN" dirty="0" smtClean="0"/>
                  <a:t> patterns are</a:t>
                </a:r>
                <a:r>
                  <a:rPr lang="en-US" altLang="zh-CN" baseline="0" dirty="0" smtClean="0"/>
                  <a:t> the bases to cluster training data. The generated </a:t>
                </a:r>
                <a:r>
                  <a:rPr lang="en-US" altLang="zh-CN" baseline="0" dirty="0" err="1" smtClean="0"/>
                  <a:t>Hadamard</a:t>
                </a:r>
                <a:r>
                  <a:rPr lang="en-US" altLang="zh-CN" baseline="0" dirty="0" smtClean="0"/>
                  <a:t> patterns has 15 columns and the split of training data will go on 15 rounds to finish clustering training data. In the </a:t>
                </a:r>
                <a:r>
                  <a:rPr lang="en-US" altLang="zh-CN" b="0" i="0" baseline="0" smtClean="0">
                    <a:latin typeface="Cambria Math"/>
                  </a:rPr>
                  <a:t>𝑖^𝑡ℎ</a:t>
                </a:r>
                <a:r>
                  <a:rPr lang="zh-CN" altLang="en-US" dirty="0" smtClean="0"/>
                  <a:t> </a:t>
                </a:r>
                <a:r>
                  <a:rPr lang="en-US" altLang="zh-CN" dirty="0" smtClean="0"/>
                  <a:t>round</a:t>
                </a:r>
                <a:r>
                  <a:rPr lang="en-US" altLang="zh-CN" baseline="0" dirty="0" smtClean="0"/>
                  <a:t> of split, we use the </a:t>
                </a:r>
                <a:r>
                  <a:rPr lang="en-US" altLang="zh-CN" i="0" baseline="0" smtClean="0">
                    <a:latin typeface="Cambria Math"/>
                  </a:rPr>
                  <a:t>〖</a:t>
                </a:r>
                <a:r>
                  <a:rPr lang="en-US" altLang="zh-CN" b="0" i="0" baseline="0" smtClean="0">
                    <a:latin typeface="Cambria Math"/>
                  </a:rPr>
                  <a:t>𝑆𝑒𝑞[𝑖]〗^𝑡ℎ</a:t>
                </a:r>
                <a:r>
                  <a:rPr lang="zh-CN" altLang="en-US" dirty="0" smtClean="0"/>
                  <a:t> </a:t>
                </a:r>
                <a:r>
                  <a:rPr lang="en-US" altLang="zh-CN" dirty="0" smtClean="0"/>
                  <a:t>column of </a:t>
                </a:r>
                <a:r>
                  <a:rPr lang="en-US" altLang="zh-CN" dirty="0" err="1" smtClean="0"/>
                  <a:t>Hadamard</a:t>
                </a:r>
                <a:r>
                  <a:rPr lang="en-US" altLang="zh-CN" dirty="0" smtClean="0"/>
                  <a:t> patterns</a:t>
                </a:r>
                <a:r>
                  <a:rPr lang="en-US" altLang="zh-CN" baseline="0" dirty="0" smtClean="0"/>
                  <a:t> generated from current LR training data to cluster current training data. Fig.3 shows the first (</a:t>
                </a:r>
                <a:r>
                  <a:rPr lang="en-US" altLang="zh-CN" baseline="0" dirty="0" err="1" smtClean="0"/>
                  <a:t>Seq</a:t>
                </a:r>
                <a:r>
                  <a:rPr lang="en-US" altLang="zh-CN" baseline="0" dirty="0" smtClean="0"/>
                  <a:t>[1]) round of split. We use all the training data to initialize the root node of a ternary decision tree.</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 we sort the </a:t>
                </a:r>
                <a:r>
                  <a:rPr lang="en-US" altLang="zh-CN" baseline="0" dirty="0" err="1" smtClean="0"/>
                  <a:t>Seq</a:t>
                </a:r>
                <a:r>
                  <a:rPr lang="en-US" altLang="zh-CN" baseline="0" dirty="0" smtClean="0"/>
                  <a:t>[1] column of current </a:t>
                </a:r>
                <a:r>
                  <a:rPr lang="en-US" altLang="zh-CN" b="0" i="0" baseline="0" smtClean="0">
                    <a:latin typeface="Cambria Math"/>
                  </a:rPr>
                  <a:t>𝐻𝑎𝑑𝑎𝑚𝑎𝑟𝑑_𝑝𝑎𝑡𝑡𝑒𝑟𝑛</a:t>
                </a:r>
                <a:r>
                  <a:rPr lang="en-US" altLang="zh-CN" baseline="0" dirty="0" smtClean="0"/>
                  <a:t> and get the new index. Then the generated </a:t>
                </a:r>
                <a:r>
                  <a:rPr lang="en-US" altLang="zh-CN" baseline="0" dirty="0" err="1" smtClean="0"/>
                  <a:t>Hadamard</a:t>
                </a:r>
                <a:r>
                  <a:rPr lang="en-US" altLang="zh-CN" baseline="0" dirty="0" smtClean="0"/>
                  <a:t> patterns </a:t>
                </a:r>
                <a:r>
                  <a:rPr lang="en-US" altLang="zh-CN" b="0" i="0" baseline="0" smtClean="0">
                    <a:latin typeface="Cambria Math"/>
                  </a:rPr>
                  <a:t>𝐻𝑎𝑑𝑎𝑚𝑎𝑟𝑑_𝑝𝑎𝑡𝑡𝑒𝑟𝑛</a:t>
                </a:r>
                <a:r>
                  <a:rPr lang="en-US" altLang="zh-CN" baseline="0" dirty="0" smtClean="0"/>
                  <a:t> </a:t>
                </a:r>
                <a:r>
                  <a:rPr lang="en-US" altLang="zh-CN" baseline="0" dirty="0" smtClean="0"/>
                  <a:t>and LR training data are reordered by the new index. We assume that n is the number of current LR training data and v is a percentage value (it is set to 0.7 in our paper). Next, we set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i="0">
                    <a:solidFill>
                      <a:schemeClr val="tx2">
                        <a:lumMod val="75000"/>
                      </a:schemeClr>
                    </a:solidFill>
                    <a:latin typeface="Cambria Math"/>
                  </a:rPr>
                  <a:t>1</a:t>
                </a:r>
                <a:r>
                  <a:rPr lang="zh-CN" altLang="en-US" dirty="0" smtClean="0"/>
                  <a:t> </a:t>
                </a:r>
                <a:r>
                  <a:rPr lang="en-US" altLang="zh-CN" dirty="0" smtClean="0"/>
                  <a:t>to </a:t>
                </a:r>
                <a:r>
                  <a:rPr lang="en-US" altLang="zh-CN" b="0" i="0" baseline="0" smtClean="0">
                    <a:latin typeface="Cambria Math"/>
                  </a:rPr>
                  <a:t>𝐻𝑎𝑑𝑎𝑚𝑎𝑟𝑑_𝑝𝑎𝑡𝑡𝑒𝑟𝑛((1−𝑣)𝑛/2,𝑆𝑒𝑞[1])</a:t>
                </a:r>
                <a:r>
                  <a:rPr lang="en-US" altLang="zh-CN" baseline="0" dirty="0" smtClean="0"/>
                  <a:t> and set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b="0" i="0" smtClean="0">
                    <a:solidFill>
                      <a:schemeClr val="tx2">
                        <a:lumMod val="75000"/>
                      </a:schemeClr>
                    </a:solidFill>
                    <a:latin typeface="Cambria Math"/>
                  </a:rPr>
                  <a:t>2</a:t>
                </a:r>
                <a:r>
                  <a:rPr lang="en-US" altLang="zh-CN" baseline="0" dirty="0" smtClean="0"/>
                  <a:t> to </a:t>
                </a:r>
                <a:r>
                  <a:rPr lang="en-US" altLang="zh-CN" b="0" i="0" baseline="0" smtClean="0">
                    <a:latin typeface="Cambria Math"/>
                  </a:rPr>
                  <a:t>𝐻𝑎𝑑𝑎𝑚𝑎𝑟𝑑_𝑝𝑎𝑡𝑡𝑒𝑟𝑛(</a:t>
                </a:r>
                <a:r>
                  <a:rPr lang="en-US" altLang="zh-CN" b="0" i="0" baseline="0" smtClean="0">
                    <a:latin typeface="Cambria Math"/>
                  </a:rPr>
                  <a:t>(1</a:t>
                </a:r>
                <a:r>
                  <a:rPr lang="en-US" altLang="zh-CN" b="0" i="0" baseline="0" smtClean="0">
                    <a:latin typeface="Cambria Math"/>
                  </a:rPr>
                  <a:t>+</a:t>
                </a:r>
                <a:r>
                  <a:rPr lang="en-US" altLang="zh-CN" b="0" i="0" baseline="0" smtClean="0">
                    <a:latin typeface="Cambria Math"/>
                  </a:rPr>
                  <a:t>𝑣)𝑛/2,𝑆𝑒𝑞[1])</a:t>
                </a:r>
                <a:r>
                  <a:rPr lang="en-US" altLang="zh-CN" dirty="0" smtClean="0">
                    <a:latin typeface="Tahoma" panose="020B0604030504040204" pitchFamily="34" charset="0"/>
                    <a:cs typeface="Tahoma" panose="020B0604030504040204" pitchFamily="34" charset="0"/>
                  </a:rPr>
                  <a:t>. The LR training</a:t>
                </a:r>
                <a:r>
                  <a:rPr lang="en-US" altLang="zh-CN" baseline="0" dirty="0" smtClean="0">
                    <a:latin typeface="Tahoma" panose="020B0604030504040204" pitchFamily="34" charset="0"/>
                    <a:cs typeface="Tahoma" panose="020B0604030504040204" pitchFamily="34" charset="0"/>
                  </a:rPr>
                  <a:t> data that their </a:t>
                </a:r>
                <a:r>
                  <a:rPr lang="en-US" altLang="zh-CN" baseline="0" dirty="0" err="1" smtClean="0">
                    <a:latin typeface="Tahoma" panose="020B0604030504040204" pitchFamily="34" charset="0"/>
                    <a:cs typeface="Tahoma" panose="020B0604030504040204" pitchFamily="34" charset="0"/>
                  </a:rPr>
                  <a:t>Hadamard</a:t>
                </a:r>
                <a:r>
                  <a:rPr lang="en-US" altLang="zh-CN" baseline="0" dirty="0" smtClean="0">
                    <a:latin typeface="Tahoma" panose="020B0604030504040204" pitchFamily="34" charset="0"/>
                    <a:cs typeface="Tahoma" panose="020B0604030504040204" pitchFamily="34" charset="0"/>
                  </a:rPr>
                  <a:t> patterns values in the </a:t>
                </a:r>
                <a:r>
                  <a:rPr lang="en-US" altLang="zh-CN" b="0" i="0" baseline="0" smtClean="0">
                    <a:latin typeface="Cambria Math"/>
                  </a:rPr>
                  <a:t>𝑆𝑒𝑞[1]</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column</a:t>
                </a:r>
                <a:r>
                  <a:rPr lang="en-US" altLang="zh-CN" baseline="0" dirty="0" smtClean="0">
                    <a:latin typeface="Tahoma" panose="020B0604030504040204" pitchFamily="34" charset="0"/>
                    <a:cs typeface="Tahoma" panose="020B0604030504040204" pitchFamily="34" charset="0"/>
                  </a:rPr>
                  <a:t> are smaller than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i="0">
                    <a:solidFill>
                      <a:schemeClr val="tx2">
                        <a:lumMod val="75000"/>
                      </a:schemeClr>
                    </a:solidFill>
                    <a:latin typeface="Cambria Math"/>
                  </a:rPr>
                  <a:t>1</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will</a:t>
                </a:r>
                <a:r>
                  <a:rPr lang="en-US" altLang="zh-CN" baseline="0" dirty="0" smtClean="0">
                    <a:latin typeface="Tahoma" panose="020B0604030504040204" pitchFamily="34" charset="0"/>
                    <a:cs typeface="Tahoma" panose="020B0604030504040204" pitchFamily="34" charset="0"/>
                  </a:rPr>
                  <a:t> be passed to the left child node, and greater than </a:t>
                </a:r>
                <a:r>
                  <a:rPr lang="en-US" altLang="zh-CN" b="0" i="0" smtClean="0">
                    <a:solidFill>
                      <a:schemeClr val="tx2">
                        <a:lumMod val="75000"/>
                      </a:schemeClr>
                    </a:solidFill>
                    <a:latin typeface="Cambria Math"/>
                  </a:rPr>
                  <a:t>𝑣</a:t>
                </a:r>
                <a:r>
                  <a:rPr lang="zh-CN" altLang="zh-CN" b="0" i="0" smtClean="0">
                    <a:solidFill>
                      <a:schemeClr val="tx2">
                        <a:lumMod val="75000"/>
                      </a:schemeClr>
                    </a:solidFill>
                    <a:latin typeface="Cambria Math"/>
                  </a:rPr>
                  <a:t>_</a:t>
                </a:r>
                <a:r>
                  <a:rPr lang="en-US" altLang="zh-CN" b="0" i="0" smtClean="0">
                    <a:solidFill>
                      <a:schemeClr val="tx2">
                        <a:lumMod val="75000"/>
                      </a:schemeClr>
                    </a:solidFill>
                    <a:latin typeface="Cambria Math"/>
                  </a:rPr>
                  <a:t>2</a:t>
                </a:r>
                <a:r>
                  <a:rPr lang="zh-CN" altLang="en-US" dirty="0" smtClean="0">
                    <a:latin typeface="Tahoma" panose="020B0604030504040204" pitchFamily="34" charset="0"/>
                    <a:cs typeface="Tahoma" panose="020B0604030504040204" pitchFamily="34" charset="0"/>
                  </a:rPr>
                  <a:t> </a:t>
                </a:r>
                <a:r>
                  <a:rPr lang="en-US" altLang="zh-CN" dirty="0" smtClean="0">
                    <a:latin typeface="Tahoma" panose="020B0604030504040204" pitchFamily="34" charset="0"/>
                    <a:cs typeface="Tahoma" panose="020B0604030504040204" pitchFamily="34" charset="0"/>
                  </a:rPr>
                  <a:t>to</a:t>
                </a:r>
                <a:r>
                  <a:rPr lang="en-US" altLang="zh-CN" baseline="0" dirty="0" smtClean="0">
                    <a:latin typeface="Tahoma" panose="020B0604030504040204" pitchFamily="34" charset="0"/>
                    <a:cs typeface="Tahoma" panose="020B0604030504040204" pitchFamily="34" charset="0"/>
                  </a:rPr>
                  <a:t> the right child node. The rest will be passed to the middle child node.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Tahoma" panose="020B0604030504040204" pitchFamily="34" charset="0"/>
                    <a:cs typeface="Tahoma" panose="020B0604030504040204" pitchFamily="34" charset="0"/>
                  </a:rPr>
                  <a:t>The dealing with corresponding HR training data is the same as that of LR training data.</a:t>
                </a:r>
                <a:endParaRPr lang="zh-CN" altLang="en-US" dirty="0" smtClean="0">
                  <a:latin typeface="Tahoma" panose="020B0604030504040204" pitchFamily="34" charset="0"/>
                  <a:cs typeface="Tahoma" panose="020B0604030504040204" pitchFamily="34" charset="0"/>
                </a:endParaRPr>
              </a:p>
            </p:txBody>
          </p:sp>
        </mc:Fallback>
      </mc:AlternateContent>
      <p:sp>
        <p:nvSpPr>
          <p:cNvPr id="4" name="灯片编号占位符 3"/>
          <p:cNvSpPr>
            <a:spLocks noGrp="1"/>
          </p:cNvSpPr>
          <p:nvPr>
            <p:ph type="sldNum" sz="quarter" idx="10"/>
          </p:nvPr>
        </p:nvSpPr>
        <p:spPr/>
        <p:txBody>
          <a:bodyPr/>
          <a:lstStyle/>
          <a:p>
            <a:fld id="{5C6DA4DC-14C0-4494-A5AC-14A9FA75C8DA}" type="slidenum">
              <a:rPr lang="zh-CN" altLang="en-US" smtClean="0"/>
              <a:t>11</a:t>
            </a:fld>
            <a:endParaRPr lang="zh-CN" altLang="en-US"/>
          </a:p>
        </p:txBody>
      </p:sp>
    </p:spTree>
    <p:extLst>
      <p:ext uri="{BB962C8B-B14F-4D97-AF65-F5344CB8AC3E}">
        <p14:creationId xmlns:p14="http://schemas.microsoft.com/office/powerpoint/2010/main" val="211097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61.png"/><Relationship Id="rId18" Type="http://schemas.openxmlformats.org/officeDocument/2006/relationships/image" Target="../media/image66.png"/><Relationship Id="rId3" Type="http://schemas.openxmlformats.org/officeDocument/2006/relationships/image" Target="../media/image2.png"/><Relationship Id="rId21" Type="http://schemas.openxmlformats.org/officeDocument/2006/relationships/image" Target="../media/image69.png"/><Relationship Id="rId7" Type="http://schemas.openxmlformats.org/officeDocument/2006/relationships/image" Target="../media/image57.png"/><Relationship Id="rId17" Type="http://schemas.openxmlformats.org/officeDocument/2006/relationships/image" Target="../media/image65.png"/><Relationship Id="rId2" Type="http://schemas.openxmlformats.org/officeDocument/2006/relationships/notesSlide" Target="../notesSlides/notesSlide8.xml"/><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44.png"/><Relationship Id="rId15" Type="http://schemas.openxmlformats.org/officeDocument/2006/relationships/image" Target="../media/image63.png"/><Relationship Id="rId10" Type="http://schemas.openxmlformats.org/officeDocument/2006/relationships/image" Target="../media/image59.png"/><Relationship Id="rId19" Type="http://schemas.openxmlformats.org/officeDocument/2006/relationships/image" Target="../media/image67.png"/><Relationship Id="rId4" Type="http://schemas.openxmlformats.org/officeDocument/2006/relationships/image" Target="../media/image16.png"/><Relationship Id="rId9" Type="http://schemas.openxmlformats.org/officeDocument/2006/relationships/image" Target="../media/image58.png"/><Relationship Id="rId14" Type="http://schemas.openxmlformats.org/officeDocument/2006/relationships/image" Target="../media/image62.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62.png"/><Relationship Id="rId18" Type="http://schemas.openxmlformats.org/officeDocument/2006/relationships/image" Target="../media/image68.png"/><Relationship Id="rId3" Type="http://schemas.openxmlformats.org/officeDocument/2006/relationships/image" Target="../media/image2.png"/><Relationship Id="rId21" Type="http://schemas.openxmlformats.org/officeDocument/2006/relationships/image" Target="../media/image69.png"/><Relationship Id="rId7" Type="http://schemas.openxmlformats.org/officeDocument/2006/relationships/image" Target="../media/image57.png"/><Relationship Id="rId12" Type="http://schemas.openxmlformats.org/officeDocument/2006/relationships/image" Target="../media/image61.png"/><Relationship Id="rId17" Type="http://schemas.openxmlformats.org/officeDocument/2006/relationships/image" Target="../media/image71.png"/><Relationship Id="rId2" Type="http://schemas.openxmlformats.org/officeDocument/2006/relationships/notesSlide" Target="../notesSlides/notesSlide9.xml"/><Relationship Id="rId16" Type="http://schemas.openxmlformats.org/officeDocument/2006/relationships/image" Target="../media/image65.png"/><Relationship Id="rId20"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44.png"/><Relationship Id="rId15" Type="http://schemas.openxmlformats.org/officeDocument/2006/relationships/image" Target="../media/image64.png"/><Relationship Id="rId23" Type="http://schemas.openxmlformats.org/officeDocument/2006/relationships/image" Target="../media/image55.png"/><Relationship Id="rId10" Type="http://schemas.openxmlformats.org/officeDocument/2006/relationships/image" Target="../media/image59.png"/><Relationship Id="rId19" Type="http://schemas.openxmlformats.org/officeDocument/2006/relationships/image" Target="../media/image72.png"/><Relationship Id="rId4" Type="http://schemas.openxmlformats.org/officeDocument/2006/relationships/image" Target="../media/image16.png"/><Relationship Id="rId9" Type="http://schemas.openxmlformats.org/officeDocument/2006/relationships/image" Target="../media/image58.png"/><Relationship Id="rId14" Type="http://schemas.openxmlformats.org/officeDocument/2006/relationships/image" Target="../media/image70.png"/><Relationship Id="rId22" Type="http://schemas.openxmlformats.org/officeDocument/2006/relationships/image" Target="../media/image7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50.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10.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image" Target="../media/image14.png"/><Relationship Id="rId21" Type="http://schemas.openxmlformats.org/officeDocument/2006/relationships/image" Target="../media/image29.png"/><Relationship Id="rId7" Type="http://schemas.openxmlformats.org/officeDocument/2006/relationships/image" Target="../media/image2.png"/><Relationship Id="rId12" Type="http://schemas.openxmlformats.org/officeDocument/2006/relationships/image" Target="../media/image22.png"/><Relationship Id="rId2" Type="http://schemas.openxmlformats.org/officeDocument/2006/relationships/notesSlide" Target="../notesSlides/notesSlide6.xml"/><Relationship Id="rId16" Type="http://schemas.openxmlformats.org/officeDocument/2006/relationships/image" Target="../media/image15.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5" Type="http://schemas.openxmlformats.org/officeDocument/2006/relationships/image" Target="../media/image25.png"/><Relationship Id="rId14" Type="http://schemas.openxmlformats.org/officeDocument/2006/relationships/image" Target="../media/image24.png"/><Relationship Id="rId22"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png"/><Relationship Id="rId21" Type="http://schemas.openxmlformats.org/officeDocument/2006/relationships/image" Target="../media/image47.png"/><Relationship Id="rId7" Type="http://schemas.openxmlformats.org/officeDocument/2006/relationships/image" Target="../media/image34.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notesSlide" Target="../notesSlides/notesSlide7.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5.png"/><Relationship Id="rId24" Type="http://schemas.openxmlformats.org/officeDocument/2006/relationships/image" Target="../media/image50.png"/><Relationship Id="rId5" Type="http://schemas.openxmlformats.org/officeDocument/2006/relationships/image" Target="../media/image32.png"/><Relationship Id="rId15" Type="http://schemas.openxmlformats.org/officeDocument/2006/relationships/image" Target="../media/image41.png"/><Relationship Id="rId23" Type="http://schemas.openxmlformats.org/officeDocument/2006/relationships/image" Target="../media/image49.png"/><Relationship Id="rId28" Type="http://schemas.openxmlformats.org/officeDocument/2006/relationships/image" Target="../media/image31.png"/><Relationship Id="rId10" Type="http://schemas.openxmlformats.org/officeDocument/2006/relationships/image" Target="../media/image37.png"/><Relationship Id="rId19" Type="http://schemas.openxmlformats.org/officeDocument/2006/relationships/image" Target="../media/image45.png"/><Relationship Id="rId9" Type="http://schemas.openxmlformats.org/officeDocument/2006/relationships/image" Target="../media/image36.png"/><Relationship Id="rId14" Type="http://schemas.openxmlformats.org/officeDocument/2006/relationships/image" Target="../media/image40.png"/><Relationship Id="rId22" Type="http://schemas.openxmlformats.org/officeDocument/2006/relationships/image" Target="../media/image48.png"/><Relationship Id="rId27"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28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Piecewise Linear Regression-Based Single Image Super-Resolution via </a:t>
            </a:r>
            <a:r>
              <a:rPr lang="en-US" altLang="zh-CN" sz="2800" b="1"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Hadamard</a:t>
            </a:r>
            <a:r>
              <a:rPr lang="en-US" altLang="zh-CN" sz="28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Transform</a:t>
            </a:r>
            <a:endParaRPr lang="zh-CN" altLang="en-US" sz="28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cxnSp>
        <p:nvCxnSpPr>
          <p:cNvPr id="5" name="直接连接符 4"/>
          <p:cNvCxnSpPr/>
          <p:nvPr/>
        </p:nvCxnSpPr>
        <p:spPr>
          <a:xfrm>
            <a:off x="1403648" y="3645024"/>
            <a:ext cx="64087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902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Clustering training data</a:t>
            </a:r>
            <a:endParaRPr lang="en-US" altLang="zh-CN" sz="3200" b="1"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323" y="1556744"/>
            <a:ext cx="580635" cy="6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1" name="直接箭头连接符 90"/>
          <p:cNvCxnSpPr>
            <a:stCxn id="54" idx="3"/>
            <a:endCxn id="104" idx="1"/>
          </p:cNvCxnSpPr>
          <p:nvPr/>
        </p:nvCxnSpPr>
        <p:spPr>
          <a:xfrm>
            <a:off x="1662958" y="1880744"/>
            <a:ext cx="830197" cy="58777"/>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102" idx="1"/>
          </p:cNvCxnSpPr>
          <p:nvPr/>
        </p:nvCxnSpPr>
        <p:spPr>
          <a:xfrm flipV="1">
            <a:off x="1653780" y="1340744"/>
            <a:ext cx="843291" cy="54000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106" idx="1"/>
          </p:cNvCxnSpPr>
          <p:nvPr/>
        </p:nvCxnSpPr>
        <p:spPr>
          <a:xfrm>
            <a:off x="1653780" y="1880744"/>
            <a:ext cx="843291" cy="701309"/>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7071" y="1124744"/>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3155" y="1723521"/>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7071" y="2366053"/>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矩形 47"/>
          <p:cNvSpPr/>
          <p:nvPr/>
        </p:nvSpPr>
        <p:spPr>
          <a:xfrm>
            <a:off x="179512" y="1299074"/>
            <a:ext cx="600599" cy="307777"/>
          </a:xfrm>
          <a:prstGeom prst="rect">
            <a:avLst/>
          </a:prstGeom>
          <a:ln>
            <a:noFill/>
          </a:ln>
        </p:spPr>
        <p:txBody>
          <a:bodyPr wrap="square">
            <a:spAutoFit/>
          </a:bodyPr>
          <a:lstStyle/>
          <a:p>
            <a:r>
              <a:rPr lang="en-US" altLang="zh-CN" sz="1400" b="1"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 2</a:t>
            </a:r>
            <a:endParaRPr lang="zh-CN" altLang="en-US" sz="14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
        <p:nvSpPr>
          <p:cNvPr id="50" name="TextBox 49"/>
          <p:cNvSpPr txBox="1"/>
          <p:nvPr/>
        </p:nvSpPr>
        <p:spPr>
          <a:xfrm>
            <a:off x="1691680" y="6300028"/>
            <a:ext cx="6120680" cy="369332"/>
          </a:xfrm>
          <a:prstGeom prst="rect">
            <a:avLst/>
          </a:prstGeom>
          <a:noFill/>
        </p:spPr>
        <p:txBody>
          <a:bodyPr wrap="square" rtlCol="0">
            <a:spAutoFit/>
          </a:bodyPr>
          <a:lstStyle/>
          <a:p>
            <a:pPr algn="ct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Fig.6.  The illustration of constructing a SR decision tree</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658412210"/>
              </p:ext>
            </p:extLst>
          </p:nvPr>
        </p:nvGraphicFramePr>
        <p:xfrm>
          <a:off x="5189158" y="1610445"/>
          <a:ext cx="3155652" cy="2384312"/>
        </p:xfrm>
        <a:graphic>
          <a:graphicData uri="http://schemas.openxmlformats.org/drawingml/2006/table">
            <a:tbl>
              <a:tblPr firstRow="1" bandRow="1">
                <a:tableStyleId>{2D5ABB26-0587-4C30-8999-92F81FD0307C}</a:tableStyleId>
              </a:tblPr>
              <a:tblGrid>
                <a:gridCol w="489938"/>
                <a:gridCol w="489938"/>
                <a:gridCol w="489938"/>
                <a:gridCol w="489938"/>
                <a:gridCol w="619836"/>
                <a:gridCol w="576064"/>
              </a:tblGrid>
              <a:tr h="298039">
                <a:tc>
                  <a:txBody>
                    <a:bodyPr/>
                    <a:lstStyle/>
                    <a:p>
                      <a:pPr algn="ctr"/>
                      <a:r>
                        <a:rPr lang="en-US" altLang="zh-CN" sz="1100" dirty="0" smtClean="0"/>
                        <a:t>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-0.3415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0.3647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-0.6784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0.7569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-0.2588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0.2471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-0.6902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0.6784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3" name="矩形 62"/>
          <p:cNvSpPr/>
          <p:nvPr/>
        </p:nvSpPr>
        <p:spPr>
          <a:xfrm>
            <a:off x="4908436" y="1629526"/>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a:t>
            </a:r>
            <a:endParaRPr lang="zh-CN" altLang="en-US" sz="1200" dirty="0">
              <a:latin typeface="Tahoma" panose="020B0604030504040204" pitchFamily="34" charset="0"/>
              <a:cs typeface="Tahoma" panose="020B0604030504040204" pitchFamily="34" charset="0"/>
            </a:endParaRPr>
          </a:p>
        </p:txBody>
      </p:sp>
      <p:sp>
        <p:nvSpPr>
          <p:cNvPr id="64" name="矩形 63"/>
          <p:cNvSpPr/>
          <p:nvPr/>
        </p:nvSpPr>
        <p:spPr>
          <a:xfrm>
            <a:off x="4908436" y="1917558"/>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a:t>
            </a:r>
            <a:endParaRPr lang="zh-CN" altLang="en-US" sz="1200" dirty="0">
              <a:latin typeface="Tahoma" panose="020B0604030504040204" pitchFamily="34" charset="0"/>
              <a:cs typeface="Tahoma" panose="020B0604030504040204" pitchFamily="34" charset="0"/>
            </a:endParaRPr>
          </a:p>
        </p:txBody>
      </p:sp>
      <p:sp>
        <p:nvSpPr>
          <p:cNvPr id="65" name="矩形 64"/>
          <p:cNvSpPr/>
          <p:nvPr/>
        </p:nvSpPr>
        <p:spPr>
          <a:xfrm>
            <a:off x="4908436" y="2204937"/>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a:t>
            </a:r>
            <a:endParaRPr lang="zh-CN" altLang="en-US" sz="1200" dirty="0">
              <a:latin typeface="Tahoma" panose="020B0604030504040204" pitchFamily="34" charset="0"/>
              <a:cs typeface="Tahoma" panose="020B0604030504040204" pitchFamily="34" charset="0"/>
            </a:endParaRPr>
          </a:p>
        </p:txBody>
      </p:sp>
      <p:sp>
        <p:nvSpPr>
          <p:cNvPr id="68" name="矩形 67"/>
          <p:cNvSpPr/>
          <p:nvPr/>
        </p:nvSpPr>
        <p:spPr>
          <a:xfrm>
            <a:off x="4908436" y="2502142"/>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4</a:t>
            </a:r>
            <a:endParaRPr lang="zh-CN" altLang="en-US" sz="1200" dirty="0">
              <a:latin typeface="Tahoma" panose="020B0604030504040204" pitchFamily="34" charset="0"/>
              <a:cs typeface="Tahoma" panose="020B0604030504040204" pitchFamily="34" charset="0"/>
            </a:endParaRPr>
          </a:p>
        </p:txBody>
      </p:sp>
      <p:sp>
        <p:nvSpPr>
          <p:cNvPr id="70" name="矩形 69"/>
          <p:cNvSpPr/>
          <p:nvPr/>
        </p:nvSpPr>
        <p:spPr>
          <a:xfrm>
            <a:off x="4908436" y="2790174"/>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5</a:t>
            </a:r>
            <a:endParaRPr lang="zh-CN" altLang="en-US" sz="1200" dirty="0">
              <a:latin typeface="Tahoma" panose="020B0604030504040204" pitchFamily="34" charset="0"/>
              <a:cs typeface="Tahoma" panose="020B0604030504040204" pitchFamily="34" charset="0"/>
            </a:endParaRPr>
          </a:p>
        </p:txBody>
      </p:sp>
      <p:sp>
        <p:nvSpPr>
          <p:cNvPr id="71" name="矩形 70"/>
          <p:cNvSpPr/>
          <p:nvPr/>
        </p:nvSpPr>
        <p:spPr>
          <a:xfrm>
            <a:off x="4908436" y="3077553"/>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6</a:t>
            </a:r>
            <a:endParaRPr lang="zh-CN" altLang="en-US" sz="1200" dirty="0">
              <a:latin typeface="Tahoma" panose="020B0604030504040204" pitchFamily="34" charset="0"/>
              <a:cs typeface="Tahoma" panose="020B0604030504040204" pitchFamily="34" charset="0"/>
            </a:endParaRPr>
          </a:p>
        </p:txBody>
      </p:sp>
      <p:sp>
        <p:nvSpPr>
          <p:cNvPr id="72" name="矩形 71"/>
          <p:cNvSpPr/>
          <p:nvPr/>
        </p:nvSpPr>
        <p:spPr>
          <a:xfrm>
            <a:off x="4926825" y="3399392"/>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7</a:t>
            </a:r>
            <a:endParaRPr lang="zh-CN" altLang="en-US" sz="1200" dirty="0">
              <a:latin typeface="Tahoma" panose="020B0604030504040204" pitchFamily="34" charset="0"/>
              <a:cs typeface="Tahoma" panose="020B0604030504040204" pitchFamily="34" charset="0"/>
            </a:endParaRPr>
          </a:p>
        </p:txBody>
      </p:sp>
      <p:sp>
        <p:nvSpPr>
          <p:cNvPr id="74" name="矩形 73"/>
          <p:cNvSpPr/>
          <p:nvPr/>
        </p:nvSpPr>
        <p:spPr>
          <a:xfrm>
            <a:off x="4926825" y="3686771"/>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8</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76" name="TextBox 75"/>
              <p:cNvSpPr txBox="1"/>
              <p:nvPr/>
            </p:nvSpPr>
            <p:spPr>
              <a:xfrm>
                <a:off x="6652622" y="4035378"/>
                <a:ext cx="2160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a:rPr>
                        <m:t>⋮</m:t>
                      </m:r>
                    </m:oMath>
                  </m:oMathPara>
                </a14:m>
                <a:endParaRPr lang="zh-CN" altLang="en-US" sz="2400" dirty="0">
                  <a:latin typeface="Tahoma" panose="020B0604030504040204" pitchFamily="34" charset="0"/>
                  <a:cs typeface="Tahoma" panose="020B0604030504040204" pitchFamily="34"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6652622" y="4035378"/>
                <a:ext cx="216024" cy="461665"/>
              </a:xfrm>
              <a:prstGeom prst="rect">
                <a:avLst/>
              </a:prstGeom>
              <a:blipFill rotWithShape="1">
                <a:blip r:embed="rId6"/>
                <a:stretch>
                  <a:fillRect l="-2778" r="-33333"/>
                </a:stretch>
              </a:blipFill>
            </p:spPr>
            <p:txBody>
              <a:bodyPr/>
              <a:lstStyle/>
              <a:p>
                <a:r>
                  <a:rPr lang="zh-CN" altLang="en-US">
                    <a:noFill/>
                  </a:rPr>
                  <a:t> </a:t>
                </a:r>
              </a:p>
            </p:txBody>
          </p:sp>
        </mc:Fallback>
      </mc:AlternateContent>
      <p:sp>
        <p:nvSpPr>
          <p:cNvPr id="79" name="矩形 78"/>
          <p:cNvSpPr/>
          <p:nvPr/>
        </p:nvSpPr>
        <p:spPr>
          <a:xfrm>
            <a:off x="5276330" y="1323139"/>
            <a:ext cx="219932" cy="276999"/>
          </a:xfrm>
          <a:prstGeom prst="rect">
            <a:avLst/>
          </a:prstGeom>
        </p:spPr>
        <p:txBody>
          <a:bodyPr wrap="none">
            <a:spAutoFit/>
          </a:bodyPr>
          <a:lstStyle/>
          <a:p>
            <a:r>
              <a:rPr lang="en-US" altLang="zh-CN" sz="1200" dirty="0" err="1" smtClean="0">
                <a:latin typeface="Tahoma" panose="020B0604030504040204" pitchFamily="34" charset="0"/>
                <a:cs typeface="Tahoma" panose="020B0604030504040204" pitchFamily="34" charset="0"/>
              </a:rPr>
              <a:t>i</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80" name="矩形 79"/>
              <p:cNvSpPr/>
              <p:nvPr/>
            </p:nvSpPr>
            <p:spPr>
              <a:xfrm>
                <a:off x="5608506" y="1364224"/>
                <a:ext cx="576064" cy="246221"/>
              </a:xfrm>
              <a:prstGeom prst="rect">
                <a:avLst/>
              </a:prstGeom>
            </p:spPr>
            <p:txBody>
              <a:bodyPr wrap="squar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+1</a:t>
                </a:r>
                <a:endParaRPr lang="zh-CN" altLang="en-US" sz="1000" dirty="0">
                  <a:latin typeface="Tahoma" panose="020B0604030504040204" pitchFamily="34" charset="0"/>
                  <a:cs typeface="Tahoma" panose="020B0604030504040204" pitchFamily="34" charset="0"/>
                </a:endParaRPr>
              </a:p>
            </p:txBody>
          </p:sp>
        </mc:Choice>
        <mc:Fallback xmlns="">
          <p:sp>
            <p:nvSpPr>
              <p:cNvPr id="80" name="矩形 79"/>
              <p:cNvSpPr>
                <a:spLocks noRot="1" noChangeAspect="1" noMove="1" noResize="1" noEditPoints="1" noAdjustHandles="1" noChangeArrowheads="1" noChangeShapeType="1" noTextEdit="1"/>
              </p:cNvSpPr>
              <p:nvPr/>
            </p:nvSpPr>
            <p:spPr>
              <a:xfrm>
                <a:off x="5608506" y="1364224"/>
                <a:ext cx="576064" cy="246221"/>
              </a:xfrm>
              <a:prstGeom prst="rect">
                <a:avLst/>
              </a:prstGeom>
              <a:blipFill rotWithShape="1">
                <a:blip r:embed="rId7"/>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矩形 80"/>
              <p:cNvSpPr/>
              <p:nvPr/>
            </p:nvSpPr>
            <p:spPr>
              <a:xfrm>
                <a:off x="6112562" y="1364224"/>
                <a:ext cx="576064" cy="246221"/>
              </a:xfrm>
              <a:prstGeom prst="rect">
                <a:avLst/>
              </a:prstGeom>
            </p:spPr>
            <p:txBody>
              <a:bodyPr wrap="squar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+2</a:t>
                </a:r>
                <a:endParaRPr lang="zh-CN" altLang="en-US" sz="1000" dirty="0">
                  <a:latin typeface="Tahoma" panose="020B0604030504040204" pitchFamily="34" charset="0"/>
                  <a:cs typeface="Tahoma" panose="020B0604030504040204" pitchFamily="34" charset="0"/>
                </a:endParaRPr>
              </a:p>
            </p:txBody>
          </p:sp>
        </mc:Choice>
        <mc:Fallback xmlns="">
          <p:sp>
            <p:nvSpPr>
              <p:cNvPr id="81" name="矩形 80"/>
              <p:cNvSpPr>
                <a:spLocks noRot="1" noChangeAspect="1" noMove="1" noResize="1" noEditPoints="1" noAdjustHandles="1" noChangeArrowheads="1" noChangeShapeType="1" noTextEdit="1"/>
              </p:cNvSpPr>
              <p:nvPr/>
            </p:nvSpPr>
            <p:spPr>
              <a:xfrm>
                <a:off x="6112562" y="1364224"/>
                <a:ext cx="576064" cy="246221"/>
              </a:xfrm>
              <a:prstGeom prst="rect">
                <a:avLst/>
              </a:prstGeom>
              <a:blipFill rotWithShape="1">
                <a:blip r:embed="rId8"/>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6580614" y="1364224"/>
                <a:ext cx="612068" cy="246221"/>
              </a:xfrm>
              <a:prstGeom prst="rect">
                <a:avLst/>
              </a:prstGeom>
            </p:spPr>
            <p:txBody>
              <a:bodyPr wrap="squar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+3</a:t>
                </a:r>
                <a:endParaRPr lang="zh-CN" altLang="en-US" sz="1000" dirty="0">
                  <a:latin typeface="Tahoma" panose="020B0604030504040204" pitchFamily="34" charset="0"/>
                  <a:cs typeface="Tahoma" panose="020B0604030504040204" pitchFamily="34" charset="0"/>
                </a:endParaRPr>
              </a:p>
            </p:txBody>
          </p:sp>
        </mc:Choice>
        <mc:Fallback xmlns="">
          <p:sp>
            <p:nvSpPr>
              <p:cNvPr id="83" name="矩形 82"/>
              <p:cNvSpPr>
                <a:spLocks noRot="1" noChangeAspect="1" noMove="1" noResize="1" noEditPoints="1" noAdjustHandles="1" noChangeArrowheads="1" noChangeShapeType="1" noTextEdit="1"/>
              </p:cNvSpPr>
              <p:nvPr/>
            </p:nvSpPr>
            <p:spPr>
              <a:xfrm>
                <a:off x="6580614" y="1364224"/>
                <a:ext cx="612068" cy="246221"/>
              </a:xfrm>
              <a:prstGeom prst="rect">
                <a:avLst/>
              </a:prstGeom>
              <a:blipFill rotWithShape="1">
                <a:blip r:embed="rId9"/>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7264690" y="1360630"/>
                <a:ext cx="288032" cy="2462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000" i="1">
                              <a:solidFill>
                                <a:schemeClr val="tx2">
                                  <a:lumMod val="75000"/>
                                </a:schemeClr>
                              </a:solidFill>
                              <a:latin typeface="Cambria Math"/>
                            </a:rPr>
                          </m:ctrlPr>
                        </m:sSubPr>
                        <m:e>
                          <m:r>
                            <a:rPr lang="en-US" altLang="zh-CN" sz="1000" i="1">
                              <a:solidFill>
                                <a:schemeClr val="tx2">
                                  <a:lumMod val="75000"/>
                                </a:schemeClr>
                              </a:solidFill>
                              <a:latin typeface="Cambria Math"/>
                            </a:rPr>
                            <m:t>𝑣</m:t>
                          </m:r>
                        </m:e>
                        <m:sub>
                          <m:r>
                            <a:rPr lang="en-US" altLang="zh-CN" sz="1000" i="1">
                              <a:solidFill>
                                <a:schemeClr val="tx2">
                                  <a:lumMod val="75000"/>
                                </a:schemeClr>
                              </a:solidFill>
                              <a:latin typeface="Cambria Math"/>
                            </a:rPr>
                            <m:t>1</m:t>
                          </m:r>
                        </m:sub>
                      </m:sSub>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84" name="矩形 83"/>
              <p:cNvSpPr>
                <a:spLocks noRot="1" noChangeAspect="1" noMove="1" noResize="1" noEditPoints="1" noAdjustHandles="1" noChangeArrowheads="1" noChangeShapeType="1" noTextEdit="1"/>
              </p:cNvSpPr>
              <p:nvPr/>
            </p:nvSpPr>
            <p:spPr>
              <a:xfrm>
                <a:off x="7264690" y="1360630"/>
                <a:ext cx="288032" cy="246221"/>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7705122" y="1365140"/>
                <a:ext cx="288032" cy="2462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000" i="1">
                              <a:solidFill>
                                <a:schemeClr val="tx2">
                                  <a:lumMod val="75000"/>
                                </a:schemeClr>
                              </a:solidFill>
                              <a:latin typeface="Cambria Math"/>
                            </a:rPr>
                          </m:ctrlPr>
                        </m:sSubPr>
                        <m:e>
                          <m:r>
                            <a:rPr lang="en-US" altLang="zh-CN" sz="1000" i="1">
                              <a:solidFill>
                                <a:schemeClr val="tx2">
                                  <a:lumMod val="75000"/>
                                </a:schemeClr>
                              </a:solidFill>
                              <a:latin typeface="Cambria Math"/>
                            </a:rPr>
                            <m:t>𝑣</m:t>
                          </m:r>
                        </m:e>
                        <m:sub>
                          <m:r>
                            <a:rPr lang="en-US" altLang="zh-CN" sz="1000" i="1">
                              <a:solidFill>
                                <a:schemeClr val="tx2">
                                  <a:lumMod val="75000"/>
                                </a:schemeClr>
                              </a:solidFill>
                              <a:latin typeface="Cambria Math"/>
                            </a:rPr>
                            <m:t>2</m:t>
                          </m:r>
                        </m:sub>
                      </m:sSub>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85" name="矩形 84"/>
              <p:cNvSpPr>
                <a:spLocks noRot="1" noChangeAspect="1" noMove="1" noResize="1" noEditPoints="1" noAdjustHandles="1" noChangeArrowheads="1" noChangeShapeType="1" noTextEdit="1"/>
              </p:cNvSpPr>
              <p:nvPr/>
            </p:nvSpPr>
            <p:spPr>
              <a:xfrm>
                <a:off x="7705122" y="1365140"/>
                <a:ext cx="288032" cy="246221"/>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5004048" y="5733256"/>
                <a:ext cx="3096344" cy="523220"/>
              </a:xfrm>
              <a:prstGeom prst="rect">
                <a:avLst/>
              </a:prstGeom>
              <a:ln>
                <a:noFill/>
              </a:ln>
            </p:spPr>
            <p:txBody>
              <a:bodyPr wrap="square">
                <a:spAutoFit/>
              </a:bodyPr>
              <a:lstStyle/>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Then</a:t>
                </a:r>
                <a:r>
                  <a:rPr lang="en-US" altLang="zh-CN" sz="1400" dirty="0" smtClean="0">
                    <a:solidFill>
                      <a:schemeClr val="tx2">
                        <a:lumMod val="75000"/>
                      </a:schemeClr>
                    </a:solidFill>
                    <a:ea typeface="微软雅黑" panose="020B0503020204020204" pitchFamily="34" charset="-122"/>
                    <a:cs typeface="Tahoma" panose="020B0604030504040204" pitchFamily="34" charset="0"/>
                  </a:rPr>
                  <a:t> </a:t>
                </a:r>
                <a14:m>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400" i="1" smtClean="0">
                        <a:solidFill>
                          <a:schemeClr val="tx2">
                            <a:lumMod val="75000"/>
                          </a:schemeClr>
                        </a:solidFill>
                        <a:latin typeface="Cambria Math"/>
                        <a:ea typeface="Cambria Math"/>
                        <a:cs typeface="Tahoma" panose="020B0604030504040204" pitchFamily="34" charset="0"/>
                      </a:rPr>
                      <m:t>=</m:t>
                    </m:r>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400" b="0" i="0" smtClean="0">
                        <a:solidFill>
                          <a:schemeClr val="tx2">
                            <a:lumMod val="75000"/>
                          </a:schemeClr>
                        </a:solidFill>
                        <a:latin typeface="Cambria Math"/>
                        <a:ea typeface="微软雅黑" panose="020B0503020204020204" pitchFamily="34" charset="-122"/>
                        <a:cs typeface="Tahoma" panose="020B0604030504040204" pitchFamily="34" charset="0"/>
                      </a:rPr>
                      <m:t>+1</m:t>
                    </m:r>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400" i="1">
                        <a:solidFill>
                          <a:schemeClr val="tx2">
                            <a:lumMod val="75000"/>
                          </a:schemeClr>
                        </a:solidFill>
                        <a:latin typeface="Cambria Math"/>
                        <a:ea typeface="Cambria Math"/>
                        <a:cs typeface="Tahoma" panose="020B0604030504040204" pitchFamily="34" charset="0"/>
                      </a:rPr>
                      <m:t>=</m:t>
                    </m:r>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40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sz="1400" b="0" i="0" smtClean="0">
                        <a:solidFill>
                          <a:schemeClr val="tx2">
                            <a:lumMod val="75000"/>
                          </a:schemeClr>
                        </a:solidFill>
                        <a:latin typeface="Cambria Math"/>
                        <a:ea typeface="微软雅黑" panose="020B0503020204020204" pitchFamily="34" charset="-122"/>
                        <a:cs typeface="Tahoma" panose="020B0604030504040204" pitchFamily="34" charset="0"/>
                      </a:rPr>
                      <m:t>3</m:t>
                    </m:r>
                  </m:oMath>
                </a14:m>
                <a:r>
                  <a:rPr lang="zh-CN" altLang="en-US"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and delete </a:t>
                </a:r>
                <a14:m>
                  <m:oMath xmlns:m="http://schemas.openxmlformats.org/officeDocument/2006/math">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1</m:t>
                        </m:r>
                      </m:sub>
                    </m:sSub>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zh-CN" altLang="en-US"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and </a:t>
                </a:r>
                <a14:m>
                  <m:oMath xmlns:m="http://schemas.openxmlformats.org/officeDocument/2006/math">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3</m:t>
                        </m:r>
                      </m:sub>
                    </m:sSub>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t>
                </a:r>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09" name="矩形 108"/>
              <p:cNvSpPr>
                <a:spLocks noRot="1" noChangeAspect="1" noMove="1" noResize="1" noEditPoints="1" noAdjustHandles="1" noChangeArrowheads="1" noChangeShapeType="1" noTextEdit="1"/>
              </p:cNvSpPr>
              <p:nvPr/>
            </p:nvSpPr>
            <p:spPr>
              <a:xfrm>
                <a:off x="5004048" y="5733256"/>
                <a:ext cx="3096344" cy="523220"/>
              </a:xfrm>
              <a:prstGeom prst="rect">
                <a:avLst/>
              </a:prstGeom>
              <a:blipFill rotWithShape="1">
                <a:blip r:embed="rId13"/>
                <a:stretch>
                  <a:fillRect l="-591" t="-2326" b="-10465"/>
                </a:stretch>
              </a:blipFill>
              <a:ln>
                <a:noFill/>
              </a:ln>
            </p:spPr>
            <p:txBody>
              <a:bodyPr/>
              <a:lstStyle/>
              <a:p>
                <a:r>
                  <a:rPr lang="zh-CN" altLang="en-US">
                    <a:noFill/>
                  </a:rPr>
                  <a:t> </a:t>
                </a:r>
              </a:p>
            </p:txBody>
          </p:sp>
        </mc:Fallback>
      </mc:AlternateContent>
      <p:pic>
        <p:nvPicPr>
          <p:cNvPr id="7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6239" y="3339819"/>
            <a:ext cx="580635" cy="6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7" name="直接箭头连接符 76"/>
          <p:cNvCxnSpPr>
            <a:stCxn id="75" idx="3"/>
            <a:endCxn id="88" idx="1"/>
          </p:cNvCxnSpPr>
          <p:nvPr/>
        </p:nvCxnSpPr>
        <p:spPr>
          <a:xfrm>
            <a:off x="1666874" y="3663819"/>
            <a:ext cx="830197" cy="58777"/>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endCxn id="86" idx="1"/>
          </p:cNvCxnSpPr>
          <p:nvPr/>
        </p:nvCxnSpPr>
        <p:spPr>
          <a:xfrm flipV="1">
            <a:off x="1657696" y="3123819"/>
            <a:ext cx="843291" cy="54000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endCxn id="98" idx="1"/>
          </p:cNvCxnSpPr>
          <p:nvPr/>
        </p:nvCxnSpPr>
        <p:spPr>
          <a:xfrm>
            <a:off x="1657696" y="3663819"/>
            <a:ext cx="843291" cy="701309"/>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0987" y="2907819"/>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7071" y="3506596"/>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0987" y="4149128"/>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996" y="5073282"/>
            <a:ext cx="580635" cy="6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3" name="直接箭头连接符 112"/>
          <p:cNvCxnSpPr>
            <a:stCxn id="112" idx="3"/>
            <a:endCxn id="117" idx="1"/>
          </p:cNvCxnSpPr>
          <p:nvPr/>
        </p:nvCxnSpPr>
        <p:spPr>
          <a:xfrm>
            <a:off x="1650631" y="5397282"/>
            <a:ext cx="830197" cy="58777"/>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endCxn id="116" idx="1"/>
          </p:cNvCxnSpPr>
          <p:nvPr/>
        </p:nvCxnSpPr>
        <p:spPr>
          <a:xfrm flipV="1">
            <a:off x="1641453" y="4857282"/>
            <a:ext cx="843291" cy="54000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endCxn id="118" idx="1"/>
          </p:cNvCxnSpPr>
          <p:nvPr/>
        </p:nvCxnSpPr>
        <p:spPr>
          <a:xfrm>
            <a:off x="1641453" y="5397282"/>
            <a:ext cx="843291" cy="701309"/>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4744" y="4641282"/>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0828" y="5240059"/>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4744" y="5882591"/>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19" name="矩形 118"/>
              <p:cNvSpPr/>
              <p:nvPr/>
            </p:nvSpPr>
            <p:spPr>
              <a:xfrm>
                <a:off x="1124512" y="2231398"/>
                <a:ext cx="471601" cy="30848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1</m:t>
                          </m:r>
                        </m:sub>
                      </m:sSub>
                    </m:oMath>
                  </m:oMathPara>
                </a14:m>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19" name="矩形 118"/>
              <p:cNvSpPr>
                <a:spLocks noRot="1" noChangeAspect="1" noMove="1" noResize="1" noEditPoints="1" noAdjustHandles="1" noChangeArrowheads="1" noChangeShapeType="1" noTextEdit="1"/>
              </p:cNvSpPr>
              <p:nvPr/>
            </p:nvSpPr>
            <p:spPr>
              <a:xfrm>
                <a:off x="1124512" y="2231398"/>
                <a:ext cx="471601" cy="308482"/>
              </a:xfrm>
              <a:prstGeom prst="rect">
                <a:avLst/>
              </a:prstGeom>
              <a:blipFill rotWithShape="1">
                <a:blip r:embed="rId1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矩形 119"/>
              <p:cNvSpPr/>
              <p:nvPr/>
            </p:nvSpPr>
            <p:spPr>
              <a:xfrm>
                <a:off x="1136839" y="4014975"/>
                <a:ext cx="471601" cy="30848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2</m:t>
                          </m:r>
                        </m:sub>
                      </m:sSub>
                    </m:oMath>
                  </m:oMathPara>
                </a14:m>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20" name="矩形 119"/>
              <p:cNvSpPr>
                <a:spLocks noRot="1" noChangeAspect="1" noMove="1" noResize="1" noEditPoints="1" noAdjustHandles="1" noChangeArrowheads="1" noChangeShapeType="1" noTextEdit="1"/>
              </p:cNvSpPr>
              <p:nvPr/>
            </p:nvSpPr>
            <p:spPr>
              <a:xfrm>
                <a:off x="1136839" y="4014975"/>
                <a:ext cx="471601" cy="308482"/>
              </a:xfrm>
              <a:prstGeom prst="rect">
                <a:avLst/>
              </a:prstGeom>
              <a:blipFill rotWithShape="1">
                <a:blip r:embed="rId1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矩形 120"/>
              <p:cNvSpPr/>
              <p:nvPr/>
            </p:nvSpPr>
            <p:spPr>
              <a:xfrm>
                <a:off x="1126365" y="5748179"/>
                <a:ext cx="471601" cy="30848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3</m:t>
                          </m:r>
                        </m:sub>
                      </m:sSub>
                    </m:oMath>
                  </m:oMathPara>
                </a14:m>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21" name="矩形 120"/>
              <p:cNvSpPr>
                <a:spLocks noRot="1" noChangeAspect="1" noMove="1" noResize="1" noEditPoints="1" noAdjustHandles="1" noChangeArrowheads="1" noChangeShapeType="1" noTextEdit="1"/>
              </p:cNvSpPr>
              <p:nvPr/>
            </p:nvSpPr>
            <p:spPr>
              <a:xfrm>
                <a:off x="1126365" y="5748179"/>
                <a:ext cx="471601" cy="308482"/>
              </a:xfrm>
              <a:prstGeom prst="rect">
                <a:avLst/>
              </a:prstGeom>
              <a:blipFill rotWithShape="1">
                <a:blip r:embed="rId16"/>
                <a:stretch>
                  <a:fillRect/>
                </a:stretch>
              </a:blipFill>
              <a:ln>
                <a:noFill/>
              </a:ln>
            </p:spPr>
            <p:txBody>
              <a:bodyPr/>
              <a:lstStyle/>
              <a:p>
                <a:r>
                  <a:rPr lang="zh-CN" altLang="en-US">
                    <a:noFill/>
                  </a:rPr>
                  <a:t> </a:t>
                </a:r>
              </a:p>
            </p:txBody>
          </p:sp>
        </mc:Fallback>
      </mc:AlternateContent>
      <p:sp>
        <p:nvSpPr>
          <p:cNvPr id="122" name="矩形 121"/>
          <p:cNvSpPr/>
          <p:nvPr/>
        </p:nvSpPr>
        <p:spPr>
          <a:xfrm>
            <a:off x="1653780" y="1299074"/>
            <a:ext cx="715260"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&lt;-0.6784</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23" name="矩形 122"/>
          <p:cNvSpPr/>
          <p:nvPr/>
        </p:nvSpPr>
        <p:spPr>
          <a:xfrm>
            <a:off x="1562640" y="2220325"/>
            <a:ext cx="668773"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&gt;0.7569</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24" name="矩形 123"/>
          <p:cNvSpPr/>
          <p:nvPr/>
        </p:nvSpPr>
        <p:spPr>
          <a:xfrm>
            <a:off x="1801465" y="1671337"/>
            <a:ext cx="654346"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 rest</a:t>
            </a:r>
            <a:endParaRPr lang="zh-CN" altLang="en-US" sz="1000" dirty="0">
              <a:latin typeface="Tahoma" panose="020B0604030504040204" pitchFamily="34" charset="0"/>
              <a:cs typeface="Tahoma" panose="020B0604030504040204" pitchFamily="34" charset="0"/>
            </a:endParaRPr>
          </a:p>
        </p:txBody>
      </p:sp>
      <p:cxnSp>
        <p:nvCxnSpPr>
          <p:cNvPr id="125" name="直接箭头连接符 124"/>
          <p:cNvCxnSpPr/>
          <p:nvPr/>
        </p:nvCxnSpPr>
        <p:spPr>
          <a:xfrm>
            <a:off x="539552" y="1880744"/>
            <a:ext cx="0" cy="3575315"/>
          </a:xfrm>
          <a:prstGeom prst="straightConnector1">
            <a:avLst/>
          </a:prstGeom>
          <a:ln w="12700">
            <a:solidFill>
              <a:schemeClr val="tx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endCxn id="64" idx="1"/>
          </p:cNvCxnSpPr>
          <p:nvPr/>
        </p:nvCxnSpPr>
        <p:spPr>
          <a:xfrm>
            <a:off x="3006073" y="1765058"/>
            <a:ext cx="1902363" cy="291000"/>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矩形 126"/>
          <p:cNvSpPr/>
          <p:nvPr/>
        </p:nvSpPr>
        <p:spPr>
          <a:xfrm>
            <a:off x="3100068" y="1507638"/>
            <a:ext cx="266420" cy="276999"/>
          </a:xfrm>
          <a:prstGeom prst="rect">
            <a:avLst/>
          </a:prstGeom>
        </p:spPr>
        <p:txBody>
          <a:bodyPr wrap="none">
            <a:spAutoFit/>
          </a:bodyPr>
          <a:lstStyle/>
          <a:p>
            <a:r>
              <a:rPr lang="en-US" altLang="zh-CN" sz="1200" dirty="0" err="1" smtClean="0">
                <a:latin typeface="Tahoma" panose="020B0604030504040204" pitchFamily="34" charset="0"/>
                <a:cs typeface="Tahoma" panose="020B0604030504040204" pitchFamily="34" charset="0"/>
              </a:rPr>
              <a:t>i</a:t>
            </a:r>
            <a:r>
              <a:rPr lang="en-US" altLang="zh-CN" sz="1200" dirty="0" smtClean="0">
                <a:latin typeface="Tahoma" panose="020B0604030504040204" pitchFamily="34" charset="0"/>
                <a:cs typeface="Tahoma" panose="020B0604030504040204" pitchFamily="34" charset="0"/>
              </a:rPr>
              <a:t>,</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054" name="矩形 2053"/>
              <p:cNvSpPr/>
              <p:nvPr/>
            </p:nvSpPr>
            <p:spPr>
              <a:xfrm>
                <a:off x="3275856" y="1598603"/>
                <a:ext cx="443583" cy="246221"/>
              </a:xfrm>
              <a:prstGeom prst="rect">
                <a:avLst/>
              </a:prstGeom>
            </p:spPr>
            <p:txBody>
              <a:bodyPr wrap="non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t>,</a:t>
                </a:r>
                <a:endParaRPr lang="zh-CN" altLang="en-US" sz="1000" dirty="0"/>
              </a:p>
            </p:txBody>
          </p:sp>
        </mc:Choice>
        <mc:Fallback xmlns="">
          <p:sp>
            <p:nvSpPr>
              <p:cNvPr id="2054" name="矩形 2053"/>
              <p:cNvSpPr>
                <a:spLocks noRot="1" noChangeAspect="1" noMove="1" noResize="1" noEditPoints="1" noAdjustHandles="1" noChangeArrowheads="1" noChangeShapeType="1" noTextEdit="1"/>
              </p:cNvSpPr>
              <p:nvPr/>
            </p:nvSpPr>
            <p:spPr>
              <a:xfrm>
                <a:off x="3275856" y="1598603"/>
                <a:ext cx="443583" cy="246221"/>
              </a:xfrm>
              <a:prstGeom prst="rect">
                <a:avLst/>
              </a:prstGeom>
              <a:blipFill rotWithShape="1">
                <a:blip r:embed="rId17"/>
                <a:stretch>
                  <a:fillRect b="-12195"/>
                </a:stretch>
              </a:blipFill>
            </p:spPr>
            <p:txBody>
              <a:bodyPr/>
              <a:lstStyle/>
              <a:p>
                <a:r>
                  <a:rPr lang="zh-CN" altLang="en-US">
                    <a:noFill/>
                  </a:rPr>
                  <a:t> </a:t>
                </a:r>
              </a:p>
            </p:txBody>
          </p:sp>
        </mc:Fallback>
      </mc:AlternateContent>
      <p:sp>
        <p:nvSpPr>
          <p:cNvPr id="128" name="矩形 127"/>
          <p:cNvSpPr/>
          <p:nvPr/>
        </p:nvSpPr>
        <p:spPr>
          <a:xfrm>
            <a:off x="3635896" y="1670611"/>
            <a:ext cx="660758"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-0.6784,</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29" name="矩形 128"/>
          <p:cNvSpPr/>
          <p:nvPr/>
        </p:nvSpPr>
        <p:spPr>
          <a:xfrm>
            <a:off x="4200513" y="1768025"/>
            <a:ext cx="614271"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0.7569,</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cxnSp>
        <p:nvCxnSpPr>
          <p:cNvPr id="130" name="直接箭头连接符 129"/>
          <p:cNvCxnSpPr/>
          <p:nvPr/>
        </p:nvCxnSpPr>
        <p:spPr>
          <a:xfrm flipH="1">
            <a:off x="3006075" y="2194557"/>
            <a:ext cx="1902361" cy="1343334"/>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57" name="矩形 2056"/>
              <p:cNvSpPr/>
              <p:nvPr/>
            </p:nvSpPr>
            <p:spPr>
              <a:xfrm>
                <a:off x="3366488" y="2366053"/>
                <a:ext cx="105888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000" i="1">
                          <a:solidFill>
                            <a:schemeClr val="tx2">
                              <a:lumMod val="75000"/>
                            </a:schemeClr>
                          </a:solidFill>
                          <a:latin typeface="Cambria Math"/>
                          <a:ea typeface="Cambria Math"/>
                          <a:cs typeface="Tahoma" panose="020B0604030504040204" pitchFamily="34" charset="0"/>
                        </a:rPr>
                        <m:t>=</m:t>
                      </m:r>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000">
                          <a:solidFill>
                            <a:schemeClr val="tx2">
                              <a:lumMod val="75000"/>
                            </a:schemeClr>
                          </a:solidFill>
                          <a:latin typeface="Cambria Math"/>
                          <a:ea typeface="微软雅黑" panose="020B0503020204020204" pitchFamily="34" charset="-122"/>
                          <a:cs typeface="Tahoma" panose="020B0604030504040204" pitchFamily="34" charset="0"/>
                        </a:rPr>
                        <m:t>+1</m:t>
                      </m:r>
                    </m:oMath>
                  </m:oMathPara>
                </a14:m>
                <a:endParaRPr lang="zh-CN" altLang="en-US" sz="1000" dirty="0"/>
              </a:p>
            </p:txBody>
          </p:sp>
        </mc:Choice>
        <mc:Fallback xmlns="">
          <p:sp>
            <p:nvSpPr>
              <p:cNvPr id="2057" name="矩形 2056"/>
              <p:cNvSpPr>
                <a:spLocks noRot="1" noChangeAspect="1" noMove="1" noResize="1" noEditPoints="1" noAdjustHandles="1" noChangeArrowheads="1" noChangeShapeType="1" noTextEdit="1"/>
              </p:cNvSpPr>
              <p:nvPr/>
            </p:nvSpPr>
            <p:spPr>
              <a:xfrm>
                <a:off x="3366488" y="2366053"/>
                <a:ext cx="1058880" cy="246221"/>
              </a:xfrm>
              <a:prstGeom prst="rect">
                <a:avLst/>
              </a:prstGeom>
              <a:blipFill rotWithShape="1">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8" name="矩形 2057"/>
              <p:cNvSpPr/>
              <p:nvPr/>
            </p:nvSpPr>
            <p:spPr>
              <a:xfrm>
                <a:off x="2902303" y="2708920"/>
                <a:ext cx="109363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000" i="1">
                          <a:solidFill>
                            <a:schemeClr val="tx2">
                              <a:lumMod val="75000"/>
                            </a:schemeClr>
                          </a:solidFill>
                          <a:latin typeface="Cambria Math"/>
                          <a:ea typeface="Cambria Math"/>
                          <a:cs typeface="Tahoma" panose="020B0604030504040204" pitchFamily="34" charset="0"/>
                        </a:rPr>
                        <m:t>=</m:t>
                      </m:r>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000">
                          <a:solidFill>
                            <a:schemeClr val="tx2">
                              <a:lumMod val="75000"/>
                            </a:schemeClr>
                          </a:solidFill>
                          <a:latin typeface="Cambria Math"/>
                          <a:ea typeface="微软雅黑" panose="020B0503020204020204" pitchFamily="34" charset="-122"/>
                          <a:cs typeface="Tahoma" panose="020B0604030504040204" pitchFamily="34" charset="0"/>
                        </a:rPr>
                        <m:t>+3 </m:t>
                      </m:r>
                    </m:oMath>
                  </m:oMathPara>
                </a14:m>
                <a:endParaRPr lang="zh-CN" altLang="en-US" sz="1000" dirty="0"/>
              </a:p>
            </p:txBody>
          </p:sp>
        </mc:Choice>
        <mc:Fallback xmlns="">
          <p:sp>
            <p:nvSpPr>
              <p:cNvPr id="2058" name="矩形 2057"/>
              <p:cNvSpPr>
                <a:spLocks noRot="1" noChangeAspect="1" noMove="1" noResize="1" noEditPoints="1" noAdjustHandles="1" noChangeArrowheads="1" noChangeShapeType="1" noTextEdit="1"/>
              </p:cNvSpPr>
              <p:nvPr/>
            </p:nvSpPr>
            <p:spPr>
              <a:xfrm>
                <a:off x="2902303" y="2708920"/>
                <a:ext cx="1093633" cy="246221"/>
              </a:xfrm>
              <a:prstGeom prst="rect">
                <a:avLst/>
              </a:prstGeom>
              <a:blipFill rotWithShape="1">
                <a:blip r:embed="rId19"/>
                <a:stretch>
                  <a:fillRect/>
                </a:stretch>
              </a:blipFill>
            </p:spPr>
            <p:txBody>
              <a:bodyPr/>
              <a:lstStyle/>
              <a:p>
                <a:r>
                  <a:rPr lang="zh-CN" altLang="en-US">
                    <a:noFill/>
                  </a:rPr>
                  <a:t> </a:t>
                </a:r>
              </a:p>
            </p:txBody>
          </p:sp>
        </mc:Fallback>
      </mc:AlternateContent>
      <p:cxnSp>
        <p:nvCxnSpPr>
          <p:cNvPr id="131" name="直接箭头连接符 130"/>
          <p:cNvCxnSpPr/>
          <p:nvPr/>
        </p:nvCxnSpPr>
        <p:spPr>
          <a:xfrm flipV="1">
            <a:off x="3100068" y="2353958"/>
            <a:ext cx="1848990" cy="1471312"/>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1539396" y="3067173"/>
            <a:ext cx="715260"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&lt;-0.2588</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33" name="矩形 132"/>
          <p:cNvSpPr/>
          <p:nvPr/>
        </p:nvSpPr>
        <p:spPr>
          <a:xfrm>
            <a:off x="1539396" y="4026017"/>
            <a:ext cx="668773"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&gt;0.2471</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34" name="矩形 133"/>
          <p:cNvSpPr/>
          <p:nvPr/>
        </p:nvSpPr>
        <p:spPr>
          <a:xfrm>
            <a:off x="1757414" y="3476375"/>
            <a:ext cx="654346"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 rest</a:t>
            </a:r>
            <a:endParaRPr lang="zh-CN" altLang="en-US" sz="1000" dirty="0">
              <a:latin typeface="Tahoma" panose="020B0604030504040204" pitchFamily="34" charset="0"/>
              <a:cs typeface="Tahoma" panose="020B0604030504040204" pitchFamily="34" charset="0"/>
            </a:endParaRPr>
          </a:p>
        </p:txBody>
      </p:sp>
      <p:sp>
        <p:nvSpPr>
          <p:cNvPr id="135" name="矩形 134"/>
          <p:cNvSpPr/>
          <p:nvPr/>
        </p:nvSpPr>
        <p:spPr>
          <a:xfrm>
            <a:off x="3149" y="3359919"/>
            <a:ext cx="536403" cy="246221"/>
          </a:xfrm>
          <a:prstGeom prst="rect">
            <a:avLst/>
          </a:prstGeom>
          <a:ln>
            <a:noFill/>
          </a:ln>
        </p:spPr>
        <p:txBody>
          <a:bodyPr wrap="square">
            <a:spAutoFit/>
          </a:bodyPr>
          <a:lstStyle/>
          <a:p>
            <a:r>
              <a:rPr lang="en-US" altLang="zh-CN" sz="10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Order</a:t>
            </a:r>
            <a:endParaRPr lang="zh-CN" altLang="en-US" sz="10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
        <p:nvSpPr>
          <p:cNvPr id="136" name="矩形 135"/>
          <p:cNvSpPr/>
          <p:nvPr/>
        </p:nvSpPr>
        <p:spPr>
          <a:xfrm>
            <a:off x="3267723" y="3612476"/>
            <a:ext cx="266420" cy="276999"/>
          </a:xfrm>
          <a:prstGeom prst="rect">
            <a:avLst/>
          </a:prstGeom>
        </p:spPr>
        <p:txBody>
          <a:bodyPr wrap="none">
            <a:spAutoFit/>
          </a:bodyPr>
          <a:lstStyle/>
          <a:p>
            <a:r>
              <a:rPr lang="en-US" altLang="zh-CN" sz="1200" dirty="0" err="1" smtClean="0">
                <a:latin typeface="Tahoma" panose="020B0604030504040204" pitchFamily="34" charset="0"/>
                <a:cs typeface="Tahoma" panose="020B0604030504040204" pitchFamily="34" charset="0"/>
              </a:rPr>
              <a:t>i</a:t>
            </a:r>
            <a:r>
              <a:rPr lang="en-US" altLang="zh-CN" sz="1200" dirty="0" smtClean="0">
                <a:latin typeface="Tahoma" panose="020B0604030504040204" pitchFamily="34" charset="0"/>
                <a:cs typeface="Tahoma" panose="020B0604030504040204" pitchFamily="34" charset="0"/>
              </a:rPr>
              <a:t>,</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137" name="矩形 136"/>
              <p:cNvSpPr/>
              <p:nvPr/>
            </p:nvSpPr>
            <p:spPr>
              <a:xfrm>
                <a:off x="3501120" y="3414178"/>
                <a:ext cx="443583" cy="246221"/>
              </a:xfrm>
              <a:prstGeom prst="rect">
                <a:avLst/>
              </a:prstGeom>
            </p:spPr>
            <p:txBody>
              <a:bodyPr wrap="non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t>,</a:t>
                </a:r>
                <a:endParaRPr lang="zh-CN" altLang="en-US" sz="1000" dirty="0"/>
              </a:p>
            </p:txBody>
          </p:sp>
        </mc:Choice>
        <mc:Fallback xmlns="">
          <p:sp>
            <p:nvSpPr>
              <p:cNvPr id="137" name="矩形 136"/>
              <p:cNvSpPr>
                <a:spLocks noRot="1" noChangeAspect="1" noMove="1" noResize="1" noEditPoints="1" noAdjustHandles="1" noChangeArrowheads="1" noChangeShapeType="1" noTextEdit="1"/>
              </p:cNvSpPr>
              <p:nvPr/>
            </p:nvSpPr>
            <p:spPr>
              <a:xfrm>
                <a:off x="3501120" y="3414178"/>
                <a:ext cx="443583" cy="246221"/>
              </a:xfrm>
              <a:prstGeom prst="rect">
                <a:avLst/>
              </a:prstGeom>
              <a:blipFill rotWithShape="1">
                <a:blip r:embed="rId17"/>
                <a:stretch>
                  <a:fillRect b="-15000"/>
                </a:stretch>
              </a:blipFill>
            </p:spPr>
            <p:txBody>
              <a:bodyPr/>
              <a:lstStyle/>
              <a:p>
                <a:r>
                  <a:rPr lang="zh-CN" altLang="en-US">
                    <a:noFill/>
                  </a:rPr>
                  <a:t> </a:t>
                </a:r>
              </a:p>
            </p:txBody>
          </p:sp>
        </mc:Fallback>
      </mc:AlternateContent>
      <p:sp>
        <p:nvSpPr>
          <p:cNvPr id="138" name="矩形 137"/>
          <p:cNvSpPr/>
          <p:nvPr/>
        </p:nvSpPr>
        <p:spPr>
          <a:xfrm>
            <a:off x="3635896" y="3254787"/>
            <a:ext cx="660758"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-0.2588,</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39" name="矩形 138"/>
          <p:cNvSpPr/>
          <p:nvPr/>
        </p:nvSpPr>
        <p:spPr>
          <a:xfrm>
            <a:off x="3923928" y="3038763"/>
            <a:ext cx="614271"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0.2471,</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cxnSp>
        <p:nvCxnSpPr>
          <p:cNvPr id="140" name="直接箭头连接符 139"/>
          <p:cNvCxnSpPr/>
          <p:nvPr/>
        </p:nvCxnSpPr>
        <p:spPr>
          <a:xfrm flipH="1">
            <a:off x="3105600" y="2489163"/>
            <a:ext cx="1821225" cy="2966896"/>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矩形 140"/>
              <p:cNvSpPr/>
              <p:nvPr/>
            </p:nvSpPr>
            <p:spPr>
              <a:xfrm>
                <a:off x="2957293" y="3987819"/>
                <a:ext cx="105888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000" i="1">
                          <a:solidFill>
                            <a:schemeClr val="tx2">
                              <a:lumMod val="75000"/>
                            </a:schemeClr>
                          </a:solidFill>
                          <a:latin typeface="Cambria Math"/>
                          <a:ea typeface="Cambria Math"/>
                          <a:cs typeface="Tahoma" panose="020B0604030504040204" pitchFamily="34" charset="0"/>
                        </a:rPr>
                        <m:t>=</m:t>
                      </m:r>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000">
                          <a:solidFill>
                            <a:schemeClr val="tx2">
                              <a:lumMod val="75000"/>
                            </a:schemeClr>
                          </a:solidFill>
                          <a:latin typeface="Cambria Math"/>
                          <a:ea typeface="微软雅黑" panose="020B0503020204020204" pitchFamily="34" charset="-122"/>
                          <a:cs typeface="Tahoma" panose="020B0604030504040204" pitchFamily="34" charset="0"/>
                        </a:rPr>
                        <m:t>+1</m:t>
                      </m:r>
                    </m:oMath>
                  </m:oMathPara>
                </a14:m>
                <a:endParaRPr lang="zh-CN" altLang="en-US" sz="1000" dirty="0"/>
              </a:p>
            </p:txBody>
          </p:sp>
        </mc:Choice>
        <mc:Fallback xmlns="">
          <p:sp>
            <p:nvSpPr>
              <p:cNvPr id="141" name="矩形 140"/>
              <p:cNvSpPr>
                <a:spLocks noRot="1" noChangeAspect="1" noMove="1" noResize="1" noEditPoints="1" noAdjustHandles="1" noChangeArrowheads="1" noChangeShapeType="1" noTextEdit="1"/>
              </p:cNvSpPr>
              <p:nvPr/>
            </p:nvSpPr>
            <p:spPr>
              <a:xfrm>
                <a:off x="2957293" y="3987819"/>
                <a:ext cx="1058880" cy="246221"/>
              </a:xfrm>
              <a:prstGeom prst="rect">
                <a:avLst/>
              </a:prstGeom>
              <a:blipFill rotWithShape="1">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矩形 141"/>
              <p:cNvSpPr/>
              <p:nvPr/>
            </p:nvSpPr>
            <p:spPr>
              <a:xfrm>
                <a:off x="2830295" y="4149080"/>
                <a:ext cx="109363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000" i="1">
                          <a:solidFill>
                            <a:schemeClr val="tx2">
                              <a:lumMod val="75000"/>
                            </a:schemeClr>
                          </a:solidFill>
                          <a:latin typeface="Cambria Math"/>
                          <a:ea typeface="Cambria Math"/>
                          <a:cs typeface="Tahoma" panose="020B0604030504040204" pitchFamily="34" charset="0"/>
                        </a:rPr>
                        <m:t>=</m:t>
                      </m:r>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000">
                          <a:solidFill>
                            <a:schemeClr val="tx2">
                              <a:lumMod val="75000"/>
                            </a:schemeClr>
                          </a:solidFill>
                          <a:latin typeface="Cambria Math"/>
                          <a:ea typeface="微软雅黑" panose="020B0503020204020204" pitchFamily="34" charset="-122"/>
                          <a:cs typeface="Tahoma" panose="020B0604030504040204" pitchFamily="34" charset="0"/>
                        </a:rPr>
                        <m:t>+3 </m:t>
                      </m:r>
                    </m:oMath>
                  </m:oMathPara>
                </a14:m>
                <a:endParaRPr lang="zh-CN" altLang="en-US" sz="1000" dirty="0"/>
              </a:p>
            </p:txBody>
          </p:sp>
        </mc:Choice>
        <mc:Fallback xmlns="">
          <p:sp>
            <p:nvSpPr>
              <p:cNvPr id="142" name="矩形 141"/>
              <p:cNvSpPr>
                <a:spLocks noRot="1" noChangeAspect="1" noMove="1" noResize="1" noEditPoints="1" noAdjustHandles="1" noChangeArrowheads="1" noChangeShapeType="1" noTextEdit="1"/>
              </p:cNvSpPr>
              <p:nvPr/>
            </p:nvSpPr>
            <p:spPr>
              <a:xfrm>
                <a:off x="2830295" y="4149080"/>
                <a:ext cx="1093633" cy="246221"/>
              </a:xfrm>
              <a:prstGeom prst="rect">
                <a:avLst/>
              </a:prstGeom>
              <a:blipFill rotWithShape="1">
                <a:blip r:embed="rId20"/>
                <a:stretch>
                  <a:fillRect/>
                </a:stretch>
              </a:blipFill>
            </p:spPr>
            <p:txBody>
              <a:bodyPr/>
              <a:lstStyle/>
              <a:p>
                <a:r>
                  <a:rPr lang="zh-CN" altLang="en-US">
                    <a:noFill/>
                  </a:rPr>
                  <a:t> </a:t>
                </a:r>
              </a:p>
            </p:txBody>
          </p:sp>
        </mc:Fallback>
      </mc:AlternateContent>
      <p:sp>
        <p:nvSpPr>
          <p:cNvPr id="143" name="矩形 142"/>
          <p:cNvSpPr/>
          <p:nvPr/>
        </p:nvSpPr>
        <p:spPr>
          <a:xfrm>
            <a:off x="1754799" y="5200468"/>
            <a:ext cx="654346"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 rest</a:t>
            </a:r>
            <a:endParaRPr lang="zh-CN" altLang="en-US" sz="1000" dirty="0">
              <a:latin typeface="Tahoma" panose="020B0604030504040204" pitchFamily="34" charset="0"/>
              <a:cs typeface="Tahoma" panose="020B0604030504040204" pitchFamily="34" charset="0"/>
            </a:endParaRPr>
          </a:p>
        </p:txBody>
      </p:sp>
      <p:sp>
        <p:nvSpPr>
          <p:cNvPr id="144" name="矩形 143"/>
          <p:cNvSpPr/>
          <p:nvPr/>
        </p:nvSpPr>
        <p:spPr>
          <a:xfrm>
            <a:off x="1485251" y="4827061"/>
            <a:ext cx="715260"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&lt;-0.6902</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45" name="矩形 144"/>
          <p:cNvSpPr/>
          <p:nvPr/>
        </p:nvSpPr>
        <p:spPr>
          <a:xfrm>
            <a:off x="1619672" y="5794661"/>
            <a:ext cx="668773"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&gt;0.6784</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46" name="矩形 145"/>
          <p:cNvSpPr/>
          <p:nvPr/>
        </p:nvSpPr>
        <p:spPr>
          <a:xfrm>
            <a:off x="3491880" y="5235003"/>
            <a:ext cx="266420" cy="276999"/>
          </a:xfrm>
          <a:prstGeom prst="rect">
            <a:avLst/>
          </a:prstGeom>
        </p:spPr>
        <p:txBody>
          <a:bodyPr wrap="none">
            <a:spAutoFit/>
          </a:bodyPr>
          <a:lstStyle/>
          <a:p>
            <a:r>
              <a:rPr lang="en-US" altLang="zh-CN" sz="1200" dirty="0" err="1" smtClean="0">
                <a:latin typeface="Tahoma" panose="020B0604030504040204" pitchFamily="34" charset="0"/>
                <a:cs typeface="Tahoma" panose="020B0604030504040204" pitchFamily="34" charset="0"/>
              </a:rPr>
              <a:t>i</a:t>
            </a:r>
            <a:r>
              <a:rPr lang="en-US" altLang="zh-CN" sz="1200" dirty="0" smtClean="0">
                <a:latin typeface="Tahoma" panose="020B0604030504040204" pitchFamily="34" charset="0"/>
                <a:cs typeface="Tahoma" panose="020B0604030504040204" pitchFamily="34" charset="0"/>
              </a:rPr>
              <a:t>,</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147" name="矩形 146"/>
              <p:cNvSpPr/>
              <p:nvPr/>
            </p:nvSpPr>
            <p:spPr>
              <a:xfrm>
                <a:off x="3619323" y="4980392"/>
                <a:ext cx="443583" cy="246221"/>
              </a:xfrm>
              <a:prstGeom prst="rect">
                <a:avLst/>
              </a:prstGeom>
            </p:spPr>
            <p:txBody>
              <a:bodyPr wrap="non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t>,</a:t>
                </a:r>
                <a:endParaRPr lang="zh-CN" altLang="en-US" sz="1000" dirty="0"/>
              </a:p>
            </p:txBody>
          </p:sp>
        </mc:Choice>
        <mc:Fallback xmlns="">
          <p:sp>
            <p:nvSpPr>
              <p:cNvPr id="147" name="矩形 146"/>
              <p:cNvSpPr>
                <a:spLocks noRot="1" noChangeAspect="1" noMove="1" noResize="1" noEditPoints="1" noAdjustHandles="1" noChangeArrowheads="1" noChangeShapeType="1" noTextEdit="1"/>
              </p:cNvSpPr>
              <p:nvPr/>
            </p:nvSpPr>
            <p:spPr>
              <a:xfrm>
                <a:off x="3619323" y="4980392"/>
                <a:ext cx="443583" cy="246221"/>
              </a:xfrm>
              <a:prstGeom prst="rect">
                <a:avLst/>
              </a:prstGeom>
              <a:blipFill rotWithShape="1">
                <a:blip r:embed="rId21"/>
                <a:stretch>
                  <a:fillRect b="-15000"/>
                </a:stretch>
              </a:blipFill>
            </p:spPr>
            <p:txBody>
              <a:bodyPr/>
              <a:lstStyle/>
              <a:p>
                <a:r>
                  <a:rPr lang="zh-CN" altLang="en-US">
                    <a:noFill/>
                  </a:rPr>
                  <a:t> </a:t>
                </a:r>
              </a:p>
            </p:txBody>
          </p:sp>
        </mc:Fallback>
      </mc:AlternateContent>
      <p:sp>
        <p:nvSpPr>
          <p:cNvPr id="148" name="矩形 147"/>
          <p:cNvSpPr/>
          <p:nvPr/>
        </p:nvSpPr>
        <p:spPr>
          <a:xfrm>
            <a:off x="3763339" y="4725144"/>
            <a:ext cx="660758"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-0.6902,</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49" name="矩形 148"/>
          <p:cNvSpPr/>
          <p:nvPr/>
        </p:nvSpPr>
        <p:spPr>
          <a:xfrm>
            <a:off x="3907355" y="4437112"/>
            <a:ext cx="614271"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0.6784,</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cxnSp>
        <p:nvCxnSpPr>
          <p:cNvPr id="150" name="直接箭头连接符 149"/>
          <p:cNvCxnSpPr/>
          <p:nvPr/>
        </p:nvCxnSpPr>
        <p:spPr>
          <a:xfrm flipV="1">
            <a:off x="2999433" y="2708920"/>
            <a:ext cx="2004615" cy="3266795"/>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p:nvPr/>
        </p:nvCxnSpPr>
        <p:spPr>
          <a:xfrm flipV="1">
            <a:off x="3151833" y="5949280"/>
            <a:ext cx="1797225" cy="29525"/>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1039446" y="1321023"/>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①</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3" name="矩形 152"/>
          <p:cNvSpPr/>
          <p:nvPr/>
        </p:nvSpPr>
        <p:spPr>
          <a:xfrm>
            <a:off x="3319019" y="1321749"/>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②</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4" name="矩形 153"/>
          <p:cNvSpPr/>
          <p:nvPr/>
        </p:nvSpPr>
        <p:spPr>
          <a:xfrm>
            <a:off x="4339525" y="2155439"/>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③</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5" name="矩形 154"/>
          <p:cNvSpPr/>
          <p:nvPr/>
        </p:nvSpPr>
        <p:spPr>
          <a:xfrm>
            <a:off x="1082323" y="3026186"/>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④</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6" name="矩形 155"/>
          <p:cNvSpPr/>
          <p:nvPr/>
        </p:nvSpPr>
        <p:spPr>
          <a:xfrm>
            <a:off x="4067944" y="2833191"/>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⑤</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7" name="矩形 156"/>
          <p:cNvSpPr/>
          <p:nvPr/>
        </p:nvSpPr>
        <p:spPr>
          <a:xfrm>
            <a:off x="3723530" y="3784707"/>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⑥</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8" name="矩形 157"/>
          <p:cNvSpPr/>
          <p:nvPr/>
        </p:nvSpPr>
        <p:spPr>
          <a:xfrm>
            <a:off x="1045702" y="4836365"/>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⑦</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9" name="矩形 158"/>
          <p:cNvSpPr/>
          <p:nvPr/>
        </p:nvSpPr>
        <p:spPr>
          <a:xfrm>
            <a:off x="4018412" y="4149128"/>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⑧</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60" name="矩形 159"/>
          <p:cNvSpPr/>
          <p:nvPr/>
        </p:nvSpPr>
        <p:spPr>
          <a:xfrm>
            <a:off x="3690348" y="5672059"/>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⑨</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20367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Another case</a:t>
            </a:r>
            <a:endParaRPr lang="en-US" altLang="zh-CN" sz="3200" b="1"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323" y="1556744"/>
            <a:ext cx="580635" cy="6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1" name="直接箭头连接符 90"/>
          <p:cNvCxnSpPr>
            <a:stCxn id="54" idx="3"/>
            <a:endCxn id="104" idx="1"/>
          </p:cNvCxnSpPr>
          <p:nvPr/>
        </p:nvCxnSpPr>
        <p:spPr>
          <a:xfrm>
            <a:off x="1662958" y="1880744"/>
            <a:ext cx="830197" cy="58777"/>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102" idx="1"/>
          </p:cNvCxnSpPr>
          <p:nvPr/>
        </p:nvCxnSpPr>
        <p:spPr>
          <a:xfrm flipV="1">
            <a:off x="1653780" y="1340744"/>
            <a:ext cx="843291" cy="54000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106" idx="1"/>
          </p:cNvCxnSpPr>
          <p:nvPr/>
        </p:nvCxnSpPr>
        <p:spPr>
          <a:xfrm>
            <a:off x="1653780" y="1880744"/>
            <a:ext cx="843291" cy="701309"/>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7071" y="1124744"/>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3155" y="1723521"/>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7071" y="2366053"/>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矩形 47"/>
          <p:cNvSpPr/>
          <p:nvPr/>
        </p:nvSpPr>
        <p:spPr>
          <a:xfrm>
            <a:off x="179512" y="1299074"/>
            <a:ext cx="600599" cy="307777"/>
          </a:xfrm>
          <a:prstGeom prst="rect">
            <a:avLst/>
          </a:prstGeom>
          <a:ln>
            <a:noFill/>
          </a:ln>
        </p:spPr>
        <p:txBody>
          <a:bodyPr wrap="square">
            <a:spAutoFit/>
          </a:bodyPr>
          <a:lstStyle/>
          <a:p>
            <a:r>
              <a:rPr lang="en-US" altLang="zh-CN" sz="1400" b="1"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 2</a:t>
            </a:r>
            <a:endParaRPr lang="zh-CN" altLang="en-US" sz="14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
        <p:nvSpPr>
          <p:cNvPr id="50" name="TextBox 49"/>
          <p:cNvSpPr txBox="1"/>
          <p:nvPr/>
        </p:nvSpPr>
        <p:spPr>
          <a:xfrm>
            <a:off x="1691680" y="6300028"/>
            <a:ext cx="6120680" cy="369332"/>
          </a:xfrm>
          <a:prstGeom prst="rect">
            <a:avLst/>
          </a:prstGeom>
          <a:noFill/>
        </p:spPr>
        <p:txBody>
          <a:bodyPr wrap="square" rtlCol="0">
            <a:spAutoFit/>
          </a:bodyPr>
          <a:lstStyle/>
          <a:p>
            <a:pPr algn="ct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Fig.7.  The illustration of constructing a SR decision tree</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87611120"/>
              </p:ext>
            </p:extLst>
          </p:nvPr>
        </p:nvGraphicFramePr>
        <p:xfrm>
          <a:off x="5189158" y="1610445"/>
          <a:ext cx="3155652" cy="2384312"/>
        </p:xfrm>
        <a:graphic>
          <a:graphicData uri="http://schemas.openxmlformats.org/drawingml/2006/table">
            <a:tbl>
              <a:tblPr firstRow="1" bandRow="1">
                <a:tableStyleId>{2D5ABB26-0587-4C30-8999-92F81FD0307C}</a:tableStyleId>
              </a:tblPr>
              <a:tblGrid>
                <a:gridCol w="489938"/>
                <a:gridCol w="489938"/>
                <a:gridCol w="489938"/>
                <a:gridCol w="489938"/>
                <a:gridCol w="619836"/>
                <a:gridCol w="576064"/>
              </a:tblGrid>
              <a:tr h="298039">
                <a:tc>
                  <a:txBody>
                    <a:bodyPr/>
                    <a:lstStyle/>
                    <a:p>
                      <a:pPr algn="ctr"/>
                      <a:r>
                        <a:rPr lang="en-US" altLang="zh-CN" sz="1100" dirty="0" smtClean="0"/>
                        <a:t>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-0.3415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0.3647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-0.6784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0.7569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-0.6902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0.6784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3" name="矩形 62"/>
          <p:cNvSpPr/>
          <p:nvPr/>
        </p:nvSpPr>
        <p:spPr>
          <a:xfrm>
            <a:off x="4908436" y="1629526"/>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a:t>
            </a:r>
            <a:endParaRPr lang="zh-CN" altLang="en-US" sz="1200" dirty="0">
              <a:latin typeface="Tahoma" panose="020B0604030504040204" pitchFamily="34" charset="0"/>
              <a:cs typeface="Tahoma" panose="020B0604030504040204" pitchFamily="34" charset="0"/>
            </a:endParaRPr>
          </a:p>
        </p:txBody>
      </p:sp>
      <p:sp>
        <p:nvSpPr>
          <p:cNvPr id="64" name="矩形 63"/>
          <p:cNvSpPr/>
          <p:nvPr/>
        </p:nvSpPr>
        <p:spPr>
          <a:xfrm>
            <a:off x="4908436" y="1917558"/>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a:t>
            </a:r>
            <a:endParaRPr lang="zh-CN" altLang="en-US" sz="1200" dirty="0">
              <a:latin typeface="Tahoma" panose="020B0604030504040204" pitchFamily="34" charset="0"/>
              <a:cs typeface="Tahoma" panose="020B0604030504040204" pitchFamily="34" charset="0"/>
            </a:endParaRPr>
          </a:p>
        </p:txBody>
      </p:sp>
      <p:sp>
        <p:nvSpPr>
          <p:cNvPr id="65" name="矩形 64"/>
          <p:cNvSpPr/>
          <p:nvPr/>
        </p:nvSpPr>
        <p:spPr>
          <a:xfrm>
            <a:off x="4908436" y="2204937"/>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a:t>
            </a:r>
            <a:endParaRPr lang="zh-CN" altLang="en-US" sz="1200" dirty="0">
              <a:latin typeface="Tahoma" panose="020B0604030504040204" pitchFamily="34" charset="0"/>
              <a:cs typeface="Tahoma" panose="020B0604030504040204" pitchFamily="34" charset="0"/>
            </a:endParaRPr>
          </a:p>
        </p:txBody>
      </p:sp>
      <p:sp>
        <p:nvSpPr>
          <p:cNvPr id="68" name="矩形 67"/>
          <p:cNvSpPr/>
          <p:nvPr/>
        </p:nvSpPr>
        <p:spPr>
          <a:xfrm>
            <a:off x="4908436" y="2502142"/>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4</a:t>
            </a:r>
            <a:endParaRPr lang="zh-CN" altLang="en-US" sz="1200" dirty="0">
              <a:latin typeface="Tahoma" panose="020B0604030504040204" pitchFamily="34" charset="0"/>
              <a:cs typeface="Tahoma" panose="020B0604030504040204" pitchFamily="34" charset="0"/>
            </a:endParaRPr>
          </a:p>
        </p:txBody>
      </p:sp>
      <p:sp>
        <p:nvSpPr>
          <p:cNvPr id="70" name="矩形 69"/>
          <p:cNvSpPr/>
          <p:nvPr/>
        </p:nvSpPr>
        <p:spPr>
          <a:xfrm>
            <a:off x="4908436" y="2790174"/>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5</a:t>
            </a:r>
            <a:endParaRPr lang="zh-CN" altLang="en-US" sz="1200" dirty="0">
              <a:latin typeface="Tahoma" panose="020B0604030504040204" pitchFamily="34" charset="0"/>
              <a:cs typeface="Tahoma" panose="020B0604030504040204" pitchFamily="34" charset="0"/>
            </a:endParaRPr>
          </a:p>
        </p:txBody>
      </p:sp>
      <p:sp>
        <p:nvSpPr>
          <p:cNvPr id="71" name="矩形 70"/>
          <p:cNvSpPr/>
          <p:nvPr/>
        </p:nvSpPr>
        <p:spPr>
          <a:xfrm>
            <a:off x="4908436" y="3077553"/>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6</a:t>
            </a:r>
            <a:endParaRPr lang="zh-CN" altLang="en-US" sz="1200" dirty="0">
              <a:latin typeface="Tahoma" panose="020B0604030504040204" pitchFamily="34" charset="0"/>
              <a:cs typeface="Tahoma" panose="020B0604030504040204" pitchFamily="34" charset="0"/>
            </a:endParaRPr>
          </a:p>
        </p:txBody>
      </p:sp>
      <p:sp>
        <p:nvSpPr>
          <p:cNvPr id="72" name="矩形 71"/>
          <p:cNvSpPr/>
          <p:nvPr/>
        </p:nvSpPr>
        <p:spPr>
          <a:xfrm>
            <a:off x="4926825" y="3399392"/>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7</a:t>
            </a:r>
            <a:endParaRPr lang="zh-CN" altLang="en-US" sz="1200" dirty="0">
              <a:latin typeface="Tahoma" panose="020B0604030504040204" pitchFamily="34" charset="0"/>
              <a:cs typeface="Tahoma" panose="020B0604030504040204" pitchFamily="34" charset="0"/>
            </a:endParaRPr>
          </a:p>
        </p:txBody>
      </p:sp>
      <p:sp>
        <p:nvSpPr>
          <p:cNvPr id="74" name="矩形 73"/>
          <p:cNvSpPr/>
          <p:nvPr/>
        </p:nvSpPr>
        <p:spPr>
          <a:xfrm>
            <a:off x="4926825" y="3686771"/>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8</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76" name="TextBox 75"/>
              <p:cNvSpPr txBox="1"/>
              <p:nvPr/>
            </p:nvSpPr>
            <p:spPr>
              <a:xfrm>
                <a:off x="6652622" y="4035378"/>
                <a:ext cx="2160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a:rPr>
                        <m:t>⋮</m:t>
                      </m:r>
                    </m:oMath>
                  </m:oMathPara>
                </a14:m>
                <a:endParaRPr lang="zh-CN" altLang="en-US" sz="2400" dirty="0">
                  <a:latin typeface="Tahoma" panose="020B0604030504040204" pitchFamily="34" charset="0"/>
                  <a:cs typeface="Tahoma" panose="020B0604030504040204" pitchFamily="34"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6652622" y="4035378"/>
                <a:ext cx="216024" cy="461665"/>
              </a:xfrm>
              <a:prstGeom prst="rect">
                <a:avLst/>
              </a:prstGeom>
              <a:blipFill rotWithShape="1">
                <a:blip r:embed="rId6"/>
                <a:stretch>
                  <a:fillRect l="-2778" r="-33333"/>
                </a:stretch>
              </a:blipFill>
            </p:spPr>
            <p:txBody>
              <a:bodyPr/>
              <a:lstStyle/>
              <a:p>
                <a:r>
                  <a:rPr lang="zh-CN" altLang="en-US">
                    <a:noFill/>
                  </a:rPr>
                  <a:t> </a:t>
                </a:r>
              </a:p>
            </p:txBody>
          </p:sp>
        </mc:Fallback>
      </mc:AlternateContent>
      <p:sp>
        <p:nvSpPr>
          <p:cNvPr id="79" name="矩形 78"/>
          <p:cNvSpPr/>
          <p:nvPr/>
        </p:nvSpPr>
        <p:spPr>
          <a:xfrm>
            <a:off x="5276330" y="1323139"/>
            <a:ext cx="219932" cy="276999"/>
          </a:xfrm>
          <a:prstGeom prst="rect">
            <a:avLst/>
          </a:prstGeom>
        </p:spPr>
        <p:txBody>
          <a:bodyPr wrap="none">
            <a:spAutoFit/>
          </a:bodyPr>
          <a:lstStyle/>
          <a:p>
            <a:r>
              <a:rPr lang="en-US" altLang="zh-CN" sz="1200" dirty="0" err="1" smtClean="0">
                <a:latin typeface="Tahoma" panose="020B0604030504040204" pitchFamily="34" charset="0"/>
                <a:cs typeface="Tahoma" panose="020B0604030504040204" pitchFamily="34" charset="0"/>
              </a:rPr>
              <a:t>i</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80" name="矩形 79"/>
              <p:cNvSpPr/>
              <p:nvPr/>
            </p:nvSpPr>
            <p:spPr>
              <a:xfrm>
                <a:off x="5608506" y="1364224"/>
                <a:ext cx="576064" cy="246221"/>
              </a:xfrm>
              <a:prstGeom prst="rect">
                <a:avLst/>
              </a:prstGeom>
            </p:spPr>
            <p:txBody>
              <a:bodyPr wrap="squar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+1</a:t>
                </a:r>
                <a:endParaRPr lang="zh-CN" altLang="en-US" sz="1000" dirty="0">
                  <a:latin typeface="Tahoma" panose="020B0604030504040204" pitchFamily="34" charset="0"/>
                  <a:cs typeface="Tahoma" panose="020B0604030504040204" pitchFamily="34" charset="0"/>
                </a:endParaRPr>
              </a:p>
            </p:txBody>
          </p:sp>
        </mc:Choice>
        <mc:Fallback xmlns="">
          <p:sp>
            <p:nvSpPr>
              <p:cNvPr id="80" name="矩形 79"/>
              <p:cNvSpPr>
                <a:spLocks noRot="1" noChangeAspect="1" noMove="1" noResize="1" noEditPoints="1" noAdjustHandles="1" noChangeArrowheads="1" noChangeShapeType="1" noTextEdit="1"/>
              </p:cNvSpPr>
              <p:nvPr/>
            </p:nvSpPr>
            <p:spPr>
              <a:xfrm>
                <a:off x="5608506" y="1364224"/>
                <a:ext cx="576064" cy="246221"/>
              </a:xfrm>
              <a:prstGeom prst="rect">
                <a:avLst/>
              </a:prstGeom>
              <a:blipFill rotWithShape="1">
                <a:blip r:embed="rId7"/>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矩形 80"/>
              <p:cNvSpPr/>
              <p:nvPr/>
            </p:nvSpPr>
            <p:spPr>
              <a:xfrm>
                <a:off x="6112562" y="1364224"/>
                <a:ext cx="576064" cy="246221"/>
              </a:xfrm>
              <a:prstGeom prst="rect">
                <a:avLst/>
              </a:prstGeom>
            </p:spPr>
            <p:txBody>
              <a:bodyPr wrap="squar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+2</a:t>
                </a:r>
                <a:endParaRPr lang="zh-CN" altLang="en-US" sz="1000" dirty="0">
                  <a:latin typeface="Tahoma" panose="020B0604030504040204" pitchFamily="34" charset="0"/>
                  <a:cs typeface="Tahoma" panose="020B0604030504040204" pitchFamily="34" charset="0"/>
                </a:endParaRPr>
              </a:p>
            </p:txBody>
          </p:sp>
        </mc:Choice>
        <mc:Fallback xmlns="">
          <p:sp>
            <p:nvSpPr>
              <p:cNvPr id="81" name="矩形 80"/>
              <p:cNvSpPr>
                <a:spLocks noRot="1" noChangeAspect="1" noMove="1" noResize="1" noEditPoints="1" noAdjustHandles="1" noChangeArrowheads="1" noChangeShapeType="1" noTextEdit="1"/>
              </p:cNvSpPr>
              <p:nvPr/>
            </p:nvSpPr>
            <p:spPr>
              <a:xfrm>
                <a:off x="6112562" y="1364224"/>
                <a:ext cx="576064" cy="246221"/>
              </a:xfrm>
              <a:prstGeom prst="rect">
                <a:avLst/>
              </a:prstGeom>
              <a:blipFill rotWithShape="1">
                <a:blip r:embed="rId8"/>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6580614" y="1364224"/>
                <a:ext cx="612068" cy="246221"/>
              </a:xfrm>
              <a:prstGeom prst="rect">
                <a:avLst/>
              </a:prstGeom>
            </p:spPr>
            <p:txBody>
              <a:bodyPr wrap="squar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+3</a:t>
                </a:r>
                <a:endParaRPr lang="zh-CN" altLang="en-US" sz="1000" dirty="0">
                  <a:latin typeface="Tahoma" panose="020B0604030504040204" pitchFamily="34" charset="0"/>
                  <a:cs typeface="Tahoma" panose="020B0604030504040204" pitchFamily="34" charset="0"/>
                </a:endParaRPr>
              </a:p>
            </p:txBody>
          </p:sp>
        </mc:Choice>
        <mc:Fallback xmlns="">
          <p:sp>
            <p:nvSpPr>
              <p:cNvPr id="83" name="矩形 82"/>
              <p:cNvSpPr>
                <a:spLocks noRot="1" noChangeAspect="1" noMove="1" noResize="1" noEditPoints="1" noAdjustHandles="1" noChangeArrowheads="1" noChangeShapeType="1" noTextEdit="1"/>
              </p:cNvSpPr>
              <p:nvPr/>
            </p:nvSpPr>
            <p:spPr>
              <a:xfrm>
                <a:off x="6580614" y="1364224"/>
                <a:ext cx="612068" cy="246221"/>
              </a:xfrm>
              <a:prstGeom prst="rect">
                <a:avLst/>
              </a:prstGeom>
              <a:blipFill rotWithShape="1">
                <a:blip r:embed="rId9"/>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7264690" y="1360630"/>
                <a:ext cx="288032" cy="2462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000" i="1">
                              <a:solidFill>
                                <a:schemeClr val="tx2">
                                  <a:lumMod val="75000"/>
                                </a:schemeClr>
                              </a:solidFill>
                              <a:latin typeface="Cambria Math"/>
                            </a:rPr>
                          </m:ctrlPr>
                        </m:sSubPr>
                        <m:e>
                          <m:r>
                            <a:rPr lang="en-US" altLang="zh-CN" sz="1000" i="1">
                              <a:solidFill>
                                <a:schemeClr val="tx2">
                                  <a:lumMod val="75000"/>
                                </a:schemeClr>
                              </a:solidFill>
                              <a:latin typeface="Cambria Math"/>
                            </a:rPr>
                            <m:t>𝑣</m:t>
                          </m:r>
                        </m:e>
                        <m:sub>
                          <m:r>
                            <a:rPr lang="en-US" altLang="zh-CN" sz="1000" i="1">
                              <a:solidFill>
                                <a:schemeClr val="tx2">
                                  <a:lumMod val="75000"/>
                                </a:schemeClr>
                              </a:solidFill>
                              <a:latin typeface="Cambria Math"/>
                            </a:rPr>
                            <m:t>1</m:t>
                          </m:r>
                        </m:sub>
                      </m:sSub>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84" name="矩形 83"/>
              <p:cNvSpPr>
                <a:spLocks noRot="1" noChangeAspect="1" noMove="1" noResize="1" noEditPoints="1" noAdjustHandles="1" noChangeArrowheads="1" noChangeShapeType="1" noTextEdit="1"/>
              </p:cNvSpPr>
              <p:nvPr/>
            </p:nvSpPr>
            <p:spPr>
              <a:xfrm>
                <a:off x="7264690" y="1360630"/>
                <a:ext cx="288032" cy="246221"/>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7705122" y="1365140"/>
                <a:ext cx="288032" cy="2462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000" i="1">
                              <a:solidFill>
                                <a:schemeClr val="tx2">
                                  <a:lumMod val="75000"/>
                                </a:schemeClr>
                              </a:solidFill>
                              <a:latin typeface="Cambria Math"/>
                            </a:rPr>
                          </m:ctrlPr>
                        </m:sSubPr>
                        <m:e>
                          <m:r>
                            <a:rPr lang="en-US" altLang="zh-CN" sz="1000" i="1">
                              <a:solidFill>
                                <a:schemeClr val="tx2">
                                  <a:lumMod val="75000"/>
                                </a:schemeClr>
                              </a:solidFill>
                              <a:latin typeface="Cambria Math"/>
                            </a:rPr>
                            <m:t>𝑣</m:t>
                          </m:r>
                        </m:e>
                        <m:sub>
                          <m:r>
                            <a:rPr lang="en-US" altLang="zh-CN" sz="1000" i="1">
                              <a:solidFill>
                                <a:schemeClr val="tx2">
                                  <a:lumMod val="75000"/>
                                </a:schemeClr>
                              </a:solidFill>
                              <a:latin typeface="Cambria Math"/>
                            </a:rPr>
                            <m:t>2</m:t>
                          </m:r>
                        </m:sub>
                      </m:sSub>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85" name="矩形 84"/>
              <p:cNvSpPr>
                <a:spLocks noRot="1" noChangeAspect="1" noMove="1" noResize="1" noEditPoints="1" noAdjustHandles="1" noChangeArrowheads="1" noChangeShapeType="1" noTextEdit="1"/>
              </p:cNvSpPr>
              <p:nvPr/>
            </p:nvSpPr>
            <p:spPr>
              <a:xfrm>
                <a:off x="7705122" y="1365140"/>
                <a:ext cx="288032" cy="246221"/>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5004048" y="5733256"/>
                <a:ext cx="3096344" cy="523220"/>
              </a:xfrm>
              <a:prstGeom prst="rect">
                <a:avLst/>
              </a:prstGeom>
              <a:ln>
                <a:noFill/>
              </a:ln>
            </p:spPr>
            <p:txBody>
              <a:bodyPr wrap="square">
                <a:spAutoFit/>
              </a:bodyPr>
              <a:lstStyle/>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Then</a:t>
                </a:r>
                <a:r>
                  <a:rPr lang="en-US" altLang="zh-CN" sz="1400" dirty="0" smtClean="0">
                    <a:solidFill>
                      <a:schemeClr val="tx2">
                        <a:lumMod val="75000"/>
                      </a:schemeClr>
                    </a:solidFill>
                    <a:ea typeface="微软雅黑" panose="020B0503020204020204" pitchFamily="34" charset="-122"/>
                    <a:cs typeface="Tahoma" panose="020B0604030504040204" pitchFamily="34" charset="0"/>
                  </a:rPr>
                  <a:t> </a:t>
                </a:r>
                <a14:m>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400" i="1" smtClean="0">
                        <a:solidFill>
                          <a:schemeClr val="tx2">
                            <a:lumMod val="75000"/>
                          </a:schemeClr>
                        </a:solidFill>
                        <a:latin typeface="Cambria Math"/>
                        <a:ea typeface="Cambria Math"/>
                        <a:cs typeface="Tahoma" panose="020B0604030504040204" pitchFamily="34" charset="0"/>
                      </a:rPr>
                      <m:t>=</m:t>
                    </m:r>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400" b="0" i="0" smtClean="0">
                        <a:solidFill>
                          <a:schemeClr val="tx2">
                            <a:lumMod val="75000"/>
                          </a:schemeClr>
                        </a:solidFill>
                        <a:latin typeface="Cambria Math"/>
                        <a:ea typeface="微软雅黑" panose="020B0503020204020204" pitchFamily="34" charset="-122"/>
                        <a:cs typeface="Tahoma" panose="020B0604030504040204" pitchFamily="34" charset="0"/>
                      </a:rPr>
                      <m:t>+1</m:t>
                    </m:r>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400" i="1">
                        <a:solidFill>
                          <a:schemeClr val="tx2">
                            <a:lumMod val="75000"/>
                          </a:schemeClr>
                        </a:solidFill>
                        <a:latin typeface="Cambria Math"/>
                        <a:ea typeface="Cambria Math"/>
                        <a:cs typeface="Tahoma" panose="020B0604030504040204" pitchFamily="34" charset="0"/>
                      </a:rPr>
                      <m:t>=</m:t>
                    </m:r>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40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sz="1400" b="0" i="0" smtClean="0">
                        <a:solidFill>
                          <a:schemeClr val="tx2">
                            <a:lumMod val="75000"/>
                          </a:schemeClr>
                        </a:solidFill>
                        <a:latin typeface="Cambria Math"/>
                        <a:ea typeface="微软雅黑" panose="020B0503020204020204" pitchFamily="34" charset="-122"/>
                        <a:cs typeface="Tahoma" panose="020B0604030504040204" pitchFamily="34" charset="0"/>
                      </a:rPr>
                      <m:t>3</m:t>
                    </m:r>
                  </m:oMath>
                </a14:m>
                <a:r>
                  <a:rPr lang="zh-CN" altLang="en-US"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and delete </a:t>
                </a:r>
                <a14:m>
                  <m:oMath xmlns:m="http://schemas.openxmlformats.org/officeDocument/2006/math">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1</m:t>
                        </m:r>
                      </m:sub>
                    </m:sSub>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zh-CN" altLang="en-US"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and </a:t>
                </a:r>
                <a14:m>
                  <m:oMath xmlns:m="http://schemas.openxmlformats.org/officeDocument/2006/math">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3</m:t>
                        </m:r>
                      </m:sub>
                    </m:sSub>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t>
                </a:r>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09" name="矩形 108"/>
              <p:cNvSpPr>
                <a:spLocks noRot="1" noChangeAspect="1" noMove="1" noResize="1" noEditPoints="1" noAdjustHandles="1" noChangeArrowheads="1" noChangeShapeType="1" noTextEdit="1"/>
              </p:cNvSpPr>
              <p:nvPr/>
            </p:nvSpPr>
            <p:spPr>
              <a:xfrm>
                <a:off x="5004048" y="5733256"/>
                <a:ext cx="3096344" cy="523220"/>
              </a:xfrm>
              <a:prstGeom prst="rect">
                <a:avLst/>
              </a:prstGeom>
              <a:blipFill rotWithShape="1">
                <a:blip r:embed="rId12"/>
                <a:stretch>
                  <a:fillRect l="-591" t="-2326" b="-10465"/>
                </a:stretch>
              </a:blipFill>
              <a:ln>
                <a:noFill/>
              </a:ln>
            </p:spPr>
            <p:txBody>
              <a:bodyPr/>
              <a:lstStyle/>
              <a:p>
                <a:r>
                  <a:rPr lang="zh-CN" altLang="en-US">
                    <a:noFill/>
                  </a:rPr>
                  <a:t> </a:t>
                </a:r>
              </a:p>
            </p:txBody>
          </p:sp>
        </mc:Fallback>
      </mc:AlternateContent>
      <p:pic>
        <p:nvPicPr>
          <p:cNvPr id="7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6239" y="3339819"/>
            <a:ext cx="580635" cy="6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996" y="5073282"/>
            <a:ext cx="580635" cy="6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3" name="直接箭头连接符 112"/>
          <p:cNvCxnSpPr>
            <a:stCxn id="112" idx="3"/>
            <a:endCxn id="117" idx="1"/>
          </p:cNvCxnSpPr>
          <p:nvPr/>
        </p:nvCxnSpPr>
        <p:spPr>
          <a:xfrm>
            <a:off x="1650631" y="5397282"/>
            <a:ext cx="830197" cy="58777"/>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endCxn id="116" idx="1"/>
          </p:cNvCxnSpPr>
          <p:nvPr/>
        </p:nvCxnSpPr>
        <p:spPr>
          <a:xfrm flipV="1">
            <a:off x="1641453" y="4857282"/>
            <a:ext cx="843291" cy="54000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endCxn id="118" idx="1"/>
          </p:cNvCxnSpPr>
          <p:nvPr/>
        </p:nvCxnSpPr>
        <p:spPr>
          <a:xfrm>
            <a:off x="1641453" y="5397282"/>
            <a:ext cx="843291" cy="701309"/>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4744" y="4641282"/>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0828" y="5240059"/>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4744" y="5882591"/>
            <a:ext cx="38709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19" name="矩形 118"/>
              <p:cNvSpPr/>
              <p:nvPr/>
            </p:nvSpPr>
            <p:spPr>
              <a:xfrm>
                <a:off x="1124512" y="2231398"/>
                <a:ext cx="471601" cy="30848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1</m:t>
                          </m:r>
                        </m:sub>
                      </m:sSub>
                    </m:oMath>
                  </m:oMathPara>
                </a14:m>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19" name="矩形 118"/>
              <p:cNvSpPr>
                <a:spLocks noRot="1" noChangeAspect="1" noMove="1" noResize="1" noEditPoints="1" noAdjustHandles="1" noChangeArrowheads="1" noChangeShapeType="1" noTextEdit="1"/>
              </p:cNvSpPr>
              <p:nvPr/>
            </p:nvSpPr>
            <p:spPr>
              <a:xfrm>
                <a:off x="1124512" y="2231398"/>
                <a:ext cx="471601" cy="308482"/>
              </a:xfrm>
              <a:prstGeom prst="rect">
                <a:avLst/>
              </a:prstGeom>
              <a:blipFill rotWithShape="1">
                <a:blip r:embed="rId1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矩形 119"/>
              <p:cNvSpPr/>
              <p:nvPr/>
            </p:nvSpPr>
            <p:spPr>
              <a:xfrm>
                <a:off x="755576" y="4014975"/>
                <a:ext cx="1872208" cy="307777"/>
              </a:xfrm>
              <a:prstGeom prst="rect">
                <a:avLst/>
              </a:prstGeom>
              <a:ln>
                <a:noFill/>
              </a:ln>
            </p:spPr>
            <p:txBody>
              <a:bodyPr wrap="square">
                <a:spAutoFit/>
              </a:bodyPr>
              <a:lstStyle/>
              <a:p>
                <a14:m>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(less training data)</a:t>
                </a:r>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20" name="矩形 119"/>
              <p:cNvSpPr>
                <a:spLocks noRot="1" noChangeAspect="1" noMove="1" noResize="1" noEditPoints="1" noAdjustHandles="1" noChangeArrowheads="1" noChangeShapeType="1" noTextEdit="1"/>
              </p:cNvSpPr>
              <p:nvPr/>
            </p:nvSpPr>
            <p:spPr>
              <a:xfrm>
                <a:off x="755576" y="4014975"/>
                <a:ext cx="1872208" cy="307777"/>
              </a:xfrm>
              <a:prstGeom prst="rect">
                <a:avLst/>
              </a:prstGeom>
              <a:blipFill rotWithShape="1">
                <a:blip r:embed="rId14"/>
                <a:stretch>
                  <a:fillRect t="-2000" r="-4886" b="-2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矩形 120"/>
              <p:cNvSpPr/>
              <p:nvPr/>
            </p:nvSpPr>
            <p:spPr>
              <a:xfrm>
                <a:off x="1126365" y="5748179"/>
                <a:ext cx="471601" cy="30848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3</m:t>
                          </m:r>
                        </m:sub>
                      </m:sSub>
                    </m:oMath>
                  </m:oMathPara>
                </a14:m>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21" name="矩形 120"/>
              <p:cNvSpPr>
                <a:spLocks noRot="1" noChangeAspect="1" noMove="1" noResize="1" noEditPoints="1" noAdjustHandles="1" noChangeArrowheads="1" noChangeShapeType="1" noTextEdit="1"/>
              </p:cNvSpPr>
              <p:nvPr/>
            </p:nvSpPr>
            <p:spPr>
              <a:xfrm>
                <a:off x="1126365" y="5748179"/>
                <a:ext cx="471601" cy="308482"/>
              </a:xfrm>
              <a:prstGeom prst="rect">
                <a:avLst/>
              </a:prstGeom>
              <a:blipFill rotWithShape="1">
                <a:blip r:embed="rId15"/>
                <a:stretch>
                  <a:fillRect/>
                </a:stretch>
              </a:blipFill>
              <a:ln>
                <a:noFill/>
              </a:ln>
            </p:spPr>
            <p:txBody>
              <a:bodyPr/>
              <a:lstStyle/>
              <a:p>
                <a:r>
                  <a:rPr lang="zh-CN" altLang="en-US">
                    <a:noFill/>
                  </a:rPr>
                  <a:t> </a:t>
                </a:r>
              </a:p>
            </p:txBody>
          </p:sp>
        </mc:Fallback>
      </mc:AlternateContent>
      <p:sp>
        <p:nvSpPr>
          <p:cNvPr id="122" name="矩形 121"/>
          <p:cNvSpPr/>
          <p:nvPr/>
        </p:nvSpPr>
        <p:spPr>
          <a:xfrm>
            <a:off x="1653780" y="1299074"/>
            <a:ext cx="715260"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&lt;-0.6784</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23" name="矩形 122"/>
          <p:cNvSpPr/>
          <p:nvPr/>
        </p:nvSpPr>
        <p:spPr>
          <a:xfrm>
            <a:off x="1562640" y="2220325"/>
            <a:ext cx="668773"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&gt;0.7569</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24" name="矩形 123"/>
          <p:cNvSpPr/>
          <p:nvPr/>
        </p:nvSpPr>
        <p:spPr>
          <a:xfrm>
            <a:off x="1801465" y="1671337"/>
            <a:ext cx="654346"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 rest</a:t>
            </a:r>
            <a:endParaRPr lang="zh-CN" altLang="en-US" sz="1000" dirty="0">
              <a:latin typeface="Tahoma" panose="020B0604030504040204" pitchFamily="34" charset="0"/>
              <a:cs typeface="Tahoma" panose="020B0604030504040204" pitchFamily="34" charset="0"/>
            </a:endParaRPr>
          </a:p>
        </p:txBody>
      </p:sp>
      <p:cxnSp>
        <p:nvCxnSpPr>
          <p:cNvPr id="125" name="直接箭头连接符 124"/>
          <p:cNvCxnSpPr/>
          <p:nvPr/>
        </p:nvCxnSpPr>
        <p:spPr>
          <a:xfrm>
            <a:off x="539552" y="1880744"/>
            <a:ext cx="0" cy="3575315"/>
          </a:xfrm>
          <a:prstGeom prst="straightConnector1">
            <a:avLst/>
          </a:prstGeom>
          <a:ln w="12700">
            <a:solidFill>
              <a:schemeClr val="tx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endCxn id="64" idx="1"/>
          </p:cNvCxnSpPr>
          <p:nvPr/>
        </p:nvCxnSpPr>
        <p:spPr>
          <a:xfrm>
            <a:off x="3006073" y="1765058"/>
            <a:ext cx="1902363" cy="291000"/>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矩形 126"/>
          <p:cNvSpPr/>
          <p:nvPr/>
        </p:nvSpPr>
        <p:spPr>
          <a:xfrm>
            <a:off x="3100068" y="1507638"/>
            <a:ext cx="266420" cy="276999"/>
          </a:xfrm>
          <a:prstGeom prst="rect">
            <a:avLst/>
          </a:prstGeom>
        </p:spPr>
        <p:txBody>
          <a:bodyPr wrap="none">
            <a:spAutoFit/>
          </a:bodyPr>
          <a:lstStyle/>
          <a:p>
            <a:r>
              <a:rPr lang="en-US" altLang="zh-CN" sz="1200" dirty="0" err="1" smtClean="0">
                <a:latin typeface="Tahoma" panose="020B0604030504040204" pitchFamily="34" charset="0"/>
                <a:cs typeface="Tahoma" panose="020B0604030504040204" pitchFamily="34" charset="0"/>
              </a:rPr>
              <a:t>i</a:t>
            </a:r>
            <a:r>
              <a:rPr lang="en-US" altLang="zh-CN" sz="1200" dirty="0" smtClean="0">
                <a:latin typeface="Tahoma" panose="020B0604030504040204" pitchFamily="34" charset="0"/>
                <a:cs typeface="Tahoma" panose="020B0604030504040204" pitchFamily="34" charset="0"/>
              </a:rPr>
              <a:t>,</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054" name="矩形 2053"/>
              <p:cNvSpPr/>
              <p:nvPr/>
            </p:nvSpPr>
            <p:spPr>
              <a:xfrm>
                <a:off x="3275856" y="1598603"/>
                <a:ext cx="443583" cy="246221"/>
              </a:xfrm>
              <a:prstGeom prst="rect">
                <a:avLst/>
              </a:prstGeom>
            </p:spPr>
            <p:txBody>
              <a:bodyPr wrap="non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t>,</a:t>
                </a:r>
                <a:endParaRPr lang="zh-CN" altLang="en-US" sz="1000" dirty="0"/>
              </a:p>
            </p:txBody>
          </p:sp>
        </mc:Choice>
        <mc:Fallback xmlns="">
          <p:sp>
            <p:nvSpPr>
              <p:cNvPr id="2054" name="矩形 2053"/>
              <p:cNvSpPr>
                <a:spLocks noRot="1" noChangeAspect="1" noMove="1" noResize="1" noEditPoints="1" noAdjustHandles="1" noChangeArrowheads="1" noChangeShapeType="1" noTextEdit="1"/>
              </p:cNvSpPr>
              <p:nvPr/>
            </p:nvSpPr>
            <p:spPr>
              <a:xfrm>
                <a:off x="3275856" y="1598603"/>
                <a:ext cx="443583" cy="246221"/>
              </a:xfrm>
              <a:prstGeom prst="rect">
                <a:avLst/>
              </a:prstGeom>
              <a:blipFill rotWithShape="1">
                <a:blip r:embed="rId16"/>
                <a:stretch>
                  <a:fillRect b="-12195"/>
                </a:stretch>
              </a:blipFill>
            </p:spPr>
            <p:txBody>
              <a:bodyPr/>
              <a:lstStyle/>
              <a:p>
                <a:r>
                  <a:rPr lang="zh-CN" altLang="en-US">
                    <a:noFill/>
                  </a:rPr>
                  <a:t> </a:t>
                </a:r>
              </a:p>
            </p:txBody>
          </p:sp>
        </mc:Fallback>
      </mc:AlternateContent>
      <p:sp>
        <p:nvSpPr>
          <p:cNvPr id="128" name="矩形 127"/>
          <p:cNvSpPr/>
          <p:nvPr/>
        </p:nvSpPr>
        <p:spPr>
          <a:xfrm>
            <a:off x="3635896" y="1670611"/>
            <a:ext cx="660758"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-0.6784,</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29" name="矩形 128"/>
          <p:cNvSpPr/>
          <p:nvPr/>
        </p:nvSpPr>
        <p:spPr>
          <a:xfrm>
            <a:off x="4200513" y="1768025"/>
            <a:ext cx="614271"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0.7569,</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cxnSp>
        <p:nvCxnSpPr>
          <p:cNvPr id="130" name="直接箭头连接符 129"/>
          <p:cNvCxnSpPr/>
          <p:nvPr/>
        </p:nvCxnSpPr>
        <p:spPr>
          <a:xfrm flipH="1">
            <a:off x="2081972" y="2194557"/>
            <a:ext cx="2826466" cy="1343334"/>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57" name="矩形 2056"/>
              <p:cNvSpPr/>
              <p:nvPr/>
            </p:nvSpPr>
            <p:spPr>
              <a:xfrm>
                <a:off x="3347864" y="2276872"/>
                <a:ext cx="105888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000" i="1">
                          <a:solidFill>
                            <a:schemeClr val="tx2">
                              <a:lumMod val="75000"/>
                            </a:schemeClr>
                          </a:solidFill>
                          <a:latin typeface="Cambria Math"/>
                          <a:ea typeface="Cambria Math"/>
                          <a:cs typeface="Tahoma" panose="020B0604030504040204" pitchFamily="34" charset="0"/>
                        </a:rPr>
                        <m:t>=</m:t>
                      </m:r>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000">
                          <a:solidFill>
                            <a:schemeClr val="tx2">
                              <a:lumMod val="75000"/>
                            </a:schemeClr>
                          </a:solidFill>
                          <a:latin typeface="Cambria Math"/>
                          <a:ea typeface="微软雅黑" panose="020B0503020204020204" pitchFamily="34" charset="-122"/>
                          <a:cs typeface="Tahoma" panose="020B0604030504040204" pitchFamily="34" charset="0"/>
                        </a:rPr>
                        <m:t>+1</m:t>
                      </m:r>
                    </m:oMath>
                  </m:oMathPara>
                </a14:m>
                <a:endParaRPr lang="zh-CN" altLang="en-US" sz="1000" dirty="0"/>
              </a:p>
            </p:txBody>
          </p:sp>
        </mc:Choice>
        <mc:Fallback xmlns="">
          <p:sp>
            <p:nvSpPr>
              <p:cNvPr id="2057" name="矩形 2056"/>
              <p:cNvSpPr>
                <a:spLocks noRot="1" noChangeAspect="1" noMove="1" noResize="1" noEditPoints="1" noAdjustHandles="1" noChangeArrowheads="1" noChangeShapeType="1" noTextEdit="1"/>
              </p:cNvSpPr>
              <p:nvPr/>
            </p:nvSpPr>
            <p:spPr>
              <a:xfrm>
                <a:off x="3347864" y="2276872"/>
                <a:ext cx="1058880" cy="246221"/>
              </a:xfrm>
              <a:prstGeom prst="rect">
                <a:avLst/>
              </a:prstGeom>
              <a:blipFill rotWithShape="1">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8" name="矩形 2057"/>
              <p:cNvSpPr/>
              <p:nvPr/>
            </p:nvSpPr>
            <p:spPr>
              <a:xfrm>
                <a:off x="2902303" y="2492896"/>
                <a:ext cx="109363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000" i="1">
                          <a:solidFill>
                            <a:schemeClr val="tx2">
                              <a:lumMod val="75000"/>
                            </a:schemeClr>
                          </a:solidFill>
                          <a:latin typeface="Cambria Math"/>
                          <a:ea typeface="Cambria Math"/>
                          <a:cs typeface="Tahoma" panose="020B0604030504040204" pitchFamily="34" charset="0"/>
                        </a:rPr>
                        <m:t>=</m:t>
                      </m:r>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000">
                          <a:solidFill>
                            <a:schemeClr val="tx2">
                              <a:lumMod val="75000"/>
                            </a:schemeClr>
                          </a:solidFill>
                          <a:latin typeface="Cambria Math"/>
                          <a:ea typeface="微软雅黑" panose="020B0503020204020204" pitchFamily="34" charset="-122"/>
                          <a:cs typeface="Tahoma" panose="020B0604030504040204" pitchFamily="34" charset="0"/>
                        </a:rPr>
                        <m:t>+3 </m:t>
                      </m:r>
                    </m:oMath>
                  </m:oMathPara>
                </a14:m>
                <a:endParaRPr lang="zh-CN" altLang="en-US" sz="1000" dirty="0"/>
              </a:p>
            </p:txBody>
          </p:sp>
        </mc:Choice>
        <mc:Fallback xmlns="">
          <p:sp>
            <p:nvSpPr>
              <p:cNvPr id="2058" name="矩形 2057"/>
              <p:cNvSpPr>
                <a:spLocks noRot="1" noChangeAspect="1" noMove="1" noResize="1" noEditPoints="1" noAdjustHandles="1" noChangeArrowheads="1" noChangeShapeType="1" noTextEdit="1"/>
              </p:cNvSpPr>
              <p:nvPr/>
            </p:nvSpPr>
            <p:spPr>
              <a:xfrm>
                <a:off x="2902303" y="2492896"/>
                <a:ext cx="1093633" cy="246221"/>
              </a:xfrm>
              <a:prstGeom prst="rect">
                <a:avLst/>
              </a:prstGeom>
              <a:blipFill rotWithShape="1">
                <a:blip r:embed="rId18"/>
                <a:stretch>
                  <a:fillRect/>
                </a:stretch>
              </a:blipFill>
            </p:spPr>
            <p:txBody>
              <a:bodyPr/>
              <a:lstStyle/>
              <a:p>
                <a:r>
                  <a:rPr lang="zh-CN" altLang="en-US">
                    <a:noFill/>
                  </a:rPr>
                  <a:t> </a:t>
                </a:r>
              </a:p>
            </p:txBody>
          </p:sp>
        </mc:Fallback>
      </mc:AlternateContent>
      <p:sp>
        <p:nvSpPr>
          <p:cNvPr id="135" name="矩形 134"/>
          <p:cNvSpPr/>
          <p:nvPr/>
        </p:nvSpPr>
        <p:spPr>
          <a:xfrm>
            <a:off x="3149" y="3359919"/>
            <a:ext cx="536403" cy="246221"/>
          </a:xfrm>
          <a:prstGeom prst="rect">
            <a:avLst/>
          </a:prstGeom>
          <a:ln>
            <a:noFill/>
          </a:ln>
        </p:spPr>
        <p:txBody>
          <a:bodyPr wrap="square">
            <a:spAutoFit/>
          </a:bodyPr>
          <a:lstStyle/>
          <a:p>
            <a:r>
              <a:rPr lang="en-US" altLang="zh-CN" sz="10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Order</a:t>
            </a:r>
            <a:endParaRPr lang="zh-CN" altLang="en-US" sz="10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cxnSp>
        <p:nvCxnSpPr>
          <p:cNvPr id="140" name="直接箭头连接符 139"/>
          <p:cNvCxnSpPr/>
          <p:nvPr/>
        </p:nvCxnSpPr>
        <p:spPr>
          <a:xfrm flipH="1">
            <a:off x="3006073" y="2489163"/>
            <a:ext cx="1920753" cy="2737450"/>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矩形 140"/>
              <p:cNvSpPr/>
              <p:nvPr/>
            </p:nvSpPr>
            <p:spPr>
              <a:xfrm>
                <a:off x="2826790" y="3987819"/>
                <a:ext cx="105888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000" i="1">
                          <a:solidFill>
                            <a:schemeClr val="tx2">
                              <a:lumMod val="75000"/>
                            </a:schemeClr>
                          </a:solidFill>
                          <a:latin typeface="Cambria Math"/>
                          <a:ea typeface="Cambria Math"/>
                          <a:cs typeface="Tahoma" panose="020B0604030504040204" pitchFamily="34" charset="0"/>
                        </a:rPr>
                        <m:t>=</m:t>
                      </m:r>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000">
                          <a:solidFill>
                            <a:schemeClr val="tx2">
                              <a:lumMod val="75000"/>
                            </a:schemeClr>
                          </a:solidFill>
                          <a:latin typeface="Cambria Math"/>
                          <a:ea typeface="微软雅黑" panose="020B0503020204020204" pitchFamily="34" charset="-122"/>
                          <a:cs typeface="Tahoma" panose="020B0604030504040204" pitchFamily="34" charset="0"/>
                        </a:rPr>
                        <m:t>+1</m:t>
                      </m:r>
                    </m:oMath>
                  </m:oMathPara>
                </a14:m>
                <a:endParaRPr lang="zh-CN" altLang="en-US" sz="1000" dirty="0"/>
              </a:p>
            </p:txBody>
          </p:sp>
        </mc:Choice>
        <mc:Fallback xmlns="">
          <p:sp>
            <p:nvSpPr>
              <p:cNvPr id="141" name="矩形 140"/>
              <p:cNvSpPr>
                <a:spLocks noRot="1" noChangeAspect="1" noMove="1" noResize="1" noEditPoints="1" noAdjustHandles="1" noChangeArrowheads="1" noChangeShapeType="1" noTextEdit="1"/>
              </p:cNvSpPr>
              <p:nvPr/>
            </p:nvSpPr>
            <p:spPr>
              <a:xfrm>
                <a:off x="2826790" y="3987819"/>
                <a:ext cx="1058880" cy="246221"/>
              </a:xfrm>
              <a:prstGeom prst="rect">
                <a:avLst/>
              </a:prstGeom>
              <a:blipFill rotWithShape="1">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矩形 141"/>
              <p:cNvSpPr/>
              <p:nvPr/>
            </p:nvSpPr>
            <p:spPr>
              <a:xfrm>
                <a:off x="2699792" y="4149080"/>
                <a:ext cx="109363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0</m:t>
                          </m:r>
                        </m:sub>
                      </m:sSub>
                      <m:r>
                        <a:rPr lang="en-US" altLang="zh-CN" sz="1000" i="1">
                          <a:solidFill>
                            <a:schemeClr val="tx2">
                              <a:lumMod val="75000"/>
                            </a:schemeClr>
                          </a:solidFill>
                          <a:latin typeface="Cambria Math"/>
                          <a:ea typeface="Cambria Math"/>
                          <a:cs typeface="Tahoma" panose="020B0604030504040204" pitchFamily="34" charset="0"/>
                        </a:rPr>
                        <m:t>=</m:t>
                      </m:r>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b="0" i="1" smtClean="0">
                              <a:solidFill>
                                <a:schemeClr val="tx2">
                                  <a:lumMod val="75000"/>
                                </a:schemeClr>
                              </a:solidFill>
                              <a:latin typeface="Cambria Math"/>
                              <a:ea typeface="微软雅黑" panose="020B0503020204020204" pitchFamily="34" charset="-122"/>
                              <a:cs typeface="Tahoma" panose="020B0604030504040204" pitchFamily="34" charset="0"/>
                            </a:rPr>
                            <m:t>0</m:t>
                          </m:r>
                        </m:sub>
                      </m:sSub>
                      <m:r>
                        <a:rPr lang="en-US" altLang="zh-CN" sz="100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sz="1000" b="0" i="0" smtClean="0">
                          <a:solidFill>
                            <a:schemeClr val="tx2">
                              <a:lumMod val="75000"/>
                            </a:schemeClr>
                          </a:solidFill>
                          <a:latin typeface="Cambria Math"/>
                          <a:ea typeface="微软雅黑" panose="020B0503020204020204" pitchFamily="34" charset="-122"/>
                          <a:cs typeface="Tahoma" panose="020B0604030504040204" pitchFamily="34" charset="0"/>
                        </a:rPr>
                        <m:t>1</m:t>
                      </m:r>
                      <m:r>
                        <a:rPr lang="en-US" altLang="zh-CN" sz="1000">
                          <a:solidFill>
                            <a:schemeClr val="tx2">
                              <a:lumMod val="75000"/>
                            </a:schemeClr>
                          </a:solidFill>
                          <a:latin typeface="Cambria Math"/>
                          <a:ea typeface="微软雅黑" panose="020B0503020204020204" pitchFamily="34" charset="-122"/>
                          <a:cs typeface="Tahoma" panose="020B0604030504040204" pitchFamily="34" charset="0"/>
                        </a:rPr>
                        <m:t> </m:t>
                      </m:r>
                    </m:oMath>
                  </m:oMathPara>
                </a14:m>
                <a:endParaRPr lang="zh-CN" altLang="en-US" sz="1000" dirty="0"/>
              </a:p>
            </p:txBody>
          </p:sp>
        </mc:Choice>
        <mc:Fallback xmlns="">
          <p:sp>
            <p:nvSpPr>
              <p:cNvPr id="142" name="矩形 141"/>
              <p:cNvSpPr>
                <a:spLocks noRot="1" noChangeAspect="1" noMove="1" noResize="1" noEditPoints="1" noAdjustHandles="1" noChangeArrowheads="1" noChangeShapeType="1" noTextEdit="1"/>
              </p:cNvSpPr>
              <p:nvPr/>
            </p:nvSpPr>
            <p:spPr>
              <a:xfrm>
                <a:off x="2699792" y="4149080"/>
                <a:ext cx="1093633" cy="246221"/>
              </a:xfrm>
              <a:prstGeom prst="rect">
                <a:avLst/>
              </a:prstGeom>
              <a:blipFill rotWithShape="1">
                <a:blip r:embed="rId20"/>
                <a:stretch>
                  <a:fillRect/>
                </a:stretch>
              </a:blipFill>
            </p:spPr>
            <p:txBody>
              <a:bodyPr/>
              <a:lstStyle/>
              <a:p>
                <a:r>
                  <a:rPr lang="zh-CN" altLang="en-US">
                    <a:noFill/>
                  </a:rPr>
                  <a:t> </a:t>
                </a:r>
              </a:p>
            </p:txBody>
          </p:sp>
        </mc:Fallback>
      </mc:AlternateContent>
      <p:sp>
        <p:nvSpPr>
          <p:cNvPr id="143" name="矩形 142"/>
          <p:cNvSpPr/>
          <p:nvPr/>
        </p:nvSpPr>
        <p:spPr>
          <a:xfrm>
            <a:off x="1754799" y="5200468"/>
            <a:ext cx="654346"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 rest</a:t>
            </a:r>
            <a:endParaRPr lang="zh-CN" altLang="en-US" sz="1000" dirty="0">
              <a:latin typeface="Tahoma" panose="020B0604030504040204" pitchFamily="34" charset="0"/>
              <a:cs typeface="Tahoma" panose="020B0604030504040204" pitchFamily="34" charset="0"/>
            </a:endParaRPr>
          </a:p>
        </p:txBody>
      </p:sp>
      <p:sp>
        <p:nvSpPr>
          <p:cNvPr id="144" name="矩形 143"/>
          <p:cNvSpPr/>
          <p:nvPr/>
        </p:nvSpPr>
        <p:spPr>
          <a:xfrm>
            <a:off x="1485251" y="4827061"/>
            <a:ext cx="715260"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&lt;-0.6902</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45" name="矩形 144"/>
          <p:cNvSpPr/>
          <p:nvPr/>
        </p:nvSpPr>
        <p:spPr>
          <a:xfrm>
            <a:off x="1619672" y="5794661"/>
            <a:ext cx="668773"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&gt;0.6784</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46" name="矩形 145"/>
          <p:cNvSpPr/>
          <p:nvPr/>
        </p:nvSpPr>
        <p:spPr>
          <a:xfrm>
            <a:off x="3491880" y="5235003"/>
            <a:ext cx="266420" cy="276999"/>
          </a:xfrm>
          <a:prstGeom prst="rect">
            <a:avLst/>
          </a:prstGeom>
        </p:spPr>
        <p:txBody>
          <a:bodyPr wrap="none">
            <a:spAutoFit/>
          </a:bodyPr>
          <a:lstStyle/>
          <a:p>
            <a:r>
              <a:rPr lang="en-US" altLang="zh-CN" sz="1200" dirty="0" err="1" smtClean="0">
                <a:latin typeface="Tahoma" panose="020B0604030504040204" pitchFamily="34" charset="0"/>
                <a:cs typeface="Tahoma" panose="020B0604030504040204" pitchFamily="34" charset="0"/>
              </a:rPr>
              <a:t>i</a:t>
            </a:r>
            <a:r>
              <a:rPr lang="en-US" altLang="zh-CN" sz="1200" dirty="0" smtClean="0">
                <a:latin typeface="Tahoma" panose="020B0604030504040204" pitchFamily="34" charset="0"/>
                <a:cs typeface="Tahoma" panose="020B0604030504040204" pitchFamily="34" charset="0"/>
              </a:rPr>
              <a:t>,</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147" name="矩形 146"/>
              <p:cNvSpPr/>
              <p:nvPr/>
            </p:nvSpPr>
            <p:spPr>
              <a:xfrm>
                <a:off x="3619323" y="4980392"/>
                <a:ext cx="443583" cy="246221"/>
              </a:xfrm>
              <a:prstGeom prst="rect">
                <a:avLst/>
              </a:prstGeom>
            </p:spPr>
            <p:txBody>
              <a:bodyPr wrap="non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t>,</a:t>
                </a:r>
                <a:endParaRPr lang="zh-CN" altLang="en-US" sz="1000" dirty="0"/>
              </a:p>
            </p:txBody>
          </p:sp>
        </mc:Choice>
        <mc:Fallback xmlns="">
          <p:sp>
            <p:nvSpPr>
              <p:cNvPr id="147" name="矩形 146"/>
              <p:cNvSpPr>
                <a:spLocks noRot="1" noChangeAspect="1" noMove="1" noResize="1" noEditPoints="1" noAdjustHandles="1" noChangeArrowheads="1" noChangeShapeType="1" noTextEdit="1"/>
              </p:cNvSpPr>
              <p:nvPr/>
            </p:nvSpPr>
            <p:spPr>
              <a:xfrm>
                <a:off x="3619323" y="4980392"/>
                <a:ext cx="443583" cy="246221"/>
              </a:xfrm>
              <a:prstGeom prst="rect">
                <a:avLst/>
              </a:prstGeom>
              <a:blipFill rotWithShape="1">
                <a:blip r:embed="rId21"/>
                <a:stretch>
                  <a:fillRect b="-15000"/>
                </a:stretch>
              </a:blipFill>
            </p:spPr>
            <p:txBody>
              <a:bodyPr/>
              <a:lstStyle/>
              <a:p>
                <a:r>
                  <a:rPr lang="zh-CN" altLang="en-US">
                    <a:noFill/>
                  </a:rPr>
                  <a:t> </a:t>
                </a:r>
              </a:p>
            </p:txBody>
          </p:sp>
        </mc:Fallback>
      </mc:AlternateContent>
      <p:sp>
        <p:nvSpPr>
          <p:cNvPr id="148" name="矩形 147"/>
          <p:cNvSpPr/>
          <p:nvPr/>
        </p:nvSpPr>
        <p:spPr>
          <a:xfrm>
            <a:off x="3763339" y="4725144"/>
            <a:ext cx="660758"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-0.6902,</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sp>
        <p:nvSpPr>
          <p:cNvPr id="149" name="矩形 148"/>
          <p:cNvSpPr/>
          <p:nvPr/>
        </p:nvSpPr>
        <p:spPr>
          <a:xfrm>
            <a:off x="3907355" y="4437112"/>
            <a:ext cx="614271" cy="246221"/>
          </a:xfrm>
          <a:prstGeom prst="rect">
            <a:avLst/>
          </a:prstGeom>
        </p:spPr>
        <p:txBody>
          <a:bodyPr wrap="none">
            <a:spAutoFit/>
          </a:bodyPr>
          <a:lstStyle/>
          <a:p>
            <a:r>
              <a:rPr lang="en-US" altLang="zh-CN" sz="1000" dirty="0" smtClean="0">
                <a:solidFill>
                  <a:schemeClr val="tx2">
                    <a:lumMod val="75000"/>
                  </a:schemeClr>
                </a:solidFill>
                <a:latin typeface="Tahoma" panose="020B0604030504040204" pitchFamily="34" charset="0"/>
                <a:cs typeface="Tahoma" panose="020B0604030504040204" pitchFamily="34" charset="0"/>
              </a:rPr>
              <a:t>0.6784,</a:t>
            </a:r>
            <a:endParaRPr lang="zh-CN" altLang="en-US" sz="1000" dirty="0">
              <a:solidFill>
                <a:schemeClr val="tx2">
                  <a:lumMod val="75000"/>
                </a:schemeClr>
              </a:solidFill>
              <a:latin typeface="Tahoma" panose="020B0604030504040204" pitchFamily="34" charset="0"/>
              <a:cs typeface="Tahoma" panose="020B0604030504040204" pitchFamily="34" charset="0"/>
            </a:endParaRPr>
          </a:p>
        </p:txBody>
      </p:sp>
      <p:cxnSp>
        <p:nvCxnSpPr>
          <p:cNvPr id="150" name="直接箭头连接符 149"/>
          <p:cNvCxnSpPr/>
          <p:nvPr/>
        </p:nvCxnSpPr>
        <p:spPr>
          <a:xfrm flipV="1">
            <a:off x="2999433" y="2708920"/>
            <a:ext cx="2004615" cy="3266795"/>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p:nvPr/>
        </p:nvCxnSpPr>
        <p:spPr>
          <a:xfrm flipV="1">
            <a:off x="3151833" y="5949280"/>
            <a:ext cx="1797225" cy="29525"/>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1039446" y="1321023"/>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①</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3" name="矩形 152"/>
          <p:cNvSpPr/>
          <p:nvPr/>
        </p:nvSpPr>
        <p:spPr>
          <a:xfrm>
            <a:off x="3319019" y="1321749"/>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②</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4" name="矩形 153"/>
          <p:cNvSpPr/>
          <p:nvPr/>
        </p:nvSpPr>
        <p:spPr>
          <a:xfrm>
            <a:off x="4339525" y="2155439"/>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③</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5" name="矩形 154"/>
          <p:cNvSpPr/>
          <p:nvPr/>
        </p:nvSpPr>
        <p:spPr>
          <a:xfrm>
            <a:off x="1082323" y="3026186"/>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④</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6" name="矩形 155"/>
          <p:cNvSpPr/>
          <p:nvPr/>
        </p:nvSpPr>
        <p:spPr>
          <a:xfrm>
            <a:off x="3819639" y="2779141"/>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⑤</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7" name="矩形 156"/>
          <p:cNvSpPr/>
          <p:nvPr/>
        </p:nvSpPr>
        <p:spPr>
          <a:xfrm>
            <a:off x="3635896" y="3717032"/>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⑥</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8" name="矩形 157"/>
          <p:cNvSpPr/>
          <p:nvPr/>
        </p:nvSpPr>
        <p:spPr>
          <a:xfrm>
            <a:off x="1045702" y="4836365"/>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⑦</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59" name="矩形 158"/>
          <p:cNvSpPr/>
          <p:nvPr/>
        </p:nvSpPr>
        <p:spPr>
          <a:xfrm>
            <a:off x="4018412" y="4149128"/>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⑧</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60" name="矩形 159"/>
          <p:cNvSpPr/>
          <p:nvPr/>
        </p:nvSpPr>
        <p:spPr>
          <a:xfrm>
            <a:off x="3690348" y="5672059"/>
            <a:ext cx="364202" cy="307777"/>
          </a:xfrm>
          <a:prstGeom prst="rect">
            <a:avLst/>
          </a:prstGeom>
        </p:spPr>
        <p:txBody>
          <a:bodyPr wrap="none">
            <a:spAutoFit/>
          </a:bodyPr>
          <a:lstStyle/>
          <a:p>
            <a:r>
              <a:rPr lang="en-US" altLang="zh-CN" sz="1400" dirty="0" smtClean="0">
                <a:solidFill>
                  <a:schemeClr val="tx2">
                    <a:lumMod val="75000"/>
                  </a:schemeClr>
                </a:solidFill>
                <a:latin typeface="宋体"/>
                <a:cs typeface="Tahoma" panose="020B0604030504040204" pitchFamily="34" charset="0"/>
              </a:rPr>
              <a:t>⑨</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cxnSp>
        <p:nvCxnSpPr>
          <p:cNvPr id="93" name="直接箭头连接符 92"/>
          <p:cNvCxnSpPr>
            <a:endCxn id="65" idx="1"/>
          </p:cNvCxnSpPr>
          <p:nvPr/>
        </p:nvCxnSpPr>
        <p:spPr>
          <a:xfrm flipV="1">
            <a:off x="2231413" y="2343437"/>
            <a:ext cx="2677023" cy="1441270"/>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矩形 7"/>
              <p:cNvSpPr/>
              <p:nvPr/>
            </p:nvSpPr>
            <p:spPr>
              <a:xfrm>
                <a:off x="3347864" y="3110771"/>
                <a:ext cx="44358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0</m:t>
                          </m:r>
                        </m:sub>
                      </m:sSub>
                    </m:oMath>
                  </m:oMathPara>
                </a14:m>
                <a:endParaRPr lang="zh-CN" altLang="en-US" sz="1000" dirty="0"/>
              </a:p>
            </p:txBody>
          </p:sp>
        </mc:Choice>
        <mc:Fallback xmlns="">
          <p:sp>
            <p:nvSpPr>
              <p:cNvPr id="8" name="矩形 7"/>
              <p:cNvSpPr>
                <a:spLocks noRot="1" noChangeAspect="1" noMove="1" noResize="1" noEditPoints="1" noAdjustHandles="1" noChangeArrowheads="1" noChangeShapeType="1" noTextEdit="1"/>
              </p:cNvSpPr>
              <p:nvPr/>
            </p:nvSpPr>
            <p:spPr>
              <a:xfrm>
                <a:off x="3347864" y="3110771"/>
                <a:ext cx="443583" cy="246221"/>
              </a:xfrm>
              <a:prstGeom prst="rect">
                <a:avLst/>
              </a:prstGeom>
              <a:blipFill rotWithShape="1">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858140" y="3353225"/>
                <a:ext cx="1027529" cy="2462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000" b="0" i="1" smtClean="0">
                          <a:solidFill>
                            <a:schemeClr val="tx2">
                              <a:lumMod val="75000"/>
                            </a:schemeClr>
                          </a:solidFill>
                          <a:latin typeface="Cambria Math"/>
                          <a:ea typeface="微软雅黑" panose="020B0503020204020204" pitchFamily="34" charset="-122"/>
                          <a:cs typeface="Tahoma" panose="020B0604030504040204" pitchFamily="34" charset="0"/>
                        </a:rPr>
                        <m:t>𝑙𝑟</m:t>
                      </m:r>
                      <m:d>
                        <m:dPr>
                          <m:begChr m:val="{"/>
                          <m:endChr m:val="}"/>
                          <m:ctrlPr>
                            <a:rPr lang="en-US" altLang="zh-CN" sz="1000" b="0" i="1" smtClean="0">
                              <a:solidFill>
                                <a:schemeClr val="tx2">
                                  <a:lumMod val="75000"/>
                                </a:schemeClr>
                              </a:solidFill>
                              <a:latin typeface="Cambria Math"/>
                              <a:ea typeface="微软雅黑" panose="020B0503020204020204" pitchFamily="34" charset="-122"/>
                              <a:cs typeface="Tahoma" panose="020B0604030504040204" pitchFamily="34" charset="0"/>
                            </a:rPr>
                          </m:ctrlPr>
                        </m:dPr>
                        <m:e>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0</m:t>
                              </m:r>
                            </m:sub>
                          </m:sSub>
                        </m:e>
                      </m:d>
                      <m:r>
                        <a:rPr lang="en-US" altLang="zh-CN" sz="1000" b="0" i="1" smtClean="0">
                          <a:solidFill>
                            <a:schemeClr val="tx2">
                              <a:lumMod val="75000"/>
                            </a:schemeClr>
                          </a:solidFill>
                          <a:latin typeface="Cambria Math"/>
                          <a:ea typeface="微软雅黑" panose="020B0503020204020204" pitchFamily="34" charset="-122"/>
                          <a:cs typeface="Tahoma" panose="020B0604030504040204" pitchFamily="34" charset="0"/>
                        </a:rPr>
                        <m:t>=</m:t>
                      </m:r>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m:oMathPara>
                </a14:m>
                <a:endParaRPr lang="zh-CN" altLang="en-US" sz="1000" dirty="0"/>
              </a:p>
            </p:txBody>
          </p:sp>
        </mc:Choice>
        <mc:Fallback xmlns="">
          <p:sp>
            <p:nvSpPr>
              <p:cNvPr id="11" name="矩形 10"/>
              <p:cNvSpPr>
                <a:spLocks noRot="1" noChangeAspect="1" noMove="1" noResize="1" noEditPoints="1" noAdjustHandles="1" noChangeArrowheads="1" noChangeShapeType="1" noTextEdit="1"/>
              </p:cNvSpPr>
              <p:nvPr/>
            </p:nvSpPr>
            <p:spPr>
              <a:xfrm>
                <a:off x="2858140" y="3353225"/>
                <a:ext cx="1027529" cy="246221"/>
              </a:xfrm>
              <a:prstGeom prst="rect">
                <a:avLst/>
              </a:prstGeom>
              <a:blipFill rotWithShape="1">
                <a:blip r:embed="rId2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2946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Computing Mapping models</a:t>
            </a: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p:cNvSpPr/>
              <p:nvPr/>
            </p:nvSpPr>
            <p:spPr>
              <a:xfrm>
                <a:off x="1115616" y="2636912"/>
                <a:ext cx="4549835" cy="1228863"/>
              </a:xfrm>
              <a:prstGeom prst="rect">
                <a:avLst/>
              </a:prstGeom>
            </p:spPr>
            <p:txBody>
              <a:bodyPr wrap="none">
                <a:spAutoFit/>
              </a:bodyPr>
              <a:lstStyle/>
              <a:p>
                <a:r>
                  <a:rPr lang="en-US" altLang="zh-CN" sz="2400" b="1" dirty="0" smtClean="0">
                    <a:solidFill>
                      <a:schemeClr val="tx2">
                        <a:lumMod val="75000"/>
                      </a:schemeClr>
                    </a:solidFill>
                  </a:rPr>
                  <a:t>for</a:t>
                </a:r>
                <a:r>
                  <a:rPr lang="en-US" altLang="zh-CN" sz="2400" dirty="0" smtClean="0">
                    <a:solidFill>
                      <a:schemeClr val="tx2">
                        <a:lumMod val="75000"/>
                      </a:schemeClr>
                    </a:solidFill>
                  </a:rPr>
                  <a:t>  each element in </a:t>
                </a:r>
                <a14:m>
                  <m:oMath xmlns:m="http://schemas.openxmlformats.org/officeDocument/2006/math">
                    <m:r>
                      <a:rPr lang="en-US" altLang="zh-CN" sz="2400" b="0" i="1" smtClean="0">
                        <a:solidFill>
                          <a:schemeClr val="tx2">
                            <a:lumMod val="75000"/>
                          </a:schemeClr>
                        </a:solidFill>
                        <a:latin typeface="Cambria Math"/>
                      </a:rPr>
                      <m:t>𝑙𝑟</m:t>
                    </m:r>
                  </m:oMath>
                </a14:m>
                <a:r>
                  <a:rPr lang="en-US" altLang="zh-CN" sz="2400" b="1" dirty="0" smtClean="0">
                    <a:solidFill>
                      <a:schemeClr val="tx2">
                        <a:lumMod val="75000"/>
                      </a:schemeClr>
                    </a:solidFill>
                  </a:rPr>
                  <a:t> do</a:t>
                </a:r>
                <a:endParaRPr lang="en-US" altLang="zh-CN" sz="2400" b="1" dirty="0">
                  <a:solidFill>
                    <a:schemeClr val="tx2">
                      <a:lumMod val="75000"/>
                    </a:schemeClr>
                  </a:solidFill>
                </a:endParaRPr>
              </a:p>
              <a:p>
                <a:r>
                  <a:rPr lang="en-US" altLang="zh-CN" sz="2400" dirty="0" smtClean="0">
                    <a:solidFill>
                      <a:schemeClr val="tx2">
                        <a:lumMod val="75000"/>
                      </a:schemeClr>
                    </a:solidFill>
                  </a:rPr>
                  <a:t>       </a:t>
                </a:r>
                <a14:m>
                  <m:oMath xmlns:m="http://schemas.openxmlformats.org/officeDocument/2006/math">
                    <m:sSub>
                      <m:sSubPr>
                        <m:ctrlPr>
                          <a:rPr lang="en-US" altLang="zh-CN" sz="2400" i="1" dirty="0">
                            <a:solidFill>
                              <a:schemeClr val="tx2">
                                <a:lumMod val="75000"/>
                              </a:schemeClr>
                            </a:solidFill>
                            <a:latin typeface="Cambria Math"/>
                          </a:rPr>
                        </m:ctrlPr>
                      </m:sSubPr>
                      <m:e>
                        <m:r>
                          <a:rPr lang="en-US" altLang="zh-CN" sz="2400" i="1" dirty="0">
                            <a:solidFill>
                              <a:schemeClr val="tx2">
                                <a:lumMod val="75000"/>
                              </a:schemeClr>
                            </a:solidFill>
                            <a:latin typeface="Cambria Math"/>
                          </a:rPr>
                          <m:t>𝑀</m:t>
                        </m:r>
                      </m:e>
                      <m:sub>
                        <m:r>
                          <a:rPr lang="en-US" altLang="zh-CN" sz="2400" b="0" i="1" dirty="0" smtClean="0">
                            <a:solidFill>
                              <a:schemeClr val="tx2">
                                <a:lumMod val="75000"/>
                              </a:schemeClr>
                            </a:solidFill>
                            <a:latin typeface="Cambria Math"/>
                          </a:rPr>
                          <m:t>𝑞</m:t>
                        </m:r>
                      </m:sub>
                    </m:sSub>
                    <m:r>
                      <a:rPr lang="en-US" altLang="zh-CN" sz="2400" b="0" i="1" dirty="0" smtClean="0">
                        <a:solidFill>
                          <a:schemeClr val="tx2">
                            <a:lumMod val="75000"/>
                          </a:schemeClr>
                        </a:solidFill>
                        <a:latin typeface="Cambria Math"/>
                      </a:rPr>
                      <m:t>=</m:t>
                    </m:r>
                    <m:r>
                      <a:rPr lang="en-US" altLang="zh-CN" sz="2400" b="0" i="1" dirty="0" smtClean="0">
                        <a:solidFill>
                          <a:schemeClr val="tx2">
                            <a:lumMod val="75000"/>
                          </a:schemeClr>
                        </a:solidFill>
                        <a:latin typeface="Cambria Math"/>
                      </a:rPr>
                      <m:t>𝑙𝑒𝑎𝑠𝑡</m:t>
                    </m:r>
                    <m:r>
                      <a:rPr lang="en-US" altLang="zh-CN" sz="2400" b="0" i="1" dirty="0" smtClean="0">
                        <a:solidFill>
                          <a:schemeClr val="tx2">
                            <a:lumMod val="75000"/>
                          </a:schemeClr>
                        </a:solidFill>
                        <a:latin typeface="Cambria Math"/>
                      </a:rPr>
                      <m:t>_</m:t>
                    </m:r>
                    <m:r>
                      <a:rPr lang="en-US" altLang="zh-CN" sz="2400" b="0" i="1" dirty="0" smtClean="0">
                        <a:solidFill>
                          <a:schemeClr val="tx2">
                            <a:lumMod val="75000"/>
                          </a:schemeClr>
                        </a:solidFill>
                        <a:latin typeface="Cambria Math"/>
                      </a:rPr>
                      <m:t>𝑠𝑞𝑢𝑎𝑟𝑒</m:t>
                    </m:r>
                    <m:r>
                      <a:rPr lang="en-US" altLang="zh-CN" sz="2400" b="0" i="1" dirty="0" smtClean="0">
                        <a:solidFill>
                          <a:schemeClr val="tx2">
                            <a:lumMod val="75000"/>
                          </a:schemeClr>
                        </a:solidFill>
                        <a:latin typeface="Cambria Math"/>
                      </a:rPr>
                      <m:t>(</m:t>
                    </m:r>
                    <m:sSub>
                      <m:sSubPr>
                        <m:ctrlPr>
                          <a:rPr lang="en-US" altLang="zh-CN" sz="2400" b="0" i="1" dirty="0" smtClean="0">
                            <a:solidFill>
                              <a:schemeClr val="tx2">
                                <a:lumMod val="75000"/>
                              </a:schemeClr>
                            </a:solidFill>
                            <a:latin typeface="Cambria Math"/>
                          </a:rPr>
                        </m:ctrlPr>
                      </m:sSubPr>
                      <m:e>
                        <m:r>
                          <a:rPr lang="en-US" altLang="zh-CN" sz="2400" b="0" i="1" dirty="0" smtClean="0">
                            <a:solidFill>
                              <a:schemeClr val="tx2">
                                <a:lumMod val="75000"/>
                              </a:schemeClr>
                            </a:solidFill>
                            <a:latin typeface="Cambria Math"/>
                          </a:rPr>
                          <m:t>𝑙𝑟</m:t>
                        </m:r>
                      </m:e>
                      <m:sub>
                        <m:r>
                          <a:rPr lang="en-US" altLang="zh-CN" sz="2400" b="0" i="1" dirty="0" smtClean="0">
                            <a:solidFill>
                              <a:schemeClr val="tx2">
                                <a:lumMod val="75000"/>
                              </a:schemeClr>
                            </a:solidFill>
                            <a:latin typeface="Cambria Math"/>
                          </a:rPr>
                          <m:t>𝑞</m:t>
                        </m:r>
                      </m:sub>
                    </m:sSub>
                    <m:r>
                      <a:rPr lang="en-US" altLang="zh-CN" sz="2400" b="0" i="1" dirty="0" smtClean="0">
                        <a:solidFill>
                          <a:schemeClr val="tx2">
                            <a:lumMod val="75000"/>
                          </a:schemeClr>
                        </a:solidFill>
                        <a:latin typeface="Cambria Math"/>
                      </a:rPr>
                      <m:t>,</m:t>
                    </m:r>
                    <m:sSub>
                      <m:sSubPr>
                        <m:ctrlPr>
                          <a:rPr lang="en-US" altLang="zh-CN" sz="2400" i="1" dirty="0">
                            <a:solidFill>
                              <a:schemeClr val="tx2">
                                <a:lumMod val="75000"/>
                              </a:schemeClr>
                            </a:solidFill>
                            <a:latin typeface="Cambria Math"/>
                          </a:rPr>
                        </m:ctrlPr>
                      </m:sSubPr>
                      <m:e>
                        <m:r>
                          <a:rPr lang="en-US" altLang="zh-CN" sz="2400" b="0" i="1" dirty="0" smtClean="0">
                            <a:solidFill>
                              <a:schemeClr val="tx2">
                                <a:lumMod val="75000"/>
                              </a:schemeClr>
                            </a:solidFill>
                            <a:latin typeface="Cambria Math"/>
                          </a:rPr>
                          <m:t>h</m:t>
                        </m:r>
                        <m:r>
                          <a:rPr lang="en-US" altLang="zh-CN" sz="2400" i="1" dirty="0">
                            <a:solidFill>
                              <a:schemeClr val="tx2">
                                <a:lumMod val="75000"/>
                              </a:schemeClr>
                            </a:solidFill>
                            <a:latin typeface="Cambria Math"/>
                          </a:rPr>
                          <m:t>𝑟</m:t>
                        </m:r>
                      </m:e>
                      <m:sub>
                        <m:r>
                          <a:rPr lang="en-US" altLang="zh-CN" sz="2400" i="1" dirty="0">
                            <a:solidFill>
                              <a:schemeClr val="tx2">
                                <a:lumMod val="75000"/>
                              </a:schemeClr>
                            </a:solidFill>
                            <a:latin typeface="Cambria Math"/>
                          </a:rPr>
                          <m:t>𝑞</m:t>
                        </m:r>
                      </m:sub>
                    </m:sSub>
                    <m:r>
                      <a:rPr lang="en-US" altLang="zh-CN" sz="2400" i="1" dirty="0">
                        <a:solidFill>
                          <a:schemeClr val="tx2">
                            <a:lumMod val="75000"/>
                          </a:schemeClr>
                        </a:solidFill>
                        <a:latin typeface="Cambria Math"/>
                      </a:rPr>
                      <m:t>)</m:t>
                    </m:r>
                  </m:oMath>
                </a14:m>
                <a:r>
                  <a:rPr lang="en-US" altLang="zh-CN" sz="2400" dirty="0" smtClean="0">
                    <a:solidFill>
                      <a:schemeClr val="tx2">
                        <a:lumMod val="75000"/>
                      </a:schemeClr>
                    </a:solidFill>
                  </a:rPr>
                  <a:t>;</a:t>
                </a:r>
              </a:p>
              <a:p>
                <a:r>
                  <a:rPr lang="en-US" altLang="zh-CN" sz="2400" b="1" dirty="0" err="1" smtClean="0">
                    <a:solidFill>
                      <a:schemeClr val="tx2">
                        <a:lumMod val="75000"/>
                      </a:schemeClr>
                    </a:solidFill>
                  </a:rPr>
                  <a:t>endfor</a:t>
                </a:r>
                <a:endParaRPr lang="en-US" altLang="zh-CN" sz="2400" b="1" dirty="0" smtClean="0">
                  <a:solidFill>
                    <a:schemeClr val="tx2">
                      <a:lumMod val="75000"/>
                    </a:schemeClr>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1115616" y="2636912"/>
                <a:ext cx="4549835" cy="1228863"/>
              </a:xfrm>
              <a:prstGeom prst="rect">
                <a:avLst/>
              </a:prstGeom>
              <a:blipFill rotWithShape="1">
                <a:blip r:embed="rId4"/>
                <a:stretch>
                  <a:fillRect l="-2011" t="-3980" b="-10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67544" y="5376698"/>
                <a:ext cx="8208912" cy="690061"/>
              </a:xfrm>
              <a:prstGeom prst="rect">
                <a:avLst/>
              </a:prstGeom>
              <a:noFill/>
            </p:spPr>
            <p:txBody>
              <a:bodyPr wrap="square" rtlCol="0">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where </a:t>
                </a:r>
                <a14:m>
                  <m:oMath xmlns:m="http://schemas.openxmlformats.org/officeDocument/2006/math">
                    <m:sSub>
                      <m:sSubPr>
                        <m:ctrlPr>
                          <a:rPr lang="en-US" altLang="zh-CN" i="1" dirty="0">
                            <a:solidFill>
                              <a:schemeClr val="tx2">
                                <a:lumMod val="75000"/>
                              </a:schemeClr>
                            </a:solidFill>
                            <a:latin typeface="Cambria Math"/>
                          </a:rPr>
                        </m:ctrlPr>
                      </m:sSubPr>
                      <m:e>
                        <m:r>
                          <a:rPr lang="en-US" altLang="zh-CN" i="1" dirty="0">
                            <a:solidFill>
                              <a:schemeClr val="tx2">
                                <a:lumMod val="75000"/>
                              </a:schemeClr>
                            </a:solidFill>
                            <a:latin typeface="Cambria Math"/>
                          </a:rPr>
                          <m:t>𝑀</m:t>
                        </m:r>
                      </m:e>
                      <m:sub>
                        <m:r>
                          <a:rPr lang="en-US" altLang="zh-CN" b="0" i="1" dirty="0" smtClean="0">
                            <a:solidFill>
                              <a:schemeClr val="tx2">
                                <a:lumMod val="75000"/>
                              </a:schemeClr>
                            </a:solidFill>
                            <a:latin typeface="Cambria Math"/>
                          </a:rPr>
                          <m:t>𝑞</m:t>
                        </m:r>
                      </m:sub>
                    </m:sSub>
                  </m:oMath>
                </a14:m>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is the mapping model of the </a:t>
                </a:r>
                <a14:m>
                  <m:oMath xmlns:m="http://schemas.openxmlformats.org/officeDocument/2006/math">
                    <m:sSup>
                      <m:sSupPr>
                        <m:ctrlPr>
                          <a:rPr lang="en-US" altLang="zh-CN" i="1" smtClean="0">
                            <a:solidFill>
                              <a:schemeClr val="tx2">
                                <a:lumMod val="75000"/>
                              </a:schemeClr>
                            </a:solidFill>
                            <a:latin typeface="Cambria Math"/>
                            <a:ea typeface="Tahoma" panose="020B0604030504040204" pitchFamily="34" charset="0"/>
                            <a:cs typeface="Tahoma" panose="020B0604030504040204" pitchFamily="34" charset="0"/>
                          </a:rPr>
                        </m:ctrlPr>
                      </m:sSupPr>
                      <m:e>
                        <m:r>
                          <a:rPr lang="en-US" altLang="zh-CN" b="0" i="1" smtClean="0">
                            <a:solidFill>
                              <a:schemeClr val="tx2">
                                <a:lumMod val="75000"/>
                              </a:schemeClr>
                            </a:solidFill>
                            <a:latin typeface="Cambria Math"/>
                            <a:ea typeface="Tahoma" panose="020B0604030504040204" pitchFamily="34" charset="0"/>
                            <a:cs typeface="Tahoma" panose="020B0604030504040204" pitchFamily="34" charset="0"/>
                          </a:rPr>
                          <m:t>𝑞</m:t>
                        </m:r>
                      </m:e>
                      <m:sup>
                        <m:r>
                          <a:rPr lang="en-US" altLang="zh-CN" b="0" i="1" smtClean="0">
                            <a:solidFill>
                              <a:schemeClr val="tx2">
                                <a:lumMod val="75000"/>
                              </a:schemeClr>
                            </a:solidFill>
                            <a:latin typeface="Cambria Math"/>
                            <a:ea typeface="Tahoma" panose="020B0604030504040204" pitchFamily="34" charset="0"/>
                            <a:cs typeface="Tahoma" panose="020B0604030504040204" pitchFamily="34" charset="0"/>
                          </a:rPr>
                          <m:t>𝑡h</m:t>
                        </m:r>
                      </m:sup>
                    </m:sSup>
                  </m:oMath>
                </a14:m>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leaf node, </a:t>
                </a:r>
                <a:r>
                  <a:rPr lang="en-US" altLang="zh-CN"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which is a coefficient matrix. </a:t>
                </a: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 constraint is that the sum of each column of </a:t>
                </a:r>
                <a14:m>
                  <m:oMath xmlns:m="http://schemas.openxmlformats.org/officeDocument/2006/math">
                    <m:sSub>
                      <m:sSubPr>
                        <m:ctrlPr>
                          <a:rPr lang="en-US" altLang="zh-CN" i="1" dirty="0">
                            <a:solidFill>
                              <a:schemeClr val="tx2">
                                <a:lumMod val="75000"/>
                              </a:schemeClr>
                            </a:solidFill>
                            <a:latin typeface="Cambria Math"/>
                          </a:rPr>
                        </m:ctrlPr>
                      </m:sSubPr>
                      <m:e>
                        <m:r>
                          <a:rPr lang="en-US" altLang="zh-CN" i="1" dirty="0">
                            <a:solidFill>
                              <a:schemeClr val="tx2">
                                <a:lumMod val="75000"/>
                              </a:schemeClr>
                            </a:solidFill>
                            <a:latin typeface="Cambria Math"/>
                          </a:rPr>
                          <m:t>𝑀</m:t>
                        </m:r>
                      </m:e>
                      <m:sub>
                        <m:r>
                          <a:rPr lang="en-US" altLang="zh-CN" b="0" i="1" dirty="0" smtClean="0">
                            <a:solidFill>
                              <a:schemeClr val="tx2">
                                <a:lumMod val="75000"/>
                              </a:schemeClr>
                            </a:solidFill>
                            <a:latin typeface="Cambria Math"/>
                          </a:rPr>
                          <m:t>𝑞</m:t>
                        </m:r>
                      </m:sub>
                    </m:sSub>
                  </m:oMath>
                </a14:m>
                <a:r>
                  <a:rPr lang="zh-CN" altLang="en-US"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is 1.</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67544" y="5376698"/>
                <a:ext cx="8208912" cy="690061"/>
              </a:xfrm>
              <a:prstGeom prst="rect">
                <a:avLst/>
              </a:prstGeom>
              <a:blipFill rotWithShape="1">
                <a:blip r:embed="rId5"/>
                <a:stretch>
                  <a:fillRect l="-669" t="-5310" b="-9735"/>
                </a:stretch>
              </a:blipFill>
            </p:spPr>
            <p:txBody>
              <a:bodyPr/>
              <a:lstStyle/>
              <a:p>
                <a:r>
                  <a:rPr lang="zh-CN" altLang="en-US">
                    <a:noFill/>
                  </a:rPr>
                  <a:t> </a:t>
                </a:r>
              </a:p>
            </p:txBody>
          </p:sp>
        </mc:Fallback>
      </mc:AlternateContent>
      <p:sp>
        <p:nvSpPr>
          <p:cNvPr id="11" name="TextBox 10"/>
          <p:cNvSpPr txBox="1"/>
          <p:nvPr/>
        </p:nvSpPr>
        <p:spPr>
          <a:xfrm>
            <a:off x="467544" y="1340768"/>
            <a:ext cx="8208912" cy="646331"/>
          </a:xfrm>
          <a:prstGeom prst="rect">
            <a:avLst/>
          </a:prstGeom>
          <a:noFill/>
        </p:spPr>
        <p:txBody>
          <a:bodyPr wrap="square" rtlCol="0">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 corresponding high-resolution training data are split in the same way as the low-resolution training data are split.</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1763128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80" y="1144206"/>
            <a:ext cx="6405602" cy="4157002"/>
          </a:xfrm>
          <a:prstGeom prst="rect">
            <a:avLst/>
          </a:prstGeom>
        </p:spPr>
      </p:pic>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Testing</a:t>
            </a: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07966" y="5291916"/>
            <a:ext cx="3816424" cy="369332"/>
          </a:xfrm>
          <a:prstGeom prst="rect">
            <a:avLst/>
          </a:prstGeom>
          <a:noFill/>
        </p:spPr>
        <p:txBody>
          <a:bodyPr wrap="square" rtlCol="0">
            <a:spAutoFit/>
          </a:bodyPr>
          <a:lstStyle/>
          <a:p>
            <a:pPr algn="ct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Fig.8.  Super-resolution scheme </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
        <p:nvSpPr>
          <p:cNvPr id="9" name="矩形 8"/>
          <p:cNvSpPr/>
          <p:nvPr/>
        </p:nvSpPr>
        <p:spPr>
          <a:xfrm>
            <a:off x="4195873" y="2852936"/>
            <a:ext cx="1168215" cy="246221"/>
          </a:xfrm>
          <a:prstGeom prst="rect">
            <a:avLst/>
          </a:prstGeom>
          <a:ln>
            <a:solidFill>
              <a:schemeClr val="tx2">
                <a:lumMod val="75000"/>
              </a:schemeClr>
            </a:solidFill>
          </a:ln>
        </p:spPr>
        <p:txBody>
          <a:bodyPr wrap="square">
            <a:spAutoFit/>
          </a:bodyPr>
          <a:lstStyle/>
          <a:p>
            <a:r>
              <a:rPr lang="en-US" altLang="zh-CN" sz="10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HP(1, </a:t>
            </a:r>
            <a:r>
              <a:rPr lang="en-US" altLang="zh-CN" sz="1000" b="1"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Seq</a:t>
            </a:r>
            <a:r>
              <a:rPr lang="en-US" altLang="zh-CN" sz="10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[1] ) </a:t>
            </a:r>
            <a:endParaRPr lang="zh-CN" altLang="en-US" sz="1000" b="1" dirty="0">
              <a:solidFill>
                <a:schemeClr val="tx2">
                  <a:lumMod val="75000"/>
                </a:schemeClr>
              </a:solidFill>
              <a:latin typeface="Tahoma" panose="020B0604030504040204" pitchFamily="34" charset="0"/>
              <a:cs typeface="Tahoma" panose="020B0604030504040204" pitchFamily="34" charset="0"/>
            </a:endParaRPr>
          </a:p>
        </p:txBody>
      </p:sp>
      <p:sp>
        <p:nvSpPr>
          <p:cNvPr id="10" name="矩形 9"/>
          <p:cNvSpPr/>
          <p:nvPr/>
        </p:nvSpPr>
        <p:spPr>
          <a:xfrm>
            <a:off x="6154622" y="3501008"/>
            <a:ext cx="1080120" cy="246221"/>
          </a:xfrm>
          <a:prstGeom prst="rect">
            <a:avLst/>
          </a:prstGeom>
          <a:ln>
            <a:solidFill>
              <a:schemeClr val="tx2">
                <a:lumMod val="75000"/>
              </a:schemeClr>
            </a:solidFill>
          </a:ln>
        </p:spPr>
        <p:txBody>
          <a:bodyPr wrap="square">
            <a:spAutoFit/>
          </a:bodyPr>
          <a:lstStyle/>
          <a:p>
            <a:r>
              <a:rPr lang="en-US" altLang="zh-CN" sz="10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HP(1, </a:t>
            </a:r>
            <a:r>
              <a:rPr lang="en-US" altLang="zh-CN" sz="1000" b="1"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Seq</a:t>
            </a:r>
            <a:r>
              <a:rPr lang="en-US" altLang="zh-CN" sz="10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[2] ) </a:t>
            </a:r>
            <a:endParaRPr lang="zh-CN" altLang="en-US" sz="1000" b="1" dirty="0">
              <a:solidFill>
                <a:schemeClr val="tx2">
                  <a:lumMod val="75000"/>
                </a:schemeClr>
              </a:solidFill>
              <a:latin typeface="Tahoma" panose="020B0604030504040204" pitchFamily="34" charset="0"/>
              <a:cs typeface="Tahoma" panose="020B0604030504040204" pitchFamily="34" charset="0"/>
            </a:endParaRPr>
          </a:p>
        </p:txBody>
      </p:sp>
      <p:sp>
        <p:nvSpPr>
          <p:cNvPr id="14" name="矩形 13"/>
          <p:cNvSpPr/>
          <p:nvPr/>
        </p:nvSpPr>
        <p:spPr>
          <a:xfrm>
            <a:off x="6847082" y="4365104"/>
            <a:ext cx="1080120" cy="246221"/>
          </a:xfrm>
          <a:prstGeom prst="rect">
            <a:avLst/>
          </a:prstGeom>
          <a:ln>
            <a:solidFill>
              <a:schemeClr val="tx2">
                <a:lumMod val="75000"/>
              </a:schemeClr>
            </a:solidFill>
          </a:ln>
        </p:spPr>
        <p:txBody>
          <a:bodyPr wrap="square">
            <a:spAutoFit/>
          </a:bodyPr>
          <a:lstStyle/>
          <a:p>
            <a:r>
              <a:rPr lang="en-US" altLang="zh-CN" sz="10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HP(1, </a:t>
            </a:r>
            <a:r>
              <a:rPr lang="en-US" altLang="zh-CN" sz="1000" b="1"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Seq</a:t>
            </a:r>
            <a:r>
              <a:rPr lang="en-US" altLang="zh-CN" sz="10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[3] ) </a:t>
            </a:r>
            <a:endParaRPr lang="zh-CN" altLang="en-US" sz="1000" b="1" dirty="0">
              <a:solidFill>
                <a:schemeClr val="tx2">
                  <a:lumMod val="75000"/>
                </a:schemeClr>
              </a:solidFill>
              <a:latin typeface="Tahoma" panose="020B0604030504040204" pitchFamily="34" charset="0"/>
              <a:cs typeface="Tahoma" panose="020B0604030504040204" pitchFamily="34" charset="0"/>
            </a:endParaRPr>
          </a:p>
        </p:txBody>
      </p:sp>
      <p:sp>
        <p:nvSpPr>
          <p:cNvPr id="11" name="TextBox 10"/>
          <p:cNvSpPr txBox="1"/>
          <p:nvPr/>
        </p:nvSpPr>
        <p:spPr>
          <a:xfrm>
            <a:off x="467544" y="5786680"/>
            <a:ext cx="8208912" cy="923330"/>
          </a:xfrm>
          <a:prstGeom prst="rect">
            <a:avLst/>
          </a:prstGeom>
          <a:noFill/>
        </p:spPr>
        <p:txBody>
          <a:bodyPr wrap="square" rtlCol="0">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In the testing phase, the testing images are different from the training images. Here HP is the </a:t>
            </a:r>
            <a:r>
              <a:rPr lang="en-US" altLang="zh-CN"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Hadamard</a:t>
            </a: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patterns of one LR image patch and is a row vector.</a:t>
            </a:r>
          </a:p>
          <a:p>
            <a:r>
              <a:rPr lang="en-US" altLang="zh-CN"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HP(1,Seq[1]) </a:t>
            </a:r>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represents a element of HP and it is a real number.</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3976283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Testing</a:t>
            </a: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7544" y="1412776"/>
            <a:ext cx="3816424" cy="307777"/>
          </a:xfrm>
          <a:prstGeom prst="rect">
            <a:avLst/>
          </a:prstGeom>
          <a:noFill/>
        </p:spPr>
        <p:txBody>
          <a:bodyPr wrap="square" rtlCol="0">
            <a:spAutoFit/>
          </a:bodyPr>
          <a:lstStyle/>
          <a:p>
            <a:r>
              <a:rPr lang="en-US" altLang="zh-CN" sz="1400"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Seq</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 [2 8 3 12 10 1 4 11 14 6 9 15 7 13 5].</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2955816895"/>
              </p:ext>
            </p:extLst>
          </p:nvPr>
        </p:nvGraphicFramePr>
        <p:xfrm>
          <a:off x="5436096" y="1196752"/>
          <a:ext cx="3155652" cy="4768624"/>
        </p:xfrm>
        <a:graphic>
          <a:graphicData uri="http://schemas.openxmlformats.org/drawingml/2006/table">
            <a:tbl>
              <a:tblPr firstRow="1" bandRow="1">
                <a:tableStyleId>{2D5ABB26-0587-4C30-8999-92F81FD0307C}</a:tableStyleId>
              </a:tblPr>
              <a:tblGrid>
                <a:gridCol w="489938"/>
                <a:gridCol w="489938"/>
                <a:gridCol w="489938"/>
                <a:gridCol w="489938"/>
                <a:gridCol w="619836"/>
                <a:gridCol w="576064"/>
              </a:tblGrid>
              <a:tr h="298039">
                <a:tc>
                  <a:txBody>
                    <a:bodyPr/>
                    <a:lstStyle/>
                    <a:p>
                      <a:pPr algn="ctr"/>
                      <a:r>
                        <a:rPr lang="en-US" altLang="zh-CN" sz="1100" dirty="0" smtClean="0"/>
                        <a:t>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-0.3415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0.3647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-0.6784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0.7569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altLang="zh-CN" sz="1100" dirty="0" smtClean="0"/>
                        <a:t>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-0.2588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0.2471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-0.6902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0.6784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-0.3647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0.3608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-0.3882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0.4039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-0.3686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0.3725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1100" dirty="0" smtClean="0"/>
                        <a:t>24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-0.1373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0.1333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-0.0745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0.0745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-0.1412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0.1412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-0.3451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0.3412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-0.3843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0.3804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40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-0.3216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0.3216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矩形 13"/>
          <p:cNvSpPr/>
          <p:nvPr/>
        </p:nvSpPr>
        <p:spPr>
          <a:xfrm>
            <a:off x="5098002" y="1204201"/>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a:t>
            </a:r>
            <a:endParaRPr lang="zh-CN" altLang="en-US" sz="1200" dirty="0">
              <a:latin typeface="Tahoma" panose="020B0604030504040204" pitchFamily="34" charset="0"/>
              <a:cs typeface="Tahoma" panose="020B0604030504040204" pitchFamily="34" charset="0"/>
            </a:endParaRPr>
          </a:p>
        </p:txBody>
      </p:sp>
      <p:sp>
        <p:nvSpPr>
          <p:cNvPr id="15" name="矩形 14"/>
          <p:cNvSpPr/>
          <p:nvPr/>
        </p:nvSpPr>
        <p:spPr>
          <a:xfrm>
            <a:off x="5098002" y="1492233"/>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a:t>
            </a:r>
            <a:endParaRPr lang="zh-CN" altLang="en-US" sz="1200" dirty="0">
              <a:latin typeface="Tahoma" panose="020B0604030504040204" pitchFamily="34" charset="0"/>
              <a:cs typeface="Tahoma" panose="020B0604030504040204" pitchFamily="34" charset="0"/>
            </a:endParaRPr>
          </a:p>
        </p:txBody>
      </p:sp>
      <p:sp>
        <p:nvSpPr>
          <p:cNvPr id="16" name="矩形 15"/>
          <p:cNvSpPr/>
          <p:nvPr/>
        </p:nvSpPr>
        <p:spPr>
          <a:xfrm>
            <a:off x="5098002" y="1779612"/>
            <a:ext cx="268022" cy="276999"/>
          </a:xfrm>
          <a:prstGeom prst="rect">
            <a:avLst/>
          </a:prstGeom>
          <a:solidFill>
            <a:srgbClr val="FFFF00"/>
          </a:solidFill>
        </p:spPr>
        <p:txBody>
          <a:bodyPr wrap="none">
            <a:spAutoFit/>
          </a:bodyPr>
          <a:lstStyle/>
          <a:p>
            <a:r>
              <a:rPr lang="en-US" altLang="zh-CN" sz="1200" dirty="0" smtClean="0">
                <a:latin typeface="Tahoma" panose="020B0604030504040204" pitchFamily="34" charset="0"/>
                <a:cs typeface="Tahoma" panose="020B0604030504040204" pitchFamily="34" charset="0"/>
              </a:rPr>
              <a:t>3</a:t>
            </a:r>
            <a:endParaRPr lang="zh-CN" altLang="en-US" sz="1200" dirty="0">
              <a:latin typeface="Tahoma" panose="020B0604030504040204" pitchFamily="34" charset="0"/>
              <a:cs typeface="Tahoma" panose="020B0604030504040204" pitchFamily="34" charset="0"/>
            </a:endParaRPr>
          </a:p>
        </p:txBody>
      </p:sp>
      <p:sp>
        <p:nvSpPr>
          <p:cNvPr id="17" name="矩形 16"/>
          <p:cNvSpPr/>
          <p:nvPr/>
        </p:nvSpPr>
        <p:spPr>
          <a:xfrm>
            <a:off x="5098002" y="2076817"/>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4</a:t>
            </a:r>
            <a:endParaRPr lang="zh-CN" altLang="en-US" sz="1200" dirty="0">
              <a:latin typeface="Tahoma" panose="020B0604030504040204" pitchFamily="34" charset="0"/>
              <a:cs typeface="Tahoma" panose="020B0604030504040204" pitchFamily="34" charset="0"/>
            </a:endParaRPr>
          </a:p>
        </p:txBody>
      </p:sp>
      <p:sp>
        <p:nvSpPr>
          <p:cNvPr id="18" name="矩形 17"/>
          <p:cNvSpPr/>
          <p:nvPr/>
        </p:nvSpPr>
        <p:spPr>
          <a:xfrm>
            <a:off x="5098002" y="2364849"/>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5</a:t>
            </a:r>
            <a:endParaRPr lang="zh-CN" altLang="en-US" sz="1200" dirty="0">
              <a:latin typeface="Tahoma" panose="020B0604030504040204" pitchFamily="34" charset="0"/>
              <a:cs typeface="Tahoma" panose="020B0604030504040204" pitchFamily="34" charset="0"/>
            </a:endParaRPr>
          </a:p>
        </p:txBody>
      </p:sp>
      <p:sp>
        <p:nvSpPr>
          <p:cNvPr id="19" name="矩形 18"/>
          <p:cNvSpPr/>
          <p:nvPr/>
        </p:nvSpPr>
        <p:spPr>
          <a:xfrm>
            <a:off x="5098002" y="2652228"/>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6</a:t>
            </a:r>
            <a:endParaRPr lang="zh-CN" altLang="en-US" sz="1200" dirty="0">
              <a:latin typeface="Tahoma" panose="020B0604030504040204" pitchFamily="34" charset="0"/>
              <a:cs typeface="Tahoma" panose="020B0604030504040204" pitchFamily="34" charset="0"/>
            </a:endParaRPr>
          </a:p>
        </p:txBody>
      </p:sp>
      <p:sp>
        <p:nvSpPr>
          <p:cNvPr id="20" name="矩形 19"/>
          <p:cNvSpPr/>
          <p:nvPr/>
        </p:nvSpPr>
        <p:spPr>
          <a:xfrm>
            <a:off x="5116391" y="2974067"/>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7</a:t>
            </a:r>
            <a:endParaRPr lang="zh-CN" altLang="en-US" sz="1200" dirty="0">
              <a:latin typeface="Tahoma" panose="020B0604030504040204" pitchFamily="34" charset="0"/>
              <a:cs typeface="Tahoma" panose="020B0604030504040204" pitchFamily="34" charset="0"/>
            </a:endParaRPr>
          </a:p>
        </p:txBody>
      </p:sp>
      <p:sp>
        <p:nvSpPr>
          <p:cNvPr id="21" name="矩形 20"/>
          <p:cNvSpPr/>
          <p:nvPr/>
        </p:nvSpPr>
        <p:spPr>
          <a:xfrm>
            <a:off x="5116391" y="3261446"/>
            <a:ext cx="268022" cy="276999"/>
          </a:xfrm>
          <a:prstGeom prst="rect">
            <a:avLst/>
          </a:prstGeom>
          <a:solidFill>
            <a:srgbClr val="92D050"/>
          </a:solidFill>
        </p:spPr>
        <p:txBody>
          <a:bodyPr wrap="none">
            <a:spAutoFit/>
          </a:bodyPr>
          <a:lstStyle/>
          <a:p>
            <a:r>
              <a:rPr lang="en-US" altLang="zh-CN" sz="1200" dirty="0" smtClean="0">
                <a:latin typeface="Tahoma" panose="020B0604030504040204" pitchFamily="34" charset="0"/>
                <a:cs typeface="Tahoma" panose="020B0604030504040204" pitchFamily="34" charset="0"/>
              </a:rPr>
              <a:t>8</a:t>
            </a:r>
            <a:endParaRPr lang="zh-CN" altLang="en-US" sz="1200" dirty="0">
              <a:latin typeface="Tahoma" panose="020B0604030504040204" pitchFamily="34" charset="0"/>
              <a:cs typeface="Tahoma" panose="020B0604030504040204" pitchFamily="34" charset="0"/>
            </a:endParaRPr>
          </a:p>
        </p:txBody>
      </p:sp>
      <p:sp>
        <p:nvSpPr>
          <p:cNvPr id="22" name="矩形 21"/>
          <p:cNvSpPr/>
          <p:nvPr/>
        </p:nvSpPr>
        <p:spPr>
          <a:xfrm>
            <a:off x="5116391" y="3593070"/>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9</a:t>
            </a:r>
            <a:endParaRPr lang="zh-CN" altLang="en-US" sz="1200" dirty="0">
              <a:latin typeface="Tahoma" panose="020B0604030504040204" pitchFamily="34" charset="0"/>
              <a:cs typeface="Tahoma" panose="020B0604030504040204" pitchFamily="34" charset="0"/>
            </a:endParaRPr>
          </a:p>
        </p:txBody>
      </p:sp>
      <p:sp>
        <p:nvSpPr>
          <p:cNvPr id="23" name="矩形 22"/>
          <p:cNvSpPr/>
          <p:nvPr/>
        </p:nvSpPr>
        <p:spPr>
          <a:xfrm>
            <a:off x="5098002" y="3954469"/>
            <a:ext cx="369767" cy="276999"/>
          </a:xfrm>
          <a:prstGeom prst="rect">
            <a:avLst/>
          </a:prstGeom>
        </p:spPr>
        <p:txBody>
          <a:bodyPr wrap="square">
            <a:spAutoFit/>
          </a:bodyPr>
          <a:lstStyle/>
          <a:p>
            <a:r>
              <a:rPr lang="en-US" altLang="zh-CN" sz="1200" dirty="0" smtClean="0">
                <a:latin typeface="Tahoma" panose="020B0604030504040204" pitchFamily="34" charset="0"/>
                <a:cs typeface="Tahoma" panose="020B0604030504040204" pitchFamily="34" charset="0"/>
              </a:rPr>
              <a:t>10</a:t>
            </a:r>
            <a:endParaRPr lang="zh-CN" altLang="en-US" sz="1200" dirty="0">
              <a:latin typeface="Tahoma" panose="020B0604030504040204" pitchFamily="34" charset="0"/>
              <a:cs typeface="Tahoma" panose="020B0604030504040204" pitchFamily="34" charset="0"/>
            </a:endParaRPr>
          </a:p>
        </p:txBody>
      </p:sp>
      <p:sp>
        <p:nvSpPr>
          <p:cNvPr id="24" name="矩形 23"/>
          <p:cNvSpPr/>
          <p:nvPr/>
        </p:nvSpPr>
        <p:spPr>
          <a:xfrm>
            <a:off x="5074713" y="4207178"/>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11</a:t>
            </a:r>
            <a:endParaRPr lang="zh-CN" altLang="en-US" sz="1200" dirty="0">
              <a:latin typeface="Tahoma" panose="020B0604030504040204" pitchFamily="34" charset="0"/>
              <a:cs typeface="Tahoma" panose="020B0604030504040204" pitchFamily="34" charset="0"/>
            </a:endParaRPr>
          </a:p>
        </p:txBody>
      </p:sp>
      <p:sp>
        <p:nvSpPr>
          <p:cNvPr id="25" name="矩形 24"/>
          <p:cNvSpPr/>
          <p:nvPr/>
        </p:nvSpPr>
        <p:spPr>
          <a:xfrm>
            <a:off x="5074713" y="4495210"/>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12</a:t>
            </a:r>
            <a:endParaRPr lang="zh-CN" altLang="en-US" sz="1200" dirty="0">
              <a:latin typeface="Tahoma" panose="020B0604030504040204" pitchFamily="34" charset="0"/>
              <a:cs typeface="Tahoma" panose="020B0604030504040204" pitchFamily="34" charset="0"/>
            </a:endParaRPr>
          </a:p>
        </p:txBody>
      </p:sp>
      <p:sp>
        <p:nvSpPr>
          <p:cNvPr id="26" name="矩形 25"/>
          <p:cNvSpPr/>
          <p:nvPr/>
        </p:nvSpPr>
        <p:spPr>
          <a:xfrm>
            <a:off x="5074713" y="4783242"/>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13</a:t>
            </a:r>
            <a:endParaRPr lang="zh-CN" altLang="en-US" sz="1200" dirty="0">
              <a:latin typeface="Tahoma" panose="020B0604030504040204" pitchFamily="34" charset="0"/>
              <a:cs typeface="Tahoma" panose="020B0604030504040204" pitchFamily="34" charset="0"/>
            </a:endParaRPr>
          </a:p>
        </p:txBody>
      </p:sp>
      <p:sp>
        <p:nvSpPr>
          <p:cNvPr id="30" name="矩形 29"/>
          <p:cNvSpPr/>
          <p:nvPr/>
        </p:nvSpPr>
        <p:spPr>
          <a:xfrm>
            <a:off x="5047464" y="5102360"/>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14</a:t>
            </a:r>
            <a:endParaRPr lang="zh-CN" altLang="en-US" sz="1200" dirty="0">
              <a:latin typeface="Tahoma" panose="020B0604030504040204" pitchFamily="34" charset="0"/>
              <a:cs typeface="Tahoma" panose="020B0604030504040204" pitchFamily="34" charset="0"/>
            </a:endParaRPr>
          </a:p>
        </p:txBody>
      </p:sp>
      <p:sp>
        <p:nvSpPr>
          <p:cNvPr id="31" name="矩形 30"/>
          <p:cNvSpPr/>
          <p:nvPr/>
        </p:nvSpPr>
        <p:spPr>
          <a:xfrm>
            <a:off x="5047464" y="5390392"/>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15</a:t>
            </a:r>
            <a:endParaRPr lang="zh-CN" altLang="en-US" sz="1200" dirty="0">
              <a:latin typeface="Tahoma" panose="020B0604030504040204" pitchFamily="34" charset="0"/>
              <a:cs typeface="Tahoma" panose="020B0604030504040204" pitchFamily="34" charset="0"/>
            </a:endParaRPr>
          </a:p>
        </p:txBody>
      </p:sp>
      <p:sp>
        <p:nvSpPr>
          <p:cNvPr id="32" name="矩形 31"/>
          <p:cNvSpPr/>
          <p:nvPr/>
        </p:nvSpPr>
        <p:spPr>
          <a:xfrm>
            <a:off x="5047464" y="5678424"/>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16</a:t>
            </a:r>
            <a:endParaRPr lang="zh-CN" altLang="en-US" sz="1200" dirty="0">
              <a:latin typeface="Tahoma" panose="020B0604030504040204" pitchFamily="34" charset="0"/>
              <a:cs typeface="Tahoma" panose="020B0604030504040204" pitchFamily="34" charset="0"/>
            </a:endParaRPr>
          </a:p>
        </p:txBody>
      </p:sp>
      <p:sp>
        <p:nvSpPr>
          <p:cNvPr id="3" name="矩形 2"/>
          <p:cNvSpPr/>
          <p:nvPr/>
        </p:nvSpPr>
        <p:spPr>
          <a:xfrm>
            <a:off x="539552" y="1844824"/>
            <a:ext cx="3424079" cy="954107"/>
          </a:xfrm>
          <a:prstGeom prst="rect">
            <a:avLst/>
          </a:prstGeom>
        </p:spPr>
        <p:txBody>
          <a:bodyPr wrap="none">
            <a:spAutoFit/>
          </a:bodyPr>
          <a:lstStyle/>
          <a:p>
            <a:r>
              <a:rPr lang="en-US" altLang="zh-CN" sz="1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HP=[-</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0.8824, 0.2316, -0.6314, -0.5765,</a:t>
            </a:r>
          </a:p>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0.1686, 0.0196, 0.0588, -0.5843,</a:t>
            </a:r>
          </a:p>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-0.0118, 0.3098, -0.5137, -2.0431, </a:t>
            </a:r>
          </a:p>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0.0980, -0.2235, 0.8667];</a:t>
            </a:r>
            <a:endParaRPr lang="zh-CN" altLang="en-US" sz="1400" dirty="0"/>
          </a:p>
        </p:txBody>
      </p:sp>
      <p:sp>
        <p:nvSpPr>
          <p:cNvPr id="5" name="矩形 4"/>
          <p:cNvSpPr/>
          <p:nvPr/>
        </p:nvSpPr>
        <p:spPr>
          <a:xfrm>
            <a:off x="539552" y="3097177"/>
            <a:ext cx="4603761" cy="738664"/>
          </a:xfrm>
          <a:prstGeom prst="rect">
            <a:avLst/>
          </a:prstGeom>
        </p:spPr>
        <p:txBody>
          <a:bodyPr wrap="none">
            <a:spAutoFit/>
          </a:bodyPr>
          <a:lstStyle/>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HP(1, </a:t>
            </a:r>
            <a:r>
              <a:rPr lang="en-US" altLang="zh-CN" sz="1400"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Seq</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[1]) = </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0.2316</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-0.3415&lt;</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0.2316</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&lt;0.3647</a:t>
            </a:r>
          </a:p>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 the middle child node (</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3</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is selected. Go to the third</a:t>
            </a:r>
          </a:p>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row of the learned decision tree.</a:t>
            </a:r>
            <a:endParaRPr lang="zh-CN" altLang="en-US" sz="1400" dirty="0"/>
          </a:p>
        </p:txBody>
      </p:sp>
      <p:sp>
        <p:nvSpPr>
          <p:cNvPr id="33" name="矩形 32"/>
          <p:cNvSpPr/>
          <p:nvPr/>
        </p:nvSpPr>
        <p:spPr>
          <a:xfrm>
            <a:off x="539552" y="4149080"/>
            <a:ext cx="4760278" cy="738664"/>
          </a:xfrm>
          <a:prstGeom prst="rect">
            <a:avLst/>
          </a:prstGeom>
        </p:spPr>
        <p:txBody>
          <a:bodyPr wrap="none">
            <a:spAutoFit/>
          </a:bodyPr>
          <a:lstStyle/>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HP(1, </a:t>
            </a:r>
            <a:r>
              <a:rPr lang="en-US" altLang="zh-CN" sz="1400"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Seq</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[2]) = </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-0.5843</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-0.5843</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&lt; -0.2588. So the left</a:t>
            </a:r>
          </a:p>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child node (</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8</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is selected. Go to the eighth row of the </a:t>
            </a:r>
          </a:p>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learned decision tree.</a:t>
            </a:r>
            <a:endParaRPr lang="zh-CN" altLang="en-US" sz="1400" dirty="0"/>
          </a:p>
        </p:txBody>
      </p:sp>
      <mc:AlternateContent xmlns:mc="http://schemas.openxmlformats.org/markup-compatibility/2006" xmlns:a14="http://schemas.microsoft.com/office/drawing/2010/main">
        <mc:Choice Requires="a14">
          <p:sp>
            <p:nvSpPr>
              <p:cNvPr id="34" name="矩形 33"/>
              <p:cNvSpPr/>
              <p:nvPr/>
            </p:nvSpPr>
            <p:spPr>
              <a:xfrm>
                <a:off x="539552" y="5220574"/>
                <a:ext cx="4760278" cy="742447"/>
              </a:xfrm>
              <a:prstGeom prst="rect">
                <a:avLst/>
              </a:prstGeom>
            </p:spPr>
            <p:txBody>
              <a:bodyPr wrap="none">
                <a:spAutoFit/>
              </a:bodyPr>
              <a:lstStyle/>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HP(1, </a:t>
                </a:r>
                <a:r>
                  <a:rPr lang="en-US" altLang="zh-CN" sz="1400"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Seq</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[3]) = </a:t>
                </a:r>
                <a:r>
                  <a:rPr lang="en-US" altLang="zh-CN" sz="14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0.6314</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-0.6314</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&lt;-0.1373. So the left </a:t>
                </a:r>
              </a:p>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child node (</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23</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is selected. Go to the </a:t>
                </a:r>
                <a14:m>
                  <m:oMath xmlns:m="http://schemas.openxmlformats.org/officeDocument/2006/math">
                    <m:sSup>
                      <m:sSupPr>
                        <m:ctrlPr>
                          <a:rPr lang="en-US" altLang="zh-CN" sz="1400" i="1" smtClean="0">
                            <a:solidFill>
                              <a:schemeClr val="tx2">
                                <a:lumMod val="75000"/>
                              </a:schemeClr>
                            </a:solidFill>
                            <a:latin typeface="Cambria Math"/>
                            <a:ea typeface="Tahoma" panose="020B0604030504040204" pitchFamily="34" charset="0"/>
                            <a:cs typeface="Tahoma" panose="020B0604030504040204" pitchFamily="34" charset="0"/>
                          </a:rPr>
                        </m:ctrlPr>
                      </m:sSupPr>
                      <m:e>
                        <m:r>
                          <a:rPr lang="en-US" altLang="zh-CN" sz="1400" b="0" i="1" smtClean="0">
                            <a:solidFill>
                              <a:schemeClr val="tx2">
                                <a:lumMod val="75000"/>
                              </a:schemeClr>
                            </a:solidFill>
                            <a:latin typeface="Cambria Math"/>
                            <a:ea typeface="Tahoma" panose="020B0604030504040204" pitchFamily="34" charset="0"/>
                            <a:cs typeface="Tahoma" panose="020B0604030504040204" pitchFamily="34" charset="0"/>
                          </a:rPr>
                          <m:t>23</m:t>
                        </m:r>
                      </m:e>
                      <m:sup>
                        <m:r>
                          <a:rPr lang="en-US" altLang="zh-CN" sz="1400" b="0" i="1" smtClean="0">
                            <a:solidFill>
                              <a:schemeClr val="tx2">
                                <a:lumMod val="75000"/>
                              </a:schemeClr>
                            </a:solidFill>
                            <a:latin typeface="Cambria Math"/>
                            <a:ea typeface="Tahoma" panose="020B0604030504040204" pitchFamily="34" charset="0"/>
                            <a:cs typeface="Tahoma" panose="020B0604030504040204" pitchFamily="34" charset="0"/>
                          </a:rPr>
                          <m:t>𝑡h</m:t>
                        </m:r>
                      </m:sup>
                    </m:sSup>
                  </m:oMath>
                </a14:m>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row of the</a:t>
                </a:r>
              </a:p>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Learned decision tree.</a:t>
                </a:r>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39552" y="5220574"/>
                <a:ext cx="4760278" cy="742447"/>
              </a:xfrm>
              <a:prstGeom prst="rect">
                <a:avLst/>
              </a:prstGeom>
              <a:blipFill rotWithShape="1">
                <a:blip r:embed="rId3"/>
                <a:stretch>
                  <a:fillRect l="-385" t="-820" b="-57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04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Testing</a:t>
            </a: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graphicFrame>
        <p:nvGraphicFramePr>
          <p:cNvPr id="9" name="表格 8"/>
          <p:cNvGraphicFramePr>
            <a:graphicFrameLocks noGrp="1"/>
          </p:cNvGraphicFramePr>
          <p:nvPr>
            <p:extLst>
              <p:ext uri="{D42A27DB-BD31-4B8C-83A1-F6EECF244321}">
                <p14:modId xmlns:p14="http://schemas.microsoft.com/office/powerpoint/2010/main" val="1841168472"/>
              </p:ext>
            </p:extLst>
          </p:nvPr>
        </p:nvGraphicFramePr>
        <p:xfrm>
          <a:off x="1043608" y="1468688"/>
          <a:ext cx="3155652" cy="4768624"/>
        </p:xfrm>
        <a:graphic>
          <a:graphicData uri="http://schemas.openxmlformats.org/drawingml/2006/table">
            <a:tbl>
              <a:tblPr firstRow="1" bandRow="1">
                <a:tableStyleId>{2D5ABB26-0587-4C30-8999-92F81FD0307C}</a:tableStyleId>
              </a:tblPr>
              <a:tblGrid>
                <a:gridCol w="489938"/>
                <a:gridCol w="489938"/>
                <a:gridCol w="489938"/>
                <a:gridCol w="489938"/>
                <a:gridCol w="619836"/>
                <a:gridCol w="576064"/>
              </a:tblGrid>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19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矩形 9"/>
          <p:cNvSpPr/>
          <p:nvPr/>
        </p:nvSpPr>
        <p:spPr>
          <a:xfrm>
            <a:off x="705514" y="1476137"/>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17</a:t>
            </a:r>
            <a:endParaRPr lang="zh-CN" altLang="en-US" sz="1200" dirty="0">
              <a:latin typeface="Tahoma" panose="020B0604030504040204" pitchFamily="34" charset="0"/>
              <a:cs typeface="Tahoma" panose="020B0604030504040204" pitchFamily="34" charset="0"/>
            </a:endParaRPr>
          </a:p>
        </p:txBody>
      </p:sp>
      <p:sp>
        <p:nvSpPr>
          <p:cNvPr id="14" name="矩形 13"/>
          <p:cNvSpPr/>
          <p:nvPr/>
        </p:nvSpPr>
        <p:spPr>
          <a:xfrm>
            <a:off x="705514" y="1764169"/>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18</a:t>
            </a:r>
            <a:endParaRPr lang="zh-CN" altLang="en-US" sz="1200" dirty="0">
              <a:latin typeface="Tahoma" panose="020B0604030504040204" pitchFamily="34" charset="0"/>
              <a:cs typeface="Tahoma" panose="020B0604030504040204" pitchFamily="34" charset="0"/>
            </a:endParaRPr>
          </a:p>
        </p:txBody>
      </p:sp>
      <p:sp>
        <p:nvSpPr>
          <p:cNvPr id="15" name="矩形 14"/>
          <p:cNvSpPr/>
          <p:nvPr/>
        </p:nvSpPr>
        <p:spPr>
          <a:xfrm>
            <a:off x="705514" y="2051548"/>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19</a:t>
            </a:r>
            <a:endParaRPr lang="zh-CN" altLang="en-US" sz="1200" dirty="0">
              <a:latin typeface="Tahoma" panose="020B0604030504040204" pitchFamily="34" charset="0"/>
              <a:cs typeface="Tahoma" panose="020B0604030504040204" pitchFamily="34" charset="0"/>
            </a:endParaRPr>
          </a:p>
        </p:txBody>
      </p:sp>
      <p:sp>
        <p:nvSpPr>
          <p:cNvPr id="16" name="矩形 15"/>
          <p:cNvSpPr/>
          <p:nvPr/>
        </p:nvSpPr>
        <p:spPr>
          <a:xfrm>
            <a:off x="705514" y="2348753"/>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20</a:t>
            </a:r>
            <a:endParaRPr lang="zh-CN" altLang="en-US" sz="1200" dirty="0">
              <a:latin typeface="Tahoma" panose="020B0604030504040204" pitchFamily="34" charset="0"/>
              <a:cs typeface="Tahoma" panose="020B0604030504040204" pitchFamily="34" charset="0"/>
            </a:endParaRPr>
          </a:p>
        </p:txBody>
      </p:sp>
      <p:sp>
        <p:nvSpPr>
          <p:cNvPr id="17" name="矩形 16"/>
          <p:cNvSpPr/>
          <p:nvPr/>
        </p:nvSpPr>
        <p:spPr>
          <a:xfrm>
            <a:off x="705514" y="2636785"/>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21</a:t>
            </a:r>
            <a:endParaRPr lang="zh-CN" altLang="en-US" sz="1200" dirty="0">
              <a:latin typeface="Tahoma" panose="020B0604030504040204" pitchFamily="34" charset="0"/>
              <a:cs typeface="Tahoma" panose="020B0604030504040204" pitchFamily="34" charset="0"/>
            </a:endParaRPr>
          </a:p>
        </p:txBody>
      </p:sp>
      <p:sp>
        <p:nvSpPr>
          <p:cNvPr id="18" name="矩形 17"/>
          <p:cNvSpPr/>
          <p:nvPr/>
        </p:nvSpPr>
        <p:spPr>
          <a:xfrm>
            <a:off x="705514" y="2924164"/>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22</a:t>
            </a:r>
            <a:endParaRPr lang="zh-CN" altLang="en-US" sz="1200" dirty="0">
              <a:latin typeface="Tahoma" panose="020B0604030504040204" pitchFamily="34" charset="0"/>
              <a:cs typeface="Tahoma" panose="020B0604030504040204" pitchFamily="34" charset="0"/>
            </a:endParaRPr>
          </a:p>
        </p:txBody>
      </p:sp>
      <p:sp>
        <p:nvSpPr>
          <p:cNvPr id="19" name="矩形 18"/>
          <p:cNvSpPr/>
          <p:nvPr/>
        </p:nvSpPr>
        <p:spPr>
          <a:xfrm>
            <a:off x="723903" y="3246003"/>
            <a:ext cx="351378" cy="276999"/>
          </a:xfrm>
          <a:prstGeom prst="rect">
            <a:avLst/>
          </a:prstGeom>
          <a:solidFill>
            <a:schemeClr val="accent6">
              <a:lumMod val="60000"/>
              <a:lumOff val="40000"/>
            </a:schemeClr>
          </a:solidFill>
        </p:spPr>
        <p:txBody>
          <a:bodyPr wrap="none">
            <a:spAutoFit/>
          </a:bodyPr>
          <a:lstStyle/>
          <a:p>
            <a:r>
              <a:rPr lang="en-US" altLang="zh-CN" sz="1200" dirty="0" smtClean="0">
                <a:latin typeface="Tahoma" panose="020B0604030504040204" pitchFamily="34" charset="0"/>
                <a:cs typeface="Tahoma" panose="020B0604030504040204" pitchFamily="34" charset="0"/>
              </a:rPr>
              <a:t>23</a:t>
            </a:r>
            <a:endParaRPr lang="zh-CN" altLang="en-US" sz="1200" dirty="0">
              <a:latin typeface="Tahoma" panose="020B0604030504040204" pitchFamily="34" charset="0"/>
              <a:cs typeface="Tahoma" panose="020B0604030504040204" pitchFamily="34" charset="0"/>
            </a:endParaRPr>
          </a:p>
        </p:txBody>
      </p:sp>
      <p:sp>
        <p:nvSpPr>
          <p:cNvPr id="20" name="矩形 19"/>
          <p:cNvSpPr/>
          <p:nvPr/>
        </p:nvSpPr>
        <p:spPr>
          <a:xfrm>
            <a:off x="723903" y="3533382"/>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24</a:t>
            </a:r>
            <a:endParaRPr lang="zh-CN" altLang="en-US" sz="1200" dirty="0">
              <a:latin typeface="Tahoma" panose="020B0604030504040204" pitchFamily="34" charset="0"/>
              <a:cs typeface="Tahoma" panose="020B0604030504040204" pitchFamily="34" charset="0"/>
            </a:endParaRPr>
          </a:p>
        </p:txBody>
      </p:sp>
      <p:sp>
        <p:nvSpPr>
          <p:cNvPr id="21" name="矩形 20"/>
          <p:cNvSpPr/>
          <p:nvPr/>
        </p:nvSpPr>
        <p:spPr>
          <a:xfrm>
            <a:off x="723903" y="3865006"/>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25</a:t>
            </a:r>
            <a:endParaRPr lang="zh-CN" altLang="en-US" sz="1200" dirty="0">
              <a:latin typeface="Tahoma" panose="020B0604030504040204" pitchFamily="34" charset="0"/>
              <a:cs typeface="Tahoma" panose="020B0604030504040204" pitchFamily="34" charset="0"/>
            </a:endParaRPr>
          </a:p>
        </p:txBody>
      </p:sp>
      <p:sp>
        <p:nvSpPr>
          <p:cNvPr id="22" name="矩形 21"/>
          <p:cNvSpPr/>
          <p:nvPr/>
        </p:nvSpPr>
        <p:spPr>
          <a:xfrm>
            <a:off x="705514" y="4226405"/>
            <a:ext cx="369767" cy="276999"/>
          </a:xfrm>
          <a:prstGeom prst="rect">
            <a:avLst/>
          </a:prstGeom>
        </p:spPr>
        <p:txBody>
          <a:bodyPr wrap="square">
            <a:spAutoFit/>
          </a:bodyPr>
          <a:lstStyle/>
          <a:p>
            <a:r>
              <a:rPr lang="en-US" altLang="zh-CN" sz="1200" dirty="0" smtClean="0">
                <a:latin typeface="Tahoma" panose="020B0604030504040204" pitchFamily="34" charset="0"/>
                <a:cs typeface="Tahoma" panose="020B0604030504040204" pitchFamily="34" charset="0"/>
              </a:rPr>
              <a:t>26</a:t>
            </a:r>
            <a:endParaRPr lang="zh-CN" altLang="en-US" sz="1200" dirty="0">
              <a:latin typeface="Tahoma" panose="020B0604030504040204" pitchFamily="34" charset="0"/>
              <a:cs typeface="Tahoma" panose="020B0604030504040204" pitchFamily="34" charset="0"/>
            </a:endParaRPr>
          </a:p>
        </p:txBody>
      </p:sp>
      <p:sp>
        <p:nvSpPr>
          <p:cNvPr id="23" name="矩形 22"/>
          <p:cNvSpPr/>
          <p:nvPr/>
        </p:nvSpPr>
        <p:spPr>
          <a:xfrm>
            <a:off x="682225" y="4479114"/>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27</a:t>
            </a:r>
            <a:endParaRPr lang="zh-CN" altLang="en-US" sz="1200" dirty="0">
              <a:latin typeface="Tahoma" panose="020B0604030504040204" pitchFamily="34" charset="0"/>
              <a:cs typeface="Tahoma" panose="020B0604030504040204" pitchFamily="34" charset="0"/>
            </a:endParaRPr>
          </a:p>
        </p:txBody>
      </p:sp>
      <p:sp>
        <p:nvSpPr>
          <p:cNvPr id="24" name="矩形 23"/>
          <p:cNvSpPr/>
          <p:nvPr/>
        </p:nvSpPr>
        <p:spPr>
          <a:xfrm>
            <a:off x="682225" y="4767146"/>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28</a:t>
            </a:r>
            <a:endParaRPr lang="zh-CN" altLang="en-US" sz="1200" dirty="0">
              <a:latin typeface="Tahoma" panose="020B0604030504040204" pitchFamily="34" charset="0"/>
              <a:cs typeface="Tahoma" panose="020B0604030504040204" pitchFamily="34" charset="0"/>
            </a:endParaRPr>
          </a:p>
        </p:txBody>
      </p:sp>
      <p:sp>
        <p:nvSpPr>
          <p:cNvPr id="25" name="矩形 24"/>
          <p:cNvSpPr/>
          <p:nvPr/>
        </p:nvSpPr>
        <p:spPr>
          <a:xfrm>
            <a:off x="682225" y="5055178"/>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29</a:t>
            </a:r>
            <a:endParaRPr lang="zh-CN" altLang="en-US" sz="1200" dirty="0">
              <a:latin typeface="Tahoma" panose="020B0604030504040204" pitchFamily="34" charset="0"/>
              <a:cs typeface="Tahoma" panose="020B0604030504040204" pitchFamily="34" charset="0"/>
            </a:endParaRPr>
          </a:p>
        </p:txBody>
      </p:sp>
      <p:sp>
        <p:nvSpPr>
          <p:cNvPr id="26" name="矩形 25"/>
          <p:cNvSpPr/>
          <p:nvPr/>
        </p:nvSpPr>
        <p:spPr>
          <a:xfrm>
            <a:off x="654976" y="5374296"/>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30</a:t>
            </a:r>
            <a:endParaRPr lang="zh-CN" altLang="en-US" sz="1200" dirty="0">
              <a:latin typeface="Tahoma" panose="020B0604030504040204" pitchFamily="34" charset="0"/>
              <a:cs typeface="Tahoma" panose="020B0604030504040204" pitchFamily="34" charset="0"/>
            </a:endParaRPr>
          </a:p>
        </p:txBody>
      </p:sp>
      <p:sp>
        <p:nvSpPr>
          <p:cNvPr id="27" name="矩形 26"/>
          <p:cNvSpPr/>
          <p:nvPr/>
        </p:nvSpPr>
        <p:spPr>
          <a:xfrm>
            <a:off x="654976" y="5662328"/>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31</a:t>
            </a:r>
            <a:endParaRPr lang="zh-CN" altLang="en-US" sz="1200" dirty="0">
              <a:latin typeface="Tahoma" panose="020B0604030504040204" pitchFamily="34" charset="0"/>
              <a:cs typeface="Tahoma" panose="020B0604030504040204" pitchFamily="34" charset="0"/>
            </a:endParaRPr>
          </a:p>
        </p:txBody>
      </p:sp>
      <p:sp>
        <p:nvSpPr>
          <p:cNvPr id="28" name="矩形 27"/>
          <p:cNvSpPr/>
          <p:nvPr/>
        </p:nvSpPr>
        <p:spPr>
          <a:xfrm>
            <a:off x="654976" y="5950360"/>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32</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9" name="TextBox 28"/>
              <p:cNvSpPr txBox="1"/>
              <p:nvPr/>
            </p:nvSpPr>
            <p:spPr>
              <a:xfrm>
                <a:off x="4644008" y="4725144"/>
                <a:ext cx="4104456" cy="523220"/>
              </a:xfrm>
              <a:prstGeom prst="rect">
                <a:avLst/>
              </a:prstGeom>
              <a:noFill/>
            </p:spPr>
            <p:txBody>
              <a:bodyPr wrap="square" rtlCol="0">
                <a:spAutoFit/>
              </a:bodyPr>
              <a:lstStyle/>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 </a:t>
                </a:r>
                <a14:m>
                  <m:oMath xmlns:m="http://schemas.openxmlformats.org/officeDocument/2006/math">
                    <m:sSub>
                      <m:sSubPr>
                        <m:ctrlPr>
                          <a:rPr lang="en-US" altLang="zh-CN" sz="1400" i="1" dirty="0">
                            <a:solidFill>
                              <a:schemeClr val="tx2">
                                <a:lumMod val="75000"/>
                              </a:schemeClr>
                            </a:solidFill>
                            <a:latin typeface="Cambria Math"/>
                          </a:rPr>
                        </m:ctrlPr>
                      </m:sSubPr>
                      <m:e>
                        <m:r>
                          <a:rPr lang="en-US" altLang="zh-CN" sz="1400" i="1" dirty="0">
                            <a:solidFill>
                              <a:schemeClr val="tx2">
                                <a:lumMod val="75000"/>
                              </a:schemeClr>
                            </a:solidFill>
                            <a:latin typeface="Cambria Math"/>
                          </a:rPr>
                          <m:t>𝑀</m:t>
                        </m:r>
                      </m:e>
                      <m:sub>
                        <m:r>
                          <a:rPr lang="en-US" altLang="zh-CN" sz="1400" b="0" i="1" dirty="0" smtClean="0">
                            <a:solidFill>
                              <a:schemeClr val="tx2">
                                <a:lumMod val="75000"/>
                              </a:schemeClr>
                            </a:solidFill>
                            <a:latin typeface="Cambria Math"/>
                          </a:rPr>
                          <m:t>10</m:t>
                        </m:r>
                      </m:sub>
                    </m:sSub>
                  </m:oMath>
                </a14:m>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is used to generate target high-resolution patch. </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644008" y="4725144"/>
                <a:ext cx="4104456" cy="523220"/>
              </a:xfrm>
              <a:prstGeom prst="rect">
                <a:avLst/>
              </a:prstGeom>
              <a:blipFill rotWithShape="1">
                <a:blip r:embed="rId4"/>
                <a:stretch>
                  <a:fillRect l="-446" t="-1163" b="-10465"/>
                </a:stretch>
              </a:blipFill>
            </p:spPr>
            <p:txBody>
              <a:bodyPr/>
              <a:lstStyle/>
              <a:p>
                <a:r>
                  <a:rPr lang="zh-CN" altLang="en-US">
                    <a:noFill/>
                  </a:rPr>
                  <a:t> </a:t>
                </a:r>
              </a:p>
            </p:txBody>
          </p:sp>
        </mc:Fallback>
      </mc:AlternateContent>
      <p:graphicFrame>
        <p:nvGraphicFramePr>
          <p:cNvPr id="30" name="表格 29"/>
          <p:cNvGraphicFramePr>
            <a:graphicFrameLocks noGrp="1"/>
          </p:cNvGraphicFramePr>
          <p:nvPr>
            <p:extLst>
              <p:ext uri="{D42A27DB-BD31-4B8C-83A1-F6EECF244321}">
                <p14:modId xmlns:p14="http://schemas.microsoft.com/office/powerpoint/2010/main" val="513744826"/>
              </p:ext>
            </p:extLst>
          </p:nvPr>
        </p:nvGraphicFramePr>
        <p:xfrm>
          <a:off x="5148064" y="1489724"/>
          <a:ext cx="3155652" cy="2384312"/>
        </p:xfrm>
        <a:graphic>
          <a:graphicData uri="http://schemas.openxmlformats.org/drawingml/2006/table">
            <a:tbl>
              <a:tblPr firstRow="1" bandRow="1">
                <a:tableStyleId>{2D5ABB26-0587-4C30-8999-92F81FD0307C}</a:tableStyleId>
              </a:tblPr>
              <a:tblGrid>
                <a:gridCol w="489938"/>
                <a:gridCol w="489938"/>
                <a:gridCol w="489938"/>
                <a:gridCol w="489938"/>
                <a:gridCol w="619836"/>
                <a:gridCol w="576064"/>
              </a:tblGrid>
              <a:tr h="298039">
                <a:tc>
                  <a:txBody>
                    <a:bodyPr/>
                    <a:lstStyle/>
                    <a:p>
                      <a:pPr algn="ctr"/>
                      <a:r>
                        <a:rPr lang="en-US" altLang="zh-CN" sz="1100" dirty="0" smtClean="0"/>
                        <a:t>33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38</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39</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26</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r>
                        <a:rPr lang="en-US" altLang="zh-CN" sz="1100" dirty="0" smtClean="0"/>
                        <a:t>40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1" name="矩形 30"/>
          <p:cNvSpPr/>
          <p:nvPr/>
        </p:nvSpPr>
        <p:spPr>
          <a:xfrm>
            <a:off x="4806413" y="1484784"/>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33</a:t>
            </a:r>
            <a:endParaRPr lang="zh-CN" altLang="en-US" sz="1200" dirty="0">
              <a:latin typeface="Tahoma" panose="020B0604030504040204" pitchFamily="34" charset="0"/>
              <a:cs typeface="Tahoma" panose="020B0604030504040204" pitchFamily="34" charset="0"/>
            </a:endParaRPr>
          </a:p>
        </p:txBody>
      </p:sp>
      <p:sp>
        <p:nvSpPr>
          <p:cNvPr id="32" name="矩形 31"/>
          <p:cNvSpPr/>
          <p:nvPr/>
        </p:nvSpPr>
        <p:spPr>
          <a:xfrm>
            <a:off x="4788024" y="1846183"/>
            <a:ext cx="369767" cy="276999"/>
          </a:xfrm>
          <a:prstGeom prst="rect">
            <a:avLst/>
          </a:prstGeom>
        </p:spPr>
        <p:txBody>
          <a:bodyPr wrap="square">
            <a:spAutoFit/>
          </a:bodyPr>
          <a:lstStyle/>
          <a:p>
            <a:r>
              <a:rPr lang="en-US" altLang="zh-CN" sz="1200" dirty="0" smtClean="0">
                <a:latin typeface="Tahoma" panose="020B0604030504040204" pitchFamily="34" charset="0"/>
                <a:cs typeface="Tahoma" panose="020B0604030504040204" pitchFamily="34" charset="0"/>
              </a:rPr>
              <a:t>34</a:t>
            </a:r>
            <a:endParaRPr lang="zh-CN" altLang="en-US" sz="1200" dirty="0">
              <a:latin typeface="Tahoma" panose="020B0604030504040204" pitchFamily="34" charset="0"/>
              <a:cs typeface="Tahoma" panose="020B0604030504040204" pitchFamily="34" charset="0"/>
            </a:endParaRPr>
          </a:p>
        </p:txBody>
      </p:sp>
      <p:sp>
        <p:nvSpPr>
          <p:cNvPr id="33" name="矩形 32"/>
          <p:cNvSpPr/>
          <p:nvPr/>
        </p:nvSpPr>
        <p:spPr>
          <a:xfrm>
            <a:off x="4796686" y="2098892"/>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35</a:t>
            </a:r>
            <a:endParaRPr lang="zh-CN" altLang="en-US" sz="1200" dirty="0">
              <a:latin typeface="Tahoma" panose="020B0604030504040204" pitchFamily="34" charset="0"/>
              <a:cs typeface="Tahoma" panose="020B0604030504040204" pitchFamily="34" charset="0"/>
            </a:endParaRPr>
          </a:p>
        </p:txBody>
      </p:sp>
      <p:sp>
        <p:nvSpPr>
          <p:cNvPr id="34" name="矩形 33"/>
          <p:cNvSpPr/>
          <p:nvPr/>
        </p:nvSpPr>
        <p:spPr>
          <a:xfrm>
            <a:off x="4796686" y="2386924"/>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36</a:t>
            </a:r>
            <a:endParaRPr lang="zh-CN" altLang="en-US" sz="1200" dirty="0">
              <a:latin typeface="Tahoma" panose="020B0604030504040204" pitchFamily="34" charset="0"/>
              <a:cs typeface="Tahoma" panose="020B0604030504040204" pitchFamily="34" charset="0"/>
            </a:endParaRPr>
          </a:p>
        </p:txBody>
      </p:sp>
      <p:sp>
        <p:nvSpPr>
          <p:cNvPr id="35" name="矩形 34"/>
          <p:cNvSpPr/>
          <p:nvPr/>
        </p:nvSpPr>
        <p:spPr>
          <a:xfrm>
            <a:off x="4796686" y="2674956"/>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37</a:t>
            </a:r>
            <a:endParaRPr lang="zh-CN" altLang="en-US" sz="1200" dirty="0">
              <a:latin typeface="Tahoma" panose="020B0604030504040204" pitchFamily="34" charset="0"/>
              <a:cs typeface="Tahoma" panose="020B0604030504040204" pitchFamily="34" charset="0"/>
            </a:endParaRPr>
          </a:p>
        </p:txBody>
      </p:sp>
      <p:sp>
        <p:nvSpPr>
          <p:cNvPr id="36" name="矩形 35"/>
          <p:cNvSpPr/>
          <p:nvPr/>
        </p:nvSpPr>
        <p:spPr>
          <a:xfrm>
            <a:off x="4796686" y="2994074"/>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38</a:t>
            </a:r>
            <a:endParaRPr lang="zh-CN" altLang="en-US" sz="1200" dirty="0">
              <a:latin typeface="Tahoma" panose="020B0604030504040204" pitchFamily="34" charset="0"/>
              <a:cs typeface="Tahoma" panose="020B0604030504040204" pitchFamily="34" charset="0"/>
            </a:endParaRPr>
          </a:p>
        </p:txBody>
      </p:sp>
      <p:sp>
        <p:nvSpPr>
          <p:cNvPr id="37" name="矩形 36"/>
          <p:cNvSpPr/>
          <p:nvPr/>
        </p:nvSpPr>
        <p:spPr>
          <a:xfrm>
            <a:off x="4796686" y="3282106"/>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39</a:t>
            </a:r>
            <a:endParaRPr lang="zh-CN" altLang="en-US" sz="1200" dirty="0">
              <a:latin typeface="Tahoma" panose="020B0604030504040204" pitchFamily="34" charset="0"/>
              <a:cs typeface="Tahoma" panose="020B0604030504040204" pitchFamily="34" charset="0"/>
            </a:endParaRPr>
          </a:p>
        </p:txBody>
      </p:sp>
      <p:sp>
        <p:nvSpPr>
          <p:cNvPr id="38" name="矩形 37"/>
          <p:cNvSpPr/>
          <p:nvPr/>
        </p:nvSpPr>
        <p:spPr>
          <a:xfrm>
            <a:off x="4796686" y="3570138"/>
            <a:ext cx="351378"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40</a:t>
            </a:r>
            <a:endParaRPr lang="zh-CN" altLang="en-US" sz="12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24657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Testing</a:t>
            </a: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7544" y="5525186"/>
            <a:ext cx="8208911" cy="646331"/>
          </a:xfrm>
          <a:prstGeom prst="rect">
            <a:avLst/>
          </a:prstGeom>
          <a:noFill/>
        </p:spPr>
        <p:txBody>
          <a:bodyPr wrap="square" rtlCol="0">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Fig.9. </a:t>
            </a:r>
            <a:r>
              <a:rPr lang="en-US" altLang="zh-CN"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 position relationship between an input </a:t>
            </a: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low-resolution </a:t>
            </a:r>
            <a:r>
              <a:rPr lang="en-US" altLang="zh-CN"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patch and its predicted </a:t>
            </a: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high-resolution </a:t>
            </a:r>
            <a:r>
              <a:rPr lang="en-US" altLang="zh-CN"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patch</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260" y="2090550"/>
            <a:ext cx="4153480" cy="2676899"/>
          </a:xfrm>
          <a:prstGeom prst="rect">
            <a:avLst/>
          </a:prstGeom>
        </p:spPr>
      </p:pic>
    </p:spTree>
    <p:extLst>
      <p:ext uri="{BB962C8B-B14F-4D97-AF65-F5344CB8AC3E}">
        <p14:creationId xmlns:p14="http://schemas.microsoft.com/office/powerpoint/2010/main" val="2865937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Experimental results</a:t>
            </a:r>
            <a:endParaRPr lang="zh-CN" altLang="en-US" sz="32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1119668"/>
            <a:ext cx="4608512" cy="4618664"/>
          </a:xfrm>
          <a:prstGeom prst="rect">
            <a:avLst/>
          </a:prstGeom>
        </p:spPr>
      </p:pic>
      <p:sp>
        <p:nvSpPr>
          <p:cNvPr id="9" name="TextBox 8"/>
          <p:cNvSpPr txBox="1"/>
          <p:nvPr/>
        </p:nvSpPr>
        <p:spPr>
          <a:xfrm>
            <a:off x="467544" y="5795972"/>
            <a:ext cx="8208912" cy="646331"/>
          </a:xfrm>
          <a:prstGeom prst="rect">
            <a:avLst/>
          </a:prstGeom>
          <a:noFill/>
        </p:spPr>
        <p:txBody>
          <a:bodyPr wrap="square" rtlCol="0">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Fig.10. Speed and accuracy trade-off. The results are </a:t>
            </a:r>
            <a:r>
              <a:rPr lang="en-US" altLang="zh-CN"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evaluted</a:t>
            </a: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on Set5 with upscaling factor 2.</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450252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Experimental results</a:t>
            </a:r>
            <a:endParaRPr lang="zh-CN" altLang="en-US" sz="32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7544" y="5795972"/>
            <a:ext cx="8208912" cy="646331"/>
          </a:xfrm>
          <a:prstGeom prst="rect">
            <a:avLst/>
          </a:prstGeom>
          <a:noFill/>
        </p:spPr>
        <p:txBody>
          <a:bodyPr wrap="square" rtlCol="0">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Fig.11.  </a:t>
            </a:r>
            <a:r>
              <a:rPr lang="en-US" altLang="zh-CN"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a:t>
            </a: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peed and accuracy trade-off. The results are evaluated on Set14 with upscaling factor 2.</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2597" y="1115593"/>
            <a:ext cx="4705628" cy="4749678"/>
          </a:xfrm>
          <a:prstGeom prst="rect">
            <a:avLst/>
          </a:prstGeom>
        </p:spPr>
      </p:pic>
    </p:spTree>
    <p:extLst>
      <p:ext uri="{BB962C8B-B14F-4D97-AF65-F5344CB8AC3E}">
        <p14:creationId xmlns:p14="http://schemas.microsoft.com/office/powerpoint/2010/main" val="3314399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Conclusion</a:t>
            </a:r>
            <a:endParaRPr lang="zh-CN" altLang="en-US" sz="32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91" y="1484784"/>
            <a:ext cx="7982418" cy="2592286"/>
          </a:xfrm>
          <a:prstGeom prst="rect">
            <a:avLst/>
          </a:prstGeom>
        </p:spPr>
      </p:pic>
      <p:sp>
        <p:nvSpPr>
          <p:cNvPr id="7" name="TextBox 6"/>
          <p:cNvSpPr txBox="1"/>
          <p:nvPr/>
        </p:nvSpPr>
        <p:spPr>
          <a:xfrm>
            <a:off x="1529662" y="4412306"/>
            <a:ext cx="6084676" cy="1631216"/>
          </a:xfrm>
          <a:prstGeom prst="rect">
            <a:avLst/>
          </a:prstGeom>
          <a:noFill/>
        </p:spPr>
        <p:txBody>
          <a:bodyPr wrap="square" rtlCol="0">
            <a:spAutoFit/>
          </a:bodyPr>
          <a:lstStyle/>
          <a:p>
            <a:pPr algn="ctr"/>
            <a:r>
              <a:rPr lang="en-US" altLang="zh-CN" sz="28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Single Image Super-Resolution</a:t>
            </a:r>
          </a:p>
          <a:p>
            <a:pPr algn="ctr"/>
            <a:endPar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r>
              <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sym typeface="Wingdings 2"/>
              </a:rPr>
              <a:t> Super-Resolution Decision Tree</a:t>
            </a:r>
            <a:endPar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algn="ctr"/>
            <a:endParaRPr lang="zh-CN" altLang="en-US" sz="2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1032954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algn="l"/>
            <a:r>
              <a:rPr lang="en-US" altLang="zh-CN" sz="32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Outline</a:t>
            </a:r>
            <a:endParaRPr lang="zh-CN" altLang="en-US" sz="32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副标题 2"/>
          <p:cNvSpPr txBox="1">
            <a:spLocks/>
          </p:cNvSpPr>
          <p:nvPr/>
        </p:nvSpPr>
        <p:spPr>
          <a:xfrm>
            <a:off x="899592" y="1340768"/>
            <a:ext cx="6400800" cy="511256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6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26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Extracting training data</a:t>
            </a:r>
          </a:p>
          <a:p>
            <a:pPr marL="0" indent="0">
              <a:buNone/>
            </a:pPr>
            <a:endParaRPr lang="en-US" altLang="zh-CN" sz="26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zh-CN" altLang="en-US" sz="2600" b="1"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6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Image feature representation</a:t>
            </a:r>
          </a:p>
          <a:p>
            <a:pPr marL="0" indent="0">
              <a:buNone/>
            </a:pPr>
            <a:endParaRPr lang="en-US" altLang="zh-CN" sz="26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zh-CN" altLang="zh-CN" sz="2600" b="1"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t>
            </a:r>
            <a:r>
              <a:rPr lang="en-US" altLang="zh-CN" sz="26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Clustering training data</a:t>
            </a:r>
          </a:p>
          <a:p>
            <a:pPr marL="0" indent="0">
              <a:buNone/>
            </a:pPr>
            <a:endParaRPr lang="en-US" altLang="zh-CN" sz="26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zh-CN" altLang="en-US" sz="2600" b="1"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6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Computing Mapping models</a:t>
            </a:r>
          </a:p>
          <a:p>
            <a:pPr marL="0" indent="0">
              <a:buNone/>
            </a:pPr>
            <a:endParaRPr lang="en-US" altLang="zh-CN" sz="26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zh-CN" altLang="zh-CN" sz="2600" b="1"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t>
            </a:r>
            <a:r>
              <a:rPr lang="en-US" altLang="zh-CN" sz="26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Testing </a:t>
            </a:r>
          </a:p>
          <a:p>
            <a:pPr marL="0" indent="0">
              <a:buNone/>
            </a:pPr>
            <a:endParaRPr lang="en-US" altLang="zh-CN" sz="26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zh-CN" altLang="en-US" sz="2600" b="1"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6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Experimental results</a:t>
            </a:r>
          </a:p>
          <a:p>
            <a:pPr marL="0" indent="0">
              <a:buNone/>
            </a:pPr>
            <a:endParaRPr lang="en-US" altLang="zh-CN" sz="26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zh-CN" altLang="en-US" sz="26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600" b="1"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Conclusion</a:t>
            </a:r>
            <a:endParaRPr lang="en-US" altLang="zh-CN" sz="26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zh-CN" sz="24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zh-CN" altLang="en-US" sz="24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40727144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55776" y="2852936"/>
            <a:ext cx="3600400" cy="1015663"/>
          </a:xfrm>
          <a:prstGeom prst="rect">
            <a:avLst/>
          </a:prstGeom>
          <a:noFill/>
        </p:spPr>
        <p:txBody>
          <a:bodyPr wrap="square" rtlCol="0">
            <a:spAutoFit/>
          </a:bodyPr>
          <a:lstStyle/>
          <a:p>
            <a:pPr algn="ctr"/>
            <a:r>
              <a:rPr lang="en-US" altLang="zh-CN" sz="6000" dirty="0" smtClean="0">
                <a:solidFill>
                  <a:schemeClr val="tx2">
                    <a:lumMod val="75000"/>
                  </a:schemeClr>
                </a:solidFill>
                <a:latin typeface="Brush Script MT" panose="03060802040406070304" pitchFamily="66" charset="0"/>
              </a:rPr>
              <a:t>Thank You!</a:t>
            </a:r>
            <a:endParaRPr lang="zh-CN" altLang="en-US" sz="6000" dirty="0">
              <a:solidFill>
                <a:schemeClr val="tx2">
                  <a:lumMod val="75000"/>
                </a:schemeClr>
              </a:solidFill>
              <a:latin typeface="Brush Script MT" panose="03060802040406070304" pitchFamily="66" charset="0"/>
            </a:endParaRPr>
          </a:p>
        </p:txBody>
      </p:sp>
    </p:spTree>
    <p:extLst>
      <p:ext uri="{BB962C8B-B14F-4D97-AF65-F5344CB8AC3E}">
        <p14:creationId xmlns:p14="http://schemas.microsoft.com/office/powerpoint/2010/main" val="111777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Extracting training data</a:t>
            </a: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699792" y="5445224"/>
            <a:ext cx="3816424" cy="369332"/>
          </a:xfrm>
          <a:prstGeom prst="rect">
            <a:avLst/>
          </a:prstGeom>
          <a:noFill/>
        </p:spPr>
        <p:txBody>
          <a:bodyPr wrap="square" rtlCol="0">
            <a:spAutoFit/>
          </a:bodyPr>
          <a:lstStyle/>
          <a:p>
            <a:pPr algn="ct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Fig.1.  Extraction of training data</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810" y="2065337"/>
            <a:ext cx="6830379" cy="3019847"/>
          </a:xfrm>
          <a:prstGeom prst="rect">
            <a:avLst/>
          </a:prstGeom>
        </p:spPr>
      </p:pic>
      <p:sp>
        <p:nvSpPr>
          <p:cNvPr id="11" name="TextBox 10"/>
          <p:cNvSpPr txBox="1"/>
          <p:nvPr/>
        </p:nvSpPr>
        <p:spPr>
          <a:xfrm>
            <a:off x="6413395" y="1340768"/>
            <a:ext cx="2263061" cy="646331"/>
          </a:xfrm>
          <a:prstGeom prst="rect">
            <a:avLst/>
          </a:prstGeom>
          <a:noFill/>
        </p:spPr>
        <p:txBody>
          <a:bodyPr wrap="square" rtlCol="0">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LR (low-resolution)</a:t>
            </a:r>
          </a:p>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HR (high-resolution)</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
        <p:nvSpPr>
          <p:cNvPr id="8" name="TextBox 7"/>
          <p:cNvSpPr txBox="1"/>
          <p:nvPr/>
        </p:nvSpPr>
        <p:spPr>
          <a:xfrm>
            <a:off x="467544" y="6021288"/>
            <a:ext cx="8208912" cy="646331"/>
          </a:xfrm>
          <a:prstGeom prst="rect">
            <a:avLst/>
          </a:prstGeom>
          <a:noFill/>
        </p:spPr>
        <p:txBody>
          <a:bodyPr wrap="square" rtlCol="0">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An LR-HR patch pair contains an LR image patch and its corresponding HR image patch.</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342239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Extracting training data</a:t>
            </a: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467544" y="1340768"/>
                <a:ext cx="8208912" cy="5071966"/>
              </a:xfrm>
              <a:prstGeom prst="rect">
                <a:avLst/>
              </a:prstGeom>
              <a:noFill/>
            </p:spPr>
            <p:txBody>
              <a:bodyPr wrap="square" rtlCol="0">
                <a:spAutoFit/>
              </a:bodyPr>
              <a:lstStyle/>
              <a:p>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Now we extract LR-HR patch pairs from an LR-HR image pair (</a:t>
                </a:r>
                <a14:m>
                  <m:oMath xmlns:m="http://schemas.openxmlformats.org/officeDocument/2006/math">
                    <m:r>
                      <a:rPr lang="en-US" altLang="zh-CN" i="1">
                        <a:solidFill>
                          <a:schemeClr val="tx2">
                            <a:lumMod val="75000"/>
                          </a:schemeClr>
                        </a:solidFill>
                        <a:latin typeface="Cambria Math"/>
                        <a:ea typeface="微软雅黑" panose="020B0503020204020204" pitchFamily="34" charset="-122"/>
                        <a:cs typeface="Tahoma" panose="020B0604030504040204" pitchFamily="34" charset="0"/>
                      </a:rPr>
                      <m:t>𝑖𝑚𝑎𝑔𝑒𝐿</m:t>
                    </m:r>
                  </m:oMath>
                </a14:m>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r>
                      <a:rPr lang="en-US" altLang="zh-CN" i="1">
                        <a:solidFill>
                          <a:schemeClr val="tx2">
                            <a:lumMod val="75000"/>
                          </a:schemeClr>
                        </a:solidFill>
                        <a:latin typeface="Cambria Math"/>
                        <a:ea typeface="微软雅黑" panose="020B0503020204020204" pitchFamily="34" charset="-122"/>
                        <a:cs typeface="Tahoma" panose="020B0604030504040204" pitchFamily="34" charset="0"/>
                      </a:rPr>
                      <m:t>𝑖𝑚𝑎𝑔𝑒𝐻</m:t>
                    </m:r>
                  </m:oMath>
                </a14:m>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p>
              <a:p>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One pad is added around </a:t>
                </a:r>
                <a14:m>
                  <m:oMath xmlns:m="http://schemas.openxmlformats.org/officeDocument/2006/math">
                    <m:r>
                      <a:rPr lang="en-US" altLang="zh-CN" i="1">
                        <a:solidFill>
                          <a:schemeClr val="tx2">
                            <a:lumMod val="75000"/>
                          </a:schemeClr>
                        </a:solidFill>
                        <a:latin typeface="Cambria Math"/>
                        <a:ea typeface="微软雅黑" panose="020B0503020204020204" pitchFamily="34" charset="-122"/>
                        <a:cs typeface="Tahoma" panose="020B0604030504040204" pitchFamily="34" charset="0"/>
                      </a:rPr>
                      <m:t>𝑖𝑚𝑎𝑔𝑒𝐿</m:t>
                    </m:r>
                  </m:oMath>
                </a14:m>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which is one pixel in width, to get </a:t>
                </a:r>
                <a14:m>
                  <m:oMath xmlns:m="http://schemas.openxmlformats.org/officeDocument/2006/math">
                    <m:r>
                      <a:rPr lang="en-US" altLang="zh-CN" i="1">
                        <a:solidFill>
                          <a:schemeClr val="tx2">
                            <a:lumMod val="75000"/>
                          </a:schemeClr>
                        </a:solidFill>
                        <a:latin typeface="Cambria Math"/>
                        <a:ea typeface="微软雅黑" panose="020B0503020204020204" pitchFamily="34" charset="-122"/>
                        <a:cs typeface="Tahoma" panose="020B0604030504040204" pitchFamily="34" charset="0"/>
                      </a:rPr>
                      <m:t>𝑖𝑚𝑎𝑔𝑒</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𝑝𝑎𝑑</m:t>
                    </m:r>
                  </m:oMath>
                </a14:m>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p>
              <a:p>
                <a14:m>
                  <m:oMath xmlns:m="http://schemas.openxmlformats.org/officeDocument/2006/math">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𝑠𝑧</m:t>
                    </m:r>
                    <m:d>
                      <m:dPr>
                        <m:ctrlP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ctrlPr>
                      </m:dPr>
                      <m:e>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1</m:t>
                        </m:r>
                      </m:e>
                    </m:d>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𝑤𝑖𝑑𝑡h</m:t>
                    </m:r>
                    <m:d>
                      <m:dPr>
                        <m:ctrlP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ctrlPr>
                      </m:dPr>
                      <m:e>
                        <m:r>
                          <a:rPr lang="en-US" altLang="zh-CN" i="1">
                            <a:solidFill>
                              <a:schemeClr val="tx2">
                                <a:lumMod val="75000"/>
                              </a:schemeClr>
                            </a:solidFill>
                            <a:latin typeface="Cambria Math"/>
                            <a:ea typeface="微软雅黑" panose="020B0503020204020204" pitchFamily="34" charset="-122"/>
                            <a:cs typeface="Tahoma" panose="020B0604030504040204" pitchFamily="34" charset="0"/>
                          </a:rPr>
                          <m:t>𝑖𝑚𝑎𝑔𝑒𝑝𝑎𝑑</m:t>
                        </m:r>
                      </m:e>
                    </m:d>
                  </m:oMath>
                </a14:m>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r>
                      <a:rPr lang="en-US" altLang="zh-CN" i="1">
                        <a:solidFill>
                          <a:schemeClr val="tx2">
                            <a:lumMod val="75000"/>
                          </a:schemeClr>
                        </a:solidFill>
                        <a:latin typeface="Cambria Math"/>
                        <a:ea typeface="微软雅黑" panose="020B0503020204020204" pitchFamily="34" charset="-122"/>
                        <a:cs typeface="Tahoma" panose="020B0604030504040204" pitchFamily="34" charset="0"/>
                      </a:rPr>
                      <m:t>𝑠𝑧</m:t>
                    </m:r>
                    <m:d>
                      <m:dPr>
                        <m:ctrlPr>
                          <a:rPr lang="en-US" altLang="zh-CN" i="1">
                            <a:solidFill>
                              <a:schemeClr val="tx2">
                                <a:lumMod val="75000"/>
                              </a:schemeClr>
                            </a:solidFill>
                            <a:latin typeface="Cambria Math"/>
                            <a:ea typeface="微软雅黑" panose="020B0503020204020204" pitchFamily="34" charset="-122"/>
                            <a:cs typeface="Tahoma" panose="020B0604030504040204" pitchFamily="34" charset="0"/>
                          </a:rPr>
                        </m:ctrlPr>
                      </m:dPr>
                      <m:e>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2</m:t>
                        </m:r>
                      </m:e>
                    </m:d>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h𝑒𝑖𝑔h𝑡</m:t>
                    </m:r>
                    <m:d>
                      <m:dPr>
                        <m:ctrlPr>
                          <a:rPr lang="en-US" altLang="zh-CN" i="1">
                            <a:solidFill>
                              <a:schemeClr val="tx2">
                                <a:lumMod val="75000"/>
                              </a:schemeClr>
                            </a:solidFill>
                            <a:latin typeface="Cambria Math"/>
                            <a:ea typeface="微软雅黑" panose="020B0503020204020204" pitchFamily="34" charset="-122"/>
                            <a:cs typeface="Tahoma" panose="020B0604030504040204" pitchFamily="34" charset="0"/>
                          </a:rPr>
                        </m:ctrlPr>
                      </m:dPr>
                      <m:e>
                        <m:r>
                          <a:rPr lang="en-US" altLang="zh-CN" i="1">
                            <a:solidFill>
                              <a:schemeClr val="tx2">
                                <a:lumMod val="75000"/>
                              </a:schemeClr>
                            </a:solidFill>
                            <a:latin typeface="Cambria Math"/>
                            <a:ea typeface="微软雅黑" panose="020B0503020204020204" pitchFamily="34" charset="-122"/>
                            <a:cs typeface="Tahoma" panose="020B0604030504040204" pitchFamily="34" charset="0"/>
                          </a:rPr>
                          <m:t>𝑖𝑚𝑎𝑔𝑒𝑝𝑎𝑑</m:t>
                        </m:r>
                      </m:e>
                    </m:d>
                  </m:oMath>
                </a14:m>
                <a:endPar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a:p>
                <a:endParaRPr lang="en-US" altLang="zh-CN"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a:p>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The LR image patch : </a:t>
                </a:r>
              </a:p>
              <a:p>
                <a:pPr/>
                <a14:m>
                  <m:oMathPara xmlns:m="http://schemas.openxmlformats.org/officeDocument/2006/math">
                    <m:oMathParaPr>
                      <m:jc m:val="centerGroup"/>
                    </m:oMathParaPr>
                    <m:oMath xmlns:m="http://schemas.openxmlformats.org/officeDocument/2006/math">
                      <m:r>
                        <a:rPr lang="en-US" altLang="zh-CN" i="1">
                          <a:solidFill>
                            <a:schemeClr val="tx2">
                              <a:lumMod val="75000"/>
                            </a:schemeClr>
                          </a:solidFill>
                          <a:latin typeface="Cambria Math"/>
                          <a:ea typeface="微软雅黑" panose="020B0503020204020204" pitchFamily="34" charset="-122"/>
                          <a:cs typeface="Tahoma" panose="020B0604030504040204" pitchFamily="34" charset="0"/>
                        </a:rPr>
                        <m:t>𝑖𝑚𝑎𝑔𝑒𝑝𝑎𝑑</m:t>
                      </m:r>
                      <m:r>
                        <a:rPr lang="en-US" altLang="zh-CN" b="0" i="0"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𝑖</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𝑖</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+3,</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𝑗</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𝑗</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+3</m:t>
                      </m:r>
                      <m:r>
                        <a:rPr lang="en-US" altLang="zh-CN" b="0" i="0" smtClean="0">
                          <a:solidFill>
                            <a:schemeClr val="tx2">
                              <a:lumMod val="75000"/>
                            </a:schemeClr>
                          </a:solidFill>
                          <a:latin typeface="Cambria Math"/>
                          <a:ea typeface="微软雅黑" panose="020B0503020204020204" pitchFamily="34" charset="-122"/>
                          <a:cs typeface="Tahoma" panose="020B0604030504040204" pitchFamily="34" charset="0"/>
                        </a:rPr>
                        <m:t>)</m:t>
                      </m:r>
                    </m:oMath>
                  </m:oMathPara>
                </a14:m>
                <a:endPar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a:p>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The corresponding HR image patch : </a:t>
                </a:r>
                <a:endParaRPr lang="en-US" altLang="zh-CN" i="1" dirty="0" smtClean="0">
                  <a:solidFill>
                    <a:schemeClr val="tx2">
                      <a:lumMod val="75000"/>
                    </a:schemeClr>
                  </a:solidFill>
                  <a:latin typeface="Cambria Math"/>
                  <a:ea typeface="微软雅黑" panose="020B0503020204020204" pitchFamily="34" charset="-122"/>
                  <a:cs typeface="Tahoma" panose="020B0604030504040204" pitchFamily="34" charset="0"/>
                </a:endParaRPr>
              </a:p>
              <a:p>
                <a:pPr/>
                <a14:m>
                  <m:oMathPara xmlns:m="http://schemas.openxmlformats.org/officeDocument/2006/math">
                    <m:oMathParaPr>
                      <m:jc m:val="centerGroup"/>
                    </m:oMathParaPr>
                    <m:oMath xmlns:m="http://schemas.openxmlformats.org/officeDocument/2006/math">
                      <m:r>
                        <a:rPr lang="en-US" altLang="zh-CN" i="1">
                          <a:solidFill>
                            <a:schemeClr val="tx2">
                              <a:lumMod val="75000"/>
                            </a:schemeClr>
                          </a:solidFill>
                          <a:latin typeface="Cambria Math"/>
                          <a:ea typeface="微软雅黑" panose="020B0503020204020204" pitchFamily="34" charset="-122"/>
                          <a:cs typeface="Tahoma" panose="020B0604030504040204" pitchFamily="34" charset="0"/>
                        </a:rPr>
                        <m:t>𝑖𝑚𝑎𝑔𝑒𝐻</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d>
                        <m:dPr>
                          <m:ctrlP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ctrlPr>
                        </m:dPr>
                        <m:e>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𝑖</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−1</m:t>
                          </m:r>
                        </m:e>
                      </m:d>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𝑠𝑐𝑎𝑙𝑒</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𝑜𝑓𝑓𝑠𝑒𝑡</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+1:</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𝑖</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𝑠𝑐𝑎𝑙𝑒</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𝑜𝑓𝑓𝑠𝑒𝑡</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d>
                        <m:dPr>
                          <m:ctrlP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ctrlPr>
                        </m:dPr>
                        <m:e>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𝑗</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−1</m:t>
                          </m:r>
                        </m:e>
                      </m:d>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𝑠𝑐𝑎𝑙𝑒</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𝑜𝑓𝑓𝑠𝑒𝑡</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+1:</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𝑗</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𝑠𝑐𝑎𝑙𝑒</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𝑜𝑓𝑓𝑠𝑒𝑡</m:t>
                      </m:r>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m:t>
                      </m:r>
                    </m:oMath>
                  </m:oMathPara>
                </a14:m>
                <a:endPar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a:p>
                <a:endPar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a:p>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where </a:t>
                </a:r>
                <a14:m>
                  <m:oMath xmlns:m="http://schemas.openxmlformats.org/officeDocument/2006/math">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2</m:t>
                    </m:r>
                    <m:r>
                      <a:rPr lang="en-US" altLang="zh-CN" b="0" i="1" smtClean="0">
                        <a:solidFill>
                          <a:schemeClr val="tx2">
                            <a:lumMod val="75000"/>
                          </a:schemeClr>
                        </a:solidFill>
                        <a:latin typeface="Cambria Math"/>
                        <a:ea typeface="Cambria Math"/>
                        <a:cs typeface="Tahoma" panose="020B0604030504040204" pitchFamily="34" charset="0"/>
                      </a:rPr>
                      <m:t>≤</m:t>
                    </m:r>
                    <m:r>
                      <a:rPr lang="en-US" altLang="zh-CN" b="0" i="1" smtClean="0">
                        <a:solidFill>
                          <a:schemeClr val="tx2">
                            <a:lumMod val="75000"/>
                          </a:schemeClr>
                        </a:solidFill>
                        <a:latin typeface="Cambria Math"/>
                        <a:ea typeface="Cambria Math"/>
                        <a:cs typeface="Tahoma" panose="020B0604030504040204" pitchFamily="34" charset="0"/>
                      </a:rPr>
                      <m:t>𝑖</m:t>
                    </m:r>
                    <m:r>
                      <a:rPr lang="en-US" altLang="zh-CN" b="0" i="1" smtClean="0">
                        <a:solidFill>
                          <a:schemeClr val="tx2">
                            <a:lumMod val="75000"/>
                          </a:schemeClr>
                        </a:solidFill>
                        <a:latin typeface="Cambria Math"/>
                        <a:ea typeface="Cambria Math"/>
                        <a:cs typeface="Tahoma" panose="020B0604030504040204" pitchFamily="34" charset="0"/>
                      </a:rPr>
                      <m:t>≤</m:t>
                    </m:r>
                    <m:r>
                      <a:rPr lang="en-US" altLang="zh-CN" b="0" i="1" smtClean="0">
                        <a:solidFill>
                          <a:schemeClr val="tx2">
                            <a:lumMod val="75000"/>
                          </a:schemeClr>
                        </a:solidFill>
                        <a:latin typeface="Cambria Math"/>
                        <a:ea typeface="Cambria Math"/>
                        <a:cs typeface="Tahoma" panose="020B0604030504040204" pitchFamily="34" charset="0"/>
                      </a:rPr>
                      <m:t>𝑠𝑧</m:t>
                    </m:r>
                    <m:d>
                      <m:dPr>
                        <m:ctrlPr>
                          <a:rPr lang="en-US" altLang="zh-CN" b="0" i="1" smtClean="0">
                            <a:solidFill>
                              <a:schemeClr val="tx2">
                                <a:lumMod val="75000"/>
                              </a:schemeClr>
                            </a:solidFill>
                            <a:latin typeface="Cambria Math"/>
                            <a:ea typeface="Cambria Math"/>
                            <a:cs typeface="Tahoma" panose="020B0604030504040204" pitchFamily="34" charset="0"/>
                          </a:rPr>
                        </m:ctrlPr>
                      </m:dPr>
                      <m:e>
                        <m:r>
                          <a:rPr lang="en-US" altLang="zh-CN" b="0" i="1" smtClean="0">
                            <a:solidFill>
                              <a:schemeClr val="tx2">
                                <a:lumMod val="75000"/>
                              </a:schemeClr>
                            </a:solidFill>
                            <a:latin typeface="Cambria Math"/>
                            <a:ea typeface="Cambria Math"/>
                            <a:cs typeface="Tahoma" panose="020B0604030504040204" pitchFamily="34" charset="0"/>
                          </a:rPr>
                          <m:t>1</m:t>
                        </m:r>
                      </m:e>
                    </m:d>
                    <m:r>
                      <a:rPr lang="en-US" altLang="zh-CN" b="0" i="1" smtClean="0">
                        <a:solidFill>
                          <a:schemeClr val="tx2">
                            <a:lumMod val="75000"/>
                          </a:schemeClr>
                        </a:solidFill>
                        <a:latin typeface="Cambria Math"/>
                        <a:ea typeface="Cambria Math"/>
                        <a:cs typeface="Tahoma" panose="020B0604030504040204" pitchFamily="34" charset="0"/>
                      </a:rPr>
                      <m:t>−4, 2≤</m:t>
                    </m:r>
                    <m:r>
                      <a:rPr lang="en-US" altLang="zh-CN" b="0" i="1" smtClean="0">
                        <a:solidFill>
                          <a:schemeClr val="tx2">
                            <a:lumMod val="75000"/>
                          </a:schemeClr>
                        </a:solidFill>
                        <a:latin typeface="Cambria Math"/>
                        <a:ea typeface="Cambria Math"/>
                        <a:cs typeface="Tahoma" panose="020B0604030504040204" pitchFamily="34" charset="0"/>
                      </a:rPr>
                      <m:t>𝑗</m:t>
                    </m:r>
                    <m:r>
                      <a:rPr lang="en-US" altLang="zh-CN" b="0" i="1" smtClean="0">
                        <a:solidFill>
                          <a:schemeClr val="tx2">
                            <a:lumMod val="75000"/>
                          </a:schemeClr>
                        </a:solidFill>
                        <a:latin typeface="Cambria Math"/>
                        <a:ea typeface="Cambria Math"/>
                        <a:cs typeface="Tahoma" panose="020B0604030504040204" pitchFamily="34" charset="0"/>
                      </a:rPr>
                      <m:t>≤</m:t>
                    </m:r>
                    <m:r>
                      <a:rPr lang="en-US" altLang="zh-CN" b="0" i="1" smtClean="0">
                        <a:solidFill>
                          <a:schemeClr val="tx2">
                            <a:lumMod val="75000"/>
                          </a:schemeClr>
                        </a:solidFill>
                        <a:latin typeface="Cambria Math"/>
                        <a:ea typeface="Cambria Math"/>
                        <a:cs typeface="Tahoma" panose="020B0604030504040204" pitchFamily="34" charset="0"/>
                      </a:rPr>
                      <m:t>𝑠𝑧</m:t>
                    </m:r>
                    <m:d>
                      <m:dPr>
                        <m:ctrlPr>
                          <a:rPr lang="en-US" altLang="zh-CN" b="0" i="1" smtClean="0">
                            <a:solidFill>
                              <a:schemeClr val="tx2">
                                <a:lumMod val="75000"/>
                              </a:schemeClr>
                            </a:solidFill>
                            <a:latin typeface="Cambria Math"/>
                            <a:ea typeface="Cambria Math"/>
                            <a:cs typeface="Tahoma" panose="020B0604030504040204" pitchFamily="34" charset="0"/>
                          </a:rPr>
                        </m:ctrlPr>
                      </m:dPr>
                      <m:e>
                        <m:r>
                          <a:rPr lang="en-US" altLang="zh-CN" b="0" i="1" smtClean="0">
                            <a:solidFill>
                              <a:schemeClr val="tx2">
                                <a:lumMod val="75000"/>
                              </a:schemeClr>
                            </a:solidFill>
                            <a:latin typeface="Cambria Math"/>
                            <a:ea typeface="Cambria Math"/>
                            <a:cs typeface="Tahoma" panose="020B0604030504040204" pitchFamily="34" charset="0"/>
                          </a:rPr>
                          <m:t>2</m:t>
                        </m:r>
                      </m:e>
                    </m:d>
                    <m:r>
                      <a:rPr lang="en-US" altLang="zh-CN" b="0" i="1" smtClean="0">
                        <a:solidFill>
                          <a:schemeClr val="tx2">
                            <a:lumMod val="75000"/>
                          </a:schemeClr>
                        </a:solidFill>
                        <a:latin typeface="Cambria Math"/>
                        <a:ea typeface="Cambria Math"/>
                        <a:cs typeface="Tahoma" panose="020B0604030504040204" pitchFamily="34" charset="0"/>
                      </a:rPr>
                      <m:t>−4,</m:t>
                    </m:r>
                  </m:oMath>
                </a14:m>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r>
                      <a:rPr lang="en-US" altLang="zh-CN" b="0" i="1" dirty="0" smtClean="0">
                        <a:solidFill>
                          <a:schemeClr val="tx2">
                            <a:lumMod val="75000"/>
                          </a:schemeClr>
                        </a:solidFill>
                        <a:latin typeface="Cambria Math"/>
                        <a:ea typeface="微软雅黑" panose="020B0503020204020204" pitchFamily="34" charset="-122"/>
                        <a:cs typeface="Tahoma" panose="020B0604030504040204" pitchFamily="34" charset="0"/>
                      </a:rPr>
                      <m:t>𝑠𝑐𝑎𝑙𝑒</m:t>
                    </m:r>
                  </m:oMath>
                </a14:m>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is the upscaling factor and </a:t>
                </a:r>
                <a14:m>
                  <m:oMath xmlns:m="http://schemas.openxmlformats.org/officeDocument/2006/math">
                    <m:r>
                      <a:rPr lang="en-US" altLang="zh-CN" b="0" i="1" smtClean="0">
                        <a:solidFill>
                          <a:schemeClr val="tx2">
                            <a:lumMod val="75000"/>
                          </a:schemeClr>
                        </a:solidFill>
                        <a:latin typeface="Cambria Math"/>
                        <a:ea typeface="微软雅黑" panose="020B0503020204020204" pitchFamily="34" charset="-122"/>
                        <a:cs typeface="Tahoma" panose="020B0604030504040204" pitchFamily="34" charset="0"/>
                      </a:rPr>
                      <m:t>𝑜𝑓𝑓𝑠𝑒𝑡</m:t>
                    </m:r>
                    <m:r>
                      <a:rPr lang="en-US" altLang="zh-CN" b="0" i="1" smtClean="0">
                        <a:solidFill>
                          <a:schemeClr val="tx2">
                            <a:lumMod val="75000"/>
                          </a:schemeClr>
                        </a:solidFill>
                        <a:latin typeface="Cambria Math"/>
                        <a:ea typeface="Cambria Math"/>
                        <a:cs typeface="Tahoma" panose="020B0604030504040204" pitchFamily="34" charset="0"/>
                      </a:rPr>
                      <m:t>=⌊</m:t>
                    </m:r>
                    <m:r>
                      <a:rPr lang="en-US" altLang="zh-CN" i="1">
                        <a:solidFill>
                          <a:schemeClr val="tx2">
                            <a:lumMod val="75000"/>
                          </a:schemeClr>
                        </a:solidFill>
                        <a:latin typeface="Cambria Math"/>
                        <a:ea typeface="Cambria Math"/>
                        <a:cs typeface="Tahoma" panose="020B0604030504040204" pitchFamily="34" charset="0"/>
                      </a:rPr>
                      <m:t>𝑠𝑐𝑎𝑙𝑒</m:t>
                    </m:r>
                    <m:r>
                      <a:rPr lang="en-US" altLang="zh-CN" i="1">
                        <a:solidFill>
                          <a:schemeClr val="tx2">
                            <a:lumMod val="75000"/>
                          </a:schemeClr>
                        </a:solidFill>
                        <a:latin typeface="Cambria Math"/>
                        <a:ea typeface="Cambria Math"/>
                        <a:cs typeface="Tahoma" panose="020B0604030504040204" pitchFamily="34" charset="0"/>
                      </a:rPr>
                      <m:t>/2⌋</m:t>
                    </m:r>
                  </m:oMath>
                </a14:m>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p>
              <a:p>
                <a:endPar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a:p>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Each image patch is represented by a row vector. All the </a:t>
                </a:r>
                <a:r>
                  <a:rPr lang="en-US" altLang="zh-CN" dirty="0" err="1"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vectorized</a:t>
                </a:r>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LR image patches are stacked to form a matrix. So does the </a:t>
                </a:r>
                <a:r>
                  <a:rPr lang="en-US" altLang="zh-CN" dirty="0" err="1"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vectorized</a:t>
                </a:r>
                <a:r>
                  <a:rPr lang="en-US" altLang="zh-CN"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HR image patches.</a:t>
                </a:r>
                <a:endParaRPr lang="en-US" altLang="zh-CN"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67544" y="1340768"/>
                <a:ext cx="8208912" cy="5071966"/>
              </a:xfrm>
              <a:prstGeom prst="rect">
                <a:avLst/>
              </a:prstGeom>
              <a:blipFill rotWithShape="1">
                <a:blip r:embed="rId4"/>
                <a:stretch>
                  <a:fillRect l="-669" t="-601" b="-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8051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Image feature </a:t>
            </a:r>
            <a:r>
              <a:rPr lang="en-US" altLang="zh-CN" sz="32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representation</a:t>
            </a:r>
            <a:endPar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7544" y="1373867"/>
            <a:ext cx="8208912" cy="830997"/>
          </a:xfrm>
          <a:prstGeom prst="rect">
            <a:avLst/>
          </a:prstGeom>
          <a:noFill/>
        </p:spPr>
        <p:txBody>
          <a:bodyPr wrap="square" rtlCol="0">
            <a:spAutoFit/>
          </a:bodyPr>
          <a:lstStyle/>
          <a:p>
            <a:r>
              <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  </a:t>
            </a:r>
            <a:r>
              <a:rPr lang="en-US" altLang="zh-CN" sz="2400"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Hadamard</a:t>
            </a:r>
            <a:r>
              <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matrix is used to extract image features, its formula is as follow:</a:t>
            </a:r>
            <a:endParaRPr lang="zh-CN" altLang="en-US" sz="2400" dirty="0">
              <a:latin typeface="Tahoma" panose="020B0604030504040204" pitchFamily="34" charset="0"/>
              <a:ea typeface="微软雅黑" panose="020B0503020204020204" pitchFamily="34" charset="-122"/>
              <a:cs typeface="Tahoma" panose="020B0604030504040204" pitchFamily="34" charset="0"/>
            </a:endParaRPr>
          </a:p>
        </p:txBody>
      </p:sp>
      <mc:AlternateContent xmlns:mc="http://schemas.openxmlformats.org/markup-compatibility/2006" xmlns:a14="http://schemas.microsoft.com/office/drawing/2010/main">
        <mc:Choice Requires="a14">
          <p:sp>
            <p:nvSpPr>
              <p:cNvPr id="6" name="矩形 5"/>
              <p:cNvSpPr/>
              <p:nvPr/>
            </p:nvSpPr>
            <p:spPr>
              <a:xfrm>
                <a:off x="3313866" y="2348880"/>
                <a:ext cx="2173094" cy="705771"/>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
                        <m:sSubPr>
                          <m:ctrlPr>
                            <a:rPr lang="zh-CN" altLang="zh-CN" sz="2400" i="1" smtClean="0">
                              <a:solidFill>
                                <a:schemeClr val="tx2">
                                  <a:lumMod val="75000"/>
                                </a:schemeClr>
                              </a:solidFill>
                              <a:latin typeface="Cambria Math"/>
                            </a:rPr>
                          </m:ctrlPr>
                        </m:sSubPr>
                        <m:e>
                          <m:r>
                            <a:rPr lang="en-US" altLang="zh-CN" sz="2400" i="1">
                              <a:solidFill>
                                <a:schemeClr val="tx2">
                                  <a:lumMod val="75000"/>
                                </a:schemeClr>
                              </a:solidFill>
                              <a:latin typeface="Cambria Math"/>
                            </a:rPr>
                            <m:t> </m:t>
                          </m:r>
                          <m:r>
                            <a:rPr lang="en-US" altLang="zh-CN" sz="2400" b="0" i="1" smtClean="0">
                              <a:solidFill>
                                <a:schemeClr val="tx2">
                                  <a:lumMod val="75000"/>
                                </a:schemeClr>
                              </a:solidFill>
                              <a:latin typeface="Cambria Math"/>
                            </a:rPr>
                            <m:t>𝑄</m:t>
                          </m:r>
                        </m:e>
                        <m:sub>
                          <m:r>
                            <a:rPr lang="en-US" altLang="zh-CN" sz="2400" i="1">
                              <a:solidFill>
                                <a:schemeClr val="tx2">
                                  <a:lumMod val="75000"/>
                                </a:schemeClr>
                              </a:solidFill>
                              <a:latin typeface="Cambria Math"/>
                            </a:rPr>
                            <m:t>2</m:t>
                          </m:r>
                        </m:sub>
                      </m:sSub>
                      <m:r>
                        <a:rPr lang="en-US" altLang="zh-CN" sz="2400" i="1">
                          <a:solidFill>
                            <a:schemeClr val="tx2">
                              <a:lumMod val="75000"/>
                            </a:schemeClr>
                          </a:solidFill>
                          <a:latin typeface="Cambria Math"/>
                        </a:rPr>
                        <m:t>=</m:t>
                      </m:r>
                      <m:d>
                        <m:dPr>
                          <m:begChr m:val="["/>
                          <m:endChr m:val="]"/>
                          <m:ctrlPr>
                            <a:rPr lang="zh-CN" altLang="zh-CN" sz="2400" i="1" smtClean="0">
                              <a:solidFill>
                                <a:schemeClr val="tx2">
                                  <a:lumMod val="75000"/>
                                </a:schemeClr>
                              </a:solidFill>
                              <a:latin typeface="Cambria Math"/>
                            </a:rPr>
                          </m:ctrlPr>
                        </m:dPr>
                        <m:e>
                          <m:m>
                            <m:mPr>
                              <m:mcs>
                                <m:mc>
                                  <m:mcPr>
                                    <m:count m:val="2"/>
                                    <m:mcJc m:val="center"/>
                                  </m:mcPr>
                                </m:mc>
                              </m:mcs>
                              <m:ctrlPr>
                                <a:rPr lang="zh-CN" altLang="zh-CN" sz="2400" i="1">
                                  <a:solidFill>
                                    <a:schemeClr val="tx2">
                                      <a:lumMod val="75000"/>
                                    </a:schemeClr>
                                  </a:solidFill>
                                  <a:latin typeface="Cambria Math"/>
                                </a:rPr>
                              </m:ctrlPr>
                            </m:mPr>
                            <m:mr>
                              <m:e>
                                <m:r>
                                  <a:rPr lang="en-US" altLang="zh-CN" sz="2400" i="1">
                                    <a:solidFill>
                                      <a:schemeClr val="tx2">
                                        <a:lumMod val="75000"/>
                                      </a:schemeClr>
                                    </a:solidFill>
                                    <a:latin typeface="Cambria Math"/>
                                  </a:rPr>
                                  <m:t>1</m:t>
                                </m:r>
                              </m:e>
                              <m:e>
                                <m:r>
                                  <a:rPr lang="en-US" altLang="zh-CN" sz="2400" i="1">
                                    <a:solidFill>
                                      <a:schemeClr val="tx2">
                                        <a:lumMod val="75000"/>
                                      </a:schemeClr>
                                    </a:solidFill>
                                    <a:latin typeface="Cambria Math"/>
                                  </a:rPr>
                                  <m:t>1</m:t>
                                </m:r>
                              </m:e>
                            </m:mr>
                            <m:mr>
                              <m:e>
                                <m:r>
                                  <a:rPr lang="en-US" altLang="zh-CN" sz="2400" i="1">
                                    <a:solidFill>
                                      <a:schemeClr val="tx2">
                                        <a:lumMod val="75000"/>
                                      </a:schemeClr>
                                    </a:solidFill>
                                    <a:latin typeface="Cambria Math"/>
                                  </a:rPr>
                                  <m:t>1</m:t>
                                </m:r>
                              </m:e>
                              <m:e>
                                <m:r>
                                  <a:rPr lang="en-US" altLang="zh-CN" sz="2400" i="1">
                                    <a:solidFill>
                                      <a:schemeClr val="tx2">
                                        <a:lumMod val="75000"/>
                                      </a:schemeClr>
                                    </a:solidFill>
                                    <a:latin typeface="Cambria Math"/>
                                  </a:rPr>
                                  <m:t>−1</m:t>
                                </m:r>
                              </m:e>
                            </m:mr>
                          </m:m>
                        </m:e>
                      </m:d>
                      <m:r>
                        <a:rPr lang="en-US" altLang="zh-CN" sz="2400" i="1">
                          <a:solidFill>
                            <a:schemeClr val="tx2">
                              <a:lumMod val="75000"/>
                            </a:schemeClr>
                          </a:solidFill>
                          <a:latin typeface="Cambria Math"/>
                        </a:rPr>
                        <m:t> </m:t>
                      </m:r>
                    </m:oMath>
                  </m:oMathPara>
                </a14:m>
                <a:endParaRPr lang="zh-CN" altLang="en-US" sz="2400" dirty="0">
                  <a:solidFill>
                    <a:schemeClr val="tx2">
                      <a:lumMod val="75000"/>
                    </a:schemeClr>
                  </a:solidFill>
                  <a:latin typeface="Tahoma" panose="020B0604030504040204" pitchFamily="34" charset="0"/>
                  <a:cs typeface="Tahoma" panose="020B0604030504040204" pitchFamily="34"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3313866" y="2348880"/>
                <a:ext cx="2173094" cy="705771"/>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469276" y="3645024"/>
                <a:ext cx="3179525" cy="91422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zh-CN" altLang="zh-CN" sz="2400" i="1" smtClean="0">
                              <a:solidFill>
                                <a:schemeClr val="tx2">
                                  <a:lumMod val="75000"/>
                                </a:schemeClr>
                              </a:solidFill>
                              <a:latin typeface="Cambria Math"/>
                            </a:rPr>
                          </m:ctrlPr>
                        </m:sSubPr>
                        <m:e>
                          <m:r>
                            <a:rPr lang="en-US" altLang="zh-CN" sz="2400" b="0" i="1" smtClean="0">
                              <a:solidFill>
                                <a:schemeClr val="tx2">
                                  <a:lumMod val="75000"/>
                                </a:schemeClr>
                              </a:solidFill>
                              <a:latin typeface="Cambria Math"/>
                            </a:rPr>
                            <m:t>𝑄</m:t>
                          </m:r>
                        </m:e>
                        <m:sub>
                          <m:sSup>
                            <m:sSupPr>
                              <m:ctrlPr>
                                <a:rPr lang="zh-CN" altLang="zh-CN" sz="2400" i="1">
                                  <a:solidFill>
                                    <a:schemeClr val="tx2">
                                      <a:lumMod val="75000"/>
                                    </a:schemeClr>
                                  </a:solidFill>
                                  <a:latin typeface="Cambria Math"/>
                                </a:rPr>
                              </m:ctrlPr>
                            </m:sSupPr>
                            <m:e>
                              <m:r>
                                <a:rPr lang="en-US" altLang="zh-CN" sz="2400" i="1">
                                  <a:solidFill>
                                    <a:schemeClr val="tx2">
                                      <a:lumMod val="75000"/>
                                    </a:schemeClr>
                                  </a:solidFill>
                                  <a:latin typeface="Cambria Math"/>
                                </a:rPr>
                                <m:t>2</m:t>
                              </m:r>
                            </m:e>
                            <m:sup>
                              <m:r>
                                <a:rPr lang="en-US" altLang="zh-CN" sz="2400" i="1">
                                  <a:solidFill>
                                    <a:schemeClr val="tx2">
                                      <a:lumMod val="75000"/>
                                    </a:schemeClr>
                                  </a:solidFill>
                                  <a:latin typeface="Cambria Math"/>
                                </a:rPr>
                                <m:t>𝑘</m:t>
                              </m:r>
                              <m:r>
                                <a:rPr lang="en-US" altLang="zh-CN" sz="2400" i="1">
                                  <a:solidFill>
                                    <a:schemeClr val="tx2">
                                      <a:lumMod val="75000"/>
                                    </a:schemeClr>
                                  </a:solidFill>
                                  <a:latin typeface="Cambria Math"/>
                                </a:rPr>
                                <m:t>+1</m:t>
                              </m:r>
                            </m:sup>
                          </m:sSup>
                        </m:sub>
                      </m:sSub>
                      <m:r>
                        <a:rPr lang="en-US" altLang="zh-CN" sz="2400" i="1">
                          <a:solidFill>
                            <a:schemeClr val="tx2">
                              <a:lumMod val="75000"/>
                            </a:schemeClr>
                          </a:solidFill>
                          <a:latin typeface="Cambria Math"/>
                        </a:rPr>
                        <m:t>=</m:t>
                      </m:r>
                      <m:d>
                        <m:dPr>
                          <m:begChr m:val="["/>
                          <m:endChr m:val="]"/>
                          <m:ctrlPr>
                            <a:rPr lang="zh-CN" altLang="zh-CN" sz="2400" i="1">
                              <a:solidFill>
                                <a:schemeClr val="tx2">
                                  <a:lumMod val="75000"/>
                                </a:schemeClr>
                              </a:solidFill>
                              <a:latin typeface="Cambria Math"/>
                            </a:rPr>
                          </m:ctrlPr>
                        </m:dPr>
                        <m:e>
                          <m:m>
                            <m:mPr>
                              <m:mcs>
                                <m:mc>
                                  <m:mcPr>
                                    <m:count m:val="2"/>
                                    <m:mcJc m:val="center"/>
                                  </m:mcPr>
                                </m:mc>
                              </m:mcs>
                              <m:ctrlPr>
                                <a:rPr lang="zh-CN" altLang="zh-CN" sz="2400" i="1">
                                  <a:solidFill>
                                    <a:schemeClr val="tx2">
                                      <a:lumMod val="75000"/>
                                    </a:schemeClr>
                                  </a:solidFill>
                                  <a:latin typeface="Cambria Math"/>
                                </a:rPr>
                              </m:ctrlPr>
                            </m:mPr>
                            <m:mr>
                              <m:e>
                                <m:sSub>
                                  <m:sSubPr>
                                    <m:ctrlPr>
                                      <a:rPr lang="zh-CN" altLang="zh-CN" sz="2400" i="1">
                                        <a:solidFill>
                                          <a:schemeClr val="tx2">
                                            <a:lumMod val="75000"/>
                                          </a:schemeClr>
                                        </a:solidFill>
                                        <a:latin typeface="Cambria Math"/>
                                      </a:rPr>
                                    </m:ctrlPr>
                                  </m:sSubPr>
                                  <m:e>
                                    <m:r>
                                      <a:rPr lang="en-US" altLang="zh-CN" sz="2400" b="0" i="1" smtClean="0">
                                        <a:solidFill>
                                          <a:schemeClr val="tx2">
                                            <a:lumMod val="75000"/>
                                          </a:schemeClr>
                                        </a:solidFill>
                                        <a:latin typeface="Cambria Math"/>
                                      </a:rPr>
                                      <m:t>𝑄</m:t>
                                    </m:r>
                                  </m:e>
                                  <m:sub>
                                    <m:sSup>
                                      <m:sSupPr>
                                        <m:ctrlPr>
                                          <a:rPr lang="zh-CN" altLang="zh-CN" sz="2400" i="1">
                                            <a:solidFill>
                                              <a:schemeClr val="tx2">
                                                <a:lumMod val="75000"/>
                                              </a:schemeClr>
                                            </a:solidFill>
                                            <a:latin typeface="Cambria Math"/>
                                          </a:rPr>
                                        </m:ctrlPr>
                                      </m:sSupPr>
                                      <m:e>
                                        <m:r>
                                          <a:rPr lang="en-US" altLang="zh-CN" sz="2400" i="1">
                                            <a:solidFill>
                                              <a:schemeClr val="tx2">
                                                <a:lumMod val="75000"/>
                                              </a:schemeClr>
                                            </a:solidFill>
                                            <a:latin typeface="Cambria Math"/>
                                          </a:rPr>
                                          <m:t>2</m:t>
                                        </m:r>
                                      </m:e>
                                      <m:sup>
                                        <m:r>
                                          <a:rPr lang="en-US" altLang="zh-CN" sz="2400" i="1">
                                            <a:solidFill>
                                              <a:schemeClr val="tx2">
                                                <a:lumMod val="75000"/>
                                              </a:schemeClr>
                                            </a:solidFill>
                                            <a:latin typeface="Cambria Math"/>
                                          </a:rPr>
                                          <m:t>𝑘</m:t>
                                        </m:r>
                                      </m:sup>
                                    </m:sSup>
                                  </m:sub>
                                </m:sSub>
                              </m:e>
                              <m:e>
                                <m:sSub>
                                  <m:sSubPr>
                                    <m:ctrlPr>
                                      <a:rPr lang="zh-CN" altLang="zh-CN" sz="2400" i="1">
                                        <a:solidFill>
                                          <a:schemeClr val="tx2">
                                            <a:lumMod val="75000"/>
                                          </a:schemeClr>
                                        </a:solidFill>
                                        <a:latin typeface="Cambria Math"/>
                                      </a:rPr>
                                    </m:ctrlPr>
                                  </m:sSubPr>
                                  <m:e>
                                    <m:r>
                                      <a:rPr lang="en-US" altLang="zh-CN" sz="2400" b="0" i="1" smtClean="0">
                                        <a:solidFill>
                                          <a:schemeClr val="tx2">
                                            <a:lumMod val="75000"/>
                                          </a:schemeClr>
                                        </a:solidFill>
                                        <a:latin typeface="Cambria Math"/>
                                      </a:rPr>
                                      <m:t>𝑄</m:t>
                                    </m:r>
                                  </m:e>
                                  <m:sub>
                                    <m:sSup>
                                      <m:sSupPr>
                                        <m:ctrlPr>
                                          <a:rPr lang="zh-CN" altLang="zh-CN" sz="2400" i="1">
                                            <a:solidFill>
                                              <a:schemeClr val="tx2">
                                                <a:lumMod val="75000"/>
                                              </a:schemeClr>
                                            </a:solidFill>
                                            <a:latin typeface="Cambria Math"/>
                                          </a:rPr>
                                        </m:ctrlPr>
                                      </m:sSupPr>
                                      <m:e>
                                        <m:r>
                                          <a:rPr lang="en-US" altLang="zh-CN" sz="2400" i="1">
                                            <a:solidFill>
                                              <a:schemeClr val="tx2">
                                                <a:lumMod val="75000"/>
                                              </a:schemeClr>
                                            </a:solidFill>
                                            <a:latin typeface="Cambria Math"/>
                                          </a:rPr>
                                          <m:t>2</m:t>
                                        </m:r>
                                      </m:e>
                                      <m:sup>
                                        <m:r>
                                          <a:rPr lang="en-US" altLang="zh-CN" sz="2400" i="1">
                                            <a:solidFill>
                                              <a:schemeClr val="tx2">
                                                <a:lumMod val="75000"/>
                                              </a:schemeClr>
                                            </a:solidFill>
                                            <a:latin typeface="Cambria Math"/>
                                          </a:rPr>
                                          <m:t>𝑘</m:t>
                                        </m:r>
                                      </m:sup>
                                    </m:sSup>
                                  </m:sub>
                                </m:sSub>
                              </m:e>
                            </m:mr>
                            <m:mr>
                              <m:e>
                                <m:sSub>
                                  <m:sSubPr>
                                    <m:ctrlPr>
                                      <a:rPr lang="zh-CN" altLang="zh-CN" sz="2400" i="1">
                                        <a:solidFill>
                                          <a:schemeClr val="tx2">
                                            <a:lumMod val="75000"/>
                                          </a:schemeClr>
                                        </a:solidFill>
                                        <a:latin typeface="Cambria Math"/>
                                      </a:rPr>
                                    </m:ctrlPr>
                                  </m:sSubPr>
                                  <m:e>
                                    <m:r>
                                      <a:rPr lang="en-US" altLang="zh-CN" sz="2400" b="0" i="1" smtClean="0">
                                        <a:solidFill>
                                          <a:schemeClr val="tx2">
                                            <a:lumMod val="75000"/>
                                          </a:schemeClr>
                                        </a:solidFill>
                                        <a:latin typeface="Cambria Math"/>
                                      </a:rPr>
                                      <m:t>𝑄</m:t>
                                    </m:r>
                                  </m:e>
                                  <m:sub>
                                    <m:sSup>
                                      <m:sSupPr>
                                        <m:ctrlPr>
                                          <a:rPr lang="zh-CN" altLang="zh-CN" sz="2400" i="1">
                                            <a:solidFill>
                                              <a:schemeClr val="tx2">
                                                <a:lumMod val="75000"/>
                                              </a:schemeClr>
                                            </a:solidFill>
                                            <a:latin typeface="Cambria Math"/>
                                          </a:rPr>
                                        </m:ctrlPr>
                                      </m:sSupPr>
                                      <m:e>
                                        <m:r>
                                          <a:rPr lang="en-US" altLang="zh-CN" sz="2400" i="1">
                                            <a:solidFill>
                                              <a:schemeClr val="tx2">
                                                <a:lumMod val="75000"/>
                                              </a:schemeClr>
                                            </a:solidFill>
                                            <a:latin typeface="Cambria Math"/>
                                          </a:rPr>
                                          <m:t>2</m:t>
                                        </m:r>
                                      </m:e>
                                      <m:sup>
                                        <m:r>
                                          <a:rPr lang="en-US" altLang="zh-CN" sz="2400" i="1">
                                            <a:solidFill>
                                              <a:schemeClr val="tx2">
                                                <a:lumMod val="75000"/>
                                              </a:schemeClr>
                                            </a:solidFill>
                                            <a:latin typeface="Cambria Math"/>
                                          </a:rPr>
                                          <m:t>𝑘</m:t>
                                        </m:r>
                                      </m:sup>
                                    </m:sSup>
                                  </m:sub>
                                </m:sSub>
                              </m:e>
                              <m:e>
                                <m:sSub>
                                  <m:sSubPr>
                                    <m:ctrlPr>
                                      <a:rPr lang="zh-CN" altLang="zh-CN" sz="2400" i="1">
                                        <a:solidFill>
                                          <a:schemeClr val="tx2">
                                            <a:lumMod val="75000"/>
                                          </a:schemeClr>
                                        </a:solidFill>
                                        <a:latin typeface="Cambria Math"/>
                                      </a:rPr>
                                    </m:ctrlPr>
                                  </m:sSubPr>
                                  <m:e>
                                    <m:r>
                                      <a:rPr lang="en-US" altLang="zh-CN" sz="2400" i="1">
                                        <a:solidFill>
                                          <a:schemeClr val="tx2">
                                            <a:lumMod val="75000"/>
                                          </a:schemeClr>
                                        </a:solidFill>
                                        <a:latin typeface="Cambria Math"/>
                                      </a:rPr>
                                      <m:t>−</m:t>
                                    </m:r>
                                    <m:r>
                                      <a:rPr lang="en-US" altLang="zh-CN" sz="2400" b="0" i="1" smtClean="0">
                                        <a:solidFill>
                                          <a:schemeClr val="tx2">
                                            <a:lumMod val="75000"/>
                                          </a:schemeClr>
                                        </a:solidFill>
                                        <a:latin typeface="Cambria Math"/>
                                      </a:rPr>
                                      <m:t>𝑄</m:t>
                                    </m:r>
                                  </m:e>
                                  <m:sub>
                                    <m:sSup>
                                      <m:sSupPr>
                                        <m:ctrlPr>
                                          <a:rPr lang="zh-CN" altLang="zh-CN" sz="2400" i="1">
                                            <a:solidFill>
                                              <a:schemeClr val="tx2">
                                                <a:lumMod val="75000"/>
                                              </a:schemeClr>
                                            </a:solidFill>
                                            <a:latin typeface="Cambria Math"/>
                                          </a:rPr>
                                        </m:ctrlPr>
                                      </m:sSupPr>
                                      <m:e>
                                        <m:r>
                                          <a:rPr lang="en-US" altLang="zh-CN" sz="2400" i="1">
                                            <a:solidFill>
                                              <a:schemeClr val="tx2">
                                                <a:lumMod val="75000"/>
                                              </a:schemeClr>
                                            </a:solidFill>
                                            <a:latin typeface="Cambria Math"/>
                                          </a:rPr>
                                          <m:t>2</m:t>
                                        </m:r>
                                      </m:e>
                                      <m:sup>
                                        <m:r>
                                          <a:rPr lang="en-US" altLang="zh-CN" sz="2400" i="1">
                                            <a:solidFill>
                                              <a:schemeClr val="tx2">
                                                <a:lumMod val="75000"/>
                                              </a:schemeClr>
                                            </a:solidFill>
                                            <a:latin typeface="Cambria Math"/>
                                          </a:rPr>
                                          <m:t>𝑘</m:t>
                                        </m:r>
                                      </m:sup>
                                    </m:sSup>
                                  </m:sub>
                                </m:sSub>
                              </m:e>
                            </m:mr>
                          </m:m>
                        </m:e>
                      </m:d>
                      <m:r>
                        <a:rPr lang="en-US" altLang="zh-CN" sz="2400" i="1">
                          <a:solidFill>
                            <a:schemeClr val="tx2">
                              <a:lumMod val="75000"/>
                            </a:schemeClr>
                          </a:solidFill>
                          <a:latin typeface="Cambria Math"/>
                        </a:rPr>
                        <m:t> </m:t>
                      </m:r>
                    </m:oMath>
                  </m:oMathPara>
                </a14:m>
                <a:endParaRPr lang="zh-CN" altLang="en-US" sz="2400" dirty="0">
                  <a:solidFill>
                    <a:schemeClr val="tx2">
                      <a:lumMod val="75000"/>
                    </a:schemeClr>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2469276" y="3645024"/>
                <a:ext cx="3179525" cy="91422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7544" y="4964975"/>
                <a:ext cx="8208912" cy="1200329"/>
              </a:xfrm>
              <a:prstGeom prst="rect">
                <a:avLst/>
              </a:prstGeom>
              <a:noFill/>
            </p:spPr>
            <p:txBody>
              <a:bodyPr wrap="square" rtlCol="0">
                <a:spAutoFit/>
              </a:bodyPr>
              <a:lstStyle/>
              <a:p>
                <a:r>
                  <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 16-order </a:t>
                </a:r>
                <a:r>
                  <a:rPr lang="en-US" altLang="zh-CN" sz="2400"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Hadamard</a:t>
                </a:r>
                <a:r>
                  <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matrix </a:t>
                </a:r>
                <a14:m>
                  <m:oMath xmlns:m="http://schemas.openxmlformats.org/officeDocument/2006/math">
                    <m:sSub>
                      <m:sSubPr>
                        <m:ctrlPr>
                          <a:rPr lang="zh-CN" altLang="zh-CN" sz="2400" i="1">
                            <a:solidFill>
                              <a:schemeClr val="tx2">
                                <a:lumMod val="75000"/>
                              </a:schemeClr>
                            </a:solidFill>
                            <a:latin typeface="Cambria Math"/>
                          </a:rPr>
                        </m:ctrlPr>
                      </m:sSubPr>
                      <m:e>
                        <m:r>
                          <a:rPr lang="en-US" altLang="zh-CN" sz="2400" i="1">
                            <a:solidFill>
                              <a:schemeClr val="tx2">
                                <a:lumMod val="75000"/>
                              </a:schemeClr>
                            </a:solidFill>
                            <a:latin typeface="Cambria Math"/>
                          </a:rPr>
                          <m:t>𝑄</m:t>
                        </m:r>
                      </m:e>
                      <m:sub>
                        <m:r>
                          <a:rPr lang="en-US" altLang="zh-CN" sz="2400" i="1">
                            <a:solidFill>
                              <a:schemeClr val="tx2">
                                <a:lumMod val="75000"/>
                              </a:schemeClr>
                            </a:solidFill>
                            <a:latin typeface="Cambria Math"/>
                          </a:rPr>
                          <m:t>16</m:t>
                        </m:r>
                      </m:sub>
                    </m:sSub>
                  </m:oMath>
                </a14:m>
                <a:r>
                  <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is used in our paper. The first column of it is all 1. We delete the first column of </a:t>
                </a:r>
                <a14:m>
                  <m:oMath xmlns:m="http://schemas.openxmlformats.org/officeDocument/2006/math">
                    <m:sSub>
                      <m:sSubPr>
                        <m:ctrlPr>
                          <a:rPr lang="zh-CN" altLang="zh-CN" sz="2400" i="1">
                            <a:solidFill>
                              <a:schemeClr val="tx2">
                                <a:lumMod val="75000"/>
                              </a:schemeClr>
                            </a:solidFill>
                            <a:latin typeface="Cambria Math"/>
                          </a:rPr>
                        </m:ctrlPr>
                      </m:sSubPr>
                      <m:e>
                        <m:r>
                          <a:rPr lang="en-US" altLang="zh-CN" sz="2400" i="1">
                            <a:solidFill>
                              <a:schemeClr val="tx2">
                                <a:lumMod val="75000"/>
                              </a:schemeClr>
                            </a:solidFill>
                            <a:latin typeface="Cambria Math"/>
                          </a:rPr>
                          <m:t>𝑄</m:t>
                        </m:r>
                      </m:e>
                      <m:sub>
                        <m:r>
                          <a:rPr lang="en-US" altLang="zh-CN" sz="2400" i="1">
                            <a:solidFill>
                              <a:schemeClr val="tx2">
                                <a:lumMod val="75000"/>
                              </a:schemeClr>
                            </a:solidFill>
                            <a:latin typeface="Cambria Math"/>
                          </a:rPr>
                          <m:t>16</m:t>
                        </m:r>
                      </m:sub>
                    </m:sSub>
                  </m:oMath>
                </a14:m>
                <a:r>
                  <a:rPr lang="zh-CN" altLang="en-US" sz="2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to get a new matrix </a:t>
                </a:r>
                <a14:m>
                  <m:oMath xmlns:m="http://schemas.openxmlformats.org/officeDocument/2006/math">
                    <m:sSub>
                      <m:sSubPr>
                        <m:ctrlPr>
                          <a:rPr lang="zh-CN" altLang="zh-CN" sz="2400" i="1">
                            <a:solidFill>
                              <a:schemeClr val="tx2">
                                <a:lumMod val="75000"/>
                              </a:schemeClr>
                            </a:solidFill>
                            <a:latin typeface="Cambria Math"/>
                          </a:rPr>
                        </m:ctrlPr>
                      </m:sSubPr>
                      <m:e>
                        <m:r>
                          <a:rPr lang="en-US" altLang="zh-CN" sz="2400" i="1">
                            <a:solidFill>
                              <a:schemeClr val="tx2">
                                <a:lumMod val="75000"/>
                              </a:schemeClr>
                            </a:solidFill>
                            <a:latin typeface="Cambria Math"/>
                          </a:rPr>
                          <m:t>𝑄</m:t>
                        </m:r>
                      </m:e>
                      <m:sub>
                        <m:r>
                          <a:rPr lang="en-US" altLang="zh-CN" sz="2400" i="1">
                            <a:solidFill>
                              <a:schemeClr val="tx2">
                                <a:lumMod val="75000"/>
                              </a:schemeClr>
                            </a:solidFill>
                            <a:latin typeface="Cambria Math"/>
                          </a:rPr>
                          <m:t>1</m:t>
                        </m:r>
                        <m:r>
                          <a:rPr lang="en-US" altLang="zh-CN" sz="2400" b="0" i="1" smtClean="0">
                            <a:solidFill>
                              <a:schemeClr val="tx2">
                                <a:lumMod val="75000"/>
                              </a:schemeClr>
                            </a:solidFill>
                            <a:latin typeface="Cambria Math"/>
                          </a:rPr>
                          <m:t>5</m:t>
                        </m:r>
                      </m:sub>
                    </m:sSub>
                  </m:oMath>
                </a14:m>
                <a:r>
                  <a:rPr lang="en-US" altLang="zh-CN" sz="2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t>
                </a:r>
                <a:endParaRPr lang="zh-CN" altLang="en-US" sz="2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67544" y="4964975"/>
                <a:ext cx="8208912" cy="1200329"/>
              </a:xfrm>
              <a:prstGeom prst="rect">
                <a:avLst/>
              </a:prstGeom>
              <a:blipFill rotWithShape="1">
                <a:blip r:embed="rId6"/>
                <a:stretch>
                  <a:fillRect l="-1189" t="-4569" b="-10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0003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Image feature representation</a:t>
            </a: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46" y="2113689"/>
            <a:ext cx="2756380" cy="3076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1887392" y="3481841"/>
                <a:ext cx="3786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800" i="1" smtClean="0">
                          <a:solidFill>
                            <a:schemeClr val="tx2">
                              <a:lumMod val="75000"/>
                            </a:schemeClr>
                          </a:solidFill>
                          <a:latin typeface="Cambria Math"/>
                        </a:rPr>
                        <m:t>⋮</m:t>
                      </m:r>
                    </m:oMath>
                  </m:oMathPara>
                </a14:m>
                <a:endParaRPr lang="zh-CN" altLang="en-US" sz="2800" dirty="0">
                  <a:solidFill>
                    <a:schemeClr val="tx2">
                      <a:lumMod val="75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887392" y="3481841"/>
                <a:ext cx="378630" cy="523220"/>
              </a:xfrm>
              <a:prstGeom prst="rect">
                <a:avLst/>
              </a:prstGeom>
              <a:blipFill rotWithShape="1">
                <a:blip r:embed="rId5"/>
                <a:stretch>
                  <a:fillRect/>
                </a:stretch>
              </a:blipFill>
            </p:spPr>
            <p:txBody>
              <a:bodyPr/>
              <a:lstStyle/>
              <a:p>
                <a:r>
                  <a:rPr lang="zh-CN" altLang="en-US">
                    <a:noFill/>
                  </a:rPr>
                  <a:t> </a:t>
                </a:r>
              </a:p>
            </p:txBody>
          </p:sp>
        </mc:Fallback>
      </mc:AlternateContent>
      <p:sp>
        <p:nvSpPr>
          <p:cNvPr id="7" name="左大括号 6"/>
          <p:cNvSpPr/>
          <p:nvPr/>
        </p:nvSpPr>
        <p:spPr>
          <a:xfrm rot="5400000">
            <a:off x="1884171" y="693468"/>
            <a:ext cx="341746" cy="2746395"/>
          </a:xfrm>
          <a:prstGeom prst="leftBrac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1113894" y="1476437"/>
            <a:ext cx="1873930" cy="369332"/>
          </a:xfrm>
          <a:prstGeom prst="rect">
            <a:avLst/>
          </a:prstGeom>
          <a:noFill/>
        </p:spPr>
        <p:txBody>
          <a:bodyPr wrap="square" rtlCol="0">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LR training data</a:t>
            </a:r>
            <a:endParaRPr lang="zh-CN" altLang="en-US" dirty="0">
              <a:solidFill>
                <a:schemeClr val="tx2">
                  <a:lumMod val="75000"/>
                </a:schemeClr>
              </a:solidFill>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3706182" y="3558785"/>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2">
                              <a:lumMod val="75000"/>
                            </a:schemeClr>
                          </a:solidFill>
                          <a:latin typeface="Cambria Math"/>
                          <a:ea typeface="Cambria Math"/>
                        </a:rPr>
                        <m:t>×</m:t>
                      </m:r>
                    </m:oMath>
                  </m:oMathPara>
                </a14:m>
                <a:endParaRPr lang="zh-CN" altLang="en-US" dirty="0">
                  <a:solidFill>
                    <a:schemeClr val="tx2">
                      <a:lumMod val="75000"/>
                    </a:schemeClr>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706182" y="3558785"/>
                <a:ext cx="402674" cy="369332"/>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140741" y="3508699"/>
                <a:ext cx="7175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smtClean="0">
                              <a:solidFill>
                                <a:schemeClr val="tx2">
                                  <a:lumMod val="75000"/>
                                </a:schemeClr>
                              </a:solidFill>
                              <a:latin typeface="Cambria Math"/>
                            </a:rPr>
                          </m:ctrlPr>
                        </m:sSubPr>
                        <m:e>
                          <m:r>
                            <a:rPr lang="en-US" altLang="zh-CN" sz="2400" b="0" i="1" smtClean="0">
                              <a:solidFill>
                                <a:schemeClr val="tx2">
                                  <a:lumMod val="75000"/>
                                </a:schemeClr>
                              </a:solidFill>
                              <a:latin typeface="Cambria Math"/>
                            </a:rPr>
                            <m:t>𝑄</m:t>
                          </m:r>
                        </m:e>
                        <m:sub>
                          <m:r>
                            <a:rPr lang="en-US" altLang="zh-CN" sz="2400" i="1">
                              <a:solidFill>
                                <a:schemeClr val="tx2">
                                  <a:lumMod val="75000"/>
                                </a:schemeClr>
                              </a:solidFill>
                              <a:latin typeface="Cambria Math"/>
                            </a:rPr>
                            <m:t>15</m:t>
                          </m:r>
                        </m:sub>
                      </m:sSub>
                    </m:oMath>
                  </m:oMathPara>
                </a14:m>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4140741" y="3508699"/>
                <a:ext cx="717569" cy="461665"/>
              </a:xfrm>
              <a:prstGeom prst="rect">
                <a:avLst/>
              </a:prstGeom>
              <a:blipFill rotWithShape="1">
                <a:blip r:embed="rId7"/>
                <a:stretch>
                  <a:fillRect b="-13333"/>
                </a:stretch>
              </a:blipFill>
            </p:spPr>
            <p:txBody>
              <a:bodyPr/>
              <a:lstStyle/>
              <a:p>
                <a:r>
                  <a:rPr lang="zh-CN" altLang="en-US">
                    <a:noFill/>
                  </a:rPr>
                  <a:t> </a:t>
                </a:r>
              </a:p>
            </p:txBody>
          </p:sp>
        </mc:Fallback>
      </mc:AlternateContent>
      <p:cxnSp>
        <p:nvCxnSpPr>
          <p:cNvPr id="19" name="直接箭头连接符 18"/>
          <p:cNvCxnSpPr/>
          <p:nvPr/>
        </p:nvCxnSpPr>
        <p:spPr>
          <a:xfrm flipV="1">
            <a:off x="5074334" y="3789617"/>
            <a:ext cx="356542" cy="1"/>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8390" y="2151200"/>
            <a:ext cx="2758012" cy="307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左大括号 20"/>
          <p:cNvSpPr/>
          <p:nvPr/>
        </p:nvSpPr>
        <p:spPr>
          <a:xfrm rot="5400000">
            <a:off x="6775669" y="714552"/>
            <a:ext cx="341746" cy="2736304"/>
          </a:xfrm>
          <a:prstGeom prst="leftBrac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5578390" y="1510526"/>
            <a:ext cx="2758012" cy="369332"/>
          </a:xfrm>
          <a:prstGeom prst="rect">
            <a:avLst/>
          </a:prstGeom>
          <a:noFill/>
        </p:spPr>
        <p:txBody>
          <a:bodyPr wrap="square" rtlCol="0">
            <a:spAutoFit/>
          </a:bodyPr>
          <a:lstStyle/>
          <a:p>
            <a:pPr algn="ct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HP(</a:t>
            </a:r>
            <a:r>
              <a:rPr lang="en-US" altLang="zh-CN"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Hadamard</a:t>
            </a: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pattern)</a:t>
            </a:r>
            <a:endParaRPr lang="zh-CN" altLang="en-US" dirty="0">
              <a:solidFill>
                <a:schemeClr val="tx2">
                  <a:lumMod val="75000"/>
                </a:schemeClr>
              </a:solidFill>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6768081" y="3558785"/>
                <a:ext cx="3786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800" i="1" smtClean="0">
                          <a:solidFill>
                            <a:schemeClr val="tx2">
                              <a:lumMod val="75000"/>
                            </a:schemeClr>
                          </a:solidFill>
                          <a:latin typeface="Cambria Math"/>
                        </a:rPr>
                        <m:t>⋮</m:t>
                      </m:r>
                    </m:oMath>
                  </m:oMathPara>
                </a14:m>
                <a:endParaRPr lang="zh-CN" altLang="en-US" sz="2800" dirty="0">
                  <a:solidFill>
                    <a:schemeClr val="tx2">
                      <a:lumMod val="75000"/>
                    </a:schemeClr>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768081" y="3558785"/>
                <a:ext cx="378630" cy="523220"/>
              </a:xfrm>
              <a:prstGeom prst="rect">
                <a:avLst/>
              </a:prstGeom>
              <a:blipFill rotWithShape="1">
                <a:blip r:embed="rId9"/>
                <a:stretch>
                  <a:fillRect/>
                </a:stretch>
              </a:blipFill>
            </p:spPr>
            <p:txBody>
              <a:bodyPr/>
              <a:lstStyle/>
              <a:p>
                <a:r>
                  <a:rPr lang="zh-CN" altLang="en-US">
                    <a:noFill/>
                  </a:rPr>
                  <a:t> </a:t>
                </a:r>
              </a:p>
            </p:txBody>
          </p:sp>
        </mc:Fallback>
      </mc:AlternateContent>
      <p:sp>
        <p:nvSpPr>
          <p:cNvPr id="17" name="TextBox 16"/>
          <p:cNvSpPr txBox="1"/>
          <p:nvPr/>
        </p:nvSpPr>
        <p:spPr>
          <a:xfrm>
            <a:off x="467544" y="5733256"/>
            <a:ext cx="8208912" cy="369332"/>
          </a:xfrm>
          <a:prstGeom prst="rect">
            <a:avLst/>
          </a:prstGeom>
          <a:noFill/>
        </p:spPr>
        <p:txBody>
          <a:bodyPr wrap="square" rtlCol="0">
            <a:spAutoFit/>
          </a:bodyPr>
          <a:lstStyle/>
          <a:p>
            <a:pPr algn="ct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Fig.2.  Computing the </a:t>
            </a:r>
            <a:r>
              <a:rPr lang="en-US" altLang="zh-CN"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Hadamard</a:t>
            </a: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patterns of LR training data</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2694923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Clustering training data</a:t>
            </a:r>
            <a:endParaRPr lang="en-US" altLang="zh-CN" sz="3200" b="1"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67544" y="1340768"/>
                <a:ext cx="8208912" cy="461665"/>
              </a:xfrm>
              <a:prstGeom prst="rect">
                <a:avLst/>
              </a:prstGeom>
              <a:noFill/>
            </p:spPr>
            <p:txBody>
              <a:bodyPr wrap="square" rtlCol="0">
                <a:spAutoFit/>
              </a:bodyPr>
              <a:lstStyle/>
              <a:p>
                <a:r>
                  <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Each column of </a:t>
                </a:r>
                <a14:m>
                  <m:oMath xmlns:m="http://schemas.openxmlformats.org/officeDocument/2006/math">
                    <m:sSub>
                      <m:sSubPr>
                        <m:ctrlPr>
                          <a:rPr lang="zh-CN" altLang="zh-CN" sz="2400" i="1" smtClean="0">
                            <a:solidFill>
                              <a:schemeClr val="tx2">
                                <a:lumMod val="75000"/>
                              </a:schemeClr>
                            </a:solidFill>
                            <a:latin typeface="Cambria Math"/>
                          </a:rPr>
                        </m:ctrlPr>
                      </m:sSubPr>
                      <m:e>
                        <m:r>
                          <a:rPr lang="en-US" altLang="zh-CN" sz="2400" b="0" i="1" smtClean="0">
                            <a:solidFill>
                              <a:schemeClr val="tx2">
                                <a:lumMod val="75000"/>
                              </a:schemeClr>
                            </a:solidFill>
                            <a:latin typeface="Cambria Math"/>
                          </a:rPr>
                          <m:t>𝑄</m:t>
                        </m:r>
                      </m:e>
                      <m:sub>
                        <m:r>
                          <a:rPr lang="en-US" altLang="zh-CN" sz="2400" i="1">
                            <a:solidFill>
                              <a:schemeClr val="tx2">
                                <a:lumMod val="75000"/>
                              </a:schemeClr>
                            </a:solidFill>
                            <a:latin typeface="Cambria Math"/>
                          </a:rPr>
                          <m:t>15</m:t>
                        </m:r>
                      </m:sub>
                    </m:sSub>
                  </m:oMath>
                </a14:m>
                <a:r>
                  <a:rPr lang="zh-CN" altLang="en-US" sz="2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is equivalent to a convolution filter.</a:t>
                </a:r>
                <a:endParaRPr lang="zh-CN" altLang="en-US" sz="2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67544" y="1340768"/>
                <a:ext cx="8208912" cy="461665"/>
              </a:xfrm>
              <a:prstGeom prst="rect">
                <a:avLst/>
              </a:prstGeom>
              <a:blipFill rotWithShape="1">
                <a:blip r:embed="rId4"/>
                <a:stretch>
                  <a:fillRect l="-1189" t="-11842" b="-27632"/>
                </a:stretch>
              </a:blipFill>
            </p:spPr>
            <p:txBody>
              <a:bodyPr/>
              <a:lstStyle/>
              <a:p>
                <a:r>
                  <a:rPr lang="zh-CN" altLang="en-US">
                    <a:noFill/>
                  </a:rPr>
                  <a:t> </a:t>
                </a:r>
              </a:p>
            </p:txBody>
          </p:sp>
        </mc:Fallback>
      </mc:AlternateContent>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063" y="2132856"/>
            <a:ext cx="6983874" cy="2264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7" name="TextBox 16"/>
              <p:cNvSpPr txBox="1"/>
              <p:nvPr/>
            </p:nvSpPr>
            <p:spPr>
              <a:xfrm>
                <a:off x="2556227" y="4581128"/>
                <a:ext cx="3816424" cy="369332"/>
              </a:xfrm>
              <a:prstGeom prst="rect">
                <a:avLst/>
              </a:prstGeom>
              <a:noFill/>
            </p:spPr>
            <p:txBody>
              <a:bodyPr wrap="square" rtlCol="0">
                <a:spAutoFit/>
              </a:bodyPr>
              <a:lstStyle/>
              <a:p>
                <a:pPr algn="ct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Fig.3.  </a:t>
                </a:r>
                <a:r>
                  <a:rPr lang="en-US" altLang="zh-CN"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 </a:t>
                </a: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visualization of </a:t>
                </a:r>
                <a14:m>
                  <m:oMath xmlns:m="http://schemas.openxmlformats.org/officeDocument/2006/math">
                    <m:sSub>
                      <m:sSubPr>
                        <m:ctrlPr>
                          <a:rPr lang="zh-CN" altLang="zh-CN" i="1">
                            <a:solidFill>
                              <a:schemeClr val="tx2">
                                <a:lumMod val="75000"/>
                              </a:schemeClr>
                            </a:solidFill>
                            <a:latin typeface="Cambria Math"/>
                          </a:rPr>
                        </m:ctrlPr>
                      </m:sSubPr>
                      <m:e>
                        <m:r>
                          <a:rPr lang="en-US" altLang="zh-CN" i="1">
                            <a:solidFill>
                              <a:schemeClr val="tx2">
                                <a:lumMod val="75000"/>
                              </a:schemeClr>
                            </a:solidFill>
                            <a:latin typeface="Cambria Math"/>
                          </a:rPr>
                          <m:t>𝑄</m:t>
                        </m:r>
                      </m:e>
                      <m:sub>
                        <m:r>
                          <a:rPr lang="en-US" altLang="zh-CN" i="1">
                            <a:solidFill>
                              <a:schemeClr val="tx2">
                                <a:lumMod val="75000"/>
                              </a:schemeClr>
                            </a:solidFill>
                            <a:latin typeface="Cambria Math"/>
                          </a:rPr>
                          <m:t>15</m:t>
                        </m:r>
                      </m:sub>
                    </m:sSub>
                  </m:oMath>
                </a14:m>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endParaRPr lang="zh-CN" altLang="en-US" dirty="0">
                  <a:solidFill>
                    <a:schemeClr val="tx2">
                      <a:lumMod val="75000"/>
                    </a:schemeClr>
                  </a:solidFill>
                  <a:latin typeface="微软雅黑" panose="020B0503020204020204" pitchFamily="34" charset="-122"/>
                  <a:ea typeface="微软雅黑" panose="020B0503020204020204" pitchFamily="34" charset="-122"/>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556227" y="4581128"/>
                <a:ext cx="3816424" cy="369332"/>
              </a:xfrm>
              <a:prstGeom prst="rect">
                <a:avLst/>
              </a:prstGeom>
              <a:blipFill rotWithShape="1">
                <a:blip r:embed="rId6"/>
                <a:stretch>
                  <a:fillRect t="-9836" b="-22951"/>
                </a:stretch>
              </a:blipFill>
            </p:spPr>
            <p:txBody>
              <a:bodyPr/>
              <a:lstStyle/>
              <a:p>
                <a:r>
                  <a:rPr lang="zh-CN" altLang="en-US">
                    <a:noFill/>
                  </a:rPr>
                  <a:t> </a:t>
                </a:r>
              </a:p>
            </p:txBody>
          </p:sp>
        </mc:Fallback>
      </mc:AlternateContent>
      <p:sp>
        <p:nvSpPr>
          <p:cNvPr id="18" name="TextBox 17"/>
          <p:cNvSpPr txBox="1"/>
          <p:nvPr/>
        </p:nvSpPr>
        <p:spPr>
          <a:xfrm>
            <a:off x="467544" y="5127575"/>
            <a:ext cx="2880320" cy="461665"/>
          </a:xfrm>
          <a:prstGeom prst="rect">
            <a:avLst/>
          </a:prstGeom>
          <a:noFill/>
        </p:spPr>
        <p:txBody>
          <a:bodyPr wrap="square" rtlCol="0">
            <a:spAutoFit/>
          </a:bodyPr>
          <a:lstStyle/>
          <a:p>
            <a:r>
              <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Set the sequence : </a:t>
            </a:r>
            <a:endParaRPr lang="zh-CN" altLang="en-US" sz="2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
        <p:nvSpPr>
          <p:cNvPr id="3" name="TextBox 2"/>
          <p:cNvSpPr txBox="1"/>
          <p:nvPr/>
        </p:nvSpPr>
        <p:spPr>
          <a:xfrm>
            <a:off x="603726" y="5726049"/>
            <a:ext cx="6848594" cy="461665"/>
          </a:xfrm>
          <a:prstGeom prst="rect">
            <a:avLst/>
          </a:prstGeom>
          <a:noFill/>
        </p:spPr>
        <p:txBody>
          <a:bodyPr wrap="square" rtlCol="0">
            <a:spAutoFit/>
          </a:bodyPr>
          <a:lstStyle/>
          <a:p>
            <a:r>
              <a:rPr lang="en-US" altLang="zh-CN" sz="2400"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Seq</a:t>
            </a:r>
            <a:r>
              <a:rPr lang="en-US" altLang="zh-CN" sz="2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 [2 8 3 12 10 1 4 11 14 6 9 15 7 13 5].</a:t>
            </a:r>
            <a:endParaRPr lang="zh-CN" altLang="en-US" sz="2400" dirty="0">
              <a:solidFill>
                <a:schemeClr val="tx2">
                  <a:lumMod val="75000"/>
                </a:schemeClr>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5044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907200" cy="1012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Clustering training data</a:t>
            </a:r>
            <a:endParaRPr lang="en-US" altLang="zh-CN" sz="3200" b="1"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1098455" y="2246675"/>
                <a:ext cx="7742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a:rPr>
                        <m:t>⋮</m:t>
                      </m:r>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098455" y="2246675"/>
                <a:ext cx="77425" cy="246221"/>
              </a:xfrm>
              <a:prstGeom prst="rect">
                <a:avLst/>
              </a:prstGeom>
              <a:blipFill rotWithShape="1">
                <a:blip r:embed="rId5"/>
                <a:stretch>
                  <a:fillRect l="-7692" r="-6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46004" y="4374479"/>
                <a:ext cx="2156865" cy="369332"/>
              </a:xfrm>
              <a:prstGeom prst="rect">
                <a:avLst/>
              </a:prstGeom>
              <a:ln>
                <a:solidFill>
                  <a:schemeClr val="tx2">
                    <a:lumMod val="75000"/>
                  </a:schemeClr>
                </a:solidFill>
              </a:ln>
            </p:spPr>
            <p:txBody>
              <a:bodyPr wrap="square">
                <a:spAutoFit/>
              </a:bodyPr>
              <a:lstStyle/>
              <a:p>
                <a14:m>
                  <m:oMath xmlns:m="http://schemas.openxmlformats.org/officeDocument/2006/math">
                    <m:r>
                      <a:rPr lang="en-US" altLang="zh-CN" b="0" i="1" smtClean="0">
                        <a:solidFill>
                          <a:schemeClr val="tx2">
                            <a:lumMod val="75000"/>
                          </a:schemeClr>
                        </a:solidFill>
                        <a:latin typeface="Cambria Math"/>
                      </a:rPr>
                      <m:t>𝐻𝑃</m:t>
                    </m:r>
                    <m:r>
                      <a:rPr lang="en-US" altLang="zh-CN" i="1" smtClean="0">
                        <a:solidFill>
                          <a:schemeClr val="tx2">
                            <a:lumMod val="75000"/>
                          </a:schemeClr>
                        </a:solidFill>
                        <a:latin typeface="Cambria Math"/>
                      </a:rPr>
                      <m:t>(:,</m:t>
                    </m:r>
                    <m:r>
                      <a:rPr lang="en-US" altLang="zh-CN" i="1">
                        <a:solidFill>
                          <a:schemeClr val="tx2">
                            <a:lumMod val="75000"/>
                          </a:schemeClr>
                        </a:solidFill>
                        <a:latin typeface="Cambria Math"/>
                      </a:rPr>
                      <m:t>𝑆𝑒𝑞</m:t>
                    </m:r>
                    <m:r>
                      <a:rPr lang="en-US" altLang="zh-CN" i="1">
                        <a:solidFill>
                          <a:schemeClr val="tx2">
                            <a:lumMod val="75000"/>
                          </a:schemeClr>
                        </a:solidFill>
                        <a:latin typeface="Cambria Math"/>
                      </a:rPr>
                      <m:t>[</m:t>
                    </m:r>
                    <m:r>
                      <a:rPr lang="en-US" altLang="zh-CN" i="1">
                        <a:solidFill>
                          <a:schemeClr val="tx2">
                            <a:lumMod val="75000"/>
                          </a:schemeClr>
                        </a:solidFill>
                        <a:latin typeface="Cambria Math"/>
                      </a:rPr>
                      <m:t>𝑖</m:t>
                    </m:r>
                    <m:r>
                      <a:rPr lang="en-US" altLang="zh-CN" i="1" smtClean="0">
                        <a:solidFill>
                          <a:schemeClr val="tx2">
                            <a:lumMod val="75000"/>
                          </a:schemeClr>
                        </a:solidFill>
                        <a:latin typeface="Cambria Math"/>
                      </a:rPr>
                      <m:t>])</m:t>
                    </m:r>
                  </m:oMath>
                </a14:m>
                <a:r>
                  <a:rPr lang="en-US" altLang="zh-CN" dirty="0" smtClean="0">
                    <a:solidFill>
                      <a:schemeClr val="tx2">
                        <a:lumMod val="75000"/>
                      </a:schemeClr>
                    </a:solidFill>
                    <a:latin typeface="Tahoma" panose="020B0604030504040204" pitchFamily="34" charset="0"/>
                    <a:cs typeface="Tahoma" panose="020B0604030504040204" pitchFamily="34" charset="0"/>
                  </a:rPr>
                  <a:t>(</a:t>
                </a:r>
                <a:r>
                  <a:rPr lang="en-US" altLang="zh-CN" dirty="0" err="1">
                    <a:solidFill>
                      <a:schemeClr val="tx2">
                        <a:lumMod val="75000"/>
                      </a:schemeClr>
                    </a:solidFill>
                    <a:latin typeface="Tahoma" panose="020B0604030504040204" pitchFamily="34" charset="0"/>
                    <a:cs typeface="Tahoma" panose="020B0604030504040204" pitchFamily="34" charset="0"/>
                  </a:rPr>
                  <a:t>i</a:t>
                </a:r>
                <a:r>
                  <a:rPr lang="en-US" altLang="zh-CN" dirty="0" smtClean="0">
                    <a:solidFill>
                      <a:schemeClr val="tx2">
                        <a:lumMod val="75000"/>
                      </a:schemeClr>
                    </a:solidFill>
                    <a:latin typeface="Tahoma" panose="020B0604030504040204" pitchFamily="34" charset="0"/>
                    <a:cs typeface="Tahoma" panose="020B0604030504040204" pitchFamily="34" charset="0"/>
                  </a:rPr>
                  <a:t> = 1)</a:t>
                </a:r>
                <a:endParaRPr lang="zh-CN" altLang="en-US" dirty="0">
                  <a:solidFill>
                    <a:schemeClr val="tx2">
                      <a:lumMod val="75000"/>
                    </a:schemeClr>
                  </a:solidFill>
                  <a:latin typeface="Tahoma" panose="020B0604030504040204" pitchFamily="34" charset="0"/>
                  <a:cs typeface="Tahoma" panose="020B060403050404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446004" y="4374479"/>
                <a:ext cx="2156865" cy="369332"/>
              </a:xfrm>
              <a:prstGeom prst="rect">
                <a:avLst/>
              </a:prstGeom>
              <a:blipFill rotWithShape="1">
                <a:blip r:embed="rId6"/>
                <a:stretch>
                  <a:fillRect t="-6452" r="-1685" b="-24194"/>
                </a:stretch>
              </a:blipFill>
              <a:ln>
                <a:solidFill>
                  <a:schemeClr val="tx2">
                    <a:lumMod val="75000"/>
                  </a:schemeClr>
                </a:solidFill>
              </a:ln>
            </p:spPr>
            <p:txBody>
              <a:bodyPr/>
              <a:lstStyle/>
              <a:p>
                <a:r>
                  <a:rPr lang="zh-CN" altLang="en-US">
                    <a:noFill/>
                  </a:rPr>
                  <a:t> </a:t>
                </a:r>
              </a:p>
            </p:txBody>
          </p:sp>
        </mc:Fallback>
      </mc:AlternateContent>
      <p:cxnSp>
        <p:nvCxnSpPr>
          <p:cNvPr id="16" name="直接箭头连接符 15"/>
          <p:cNvCxnSpPr/>
          <p:nvPr/>
        </p:nvCxnSpPr>
        <p:spPr>
          <a:xfrm flipV="1">
            <a:off x="1835696" y="3505036"/>
            <a:ext cx="0" cy="878735"/>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163424" y="3807707"/>
            <a:ext cx="650740" cy="369332"/>
          </a:xfrm>
          <a:prstGeom prst="rect">
            <a:avLst/>
          </a:prstGeom>
          <a:ln>
            <a:noFill/>
          </a:ln>
        </p:spPr>
        <p:txBody>
          <a:bodyPr wrap="square">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Sort</a:t>
            </a:r>
            <a:endParaRPr lang="zh-CN" altLang="en-US" dirty="0">
              <a:solidFill>
                <a:schemeClr val="tx2">
                  <a:lumMod val="75000"/>
                </a:schemeClr>
              </a:solidFill>
              <a:latin typeface="Tahoma" panose="020B0604030504040204" pitchFamily="34" charset="0"/>
              <a:cs typeface="Tahoma" panose="020B0604030504040204" pitchFamily="34" charset="0"/>
            </a:endParaRPr>
          </a:p>
        </p:txBody>
      </p:sp>
      <p:pic>
        <p:nvPicPr>
          <p:cNvPr id="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018" y="3609238"/>
            <a:ext cx="906086" cy="1011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6" name="TextBox 55"/>
              <p:cNvSpPr txBox="1"/>
              <p:nvPr/>
            </p:nvSpPr>
            <p:spPr>
              <a:xfrm>
                <a:off x="4999177" y="4011089"/>
                <a:ext cx="7742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a:rPr>
                        <m:t>⋮</m:t>
                      </m:r>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4999177" y="4011089"/>
                <a:ext cx="77425" cy="246221"/>
              </a:xfrm>
              <a:prstGeom prst="rect">
                <a:avLst/>
              </a:prstGeom>
              <a:blipFill rotWithShape="1">
                <a:blip r:embed="rId8"/>
                <a:stretch>
                  <a:fillRect l="-7692" r="-69231"/>
                </a:stretch>
              </a:blipFill>
            </p:spPr>
            <p:txBody>
              <a:bodyPr/>
              <a:lstStyle/>
              <a:p>
                <a:r>
                  <a:rPr lang="zh-CN" altLang="en-US">
                    <a:noFill/>
                  </a:rPr>
                  <a:t> </a:t>
                </a:r>
              </a:p>
            </p:txBody>
          </p:sp>
        </mc:Fallback>
      </mc:AlternateContent>
      <p:cxnSp>
        <p:nvCxnSpPr>
          <p:cNvPr id="69" name="直接箭头连接符 68"/>
          <p:cNvCxnSpPr>
            <a:endCxn id="54" idx="0"/>
          </p:cNvCxnSpPr>
          <p:nvPr/>
        </p:nvCxnSpPr>
        <p:spPr>
          <a:xfrm>
            <a:off x="5055061" y="3158895"/>
            <a:ext cx="0" cy="450343"/>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827584" y="2635593"/>
            <a:ext cx="0" cy="1738886"/>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5724128" y="4197703"/>
            <a:ext cx="1126764"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V="1">
            <a:off x="5724128" y="3087678"/>
            <a:ext cx="1080120" cy="111904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5724128" y="4206718"/>
            <a:ext cx="1126764" cy="1133821"/>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矩形 98"/>
              <p:cNvSpPr/>
              <p:nvPr/>
            </p:nvSpPr>
            <p:spPr>
              <a:xfrm>
                <a:off x="5796136" y="3172793"/>
                <a:ext cx="7188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2">
                              <a:lumMod val="75000"/>
                            </a:schemeClr>
                          </a:solidFill>
                          <a:latin typeface="Cambria Math"/>
                        </a:rPr>
                        <m:t>&lt;</m:t>
                      </m:r>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𝑣</m:t>
                          </m:r>
                        </m:e>
                        <m:sub>
                          <m:r>
                            <a:rPr lang="en-US" altLang="zh-CN" i="1">
                              <a:solidFill>
                                <a:schemeClr val="tx2">
                                  <a:lumMod val="75000"/>
                                </a:schemeClr>
                              </a:solidFill>
                              <a:latin typeface="Cambria Math"/>
                            </a:rPr>
                            <m:t>1</m:t>
                          </m:r>
                        </m:sub>
                      </m:sSub>
                    </m:oMath>
                  </m:oMathPara>
                </a14:m>
                <a:endParaRPr lang="zh-CN" altLang="en-US" dirty="0">
                  <a:latin typeface="Tahoma" panose="020B0604030504040204" pitchFamily="34" charset="0"/>
                  <a:cs typeface="Tahoma" panose="020B0604030504040204" pitchFamily="34" charset="0"/>
                </a:endParaRPr>
              </a:p>
            </p:txBody>
          </p:sp>
        </mc:Choice>
        <mc:Fallback xmlns="">
          <p:sp>
            <p:nvSpPr>
              <p:cNvPr id="99" name="矩形 98"/>
              <p:cNvSpPr>
                <a:spLocks noRot="1" noChangeAspect="1" noMove="1" noResize="1" noEditPoints="1" noAdjustHandles="1" noChangeArrowheads="1" noChangeShapeType="1" noTextEdit="1"/>
              </p:cNvSpPr>
              <p:nvPr/>
            </p:nvSpPr>
            <p:spPr>
              <a:xfrm>
                <a:off x="5796136" y="3172793"/>
                <a:ext cx="718850" cy="369332"/>
              </a:xfrm>
              <a:prstGeom prst="rect">
                <a:avLst/>
              </a:prstGeom>
              <a:blipFill rotWithShape="1">
                <a:blip r:embed="rId12"/>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p:cNvSpPr/>
              <p:nvPr/>
            </p:nvSpPr>
            <p:spPr>
              <a:xfrm>
                <a:off x="5724128" y="4711571"/>
                <a:ext cx="7241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&gt;</m:t>
                          </m:r>
                          <m:r>
                            <a:rPr lang="en-US" altLang="zh-CN" b="0" i="1" smtClean="0">
                              <a:solidFill>
                                <a:schemeClr val="tx2">
                                  <a:lumMod val="75000"/>
                                </a:schemeClr>
                              </a:solidFill>
                              <a:latin typeface="Cambria Math"/>
                            </a:rPr>
                            <m:t>𝑣</m:t>
                          </m:r>
                        </m:e>
                        <m:sub>
                          <m:r>
                            <a:rPr lang="en-US" altLang="zh-CN" b="0" i="1" smtClean="0">
                              <a:solidFill>
                                <a:schemeClr val="tx2">
                                  <a:lumMod val="75000"/>
                                </a:schemeClr>
                              </a:solidFill>
                              <a:latin typeface="Cambria Math"/>
                            </a:rPr>
                            <m:t>2</m:t>
                          </m:r>
                        </m:sub>
                      </m:sSub>
                    </m:oMath>
                  </m:oMathPara>
                </a14:m>
                <a:endParaRPr lang="zh-CN" altLang="en-US" dirty="0">
                  <a:latin typeface="Tahoma" panose="020B0604030504040204" pitchFamily="34" charset="0"/>
                  <a:cs typeface="Tahoma" panose="020B0604030504040204" pitchFamily="34" charset="0"/>
                </a:endParaRPr>
              </a:p>
            </p:txBody>
          </p:sp>
        </mc:Choice>
        <mc:Fallback xmlns="">
          <p:sp>
            <p:nvSpPr>
              <p:cNvPr id="100" name="矩形 99"/>
              <p:cNvSpPr>
                <a:spLocks noRot="1" noChangeAspect="1" noMove="1" noResize="1" noEditPoints="1" noAdjustHandles="1" noChangeArrowheads="1" noChangeShapeType="1" noTextEdit="1"/>
              </p:cNvSpPr>
              <p:nvPr/>
            </p:nvSpPr>
            <p:spPr>
              <a:xfrm>
                <a:off x="5724128" y="4711571"/>
                <a:ext cx="724173" cy="369332"/>
              </a:xfrm>
              <a:prstGeom prst="rect">
                <a:avLst/>
              </a:prstGeom>
              <a:blipFill rotWithShape="1">
                <a:blip r:embed="rId13"/>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矩形 100"/>
              <p:cNvSpPr/>
              <p:nvPr/>
            </p:nvSpPr>
            <p:spPr>
              <a:xfrm>
                <a:off x="5868144" y="3869021"/>
                <a:ext cx="945772" cy="369332"/>
              </a:xfrm>
              <a:prstGeom prst="rect">
                <a:avLst/>
              </a:prstGeom>
            </p:spPr>
            <p:txBody>
              <a:bodyPr wrap="none">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14:m>
                  <m:oMath xmlns:m="http://schemas.openxmlformats.org/officeDocument/2006/math">
                    <m:sSub>
                      <m:sSubPr>
                        <m:ctrlPr>
                          <a:rPr lang="zh-CN" altLang="zh-CN" i="1">
                            <a:solidFill>
                              <a:schemeClr val="tx2">
                                <a:lumMod val="75000"/>
                              </a:schemeClr>
                            </a:solidFill>
                            <a:latin typeface="Cambria Math"/>
                          </a:rPr>
                        </m:ctrlPr>
                      </m:sSubPr>
                      <m:e>
                        <m:r>
                          <a:rPr lang="en-US" altLang="zh-CN" i="1">
                            <a:solidFill>
                              <a:schemeClr val="tx2">
                                <a:lumMod val="75000"/>
                              </a:schemeClr>
                            </a:solidFill>
                            <a:latin typeface="Cambria Math"/>
                          </a:rPr>
                          <m:t>𝑣</m:t>
                        </m:r>
                      </m:e>
                      <m:sub>
                        <m:r>
                          <a:rPr lang="en-US" altLang="zh-CN" i="1">
                            <a:solidFill>
                              <a:schemeClr val="tx2">
                                <a:lumMod val="75000"/>
                              </a:schemeClr>
                            </a:solidFill>
                            <a:latin typeface="Cambria Math"/>
                          </a:rPr>
                          <m:t>1</m:t>
                        </m:r>
                      </m:sub>
                    </m:sSub>
                    <m:r>
                      <a:rPr lang="en-US" altLang="zh-CN" i="1">
                        <a:solidFill>
                          <a:schemeClr val="tx2">
                            <a:lumMod val="75000"/>
                          </a:schemeClr>
                        </a:solidFill>
                        <a:latin typeface="Cambria Math"/>
                      </a:rPr>
                      <m:t> </m:t>
                    </m:r>
                    <m:r>
                      <a:rPr lang="en-US" altLang="zh-CN" b="0" i="1" smtClean="0">
                        <a:solidFill>
                          <a:schemeClr val="tx2">
                            <a:lumMod val="75000"/>
                          </a:schemeClr>
                        </a:solidFill>
                        <a:latin typeface="Cambria Math"/>
                      </a:rPr>
                      <m:t>,</m:t>
                    </m:r>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𝑣</m:t>
                        </m:r>
                      </m:e>
                      <m:sub>
                        <m:r>
                          <a:rPr lang="en-US" altLang="zh-CN" b="0" i="1" smtClean="0">
                            <a:solidFill>
                              <a:schemeClr val="tx2">
                                <a:lumMod val="75000"/>
                              </a:schemeClr>
                            </a:solidFill>
                            <a:latin typeface="Cambria Math"/>
                          </a:rPr>
                          <m:t>2</m:t>
                        </m:r>
                      </m:sub>
                    </m:sSub>
                    <m:r>
                      <a:rPr lang="en-US" altLang="zh-CN" b="0" i="1" smtClean="0">
                        <a:solidFill>
                          <a:schemeClr val="tx2">
                            <a:lumMod val="75000"/>
                          </a:schemeClr>
                        </a:solidFill>
                        <a:latin typeface="Cambria Math"/>
                      </a:rPr>
                      <m:t>]</m:t>
                    </m:r>
                  </m:oMath>
                </a14:m>
                <a:endParaRPr lang="zh-CN" altLang="en-US" dirty="0">
                  <a:latin typeface="Tahoma" panose="020B0604030504040204" pitchFamily="34" charset="0"/>
                  <a:cs typeface="Tahoma" panose="020B0604030504040204" pitchFamily="34" charset="0"/>
                </a:endParaRPr>
              </a:p>
            </p:txBody>
          </p:sp>
        </mc:Choice>
        <mc:Fallback xmlns="">
          <p:sp>
            <p:nvSpPr>
              <p:cNvPr id="101" name="矩形 100"/>
              <p:cNvSpPr>
                <a:spLocks noRot="1" noChangeAspect="1" noMove="1" noResize="1" noEditPoints="1" noAdjustHandles="1" noChangeArrowheads="1" noChangeShapeType="1" noTextEdit="1"/>
              </p:cNvSpPr>
              <p:nvPr/>
            </p:nvSpPr>
            <p:spPr>
              <a:xfrm>
                <a:off x="5868144" y="3869021"/>
                <a:ext cx="945772" cy="369332"/>
              </a:xfrm>
              <a:prstGeom prst="rect">
                <a:avLst/>
              </a:prstGeom>
              <a:blipFill rotWithShape="1">
                <a:blip r:embed="rId14"/>
                <a:stretch>
                  <a:fillRect l="-5806" t="-8333" r="-2581" b="-26667"/>
                </a:stretch>
              </a:blipFill>
            </p:spPr>
            <p:txBody>
              <a:bodyPr/>
              <a:lstStyle/>
              <a:p>
                <a:r>
                  <a:rPr lang="zh-CN" altLang="en-US">
                    <a:noFill/>
                  </a:rPr>
                  <a:t> </a:t>
                </a:r>
              </a:p>
            </p:txBody>
          </p:sp>
        </mc:Fallback>
      </mc:AlternateContent>
      <p:pic>
        <p:nvPicPr>
          <p:cNvPr id="10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06278" y="2480979"/>
            <a:ext cx="678090" cy="75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3" name="TextBox 102"/>
              <p:cNvSpPr txBox="1"/>
              <p:nvPr/>
            </p:nvSpPr>
            <p:spPr>
              <a:xfrm>
                <a:off x="7499180" y="2758704"/>
                <a:ext cx="579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a:rPr>
                        <m:t>⋮</m:t>
                      </m:r>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7499180" y="2758704"/>
                <a:ext cx="57944" cy="246221"/>
              </a:xfrm>
              <a:prstGeom prst="rect">
                <a:avLst/>
              </a:prstGeom>
              <a:blipFill rotWithShape="1">
                <a:blip r:embed="rId15"/>
                <a:stretch>
                  <a:fillRect l="-30000" r="-100000"/>
                </a:stretch>
              </a:blipFill>
            </p:spPr>
            <p:txBody>
              <a:bodyPr/>
              <a:lstStyle/>
              <a:p>
                <a:r>
                  <a:rPr lang="zh-CN" altLang="en-US">
                    <a:noFill/>
                  </a:rPr>
                  <a:t> </a:t>
                </a:r>
              </a:p>
            </p:txBody>
          </p:sp>
        </mc:Fallback>
      </mc:AlternateContent>
      <p:pic>
        <p:nvPicPr>
          <p:cNvPr id="10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06278" y="3829958"/>
            <a:ext cx="678090" cy="75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5" name="TextBox 104"/>
              <p:cNvSpPr txBox="1"/>
              <p:nvPr/>
            </p:nvSpPr>
            <p:spPr>
              <a:xfrm>
                <a:off x="7499180" y="4107683"/>
                <a:ext cx="579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a:rPr>
                        <m:t>⋮</m:t>
                      </m:r>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7499180" y="4107683"/>
                <a:ext cx="57944" cy="246221"/>
              </a:xfrm>
              <a:prstGeom prst="rect">
                <a:avLst/>
              </a:prstGeom>
              <a:blipFill rotWithShape="1">
                <a:blip r:embed="rId15"/>
                <a:stretch>
                  <a:fillRect l="-30000" r="-100000"/>
                </a:stretch>
              </a:blipFill>
            </p:spPr>
            <p:txBody>
              <a:bodyPr/>
              <a:lstStyle/>
              <a:p>
                <a:r>
                  <a:rPr lang="zh-CN" altLang="en-US">
                    <a:noFill/>
                  </a:rPr>
                  <a:t> </a:t>
                </a:r>
              </a:p>
            </p:txBody>
          </p:sp>
        </mc:Fallback>
      </mc:AlternateContent>
      <p:pic>
        <p:nvPicPr>
          <p:cNvPr id="10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18079" y="4956052"/>
            <a:ext cx="678090" cy="75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7" name="TextBox 106"/>
              <p:cNvSpPr txBox="1"/>
              <p:nvPr/>
            </p:nvSpPr>
            <p:spPr>
              <a:xfrm>
                <a:off x="7510981" y="5233777"/>
                <a:ext cx="579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a:rPr>
                        <m:t>⋮</m:t>
                      </m:r>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107" name="TextBox 106"/>
              <p:cNvSpPr txBox="1">
                <a:spLocks noRot="1" noChangeAspect="1" noMove="1" noResize="1" noEditPoints="1" noAdjustHandles="1" noChangeArrowheads="1" noChangeShapeType="1" noTextEdit="1"/>
              </p:cNvSpPr>
              <p:nvPr/>
            </p:nvSpPr>
            <p:spPr>
              <a:xfrm>
                <a:off x="7510981" y="5233777"/>
                <a:ext cx="57944" cy="246221"/>
              </a:xfrm>
              <a:prstGeom prst="rect">
                <a:avLst/>
              </a:prstGeom>
              <a:blipFill rotWithShape="1">
                <a:blip r:embed="rId15"/>
                <a:stretch>
                  <a:fillRect l="-30000" r="-1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矩形 111"/>
              <p:cNvSpPr/>
              <p:nvPr/>
            </p:nvSpPr>
            <p:spPr>
              <a:xfrm>
                <a:off x="2266562" y="1734917"/>
                <a:ext cx="2139938" cy="800219"/>
              </a:xfrm>
              <a:prstGeom prst="rect">
                <a:avLst/>
              </a:prstGeom>
              <a:ln>
                <a:noFill/>
              </a:ln>
            </p:spPr>
            <p:txBody>
              <a:bodyPr wrap="square">
                <a:spAutoFit/>
              </a:bodyPr>
              <a:lstStyle/>
              <a:p>
                <a14:m>
                  <m:oMath xmlns:m="http://schemas.openxmlformats.org/officeDocument/2006/math">
                    <m:r>
                      <a:rPr lang="en-US" altLang="zh-CN" sz="1400" i="1" smtClean="0">
                        <a:solidFill>
                          <a:schemeClr val="tx2">
                            <a:lumMod val="75000"/>
                          </a:schemeClr>
                        </a:solidFill>
                        <a:latin typeface="Cambria Math"/>
                      </a:rPr>
                      <m:t>𝑣</m:t>
                    </m:r>
                  </m:oMath>
                </a14:m>
                <a:r>
                  <a:rPr lang="zh-CN" altLang="en-US"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is a real number and represents a percentage value</a:t>
                </a:r>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12" name="矩形 111"/>
              <p:cNvSpPr>
                <a:spLocks noRot="1" noChangeAspect="1" noMove="1" noResize="1" noEditPoints="1" noAdjustHandles="1" noChangeArrowheads="1" noChangeShapeType="1" noTextEdit="1"/>
              </p:cNvSpPr>
              <p:nvPr/>
            </p:nvSpPr>
            <p:spPr>
              <a:xfrm>
                <a:off x="2266562" y="1734917"/>
                <a:ext cx="2139938" cy="800219"/>
              </a:xfrm>
              <a:prstGeom prst="rect">
                <a:avLst/>
              </a:prstGeom>
              <a:blipFill rotWithShape="1">
                <a:blip r:embed="rId16"/>
                <a:stretch>
                  <a:fillRect l="-855" r="-855" b="-68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467544" y="5031843"/>
                <a:ext cx="2952328" cy="1384995"/>
              </a:xfrm>
              <a:prstGeom prst="rect">
                <a:avLst/>
              </a:prstGeom>
              <a:ln>
                <a:noFill/>
              </a:ln>
            </p:spPr>
            <p:txBody>
              <a:bodyPr wrap="square">
                <a:spAutoFit/>
              </a:bodyPr>
              <a:lstStyle/>
              <a:p>
                <a:r>
                  <a:rPr lang="en-US" altLang="zh-CN" sz="1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a:t>
                </a:r>
                <a:r>
                  <a:rPr lang="en-US" altLang="zh-CN" sz="1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 1, it represent we perform the first round of  split</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endParaRPr lang="en-US" altLang="zh-CN" sz="1400" i="1" dirty="0" smtClean="0">
                  <a:solidFill>
                    <a:schemeClr val="tx2">
                      <a:lumMod val="75000"/>
                    </a:schemeClr>
                  </a:solidFill>
                  <a:latin typeface="Cambria Math"/>
                </a:endParaRPr>
              </a:p>
              <a:p>
                <a14:m>
                  <m:oMath xmlns:m="http://schemas.openxmlformats.org/officeDocument/2006/math">
                    <m:r>
                      <a:rPr lang="en-US" altLang="zh-CN" sz="1400" i="1">
                        <a:solidFill>
                          <a:schemeClr val="tx2">
                            <a:lumMod val="75000"/>
                          </a:schemeClr>
                        </a:solidFill>
                        <a:latin typeface="Cambria Math"/>
                      </a:rPr>
                      <m:t>𝐻𝑃</m:t>
                    </m:r>
                    <m:r>
                      <a:rPr lang="en-US" altLang="zh-CN" sz="1400" i="1">
                        <a:solidFill>
                          <a:schemeClr val="tx2">
                            <a:lumMod val="75000"/>
                          </a:schemeClr>
                        </a:solidFill>
                        <a:latin typeface="Cambria Math"/>
                      </a:rPr>
                      <m:t> </m:t>
                    </m:r>
                  </m:oMath>
                </a14:m>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is a matrix that represents the generated </a:t>
                </a:r>
                <a:r>
                  <a:rPr lang="en-US" altLang="zh-CN" sz="1400"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Hadamard</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patterns.</a:t>
                </a:r>
              </a:p>
              <a:p>
                <a14:m>
                  <m:oMath xmlns:m="http://schemas.openxmlformats.org/officeDocument/2006/math">
                    <m:sSub>
                      <m:sSubPr>
                        <m:ctrlPr>
                          <a:rPr lang="en-US" altLang="zh-CN" sz="1400" i="1">
                            <a:solidFill>
                              <a:schemeClr val="tx2">
                                <a:lumMod val="75000"/>
                              </a:schemeClr>
                            </a:solidFill>
                            <a:latin typeface="Cambria Math"/>
                          </a:rPr>
                        </m:ctrlPr>
                      </m:sSubPr>
                      <m:e>
                        <m:r>
                          <a:rPr lang="en-US" altLang="zh-CN" sz="1400" i="1">
                            <a:solidFill>
                              <a:schemeClr val="tx2">
                                <a:lumMod val="75000"/>
                              </a:schemeClr>
                            </a:solidFill>
                            <a:latin typeface="Cambria Math"/>
                          </a:rPr>
                          <m:t>𝑣</m:t>
                        </m:r>
                      </m:e>
                      <m:sub>
                        <m:r>
                          <a:rPr lang="en-US" altLang="zh-CN" sz="1400" i="1">
                            <a:solidFill>
                              <a:schemeClr val="tx2">
                                <a:lumMod val="75000"/>
                              </a:schemeClr>
                            </a:solidFill>
                            <a:latin typeface="Cambria Math"/>
                          </a:rPr>
                          <m:t>1</m:t>
                        </m:r>
                      </m:sub>
                    </m:sSub>
                  </m:oMath>
                </a14:m>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and </a:t>
                </a:r>
                <a14:m>
                  <m:oMath xmlns:m="http://schemas.openxmlformats.org/officeDocument/2006/math">
                    <m:sSub>
                      <m:sSubPr>
                        <m:ctrlPr>
                          <a:rPr lang="en-US" altLang="zh-CN" sz="1400" i="1">
                            <a:solidFill>
                              <a:schemeClr val="tx2">
                                <a:lumMod val="75000"/>
                              </a:schemeClr>
                            </a:solidFill>
                            <a:latin typeface="Cambria Math"/>
                          </a:rPr>
                        </m:ctrlPr>
                      </m:sSubPr>
                      <m:e>
                        <m:r>
                          <a:rPr lang="en-US" altLang="zh-CN" sz="1400" i="1">
                            <a:solidFill>
                              <a:schemeClr val="tx2">
                                <a:lumMod val="75000"/>
                              </a:schemeClr>
                            </a:solidFill>
                            <a:latin typeface="Cambria Math"/>
                          </a:rPr>
                          <m:t>𝑣</m:t>
                        </m:r>
                      </m:e>
                      <m:sub>
                        <m:r>
                          <a:rPr lang="en-US" altLang="zh-CN" sz="1400" i="1">
                            <a:solidFill>
                              <a:schemeClr val="tx2">
                                <a:lumMod val="75000"/>
                              </a:schemeClr>
                            </a:solidFill>
                            <a:latin typeface="Cambria Math"/>
                          </a:rPr>
                          <m:t>2</m:t>
                        </m:r>
                      </m:sub>
                    </m:sSub>
                  </m:oMath>
                </a14:m>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are the thresholds we learned and they are real numbers.</a:t>
                </a:r>
              </a:p>
            </p:txBody>
          </p:sp>
        </mc:Choice>
        <mc:Fallback xmlns="">
          <p:sp>
            <p:nvSpPr>
              <p:cNvPr id="48" name="矩形 47"/>
              <p:cNvSpPr>
                <a:spLocks noRot="1" noChangeAspect="1" noMove="1" noResize="1" noEditPoints="1" noAdjustHandles="1" noChangeArrowheads="1" noChangeShapeType="1" noTextEdit="1"/>
              </p:cNvSpPr>
              <p:nvPr/>
            </p:nvSpPr>
            <p:spPr>
              <a:xfrm>
                <a:off x="467544" y="5031843"/>
                <a:ext cx="2952328" cy="1384995"/>
              </a:xfrm>
              <a:prstGeom prst="rect">
                <a:avLst/>
              </a:prstGeom>
              <a:blipFill rotWithShape="1">
                <a:blip r:embed="rId20"/>
                <a:stretch>
                  <a:fillRect l="-620" t="-439" r="-413" b="-3070"/>
                </a:stretch>
              </a:blipFill>
              <a:ln>
                <a:noFill/>
              </a:ln>
            </p:spPr>
            <p:txBody>
              <a:bodyPr/>
              <a:lstStyle/>
              <a:p>
                <a:r>
                  <a:rPr lang="zh-CN" altLang="en-US">
                    <a:noFill/>
                  </a:rPr>
                  <a:t> </a:t>
                </a:r>
              </a:p>
            </p:txBody>
          </p:sp>
        </mc:Fallback>
      </mc:AlternateContent>
      <p:sp>
        <p:nvSpPr>
          <p:cNvPr id="49" name="矩形 48"/>
          <p:cNvSpPr/>
          <p:nvPr/>
        </p:nvSpPr>
        <p:spPr>
          <a:xfrm>
            <a:off x="4018843" y="2789562"/>
            <a:ext cx="650740" cy="369332"/>
          </a:xfrm>
          <a:prstGeom prst="rect">
            <a:avLst/>
          </a:prstGeom>
          <a:ln>
            <a:noFill/>
          </a:ln>
        </p:spPr>
        <p:txBody>
          <a:bodyPr wrap="square">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Split</a:t>
            </a:r>
            <a:endParaRPr lang="zh-CN" altLang="en-US" dirty="0">
              <a:solidFill>
                <a:schemeClr val="tx2">
                  <a:lumMod val="75000"/>
                </a:schemeClr>
              </a:solidFill>
              <a:latin typeface="Tahoma" panose="020B0604030504040204" pitchFamily="34" charset="0"/>
              <a:cs typeface="Tahoma" panose="020B0604030504040204" pitchFamily="34" charset="0"/>
            </a:endParaRPr>
          </a:p>
        </p:txBody>
      </p:sp>
      <p:sp>
        <p:nvSpPr>
          <p:cNvPr id="50" name="TextBox 49"/>
          <p:cNvSpPr txBox="1"/>
          <p:nvPr/>
        </p:nvSpPr>
        <p:spPr>
          <a:xfrm>
            <a:off x="2708627" y="6300028"/>
            <a:ext cx="3816424" cy="369332"/>
          </a:xfrm>
          <a:prstGeom prst="rect">
            <a:avLst/>
          </a:prstGeom>
          <a:noFill/>
        </p:spPr>
        <p:txBody>
          <a:bodyPr wrap="square" rtlCol="0">
            <a:spAutoFit/>
          </a:bodyPr>
          <a:lstStyle/>
          <a:p>
            <a:pPr algn="ct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Fig.4.  The illustration of one split </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cxnSp>
        <p:nvCxnSpPr>
          <p:cNvPr id="53" name="直接连接符 52"/>
          <p:cNvCxnSpPr/>
          <p:nvPr/>
        </p:nvCxnSpPr>
        <p:spPr>
          <a:xfrm>
            <a:off x="4602018" y="3922179"/>
            <a:ext cx="906086" cy="0"/>
          </a:xfrm>
          <a:prstGeom prst="line">
            <a:avLst/>
          </a:prstGeom>
          <a:ln w="635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580466" y="4365104"/>
            <a:ext cx="906086" cy="0"/>
          </a:xfrm>
          <a:prstGeom prst="line">
            <a:avLst/>
          </a:prstGeom>
          <a:ln w="635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 name="右大括号 5"/>
          <p:cNvSpPr/>
          <p:nvPr/>
        </p:nvSpPr>
        <p:spPr>
          <a:xfrm flipH="1">
            <a:off x="4354920" y="3661660"/>
            <a:ext cx="198712" cy="9450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2">
                  <a:lumMod val="75000"/>
                </a:schemeClr>
              </a:solidFill>
            </a:endParaRPr>
          </a:p>
        </p:txBody>
      </p:sp>
      <p:sp>
        <p:nvSpPr>
          <p:cNvPr id="57" name="矩形 56"/>
          <p:cNvSpPr/>
          <p:nvPr/>
        </p:nvSpPr>
        <p:spPr>
          <a:xfrm>
            <a:off x="3336531" y="3985319"/>
            <a:ext cx="987674" cy="307777"/>
          </a:xfrm>
          <a:prstGeom prst="rect">
            <a:avLst/>
          </a:prstGeom>
          <a:ln>
            <a:noFill/>
          </a:ln>
        </p:spPr>
        <p:txBody>
          <a:bodyPr wrap="square">
            <a:spAutoFit/>
          </a:bodyPr>
          <a:lstStyle/>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 samples</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8" name="矩形 7"/>
              <p:cNvSpPr/>
              <p:nvPr/>
            </p:nvSpPr>
            <p:spPr>
              <a:xfrm>
                <a:off x="1057422" y="2812753"/>
                <a:ext cx="2591543" cy="307777"/>
              </a:xfrm>
              <a:prstGeom prst="rect">
                <a:avLst/>
              </a:prstGeom>
            </p:spPr>
            <p:txBody>
              <a:bodyPr wrap="none">
                <a:spAutoFit/>
              </a:bodyPr>
              <a:lstStyle/>
              <a:p>
                <a14:m>
                  <m:oMath xmlns:m="http://schemas.openxmlformats.org/officeDocument/2006/math">
                    <m:sSub>
                      <m:sSubPr>
                        <m:ctrlPr>
                          <a:rPr lang="en-US" altLang="zh-CN" sz="1400" i="1" smtClean="0">
                            <a:solidFill>
                              <a:schemeClr val="tx2">
                                <a:lumMod val="75000"/>
                              </a:schemeClr>
                            </a:solidFill>
                            <a:latin typeface="Cambria Math"/>
                          </a:rPr>
                        </m:ctrlPr>
                      </m:sSubPr>
                      <m:e>
                        <m:r>
                          <a:rPr lang="en-US" altLang="zh-CN" sz="1400" b="0" i="1" smtClean="0">
                            <a:solidFill>
                              <a:schemeClr val="tx2">
                                <a:lumMod val="75000"/>
                              </a:schemeClr>
                            </a:solidFill>
                            <a:latin typeface="Cambria Math"/>
                          </a:rPr>
                          <m:t>𝑣</m:t>
                        </m:r>
                      </m:e>
                      <m:sub>
                        <m:r>
                          <a:rPr lang="en-US" altLang="zh-CN" sz="1400" b="0" i="1" smtClean="0">
                            <a:solidFill>
                              <a:schemeClr val="tx2">
                                <a:lumMod val="75000"/>
                              </a:schemeClr>
                            </a:solidFill>
                            <a:latin typeface="Cambria Math"/>
                          </a:rPr>
                          <m:t>1</m:t>
                        </m:r>
                      </m:sub>
                    </m:sSub>
                    <m:r>
                      <a:rPr lang="en-US" altLang="zh-CN" sz="1400" i="1" smtClean="0">
                        <a:solidFill>
                          <a:schemeClr val="tx2">
                            <a:lumMod val="75000"/>
                          </a:schemeClr>
                        </a:solidFill>
                        <a:latin typeface="Cambria Math"/>
                        <a:ea typeface="Cambria Math"/>
                      </a:rPr>
                      <m:t>=</m:t>
                    </m:r>
                    <m:r>
                      <a:rPr lang="en-US" altLang="zh-CN" sz="1400" i="1">
                        <a:solidFill>
                          <a:schemeClr val="tx2">
                            <a:lumMod val="75000"/>
                          </a:schemeClr>
                        </a:solidFill>
                        <a:latin typeface="Cambria Math"/>
                      </a:rPr>
                      <m:t>𝐻</m:t>
                    </m:r>
                    <m:r>
                      <a:rPr lang="en-US" altLang="zh-CN" sz="1400" b="0" i="1" smtClean="0">
                        <a:solidFill>
                          <a:schemeClr val="tx2">
                            <a:lumMod val="75000"/>
                          </a:schemeClr>
                        </a:solidFill>
                        <a:latin typeface="Cambria Math"/>
                      </a:rPr>
                      <m:t>𝑃</m:t>
                    </m:r>
                    <m:r>
                      <a:rPr lang="en-US" altLang="zh-CN" sz="1400" i="1" smtClean="0">
                        <a:solidFill>
                          <a:schemeClr val="tx2">
                            <a:lumMod val="75000"/>
                          </a:schemeClr>
                        </a:solidFill>
                        <a:latin typeface="Cambria Math"/>
                      </a:rPr>
                      <m:t> </m:t>
                    </m:r>
                    <m:r>
                      <a:rPr lang="en-US" altLang="zh-CN" sz="1400" i="1">
                        <a:solidFill>
                          <a:schemeClr val="tx2">
                            <a:lumMod val="75000"/>
                          </a:schemeClr>
                        </a:solidFill>
                        <a:latin typeface="Cambria Math"/>
                      </a:rPr>
                      <m:t>(</m:t>
                    </m:r>
                    <m:r>
                      <a:rPr lang="en-US" altLang="zh-CN" sz="1400" i="1" smtClean="0">
                        <a:solidFill>
                          <a:schemeClr val="tx2">
                            <a:lumMod val="75000"/>
                          </a:schemeClr>
                        </a:solidFill>
                        <a:latin typeface="Cambria Math"/>
                      </a:rPr>
                      <m:t>⌈</m:t>
                    </m:r>
                    <m:d>
                      <m:dPr>
                        <m:ctrlPr>
                          <a:rPr lang="en-US" altLang="zh-CN" sz="1400" i="1">
                            <a:solidFill>
                              <a:schemeClr val="tx2">
                                <a:lumMod val="75000"/>
                              </a:schemeClr>
                            </a:solidFill>
                            <a:latin typeface="Cambria Math"/>
                          </a:rPr>
                        </m:ctrlPr>
                      </m:dPr>
                      <m:e>
                        <m:r>
                          <a:rPr lang="en-US" altLang="zh-CN" sz="1400" i="1">
                            <a:solidFill>
                              <a:schemeClr val="tx2">
                                <a:lumMod val="75000"/>
                              </a:schemeClr>
                            </a:solidFill>
                            <a:latin typeface="Cambria Math"/>
                          </a:rPr>
                          <m:t>1−</m:t>
                        </m:r>
                        <m:r>
                          <a:rPr lang="en-US" altLang="zh-CN" sz="1400" i="1">
                            <a:solidFill>
                              <a:schemeClr val="tx2">
                                <a:lumMod val="75000"/>
                              </a:schemeClr>
                            </a:solidFill>
                            <a:latin typeface="Cambria Math"/>
                          </a:rPr>
                          <m:t>𝑣</m:t>
                        </m:r>
                      </m:e>
                    </m:d>
                    <m:r>
                      <a:rPr lang="en-US" altLang="zh-CN" sz="1400" i="1">
                        <a:solidFill>
                          <a:schemeClr val="tx2">
                            <a:lumMod val="75000"/>
                          </a:schemeClr>
                        </a:solidFill>
                        <a:latin typeface="Cambria Math"/>
                      </a:rPr>
                      <m:t>𝑛</m:t>
                    </m:r>
                    <m:r>
                      <a:rPr lang="en-US" altLang="zh-CN" sz="1400" i="1">
                        <a:solidFill>
                          <a:schemeClr val="tx2">
                            <a:lumMod val="75000"/>
                          </a:schemeClr>
                        </a:solidFill>
                        <a:latin typeface="Cambria Math"/>
                      </a:rPr>
                      <m:t>/2⌉,</m:t>
                    </m:r>
                    <m:r>
                      <a:rPr lang="en-US" altLang="zh-CN" sz="1400" i="1">
                        <a:solidFill>
                          <a:schemeClr val="tx2">
                            <a:lumMod val="75000"/>
                          </a:schemeClr>
                        </a:solidFill>
                        <a:latin typeface="Cambria Math"/>
                      </a:rPr>
                      <m:t>𝑆𝑒𝑞</m:t>
                    </m:r>
                    <m:r>
                      <a:rPr lang="en-US" altLang="zh-CN" sz="1400" i="1">
                        <a:solidFill>
                          <a:schemeClr val="tx2">
                            <a:lumMod val="75000"/>
                          </a:schemeClr>
                        </a:solidFill>
                        <a:latin typeface="Cambria Math"/>
                      </a:rPr>
                      <m:t>[</m:t>
                    </m:r>
                    <m:r>
                      <a:rPr lang="en-US" altLang="zh-CN" sz="1400" b="0" i="1" smtClean="0">
                        <a:solidFill>
                          <a:schemeClr val="tx2">
                            <a:lumMod val="75000"/>
                          </a:schemeClr>
                        </a:solidFill>
                        <a:latin typeface="Cambria Math"/>
                      </a:rPr>
                      <m:t>𝑖</m:t>
                    </m:r>
                    <m:r>
                      <a:rPr lang="en-US" altLang="zh-CN" sz="1400" i="1">
                        <a:solidFill>
                          <a:schemeClr val="tx2">
                            <a:lumMod val="75000"/>
                          </a:schemeClr>
                        </a:solidFill>
                        <a:latin typeface="Cambria Math"/>
                      </a:rPr>
                      <m:t>])</m:t>
                    </m:r>
                  </m:oMath>
                </a14:m>
                <a:r>
                  <a:rPr lang="en-US" altLang="zh-CN" sz="1400" dirty="0">
                    <a:solidFill>
                      <a:schemeClr val="tx2">
                        <a:lumMod val="75000"/>
                      </a:schemeClr>
                    </a:solidFill>
                  </a:rPr>
                  <a:t> </a:t>
                </a:r>
                <a:endParaRPr lang="zh-CN" altLang="en-US" sz="1400" dirty="0"/>
              </a:p>
            </p:txBody>
          </p:sp>
        </mc:Choice>
        <mc:Fallback xmlns="">
          <p:sp>
            <p:nvSpPr>
              <p:cNvPr id="8" name="矩形 7"/>
              <p:cNvSpPr>
                <a:spLocks noRot="1" noChangeAspect="1" noMove="1" noResize="1" noEditPoints="1" noAdjustHandles="1" noChangeArrowheads="1" noChangeShapeType="1" noTextEdit="1"/>
              </p:cNvSpPr>
              <p:nvPr/>
            </p:nvSpPr>
            <p:spPr>
              <a:xfrm>
                <a:off x="1057422" y="2812753"/>
                <a:ext cx="2591543" cy="307777"/>
              </a:xfrm>
              <a:prstGeom prst="rect">
                <a:avLst/>
              </a:prstGeom>
              <a:blipFill rotWithShape="1">
                <a:blip r:embed="rId21"/>
                <a:stretch>
                  <a:fillRect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077299" y="3172793"/>
                <a:ext cx="2571666" cy="307777"/>
              </a:xfrm>
              <a:prstGeom prst="rect">
                <a:avLst/>
              </a:prstGeom>
            </p:spPr>
            <p:txBody>
              <a:bodyPr wrap="none">
                <a:spAutoFit/>
              </a:bodyPr>
              <a:lstStyle/>
              <a:p>
                <a14:m>
                  <m:oMath xmlns:m="http://schemas.openxmlformats.org/officeDocument/2006/math">
                    <m:sSub>
                      <m:sSubPr>
                        <m:ctrlPr>
                          <a:rPr lang="en-US" altLang="zh-CN" sz="1400" i="1" smtClean="0">
                            <a:solidFill>
                              <a:schemeClr val="tx2">
                                <a:lumMod val="75000"/>
                              </a:schemeClr>
                            </a:solidFill>
                            <a:latin typeface="Cambria Math"/>
                          </a:rPr>
                        </m:ctrlPr>
                      </m:sSubPr>
                      <m:e>
                        <m:r>
                          <a:rPr lang="en-US" altLang="zh-CN" sz="1400" b="0" i="1" smtClean="0">
                            <a:solidFill>
                              <a:schemeClr val="tx2">
                                <a:lumMod val="75000"/>
                              </a:schemeClr>
                            </a:solidFill>
                            <a:latin typeface="Cambria Math"/>
                          </a:rPr>
                          <m:t>𝑣</m:t>
                        </m:r>
                      </m:e>
                      <m:sub>
                        <m:r>
                          <a:rPr lang="en-US" altLang="zh-CN" sz="1400" b="0" i="1" smtClean="0">
                            <a:solidFill>
                              <a:schemeClr val="tx2">
                                <a:lumMod val="75000"/>
                              </a:schemeClr>
                            </a:solidFill>
                            <a:latin typeface="Cambria Math"/>
                          </a:rPr>
                          <m:t>2</m:t>
                        </m:r>
                      </m:sub>
                    </m:sSub>
                    <m:r>
                      <a:rPr lang="en-US" altLang="zh-CN" sz="1400" i="1" smtClean="0">
                        <a:solidFill>
                          <a:schemeClr val="tx2">
                            <a:lumMod val="75000"/>
                          </a:schemeClr>
                        </a:solidFill>
                        <a:latin typeface="Cambria Math"/>
                        <a:ea typeface="Cambria Math"/>
                      </a:rPr>
                      <m:t>=</m:t>
                    </m:r>
                    <m:r>
                      <a:rPr lang="en-US" altLang="zh-CN" sz="1400" i="1">
                        <a:solidFill>
                          <a:schemeClr val="tx2">
                            <a:lumMod val="75000"/>
                          </a:schemeClr>
                        </a:solidFill>
                        <a:latin typeface="Cambria Math"/>
                      </a:rPr>
                      <m:t>𝐻</m:t>
                    </m:r>
                    <m:r>
                      <a:rPr lang="en-US" altLang="zh-CN" sz="1400" b="0" i="1" smtClean="0">
                        <a:solidFill>
                          <a:schemeClr val="tx2">
                            <a:lumMod val="75000"/>
                          </a:schemeClr>
                        </a:solidFill>
                        <a:latin typeface="Cambria Math"/>
                      </a:rPr>
                      <m:t>𝑃</m:t>
                    </m:r>
                    <m:r>
                      <a:rPr lang="en-US" altLang="zh-CN" sz="1400" i="1">
                        <a:solidFill>
                          <a:schemeClr val="tx2">
                            <a:lumMod val="75000"/>
                          </a:schemeClr>
                        </a:solidFill>
                        <a:latin typeface="Cambria Math"/>
                      </a:rPr>
                      <m:t>(</m:t>
                    </m:r>
                    <m:r>
                      <a:rPr lang="en-US" altLang="zh-CN" sz="1400" i="1" smtClean="0">
                        <a:solidFill>
                          <a:schemeClr val="tx2">
                            <a:lumMod val="75000"/>
                          </a:schemeClr>
                        </a:solidFill>
                        <a:latin typeface="Cambria Math"/>
                      </a:rPr>
                      <m:t>⌊</m:t>
                    </m:r>
                    <m:d>
                      <m:dPr>
                        <m:ctrlPr>
                          <a:rPr lang="en-US" altLang="zh-CN" sz="1400" i="1">
                            <a:solidFill>
                              <a:schemeClr val="tx2">
                                <a:lumMod val="75000"/>
                              </a:schemeClr>
                            </a:solidFill>
                            <a:latin typeface="Cambria Math"/>
                          </a:rPr>
                        </m:ctrlPr>
                      </m:dPr>
                      <m:e>
                        <m:r>
                          <a:rPr lang="en-US" altLang="zh-CN" sz="1400" i="1">
                            <a:solidFill>
                              <a:schemeClr val="tx2">
                                <a:lumMod val="75000"/>
                              </a:schemeClr>
                            </a:solidFill>
                            <a:latin typeface="Cambria Math"/>
                          </a:rPr>
                          <m:t>1+</m:t>
                        </m:r>
                        <m:r>
                          <a:rPr lang="en-US" altLang="zh-CN" sz="1400" i="1">
                            <a:solidFill>
                              <a:schemeClr val="tx2">
                                <a:lumMod val="75000"/>
                              </a:schemeClr>
                            </a:solidFill>
                            <a:latin typeface="Cambria Math"/>
                          </a:rPr>
                          <m:t>𝑣</m:t>
                        </m:r>
                      </m:e>
                    </m:d>
                    <m:r>
                      <a:rPr lang="en-US" altLang="zh-CN" sz="1400" i="1">
                        <a:solidFill>
                          <a:schemeClr val="tx2">
                            <a:lumMod val="75000"/>
                          </a:schemeClr>
                        </a:solidFill>
                        <a:latin typeface="Cambria Math"/>
                      </a:rPr>
                      <m:t>𝑛</m:t>
                    </m:r>
                    <m:r>
                      <a:rPr lang="en-US" altLang="zh-CN" sz="1400" i="1">
                        <a:solidFill>
                          <a:schemeClr val="tx2">
                            <a:lumMod val="75000"/>
                          </a:schemeClr>
                        </a:solidFill>
                        <a:latin typeface="Cambria Math"/>
                      </a:rPr>
                      <m:t>/2⌋,</m:t>
                    </m:r>
                    <m:r>
                      <a:rPr lang="en-US" altLang="zh-CN" sz="1400" i="1">
                        <a:solidFill>
                          <a:schemeClr val="tx2">
                            <a:lumMod val="75000"/>
                          </a:schemeClr>
                        </a:solidFill>
                        <a:latin typeface="Cambria Math"/>
                      </a:rPr>
                      <m:t>𝑆𝑒𝑞</m:t>
                    </m:r>
                    <m:r>
                      <a:rPr lang="en-US" altLang="zh-CN" sz="1400" i="1">
                        <a:solidFill>
                          <a:schemeClr val="tx2">
                            <a:lumMod val="75000"/>
                          </a:schemeClr>
                        </a:solidFill>
                        <a:latin typeface="Cambria Math"/>
                      </a:rPr>
                      <m:t>[</m:t>
                    </m:r>
                    <m:r>
                      <a:rPr lang="en-US" altLang="zh-CN" sz="1400" b="0" i="1" smtClean="0">
                        <a:solidFill>
                          <a:schemeClr val="tx2">
                            <a:lumMod val="75000"/>
                          </a:schemeClr>
                        </a:solidFill>
                        <a:latin typeface="Cambria Math"/>
                      </a:rPr>
                      <m:t>𝑖</m:t>
                    </m:r>
                    <m:r>
                      <a:rPr lang="en-US" altLang="zh-CN" sz="1400" i="1">
                        <a:solidFill>
                          <a:schemeClr val="tx2">
                            <a:lumMod val="75000"/>
                          </a:schemeClr>
                        </a:solidFill>
                        <a:latin typeface="Cambria Math"/>
                      </a:rPr>
                      <m:t>])</m:t>
                    </m:r>
                  </m:oMath>
                </a14:m>
                <a:r>
                  <a:rPr lang="en-US" altLang="zh-CN" sz="1400" dirty="0">
                    <a:solidFill>
                      <a:schemeClr val="tx2">
                        <a:lumMod val="75000"/>
                      </a:schemeClr>
                    </a:solidFill>
                    <a:latin typeface="Tahoma" panose="020B0604030504040204" pitchFamily="34" charset="0"/>
                    <a:cs typeface="Tahoma" panose="020B0604030504040204" pitchFamily="34" charset="0"/>
                  </a:rPr>
                  <a:t> </a:t>
                </a:r>
                <a:endParaRPr lang="zh-CN" altLang="en-US" sz="1400" dirty="0"/>
              </a:p>
            </p:txBody>
          </p:sp>
        </mc:Choice>
        <mc:Fallback xmlns="">
          <p:sp>
            <p:nvSpPr>
              <p:cNvPr id="10" name="矩形 9"/>
              <p:cNvSpPr>
                <a:spLocks noRot="1" noChangeAspect="1" noMove="1" noResize="1" noEditPoints="1" noAdjustHandles="1" noChangeArrowheads="1" noChangeShapeType="1" noTextEdit="1"/>
              </p:cNvSpPr>
              <p:nvPr/>
            </p:nvSpPr>
            <p:spPr>
              <a:xfrm>
                <a:off x="1077299" y="3172793"/>
                <a:ext cx="2571666" cy="307777"/>
              </a:xfrm>
              <a:prstGeom prst="rect">
                <a:avLst/>
              </a:prstGeom>
              <a:blipFill rotWithShape="1">
                <a:blip r:embed="rId22"/>
                <a:stretch>
                  <a:fillRect b="-7843"/>
                </a:stretch>
              </a:blipFill>
            </p:spPr>
            <p:txBody>
              <a:bodyPr/>
              <a:lstStyle/>
              <a:p>
                <a:r>
                  <a:rPr lang="zh-CN" altLang="en-US">
                    <a:noFill/>
                  </a:rPr>
                  <a:t> </a:t>
                </a:r>
              </a:p>
            </p:txBody>
          </p:sp>
        </mc:Fallback>
      </mc:AlternateContent>
      <p:sp>
        <p:nvSpPr>
          <p:cNvPr id="58" name="TextBox 57"/>
          <p:cNvSpPr txBox="1"/>
          <p:nvPr/>
        </p:nvSpPr>
        <p:spPr>
          <a:xfrm>
            <a:off x="0" y="1268760"/>
            <a:ext cx="2602869" cy="307777"/>
          </a:xfrm>
          <a:prstGeom prst="rect">
            <a:avLst/>
          </a:prstGeom>
          <a:noFill/>
        </p:spPr>
        <p:txBody>
          <a:bodyPr wrap="square" rtlCol="0">
            <a:spAutoFit/>
          </a:bodyPr>
          <a:lstStyle/>
          <a:p>
            <a:pPr algn="ctr"/>
            <a:r>
              <a:rPr lang="en-US" altLang="zh-CN" sz="1400" i="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HP</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altLang="zh-CN" sz="1400"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Hadamard</a:t>
            </a:r>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pattern</a:t>
            </a:r>
            <a:r>
              <a:rPr lang="en-US" altLang="zh-CN" sz="1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p:sp>
        <p:nvSpPr>
          <p:cNvPr id="12" name="矩形 11"/>
          <p:cNvSpPr/>
          <p:nvPr/>
        </p:nvSpPr>
        <p:spPr>
          <a:xfrm>
            <a:off x="1077299" y="2812753"/>
            <a:ext cx="2571666" cy="692283"/>
          </a:xfrm>
          <a:prstGeom prst="rect">
            <a:avLst/>
          </a:prstGeom>
          <a:noFill/>
          <a:ln w="12700">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cxnSp>
        <p:nvCxnSpPr>
          <p:cNvPr id="18" name="直接连接符 17"/>
          <p:cNvCxnSpPr>
            <a:stCxn id="12" idx="3"/>
          </p:cNvCxnSpPr>
          <p:nvPr/>
        </p:nvCxnSpPr>
        <p:spPr>
          <a:xfrm>
            <a:off x="3648965" y="3158895"/>
            <a:ext cx="1406096"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850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80926"/>
          </a:xfrm>
        </p:spPr>
        <p:txBody>
          <a:bodyPr>
            <a:normAutofit/>
          </a:bodyPr>
          <a:lstStyle/>
          <a:p>
            <a:pPr marL="0" indent="0" algn="l"/>
            <a:r>
              <a:rPr lang="en-US" altLang="zh-CN" sz="32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Clustering training data</a:t>
            </a:r>
            <a:endParaRPr lang="en-US" altLang="zh-CN" sz="3200" b="1"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544" y="1052736"/>
            <a:ext cx="8208912" cy="0"/>
          </a:xfrm>
          <a:prstGeom prst="line">
            <a:avLst/>
          </a:prstGeom>
          <a:ln w="63500">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77" y="3451686"/>
            <a:ext cx="906086" cy="1011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6" name="TextBox 55"/>
              <p:cNvSpPr txBox="1"/>
              <p:nvPr/>
            </p:nvSpPr>
            <p:spPr>
              <a:xfrm>
                <a:off x="1005736" y="3853537"/>
                <a:ext cx="7742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a:rPr>
                        <m:t>⋮</m:t>
                      </m:r>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1005736" y="3853537"/>
                <a:ext cx="77425" cy="246221"/>
              </a:xfrm>
              <a:prstGeom prst="rect">
                <a:avLst/>
              </a:prstGeom>
              <a:blipFill rotWithShape="1">
                <a:blip r:embed="rId5"/>
                <a:stretch>
                  <a:fillRect l="-7692" r="-69231"/>
                </a:stretch>
              </a:blipFill>
            </p:spPr>
            <p:txBody>
              <a:bodyPr/>
              <a:lstStyle/>
              <a:p>
                <a:r>
                  <a:rPr lang="zh-CN" altLang="en-US">
                    <a:noFill/>
                  </a:rPr>
                  <a:t> </a:t>
                </a:r>
              </a:p>
            </p:txBody>
          </p:sp>
        </mc:Fallback>
      </mc:AlternateContent>
      <p:cxnSp>
        <p:nvCxnSpPr>
          <p:cNvPr id="91" name="直接箭头连接符 90"/>
          <p:cNvCxnSpPr/>
          <p:nvPr/>
        </p:nvCxnSpPr>
        <p:spPr>
          <a:xfrm>
            <a:off x="1835696" y="4040151"/>
            <a:ext cx="1126764"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V="1">
            <a:off x="1835696" y="2930126"/>
            <a:ext cx="1080120" cy="111904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1835696" y="4049166"/>
            <a:ext cx="1126764" cy="1133821"/>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矩形 98"/>
              <p:cNvSpPr/>
              <p:nvPr/>
            </p:nvSpPr>
            <p:spPr>
              <a:xfrm>
                <a:off x="1764917" y="3020291"/>
                <a:ext cx="7188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2">
                              <a:lumMod val="75000"/>
                            </a:schemeClr>
                          </a:solidFill>
                          <a:latin typeface="Cambria Math"/>
                        </a:rPr>
                        <m:t>&lt;</m:t>
                      </m:r>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𝑣</m:t>
                          </m:r>
                        </m:e>
                        <m:sub>
                          <m:r>
                            <a:rPr lang="en-US" altLang="zh-CN" i="1">
                              <a:solidFill>
                                <a:schemeClr val="tx2">
                                  <a:lumMod val="75000"/>
                                </a:schemeClr>
                              </a:solidFill>
                              <a:latin typeface="Cambria Math"/>
                            </a:rPr>
                            <m:t>1</m:t>
                          </m:r>
                        </m:sub>
                      </m:sSub>
                    </m:oMath>
                  </m:oMathPara>
                </a14:m>
                <a:endParaRPr lang="zh-CN" altLang="en-US" dirty="0">
                  <a:solidFill>
                    <a:schemeClr val="tx2">
                      <a:lumMod val="75000"/>
                    </a:schemeClr>
                  </a:solidFill>
                  <a:latin typeface="Tahoma" panose="020B0604030504040204" pitchFamily="34" charset="0"/>
                  <a:cs typeface="Tahoma" panose="020B0604030504040204" pitchFamily="34" charset="0"/>
                </a:endParaRPr>
              </a:p>
            </p:txBody>
          </p:sp>
        </mc:Choice>
        <mc:Fallback xmlns="">
          <p:sp>
            <p:nvSpPr>
              <p:cNvPr id="99" name="矩形 98"/>
              <p:cNvSpPr>
                <a:spLocks noRot="1" noChangeAspect="1" noMove="1" noResize="1" noEditPoints="1" noAdjustHandles="1" noChangeArrowheads="1" noChangeShapeType="1" noTextEdit="1"/>
              </p:cNvSpPr>
              <p:nvPr/>
            </p:nvSpPr>
            <p:spPr>
              <a:xfrm>
                <a:off x="1764917" y="3020291"/>
                <a:ext cx="718851" cy="369332"/>
              </a:xfrm>
              <a:prstGeom prst="rect">
                <a:avLst/>
              </a:prstGeom>
              <a:blipFill rotWithShape="1">
                <a:blip r:embed="rId6"/>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p:cNvSpPr/>
              <p:nvPr/>
            </p:nvSpPr>
            <p:spPr>
              <a:xfrm>
                <a:off x="1835696" y="4554019"/>
                <a:ext cx="7241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&gt;</m:t>
                          </m:r>
                          <m:r>
                            <a:rPr lang="en-US" altLang="zh-CN" b="0" i="1" smtClean="0">
                              <a:solidFill>
                                <a:schemeClr val="tx2">
                                  <a:lumMod val="75000"/>
                                </a:schemeClr>
                              </a:solidFill>
                              <a:latin typeface="Cambria Math"/>
                            </a:rPr>
                            <m:t>𝑣</m:t>
                          </m:r>
                        </m:e>
                        <m:sub>
                          <m:r>
                            <a:rPr lang="en-US" altLang="zh-CN" b="0" i="1" smtClean="0">
                              <a:solidFill>
                                <a:schemeClr val="tx2">
                                  <a:lumMod val="75000"/>
                                </a:schemeClr>
                              </a:solidFill>
                              <a:latin typeface="Cambria Math"/>
                            </a:rPr>
                            <m:t>2</m:t>
                          </m:r>
                        </m:sub>
                      </m:sSub>
                    </m:oMath>
                  </m:oMathPara>
                </a14:m>
                <a:endParaRPr lang="zh-CN" altLang="en-US" dirty="0">
                  <a:latin typeface="Tahoma" panose="020B0604030504040204" pitchFamily="34" charset="0"/>
                  <a:cs typeface="Tahoma" panose="020B0604030504040204" pitchFamily="34" charset="0"/>
                </a:endParaRPr>
              </a:p>
            </p:txBody>
          </p:sp>
        </mc:Choice>
        <mc:Fallback xmlns="">
          <p:sp>
            <p:nvSpPr>
              <p:cNvPr id="100" name="矩形 99"/>
              <p:cNvSpPr>
                <a:spLocks noRot="1" noChangeAspect="1" noMove="1" noResize="1" noEditPoints="1" noAdjustHandles="1" noChangeArrowheads="1" noChangeShapeType="1" noTextEdit="1"/>
              </p:cNvSpPr>
              <p:nvPr/>
            </p:nvSpPr>
            <p:spPr>
              <a:xfrm>
                <a:off x="1835696" y="4554019"/>
                <a:ext cx="724173" cy="369332"/>
              </a:xfrm>
              <a:prstGeom prst="rect">
                <a:avLst/>
              </a:prstGeom>
              <a:blipFill rotWithShape="1">
                <a:blip r:embed="rId7"/>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矩形 100"/>
              <p:cNvSpPr/>
              <p:nvPr/>
            </p:nvSpPr>
            <p:spPr>
              <a:xfrm>
                <a:off x="1979712" y="3711469"/>
                <a:ext cx="945772" cy="369332"/>
              </a:xfrm>
              <a:prstGeom prst="rect">
                <a:avLst/>
              </a:prstGeom>
            </p:spPr>
            <p:txBody>
              <a:bodyPr wrap="none">
                <a:spAutoFit/>
              </a:bodyPr>
              <a:lstStyle/>
              <a:p>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14:m>
                  <m:oMath xmlns:m="http://schemas.openxmlformats.org/officeDocument/2006/math">
                    <m:sSub>
                      <m:sSubPr>
                        <m:ctrlPr>
                          <a:rPr lang="zh-CN" altLang="zh-CN" i="1">
                            <a:solidFill>
                              <a:schemeClr val="tx2">
                                <a:lumMod val="75000"/>
                              </a:schemeClr>
                            </a:solidFill>
                            <a:latin typeface="Cambria Math"/>
                          </a:rPr>
                        </m:ctrlPr>
                      </m:sSubPr>
                      <m:e>
                        <m:r>
                          <a:rPr lang="en-US" altLang="zh-CN" i="1">
                            <a:solidFill>
                              <a:schemeClr val="tx2">
                                <a:lumMod val="75000"/>
                              </a:schemeClr>
                            </a:solidFill>
                            <a:latin typeface="Cambria Math"/>
                          </a:rPr>
                          <m:t>𝑣</m:t>
                        </m:r>
                      </m:e>
                      <m:sub>
                        <m:r>
                          <a:rPr lang="en-US" altLang="zh-CN" i="1">
                            <a:solidFill>
                              <a:schemeClr val="tx2">
                                <a:lumMod val="75000"/>
                              </a:schemeClr>
                            </a:solidFill>
                            <a:latin typeface="Cambria Math"/>
                          </a:rPr>
                          <m:t>1</m:t>
                        </m:r>
                      </m:sub>
                    </m:sSub>
                    <m:r>
                      <a:rPr lang="en-US" altLang="zh-CN" i="1">
                        <a:solidFill>
                          <a:schemeClr val="tx2">
                            <a:lumMod val="75000"/>
                          </a:schemeClr>
                        </a:solidFill>
                        <a:latin typeface="Cambria Math"/>
                      </a:rPr>
                      <m:t> </m:t>
                    </m:r>
                    <m:r>
                      <a:rPr lang="en-US" altLang="zh-CN" b="0" i="1" smtClean="0">
                        <a:solidFill>
                          <a:schemeClr val="tx2">
                            <a:lumMod val="75000"/>
                          </a:schemeClr>
                        </a:solidFill>
                        <a:latin typeface="Cambria Math"/>
                      </a:rPr>
                      <m:t>,</m:t>
                    </m:r>
                    <m:sSub>
                      <m:sSubPr>
                        <m:ctrlPr>
                          <a:rPr lang="zh-CN" altLang="zh-CN" i="1" smtClean="0">
                            <a:solidFill>
                              <a:schemeClr val="tx2">
                                <a:lumMod val="75000"/>
                              </a:schemeClr>
                            </a:solidFill>
                            <a:latin typeface="Cambria Math"/>
                          </a:rPr>
                        </m:ctrlPr>
                      </m:sSubPr>
                      <m:e>
                        <m:r>
                          <a:rPr lang="en-US" altLang="zh-CN" b="0" i="1" smtClean="0">
                            <a:solidFill>
                              <a:schemeClr val="tx2">
                                <a:lumMod val="75000"/>
                              </a:schemeClr>
                            </a:solidFill>
                            <a:latin typeface="Cambria Math"/>
                          </a:rPr>
                          <m:t>𝑣</m:t>
                        </m:r>
                      </m:e>
                      <m:sub>
                        <m:r>
                          <a:rPr lang="en-US" altLang="zh-CN" b="0" i="1" smtClean="0">
                            <a:solidFill>
                              <a:schemeClr val="tx2">
                                <a:lumMod val="75000"/>
                              </a:schemeClr>
                            </a:solidFill>
                            <a:latin typeface="Cambria Math"/>
                          </a:rPr>
                          <m:t>2</m:t>
                        </m:r>
                      </m:sub>
                    </m:sSub>
                    <m:r>
                      <a:rPr lang="en-US" altLang="zh-CN" b="0" i="1" smtClean="0">
                        <a:solidFill>
                          <a:schemeClr val="tx2">
                            <a:lumMod val="75000"/>
                          </a:schemeClr>
                        </a:solidFill>
                        <a:latin typeface="Cambria Math"/>
                      </a:rPr>
                      <m:t>]</m:t>
                    </m:r>
                  </m:oMath>
                </a14:m>
                <a:endParaRPr lang="zh-CN" altLang="en-US" dirty="0">
                  <a:latin typeface="Tahoma" panose="020B0604030504040204" pitchFamily="34" charset="0"/>
                  <a:cs typeface="Tahoma" panose="020B0604030504040204" pitchFamily="34" charset="0"/>
                </a:endParaRPr>
              </a:p>
            </p:txBody>
          </p:sp>
        </mc:Choice>
        <mc:Fallback xmlns="">
          <p:sp>
            <p:nvSpPr>
              <p:cNvPr id="101" name="矩形 100"/>
              <p:cNvSpPr>
                <a:spLocks noRot="1" noChangeAspect="1" noMove="1" noResize="1" noEditPoints="1" noAdjustHandles="1" noChangeArrowheads="1" noChangeShapeType="1" noTextEdit="1"/>
              </p:cNvSpPr>
              <p:nvPr/>
            </p:nvSpPr>
            <p:spPr>
              <a:xfrm>
                <a:off x="1979712" y="3711469"/>
                <a:ext cx="945772" cy="369332"/>
              </a:xfrm>
              <a:prstGeom prst="rect">
                <a:avLst/>
              </a:prstGeom>
              <a:blipFill rotWithShape="1">
                <a:blip r:embed="rId8"/>
                <a:stretch>
                  <a:fillRect l="-5806" t="-8333" r="-2581" b="-26667"/>
                </a:stretch>
              </a:blipFill>
            </p:spPr>
            <p:txBody>
              <a:bodyPr/>
              <a:lstStyle/>
              <a:p>
                <a:r>
                  <a:rPr lang="zh-CN" altLang="en-US">
                    <a:noFill/>
                  </a:rPr>
                  <a:t> </a:t>
                </a:r>
              </a:p>
            </p:txBody>
          </p:sp>
        </mc:Fallback>
      </mc:AlternateContent>
      <p:pic>
        <p:nvPicPr>
          <p:cNvPr id="1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2516235"/>
            <a:ext cx="678090" cy="75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3" name="TextBox 102"/>
              <p:cNvSpPr txBox="1"/>
              <p:nvPr/>
            </p:nvSpPr>
            <p:spPr>
              <a:xfrm>
                <a:off x="3352734" y="2793960"/>
                <a:ext cx="579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a:rPr>
                        <m:t>⋮</m:t>
                      </m:r>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3352734" y="2793960"/>
                <a:ext cx="57944" cy="246221"/>
              </a:xfrm>
              <a:prstGeom prst="rect">
                <a:avLst/>
              </a:prstGeom>
              <a:blipFill rotWithShape="1">
                <a:blip r:embed="rId9"/>
                <a:stretch>
                  <a:fillRect l="-33333" r="-122222"/>
                </a:stretch>
              </a:blipFill>
            </p:spPr>
            <p:txBody>
              <a:bodyPr/>
              <a:lstStyle/>
              <a:p>
                <a:r>
                  <a:rPr lang="zh-CN" altLang="en-US">
                    <a:noFill/>
                  </a:rPr>
                  <a:t> </a:t>
                </a:r>
              </a:p>
            </p:txBody>
          </p:sp>
        </mc:Fallback>
      </mc:AlternateContent>
      <p:pic>
        <p:nvPicPr>
          <p:cNvPr id="10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3672406"/>
            <a:ext cx="678090" cy="75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5" name="TextBox 104"/>
              <p:cNvSpPr txBox="1"/>
              <p:nvPr/>
            </p:nvSpPr>
            <p:spPr>
              <a:xfrm>
                <a:off x="3352734" y="3950131"/>
                <a:ext cx="579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a:rPr>
                        <m:t>⋮</m:t>
                      </m:r>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3352734" y="3950131"/>
                <a:ext cx="57944" cy="246221"/>
              </a:xfrm>
              <a:prstGeom prst="rect">
                <a:avLst/>
              </a:prstGeom>
              <a:blipFill rotWithShape="1">
                <a:blip r:embed="rId10"/>
                <a:stretch>
                  <a:fillRect l="-33333" r="-122222"/>
                </a:stretch>
              </a:blipFill>
            </p:spPr>
            <p:txBody>
              <a:bodyPr/>
              <a:lstStyle/>
              <a:p>
                <a:r>
                  <a:rPr lang="zh-CN" altLang="en-US">
                    <a:noFill/>
                  </a:rPr>
                  <a:t> </a:t>
                </a:r>
              </a:p>
            </p:txBody>
          </p:sp>
        </mc:Fallback>
      </mc:AlternateContent>
      <p:pic>
        <p:nvPicPr>
          <p:cNvPr id="1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1633" y="4798500"/>
            <a:ext cx="678090" cy="75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7" name="TextBox 106"/>
              <p:cNvSpPr txBox="1"/>
              <p:nvPr/>
            </p:nvSpPr>
            <p:spPr>
              <a:xfrm>
                <a:off x="3364535" y="5076225"/>
                <a:ext cx="579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a:rPr>
                        <m:t>⋮</m:t>
                      </m:r>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107" name="TextBox 106"/>
              <p:cNvSpPr txBox="1">
                <a:spLocks noRot="1" noChangeAspect="1" noMove="1" noResize="1" noEditPoints="1" noAdjustHandles="1" noChangeArrowheads="1" noChangeShapeType="1" noTextEdit="1"/>
              </p:cNvSpPr>
              <p:nvPr/>
            </p:nvSpPr>
            <p:spPr>
              <a:xfrm>
                <a:off x="3364535" y="5076225"/>
                <a:ext cx="57944" cy="246221"/>
              </a:xfrm>
              <a:prstGeom prst="rect">
                <a:avLst/>
              </a:prstGeom>
              <a:blipFill rotWithShape="1">
                <a:blip r:embed="rId11"/>
                <a:stretch>
                  <a:fillRect l="-33333" r="-122222"/>
                </a:stretch>
              </a:blipFill>
            </p:spPr>
            <p:txBody>
              <a:bodyPr/>
              <a:lstStyle/>
              <a:p>
                <a:r>
                  <a:rPr lang="zh-CN" altLang="en-US">
                    <a:noFill/>
                  </a:rPr>
                  <a:t> </a:t>
                </a:r>
              </a:p>
            </p:txBody>
          </p:sp>
        </mc:Fallback>
      </mc:AlternateContent>
      <p:sp>
        <p:nvSpPr>
          <p:cNvPr id="48" name="矩形 47"/>
          <p:cNvSpPr/>
          <p:nvPr/>
        </p:nvSpPr>
        <p:spPr>
          <a:xfrm>
            <a:off x="587025" y="2492896"/>
            <a:ext cx="600599" cy="307777"/>
          </a:xfrm>
          <a:prstGeom prst="rect">
            <a:avLst/>
          </a:prstGeom>
          <a:ln>
            <a:noFill/>
          </a:ln>
        </p:spPr>
        <p:txBody>
          <a:bodyPr wrap="square">
            <a:spAutoFit/>
          </a:bodyPr>
          <a:lstStyle/>
          <a:p>
            <a:r>
              <a:rPr lang="en-US" altLang="zh-CN" sz="1400" b="1" dirty="0" err="1"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a:t>
            </a:r>
            <a:r>
              <a:rPr lang="en-US" altLang="zh-CN" sz="1400" b="1"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 1</a:t>
            </a:r>
            <a:endParaRPr lang="zh-CN" altLang="en-US" sz="14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
        <p:nvSpPr>
          <p:cNvPr id="50" name="TextBox 49"/>
          <p:cNvSpPr txBox="1"/>
          <p:nvPr/>
        </p:nvSpPr>
        <p:spPr>
          <a:xfrm>
            <a:off x="1691680" y="6309320"/>
            <a:ext cx="6120680" cy="369332"/>
          </a:xfrm>
          <a:prstGeom prst="rect">
            <a:avLst/>
          </a:prstGeom>
          <a:noFill/>
        </p:spPr>
        <p:txBody>
          <a:bodyPr wrap="square" rtlCol="0">
            <a:spAutoFit/>
          </a:bodyPr>
          <a:lstStyle/>
          <a:p>
            <a:pPr algn="ctr"/>
            <a:r>
              <a:rPr lang="en-US" altLang="zh-CN"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Fig.5.  The illustration of constructing a SR decision tree</a:t>
            </a:r>
            <a:endParaRPr lang="zh-CN" altLang="en-US"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cxnSp>
        <p:nvCxnSpPr>
          <p:cNvPr id="53" name="直接连接符 52"/>
          <p:cNvCxnSpPr/>
          <p:nvPr/>
        </p:nvCxnSpPr>
        <p:spPr>
          <a:xfrm>
            <a:off x="608577" y="3764627"/>
            <a:ext cx="906086" cy="0"/>
          </a:xfrm>
          <a:prstGeom prst="line">
            <a:avLst/>
          </a:prstGeom>
          <a:ln w="635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87025" y="4207552"/>
            <a:ext cx="906086" cy="0"/>
          </a:xfrm>
          <a:prstGeom prst="line">
            <a:avLst/>
          </a:prstGeom>
          <a:ln w="635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矩形 57"/>
              <p:cNvSpPr/>
              <p:nvPr/>
            </p:nvSpPr>
            <p:spPr>
              <a:xfrm>
                <a:off x="825819" y="4554019"/>
                <a:ext cx="471601" cy="30848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1</m:t>
                          </m:r>
                        </m:sub>
                      </m:sSub>
                    </m:oMath>
                  </m:oMathPara>
                </a14:m>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825819" y="4554019"/>
                <a:ext cx="471601" cy="308482"/>
              </a:xfrm>
              <a:prstGeom prst="rect">
                <a:avLst/>
              </a:prstGeom>
              <a:blipFill rotWithShape="1">
                <a:blip r:embed="rId12"/>
                <a:stretch>
                  <a:fillRect/>
                </a:stretch>
              </a:blipFill>
              <a:ln>
                <a:noFill/>
              </a:ln>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806984599"/>
              </p:ext>
            </p:extLst>
          </p:nvPr>
        </p:nvGraphicFramePr>
        <p:xfrm>
          <a:off x="5304780" y="2804267"/>
          <a:ext cx="3155652" cy="2384312"/>
        </p:xfrm>
        <a:graphic>
          <a:graphicData uri="http://schemas.openxmlformats.org/drawingml/2006/table">
            <a:tbl>
              <a:tblPr firstRow="1" bandRow="1">
                <a:tableStyleId>{2D5ABB26-0587-4C30-8999-92F81FD0307C}</a:tableStyleId>
              </a:tblPr>
              <a:tblGrid>
                <a:gridCol w="489938"/>
                <a:gridCol w="489938"/>
                <a:gridCol w="489938"/>
                <a:gridCol w="489938"/>
                <a:gridCol w="619836"/>
                <a:gridCol w="576064"/>
              </a:tblGrid>
              <a:tr h="298039">
                <a:tc>
                  <a:txBody>
                    <a:bodyPr/>
                    <a:lstStyle/>
                    <a:p>
                      <a:pPr algn="ctr"/>
                      <a:r>
                        <a:rPr lang="en-US" altLang="zh-CN" sz="1100" dirty="0" smtClean="0"/>
                        <a:t>1</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2</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3</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4</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-0.3415</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100" dirty="0" smtClean="0"/>
                        <a:t>0.3647</a:t>
                      </a: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039">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100" dirty="0"/>
                    </a:p>
                  </a:txBody>
                  <a:tcPr marL="56488" marR="56488" marT="28244" marB="282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3" name="矩形 62"/>
          <p:cNvSpPr/>
          <p:nvPr/>
        </p:nvSpPr>
        <p:spPr>
          <a:xfrm>
            <a:off x="5024058" y="2823348"/>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1</a:t>
            </a:r>
            <a:endParaRPr lang="zh-CN" altLang="en-US" sz="1200" dirty="0">
              <a:latin typeface="Tahoma" panose="020B0604030504040204" pitchFamily="34" charset="0"/>
              <a:cs typeface="Tahoma" panose="020B0604030504040204" pitchFamily="34" charset="0"/>
            </a:endParaRPr>
          </a:p>
        </p:txBody>
      </p:sp>
      <p:sp>
        <p:nvSpPr>
          <p:cNvPr id="64" name="矩形 63"/>
          <p:cNvSpPr/>
          <p:nvPr/>
        </p:nvSpPr>
        <p:spPr>
          <a:xfrm>
            <a:off x="5024058" y="3111380"/>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2</a:t>
            </a:r>
            <a:endParaRPr lang="zh-CN" altLang="en-US" sz="1200" dirty="0">
              <a:latin typeface="Tahoma" panose="020B0604030504040204" pitchFamily="34" charset="0"/>
              <a:cs typeface="Tahoma" panose="020B0604030504040204" pitchFamily="34" charset="0"/>
            </a:endParaRPr>
          </a:p>
        </p:txBody>
      </p:sp>
      <p:sp>
        <p:nvSpPr>
          <p:cNvPr id="65" name="矩形 64"/>
          <p:cNvSpPr/>
          <p:nvPr/>
        </p:nvSpPr>
        <p:spPr>
          <a:xfrm>
            <a:off x="5024058" y="3398759"/>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3</a:t>
            </a:r>
            <a:endParaRPr lang="zh-CN" altLang="en-US" sz="1200" dirty="0">
              <a:latin typeface="Tahoma" panose="020B0604030504040204" pitchFamily="34" charset="0"/>
              <a:cs typeface="Tahoma" panose="020B0604030504040204" pitchFamily="34" charset="0"/>
            </a:endParaRPr>
          </a:p>
        </p:txBody>
      </p:sp>
      <p:sp>
        <p:nvSpPr>
          <p:cNvPr id="68" name="矩形 67"/>
          <p:cNvSpPr/>
          <p:nvPr/>
        </p:nvSpPr>
        <p:spPr>
          <a:xfrm>
            <a:off x="5024058" y="3695964"/>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4</a:t>
            </a:r>
            <a:endParaRPr lang="zh-CN" altLang="en-US" sz="1200" dirty="0">
              <a:latin typeface="Tahoma" panose="020B0604030504040204" pitchFamily="34" charset="0"/>
              <a:cs typeface="Tahoma" panose="020B0604030504040204" pitchFamily="34" charset="0"/>
            </a:endParaRPr>
          </a:p>
        </p:txBody>
      </p:sp>
      <p:sp>
        <p:nvSpPr>
          <p:cNvPr id="70" name="矩形 69"/>
          <p:cNvSpPr/>
          <p:nvPr/>
        </p:nvSpPr>
        <p:spPr>
          <a:xfrm>
            <a:off x="5024058" y="3983996"/>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5</a:t>
            </a:r>
            <a:endParaRPr lang="zh-CN" altLang="en-US" sz="1200" dirty="0">
              <a:latin typeface="Tahoma" panose="020B0604030504040204" pitchFamily="34" charset="0"/>
              <a:cs typeface="Tahoma" panose="020B0604030504040204" pitchFamily="34" charset="0"/>
            </a:endParaRPr>
          </a:p>
        </p:txBody>
      </p:sp>
      <p:sp>
        <p:nvSpPr>
          <p:cNvPr id="71" name="矩形 70"/>
          <p:cNvSpPr/>
          <p:nvPr/>
        </p:nvSpPr>
        <p:spPr>
          <a:xfrm>
            <a:off x="5024058" y="4271375"/>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6</a:t>
            </a:r>
            <a:endParaRPr lang="zh-CN" altLang="en-US" sz="1200" dirty="0">
              <a:latin typeface="Tahoma" panose="020B0604030504040204" pitchFamily="34" charset="0"/>
              <a:cs typeface="Tahoma" panose="020B0604030504040204" pitchFamily="34" charset="0"/>
            </a:endParaRPr>
          </a:p>
        </p:txBody>
      </p:sp>
      <p:sp>
        <p:nvSpPr>
          <p:cNvPr id="72" name="矩形 71"/>
          <p:cNvSpPr/>
          <p:nvPr/>
        </p:nvSpPr>
        <p:spPr>
          <a:xfrm>
            <a:off x="5042447" y="4593214"/>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7</a:t>
            </a:r>
            <a:endParaRPr lang="zh-CN" altLang="en-US" sz="1200" dirty="0">
              <a:latin typeface="Tahoma" panose="020B0604030504040204" pitchFamily="34" charset="0"/>
              <a:cs typeface="Tahoma" panose="020B0604030504040204" pitchFamily="34" charset="0"/>
            </a:endParaRPr>
          </a:p>
        </p:txBody>
      </p:sp>
      <p:sp>
        <p:nvSpPr>
          <p:cNvPr id="74" name="矩形 73"/>
          <p:cNvSpPr/>
          <p:nvPr/>
        </p:nvSpPr>
        <p:spPr>
          <a:xfrm>
            <a:off x="5042447" y="4880593"/>
            <a:ext cx="268022" cy="276999"/>
          </a:xfrm>
          <a:prstGeom prst="rect">
            <a:avLst/>
          </a:prstGeom>
        </p:spPr>
        <p:txBody>
          <a:bodyPr wrap="none">
            <a:spAutoFit/>
          </a:bodyPr>
          <a:lstStyle/>
          <a:p>
            <a:r>
              <a:rPr lang="en-US" altLang="zh-CN" sz="1200" dirty="0" smtClean="0">
                <a:latin typeface="Tahoma" panose="020B0604030504040204" pitchFamily="34" charset="0"/>
                <a:cs typeface="Tahoma" panose="020B0604030504040204" pitchFamily="34" charset="0"/>
              </a:rPr>
              <a:t>8</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76" name="TextBox 75"/>
              <p:cNvSpPr txBox="1"/>
              <p:nvPr/>
            </p:nvSpPr>
            <p:spPr>
              <a:xfrm>
                <a:off x="6768244" y="5229200"/>
                <a:ext cx="2160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a:rPr>
                        <m:t>⋮</m:t>
                      </m:r>
                    </m:oMath>
                  </m:oMathPara>
                </a14:m>
                <a:endParaRPr lang="zh-CN" altLang="en-US" sz="2400" dirty="0">
                  <a:latin typeface="Tahoma" panose="020B0604030504040204" pitchFamily="34" charset="0"/>
                  <a:cs typeface="Tahoma" panose="020B0604030504040204" pitchFamily="34"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6768244" y="5229200"/>
                <a:ext cx="216024" cy="461665"/>
              </a:xfrm>
              <a:prstGeom prst="rect">
                <a:avLst/>
              </a:prstGeom>
              <a:blipFill rotWithShape="1">
                <a:blip r:embed="rId13"/>
                <a:stretch>
                  <a:fillRect l="-2778" r="-33333"/>
                </a:stretch>
              </a:blipFill>
            </p:spPr>
            <p:txBody>
              <a:bodyPr/>
              <a:lstStyle/>
              <a:p>
                <a:r>
                  <a:rPr lang="zh-CN" altLang="en-US">
                    <a:noFill/>
                  </a:rPr>
                  <a:t> </a:t>
                </a:r>
              </a:p>
            </p:txBody>
          </p:sp>
        </mc:Fallback>
      </mc:AlternateContent>
      <p:sp>
        <p:nvSpPr>
          <p:cNvPr id="79" name="矩形 78"/>
          <p:cNvSpPr/>
          <p:nvPr/>
        </p:nvSpPr>
        <p:spPr>
          <a:xfrm>
            <a:off x="5391952" y="2516961"/>
            <a:ext cx="219932" cy="276999"/>
          </a:xfrm>
          <a:prstGeom prst="rect">
            <a:avLst/>
          </a:prstGeom>
        </p:spPr>
        <p:txBody>
          <a:bodyPr wrap="none">
            <a:spAutoFit/>
          </a:bodyPr>
          <a:lstStyle/>
          <a:p>
            <a:r>
              <a:rPr lang="en-US" altLang="zh-CN" sz="1200" dirty="0" err="1" smtClean="0">
                <a:latin typeface="Tahoma" panose="020B0604030504040204" pitchFamily="34" charset="0"/>
                <a:cs typeface="Tahoma" panose="020B0604030504040204" pitchFamily="34" charset="0"/>
              </a:rPr>
              <a:t>i</a:t>
            </a:r>
            <a:endParaRPr lang="zh-CN" altLang="en-US" sz="1200"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80" name="矩形 79"/>
              <p:cNvSpPr/>
              <p:nvPr/>
            </p:nvSpPr>
            <p:spPr>
              <a:xfrm>
                <a:off x="5724128" y="2558046"/>
                <a:ext cx="576064" cy="246221"/>
              </a:xfrm>
              <a:prstGeom prst="rect">
                <a:avLst/>
              </a:prstGeom>
            </p:spPr>
            <p:txBody>
              <a:bodyPr wrap="squar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+1</a:t>
                </a:r>
                <a:endParaRPr lang="zh-CN" altLang="en-US" sz="1000" dirty="0">
                  <a:latin typeface="Tahoma" panose="020B0604030504040204" pitchFamily="34" charset="0"/>
                  <a:cs typeface="Tahoma" panose="020B0604030504040204" pitchFamily="34" charset="0"/>
                </a:endParaRPr>
              </a:p>
            </p:txBody>
          </p:sp>
        </mc:Choice>
        <mc:Fallback xmlns="">
          <p:sp>
            <p:nvSpPr>
              <p:cNvPr id="80" name="矩形 79"/>
              <p:cNvSpPr>
                <a:spLocks noRot="1" noChangeAspect="1" noMove="1" noResize="1" noEditPoints="1" noAdjustHandles="1" noChangeArrowheads="1" noChangeShapeType="1" noTextEdit="1"/>
              </p:cNvSpPr>
              <p:nvPr/>
            </p:nvSpPr>
            <p:spPr>
              <a:xfrm>
                <a:off x="5724128" y="2558046"/>
                <a:ext cx="576064" cy="246221"/>
              </a:xfrm>
              <a:prstGeom prst="rect">
                <a:avLst/>
              </a:prstGeom>
              <a:blipFill rotWithShape="1">
                <a:blip r:embed="rId14"/>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矩形 80"/>
              <p:cNvSpPr/>
              <p:nvPr/>
            </p:nvSpPr>
            <p:spPr>
              <a:xfrm>
                <a:off x="6228184" y="2558046"/>
                <a:ext cx="576064" cy="246221"/>
              </a:xfrm>
              <a:prstGeom prst="rect">
                <a:avLst/>
              </a:prstGeom>
            </p:spPr>
            <p:txBody>
              <a:bodyPr wrap="squar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+2</a:t>
                </a:r>
                <a:endParaRPr lang="zh-CN" altLang="en-US" sz="1000" dirty="0">
                  <a:latin typeface="Tahoma" panose="020B0604030504040204" pitchFamily="34" charset="0"/>
                  <a:cs typeface="Tahoma" panose="020B0604030504040204" pitchFamily="34" charset="0"/>
                </a:endParaRPr>
              </a:p>
            </p:txBody>
          </p:sp>
        </mc:Choice>
        <mc:Fallback xmlns="">
          <p:sp>
            <p:nvSpPr>
              <p:cNvPr id="81" name="矩形 80"/>
              <p:cNvSpPr>
                <a:spLocks noRot="1" noChangeAspect="1" noMove="1" noResize="1" noEditPoints="1" noAdjustHandles="1" noChangeArrowheads="1" noChangeShapeType="1" noTextEdit="1"/>
              </p:cNvSpPr>
              <p:nvPr/>
            </p:nvSpPr>
            <p:spPr>
              <a:xfrm>
                <a:off x="6228184" y="2558046"/>
                <a:ext cx="576064" cy="246221"/>
              </a:xfrm>
              <a:prstGeom prst="rect">
                <a:avLst/>
              </a:prstGeom>
              <a:blipFill rotWithShape="1">
                <a:blip r:embed="rId15"/>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6696236" y="2558046"/>
                <a:ext cx="612068" cy="246221"/>
              </a:xfrm>
              <a:prstGeom prst="rect">
                <a:avLst/>
              </a:prstGeom>
            </p:spPr>
            <p:txBody>
              <a:bodyPr wrap="squar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+3</a:t>
                </a:r>
                <a:endParaRPr lang="zh-CN" altLang="en-US" sz="1000" dirty="0">
                  <a:latin typeface="Tahoma" panose="020B0604030504040204" pitchFamily="34" charset="0"/>
                  <a:cs typeface="Tahoma" panose="020B0604030504040204" pitchFamily="34" charset="0"/>
                </a:endParaRPr>
              </a:p>
            </p:txBody>
          </p:sp>
        </mc:Choice>
        <mc:Fallback xmlns="">
          <p:sp>
            <p:nvSpPr>
              <p:cNvPr id="83" name="矩形 82"/>
              <p:cNvSpPr>
                <a:spLocks noRot="1" noChangeAspect="1" noMove="1" noResize="1" noEditPoints="1" noAdjustHandles="1" noChangeArrowheads="1" noChangeShapeType="1" noTextEdit="1"/>
              </p:cNvSpPr>
              <p:nvPr/>
            </p:nvSpPr>
            <p:spPr>
              <a:xfrm>
                <a:off x="6696236" y="2558046"/>
                <a:ext cx="612068" cy="246221"/>
              </a:xfrm>
              <a:prstGeom prst="rect">
                <a:avLst/>
              </a:prstGeom>
              <a:blipFill rotWithShape="1">
                <a:blip r:embed="rId16"/>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7380312" y="2554452"/>
                <a:ext cx="288032" cy="2462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000" i="1">
                              <a:solidFill>
                                <a:schemeClr val="tx2">
                                  <a:lumMod val="75000"/>
                                </a:schemeClr>
                              </a:solidFill>
                              <a:latin typeface="Cambria Math"/>
                            </a:rPr>
                          </m:ctrlPr>
                        </m:sSubPr>
                        <m:e>
                          <m:r>
                            <a:rPr lang="en-US" altLang="zh-CN" sz="1000" i="1">
                              <a:solidFill>
                                <a:schemeClr val="tx2">
                                  <a:lumMod val="75000"/>
                                </a:schemeClr>
                              </a:solidFill>
                              <a:latin typeface="Cambria Math"/>
                            </a:rPr>
                            <m:t>𝑣</m:t>
                          </m:r>
                        </m:e>
                        <m:sub>
                          <m:r>
                            <a:rPr lang="en-US" altLang="zh-CN" sz="1000" i="1">
                              <a:solidFill>
                                <a:schemeClr val="tx2">
                                  <a:lumMod val="75000"/>
                                </a:schemeClr>
                              </a:solidFill>
                              <a:latin typeface="Cambria Math"/>
                            </a:rPr>
                            <m:t>1</m:t>
                          </m:r>
                        </m:sub>
                      </m:sSub>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84" name="矩形 83"/>
              <p:cNvSpPr>
                <a:spLocks noRot="1" noChangeAspect="1" noMove="1" noResize="1" noEditPoints="1" noAdjustHandles="1" noChangeArrowheads="1" noChangeShapeType="1" noTextEdit="1"/>
              </p:cNvSpPr>
              <p:nvPr/>
            </p:nvSpPr>
            <p:spPr>
              <a:xfrm>
                <a:off x="7380312" y="2554452"/>
                <a:ext cx="288032" cy="246221"/>
              </a:xfrm>
              <a:prstGeom prst="rect">
                <a:avLst/>
              </a:prstGeom>
              <a:blipFill rotWithShape="1">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7820744" y="2558962"/>
                <a:ext cx="288032" cy="2462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000" i="1">
                              <a:solidFill>
                                <a:schemeClr val="tx2">
                                  <a:lumMod val="75000"/>
                                </a:schemeClr>
                              </a:solidFill>
                              <a:latin typeface="Cambria Math"/>
                            </a:rPr>
                          </m:ctrlPr>
                        </m:sSubPr>
                        <m:e>
                          <m:r>
                            <a:rPr lang="en-US" altLang="zh-CN" sz="1000" i="1">
                              <a:solidFill>
                                <a:schemeClr val="tx2">
                                  <a:lumMod val="75000"/>
                                </a:schemeClr>
                              </a:solidFill>
                              <a:latin typeface="Cambria Math"/>
                            </a:rPr>
                            <m:t>𝑣</m:t>
                          </m:r>
                        </m:e>
                        <m:sub>
                          <m:r>
                            <a:rPr lang="en-US" altLang="zh-CN" sz="1000" i="1">
                              <a:solidFill>
                                <a:schemeClr val="tx2">
                                  <a:lumMod val="75000"/>
                                </a:schemeClr>
                              </a:solidFill>
                              <a:latin typeface="Cambria Math"/>
                            </a:rPr>
                            <m:t>2</m:t>
                          </m:r>
                        </m:sub>
                      </m:sSub>
                    </m:oMath>
                  </m:oMathPara>
                </a14:m>
                <a:endParaRPr lang="zh-CN" altLang="en-US" sz="1000" dirty="0">
                  <a:latin typeface="Tahoma" panose="020B0604030504040204" pitchFamily="34" charset="0"/>
                  <a:cs typeface="Tahoma" panose="020B0604030504040204" pitchFamily="34" charset="0"/>
                </a:endParaRPr>
              </a:p>
            </p:txBody>
          </p:sp>
        </mc:Choice>
        <mc:Fallback xmlns="">
          <p:sp>
            <p:nvSpPr>
              <p:cNvPr id="85" name="矩形 84"/>
              <p:cNvSpPr>
                <a:spLocks noRot="1" noChangeAspect="1" noMove="1" noResize="1" noEditPoints="1" noAdjustHandles="1" noChangeArrowheads="1" noChangeShapeType="1" noTextEdit="1"/>
              </p:cNvSpPr>
              <p:nvPr/>
            </p:nvSpPr>
            <p:spPr>
              <a:xfrm>
                <a:off x="7820744" y="2558962"/>
                <a:ext cx="288032" cy="246221"/>
              </a:xfrm>
              <a:prstGeom prst="rect">
                <a:avLst/>
              </a:prstGeom>
              <a:blipFill rotWithShape="1">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1493111" y="5160786"/>
                <a:ext cx="1318310"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sz="1400" i="1" smtClean="0">
                              <a:solidFill>
                                <a:schemeClr val="tx2">
                                  <a:lumMod val="75000"/>
                                </a:schemeClr>
                              </a:solidFill>
                              <a:latin typeface="Cambria Math"/>
                            </a:rPr>
                          </m:ctrlPr>
                        </m:sSubPr>
                        <m:e>
                          <m:r>
                            <a:rPr lang="en-US" altLang="zh-CN" sz="1400" b="0" i="1" smtClean="0">
                              <a:solidFill>
                                <a:schemeClr val="tx2">
                                  <a:lumMod val="75000"/>
                                </a:schemeClr>
                              </a:solidFill>
                              <a:latin typeface="Cambria Math"/>
                            </a:rPr>
                            <m:t>𝑣</m:t>
                          </m:r>
                        </m:e>
                        <m:sub>
                          <m:r>
                            <a:rPr lang="en-US" altLang="zh-CN" sz="1400" i="1">
                              <a:solidFill>
                                <a:schemeClr val="tx2">
                                  <a:lumMod val="75000"/>
                                </a:schemeClr>
                              </a:solidFill>
                              <a:latin typeface="Cambria Math"/>
                            </a:rPr>
                            <m:t>1</m:t>
                          </m:r>
                        </m:sub>
                      </m:sSub>
                      <m:r>
                        <a:rPr lang="en-US" altLang="zh-CN" sz="1400" i="1" smtClean="0">
                          <a:solidFill>
                            <a:schemeClr val="tx2">
                              <a:lumMod val="75000"/>
                            </a:schemeClr>
                          </a:solidFill>
                          <a:latin typeface="Cambria Math"/>
                          <a:ea typeface="Cambria Math"/>
                        </a:rPr>
                        <m:t>=</m:t>
                      </m:r>
                      <m:r>
                        <a:rPr lang="en-US" altLang="zh-CN" sz="1400" b="0" i="1" smtClean="0">
                          <a:solidFill>
                            <a:schemeClr val="tx2">
                              <a:lumMod val="75000"/>
                            </a:schemeClr>
                          </a:solidFill>
                          <a:latin typeface="Cambria Math"/>
                          <a:ea typeface="Cambria Math"/>
                        </a:rPr>
                        <m:t>−0.3415</m:t>
                      </m:r>
                    </m:oMath>
                  </m:oMathPara>
                </a14:m>
                <a:endParaRPr lang="en-US" altLang="zh-CN" sz="1400" dirty="0" smtClean="0">
                  <a:solidFill>
                    <a:schemeClr val="tx2">
                      <a:lumMod val="75000"/>
                    </a:schemeClr>
                  </a:solidFill>
                  <a:latin typeface="Tahoma" panose="020B0604030504040204" pitchFamily="34" charset="0"/>
                  <a:cs typeface="Tahoma" panose="020B0604030504040204" pitchFamily="34" charset="0"/>
                </a:endParaRPr>
              </a:p>
              <a:p>
                <a:pPr/>
                <a14:m>
                  <m:oMathPara xmlns:m="http://schemas.openxmlformats.org/officeDocument/2006/math">
                    <m:oMathParaPr>
                      <m:jc m:val="left"/>
                    </m:oMathParaPr>
                    <m:oMath xmlns:m="http://schemas.openxmlformats.org/officeDocument/2006/math">
                      <m:sSub>
                        <m:sSubPr>
                          <m:ctrlPr>
                            <a:rPr lang="zh-CN" altLang="zh-CN" sz="1400" i="1">
                              <a:solidFill>
                                <a:schemeClr val="tx2">
                                  <a:lumMod val="75000"/>
                                </a:schemeClr>
                              </a:solidFill>
                              <a:latin typeface="Cambria Math"/>
                            </a:rPr>
                          </m:ctrlPr>
                        </m:sSubPr>
                        <m:e>
                          <m:r>
                            <a:rPr lang="en-US" altLang="zh-CN" sz="1400" i="1">
                              <a:solidFill>
                                <a:schemeClr val="tx2">
                                  <a:lumMod val="75000"/>
                                </a:schemeClr>
                              </a:solidFill>
                              <a:latin typeface="Cambria Math"/>
                            </a:rPr>
                            <m:t>𝑣</m:t>
                          </m:r>
                        </m:e>
                        <m:sub>
                          <m:r>
                            <a:rPr lang="en-US" altLang="zh-CN" sz="1400" i="1">
                              <a:solidFill>
                                <a:schemeClr val="tx2">
                                  <a:lumMod val="75000"/>
                                </a:schemeClr>
                              </a:solidFill>
                              <a:latin typeface="Cambria Math"/>
                            </a:rPr>
                            <m:t>2</m:t>
                          </m:r>
                        </m:sub>
                      </m:sSub>
                      <m:r>
                        <a:rPr lang="en-US" altLang="zh-CN" sz="1400" i="1" smtClean="0">
                          <a:solidFill>
                            <a:schemeClr val="tx2">
                              <a:lumMod val="75000"/>
                            </a:schemeClr>
                          </a:solidFill>
                          <a:latin typeface="Cambria Math"/>
                          <a:ea typeface="Cambria Math"/>
                        </a:rPr>
                        <m:t>=</m:t>
                      </m:r>
                      <m:r>
                        <a:rPr lang="en-US" altLang="zh-CN" sz="1400" b="0" i="1" smtClean="0">
                          <a:solidFill>
                            <a:schemeClr val="tx2">
                              <a:lumMod val="75000"/>
                            </a:schemeClr>
                          </a:solidFill>
                          <a:latin typeface="Cambria Math"/>
                          <a:ea typeface="Cambria Math"/>
                        </a:rPr>
                        <m:t>   0.3647</m:t>
                      </m:r>
                    </m:oMath>
                  </m:oMathPara>
                </a14:m>
                <a:endParaRPr lang="zh-CN" altLang="en-US" sz="1400" dirty="0">
                  <a:solidFill>
                    <a:schemeClr val="tx2">
                      <a:lumMod val="75000"/>
                    </a:schemeClr>
                  </a:solidFill>
                  <a:latin typeface="Tahoma" panose="020B0604030504040204" pitchFamily="34" charset="0"/>
                  <a:cs typeface="Tahoma" panose="020B0604030504040204" pitchFamily="34" charset="0"/>
                </a:endParaRPr>
              </a:p>
            </p:txBody>
          </p:sp>
        </mc:Choice>
        <mc:Fallback xmlns="">
          <p:sp>
            <p:nvSpPr>
              <p:cNvPr id="87" name="矩形 86"/>
              <p:cNvSpPr>
                <a:spLocks noRot="1" noChangeAspect="1" noMove="1" noResize="1" noEditPoints="1" noAdjustHandles="1" noChangeArrowheads="1" noChangeShapeType="1" noTextEdit="1"/>
              </p:cNvSpPr>
              <p:nvPr/>
            </p:nvSpPr>
            <p:spPr>
              <a:xfrm>
                <a:off x="1493111" y="5160786"/>
                <a:ext cx="1318310" cy="523220"/>
              </a:xfrm>
              <a:prstGeom prst="rect">
                <a:avLst/>
              </a:prstGeom>
              <a:blipFill rotWithShape="1">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p:cNvSpPr/>
              <p:nvPr/>
            </p:nvSpPr>
            <p:spPr>
              <a:xfrm>
                <a:off x="516757" y="1196752"/>
                <a:ext cx="4032448" cy="523220"/>
              </a:xfrm>
              <a:prstGeom prst="rect">
                <a:avLst/>
              </a:prstGeom>
              <a:ln>
                <a:noFill/>
              </a:ln>
            </p:spPr>
            <p:txBody>
              <a:bodyPr wrap="square">
                <a:spAutoFit/>
              </a:bodyPr>
              <a:lstStyle/>
              <a:p>
                <a14:m>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0</m:t>
                        </m:r>
                      </m:sub>
                    </m:sSub>
                  </m:oMath>
                </a14:m>
                <a:r>
                  <a:rPr lang="en-US" altLang="zh-CN"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the current line number of the parameter matrix, its initial </a:t>
                </a:r>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value is 1.</a:t>
                </a:r>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89" name="矩形 88"/>
              <p:cNvSpPr>
                <a:spLocks noRot="1" noChangeAspect="1" noMove="1" noResize="1" noEditPoints="1" noAdjustHandles="1" noChangeArrowheads="1" noChangeShapeType="1" noTextEdit="1"/>
              </p:cNvSpPr>
              <p:nvPr/>
            </p:nvSpPr>
            <p:spPr>
              <a:xfrm>
                <a:off x="516757" y="1196752"/>
                <a:ext cx="4032448" cy="523220"/>
              </a:xfrm>
              <a:prstGeom prst="rect">
                <a:avLst/>
              </a:prstGeom>
              <a:blipFill rotWithShape="1">
                <a:blip r:embed="rId20"/>
                <a:stretch>
                  <a:fillRect l="-454" t="-1163" b="-1046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矩形 89"/>
              <p:cNvSpPr/>
              <p:nvPr/>
            </p:nvSpPr>
            <p:spPr>
              <a:xfrm>
                <a:off x="4644445" y="1196752"/>
                <a:ext cx="4032448" cy="523220"/>
              </a:xfrm>
              <a:prstGeom prst="rect">
                <a:avLst/>
              </a:prstGeom>
              <a:ln>
                <a:noFill/>
              </a:ln>
            </p:spPr>
            <p:txBody>
              <a:bodyPr wrap="square">
                <a:spAutoFit/>
              </a:bodyPr>
              <a:lstStyle/>
              <a:p>
                <a14:m>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1</m:t>
                        </m:r>
                      </m:sub>
                    </m:sSub>
                  </m:oMath>
                </a14:m>
                <a:r>
                  <a:rPr lang="en-US" altLang="zh-CN"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the current line number of the decision tree, its initial </a:t>
                </a:r>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value is 1.</a:t>
                </a:r>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90" name="矩形 89"/>
              <p:cNvSpPr>
                <a:spLocks noRot="1" noChangeAspect="1" noMove="1" noResize="1" noEditPoints="1" noAdjustHandles="1" noChangeArrowheads="1" noChangeShapeType="1" noTextEdit="1"/>
              </p:cNvSpPr>
              <p:nvPr/>
            </p:nvSpPr>
            <p:spPr>
              <a:xfrm>
                <a:off x="4644445" y="1196752"/>
                <a:ext cx="4032448" cy="523220"/>
              </a:xfrm>
              <a:prstGeom prst="rect">
                <a:avLst/>
              </a:prstGeom>
              <a:blipFill rotWithShape="1">
                <a:blip r:embed="rId21"/>
                <a:stretch>
                  <a:fillRect l="-454" t="-1163" b="-1046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矩形 92"/>
              <p:cNvSpPr/>
              <p:nvPr/>
            </p:nvSpPr>
            <p:spPr>
              <a:xfrm>
                <a:off x="516757" y="1772816"/>
                <a:ext cx="4032448" cy="523220"/>
              </a:xfrm>
              <a:prstGeom prst="rect">
                <a:avLst/>
              </a:prstGeom>
              <a:ln>
                <a:noFill/>
              </a:ln>
            </p:spPr>
            <p:txBody>
              <a:bodyPr wrap="square">
                <a:spAutoFit/>
              </a:bodyPr>
              <a:lstStyle/>
              <a:p>
                <a14:m>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the front line number of the decision tree, its initial </a:t>
                </a:r>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value is 1.</a:t>
                </a:r>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93" name="矩形 92"/>
              <p:cNvSpPr>
                <a:spLocks noRot="1" noChangeAspect="1" noMove="1" noResize="1" noEditPoints="1" noAdjustHandles="1" noChangeArrowheads="1" noChangeShapeType="1" noTextEdit="1"/>
              </p:cNvSpPr>
              <p:nvPr/>
            </p:nvSpPr>
            <p:spPr>
              <a:xfrm>
                <a:off x="516757" y="1772816"/>
                <a:ext cx="4032448" cy="523220"/>
              </a:xfrm>
              <a:prstGeom prst="rect">
                <a:avLst/>
              </a:prstGeom>
              <a:blipFill rotWithShape="1">
                <a:blip r:embed="rId22"/>
                <a:stretch>
                  <a:fillRect l="-454" t="-1163" b="-10465"/>
                </a:stretch>
              </a:blipFill>
              <a:ln>
                <a:noFill/>
              </a:ln>
            </p:spPr>
            <p:txBody>
              <a:bodyPr/>
              <a:lstStyle/>
              <a:p>
                <a:r>
                  <a:rPr lang="zh-CN" altLang="en-US">
                    <a:noFill/>
                  </a:rPr>
                  <a:t> </a:t>
                </a:r>
              </a:p>
            </p:txBody>
          </p:sp>
        </mc:Fallback>
      </mc:AlternateContent>
      <p:sp>
        <p:nvSpPr>
          <p:cNvPr id="94" name="矩形 93"/>
          <p:cNvSpPr/>
          <p:nvPr/>
        </p:nvSpPr>
        <p:spPr>
          <a:xfrm>
            <a:off x="516757" y="1196752"/>
            <a:ext cx="4032448" cy="52322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644445" y="1188566"/>
            <a:ext cx="4032448" cy="52322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16757" y="1796371"/>
            <a:ext cx="4032448" cy="52322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5508104" y="5584682"/>
            <a:ext cx="2771111" cy="307777"/>
          </a:xfrm>
          <a:prstGeom prst="rect">
            <a:avLst/>
          </a:prstGeom>
          <a:ln>
            <a:noFill/>
          </a:ln>
        </p:spPr>
        <p:txBody>
          <a:bodyPr wrap="square">
            <a:spAutoFit/>
          </a:bodyPr>
          <a:lstStyle/>
          <a:p>
            <a:r>
              <a:rPr lang="en-US" altLang="zh-CN" sz="1400" b="1" dirty="0" smtClean="0">
                <a:solidFill>
                  <a:schemeClr val="tx2">
                    <a:lumMod val="75000"/>
                  </a:schemeClr>
                </a:solidFill>
                <a:ea typeface="微软雅黑" panose="020B0503020204020204" pitchFamily="34" charset="-122"/>
                <a:cs typeface="Tahoma" panose="020B0604030504040204" pitchFamily="34" charset="0"/>
              </a:rPr>
              <a:t>The matrix of the SR decision tree</a:t>
            </a:r>
            <a:endParaRPr lang="zh-CN" altLang="en-US" sz="14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AlternateContent xmlns:mc="http://schemas.openxmlformats.org/markup-compatibility/2006" xmlns:a14="http://schemas.microsoft.com/office/drawing/2010/main">
        <mc:Choice Requires="a14">
          <p:sp>
            <p:nvSpPr>
              <p:cNvPr id="113" name="矩形 112"/>
              <p:cNvSpPr/>
              <p:nvPr/>
            </p:nvSpPr>
            <p:spPr>
              <a:xfrm>
                <a:off x="467544" y="5892459"/>
                <a:ext cx="4201436" cy="307777"/>
              </a:xfrm>
              <a:prstGeom prst="rect">
                <a:avLst/>
              </a:prstGeom>
              <a:ln>
                <a:noFill/>
              </a:ln>
            </p:spPr>
            <p:txBody>
              <a:bodyPr wrap="square">
                <a:spAutoFit/>
              </a:bodyPr>
              <a:lstStyle/>
              <a:p>
                <a:r>
                  <a:rPr lang="en-US" altLang="zh-C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Then</a:t>
                </a:r>
                <a:r>
                  <a:rPr lang="en-US" altLang="zh-CN" sz="1400" dirty="0" smtClean="0">
                    <a:solidFill>
                      <a:schemeClr val="tx2">
                        <a:lumMod val="75000"/>
                      </a:schemeClr>
                    </a:solidFill>
                    <a:ea typeface="微软雅黑" panose="020B0503020204020204" pitchFamily="34" charset="-122"/>
                    <a:cs typeface="Tahoma" panose="020B0604030504040204" pitchFamily="34" charset="0"/>
                  </a:rPr>
                  <a:t> </a:t>
                </a:r>
                <a14:m>
                  <m:oMath xmlns:m="http://schemas.openxmlformats.org/officeDocument/2006/math">
                    <m:sSub>
                      <m:sSubPr>
                        <m:ctrlPr>
                          <a:rPr lang="en-US" altLang="zh-CN" sz="14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400" i="1" smtClean="0">
                        <a:solidFill>
                          <a:schemeClr val="tx2">
                            <a:lumMod val="75000"/>
                          </a:schemeClr>
                        </a:solidFill>
                        <a:latin typeface="Cambria Math"/>
                        <a:ea typeface="Cambria Math"/>
                        <a:cs typeface="Tahoma" panose="020B0604030504040204" pitchFamily="34" charset="0"/>
                      </a:rPr>
                      <m:t>=</m:t>
                    </m:r>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1</m:t>
                        </m:r>
                      </m:sub>
                    </m:sSub>
                    <m:r>
                      <a:rPr lang="en-US" altLang="zh-CN" sz="1400" b="0" i="0" smtClean="0">
                        <a:solidFill>
                          <a:schemeClr val="tx2">
                            <a:lumMod val="75000"/>
                          </a:schemeClr>
                        </a:solidFill>
                        <a:latin typeface="Cambria Math"/>
                        <a:ea typeface="微软雅黑" panose="020B0503020204020204" pitchFamily="34" charset="-122"/>
                        <a:cs typeface="Tahoma" panose="020B0604030504040204" pitchFamily="34" charset="0"/>
                      </a:rPr>
                      <m:t>+1</m:t>
                    </m:r>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400" i="1">
                        <a:solidFill>
                          <a:schemeClr val="tx2">
                            <a:lumMod val="75000"/>
                          </a:schemeClr>
                        </a:solidFill>
                        <a:latin typeface="Cambria Math"/>
                        <a:ea typeface="Cambria Math"/>
                        <a:cs typeface="Tahoma" panose="020B0604030504040204" pitchFamily="34" charset="0"/>
                      </a:rPr>
                      <m:t>=</m:t>
                    </m:r>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2</m:t>
                        </m:r>
                      </m:sub>
                    </m:sSub>
                    <m:r>
                      <a:rPr lang="en-US" altLang="zh-CN" sz="1400">
                        <a:solidFill>
                          <a:schemeClr val="tx2">
                            <a:lumMod val="75000"/>
                          </a:schemeClr>
                        </a:solidFill>
                        <a:latin typeface="Cambria Math"/>
                        <a:ea typeface="微软雅黑" panose="020B0503020204020204" pitchFamily="34" charset="-122"/>
                        <a:cs typeface="Tahoma" panose="020B0604030504040204" pitchFamily="34" charset="0"/>
                      </a:rPr>
                      <m:t>+</m:t>
                    </m:r>
                    <m:r>
                      <a:rPr lang="en-US" altLang="zh-CN" sz="1400" b="0" i="0" smtClean="0">
                        <a:solidFill>
                          <a:schemeClr val="tx2">
                            <a:lumMod val="75000"/>
                          </a:schemeClr>
                        </a:solidFill>
                        <a:latin typeface="Cambria Math"/>
                        <a:ea typeface="微软雅黑" panose="020B0503020204020204" pitchFamily="34" charset="-122"/>
                        <a:cs typeface="Tahoma" panose="020B0604030504040204" pitchFamily="34" charset="0"/>
                      </a:rPr>
                      <m:t>3 </m:t>
                    </m:r>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and delete </a:t>
                </a:r>
                <a14:m>
                  <m:oMath xmlns:m="http://schemas.openxmlformats.org/officeDocument/2006/math">
                    <m:sSub>
                      <m:sSubPr>
                        <m:ctrlP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𝐿</m:t>
                        </m:r>
                      </m:e>
                      <m:sub>
                        <m:r>
                          <a:rPr lang="en-US" altLang="zh-CN" sz="1400" i="1">
                            <a:solidFill>
                              <a:schemeClr val="tx2">
                                <a:lumMod val="75000"/>
                              </a:schemeClr>
                            </a:solidFill>
                            <a:latin typeface="Cambria Math"/>
                            <a:ea typeface="微软雅黑" panose="020B0503020204020204" pitchFamily="34" charset="-122"/>
                            <a:cs typeface="Tahoma" panose="020B0604030504040204" pitchFamily="34" charset="0"/>
                          </a:rPr>
                          <m:t>1</m:t>
                        </m:r>
                      </m:sub>
                    </m:sSub>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a:t>
                </a:r>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13" name="矩形 112"/>
              <p:cNvSpPr>
                <a:spLocks noRot="1" noChangeAspect="1" noMove="1" noResize="1" noEditPoints="1" noAdjustHandles="1" noChangeArrowheads="1" noChangeShapeType="1" noTextEdit="1"/>
              </p:cNvSpPr>
              <p:nvPr/>
            </p:nvSpPr>
            <p:spPr>
              <a:xfrm>
                <a:off x="467544" y="5892459"/>
                <a:ext cx="4201436" cy="307777"/>
              </a:xfrm>
              <a:prstGeom prst="rect">
                <a:avLst/>
              </a:prstGeom>
              <a:blipFill rotWithShape="1">
                <a:blip r:embed="rId23"/>
                <a:stretch>
                  <a:fillRect l="-435" t="-4000" r="-1742" b="-1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矩形 113"/>
              <p:cNvSpPr/>
              <p:nvPr/>
            </p:nvSpPr>
            <p:spPr>
              <a:xfrm>
                <a:off x="3784916" y="2817696"/>
                <a:ext cx="643067" cy="246221"/>
              </a:xfrm>
              <a:prstGeom prst="rect">
                <a:avLst/>
              </a:prstGeom>
            </p:spPr>
            <p:txBody>
              <a:bodyPr wrap="square">
                <a:spAutoFit/>
              </a:bodyPr>
              <a:lstStyle/>
              <a:p>
                <a:r>
                  <a:rPr lang="en-US" altLang="zh-CN" sz="1000" dirty="0" smtClean="0">
                    <a:solidFill>
                      <a:schemeClr val="tx2">
                        <a:lumMod val="75000"/>
                      </a:schemeClr>
                    </a:solidFill>
                    <a:ea typeface="微软雅黑" panose="020B0503020204020204" pitchFamily="34" charset="-122"/>
                    <a:cs typeface="Tahoma" panose="020B0604030504040204" pitchFamily="34" charset="0"/>
                  </a:rPr>
                  <a:t>(</a:t>
                </a:r>
                <a14:m>
                  <m:oMath xmlns:m="http://schemas.openxmlformats.org/officeDocument/2006/math">
                    <m:sSub>
                      <m:sSubPr>
                        <m:ctrlPr>
                          <a:rPr lang="en-US" altLang="zh-CN" sz="1000" i="1" smtClean="0">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+1)</a:t>
                </a:r>
                <a:endParaRPr lang="zh-CN" altLang="en-US" sz="1000" dirty="0">
                  <a:latin typeface="Tahoma" panose="020B0604030504040204" pitchFamily="34" charset="0"/>
                  <a:cs typeface="Tahoma" panose="020B0604030504040204" pitchFamily="34" charset="0"/>
                </a:endParaRPr>
              </a:p>
            </p:txBody>
          </p:sp>
        </mc:Choice>
        <mc:Fallback xmlns="">
          <p:sp>
            <p:nvSpPr>
              <p:cNvPr id="114" name="矩形 113"/>
              <p:cNvSpPr>
                <a:spLocks noRot="1" noChangeAspect="1" noMove="1" noResize="1" noEditPoints="1" noAdjustHandles="1" noChangeArrowheads="1" noChangeShapeType="1" noTextEdit="1"/>
              </p:cNvSpPr>
              <p:nvPr/>
            </p:nvSpPr>
            <p:spPr>
              <a:xfrm>
                <a:off x="3784916" y="2817696"/>
                <a:ext cx="643067" cy="246221"/>
              </a:xfrm>
              <a:prstGeom prst="rect">
                <a:avLst/>
              </a:prstGeom>
              <a:blipFill rotWithShape="1">
                <a:blip r:embed="rId24"/>
                <a:stretch>
                  <a:fillRect r="-5714" b="-121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3772113" y="3950130"/>
                <a:ext cx="655869" cy="246221"/>
              </a:xfrm>
              <a:prstGeom prst="rect">
                <a:avLst/>
              </a:prstGeom>
            </p:spPr>
            <p:txBody>
              <a:bodyPr wrap="square">
                <a:spAutoFit/>
              </a:bodyPr>
              <a:lstStyle/>
              <a:p>
                <a:r>
                  <a:rPr lang="en-US" altLang="zh-CN" sz="1000" dirty="0" smtClean="0">
                    <a:solidFill>
                      <a:schemeClr val="tx2">
                        <a:lumMod val="75000"/>
                      </a:schemeClr>
                    </a:solidFill>
                    <a:ea typeface="微软雅黑" panose="020B0503020204020204" pitchFamily="34" charset="-122"/>
                    <a:cs typeface="Tahoma" panose="020B0604030504040204" pitchFamily="34" charset="0"/>
                  </a:rPr>
                  <a:t>(</a:t>
                </a:r>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+2)</a:t>
                </a:r>
                <a:endParaRPr lang="zh-CN" altLang="en-US" sz="1000" dirty="0">
                  <a:latin typeface="Tahoma" panose="020B0604030504040204" pitchFamily="34" charset="0"/>
                  <a:cs typeface="Tahoma" panose="020B0604030504040204" pitchFamily="34" charset="0"/>
                </a:endParaRPr>
              </a:p>
            </p:txBody>
          </p:sp>
        </mc:Choice>
        <mc:Fallback xmlns="">
          <p:sp>
            <p:nvSpPr>
              <p:cNvPr id="115" name="矩形 114"/>
              <p:cNvSpPr>
                <a:spLocks noRot="1" noChangeAspect="1" noMove="1" noResize="1" noEditPoints="1" noAdjustHandles="1" noChangeArrowheads="1" noChangeShapeType="1" noTextEdit="1"/>
              </p:cNvSpPr>
              <p:nvPr/>
            </p:nvSpPr>
            <p:spPr>
              <a:xfrm>
                <a:off x="3772113" y="3950130"/>
                <a:ext cx="655869" cy="246221"/>
              </a:xfrm>
              <a:prstGeom prst="rect">
                <a:avLst/>
              </a:prstGeom>
              <a:blipFill rotWithShape="1">
                <a:blip r:embed="rId25"/>
                <a:stretch>
                  <a:fillRect r="-5607"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矩形 115"/>
              <p:cNvSpPr/>
              <p:nvPr/>
            </p:nvSpPr>
            <p:spPr>
              <a:xfrm>
                <a:off x="3800415" y="5106089"/>
                <a:ext cx="612068" cy="246221"/>
              </a:xfrm>
              <a:prstGeom prst="rect">
                <a:avLst/>
              </a:prstGeom>
            </p:spPr>
            <p:txBody>
              <a:bodyPr wrap="square">
                <a:spAutoFit/>
              </a:bodyPr>
              <a:lstStyle/>
              <a:p>
                <a:r>
                  <a:rPr lang="en-US" altLang="zh-CN" sz="1000" dirty="0" smtClean="0">
                    <a:solidFill>
                      <a:schemeClr val="tx2">
                        <a:lumMod val="75000"/>
                      </a:schemeClr>
                    </a:solidFill>
                    <a:ea typeface="微软雅黑" panose="020B0503020204020204" pitchFamily="34" charset="-122"/>
                    <a:cs typeface="Tahoma" panose="020B0604030504040204" pitchFamily="34" charset="0"/>
                  </a:rPr>
                  <a:t>(</a:t>
                </a:r>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2</m:t>
                        </m:r>
                      </m:sub>
                    </m:sSub>
                  </m:oMath>
                </a14:m>
                <a:r>
                  <a:rPr lang="en-US" altLang="zh-CN" sz="1000" dirty="0" smtClean="0">
                    <a:latin typeface="Tahoma" panose="020B0604030504040204" pitchFamily="34" charset="0"/>
                    <a:cs typeface="Tahoma" panose="020B0604030504040204" pitchFamily="34" charset="0"/>
                  </a:rPr>
                  <a:t>+3)</a:t>
                </a:r>
                <a:endParaRPr lang="zh-CN" altLang="en-US" sz="1000" dirty="0">
                  <a:latin typeface="Tahoma" panose="020B0604030504040204" pitchFamily="34" charset="0"/>
                  <a:cs typeface="Tahoma" panose="020B0604030504040204" pitchFamily="34" charset="0"/>
                </a:endParaRPr>
              </a:p>
            </p:txBody>
          </p:sp>
        </mc:Choice>
        <mc:Fallback xmlns="">
          <p:sp>
            <p:nvSpPr>
              <p:cNvPr id="116" name="矩形 115"/>
              <p:cNvSpPr>
                <a:spLocks noRot="1" noChangeAspect="1" noMove="1" noResize="1" noEditPoints="1" noAdjustHandles="1" noChangeArrowheads="1" noChangeShapeType="1" noTextEdit="1"/>
              </p:cNvSpPr>
              <p:nvPr/>
            </p:nvSpPr>
            <p:spPr>
              <a:xfrm>
                <a:off x="3800415" y="5106089"/>
                <a:ext cx="612068" cy="246221"/>
              </a:xfrm>
              <a:prstGeom prst="rect">
                <a:avLst/>
              </a:prstGeom>
              <a:blipFill rotWithShape="1">
                <a:blip r:embed="rId26"/>
                <a:stretch>
                  <a:fillRect r="-6931" b="-15000"/>
                </a:stretch>
              </a:blipFill>
            </p:spPr>
            <p:txBody>
              <a:bodyPr/>
              <a:lstStyle/>
              <a:p>
                <a:r>
                  <a:rPr lang="zh-CN" altLang="en-US">
                    <a:noFill/>
                  </a:rPr>
                  <a:t> </a:t>
                </a:r>
              </a:p>
            </p:txBody>
          </p:sp>
        </mc:Fallback>
      </mc:AlternateContent>
      <p:cxnSp>
        <p:nvCxnSpPr>
          <p:cNvPr id="117" name="直接箭头连接符 116"/>
          <p:cNvCxnSpPr/>
          <p:nvPr/>
        </p:nvCxnSpPr>
        <p:spPr>
          <a:xfrm>
            <a:off x="3851920" y="2701106"/>
            <a:ext cx="0" cy="2777960"/>
          </a:xfrm>
          <a:prstGeom prst="straightConnector1">
            <a:avLst/>
          </a:prstGeom>
          <a:ln w="12700">
            <a:solidFill>
              <a:schemeClr val="tx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3528" y="5805264"/>
            <a:ext cx="44284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50" idx="0"/>
          </p:cNvCxnSpPr>
          <p:nvPr/>
        </p:nvCxnSpPr>
        <p:spPr>
          <a:xfrm flipH="1" flipV="1">
            <a:off x="4724400" y="2420888"/>
            <a:ext cx="27620" cy="38884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矩形 118"/>
          <p:cNvSpPr/>
          <p:nvPr/>
        </p:nvSpPr>
        <p:spPr>
          <a:xfrm>
            <a:off x="534135" y="2990292"/>
            <a:ext cx="471601" cy="400110"/>
          </a:xfrm>
          <a:prstGeom prst="rect">
            <a:avLst/>
          </a:prstGeom>
          <a:ln>
            <a:noFill/>
          </a:ln>
        </p:spPr>
        <p:txBody>
          <a:bodyPr wrap="square">
            <a:spAutoFit/>
          </a:bodyPr>
          <a:lstStyle/>
          <a:p>
            <a:r>
              <a:rPr lang="zh-CN" altLang="en-US" sz="2000" b="1" dirty="0" smtClean="0">
                <a:solidFill>
                  <a:schemeClr val="tx2">
                    <a:lumMod val="75000"/>
                  </a:schemeClr>
                </a:solidFill>
                <a:latin typeface="宋体"/>
                <a:ea typeface="宋体"/>
                <a:cs typeface="Tahoma" panose="020B0604030504040204" pitchFamily="34" charset="0"/>
              </a:rPr>
              <a:t>①</a:t>
            </a:r>
            <a:endParaRPr lang="zh-CN" altLang="en-US" sz="20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
        <p:nvSpPr>
          <p:cNvPr id="120" name="矩形 119"/>
          <p:cNvSpPr/>
          <p:nvPr/>
        </p:nvSpPr>
        <p:spPr>
          <a:xfrm>
            <a:off x="4838868" y="2300996"/>
            <a:ext cx="471601" cy="400110"/>
          </a:xfrm>
          <a:prstGeom prst="rect">
            <a:avLst/>
          </a:prstGeom>
          <a:ln>
            <a:noFill/>
          </a:ln>
        </p:spPr>
        <p:txBody>
          <a:bodyPr wrap="square">
            <a:spAutoFit/>
          </a:bodyPr>
          <a:lstStyle/>
          <a:p>
            <a:r>
              <a:rPr lang="zh-CN" altLang="en-US" sz="2000" b="1" dirty="0" smtClean="0">
                <a:solidFill>
                  <a:schemeClr val="tx2">
                    <a:lumMod val="75000"/>
                  </a:schemeClr>
                </a:solidFill>
                <a:latin typeface="宋体"/>
                <a:ea typeface="宋体"/>
                <a:cs typeface="Tahoma" panose="020B0604030504040204" pitchFamily="34" charset="0"/>
              </a:rPr>
              <a:t>②</a:t>
            </a:r>
            <a:endParaRPr lang="zh-CN" altLang="en-US" sz="20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p:sp>
        <p:nvSpPr>
          <p:cNvPr id="121" name="矩形 120"/>
          <p:cNvSpPr/>
          <p:nvPr/>
        </p:nvSpPr>
        <p:spPr>
          <a:xfrm>
            <a:off x="87727" y="5846292"/>
            <a:ext cx="471601" cy="400110"/>
          </a:xfrm>
          <a:prstGeom prst="rect">
            <a:avLst/>
          </a:prstGeom>
          <a:ln>
            <a:noFill/>
          </a:ln>
        </p:spPr>
        <p:txBody>
          <a:bodyPr wrap="square">
            <a:spAutoFit/>
          </a:bodyPr>
          <a:lstStyle/>
          <a:p>
            <a:r>
              <a:rPr lang="zh-CN" altLang="en-US" sz="2000" b="1" dirty="0" smtClean="0">
                <a:solidFill>
                  <a:schemeClr val="tx2">
                    <a:lumMod val="75000"/>
                  </a:schemeClr>
                </a:solidFill>
                <a:latin typeface="宋体"/>
                <a:ea typeface="宋体"/>
                <a:cs typeface="Tahoma" panose="020B0604030504040204" pitchFamily="34" charset="0"/>
              </a:rPr>
              <a:t>③</a:t>
            </a:r>
            <a:endParaRPr lang="zh-CN" altLang="en-US" sz="2000" b="1"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AlternateContent xmlns:mc="http://schemas.openxmlformats.org/markup-compatibility/2006" xmlns:a14="http://schemas.microsoft.com/office/drawing/2010/main">
        <mc:Choice Requires="a14">
          <p:sp>
            <p:nvSpPr>
              <p:cNvPr id="25" name="矩形 24"/>
              <p:cNvSpPr/>
              <p:nvPr/>
            </p:nvSpPr>
            <p:spPr>
              <a:xfrm>
                <a:off x="4668980" y="2838736"/>
                <a:ext cx="514372" cy="246221"/>
              </a:xfrm>
              <a:prstGeom prst="rect">
                <a:avLst/>
              </a:prstGeom>
            </p:spPr>
            <p:txBody>
              <a:bodyPr wrap="none">
                <a:spAutoFit/>
              </a:bodyPr>
              <a:lstStyle/>
              <a:p>
                <a14:m>
                  <m:oMath xmlns:m="http://schemas.openxmlformats.org/officeDocument/2006/math">
                    <m:sSub>
                      <m:sSubPr>
                        <m:ctrlP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ctrlPr>
                      </m:sSubPr>
                      <m:e>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𝑝𝑡𝑟</m:t>
                        </m:r>
                      </m:e>
                      <m:sub>
                        <m:r>
                          <a:rPr lang="en-US" altLang="zh-CN" sz="1000" i="1">
                            <a:solidFill>
                              <a:schemeClr val="tx2">
                                <a:lumMod val="75000"/>
                              </a:schemeClr>
                            </a:solidFill>
                            <a:latin typeface="Cambria Math"/>
                            <a:ea typeface="微软雅黑" panose="020B0503020204020204" pitchFamily="34" charset="-122"/>
                            <a:cs typeface="Tahoma" panose="020B0604030504040204" pitchFamily="34" charset="0"/>
                          </a:rPr>
                          <m:t>1</m:t>
                        </m:r>
                      </m:sub>
                    </m:sSub>
                  </m:oMath>
                </a14:m>
                <a:r>
                  <a:rPr lang="en-US" altLang="zh-CN" sz="1000" dirty="0" smtClean="0"/>
                  <a:t>-&gt;</a:t>
                </a:r>
                <a:endParaRPr lang="zh-CN" altLang="en-US" sz="1000" dirty="0"/>
              </a:p>
            </p:txBody>
          </p:sp>
        </mc:Choice>
        <mc:Fallback xmlns="">
          <p:sp>
            <p:nvSpPr>
              <p:cNvPr id="25" name="矩形 24"/>
              <p:cNvSpPr>
                <a:spLocks noRot="1" noChangeAspect="1" noMove="1" noResize="1" noEditPoints="1" noAdjustHandles="1" noChangeArrowheads="1" noChangeShapeType="1" noTextEdit="1"/>
              </p:cNvSpPr>
              <p:nvPr/>
            </p:nvSpPr>
            <p:spPr>
              <a:xfrm>
                <a:off x="4668980" y="2838736"/>
                <a:ext cx="514372" cy="246221"/>
              </a:xfrm>
              <a:prstGeom prst="rect">
                <a:avLst/>
              </a:prstGeom>
              <a:blipFill rotWithShape="1">
                <a:blip r:embed="rId27"/>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矩形 121"/>
              <p:cNvSpPr/>
              <p:nvPr/>
            </p:nvSpPr>
            <p:spPr>
              <a:xfrm>
                <a:off x="4668980" y="1796371"/>
                <a:ext cx="4032448" cy="523220"/>
              </a:xfrm>
              <a:prstGeom prst="rect">
                <a:avLst/>
              </a:prstGeom>
              <a:ln>
                <a:noFill/>
              </a:ln>
            </p:spPr>
            <p:txBody>
              <a:bodyPr wrap="square">
                <a:spAutoFit/>
              </a:bodyPr>
              <a:lstStyle/>
              <a:p>
                <a14:m>
                  <m:oMath xmlns:m="http://schemas.openxmlformats.org/officeDocument/2006/math">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𝑙𝑟</m:t>
                    </m:r>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a:t>
                </a:r>
                <a14:m>
                  <m:oMath xmlns:m="http://schemas.openxmlformats.org/officeDocument/2006/math">
                    <m:r>
                      <a:rPr lang="en-US" altLang="zh-CN" sz="1400" b="0" i="1" smtClean="0">
                        <a:solidFill>
                          <a:schemeClr val="tx2">
                            <a:lumMod val="75000"/>
                          </a:schemeClr>
                        </a:solidFill>
                        <a:latin typeface="Cambria Math"/>
                        <a:ea typeface="微软雅黑" panose="020B0503020204020204" pitchFamily="34" charset="-122"/>
                        <a:cs typeface="Tahoma" panose="020B0604030504040204" pitchFamily="34" charset="0"/>
                      </a:rPr>
                      <m:t>h𝑟</m:t>
                    </m:r>
                  </m:oMath>
                </a14:m>
                <a:r>
                  <a:rPr lang="en-US" altLang="zh-CN" sz="1400" dirty="0" smtClean="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rPr>
                  <a:t>: store the training data that have arrived at leaf nodes. They consist of matrices.</a:t>
                </a:r>
                <a:endParaRPr lang="zh-CN" altLang="en-US" sz="1400" dirty="0">
                  <a:solidFill>
                    <a:schemeClr val="tx2">
                      <a:lumMod val="75000"/>
                    </a:schemeClr>
                  </a:solidFill>
                  <a:latin typeface="Tahoma" panose="020B0604030504040204" pitchFamily="34" charset="0"/>
                  <a:ea typeface="微软雅黑" panose="020B0503020204020204" pitchFamily="34" charset="-122"/>
                  <a:cs typeface="Tahoma" panose="020B0604030504040204" pitchFamily="34" charset="0"/>
                </a:endParaRPr>
              </a:p>
            </p:txBody>
          </p:sp>
        </mc:Choice>
        <mc:Fallback xmlns="">
          <p:sp>
            <p:nvSpPr>
              <p:cNvPr id="122" name="矩形 121"/>
              <p:cNvSpPr>
                <a:spLocks noRot="1" noChangeAspect="1" noMove="1" noResize="1" noEditPoints="1" noAdjustHandles="1" noChangeArrowheads="1" noChangeShapeType="1" noTextEdit="1"/>
              </p:cNvSpPr>
              <p:nvPr/>
            </p:nvSpPr>
            <p:spPr>
              <a:xfrm>
                <a:off x="4668980" y="1796371"/>
                <a:ext cx="4032448" cy="523220"/>
              </a:xfrm>
              <a:prstGeom prst="rect">
                <a:avLst/>
              </a:prstGeom>
              <a:blipFill rotWithShape="1">
                <a:blip r:embed="rId28"/>
                <a:stretch>
                  <a:fillRect l="-454" t="-1163" b="-10465"/>
                </a:stretch>
              </a:blipFill>
              <a:ln>
                <a:noFill/>
              </a:ln>
            </p:spPr>
            <p:txBody>
              <a:bodyPr/>
              <a:lstStyle/>
              <a:p>
                <a:r>
                  <a:rPr lang="zh-CN" altLang="en-US">
                    <a:noFill/>
                  </a:rPr>
                  <a:t> </a:t>
                </a:r>
              </a:p>
            </p:txBody>
          </p:sp>
        </mc:Fallback>
      </mc:AlternateContent>
      <p:sp>
        <p:nvSpPr>
          <p:cNvPr id="123" name="矩形 122"/>
          <p:cNvSpPr/>
          <p:nvPr/>
        </p:nvSpPr>
        <p:spPr>
          <a:xfrm>
            <a:off x="4626272" y="1777776"/>
            <a:ext cx="4032448" cy="52322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3326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5264</TotalTime>
  <Words>3474</Words>
  <Application>Microsoft Office PowerPoint</Application>
  <PresentationFormat>全屏显示(4:3)</PresentationFormat>
  <Paragraphs>642</Paragraphs>
  <Slides>20</Slides>
  <Notes>17</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Piecewise Linear Regression-Based Single Image Super-Resolution via Hadamard Transform</vt:lpstr>
      <vt:lpstr>Outline</vt:lpstr>
      <vt:lpstr>Extracting training data</vt:lpstr>
      <vt:lpstr>Extracting training data</vt:lpstr>
      <vt:lpstr>Image feature representation</vt:lpstr>
      <vt:lpstr>Image feature representation</vt:lpstr>
      <vt:lpstr>Clustering training data</vt:lpstr>
      <vt:lpstr>Clustering training data</vt:lpstr>
      <vt:lpstr>Clustering training data</vt:lpstr>
      <vt:lpstr>Clustering training data</vt:lpstr>
      <vt:lpstr>Another case</vt:lpstr>
      <vt:lpstr>Computing Mapping models</vt:lpstr>
      <vt:lpstr>Testing</vt:lpstr>
      <vt:lpstr>Testing</vt:lpstr>
      <vt:lpstr>Testing</vt:lpstr>
      <vt:lpstr>Testing</vt:lpstr>
      <vt:lpstr>Experimental results</vt:lpstr>
      <vt:lpstr>Experimental results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基于哈达码模式的单帧图像超分辨率方法</dc:title>
  <dc:creator>zkpk</dc:creator>
  <cp:lastModifiedBy>tclsevers</cp:lastModifiedBy>
  <cp:revision>493</cp:revision>
  <dcterms:created xsi:type="dcterms:W3CDTF">2017-10-09T08:56:05Z</dcterms:created>
  <dcterms:modified xsi:type="dcterms:W3CDTF">2018-05-14T08:09:53Z</dcterms:modified>
</cp:coreProperties>
</file>