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60"/>
  </p:notesMasterIdLst>
  <p:sldIdLst>
    <p:sldId id="256" r:id="rId2"/>
    <p:sldId id="267" r:id="rId3"/>
    <p:sldId id="272" r:id="rId4"/>
    <p:sldId id="273" r:id="rId5"/>
    <p:sldId id="275" r:id="rId6"/>
    <p:sldId id="276" r:id="rId7"/>
    <p:sldId id="287" r:id="rId8"/>
    <p:sldId id="277" r:id="rId9"/>
    <p:sldId id="278" r:id="rId10"/>
    <p:sldId id="279" r:id="rId11"/>
    <p:sldId id="280" r:id="rId12"/>
    <p:sldId id="271" r:id="rId13"/>
    <p:sldId id="268" r:id="rId14"/>
    <p:sldId id="269" r:id="rId15"/>
    <p:sldId id="270" r:id="rId16"/>
    <p:sldId id="274" r:id="rId17"/>
    <p:sldId id="257" r:id="rId18"/>
    <p:sldId id="258" r:id="rId19"/>
    <p:sldId id="259" r:id="rId20"/>
    <p:sldId id="260" r:id="rId21"/>
    <p:sldId id="265" r:id="rId22"/>
    <p:sldId id="262" r:id="rId23"/>
    <p:sldId id="263" r:id="rId24"/>
    <p:sldId id="264" r:id="rId25"/>
    <p:sldId id="281" r:id="rId26"/>
    <p:sldId id="282" r:id="rId27"/>
    <p:sldId id="285" r:id="rId28"/>
    <p:sldId id="286" r:id="rId29"/>
    <p:sldId id="288" r:id="rId30"/>
    <p:sldId id="289" r:id="rId31"/>
    <p:sldId id="290" r:id="rId32"/>
    <p:sldId id="313" r:id="rId33"/>
    <p:sldId id="291" r:id="rId34"/>
    <p:sldId id="314" r:id="rId35"/>
    <p:sldId id="309" r:id="rId36"/>
    <p:sldId id="293" r:id="rId37"/>
    <p:sldId id="310" r:id="rId38"/>
    <p:sldId id="315" r:id="rId39"/>
    <p:sldId id="311" r:id="rId40"/>
    <p:sldId id="316" r:id="rId41"/>
    <p:sldId id="312" r:id="rId42"/>
    <p:sldId id="294" r:id="rId43"/>
    <p:sldId id="295" r:id="rId44"/>
    <p:sldId id="296" r:id="rId45"/>
    <p:sldId id="308" r:id="rId46"/>
    <p:sldId id="297" r:id="rId47"/>
    <p:sldId id="298" r:id="rId48"/>
    <p:sldId id="299" r:id="rId49"/>
    <p:sldId id="300" r:id="rId50"/>
    <p:sldId id="301" r:id="rId51"/>
    <p:sldId id="302" r:id="rId52"/>
    <p:sldId id="303" r:id="rId53"/>
    <p:sldId id="304" r:id="rId54"/>
    <p:sldId id="305" r:id="rId55"/>
    <p:sldId id="306" r:id="rId56"/>
    <p:sldId id="317" r:id="rId57"/>
    <p:sldId id="307" r:id="rId58"/>
    <p:sldId id="266" r:id="rId59"/>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image" Target="../media/image13.png"/></Relationships>
</file>

<file path=ppt/diagrams/_rels/drawing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3457F6-B191-4435-AD99-7BCE9548879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1065212-C60D-442A-B8F4-BB696DF65E8D}">
      <dgm:prSet custT="1"/>
      <dgm:spPr/>
      <dgm:t>
        <a:bodyPr/>
        <a:lstStyle/>
        <a:p>
          <a:r>
            <a:rPr lang="zh-TW" altLang="en-US" sz="2400" dirty="0">
              <a:latin typeface="標楷體" panose="03000509000000000000" pitchFamily="65" charset="-120"/>
              <a:ea typeface="標楷體" panose="03000509000000000000" pitchFamily="65" charset="-120"/>
            </a:rPr>
            <a:t>等到</a:t>
          </a:r>
          <a:r>
            <a:rPr lang="zh-TW" sz="2400" dirty="0">
              <a:latin typeface="標楷體" panose="03000509000000000000" pitchFamily="65" charset="-120"/>
              <a:ea typeface="標楷體" panose="03000509000000000000" pitchFamily="65" charset="-120"/>
            </a:rPr>
            <a:t>高壓配電設備真正裝配到企業的用電場所，期望可以執行電力</a:t>
          </a:r>
          <a:r>
            <a:rPr lang="zh-TW" altLang="en-US" sz="2400" dirty="0">
              <a:latin typeface="標楷體" panose="03000509000000000000" pitchFamily="65" charset="-120"/>
              <a:ea typeface="標楷體" panose="03000509000000000000" pitchFamily="65" charset="-120"/>
            </a:rPr>
            <a:t>傳輸，但其保護功能</a:t>
          </a:r>
          <a:r>
            <a:rPr lang="zh-TW" sz="2400" dirty="0">
              <a:latin typeface="標楷體" panose="03000509000000000000" pitchFamily="65" charset="-120"/>
              <a:ea typeface="標楷體" panose="03000509000000000000" pitchFamily="65" charset="-120"/>
            </a:rPr>
            <a:t>卻大多無能為力或後繼無力，造成的用電事故卻常常影響企業的營運，以及台電的供電安全、品質。</a:t>
          </a:r>
          <a:endParaRPr lang="en-US" altLang="zh-TW" sz="2400" dirty="0">
            <a:latin typeface="標楷體" panose="03000509000000000000" pitchFamily="65" charset="-120"/>
            <a:ea typeface="標楷體" panose="03000509000000000000" pitchFamily="65" charset="-120"/>
          </a:endParaRPr>
        </a:p>
      </dgm:t>
    </dgm:pt>
    <dgm:pt modelId="{E700B459-B1ED-4A26-A2FB-49AA8DD11E6F}" type="parTrans" cxnId="{F88F02E5-B499-4A86-B396-EE1B644212F7}">
      <dgm:prSet/>
      <dgm:spPr/>
      <dgm:t>
        <a:bodyPr/>
        <a:lstStyle/>
        <a:p>
          <a:endParaRPr lang="en-US"/>
        </a:p>
      </dgm:t>
    </dgm:pt>
    <dgm:pt modelId="{BFB70875-C261-49A0-B6EB-5D65C33271B6}" type="sibTrans" cxnId="{F88F02E5-B499-4A86-B396-EE1B644212F7}">
      <dgm:prSet/>
      <dgm:spPr/>
      <dgm:t>
        <a:bodyPr/>
        <a:lstStyle/>
        <a:p>
          <a:endParaRPr lang="en-US"/>
        </a:p>
      </dgm:t>
    </dgm:pt>
    <dgm:pt modelId="{9172AD4A-4B13-43EA-9F1B-C6E84EC93C26}">
      <dgm:prSet custT="1"/>
      <dgm:spPr/>
      <dgm:t>
        <a:bodyPr/>
        <a:lstStyle/>
        <a:p>
          <a:pPr algn="l"/>
          <a:r>
            <a:rPr lang="zh-TW" altLang="en-US" sz="2500" dirty="0">
              <a:latin typeface="標楷體" panose="03000509000000000000" pitchFamily="65" charset="-120"/>
              <a:ea typeface="標楷體" panose="03000509000000000000" pitchFamily="65" charset="-120"/>
            </a:rPr>
            <a:t>到底是啥原因，會讓高壓斷路器盤的保護功能喪失或逐漸喪失</a:t>
          </a:r>
          <a:r>
            <a:rPr lang="zh-TW" sz="2500" dirty="0">
              <a:latin typeface="標楷體" panose="03000509000000000000" pitchFamily="65" charset="-120"/>
              <a:ea typeface="標楷體" panose="03000509000000000000" pitchFamily="65" charset="-120"/>
            </a:rPr>
            <a:t>，</a:t>
          </a:r>
          <a:r>
            <a:rPr lang="zh-TW" altLang="en-US" sz="2500" dirty="0">
              <a:latin typeface="標楷體" panose="03000509000000000000" pitchFamily="65" charset="-120"/>
              <a:ea typeface="標楷體" panose="03000509000000000000" pitchFamily="65" charset="-120"/>
            </a:rPr>
            <a:t>問題就是</a:t>
          </a:r>
          <a:r>
            <a:rPr lang="en-US" altLang="zh-TW" sz="2500" dirty="0">
              <a:latin typeface="標楷體" panose="03000509000000000000" pitchFamily="65" charset="-120"/>
              <a:ea typeface="標楷體" panose="03000509000000000000" pitchFamily="65" charset="-120"/>
            </a:rPr>
            <a:t>CB</a:t>
          </a:r>
          <a:r>
            <a:rPr lang="zh-TW" altLang="en-US" sz="2500" dirty="0">
              <a:latin typeface="標楷體" panose="03000509000000000000" pitchFamily="65" charset="-120"/>
              <a:ea typeface="標楷體" panose="03000509000000000000" pitchFamily="65" charset="-120"/>
            </a:rPr>
            <a:t>和</a:t>
          </a:r>
          <a:r>
            <a:rPr lang="en-US" altLang="zh-TW" sz="2500" dirty="0">
              <a:latin typeface="標楷體" panose="03000509000000000000" pitchFamily="65" charset="-120"/>
              <a:ea typeface="標楷體" panose="03000509000000000000" pitchFamily="65" charset="-120"/>
            </a:rPr>
            <a:t>Ry</a:t>
          </a:r>
          <a:r>
            <a:rPr lang="zh-TW" altLang="en-US" sz="2500" dirty="0">
              <a:latin typeface="標楷體" panose="03000509000000000000" pitchFamily="65" charset="-120"/>
              <a:ea typeface="標楷體" panose="03000509000000000000" pitchFamily="65" charset="-120"/>
            </a:rPr>
            <a:t>的</a:t>
          </a:r>
          <a:r>
            <a:rPr lang="en-US" altLang="zh-TW" sz="2500" dirty="0">
              <a:latin typeface="標楷體" panose="03000509000000000000" pitchFamily="65" charset="-120"/>
              <a:ea typeface="標楷體" panose="03000509000000000000" pitchFamily="65" charset="-120"/>
            </a:rPr>
            <a:t>~</a:t>
          </a:r>
        </a:p>
        <a:p>
          <a:pPr algn="l"/>
          <a:endParaRPr lang="en-US" altLang="zh-TW" sz="2500" dirty="0">
            <a:latin typeface="標楷體" panose="03000509000000000000" pitchFamily="65" charset="-120"/>
            <a:ea typeface="標楷體" panose="03000509000000000000" pitchFamily="65" charset="-120"/>
          </a:endParaRPr>
        </a:p>
      </dgm:t>
    </dgm:pt>
    <dgm:pt modelId="{EE6C5E7B-1C57-4DB2-B2AD-4509B4C76587}" type="parTrans" cxnId="{FF1E9FF3-50CA-4328-B446-EE0735526FFC}">
      <dgm:prSet/>
      <dgm:spPr/>
      <dgm:t>
        <a:bodyPr/>
        <a:lstStyle/>
        <a:p>
          <a:endParaRPr lang="en-US"/>
        </a:p>
      </dgm:t>
    </dgm:pt>
    <dgm:pt modelId="{1DD8BB7B-5921-4990-81F1-DE599D476B64}" type="sibTrans" cxnId="{FF1E9FF3-50CA-4328-B446-EE0735526FFC}">
      <dgm:prSet/>
      <dgm:spPr/>
      <dgm:t>
        <a:bodyPr/>
        <a:lstStyle/>
        <a:p>
          <a:endParaRPr lang="en-US"/>
        </a:p>
      </dgm:t>
    </dgm:pt>
    <dgm:pt modelId="{DF0FE4F0-D560-413B-8F72-7B7A60F3217F}" type="pres">
      <dgm:prSet presAssocID="{213457F6-B191-4435-AD99-7BCE95488799}" presName="root" presStyleCnt="0">
        <dgm:presLayoutVars>
          <dgm:dir/>
          <dgm:resizeHandles val="exact"/>
        </dgm:presLayoutVars>
      </dgm:prSet>
      <dgm:spPr/>
    </dgm:pt>
    <dgm:pt modelId="{CBB0364F-D69C-4EDE-BF14-1BEFD13DD712}" type="pres">
      <dgm:prSet presAssocID="{81065212-C60D-442A-B8F4-BB696DF65E8D}" presName="compNode" presStyleCnt="0"/>
      <dgm:spPr/>
    </dgm:pt>
    <dgm:pt modelId="{4D7BEE46-4EBB-4063-AF53-1935F66A8389}" type="pres">
      <dgm:prSet presAssocID="{81065212-C60D-442A-B8F4-BB696DF65E8D}" presName="bgRect" presStyleLbl="bgShp" presStyleIdx="0" presStyleCnt="2"/>
      <dgm:spPr/>
    </dgm:pt>
    <dgm:pt modelId="{B3D41E83-C5E3-4055-A06B-E75BDF386CD7}" type="pres">
      <dgm:prSet presAssocID="{81065212-C60D-442A-B8F4-BB696DF65E8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Lst>
          </a:blip>
          <a:stretch>
            <a:fillRect/>
          </a:stretch>
        </a:blipFill>
        <a:ln>
          <a:noFill/>
        </a:ln>
      </dgm:spPr>
      <dgm:extLst>
        <a:ext uri="{E40237B7-FDA0-4F09-8148-C483321AD2D9}">
          <dgm14:cNvPr xmlns:dgm14="http://schemas.microsoft.com/office/drawing/2010/diagram" id="0" name="" descr="Scooter"/>
        </a:ext>
      </dgm:extLst>
    </dgm:pt>
    <dgm:pt modelId="{0492F695-0571-47AA-8503-688C1A3780EC}" type="pres">
      <dgm:prSet presAssocID="{81065212-C60D-442A-B8F4-BB696DF65E8D}" presName="spaceRect" presStyleCnt="0"/>
      <dgm:spPr/>
    </dgm:pt>
    <dgm:pt modelId="{C66030AD-E192-44D7-8A5A-EBF599599F62}" type="pres">
      <dgm:prSet presAssocID="{81065212-C60D-442A-B8F4-BB696DF65E8D}" presName="parTx" presStyleLbl="revTx" presStyleIdx="0" presStyleCnt="2" custScaleX="109482">
        <dgm:presLayoutVars>
          <dgm:chMax val="0"/>
          <dgm:chPref val="0"/>
        </dgm:presLayoutVars>
      </dgm:prSet>
      <dgm:spPr/>
    </dgm:pt>
    <dgm:pt modelId="{53D43D2B-0049-4272-B65C-D9D27BD959A9}" type="pres">
      <dgm:prSet presAssocID="{BFB70875-C261-49A0-B6EB-5D65C33271B6}" presName="sibTrans" presStyleCnt="0"/>
      <dgm:spPr/>
    </dgm:pt>
    <dgm:pt modelId="{C3F5852B-FE23-4F7A-B534-4518F35C9BD2}" type="pres">
      <dgm:prSet presAssocID="{9172AD4A-4B13-43EA-9F1B-C6E84EC93C26}" presName="compNode" presStyleCnt="0"/>
      <dgm:spPr/>
    </dgm:pt>
    <dgm:pt modelId="{18D02927-0CB4-4033-8835-123A16A9E6AA}" type="pres">
      <dgm:prSet presAssocID="{9172AD4A-4B13-43EA-9F1B-C6E84EC93C26}" presName="bgRect" presStyleLbl="bgShp" presStyleIdx="1" presStyleCnt="2"/>
      <dgm:spPr/>
    </dgm:pt>
    <dgm:pt modelId="{62950584-1C78-4FCA-8DDC-63B4C7CAE156}" type="pres">
      <dgm:prSet presAssocID="{9172AD4A-4B13-43EA-9F1B-C6E84EC93C26}" presName="iconRect" presStyleLbl="node1" presStyleIdx="1" presStyleCnt="2"/>
      <dgm:spPr>
        <a:blipFill>
          <a:blip xmlns:r="http://schemas.openxmlformats.org/officeDocument/2006/relationships" r:embed="rId2">
            <a:extLst>
              <a:ext uri="{28A0092B-C50C-407E-A947-70E740481C1C}">
                <a14:useLocalDpi xmlns:a14="http://schemas.microsoft.com/office/drawing/2010/main" val="0"/>
              </a:ext>
            </a:extLst>
          </a:blip>
          <a:stretch>
            <a:fillRect/>
          </a:stretch>
        </a:blipFill>
        <a:ln>
          <a:noFill/>
        </a:ln>
      </dgm:spPr>
      <dgm:extLst>
        <a:ext uri="{E40237B7-FDA0-4F09-8148-C483321AD2D9}">
          <dgm14:cNvPr xmlns:dgm14="http://schemas.microsoft.com/office/drawing/2010/diagram" id="0" name="" descr="Question mark"/>
        </a:ext>
      </dgm:extLst>
    </dgm:pt>
    <dgm:pt modelId="{78DC0154-1EAA-428F-A3C0-AB9EE287F1B8}" type="pres">
      <dgm:prSet presAssocID="{9172AD4A-4B13-43EA-9F1B-C6E84EC93C26}" presName="spaceRect" presStyleCnt="0"/>
      <dgm:spPr/>
    </dgm:pt>
    <dgm:pt modelId="{6723DA06-4D98-459F-8AB9-601A1DA2F651}" type="pres">
      <dgm:prSet presAssocID="{9172AD4A-4B13-43EA-9F1B-C6E84EC93C26}" presName="parTx" presStyleLbl="revTx" presStyleIdx="1" presStyleCnt="2">
        <dgm:presLayoutVars>
          <dgm:chMax val="0"/>
          <dgm:chPref val="0"/>
        </dgm:presLayoutVars>
      </dgm:prSet>
      <dgm:spPr/>
    </dgm:pt>
  </dgm:ptLst>
  <dgm:cxnLst>
    <dgm:cxn modelId="{81561878-0951-4003-AEA1-1E718DA463A0}" type="presOf" srcId="{9172AD4A-4B13-43EA-9F1B-C6E84EC93C26}" destId="{6723DA06-4D98-459F-8AB9-601A1DA2F651}" srcOrd="0" destOrd="0" presId="urn:microsoft.com/office/officeart/2018/2/layout/IconVerticalSolidList"/>
    <dgm:cxn modelId="{D444D77C-CE20-41AA-A324-28FCEC42A7F1}" type="presOf" srcId="{213457F6-B191-4435-AD99-7BCE95488799}" destId="{DF0FE4F0-D560-413B-8F72-7B7A60F3217F}" srcOrd="0" destOrd="0" presId="urn:microsoft.com/office/officeart/2018/2/layout/IconVerticalSolidList"/>
    <dgm:cxn modelId="{9A2280A2-9085-459D-AAEE-F727C3249628}" type="presOf" srcId="{81065212-C60D-442A-B8F4-BB696DF65E8D}" destId="{C66030AD-E192-44D7-8A5A-EBF599599F62}" srcOrd="0" destOrd="0" presId="urn:microsoft.com/office/officeart/2018/2/layout/IconVerticalSolidList"/>
    <dgm:cxn modelId="{F88F02E5-B499-4A86-B396-EE1B644212F7}" srcId="{213457F6-B191-4435-AD99-7BCE95488799}" destId="{81065212-C60D-442A-B8F4-BB696DF65E8D}" srcOrd="0" destOrd="0" parTransId="{E700B459-B1ED-4A26-A2FB-49AA8DD11E6F}" sibTransId="{BFB70875-C261-49A0-B6EB-5D65C33271B6}"/>
    <dgm:cxn modelId="{FF1E9FF3-50CA-4328-B446-EE0735526FFC}" srcId="{213457F6-B191-4435-AD99-7BCE95488799}" destId="{9172AD4A-4B13-43EA-9F1B-C6E84EC93C26}" srcOrd="1" destOrd="0" parTransId="{EE6C5E7B-1C57-4DB2-B2AD-4509B4C76587}" sibTransId="{1DD8BB7B-5921-4990-81F1-DE599D476B64}"/>
    <dgm:cxn modelId="{910F5D7A-ACC6-42B2-98C5-55F4C125F7D8}" type="presParOf" srcId="{DF0FE4F0-D560-413B-8F72-7B7A60F3217F}" destId="{CBB0364F-D69C-4EDE-BF14-1BEFD13DD712}" srcOrd="0" destOrd="0" presId="urn:microsoft.com/office/officeart/2018/2/layout/IconVerticalSolidList"/>
    <dgm:cxn modelId="{8484854C-8B55-4C57-B624-90DAFC9F4DD8}" type="presParOf" srcId="{CBB0364F-D69C-4EDE-BF14-1BEFD13DD712}" destId="{4D7BEE46-4EBB-4063-AF53-1935F66A8389}" srcOrd="0" destOrd="0" presId="urn:microsoft.com/office/officeart/2018/2/layout/IconVerticalSolidList"/>
    <dgm:cxn modelId="{0C4C65D8-827E-4902-A056-9761C37D0732}" type="presParOf" srcId="{CBB0364F-D69C-4EDE-BF14-1BEFD13DD712}" destId="{B3D41E83-C5E3-4055-A06B-E75BDF386CD7}" srcOrd="1" destOrd="0" presId="urn:microsoft.com/office/officeart/2018/2/layout/IconVerticalSolidList"/>
    <dgm:cxn modelId="{73449ABA-C252-4CB2-B4DD-CA008908B7B9}" type="presParOf" srcId="{CBB0364F-D69C-4EDE-BF14-1BEFD13DD712}" destId="{0492F695-0571-47AA-8503-688C1A3780EC}" srcOrd="2" destOrd="0" presId="urn:microsoft.com/office/officeart/2018/2/layout/IconVerticalSolidList"/>
    <dgm:cxn modelId="{CA28065B-9DA0-4EE6-AA62-DB941B41FF83}" type="presParOf" srcId="{CBB0364F-D69C-4EDE-BF14-1BEFD13DD712}" destId="{C66030AD-E192-44D7-8A5A-EBF599599F62}" srcOrd="3" destOrd="0" presId="urn:microsoft.com/office/officeart/2018/2/layout/IconVerticalSolidList"/>
    <dgm:cxn modelId="{373D5715-032F-489D-9142-C96A588C1DE1}" type="presParOf" srcId="{DF0FE4F0-D560-413B-8F72-7B7A60F3217F}" destId="{53D43D2B-0049-4272-B65C-D9D27BD959A9}" srcOrd="1" destOrd="0" presId="urn:microsoft.com/office/officeart/2018/2/layout/IconVerticalSolidList"/>
    <dgm:cxn modelId="{B617EBD8-FDA9-4DE8-A0D0-8917874DBB65}" type="presParOf" srcId="{DF0FE4F0-D560-413B-8F72-7B7A60F3217F}" destId="{C3F5852B-FE23-4F7A-B534-4518F35C9BD2}" srcOrd="2" destOrd="0" presId="urn:microsoft.com/office/officeart/2018/2/layout/IconVerticalSolidList"/>
    <dgm:cxn modelId="{98D4E829-11B2-4759-A6EF-CD461E0E5BBC}" type="presParOf" srcId="{C3F5852B-FE23-4F7A-B534-4518F35C9BD2}" destId="{18D02927-0CB4-4033-8835-123A16A9E6AA}" srcOrd="0" destOrd="0" presId="urn:microsoft.com/office/officeart/2018/2/layout/IconVerticalSolidList"/>
    <dgm:cxn modelId="{714E02A3-3D87-4D34-81A2-76B5E8CA679F}" type="presParOf" srcId="{C3F5852B-FE23-4F7A-B534-4518F35C9BD2}" destId="{62950584-1C78-4FCA-8DDC-63B4C7CAE156}" srcOrd="1" destOrd="0" presId="urn:microsoft.com/office/officeart/2018/2/layout/IconVerticalSolidList"/>
    <dgm:cxn modelId="{1118B407-2C8A-41BD-A64E-0E64A57FAF3C}" type="presParOf" srcId="{C3F5852B-FE23-4F7A-B534-4518F35C9BD2}" destId="{78DC0154-1EAA-428F-A3C0-AB9EE287F1B8}" srcOrd="2" destOrd="0" presId="urn:microsoft.com/office/officeart/2018/2/layout/IconVerticalSolidList"/>
    <dgm:cxn modelId="{617BB8AB-42F0-4652-BD14-10862D2E30C7}" type="presParOf" srcId="{C3F5852B-FE23-4F7A-B534-4518F35C9BD2}" destId="{6723DA06-4D98-459F-8AB9-601A1DA2F65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7BEE46-4EBB-4063-AF53-1935F66A8389}">
      <dsp:nvSpPr>
        <dsp:cNvPr id="0" name=""/>
        <dsp:cNvSpPr/>
      </dsp:nvSpPr>
      <dsp:spPr>
        <a:xfrm>
          <a:off x="-148062" y="279320"/>
          <a:ext cx="8503920" cy="183410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D41E83-C5E3-4055-A06B-E75BDF386CD7}">
      <dsp:nvSpPr>
        <dsp:cNvPr id="0" name=""/>
        <dsp:cNvSpPr/>
      </dsp:nvSpPr>
      <dsp:spPr>
        <a:xfrm>
          <a:off x="406754" y="691994"/>
          <a:ext cx="1010731" cy="1008758"/>
        </a:xfrm>
        <a:prstGeom prst="rect">
          <a:avLst/>
        </a:prstGeom>
        <a:blipFill>
          <a:blip xmlns:r="http://schemas.openxmlformats.org/officeDocument/2006/relationships" r:embed="rId1">
            <a:extLst>
              <a:ext uri="{28A0092B-C50C-407E-A947-70E740481C1C}">
                <a14:useLocalDpi xmlns:a14="http://schemas.microsoft.com/office/drawing/2010/main" val="0"/>
              </a:ext>
            </a:extLst>
          </a:blip>
          <a:stretch>
            <a:fillRect/>
          </a:stretch>
        </a:blipFill>
        <a:ln w="11429" cap="flat" cmpd="sng" algn="ctr">
          <a:noFill/>
          <a:prstDash val="sysDash"/>
        </a:ln>
        <a:effectLst/>
      </dsp:spPr>
      <dsp:style>
        <a:lnRef idx="2">
          <a:scrgbClr r="0" g="0" b="0"/>
        </a:lnRef>
        <a:fillRef idx="1">
          <a:scrgbClr r="0" g="0" b="0"/>
        </a:fillRef>
        <a:effectRef idx="0">
          <a:scrgbClr r="0" g="0" b="0"/>
        </a:effectRef>
        <a:fontRef idx="minor">
          <a:schemeClr val="lt1"/>
        </a:fontRef>
      </dsp:style>
    </dsp:sp>
    <dsp:sp modelId="{C66030AD-E192-44D7-8A5A-EBF599599F62}">
      <dsp:nvSpPr>
        <dsp:cNvPr id="0" name=""/>
        <dsp:cNvSpPr/>
      </dsp:nvSpPr>
      <dsp:spPr>
        <a:xfrm>
          <a:off x="1669953" y="279320"/>
          <a:ext cx="6982029" cy="18358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299" tIns="194299" rIns="194299" bIns="194299" numCol="1" spcCol="1270" anchor="ctr" anchorCtr="0">
          <a:noAutofit/>
        </a:bodyPr>
        <a:lstStyle/>
        <a:p>
          <a:pPr marL="0" lvl="0" indent="0" algn="l" defTabSz="1066800">
            <a:lnSpc>
              <a:spcPct val="90000"/>
            </a:lnSpc>
            <a:spcBef>
              <a:spcPct val="0"/>
            </a:spcBef>
            <a:spcAft>
              <a:spcPct val="35000"/>
            </a:spcAft>
            <a:buNone/>
          </a:pPr>
          <a:r>
            <a:rPr lang="zh-TW" altLang="en-US" sz="2400" kern="1200" dirty="0">
              <a:latin typeface="標楷體" panose="03000509000000000000" pitchFamily="65" charset="-120"/>
              <a:ea typeface="標楷體" panose="03000509000000000000" pitchFamily="65" charset="-120"/>
            </a:rPr>
            <a:t>等到</a:t>
          </a:r>
          <a:r>
            <a:rPr lang="zh-TW" sz="2400" kern="1200" dirty="0">
              <a:latin typeface="標楷體" panose="03000509000000000000" pitchFamily="65" charset="-120"/>
              <a:ea typeface="標楷體" panose="03000509000000000000" pitchFamily="65" charset="-120"/>
            </a:rPr>
            <a:t>高壓配電設備真正裝配到企業的用電場所，期望可以執行電力</a:t>
          </a:r>
          <a:r>
            <a:rPr lang="zh-TW" altLang="en-US" sz="2400" kern="1200" dirty="0">
              <a:latin typeface="標楷體" panose="03000509000000000000" pitchFamily="65" charset="-120"/>
              <a:ea typeface="標楷體" panose="03000509000000000000" pitchFamily="65" charset="-120"/>
            </a:rPr>
            <a:t>傳輸，但其保護功能</a:t>
          </a:r>
          <a:r>
            <a:rPr lang="zh-TW" sz="2400" kern="1200" dirty="0">
              <a:latin typeface="標楷體" panose="03000509000000000000" pitchFamily="65" charset="-120"/>
              <a:ea typeface="標楷體" panose="03000509000000000000" pitchFamily="65" charset="-120"/>
            </a:rPr>
            <a:t>卻大多無能為力或後繼無力，造成的用電事故卻常常影響企業的營運，以及台電的供電安全、品質。</a:t>
          </a:r>
          <a:endParaRPr lang="en-US" altLang="zh-TW" sz="2400" kern="1200" dirty="0">
            <a:latin typeface="標楷體" panose="03000509000000000000" pitchFamily="65" charset="-120"/>
            <a:ea typeface="標楷體" panose="03000509000000000000" pitchFamily="65" charset="-120"/>
          </a:endParaRPr>
        </a:p>
      </dsp:txBody>
      <dsp:txXfrm>
        <a:off x="1669953" y="279320"/>
        <a:ext cx="6982029" cy="1835898"/>
      </dsp:txXfrm>
    </dsp:sp>
    <dsp:sp modelId="{18D02927-0CB4-4033-8835-123A16A9E6AA}">
      <dsp:nvSpPr>
        <dsp:cNvPr id="0" name=""/>
        <dsp:cNvSpPr/>
      </dsp:nvSpPr>
      <dsp:spPr>
        <a:xfrm>
          <a:off x="-148062" y="2456781"/>
          <a:ext cx="8503920" cy="183410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950584-1C78-4FCA-8DDC-63B4C7CAE156}">
      <dsp:nvSpPr>
        <dsp:cNvPr id="0" name=""/>
        <dsp:cNvSpPr/>
      </dsp:nvSpPr>
      <dsp:spPr>
        <a:xfrm>
          <a:off x="406754" y="2869455"/>
          <a:ext cx="1010731" cy="1008758"/>
        </a:xfrm>
        <a:prstGeom prst="rect">
          <a:avLst/>
        </a:prstGeom>
        <a:blipFill>
          <a:blip xmlns:r="http://schemas.openxmlformats.org/officeDocument/2006/relationships" r:embed="rId2">
            <a:extLst>
              <a:ext uri="{28A0092B-C50C-407E-A947-70E740481C1C}">
                <a14:useLocalDpi xmlns:a14="http://schemas.microsoft.com/office/drawing/2010/main" val="0"/>
              </a:ext>
            </a:extLst>
          </a:blip>
          <a:stretch>
            <a:fillRect/>
          </a:stretch>
        </a:blipFill>
        <a:ln w="11429" cap="flat" cmpd="sng" algn="ctr">
          <a:noFill/>
          <a:prstDash val="sysDash"/>
        </a:ln>
        <a:effectLst/>
      </dsp:spPr>
      <dsp:style>
        <a:lnRef idx="2">
          <a:scrgbClr r="0" g="0" b="0"/>
        </a:lnRef>
        <a:fillRef idx="1">
          <a:scrgbClr r="0" g="0" b="0"/>
        </a:fillRef>
        <a:effectRef idx="0">
          <a:scrgbClr r="0" g="0" b="0"/>
        </a:effectRef>
        <a:fontRef idx="minor">
          <a:schemeClr val="lt1"/>
        </a:fontRef>
      </dsp:style>
    </dsp:sp>
    <dsp:sp modelId="{6723DA06-4D98-459F-8AB9-601A1DA2F651}">
      <dsp:nvSpPr>
        <dsp:cNvPr id="0" name=""/>
        <dsp:cNvSpPr/>
      </dsp:nvSpPr>
      <dsp:spPr>
        <a:xfrm>
          <a:off x="1972302" y="2456781"/>
          <a:ext cx="6377330" cy="18358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299" tIns="194299" rIns="194299" bIns="194299" numCol="1" spcCol="1270" anchor="ctr" anchorCtr="0">
          <a:noAutofit/>
        </a:bodyPr>
        <a:lstStyle/>
        <a:p>
          <a:pPr marL="0" lvl="0" indent="0" algn="l" defTabSz="1111250">
            <a:lnSpc>
              <a:spcPct val="90000"/>
            </a:lnSpc>
            <a:spcBef>
              <a:spcPct val="0"/>
            </a:spcBef>
            <a:spcAft>
              <a:spcPct val="35000"/>
            </a:spcAft>
            <a:buNone/>
          </a:pPr>
          <a:r>
            <a:rPr lang="zh-TW" altLang="en-US" sz="2500" kern="1200" dirty="0">
              <a:latin typeface="標楷體" panose="03000509000000000000" pitchFamily="65" charset="-120"/>
              <a:ea typeface="標楷體" panose="03000509000000000000" pitchFamily="65" charset="-120"/>
            </a:rPr>
            <a:t>到底是啥原因，會讓高壓斷路器盤的保護功能喪失或逐漸喪失</a:t>
          </a:r>
          <a:r>
            <a:rPr lang="zh-TW" sz="2500" kern="1200" dirty="0">
              <a:latin typeface="標楷體" panose="03000509000000000000" pitchFamily="65" charset="-120"/>
              <a:ea typeface="標楷體" panose="03000509000000000000" pitchFamily="65" charset="-120"/>
            </a:rPr>
            <a:t>，</a:t>
          </a:r>
          <a:r>
            <a:rPr lang="zh-TW" altLang="en-US" sz="2500" kern="1200" dirty="0">
              <a:latin typeface="標楷體" panose="03000509000000000000" pitchFamily="65" charset="-120"/>
              <a:ea typeface="標楷體" panose="03000509000000000000" pitchFamily="65" charset="-120"/>
            </a:rPr>
            <a:t>問題就是</a:t>
          </a:r>
          <a:r>
            <a:rPr lang="en-US" altLang="zh-TW" sz="2500" kern="1200" dirty="0">
              <a:latin typeface="標楷體" panose="03000509000000000000" pitchFamily="65" charset="-120"/>
              <a:ea typeface="標楷體" panose="03000509000000000000" pitchFamily="65" charset="-120"/>
            </a:rPr>
            <a:t>CB</a:t>
          </a:r>
          <a:r>
            <a:rPr lang="zh-TW" altLang="en-US" sz="2500" kern="1200" dirty="0">
              <a:latin typeface="標楷體" panose="03000509000000000000" pitchFamily="65" charset="-120"/>
              <a:ea typeface="標楷體" panose="03000509000000000000" pitchFamily="65" charset="-120"/>
            </a:rPr>
            <a:t>和</a:t>
          </a:r>
          <a:r>
            <a:rPr lang="en-US" altLang="zh-TW" sz="2500" kern="1200" dirty="0">
              <a:latin typeface="標楷體" panose="03000509000000000000" pitchFamily="65" charset="-120"/>
              <a:ea typeface="標楷體" panose="03000509000000000000" pitchFamily="65" charset="-120"/>
            </a:rPr>
            <a:t>Ry</a:t>
          </a:r>
          <a:r>
            <a:rPr lang="zh-TW" altLang="en-US" sz="2500" kern="1200" dirty="0">
              <a:latin typeface="標楷體" panose="03000509000000000000" pitchFamily="65" charset="-120"/>
              <a:ea typeface="標楷體" panose="03000509000000000000" pitchFamily="65" charset="-120"/>
            </a:rPr>
            <a:t>的</a:t>
          </a:r>
          <a:r>
            <a:rPr lang="en-US" altLang="zh-TW" sz="2500" kern="1200" dirty="0">
              <a:latin typeface="標楷體" panose="03000509000000000000" pitchFamily="65" charset="-120"/>
              <a:ea typeface="標楷體" panose="03000509000000000000" pitchFamily="65" charset="-120"/>
            </a:rPr>
            <a:t>~</a:t>
          </a:r>
        </a:p>
        <a:p>
          <a:pPr marL="0" lvl="0" indent="0" algn="l" defTabSz="1111250">
            <a:lnSpc>
              <a:spcPct val="90000"/>
            </a:lnSpc>
            <a:spcBef>
              <a:spcPct val="0"/>
            </a:spcBef>
            <a:spcAft>
              <a:spcPct val="35000"/>
            </a:spcAft>
            <a:buNone/>
          </a:pPr>
          <a:endParaRPr lang="en-US" altLang="zh-TW" sz="2500" kern="1200" dirty="0">
            <a:latin typeface="標楷體" panose="03000509000000000000" pitchFamily="65" charset="-120"/>
            <a:ea typeface="標楷體" panose="03000509000000000000" pitchFamily="65" charset="-120"/>
          </a:endParaRPr>
        </a:p>
      </dsp:txBody>
      <dsp:txXfrm>
        <a:off x="1972302" y="2456781"/>
        <a:ext cx="6377330" cy="183589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895C77-5BDF-4338-B84B-780A3D92FF2C}" type="datetimeFigureOut">
              <a:rPr lang="zh-TW" altLang="en-US" smtClean="0"/>
              <a:t>2020/6/11</a:t>
            </a:fld>
            <a:endParaRPr lang="zh-TW" altLang="en-US"/>
          </a:p>
        </p:txBody>
      </p:sp>
      <p:sp>
        <p:nvSpPr>
          <p:cNvPr id="4" name="投影片影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16DD13-8FEB-44CD-9667-6D7DD8509AFE}" type="slidenum">
              <a:rPr lang="zh-TW" altLang="en-US" smtClean="0"/>
              <a:t>‹#›</a:t>
            </a:fld>
            <a:endParaRPr lang="zh-TW" altLang="en-US"/>
          </a:p>
        </p:txBody>
      </p:sp>
    </p:spTree>
    <p:extLst>
      <p:ext uri="{BB962C8B-B14F-4D97-AF65-F5344CB8AC3E}">
        <p14:creationId xmlns:p14="http://schemas.microsoft.com/office/powerpoint/2010/main" val="3523075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716DD13-8FEB-44CD-9667-6D7DD8509AFE}" type="slidenum">
              <a:rPr lang="zh-TW" altLang="en-US" smtClean="0"/>
              <a:t>30</a:t>
            </a:fld>
            <a:endParaRPr lang="zh-TW" altLang="en-US"/>
          </a:p>
        </p:txBody>
      </p:sp>
    </p:spTree>
    <p:extLst>
      <p:ext uri="{BB962C8B-B14F-4D97-AF65-F5344CB8AC3E}">
        <p14:creationId xmlns:p14="http://schemas.microsoft.com/office/powerpoint/2010/main" val="320307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716DD13-8FEB-44CD-9667-6D7DD8509AFE}" type="slidenum">
              <a:rPr lang="zh-TW" altLang="en-US" smtClean="0"/>
              <a:t>38</a:t>
            </a:fld>
            <a:endParaRPr lang="zh-TW" altLang="en-US"/>
          </a:p>
        </p:txBody>
      </p:sp>
    </p:spTree>
    <p:extLst>
      <p:ext uri="{BB962C8B-B14F-4D97-AF65-F5344CB8AC3E}">
        <p14:creationId xmlns:p14="http://schemas.microsoft.com/office/powerpoint/2010/main" val="1104170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Ref idx="1001">
        <a:schemeClr val="bg2"/>
      </p:bgRef>
    </p:bg>
    <p:spTree>
      <p:nvGrpSpPr>
        <p:cNvPr id="1" name=""/>
        <p:cNvGrpSpPr/>
        <p:nvPr/>
      </p:nvGrpSpPr>
      <p:grpSpPr>
        <a:xfrm>
          <a:off x="0" y="0"/>
          <a:ext cx="0" cy="0"/>
          <a:chOff x="0" y="0"/>
          <a:chExt cx="0" cy="0"/>
        </a:xfrm>
      </p:grpSpPr>
      <p:sp>
        <p:nvSpPr>
          <p:cNvPr id="15" name="矩形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矩形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副標題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TW" altLang="en-US"/>
              <a:t>按一下以編輯母片副標題樣式</a:t>
            </a:r>
            <a:endParaRPr kumimoji="0" lang="en-US"/>
          </a:p>
        </p:txBody>
      </p:sp>
      <p:sp>
        <p:nvSpPr>
          <p:cNvPr id="28" name="日期版面配置區 27"/>
          <p:cNvSpPr>
            <a:spLocks noGrp="1"/>
          </p:cNvSpPr>
          <p:nvPr>
            <p:ph type="dt" sz="half" idx="10"/>
          </p:nvPr>
        </p:nvSpPr>
        <p:spPr/>
        <p:txBody>
          <a:bodyPr/>
          <a:lstStyle/>
          <a:p>
            <a:fld id="{4CD35E2C-2492-4722-A20A-8DF8AEB71A39}" type="datetimeFigureOut">
              <a:rPr lang="zh-TW" altLang="en-US" smtClean="0"/>
              <a:pPr/>
              <a:t>2020/6/11</a:t>
            </a:fld>
            <a:endParaRPr lang="zh-TW" altLang="en-US"/>
          </a:p>
        </p:txBody>
      </p:sp>
      <p:sp>
        <p:nvSpPr>
          <p:cNvPr id="17" name="頁尾版面配置區 16"/>
          <p:cNvSpPr>
            <a:spLocks noGrp="1"/>
          </p:cNvSpPr>
          <p:nvPr>
            <p:ph type="ftr" sz="quarter" idx="11"/>
          </p:nvPr>
        </p:nvSpPr>
        <p:spPr/>
        <p:txBody>
          <a:bodyPr/>
          <a:lstStyle/>
          <a:p>
            <a:endParaRPr lang="zh-TW" altLang="en-US"/>
          </a:p>
        </p:txBody>
      </p:sp>
      <p:sp>
        <p:nvSpPr>
          <p:cNvPr id="7" name="直線接點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矩形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橢圓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橢圓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投影片編號版面配置區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FB6CFB4A-9EB6-4A46-9807-326646D655C6}" type="slidenum">
              <a:rPr lang="zh-TW" altLang="en-US" smtClean="0"/>
              <a:pPr/>
              <a:t>‹#›</a:t>
            </a:fld>
            <a:endParaRPr lang="zh-TW" altLang="en-US"/>
          </a:p>
        </p:txBody>
      </p:sp>
      <p:sp>
        <p:nvSpPr>
          <p:cNvPr id="8" name="標題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zh-TW" altLang="en-US"/>
              <a:t>按一下以編輯母片標題樣式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bg>
      <p:bgRef idx="1001">
        <a:schemeClr val="bg2"/>
      </p:bgRef>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a:t>按一下以編輯母片標題樣式</a:t>
            </a:r>
            <a:endParaRPr kumimoji="0" lang="en-US"/>
          </a:p>
        </p:txBody>
      </p:sp>
      <p:sp>
        <p:nvSpPr>
          <p:cNvPr id="3" name="直排文字版面配置區 2"/>
          <p:cNvSpPr>
            <a:spLocks noGrp="1"/>
          </p:cNvSpPr>
          <p:nvPr>
            <p:ph type="body" orient="vert" idx="1"/>
          </p:nvPr>
        </p:nvSpPr>
        <p:spPr/>
        <p:txBody>
          <a:bodyPr vert="eaVert"/>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4" name="日期版面配置區 3"/>
          <p:cNvSpPr>
            <a:spLocks noGrp="1"/>
          </p:cNvSpPr>
          <p:nvPr>
            <p:ph type="dt" sz="half" idx="10"/>
          </p:nvPr>
        </p:nvSpPr>
        <p:spPr/>
        <p:txBody>
          <a:bodyPr/>
          <a:lstStyle/>
          <a:p>
            <a:fld id="{4CD35E2C-2492-4722-A20A-8DF8AEB71A39}" type="datetimeFigureOut">
              <a:rPr lang="zh-TW" altLang="en-US" smtClean="0"/>
              <a:pPr/>
              <a:t>2020/6/11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B6CFB4A-9EB6-4A46-9807-326646D655C6}" type="slidenum">
              <a:rPr lang="zh-TW" altLang="en-US" smtClean="0"/>
              <a:pPr/>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bg>
      <p:bgRef idx="1001">
        <a:schemeClr val="bg2"/>
      </p:bgRef>
    </p:bg>
    <p:spTree>
      <p:nvGrpSpPr>
        <p:cNvPr id="1" name=""/>
        <p:cNvGrpSpPr/>
        <p:nvPr/>
      </p:nvGrpSpPr>
      <p:grpSpPr>
        <a:xfrm>
          <a:off x="0" y="0"/>
          <a:ext cx="0" cy="0"/>
          <a:chOff x="0" y="0"/>
          <a:chExt cx="0" cy="0"/>
        </a:xfrm>
      </p:grpSpPr>
      <p:sp>
        <p:nvSpPr>
          <p:cNvPr id="7" name="矩形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矩形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矩形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矩形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矩形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矩形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直線接點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橢圓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橢圓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投影片編號版面配置區 5"/>
          <p:cNvSpPr>
            <a:spLocks noGrp="1"/>
          </p:cNvSpPr>
          <p:nvPr>
            <p:ph type="sldNum" sz="quarter" idx="12"/>
          </p:nvPr>
        </p:nvSpPr>
        <p:spPr>
          <a:xfrm>
            <a:off x="6915912" y="3009901"/>
            <a:ext cx="457200" cy="441325"/>
          </a:xfrm>
        </p:spPr>
        <p:txBody>
          <a:bodyPr/>
          <a:lstStyle/>
          <a:p>
            <a:fld id="{FB6CFB4A-9EB6-4A46-9807-326646D655C6}" type="slidenum">
              <a:rPr lang="zh-TW" altLang="en-US" smtClean="0"/>
              <a:pPr/>
              <a:t>‹#›</a:t>
            </a:fld>
            <a:endParaRPr lang="zh-TW" altLang="en-US"/>
          </a:p>
        </p:txBody>
      </p:sp>
      <p:sp>
        <p:nvSpPr>
          <p:cNvPr id="3" name="直排文字版面配置區 2"/>
          <p:cNvSpPr>
            <a:spLocks noGrp="1"/>
          </p:cNvSpPr>
          <p:nvPr>
            <p:ph type="body" orient="vert" idx="1"/>
          </p:nvPr>
        </p:nvSpPr>
        <p:spPr>
          <a:xfrm>
            <a:off x="304800" y="304800"/>
            <a:ext cx="6553200" cy="5821366"/>
          </a:xfrm>
        </p:spPr>
        <p:txBody>
          <a:bodyPr vert="eaVert"/>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4" name="日期版面配置區 3"/>
          <p:cNvSpPr>
            <a:spLocks noGrp="1"/>
          </p:cNvSpPr>
          <p:nvPr>
            <p:ph type="dt" sz="half" idx="10"/>
          </p:nvPr>
        </p:nvSpPr>
        <p:spPr/>
        <p:txBody>
          <a:bodyPr/>
          <a:lstStyle/>
          <a:p>
            <a:fld id="{4CD35E2C-2492-4722-A20A-8DF8AEB71A39}" type="datetimeFigureOut">
              <a:rPr lang="zh-TW" altLang="en-US" smtClean="0"/>
              <a:pPr/>
              <a:t>2020/6/11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2" name="直排標題 1"/>
          <p:cNvSpPr>
            <a:spLocks noGrp="1"/>
          </p:cNvSpPr>
          <p:nvPr>
            <p:ph type="title" orient="vert"/>
          </p:nvPr>
        </p:nvSpPr>
        <p:spPr>
          <a:xfrm>
            <a:off x="7391400" y="304801"/>
            <a:ext cx="1447800" cy="5851525"/>
          </a:xfrm>
        </p:spPr>
        <p:txBody>
          <a:bodyPr vert="eaVert"/>
          <a:lstStyle/>
          <a:p>
            <a:r>
              <a:rPr kumimoji="0" lang="zh-TW" altLang="en-US"/>
              <a:t>按一下以編輯母片標題樣式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bg>
      <p:bgRef idx="1001">
        <a:schemeClr val="bg2"/>
      </p:bgRef>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solidFill>
                  <a:schemeClr val="accent3">
                    <a:shade val="75000"/>
                  </a:schemeClr>
                </a:solidFill>
              </a:defRPr>
            </a:lvl1pPr>
          </a:lstStyle>
          <a:p>
            <a:r>
              <a:rPr kumimoji="0" lang="zh-TW" altLang="en-US"/>
              <a:t>按一下以編輯母片標題樣式</a:t>
            </a:r>
            <a:endParaRPr kumimoji="0" lang="en-US"/>
          </a:p>
        </p:txBody>
      </p:sp>
      <p:sp>
        <p:nvSpPr>
          <p:cNvPr id="4" name="日期版面配置區 3"/>
          <p:cNvSpPr>
            <a:spLocks noGrp="1"/>
          </p:cNvSpPr>
          <p:nvPr>
            <p:ph type="dt" sz="half" idx="10"/>
          </p:nvPr>
        </p:nvSpPr>
        <p:spPr/>
        <p:txBody>
          <a:bodyPr/>
          <a:lstStyle/>
          <a:p>
            <a:fld id="{4CD35E2C-2492-4722-A20A-8DF8AEB71A39}" type="datetimeFigureOut">
              <a:rPr lang="zh-TW" altLang="en-US" smtClean="0"/>
              <a:pPr/>
              <a:t>2020/6/11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a:xfrm>
            <a:off x="4361688" y="1026372"/>
            <a:ext cx="457200" cy="441325"/>
          </a:xfrm>
        </p:spPr>
        <p:txBody>
          <a:bodyPr/>
          <a:lstStyle/>
          <a:p>
            <a:fld id="{FB6CFB4A-9EB6-4A46-9807-326646D655C6}" type="slidenum">
              <a:rPr lang="zh-TW" altLang="en-US" smtClean="0"/>
              <a:pPr/>
              <a:t>‹#›</a:t>
            </a:fld>
            <a:endParaRPr lang="zh-TW" altLang="en-US"/>
          </a:p>
        </p:txBody>
      </p:sp>
      <p:sp>
        <p:nvSpPr>
          <p:cNvPr id="8" name="內容版面配置區 7"/>
          <p:cNvSpPr>
            <a:spLocks noGrp="1"/>
          </p:cNvSpPr>
          <p:nvPr>
            <p:ph sz="quarter" idx="1"/>
          </p:nvPr>
        </p:nvSpPr>
        <p:spPr>
          <a:xfrm>
            <a:off x="301752" y="1527048"/>
            <a:ext cx="8503920" cy="4572000"/>
          </a:xfrm>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區段標題">
    <p:bg>
      <p:bgRef idx="1001">
        <a:schemeClr val="bg1"/>
      </p:bgRef>
    </p:bg>
    <p:spTree>
      <p:nvGrpSpPr>
        <p:cNvPr id="1" name=""/>
        <p:cNvGrpSpPr/>
        <p:nvPr/>
      </p:nvGrpSpPr>
      <p:grpSpPr>
        <a:xfrm>
          <a:off x="0" y="0"/>
          <a:ext cx="0" cy="0"/>
          <a:chOff x="0" y="0"/>
          <a:chExt cx="0" cy="0"/>
        </a:xfrm>
      </p:grpSpPr>
      <p:sp>
        <p:nvSpPr>
          <p:cNvPr id="17" name="矩形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矩形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矩形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文字版面配置區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TW" altLang="en-US"/>
              <a:t>按一下以編輯母片文字樣式</a:t>
            </a:r>
          </a:p>
        </p:txBody>
      </p:sp>
      <p:sp>
        <p:nvSpPr>
          <p:cNvPr id="13" name="矩形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矩形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頁尾版面配置區 4"/>
          <p:cNvSpPr>
            <a:spLocks noGrp="1"/>
          </p:cNvSpPr>
          <p:nvPr>
            <p:ph type="ftr" sz="quarter" idx="11"/>
          </p:nvPr>
        </p:nvSpPr>
        <p:spPr/>
        <p:txBody>
          <a:bodyPr/>
          <a:lstStyle/>
          <a:p>
            <a:endParaRPr lang="zh-TW" altLang="en-US"/>
          </a:p>
        </p:txBody>
      </p:sp>
      <p:sp>
        <p:nvSpPr>
          <p:cNvPr id="4" name="日期版面配置區 3"/>
          <p:cNvSpPr>
            <a:spLocks noGrp="1"/>
          </p:cNvSpPr>
          <p:nvPr>
            <p:ph type="dt" sz="half" idx="10"/>
          </p:nvPr>
        </p:nvSpPr>
        <p:spPr/>
        <p:txBody>
          <a:bodyPr/>
          <a:lstStyle/>
          <a:p>
            <a:fld id="{4CD35E2C-2492-4722-A20A-8DF8AEB71A39}" type="datetimeFigureOut">
              <a:rPr lang="zh-TW" altLang="en-US" smtClean="0"/>
              <a:pPr/>
              <a:t>2020/6/11</a:t>
            </a:fld>
            <a:endParaRPr lang="zh-TW" altLang="en-US"/>
          </a:p>
        </p:txBody>
      </p:sp>
      <p:sp>
        <p:nvSpPr>
          <p:cNvPr id="8" name="直線接點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橢圓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橢圓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投影片編號版面配置區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FB6CFB4A-9EB6-4A46-9807-326646D655C6}" type="slidenum">
              <a:rPr lang="zh-TW" altLang="en-US" smtClean="0"/>
              <a:pPr/>
              <a:t>‹#›</a:t>
            </a:fld>
            <a:endParaRPr lang="zh-TW" altLang="en-US"/>
          </a:p>
        </p:txBody>
      </p:sp>
      <p:sp>
        <p:nvSpPr>
          <p:cNvPr id="2" name="標題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zh-TW" altLang="en-US"/>
              <a:t>按一下以編輯母片標題樣式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bg>
      <p:bgRef idx="1001">
        <a:schemeClr val="bg2"/>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301752" y="228600"/>
            <a:ext cx="8534400" cy="758952"/>
          </a:xfrm>
        </p:spPr>
        <p:txBody>
          <a:bodyPr/>
          <a:lstStyle/>
          <a:p>
            <a:r>
              <a:rPr kumimoji="0" lang="zh-TW" altLang="en-US"/>
              <a:t>按一下以編輯母片標題樣式</a:t>
            </a:r>
            <a:endParaRPr kumimoji="0" lang="en-US"/>
          </a:p>
        </p:txBody>
      </p:sp>
      <p:sp>
        <p:nvSpPr>
          <p:cNvPr id="5" name="日期版面配置區 4"/>
          <p:cNvSpPr>
            <a:spLocks noGrp="1"/>
          </p:cNvSpPr>
          <p:nvPr>
            <p:ph type="dt" sz="half" idx="10"/>
          </p:nvPr>
        </p:nvSpPr>
        <p:spPr>
          <a:xfrm>
            <a:off x="5791200" y="6409944"/>
            <a:ext cx="3044952" cy="365760"/>
          </a:xfrm>
        </p:spPr>
        <p:txBody>
          <a:bodyPr/>
          <a:lstStyle/>
          <a:p>
            <a:fld id="{4CD35E2C-2492-4722-A20A-8DF8AEB71A39}" type="datetimeFigureOut">
              <a:rPr lang="zh-TW" altLang="en-US" smtClean="0"/>
              <a:pPr/>
              <a:t>2020/6/11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FB6CFB4A-9EB6-4A46-9807-326646D655C6}" type="slidenum">
              <a:rPr lang="zh-TW" altLang="en-US" smtClean="0"/>
              <a:pPr/>
              <a:t>‹#›</a:t>
            </a:fld>
            <a:endParaRPr lang="zh-TW" altLang="en-US"/>
          </a:p>
        </p:txBody>
      </p:sp>
      <p:sp>
        <p:nvSpPr>
          <p:cNvPr id="8" name="直線接點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內容版面配置區 9"/>
          <p:cNvSpPr>
            <a:spLocks noGrp="1"/>
          </p:cNvSpPr>
          <p:nvPr>
            <p:ph sz="half" idx="1"/>
          </p:nvPr>
        </p:nvSpPr>
        <p:spPr>
          <a:xfrm>
            <a:off x="301752" y="1371600"/>
            <a:ext cx="4038600" cy="4681728"/>
          </a:xfrm>
        </p:spPr>
        <p:txBody>
          <a:bodyPr/>
          <a:lstStyle>
            <a:lvl1pPr>
              <a:defRPr sz="2500"/>
            </a:lvl1p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12" name="內容版面配置區 11"/>
          <p:cNvSpPr>
            <a:spLocks noGrp="1"/>
          </p:cNvSpPr>
          <p:nvPr>
            <p:ph sz="half" idx="2"/>
          </p:nvPr>
        </p:nvSpPr>
        <p:spPr>
          <a:xfrm>
            <a:off x="4800600" y="1371600"/>
            <a:ext cx="4038600" cy="4681728"/>
          </a:xfrm>
        </p:spPr>
        <p:txBody>
          <a:bodyPr/>
          <a:lstStyle>
            <a:lvl1pPr>
              <a:defRPr sz="2500"/>
            </a:lvl1p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對">
    <p:bg>
      <p:bgRef idx="1001">
        <a:schemeClr val="bg2"/>
      </p:bgRef>
    </p:bg>
    <p:spTree>
      <p:nvGrpSpPr>
        <p:cNvPr id="1" name=""/>
        <p:cNvGrpSpPr/>
        <p:nvPr/>
      </p:nvGrpSpPr>
      <p:grpSpPr>
        <a:xfrm>
          <a:off x="0" y="0"/>
          <a:ext cx="0" cy="0"/>
          <a:chOff x="0" y="0"/>
          <a:chExt cx="0" cy="0"/>
        </a:xfrm>
      </p:grpSpPr>
      <p:sp>
        <p:nvSpPr>
          <p:cNvPr id="10" name="直線接點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矩形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矩形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矩形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矩形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矩形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文字版面配置區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TW" altLang="en-US"/>
              <a:t>按一下以編輯母片文字樣式</a:t>
            </a:r>
          </a:p>
        </p:txBody>
      </p:sp>
      <p:sp>
        <p:nvSpPr>
          <p:cNvPr id="4" name="文字版面配置區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zh-TW" altLang="en-US"/>
              <a:t>按一下以編輯母片文字樣式</a:t>
            </a:r>
          </a:p>
        </p:txBody>
      </p:sp>
      <p:sp>
        <p:nvSpPr>
          <p:cNvPr id="7" name="日期版面配置區 6"/>
          <p:cNvSpPr>
            <a:spLocks noGrp="1"/>
          </p:cNvSpPr>
          <p:nvPr>
            <p:ph type="dt" sz="half" idx="10"/>
          </p:nvPr>
        </p:nvSpPr>
        <p:spPr/>
        <p:txBody>
          <a:bodyPr/>
          <a:lstStyle/>
          <a:p>
            <a:fld id="{4CD35E2C-2492-4722-A20A-8DF8AEB71A39}" type="datetimeFigureOut">
              <a:rPr lang="zh-TW" altLang="en-US" smtClean="0"/>
              <a:pPr/>
              <a:t>2020/6/11</a:t>
            </a:fld>
            <a:endParaRPr lang="zh-TW" altLang="en-US"/>
          </a:p>
        </p:txBody>
      </p:sp>
      <p:sp>
        <p:nvSpPr>
          <p:cNvPr id="8" name="頁尾版面配置區 7"/>
          <p:cNvSpPr>
            <a:spLocks noGrp="1"/>
          </p:cNvSpPr>
          <p:nvPr>
            <p:ph type="ftr" sz="quarter" idx="11"/>
          </p:nvPr>
        </p:nvSpPr>
        <p:spPr>
          <a:xfrm>
            <a:off x="304800" y="6409944"/>
            <a:ext cx="3581400" cy="365760"/>
          </a:xfrm>
        </p:spPr>
        <p:txBody>
          <a:bodyPr/>
          <a:lstStyle/>
          <a:p>
            <a:endParaRPr lang="zh-TW" altLang="en-US"/>
          </a:p>
        </p:txBody>
      </p:sp>
      <p:sp>
        <p:nvSpPr>
          <p:cNvPr id="15" name="直線接點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內容版面配置區 23"/>
          <p:cNvSpPr>
            <a:spLocks noGrp="1"/>
          </p:cNvSpPr>
          <p:nvPr>
            <p:ph sz="quarter" idx="2"/>
          </p:nvPr>
        </p:nvSpPr>
        <p:spPr>
          <a:xfrm>
            <a:off x="301752" y="2471383"/>
            <a:ext cx="4041648" cy="3818404"/>
          </a:xfrm>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26" name="內容版面配置區 25"/>
          <p:cNvSpPr>
            <a:spLocks noGrp="1"/>
          </p:cNvSpPr>
          <p:nvPr>
            <p:ph sz="quarter" idx="4"/>
          </p:nvPr>
        </p:nvSpPr>
        <p:spPr>
          <a:xfrm>
            <a:off x="4800600" y="2471383"/>
            <a:ext cx="4038600" cy="3822192"/>
          </a:xfrm>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25" name="橢圓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橢圓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投影片編號版面配置區 8"/>
          <p:cNvSpPr>
            <a:spLocks noGrp="1"/>
          </p:cNvSpPr>
          <p:nvPr>
            <p:ph type="sldNum" sz="quarter" idx="12"/>
          </p:nvPr>
        </p:nvSpPr>
        <p:spPr>
          <a:xfrm>
            <a:off x="4343400" y="1042416"/>
            <a:ext cx="457200" cy="441325"/>
          </a:xfrm>
        </p:spPr>
        <p:txBody>
          <a:bodyPr/>
          <a:lstStyle>
            <a:lvl1pPr algn="ctr">
              <a:defRPr/>
            </a:lvl1pPr>
          </a:lstStyle>
          <a:p>
            <a:fld id="{FB6CFB4A-9EB6-4A46-9807-326646D655C6}" type="slidenum">
              <a:rPr lang="zh-TW" altLang="en-US" smtClean="0"/>
              <a:pPr/>
              <a:t>‹#›</a:t>
            </a:fld>
            <a:endParaRPr lang="zh-TW" altLang="en-US"/>
          </a:p>
        </p:txBody>
      </p:sp>
      <p:sp>
        <p:nvSpPr>
          <p:cNvPr id="23" name="標題 22"/>
          <p:cNvSpPr>
            <a:spLocks noGrp="1"/>
          </p:cNvSpPr>
          <p:nvPr>
            <p:ph type="title"/>
          </p:nvPr>
        </p:nvSpPr>
        <p:spPr/>
        <p:txBody>
          <a:bodyPr rtlCol="0" anchor="b" anchorCtr="0"/>
          <a:lstStyle/>
          <a:p>
            <a:r>
              <a:rPr kumimoji="0" lang="zh-TW" altLang="en-US"/>
              <a:t>按一下以編輯母片標題樣式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a:t>按一下以編輯母片標題樣式</a:t>
            </a:r>
            <a:endParaRPr kumimoji="0" lang="en-US"/>
          </a:p>
        </p:txBody>
      </p:sp>
      <p:sp>
        <p:nvSpPr>
          <p:cNvPr id="3" name="日期版面配置區 2"/>
          <p:cNvSpPr>
            <a:spLocks noGrp="1"/>
          </p:cNvSpPr>
          <p:nvPr>
            <p:ph type="dt" sz="half" idx="10"/>
          </p:nvPr>
        </p:nvSpPr>
        <p:spPr/>
        <p:txBody>
          <a:bodyPr/>
          <a:lstStyle/>
          <a:p>
            <a:fld id="{4CD35E2C-2492-4722-A20A-8DF8AEB71A39}" type="datetimeFigureOut">
              <a:rPr lang="zh-TW" altLang="en-US" smtClean="0"/>
              <a:pPr/>
              <a:t>2020/6/11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a:xfrm>
            <a:off x="4343400" y="1036020"/>
            <a:ext cx="457200" cy="441325"/>
          </a:xfrm>
        </p:spPr>
        <p:txBody>
          <a:bodyPr/>
          <a:lstStyle/>
          <a:p>
            <a:fld id="{FB6CFB4A-9EB6-4A46-9807-326646D655C6}"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7" name="矩形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矩形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矩形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矩形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矩形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矩形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日期版面配置區 1"/>
          <p:cNvSpPr>
            <a:spLocks noGrp="1"/>
          </p:cNvSpPr>
          <p:nvPr>
            <p:ph type="dt" sz="half" idx="10"/>
          </p:nvPr>
        </p:nvSpPr>
        <p:spPr/>
        <p:txBody>
          <a:bodyPr/>
          <a:lstStyle/>
          <a:p>
            <a:fld id="{4CD35E2C-2492-4722-A20A-8DF8AEB71A39}" type="datetimeFigureOut">
              <a:rPr lang="zh-TW" altLang="en-US" smtClean="0"/>
              <a:pPr/>
              <a:t>2020/6/11</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a:xfrm>
            <a:off x="4267200" y="6324600"/>
            <a:ext cx="609600" cy="441324"/>
          </a:xfrm>
        </p:spPr>
        <p:txBody>
          <a:bodyPr/>
          <a:lstStyle>
            <a:lvl1pPr>
              <a:defRPr>
                <a:solidFill>
                  <a:srgbClr val="FFFFFF"/>
                </a:solidFill>
              </a:defRPr>
            </a:lvl1pPr>
          </a:lstStyle>
          <a:p>
            <a:fld id="{FB6CFB4A-9EB6-4A46-9807-326646D655C6}"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bg>
      <p:bgRef idx="1001">
        <a:schemeClr val="bg1"/>
      </p:bgRef>
    </p:bg>
    <p:spTree>
      <p:nvGrpSpPr>
        <p:cNvPr id="1" name=""/>
        <p:cNvGrpSpPr/>
        <p:nvPr/>
      </p:nvGrpSpPr>
      <p:grpSpPr>
        <a:xfrm>
          <a:off x="0" y="0"/>
          <a:ext cx="0" cy="0"/>
          <a:chOff x="0" y="0"/>
          <a:chExt cx="0" cy="0"/>
        </a:xfrm>
      </p:grpSpPr>
      <p:sp>
        <p:nvSpPr>
          <p:cNvPr id="19" name="矩形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矩形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矩形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矩形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標題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zh-TW" altLang="en-US"/>
              <a:t>按一下以編輯母片標題樣式</a:t>
            </a:r>
            <a:endParaRPr kumimoji="0" lang="en-US"/>
          </a:p>
        </p:txBody>
      </p:sp>
      <p:sp>
        <p:nvSpPr>
          <p:cNvPr id="3" name="文字版面配置區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zh-TW" altLang="en-US"/>
              <a:t>按一下以編輯母片文字樣式</a:t>
            </a:r>
          </a:p>
        </p:txBody>
      </p:sp>
      <p:sp>
        <p:nvSpPr>
          <p:cNvPr id="8" name="矩形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直線接點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內容版面配置區 19"/>
          <p:cNvSpPr>
            <a:spLocks noGrp="1"/>
          </p:cNvSpPr>
          <p:nvPr>
            <p:ph sz="quarter" idx="1"/>
          </p:nvPr>
        </p:nvSpPr>
        <p:spPr>
          <a:xfrm>
            <a:off x="3124200" y="685800"/>
            <a:ext cx="5638800" cy="5410200"/>
          </a:xfrm>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10" name="橢圓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橢圓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投影片編號版面配置區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FB6CFB4A-9EB6-4A46-9807-326646D655C6}" type="slidenum">
              <a:rPr lang="zh-TW" altLang="en-US" smtClean="0"/>
              <a:pPr/>
              <a:t>‹#›</a:t>
            </a:fld>
            <a:endParaRPr lang="zh-TW" altLang="en-US"/>
          </a:p>
        </p:txBody>
      </p:sp>
      <p:sp>
        <p:nvSpPr>
          <p:cNvPr id="21" name="矩形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日期版面配置區 4"/>
          <p:cNvSpPr>
            <a:spLocks noGrp="1"/>
          </p:cNvSpPr>
          <p:nvPr>
            <p:ph type="dt" sz="half" idx="10"/>
          </p:nvPr>
        </p:nvSpPr>
        <p:spPr/>
        <p:txBody>
          <a:bodyPr/>
          <a:lstStyle/>
          <a:p>
            <a:fld id="{4CD35E2C-2492-4722-A20A-8DF8AEB71A39}" type="datetimeFigureOut">
              <a:rPr lang="zh-TW" altLang="en-US" smtClean="0"/>
              <a:pPr/>
              <a:t>2020/6/11</a:t>
            </a:fld>
            <a:endParaRPr lang="zh-TW" altLang="en-US"/>
          </a:p>
        </p:txBody>
      </p:sp>
      <p:sp>
        <p:nvSpPr>
          <p:cNvPr id="6" name="頁尾版面配置區 5"/>
          <p:cNvSpPr>
            <a:spLocks noGrp="1"/>
          </p:cNvSpPr>
          <p:nvPr>
            <p:ph type="ftr" sz="quarter" idx="11"/>
          </p:nvPr>
        </p:nvSpPr>
        <p:spPr>
          <a:xfrm>
            <a:off x="301752" y="6410848"/>
            <a:ext cx="3383280" cy="365760"/>
          </a:xfrm>
        </p:spPr>
        <p:txBody>
          <a:bodyPr/>
          <a:lstStyle/>
          <a:p>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21" name="直線接點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矩形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矩形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矩形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矩形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橢圓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橢圓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投影片編號版面配置區 6"/>
          <p:cNvSpPr>
            <a:spLocks noGrp="1"/>
          </p:cNvSpPr>
          <p:nvPr>
            <p:ph type="sldNum" sz="quarter" idx="12"/>
          </p:nvPr>
        </p:nvSpPr>
        <p:spPr>
          <a:xfrm>
            <a:off x="1371600" y="312738"/>
            <a:ext cx="457200" cy="441325"/>
          </a:xfrm>
        </p:spPr>
        <p:txBody>
          <a:bodyPr/>
          <a:lstStyle/>
          <a:p>
            <a:fld id="{FB6CFB4A-9EB6-4A46-9807-326646D655C6}" type="slidenum">
              <a:rPr lang="zh-TW" altLang="en-US" smtClean="0"/>
              <a:pPr/>
              <a:t>‹#›</a:t>
            </a:fld>
            <a:endParaRPr lang="zh-TW" altLang="en-US"/>
          </a:p>
        </p:txBody>
      </p:sp>
      <p:sp>
        <p:nvSpPr>
          <p:cNvPr id="2" name="標題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zh-TW" altLang="en-US"/>
              <a:t>按一下以編輯母片標題樣式</a:t>
            </a:r>
            <a:endParaRPr kumimoji="0" lang="en-US"/>
          </a:p>
        </p:txBody>
      </p:sp>
      <p:sp>
        <p:nvSpPr>
          <p:cNvPr id="3" name="圖片版面配置區 2"/>
          <p:cNvSpPr>
            <a:spLocks noGrp="1"/>
          </p:cNvSpPr>
          <p:nvPr>
            <p:ph type="pic" idx="1"/>
          </p:nvPr>
        </p:nvSpPr>
        <p:spPr>
          <a:xfrm>
            <a:off x="3000375" y="609600"/>
            <a:ext cx="5867400" cy="4267200"/>
          </a:xfrm>
        </p:spPr>
        <p:txBody>
          <a:bodyPr/>
          <a:lstStyle>
            <a:lvl1pPr marL="0" indent="0">
              <a:buNone/>
              <a:defRPr sz="3200"/>
            </a:lvl1pPr>
          </a:lstStyle>
          <a:p>
            <a:r>
              <a:rPr kumimoji="0" lang="zh-TW" altLang="en-US"/>
              <a:t>按一下圖示以新增圖片</a:t>
            </a:r>
            <a:endParaRPr kumimoji="0" lang="en-US" dirty="0"/>
          </a:p>
        </p:txBody>
      </p:sp>
      <p:sp>
        <p:nvSpPr>
          <p:cNvPr id="4" name="文字版面配置區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zh-TW" altLang="en-US"/>
              <a:t>按一下以編輯母片文字樣式</a:t>
            </a:r>
          </a:p>
        </p:txBody>
      </p:sp>
      <p:sp>
        <p:nvSpPr>
          <p:cNvPr id="22" name="矩形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日期版面配置區 4"/>
          <p:cNvSpPr>
            <a:spLocks noGrp="1"/>
          </p:cNvSpPr>
          <p:nvPr>
            <p:ph type="dt" sz="half" idx="10"/>
          </p:nvPr>
        </p:nvSpPr>
        <p:spPr>
          <a:xfrm>
            <a:off x="5788152" y="6404984"/>
            <a:ext cx="3044952" cy="365760"/>
          </a:xfrm>
        </p:spPr>
        <p:txBody>
          <a:bodyPr/>
          <a:lstStyle/>
          <a:p>
            <a:fld id="{4CD35E2C-2492-4722-A20A-8DF8AEB71A39}" type="datetimeFigureOut">
              <a:rPr lang="zh-TW" altLang="en-US" smtClean="0"/>
              <a:pPr/>
              <a:t>2020/6/11</a:t>
            </a:fld>
            <a:endParaRPr lang="zh-TW" altLang="en-US"/>
          </a:p>
        </p:txBody>
      </p:sp>
      <p:sp>
        <p:nvSpPr>
          <p:cNvPr id="6" name="頁尾版面配置區 5"/>
          <p:cNvSpPr>
            <a:spLocks noGrp="1"/>
          </p:cNvSpPr>
          <p:nvPr>
            <p:ph type="ftr" sz="quarter" idx="11"/>
          </p:nvPr>
        </p:nvSpPr>
        <p:spPr>
          <a:xfrm>
            <a:off x="301752" y="6410848"/>
            <a:ext cx="3584448" cy="365760"/>
          </a:xfrm>
        </p:spPr>
        <p:txBody>
          <a:bodyPr/>
          <a:lstStyle/>
          <a:p>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矩形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矩形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日期版面配置區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4CD35E2C-2492-4722-A20A-8DF8AEB71A39}" type="datetimeFigureOut">
              <a:rPr lang="zh-TW" altLang="en-US" smtClean="0"/>
              <a:pPr/>
              <a:t>2020/6/11</a:t>
            </a:fld>
            <a:endParaRPr lang="zh-TW" altLang="en-US"/>
          </a:p>
        </p:txBody>
      </p:sp>
      <p:sp>
        <p:nvSpPr>
          <p:cNvPr id="3" name="頁尾版面配置區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zh-TW" altLang="en-US"/>
          </a:p>
        </p:txBody>
      </p:sp>
      <p:sp>
        <p:nvSpPr>
          <p:cNvPr id="8" name="矩形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直線接點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橢圓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橢圓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投影片編號版面配置區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FB6CFB4A-9EB6-4A46-9807-326646D655C6}" type="slidenum">
              <a:rPr lang="zh-TW" altLang="en-US" smtClean="0"/>
              <a:pPr/>
              <a:t>‹#›</a:t>
            </a:fld>
            <a:endParaRPr lang="zh-TW" altLang="en-US"/>
          </a:p>
        </p:txBody>
      </p:sp>
      <p:sp>
        <p:nvSpPr>
          <p:cNvPr id="22" name="標題版面配置區 21"/>
          <p:cNvSpPr>
            <a:spLocks noGrp="1"/>
          </p:cNvSpPr>
          <p:nvPr>
            <p:ph type="title"/>
          </p:nvPr>
        </p:nvSpPr>
        <p:spPr>
          <a:xfrm>
            <a:off x="301752" y="228600"/>
            <a:ext cx="8534400" cy="758952"/>
          </a:xfrm>
          <a:prstGeom prst="rect">
            <a:avLst/>
          </a:prstGeom>
        </p:spPr>
        <p:txBody>
          <a:bodyPr vert="horz" anchor="b">
            <a:normAutofit/>
          </a:bodyPr>
          <a:lstStyle/>
          <a:p>
            <a:r>
              <a:rPr kumimoji="0" lang="zh-TW" altLang="en-US"/>
              <a:t>按一下以編輯母片標題樣式</a:t>
            </a:r>
            <a:endParaRPr kumimoji="0" lang="en-US"/>
          </a:p>
        </p:txBody>
      </p:sp>
      <p:sp>
        <p:nvSpPr>
          <p:cNvPr id="13" name="文字版面配置區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zh-TW" altLang="en-US"/>
              <a:t>按一下以編輯母片文字樣式</a:t>
            </a:r>
          </a:p>
          <a:p>
            <a:pPr lvl="1" eaLnBrk="1" latinLnBrk="0" hangingPunct="1"/>
            <a:r>
              <a:rPr kumimoji="0" lang="zh-TW" altLang="en-US"/>
              <a:t>第二層</a:t>
            </a:r>
          </a:p>
          <a:p>
            <a:pPr lvl="2" eaLnBrk="1" latinLnBrk="0" hangingPunct="1"/>
            <a:r>
              <a:rPr kumimoji="0" lang="zh-TW" altLang="en-US"/>
              <a:t>第三層</a:t>
            </a:r>
          </a:p>
          <a:p>
            <a:pPr lvl="3" eaLnBrk="1" latinLnBrk="0" hangingPunct="1"/>
            <a:r>
              <a:rPr kumimoji="0" lang="zh-TW" altLang="en-US"/>
              <a:t>第四層</a:t>
            </a:r>
          </a:p>
          <a:p>
            <a:pPr lvl="4" eaLnBrk="1" latinLnBrk="0" hangingPunct="1"/>
            <a:r>
              <a:rPr kumimoji="0" lang="zh-TW" altLang="en-US"/>
              <a:t>第五層</a:t>
            </a:r>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gpss2.tipo.gov.tw/gpsskmc/gpssbkm?.a79600270001100020000BD20000000000102%5e0000100001000000007B7A04c16" TargetMode="External"/><Relationship Id="rId3" Type="http://schemas.openxmlformats.org/officeDocument/2006/relationships/hyperlink" Target="https://gpss2.tipo.gov.tw/gpsskmc/gpssbkm?.a796002700011000000002D20000000000102%5e0000100000000000004B7A04b61" TargetMode="External"/><Relationship Id="rId7" Type="http://schemas.openxmlformats.org/officeDocument/2006/relationships/hyperlink" Target="https://gpss2.tipo.gov.tw/gpsskmc/gpssbkm?.a796002700011000200006D20000000000102%5e0000100001000000007B7A04bb2" TargetMode="External"/><Relationship Id="rId2" Type="http://schemas.openxmlformats.org/officeDocument/2006/relationships/hyperlink" Target="https://gpss2.tipo.gov.tw/gpsskmc/gpssbkm?.010c0A000020000012%5e00000001000000D0100000000000010104007B72004b51" TargetMode="External"/><Relationship Id="rId1" Type="http://schemas.openxmlformats.org/officeDocument/2006/relationships/slideLayout" Target="../slideLayouts/slideLayout2.xml"/><Relationship Id="rId6" Type="http://schemas.openxmlformats.org/officeDocument/2006/relationships/hyperlink" Target="https://gpss2.tipo.gov.tw/gpsskmc/gpssbkm?.a79600270001100010000CD20000000000102%5e0000100000000000006B7A04c08" TargetMode="External"/><Relationship Id="rId5" Type="http://schemas.openxmlformats.org/officeDocument/2006/relationships/hyperlink" Target="https://gpss2.tipo.gov.tw/gpsskmc/gpssbkm?.a796002700011000000006D20000000000102%5e0000100000000000004B7A04b83" TargetMode="External"/><Relationship Id="rId4" Type="http://schemas.openxmlformats.org/officeDocument/2006/relationships/hyperlink" Target="https://gpss2.tipo.gov.tw/gpsskmc/gpssbkm?.a796002700011000000003D20000000000102%5e0000100000000000004B7A04b6a"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gpss2.tipo.gov.tw/gpsskmc/gpssbkm?.a79600270001100040000BD20000000000102%5e0000100002000000009B7A04c3c" TargetMode="External"/><Relationship Id="rId3" Type="http://schemas.openxmlformats.org/officeDocument/2006/relationships/hyperlink" Target="https://gpss2.tipo.gov.tw/gpsskmc/gpssbkm?.a796002700011000300002D20000000000102%5e0000100002000000008B7A04ba6" TargetMode="External"/><Relationship Id="rId7" Type="http://schemas.openxmlformats.org/officeDocument/2006/relationships/hyperlink" Target="https://gpss2.tipo.gov.tw/gpsskmc/gpssbkm?.a79600270001100040000AD20000000000102%5e0000100002000000009B7A04c33" TargetMode="External"/><Relationship Id="rId2" Type="http://schemas.openxmlformats.org/officeDocument/2006/relationships/hyperlink" Target="https://gpss2.tipo.gov.tw/gpsskmc/gpssbkm?.a79600270001100020000DD20000000000102%5e0000100001000000007B7A04c26" TargetMode="External"/><Relationship Id="rId1" Type="http://schemas.openxmlformats.org/officeDocument/2006/relationships/slideLayout" Target="../slideLayouts/slideLayout2.xml"/><Relationship Id="rId6" Type="http://schemas.openxmlformats.org/officeDocument/2006/relationships/hyperlink" Target="https://gpss2.tipo.gov.tw/gpsskmc/gpssbkm?.65502B00100000020000000201%5e000000100002D09000400000109077A0004bef" TargetMode="External"/><Relationship Id="rId5" Type="http://schemas.openxmlformats.org/officeDocument/2006/relationships/hyperlink" Target="https://gpss2.tipo.gov.tw/gpsskmc/gpssbkm?.a796002700011000300008D20000000000102%5e0000100002000000008B7A04bd8" TargetMode="External"/><Relationship Id="rId4" Type="http://schemas.openxmlformats.org/officeDocument/2006/relationships/hyperlink" Target="https://gpss2.tipo.gov.tw/gpsskmc/gpssbkm?.a796002700011000300003D20000000000102%5e0000100002000000008B7A04baf" TargetMode="External"/><Relationship Id="rId9" Type="http://schemas.openxmlformats.org/officeDocument/2006/relationships/hyperlink" Target="https://gpss2.tipo.gov.tw/gpsskmc/gpssbkm?.a796002700011000500004D20000000000102%5e000010000300000000AB7A04c1f"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gpss2.tipo.gov.tw/gpsskmc/gpssbkm?.a796002700011000800009D20000000000102%5e000010000500000000DB7A04c85" TargetMode="External"/><Relationship Id="rId3" Type="http://schemas.openxmlformats.org/officeDocument/2006/relationships/hyperlink" Target="https://gpss2.tipo.gov.tw/gpsskmc/gpssbkm?.a796002700011000500009D20000000000102%5e000010000300000000AB7A04c49" TargetMode="External"/><Relationship Id="rId7" Type="http://schemas.openxmlformats.org/officeDocument/2006/relationships/hyperlink" Target="https://gpss2.tipo.gov.tw/gpsskmc/gpssbkm?.2574027B0010000000200000000%5e2010000001000D0D30006000100B07A004cb9" TargetMode="External"/><Relationship Id="rId2" Type="http://schemas.openxmlformats.org/officeDocument/2006/relationships/hyperlink" Target="https://gpss2.tipo.gov.tw/gpsskmc/gpssbkm?.a796002700011000500008D20000000000102%5e000010000300000000AB7A04c40" TargetMode="External"/><Relationship Id="rId1" Type="http://schemas.openxmlformats.org/officeDocument/2006/relationships/slideLayout" Target="../slideLayouts/slideLayout2.xml"/><Relationship Id="rId6" Type="http://schemas.openxmlformats.org/officeDocument/2006/relationships/hyperlink" Target="https://gpss2.tipo.gov.tw/gpsskmc/gpssbkm?.a79600270001100050000CD20000000000102%5e000010000300000000AB7A04c9c" TargetMode="External"/><Relationship Id="rId5" Type="http://schemas.openxmlformats.org/officeDocument/2006/relationships/hyperlink" Target="https://gpss2.tipo.gov.tw/gpsskmc/gpssbkm?.a79600270001100050000BD20000000000102%5e000010000300000000AB7A04c94" TargetMode="External"/><Relationship Id="rId4" Type="http://schemas.openxmlformats.org/officeDocument/2006/relationships/hyperlink" Target="https://gpss2.tipo.gov.tw/gpsskmc/gpssbkm?.a79600270001100050000AD20000000000102%5e000010000300000000AB7A04c8b"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gpss2.tipo.gov.tw/gpsskmc/gpssbkm?.a796002700011000A00006D20000000000102%5e000010000600000000FB7A04cc2" TargetMode="External"/><Relationship Id="rId3" Type="http://schemas.openxmlformats.org/officeDocument/2006/relationships/hyperlink" Target="https://gpss2.tipo.gov.tw/gpsskmc/gpssbkm?.a79600270001100090000FD20000000000102%5e000010000500000000EB7A04d02" TargetMode="External"/><Relationship Id="rId7" Type="http://schemas.openxmlformats.org/officeDocument/2006/relationships/hyperlink" Target="https://gpss2.tipo.gov.tw/gpsskmc/gpssbkm?.185402BF0000002001000201%5e000000000000D0560000A000010100077A004c2f" TargetMode="External"/><Relationship Id="rId2" Type="http://schemas.openxmlformats.org/officeDocument/2006/relationships/hyperlink" Target="https://gpss2.tipo.gov.tw/gpsskmc/gpssbkm?.a79600270001100080000AD20000000000102%5e000010000500000000DB7A04cc7" TargetMode="External"/><Relationship Id="rId1" Type="http://schemas.openxmlformats.org/officeDocument/2006/relationships/slideLayout" Target="../slideLayouts/slideLayout2.xml"/><Relationship Id="rId6" Type="http://schemas.openxmlformats.org/officeDocument/2006/relationships/hyperlink" Target="https://gpss2.tipo.gov.tw/gpsskmc/gpssbkm?.a796002700011000900004D20000000000102%5e000010000600000000EB7A04c73" TargetMode="External"/><Relationship Id="rId5" Type="http://schemas.openxmlformats.org/officeDocument/2006/relationships/hyperlink" Target="https://gpss2.tipo.gov.tw/gpsskmc/gpssbkm?.a796002700011000900003D20000000000102%5e000010000600000000EB7A04c6b" TargetMode="External"/><Relationship Id="rId10" Type="http://schemas.openxmlformats.org/officeDocument/2006/relationships/hyperlink" Target="https://gpss2.tipo.gov.tw/gpsskmc/gpssbkm?.a796002700111000C0000ED20000000000102%5e0000100007000000001B7A04c92" TargetMode="External"/><Relationship Id="rId4" Type="http://schemas.openxmlformats.org/officeDocument/2006/relationships/hyperlink" Target="https://gpss2.tipo.gov.tw/gpsskmc/gpssbkm?.a796002700011000900000D20000000000102%5e000010000600000000EB7A04c52" TargetMode="External"/><Relationship Id="rId9" Type="http://schemas.openxmlformats.org/officeDocument/2006/relationships/hyperlink" Target="https://gpss2.tipo.gov.tw/gpsskmc/gpssbkm?.a796002700011000A00007D20000000000102%5e000010000600000000FB7A04cca"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slide" Target="slide27.xml"/><Relationship Id="rId1" Type="http://schemas.openxmlformats.org/officeDocument/2006/relationships/slideLayout" Target="../slideLayouts/slideLayout2.xml"/><Relationship Id="rId4" Type="http://schemas.openxmlformats.org/officeDocument/2006/relationships/slide" Target="slide4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tmp"/><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tmp"/><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video" Target="file:///E:\&#32946;&#39423;\&#32946;&#39423;&#22294;&#38754;1080220\&#32946;&#39423;&#36039;&#26009;&#22846;\CTD_52RF-1090112.wmv"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1371600" y="4857760"/>
            <a:ext cx="6400800" cy="781040"/>
          </a:xfrm>
        </p:spPr>
        <p:txBody>
          <a:bodyPr>
            <a:normAutofit/>
          </a:bodyPr>
          <a:lstStyle/>
          <a:p>
            <a:r>
              <a:rPr lang="zh-TW" altLang="en-US" dirty="0">
                <a:solidFill>
                  <a:srgbClr val="0070C0"/>
                </a:solidFill>
                <a:latin typeface="標楷體" pitchFamily="65" charset="-120"/>
                <a:ea typeface="標楷體" pitchFamily="65" charset="-120"/>
              </a:rPr>
              <a:t>博祐科技有限公司 吳 森 展</a:t>
            </a:r>
            <a:r>
              <a:rPr lang="en-US" altLang="zh-TW" dirty="0">
                <a:solidFill>
                  <a:srgbClr val="0070C0"/>
                </a:solidFill>
                <a:latin typeface="標楷體" pitchFamily="65" charset="-120"/>
                <a:ea typeface="標楷體" pitchFamily="65" charset="-120"/>
              </a:rPr>
              <a:t>  </a:t>
            </a:r>
          </a:p>
          <a:p>
            <a:pPr algn="r"/>
            <a:r>
              <a:rPr lang="zh-TW" altLang="en-US" dirty="0">
                <a:solidFill>
                  <a:srgbClr val="0070C0"/>
                </a:solidFill>
                <a:latin typeface="標楷體" pitchFamily="65" charset="-120"/>
                <a:ea typeface="標楷體" pitchFamily="65" charset="-120"/>
              </a:rPr>
              <a:t>日  期</a:t>
            </a:r>
            <a:r>
              <a:rPr lang="en-US" altLang="zh-TW" dirty="0">
                <a:solidFill>
                  <a:srgbClr val="0070C0"/>
                </a:solidFill>
                <a:latin typeface="標楷體" pitchFamily="65" charset="-120"/>
                <a:ea typeface="標楷體" pitchFamily="65" charset="-120"/>
              </a:rPr>
              <a:t>:109.06.10</a:t>
            </a:r>
          </a:p>
        </p:txBody>
      </p:sp>
      <p:sp>
        <p:nvSpPr>
          <p:cNvPr id="2" name="標題 1"/>
          <p:cNvSpPr>
            <a:spLocks noGrp="1"/>
          </p:cNvSpPr>
          <p:nvPr>
            <p:ph type="ctrTitle"/>
          </p:nvPr>
        </p:nvSpPr>
        <p:spPr>
          <a:xfrm>
            <a:off x="642910" y="714357"/>
            <a:ext cx="7772400" cy="1000132"/>
          </a:xfrm>
        </p:spPr>
        <p:txBody>
          <a:bodyPr>
            <a:normAutofit/>
          </a:bodyPr>
          <a:lstStyle/>
          <a:p>
            <a:r>
              <a:rPr lang="zh-TW" altLang="en-US" dirty="0">
                <a:latin typeface="標楷體" pitchFamily="65" charset="-120"/>
                <a:ea typeface="標楷體" pitchFamily="65" charset="-120"/>
              </a:rPr>
              <a:t>博祐科技有限公司</a:t>
            </a:r>
          </a:p>
        </p:txBody>
      </p:sp>
      <p:sp>
        <p:nvSpPr>
          <p:cNvPr id="4" name="標題 1"/>
          <p:cNvSpPr txBox="1">
            <a:spLocks/>
          </p:cNvSpPr>
          <p:nvPr/>
        </p:nvSpPr>
        <p:spPr>
          <a:xfrm>
            <a:off x="357158" y="2714620"/>
            <a:ext cx="8429684" cy="1928826"/>
          </a:xfrm>
          <a:prstGeom prst="rect">
            <a:avLst/>
          </a:prstGeom>
        </p:spPr>
        <p:txBody>
          <a:bodyPr vert="horz" lIns="91440" tIns="45720" rIns="91440" bIns="45720" rtlCol="0" anchor="ctr">
            <a:normAutofit/>
          </a:bodyPr>
          <a:lstStyle/>
          <a:p>
            <a:pPr algn="ctr"/>
            <a:r>
              <a:rPr lang="zh-TW" altLang="en-US" sz="3600" b="1" dirty="0">
                <a:solidFill>
                  <a:srgbClr val="0070C0"/>
                </a:solidFill>
                <a:latin typeface="標楷體" pitchFamily="65" charset="-120"/>
                <a:ea typeface="標楷體" pitchFamily="65" charset="-120"/>
              </a:rPr>
              <a:t>高壓配電盤缺失檢討與解決方案</a:t>
            </a:r>
            <a:endParaRPr lang="en-US" altLang="zh-TW" sz="3600" b="1" dirty="0">
              <a:solidFill>
                <a:srgbClr val="0070C0"/>
              </a:solidFill>
              <a:latin typeface="標楷體" pitchFamily="65" charset="-120"/>
              <a:ea typeface="標楷體" pitchFamily="65" charset="-12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3200" dirty="0">
                <a:solidFill>
                  <a:srgbClr val="0070C0"/>
                </a:solidFill>
                <a:latin typeface="標楷體" pitchFamily="65" charset="-120"/>
                <a:ea typeface="標楷體" pitchFamily="65" charset="-120"/>
              </a:rPr>
              <a:t>三、高壓配電盤</a:t>
            </a:r>
            <a:r>
              <a:rPr lang="en-US" altLang="zh-TW" sz="3200" dirty="0">
                <a:solidFill>
                  <a:srgbClr val="0070C0"/>
                </a:solidFill>
                <a:latin typeface="標楷體" pitchFamily="65" charset="-120"/>
                <a:ea typeface="標楷體" pitchFamily="65" charset="-120"/>
              </a:rPr>
              <a:t>—</a:t>
            </a:r>
            <a:r>
              <a:rPr lang="zh-TW" altLang="en-US" sz="3200" dirty="0">
                <a:solidFill>
                  <a:srgbClr val="0070C0"/>
                </a:solidFill>
                <a:latin typeface="標楷體" pitchFamily="65" charset="-120"/>
                <a:ea typeface="標楷體" pitchFamily="65" charset="-120"/>
              </a:rPr>
              <a:t>跳脫迴路的健康檢查</a:t>
            </a:r>
            <a:endParaRPr lang="zh-TW" altLang="en-US" dirty="0"/>
          </a:p>
        </p:txBody>
      </p:sp>
      <p:sp>
        <p:nvSpPr>
          <p:cNvPr id="3" name="內容版面配置區 2"/>
          <p:cNvSpPr>
            <a:spLocks noGrp="1"/>
          </p:cNvSpPr>
          <p:nvPr>
            <p:ph sz="quarter" idx="1"/>
          </p:nvPr>
        </p:nvSpPr>
        <p:spPr/>
        <p:txBody>
          <a:bodyPr>
            <a:normAutofit lnSpcReduction="10000"/>
          </a:bodyPr>
          <a:lstStyle/>
          <a:p>
            <a:r>
              <a:rPr lang="zh-TW" altLang="en-US" sz="2800" dirty="0">
                <a:latin typeface="標楷體" pitchFamily="65" charset="-120"/>
                <a:ea typeface="標楷體" pitchFamily="65" charset="-120"/>
              </a:rPr>
              <a:t>在盤面上可確認跳脫迴路工作電源來電 </a:t>
            </a:r>
            <a:r>
              <a:rPr lang="en-US" altLang="zh-TW" sz="2800" dirty="0">
                <a:latin typeface="標楷體" pitchFamily="65" charset="-120"/>
                <a:ea typeface="標楷體" pitchFamily="65" charset="-120"/>
              </a:rPr>
              <a:t>—</a:t>
            </a:r>
          </a:p>
          <a:p>
            <a:endParaRPr lang="en-US" altLang="zh-TW" sz="2800" dirty="0">
              <a:latin typeface="標楷體" pitchFamily="65" charset="-120"/>
              <a:ea typeface="標楷體" pitchFamily="65" charset="-120"/>
            </a:endParaRPr>
          </a:p>
          <a:p>
            <a:r>
              <a:rPr lang="zh-TW" altLang="en-US" sz="2800" dirty="0">
                <a:latin typeface="標楷體" pitchFamily="65" charset="-120"/>
                <a:ea typeface="標楷體" pitchFamily="65" charset="-120"/>
              </a:rPr>
              <a:t>在盤面上可確認跳脫迴路工作電源在有效工作電壓值 </a:t>
            </a:r>
            <a:r>
              <a:rPr lang="en-US" altLang="zh-TW" sz="2800" dirty="0">
                <a:latin typeface="標楷體" pitchFamily="65" charset="-120"/>
                <a:ea typeface="標楷體" pitchFamily="65" charset="-120"/>
              </a:rPr>
              <a:t>DC80V </a:t>
            </a:r>
            <a:r>
              <a:rPr lang="zh-TW" altLang="en-US" sz="2800" dirty="0">
                <a:latin typeface="標楷體" pitchFamily="65" charset="-120"/>
                <a:ea typeface="標楷體" pitchFamily="65" charset="-120"/>
              </a:rPr>
              <a:t>以上 </a:t>
            </a:r>
            <a:r>
              <a:rPr lang="en-US" altLang="zh-TW" sz="2800" dirty="0">
                <a:latin typeface="標楷體" pitchFamily="65" charset="-120"/>
                <a:ea typeface="標楷體" pitchFamily="65" charset="-120"/>
              </a:rPr>
              <a:t>—</a:t>
            </a:r>
          </a:p>
          <a:p>
            <a:endParaRPr lang="en-US" altLang="zh-TW" sz="2800" dirty="0">
              <a:latin typeface="標楷體" pitchFamily="65" charset="-120"/>
              <a:ea typeface="標楷體" pitchFamily="65" charset="-120"/>
            </a:endParaRPr>
          </a:p>
          <a:p>
            <a:r>
              <a:rPr lang="zh-TW" altLang="en-US" sz="2800" dirty="0">
                <a:latin typeface="標楷體" pitchFamily="65" charset="-120"/>
                <a:ea typeface="標楷體" pitchFamily="65" charset="-120"/>
              </a:rPr>
              <a:t>在盤面上現場</a:t>
            </a:r>
            <a:r>
              <a:rPr lang="en-US" altLang="zh-TW" sz="2800" dirty="0">
                <a:latin typeface="標楷體" pitchFamily="65" charset="-120"/>
                <a:ea typeface="標楷體" pitchFamily="65" charset="-120"/>
              </a:rPr>
              <a:t>/</a:t>
            </a:r>
            <a:r>
              <a:rPr lang="zh-TW" altLang="en-US" sz="2800" dirty="0">
                <a:latin typeface="標楷體" pitchFamily="65" charset="-120"/>
                <a:ea typeface="標楷體" pitchFamily="65" charset="-120"/>
              </a:rPr>
              <a:t>遠端可模擬斷電測試，有效時間 </a:t>
            </a:r>
            <a:r>
              <a:rPr lang="en-US" altLang="zh-TW" sz="2800" dirty="0">
                <a:latin typeface="標楷體" pitchFamily="65" charset="-120"/>
                <a:ea typeface="標楷體" pitchFamily="65" charset="-120"/>
              </a:rPr>
              <a:t>2-3 SEC</a:t>
            </a:r>
            <a:r>
              <a:rPr lang="zh-TW" altLang="en-US" sz="2800" dirty="0">
                <a:latin typeface="標楷體" pitchFamily="65" charset="-120"/>
                <a:ea typeface="標楷體" pitchFamily="65" charset="-120"/>
              </a:rPr>
              <a:t> </a:t>
            </a:r>
            <a:r>
              <a:rPr lang="en-US" altLang="zh-TW" sz="2800" dirty="0">
                <a:latin typeface="標楷體" pitchFamily="65" charset="-120"/>
                <a:ea typeface="標楷體" pitchFamily="65" charset="-120"/>
              </a:rPr>
              <a:t>—</a:t>
            </a:r>
          </a:p>
          <a:p>
            <a:endParaRPr lang="en-US" altLang="zh-TW" sz="2800" dirty="0">
              <a:latin typeface="標楷體" pitchFamily="65" charset="-120"/>
              <a:ea typeface="標楷體" pitchFamily="65" charset="-120"/>
            </a:endParaRPr>
          </a:p>
          <a:p>
            <a:r>
              <a:rPr lang="zh-TW" altLang="en-US" sz="2800" dirty="0">
                <a:latin typeface="標楷體" pitchFamily="65" charset="-120"/>
                <a:ea typeface="標楷體" pitchFamily="65" charset="-120"/>
              </a:rPr>
              <a:t>確認是否有含 </a:t>
            </a:r>
            <a:r>
              <a:rPr lang="en-US" altLang="zh-TW" sz="2800" dirty="0">
                <a:latin typeface="標楷體" pitchFamily="65" charset="-120"/>
                <a:ea typeface="標楷體" pitchFamily="65" charset="-120"/>
              </a:rPr>
              <a:t>PT </a:t>
            </a:r>
            <a:r>
              <a:rPr lang="zh-TW" altLang="en-US" sz="2800" dirty="0">
                <a:latin typeface="標楷體" pitchFamily="65" charset="-120"/>
                <a:ea typeface="標楷體" pitchFamily="65" charset="-120"/>
              </a:rPr>
              <a:t>電源多重電源輸入</a:t>
            </a:r>
            <a:r>
              <a:rPr lang="en-US" altLang="zh-TW" sz="2800" dirty="0">
                <a:latin typeface="標楷體" pitchFamily="65" charset="-120"/>
                <a:ea typeface="標楷體" pitchFamily="65" charset="-120"/>
              </a:rPr>
              <a:t>/</a:t>
            </a:r>
            <a:r>
              <a:rPr lang="zh-TW" altLang="en-US" sz="2800" dirty="0">
                <a:latin typeface="標楷體" pitchFamily="65" charset="-120"/>
                <a:ea typeface="標楷體" pitchFamily="65" charset="-120"/>
              </a:rPr>
              <a:t>多重併接直流電能輸出 </a:t>
            </a:r>
            <a:r>
              <a:rPr lang="en-US" altLang="zh-TW" sz="2800" dirty="0">
                <a:latin typeface="標楷體" pitchFamily="65" charset="-120"/>
                <a:ea typeface="標楷體" pitchFamily="65" charset="-120"/>
              </a:rPr>
              <a:t>—</a:t>
            </a:r>
          </a:p>
          <a:p>
            <a:pPr>
              <a:buNone/>
            </a:pPr>
            <a:endParaRPr lang="en-US" altLang="zh-TW" sz="2800" dirty="0">
              <a:latin typeface="標楷體" pitchFamily="65" charset="-120"/>
              <a:ea typeface="標楷體" pitchFamily="65" charset="-120"/>
            </a:endParaRPr>
          </a:p>
          <a:p>
            <a:endParaRPr lang="zh-TW" altLang="en-US" sz="2800" dirty="0">
              <a:latin typeface="標楷體" pitchFamily="65" charset="-120"/>
              <a:ea typeface="標楷體" pitchFamily="65" charset="-12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z="3600" dirty="0">
                <a:solidFill>
                  <a:srgbClr val="0070C0"/>
                </a:solidFill>
                <a:latin typeface="標楷體" pitchFamily="65" charset="-120"/>
                <a:ea typeface="標楷體" pitchFamily="65" charset="-120"/>
              </a:rPr>
              <a:t>三、高壓配電盤</a:t>
            </a:r>
            <a:r>
              <a:rPr lang="en-US" altLang="zh-TW" sz="3600" dirty="0">
                <a:solidFill>
                  <a:srgbClr val="0070C0"/>
                </a:solidFill>
                <a:latin typeface="標楷體" pitchFamily="65" charset="-120"/>
                <a:ea typeface="標楷體" pitchFamily="65" charset="-120"/>
              </a:rPr>
              <a:t>—</a:t>
            </a:r>
            <a:r>
              <a:rPr lang="zh-TW" altLang="en-US" sz="3600" dirty="0">
                <a:solidFill>
                  <a:srgbClr val="0070C0"/>
                </a:solidFill>
                <a:latin typeface="標楷體" pitchFamily="65" charset="-120"/>
                <a:ea typeface="標楷體" pitchFamily="65" charset="-120"/>
              </a:rPr>
              <a:t>跳脫迴路的健康檢查</a:t>
            </a:r>
            <a:endParaRPr lang="zh-TW" altLang="en-US" dirty="0"/>
          </a:p>
        </p:txBody>
      </p:sp>
      <p:sp>
        <p:nvSpPr>
          <p:cNvPr id="3" name="內容版面配置區 2"/>
          <p:cNvSpPr>
            <a:spLocks noGrp="1"/>
          </p:cNvSpPr>
          <p:nvPr>
            <p:ph sz="quarter" idx="1"/>
          </p:nvPr>
        </p:nvSpPr>
        <p:spPr/>
        <p:txBody>
          <a:bodyPr/>
          <a:lstStyle/>
          <a:p>
            <a:r>
              <a:rPr lang="zh-TW" altLang="en-US" sz="2800" dirty="0">
                <a:latin typeface="標楷體" pitchFamily="65" charset="-120"/>
                <a:ea typeface="標楷體" pitchFamily="65" charset="-120"/>
              </a:rPr>
              <a:t>確認是否有電流源保護電驛後衛保護功能 </a:t>
            </a:r>
            <a:r>
              <a:rPr lang="en-US" altLang="zh-TW" sz="2800" dirty="0">
                <a:latin typeface="標楷體" pitchFamily="65" charset="-120"/>
                <a:ea typeface="標楷體" pitchFamily="65" charset="-120"/>
              </a:rPr>
              <a:t>—</a:t>
            </a:r>
          </a:p>
          <a:p>
            <a:endParaRPr lang="en-US" sz="2800" dirty="0"/>
          </a:p>
          <a:p>
            <a:r>
              <a:rPr lang="en-US" altLang="en-US" sz="2800" dirty="0">
                <a:latin typeface="標楷體" pitchFamily="65" charset="-120"/>
                <a:ea typeface="標楷體" pitchFamily="65" charset="-120"/>
              </a:rPr>
              <a:t>RS485 </a:t>
            </a:r>
            <a:r>
              <a:rPr lang="zh-TW" altLang="en-US" sz="2800" dirty="0">
                <a:latin typeface="標楷體" pitchFamily="65" charset="-120"/>
                <a:ea typeface="標楷體" pitchFamily="65" charset="-120"/>
              </a:rPr>
              <a:t>信號傳輸 </a:t>
            </a:r>
            <a:r>
              <a:rPr lang="en-US" altLang="zh-TW" sz="2800" dirty="0">
                <a:latin typeface="標楷體" pitchFamily="65" charset="-120"/>
                <a:ea typeface="標楷體" pitchFamily="65" charset="-120"/>
              </a:rPr>
              <a:t>—</a:t>
            </a:r>
          </a:p>
          <a:p>
            <a:endParaRPr lang="en-US" altLang="zh-TW" sz="2800" dirty="0">
              <a:latin typeface="標楷體" pitchFamily="65" charset="-120"/>
              <a:ea typeface="標楷體" pitchFamily="65" charset="-120"/>
            </a:endParaRPr>
          </a:p>
          <a:p>
            <a:r>
              <a:rPr lang="zh-TW" altLang="en-US" sz="2800" dirty="0">
                <a:latin typeface="標楷體" pitchFamily="65" charset="-120"/>
                <a:ea typeface="標楷體" pitchFamily="65" charset="-120"/>
              </a:rPr>
              <a:t>保護電驛十年後的檢查 </a:t>
            </a:r>
            <a:r>
              <a:rPr lang="en-US" altLang="zh-TW" sz="2800" dirty="0">
                <a:latin typeface="標楷體" pitchFamily="65" charset="-120"/>
                <a:ea typeface="標楷體" pitchFamily="65" charset="-120"/>
              </a:rPr>
              <a:t>—</a:t>
            </a:r>
            <a:r>
              <a:rPr lang="zh-TW" altLang="en-US" sz="2800" dirty="0">
                <a:latin typeface="標楷體" pitchFamily="65" charset="-120"/>
                <a:ea typeface="標楷體" pitchFamily="65" charset="-120"/>
              </a:rPr>
              <a:t> </a:t>
            </a:r>
            <a:endParaRPr lang="en-US" altLang="zh-TW" sz="2800" dirty="0">
              <a:latin typeface="標楷體" pitchFamily="65" charset="-120"/>
              <a:ea typeface="標楷體" pitchFamily="65" charset="-120"/>
            </a:endParaRPr>
          </a:p>
          <a:p>
            <a:endParaRPr lang="en-US" altLang="zh-TW" sz="2800" dirty="0">
              <a:latin typeface="標楷體" pitchFamily="65" charset="-120"/>
              <a:ea typeface="標楷體" pitchFamily="65" charset="-120"/>
            </a:endParaRPr>
          </a:p>
          <a:p>
            <a:r>
              <a:rPr lang="zh-TW" altLang="en-US" sz="2800" dirty="0">
                <a:latin typeface="標楷體" pitchFamily="65" charset="-120"/>
                <a:ea typeface="標楷體" pitchFamily="65" charset="-120"/>
              </a:rPr>
              <a:t>斷路器跳脫線圈作動是否正常</a:t>
            </a:r>
            <a:r>
              <a:rPr lang="en-US" altLang="zh-TW" sz="2800" dirty="0">
                <a:latin typeface="標楷體" pitchFamily="65" charset="-120"/>
                <a:ea typeface="標楷體" pitchFamily="65" charset="-120"/>
              </a:rPr>
              <a:t>(</a:t>
            </a:r>
            <a:r>
              <a:rPr lang="zh-TW" altLang="en-US" sz="2800" dirty="0">
                <a:latin typeface="標楷體" pitchFamily="65" charset="-120"/>
                <a:ea typeface="標楷體" pitchFamily="65" charset="-120"/>
              </a:rPr>
              <a:t>半年、</a:t>
            </a:r>
            <a:r>
              <a:rPr lang="en-US" altLang="zh-TW" sz="2800" dirty="0">
                <a:latin typeface="標楷體" pitchFamily="65" charset="-120"/>
                <a:ea typeface="標楷體" pitchFamily="65" charset="-120"/>
              </a:rPr>
              <a:t>1 </a:t>
            </a:r>
            <a:r>
              <a:rPr lang="zh-TW" altLang="en-US" sz="2800" dirty="0">
                <a:latin typeface="標楷體" pitchFamily="65" charset="-120"/>
                <a:ea typeface="標楷體" pitchFamily="65" charset="-120"/>
              </a:rPr>
              <a:t>年</a:t>
            </a:r>
            <a:r>
              <a:rPr lang="en-US" altLang="zh-TW" sz="2800" dirty="0">
                <a:latin typeface="標楷體" pitchFamily="65" charset="-120"/>
                <a:ea typeface="標楷體" pitchFamily="65" charset="-120"/>
              </a:rPr>
              <a:t>/</a:t>
            </a:r>
            <a:r>
              <a:rPr lang="zh-TW" altLang="en-US" sz="2800" dirty="0">
                <a:latin typeface="標楷體" pitchFamily="65" charset="-120"/>
                <a:ea typeface="標楷體" pitchFamily="65" charset="-120"/>
              </a:rPr>
              <a:t>次</a:t>
            </a:r>
            <a:r>
              <a:rPr lang="en-US" altLang="zh-TW" sz="2800" dirty="0">
                <a:latin typeface="標楷體" pitchFamily="65" charset="-120"/>
                <a:ea typeface="標楷體" pitchFamily="65" charset="-120"/>
              </a:rPr>
              <a:t>) —</a:t>
            </a:r>
          </a:p>
          <a:p>
            <a:endParaRPr lang="zh-TW" altLang="en-US" sz="2400" dirty="0">
              <a:latin typeface="標楷體" pitchFamily="65" charset="-120"/>
              <a:ea typeface="標楷體" pitchFamily="65" charset="-12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sz="3600" dirty="0">
                <a:solidFill>
                  <a:srgbClr val="0070C0"/>
                </a:solidFill>
                <a:latin typeface="標楷體" pitchFamily="65" charset="-120"/>
                <a:ea typeface="標楷體" pitchFamily="65" charset="-120"/>
              </a:rPr>
              <a:t>四、育駿企業專注於電容跳脫裝置的研發</a:t>
            </a:r>
            <a:r>
              <a:rPr lang="en-US" altLang="zh-TW" sz="3600" dirty="0">
                <a:solidFill>
                  <a:srgbClr val="0070C0"/>
                </a:solidFill>
                <a:latin typeface="標楷體" pitchFamily="65" charset="-120"/>
                <a:ea typeface="標楷體" pitchFamily="65" charset="-120"/>
              </a:rPr>
              <a:t>(P.1)</a:t>
            </a:r>
            <a:endParaRPr lang="zh-TW" altLang="en-US" dirty="0"/>
          </a:p>
        </p:txBody>
      </p:sp>
      <p:sp>
        <p:nvSpPr>
          <p:cNvPr id="3" name="內容版面配置區 2"/>
          <p:cNvSpPr>
            <a:spLocks noGrp="1"/>
          </p:cNvSpPr>
          <p:nvPr>
            <p:ph sz="quarter" idx="1"/>
          </p:nvPr>
        </p:nvSpPr>
        <p:spPr/>
        <p:txBody>
          <a:bodyPr>
            <a:noAutofit/>
          </a:bodyPr>
          <a:lstStyle/>
          <a:p>
            <a:r>
              <a:rPr lang="en-US" sz="1600" dirty="0">
                <a:hlinkClick r:id="rId2"/>
              </a:rPr>
              <a:t>TW202011658</a:t>
            </a:r>
            <a:r>
              <a:rPr lang="zh-TW" altLang="en-US" sz="1600" dirty="0"/>
              <a:t>支援直流系統的</a:t>
            </a:r>
            <a:r>
              <a:rPr lang="zh-TW" altLang="en-US" sz="1600" dirty="0">
                <a:solidFill>
                  <a:srgbClr val="7030A0"/>
                </a:solidFill>
              </a:rPr>
              <a:t>電容跳脫裝置</a:t>
            </a:r>
            <a:br>
              <a:rPr lang="zh-TW" altLang="en-US" sz="1600" dirty="0"/>
            </a:br>
            <a:r>
              <a:rPr lang="en-US" altLang="en-US" sz="1600" dirty="0"/>
              <a:t>CAPACITOR TRIP DEVICE SUPPORTING DC POWER SUPPLY SYSTEM</a:t>
            </a:r>
            <a:endParaRPr lang="en-US" altLang="zh-TW" sz="1600" dirty="0"/>
          </a:p>
          <a:p>
            <a:r>
              <a:rPr lang="en-US" sz="1600" dirty="0">
                <a:hlinkClick r:id="rId3"/>
              </a:rPr>
              <a:t>TW201911707A</a:t>
            </a:r>
            <a:r>
              <a:rPr lang="zh-TW" altLang="en-US" sz="1600" dirty="0">
                <a:solidFill>
                  <a:srgbClr val="7030A0"/>
                </a:solidFill>
              </a:rPr>
              <a:t>電容跳脫裝置</a:t>
            </a:r>
            <a:r>
              <a:rPr lang="zh-TW" altLang="en-US" sz="1600" dirty="0"/>
              <a:t>、不斷電系統與電池組狀態監測顯示裝置</a:t>
            </a:r>
            <a:br>
              <a:rPr lang="zh-TW" altLang="en-US" sz="1600" dirty="0"/>
            </a:br>
            <a:r>
              <a:rPr lang="en-US" altLang="en-US" sz="1600" dirty="0"/>
              <a:t>CAPACITOR TRIPPING DEVICE, UNINTERRUPTIBLE POWER SYSTEM AND BATTERY STATES MONITORING DISPLAY APPARATUS</a:t>
            </a:r>
          </a:p>
          <a:p>
            <a:r>
              <a:rPr lang="en-US" sz="1600" dirty="0">
                <a:hlinkClick r:id="rId4"/>
              </a:rPr>
              <a:t>TW201911693A</a:t>
            </a:r>
            <a:r>
              <a:rPr lang="zh-TW" altLang="en-US" sz="1600" dirty="0"/>
              <a:t>具有備用電源的</a:t>
            </a:r>
            <a:r>
              <a:rPr lang="zh-TW" altLang="en-US" sz="1600" dirty="0">
                <a:solidFill>
                  <a:srgbClr val="7030A0"/>
                </a:solidFill>
              </a:rPr>
              <a:t>電容跳脫裝置</a:t>
            </a:r>
            <a:br>
              <a:rPr lang="zh-TW" altLang="en-US" sz="1600" dirty="0"/>
            </a:br>
            <a:r>
              <a:rPr lang="en-US" sz="1600" dirty="0"/>
              <a:t>CAPACITOR TRIP DEVICE WITH STANDBY POWER SUPPLY</a:t>
            </a:r>
          </a:p>
          <a:p>
            <a:r>
              <a:rPr lang="en-US" sz="1600" dirty="0">
                <a:hlinkClick r:id="rId5"/>
              </a:rPr>
              <a:t>TW201822239A</a:t>
            </a:r>
            <a:r>
              <a:rPr lang="zh-TW" altLang="en-US" sz="1600" dirty="0"/>
              <a:t>具訊號傳輸組合式</a:t>
            </a:r>
            <a:r>
              <a:rPr lang="zh-TW" altLang="en-US" sz="1600" dirty="0">
                <a:solidFill>
                  <a:srgbClr val="7030A0"/>
                </a:solidFill>
              </a:rPr>
              <a:t>電容跳脫裝置</a:t>
            </a:r>
            <a:br>
              <a:rPr lang="zh-TW" altLang="en-US" sz="1600" dirty="0"/>
            </a:br>
            <a:r>
              <a:rPr lang="en-US" sz="1600" dirty="0"/>
              <a:t>COMBINED CAPACITOR TRIP DEVICE WITH SIGNAL TRANSMISSION FUNCTION</a:t>
            </a:r>
          </a:p>
          <a:p>
            <a:r>
              <a:rPr lang="en-US" sz="1600" dirty="0">
                <a:hlinkClick r:id="rId6"/>
              </a:rPr>
              <a:t>TW201639262A</a:t>
            </a:r>
            <a:r>
              <a:rPr lang="zh-TW" altLang="en-US" sz="1600" dirty="0"/>
              <a:t>自動偵測</a:t>
            </a:r>
            <a:r>
              <a:rPr lang="zh-TW" altLang="en-US" sz="1600" dirty="0">
                <a:solidFill>
                  <a:srgbClr val="7030A0"/>
                </a:solidFill>
              </a:rPr>
              <a:t>電容跳脫裝置</a:t>
            </a:r>
            <a:r>
              <a:rPr lang="zh-TW" altLang="en-US" sz="1600" dirty="0"/>
              <a:t>異常的方法與裝置</a:t>
            </a:r>
            <a:br>
              <a:rPr lang="zh-TW" altLang="en-US" sz="1600" dirty="0"/>
            </a:br>
            <a:r>
              <a:rPr lang="en-US" sz="1600" dirty="0"/>
              <a:t>DEVICE AND METHOD FOR AUTOMATICALLY DETECTS ABNORMAL OF CAPACTOR TRIP DEVICE</a:t>
            </a:r>
          </a:p>
          <a:p>
            <a:r>
              <a:rPr lang="en-US" sz="1600" dirty="0">
                <a:hlinkClick r:id="rId7"/>
              </a:rPr>
              <a:t>TWI687014</a:t>
            </a:r>
            <a:r>
              <a:rPr lang="zh-TW" altLang="en-US" sz="1600" dirty="0"/>
              <a:t>交流系統</a:t>
            </a:r>
            <a:r>
              <a:rPr lang="zh-TW" altLang="en-US" sz="1600" dirty="0">
                <a:solidFill>
                  <a:srgbClr val="7030A0"/>
                </a:solidFill>
              </a:rPr>
              <a:t>電容跳脫裝置</a:t>
            </a:r>
            <a:r>
              <a:rPr lang="zh-TW" altLang="en-US" sz="1600" dirty="0"/>
              <a:t>改良裝置</a:t>
            </a:r>
            <a:br>
              <a:rPr lang="zh-TW" altLang="en-US" sz="1600" dirty="0"/>
            </a:br>
            <a:r>
              <a:rPr lang="en-US" sz="1600" dirty="0"/>
              <a:t>IMPROVEMENT OF AC SYSTEM CAPACITOR TRIPPING DEVICE</a:t>
            </a:r>
          </a:p>
          <a:p>
            <a:r>
              <a:rPr lang="en-US" sz="1600" dirty="0">
                <a:hlinkClick r:id="rId8"/>
              </a:rPr>
              <a:t>TWM583158U</a:t>
            </a:r>
            <a:r>
              <a:rPr lang="zh-TW" altLang="en-US" sz="1600" dirty="0"/>
              <a:t>交流系統</a:t>
            </a:r>
            <a:r>
              <a:rPr lang="zh-TW" altLang="en-US" sz="1600" dirty="0">
                <a:solidFill>
                  <a:srgbClr val="7030A0"/>
                </a:solidFill>
              </a:rPr>
              <a:t>電容跳脫裝置</a:t>
            </a:r>
            <a:r>
              <a:rPr lang="zh-TW" altLang="en-US" sz="1600" dirty="0"/>
              <a:t>改良裝置</a:t>
            </a:r>
            <a:br>
              <a:rPr lang="zh-TW" altLang="en-US" sz="1600" dirty="0"/>
            </a:br>
            <a:r>
              <a:rPr lang="en-US" sz="1600" dirty="0"/>
              <a:t>IMPROVEMENT OF AC SYSTEM CAPACITOR TRIPPING DEVICE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z="3200" dirty="0">
                <a:solidFill>
                  <a:srgbClr val="0070C0"/>
                </a:solidFill>
                <a:latin typeface="標楷體" pitchFamily="65" charset="-120"/>
                <a:ea typeface="標楷體" pitchFamily="65" charset="-120"/>
              </a:rPr>
              <a:t>四、育駿企業專注於電容跳脫裝置的研發</a:t>
            </a:r>
            <a:r>
              <a:rPr lang="en-US" altLang="zh-TW" sz="3200" dirty="0">
                <a:solidFill>
                  <a:srgbClr val="0070C0"/>
                </a:solidFill>
                <a:latin typeface="標楷體" pitchFamily="65" charset="-120"/>
                <a:ea typeface="標楷體" pitchFamily="65" charset="-120"/>
              </a:rPr>
              <a:t>(P.2)</a:t>
            </a:r>
            <a:endParaRPr lang="zh-TW" altLang="en-US" dirty="0"/>
          </a:p>
        </p:txBody>
      </p:sp>
      <p:sp>
        <p:nvSpPr>
          <p:cNvPr id="3" name="內容版面配置區 2"/>
          <p:cNvSpPr>
            <a:spLocks noGrp="1"/>
          </p:cNvSpPr>
          <p:nvPr>
            <p:ph sz="quarter" idx="1"/>
          </p:nvPr>
        </p:nvSpPr>
        <p:spPr/>
        <p:txBody>
          <a:bodyPr>
            <a:normAutofit lnSpcReduction="10000"/>
          </a:bodyPr>
          <a:lstStyle/>
          <a:p>
            <a:r>
              <a:rPr lang="en-US" sz="1600" dirty="0">
                <a:hlinkClick r:id="rId2"/>
              </a:rPr>
              <a:t>TWM583159U</a:t>
            </a:r>
            <a:r>
              <a:rPr lang="zh-TW" altLang="en-US" sz="1600" dirty="0"/>
              <a:t>支援直流系統的</a:t>
            </a:r>
            <a:r>
              <a:rPr lang="zh-TW" altLang="en-US" sz="1600" dirty="0">
                <a:solidFill>
                  <a:srgbClr val="7030A0"/>
                </a:solidFill>
              </a:rPr>
              <a:t>電容跳脫裝置</a:t>
            </a:r>
            <a:br>
              <a:rPr lang="zh-TW" altLang="en-US" sz="1600" dirty="0"/>
            </a:br>
            <a:r>
              <a:rPr lang="en-US" sz="1600" dirty="0"/>
              <a:t>CAPACITOR TRIP DEVICE SUPPORTING DC POWER SUPPLY SYSTEM</a:t>
            </a:r>
            <a:endParaRPr lang="en-US" sz="1600" dirty="0">
              <a:hlinkClick r:id="rId3"/>
            </a:endParaRPr>
          </a:p>
          <a:p>
            <a:r>
              <a:rPr lang="en-US" sz="1600" dirty="0">
                <a:hlinkClick r:id="rId3"/>
              </a:rPr>
              <a:t>TWI669873B</a:t>
            </a:r>
            <a:r>
              <a:rPr lang="zh-TW" altLang="en-US" sz="1600" dirty="0"/>
              <a:t>具有備用電源的</a:t>
            </a:r>
            <a:r>
              <a:rPr lang="zh-TW" altLang="en-US" sz="1600" dirty="0">
                <a:solidFill>
                  <a:srgbClr val="7030A0"/>
                </a:solidFill>
              </a:rPr>
              <a:t>電容跳脫裝置</a:t>
            </a:r>
            <a:br>
              <a:rPr lang="zh-TW" altLang="en-US" sz="1600" dirty="0"/>
            </a:br>
            <a:r>
              <a:rPr lang="en-US" sz="1600" dirty="0"/>
              <a:t>CAPACITOR TRIP DEVICE WITH STANDBY POWER SUPPLY</a:t>
            </a:r>
          </a:p>
          <a:p>
            <a:r>
              <a:rPr lang="en-US" sz="1600" dirty="0">
                <a:hlinkClick r:id="rId4"/>
              </a:rPr>
              <a:t>TWI668934B</a:t>
            </a:r>
            <a:r>
              <a:rPr lang="zh-TW" altLang="en-US" sz="1600" dirty="0">
                <a:solidFill>
                  <a:srgbClr val="7030A0"/>
                </a:solidFill>
              </a:rPr>
              <a:t>電容跳脫裝置</a:t>
            </a:r>
            <a:r>
              <a:rPr lang="zh-TW" altLang="en-US" sz="1600" dirty="0"/>
              <a:t>、不斷電系統與電池組狀態監測顯示裝置</a:t>
            </a:r>
            <a:br>
              <a:rPr lang="zh-TW" altLang="en-US" sz="1600" dirty="0"/>
            </a:br>
            <a:r>
              <a:rPr lang="en-US" sz="1600" dirty="0"/>
              <a:t>CAPACITOR TRIPPING DEVICE, UNINTERRUPTIBLE POWER SYSTEM AND BATTERY STATES MONITORING DISPLAY APPARATUS</a:t>
            </a:r>
          </a:p>
          <a:p>
            <a:r>
              <a:rPr lang="en-US" sz="1600" dirty="0">
                <a:hlinkClick r:id="rId5"/>
              </a:rPr>
              <a:t>TWM563106U</a:t>
            </a:r>
            <a:r>
              <a:rPr lang="zh-TW" altLang="en-US" sz="1600" dirty="0"/>
              <a:t>具有備用電源的</a:t>
            </a:r>
            <a:r>
              <a:rPr lang="zh-TW" altLang="en-US" sz="1600" dirty="0">
                <a:solidFill>
                  <a:srgbClr val="7030A0"/>
                </a:solidFill>
              </a:rPr>
              <a:t>電容跳脫裝置</a:t>
            </a:r>
            <a:br>
              <a:rPr lang="zh-TW" altLang="en-US" sz="1600" dirty="0"/>
            </a:br>
            <a:r>
              <a:rPr lang="en-US" sz="1600" dirty="0"/>
              <a:t>CAPACITOR TRIP DEVICE WITH STANDBY POWER SUPPLY</a:t>
            </a:r>
          </a:p>
          <a:p>
            <a:r>
              <a:rPr lang="en-US" sz="1600" dirty="0">
                <a:hlinkClick r:id="rId6"/>
              </a:rPr>
              <a:t>TWI621147B</a:t>
            </a:r>
            <a:r>
              <a:rPr lang="zh-TW" altLang="en-US" sz="1600" dirty="0"/>
              <a:t>具訊號傳輸組合式</a:t>
            </a:r>
            <a:r>
              <a:rPr lang="zh-TW" altLang="en-US" sz="1600" dirty="0">
                <a:solidFill>
                  <a:srgbClr val="7030A0"/>
                </a:solidFill>
              </a:rPr>
              <a:t>電容跳脫裝置</a:t>
            </a:r>
            <a:br>
              <a:rPr lang="zh-TW" altLang="en-US" sz="1600" dirty="0"/>
            </a:br>
            <a:r>
              <a:rPr lang="en-US" sz="1600" dirty="0"/>
              <a:t>COMBINED CAPACITOR TRIP DEVICE WITH SIGNAL TRANSMISSION FUNCTION</a:t>
            </a:r>
          </a:p>
          <a:p>
            <a:r>
              <a:rPr lang="en-US" sz="1600" dirty="0">
                <a:hlinkClick r:id="rId7"/>
              </a:rPr>
              <a:t>TWM552704U</a:t>
            </a:r>
            <a:r>
              <a:rPr lang="zh-TW" altLang="en-US" sz="1600" dirty="0"/>
              <a:t>外部監測</a:t>
            </a:r>
            <a:r>
              <a:rPr lang="en-US" sz="1600" dirty="0">
                <a:solidFill>
                  <a:srgbClr val="7030A0"/>
                </a:solidFill>
              </a:rPr>
              <a:t>ＣＴＤ</a:t>
            </a:r>
            <a:r>
              <a:rPr lang="zh-TW" altLang="en-US" sz="1600" dirty="0"/>
              <a:t>與</a:t>
            </a:r>
            <a:r>
              <a:rPr lang="en-US" sz="1600" dirty="0"/>
              <a:t>ＵＰＳ</a:t>
            </a:r>
            <a:r>
              <a:rPr lang="zh-TW" altLang="en-US" sz="1600" dirty="0"/>
              <a:t>與電池組狀態的裝置</a:t>
            </a:r>
            <a:br>
              <a:rPr lang="zh-TW" altLang="en-US" sz="1600" dirty="0"/>
            </a:br>
            <a:r>
              <a:rPr lang="en-US" sz="1600" dirty="0"/>
              <a:t>A DEVICE ABLE TO MONITORING OF CTD AND UPS AND BATTERY PACK STATUS</a:t>
            </a:r>
          </a:p>
          <a:p>
            <a:r>
              <a:rPr lang="en-US" sz="1600" dirty="0">
                <a:hlinkClick r:id="rId8"/>
              </a:rPr>
              <a:t>TWI605658B</a:t>
            </a:r>
            <a:r>
              <a:rPr lang="zh-TW" altLang="en-US" sz="1600" dirty="0"/>
              <a:t>自動轉換電源的</a:t>
            </a:r>
            <a:r>
              <a:rPr lang="zh-TW" altLang="en-US" sz="1600" dirty="0">
                <a:solidFill>
                  <a:srgbClr val="7030A0"/>
                </a:solidFill>
              </a:rPr>
              <a:t>電容跳脫裝置</a:t>
            </a:r>
            <a:r>
              <a:rPr lang="zh-TW" altLang="en-US" sz="1600" dirty="0"/>
              <a:t>及其方法</a:t>
            </a:r>
            <a:br>
              <a:rPr lang="zh-TW" altLang="en-US" sz="1600" dirty="0"/>
            </a:br>
            <a:r>
              <a:rPr lang="en-US" sz="1600" dirty="0"/>
              <a:t>DEVICE AND METHOD FOR AUTOMATIC TRANSFER POWER SOURCE OF CAPACTOR TRIP DEVICE</a:t>
            </a:r>
          </a:p>
          <a:p>
            <a:r>
              <a:rPr lang="en-US" sz="1600" dirty="0">
                <a:hlinkClick r:id="rId9"/>
              </a:rPr>
              <a:t>TWM543456U</a:t>
            </a:r>
            <a:r>
              <a:rPr lang="zh-TW" altLang="en-US" sz="1600" dirty="0"/>
              <a:t>具訊號傳輸組合式</a:t>
            </a:r>
            <a:r>
              <a:rPr lang="zh-TW" altLang="en-US" sz="1600" dirty="0">
                <a:solidFill>
                  <a:srgbClr val="7030A0"/>
                </a:solidFill>
              </a:rPr>
              <a:t>電容跳脫裝置</a:t>
            </a:r>
            <a:br>
              <a:rPr lang="zh-TW" altLang="en-US" sz="1600" dirty="0"/>
            </a:br>
            <a:r>
              <a:rPr lang="en-US" sz="1600" dirty="0"/>
              <a:t>COMBINED CAPACITOR TRIP DEVICE WITH SIGNAL TRANSMISSION FUNCTION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z="3200" dirty="0">
                <a:solidFill>
                  <a:srgbClr val="0070C0"/>
                </a:solidFill>
                <a:latin typeface="標楷體" pitchFamily="65" charset="-120"/>
                <a:ea typeface="標楷體" pitchFamily="65" charset="-120"/>
              </a:rPr>
              <a:t>四、育駿企業專注於電容跳脫裝置的研發</a:t>
            </a:r>
            <a:r>
              <a:rPr lang="en-US" altLang="zh-TW" sz="3200" dirty="0">
                <a:solidFill>
                  <a:srgbClr val="0070C0"/>
                </a:solidFill>
                <a:latin typeface="標楷體" pitchFamily="65" charset="-120"/>
                <a:ea typeface="標楷體" pitchFamily="65" charset="-120"/>
              </a:rPr>
              <a:t>(P.3)</a:t>
            </a:r>
            <a:endParaRPr lang="zh-TW" altLang="en-US" dirty="0"/>
          </a:p>
        </p:txBody>
      </p:sp>
      <p:sp>
        <p:nvSpPr>
          <p:cNvPr id="3" name="內容版面配置區 2"/>
          <p:cNvSpPr>
            <a:spLocks noGrp="1"/>
          </p:cNvSpPr>
          <p:nvPr>
            <p:ph sz="quarter" idx="1"/>
          </p:nvPr>
        </p:nvSpPr>
        <p:spPr/>
        <p:txBody>
          <a:bodyPr>
            <a:normAutofit/>
          </a:bodyPr>
          <a:lstStyle/>
          <a:p>
            <a:r>
              <a:rPr lang="en-US" sz="1600" dirty="0">
                <a:hlinkClick r:id="rId2"/>
              </a:rPr>
              <a:t>TWM529975U</a:t>
            </a:r>
            <a:r>
              <a:rPr lang="zh-TW" altLang="en-US" sz="1600" dirty="0"/>
              <a:t>自動轉換電源的</a:t>
            </a:r>
            <a:r>
              <a:rPr lang="zh-TW" altLang="en-US" sz="1600" dirty="0">
                <a:solidFill>
                  <a:srgbClr val="7030A0"/>
                </a:solidFill>
              </a:rPr>
              <a:t>電容跳脫裝置</a:t>
            </a:r>
            <a:br>
              <a:rPr lang="zh-TW" altLang="en-US" sz="1600" dirty="0"/>
            </a:br>
            <a:r>
              <a:rPr lang="en-US" sz="1600" dirty="0"/>
              <a:t>Capacitor trip device capable of automatically switching power source</a:t>
            </a:r>
          </a:p>
          <a:p>
            <a:r>
              <a:rPr lang="en-US" sz="1600" dirty="0">
                <a:hlinkClick r:id="rId3"/>
              </a:rPr>
              <a:t>TWI549395B</a:t>
            </a:r>
            <a:r>
              <a:rPr lang="zh-TW" altLang="en-US" sz="1600" dirty="0"/>
              <a:t>自動偵測</a:t>
            </a:r>
            <a:r>
              <a:rPr lang="zh-TW" altLang="en-US" sz="1600" dirty="0">
                <a:solidFill>
                  <a:srgbClr val="7030A0"/>
                </a:solidFill>
              </a:rPr>
              <a:t>電容跳脫裝置</a:t>
            </a:r>
            <a:r>
              <a:rPr lang="zh-TW" altLang="en-US" sz="1600" dirty="0"/>
              <a:t>異常的方法與裝置</a:t>
            </a:r>
            <a:br>
              <a:rPr lang="zh-TW" altLang="en-US" sz="1600" dirty="0"/>
            </a:br>
            <a:r>
              <a:rPr lang="en-US" sz="1600" dirty="0"/>
              <a:t>DEVICE AND METHOD FOR AUTOMATICALLY DETECTS ABNORMAL OF CAPACTOR TRIP DEVICE</a:t>
            </a:r>
          </a:p>
          <a:p>
            <a:r>
              <a:rPr lang="en-US" sz="1600" dirty="0">
                <a:hlinkClick r:id="rId4"/>
              </a:rPr>
              <a:t>TWM525532U</a:t>
            </a:r>
            <a:r>
              <a:rPr lang="zh-TW" altLang="en-US" sz="1600" dirty="0"/>
              <a:t>自動偵測</a:t>
            </a:r>
            <a:r>
              <a:rPr lang="zh-TW" altLang="en-US" sz="1600" dirty="0">
                <a:solidFill>
                  <a:srgbClr val="7030A0"/>
                </a:solidFill>
              </a:rPr>
              <a:t>電容器</a:t>
            </a:r>
            <a:r>
              <a:rPr lang="zh-TW" altLang="en-US" sz="1600" dirty="0"/>
              <a:t>異常保護裝置</a:t>
            </a:r>
            <a:br>
              <a:rPr lang="zh-TW" altLang="en-US" sz="1600" dirty="0"/>
            </a:br>
            <a:r>
              <a:rPr lang="en-US" sz="1600" dirty="0"/>
              <a:t>Automatic protection device to detect the abnormality of capacitor</a:t>
            </a:r>
          </a:p>
          <a:p>
            <a:r>
              <a:rPr lang="en-US" sz="1600" dirty="0">
                <a:hlinkClick r:id="rId5"/>
              </a:rPr>
              <a:t>TWM511706U</a:t>
            </a:r>
            <a:r>
              <a:rPr lang="zh-TW" altLang="en-US" sz="1600" dirty="0"/>
              <a:t>自動偵測</a:t>
            </a:r>
            <a:r>
              <a:rPr lang="zh-TW" altLang="en-US" sz="1600" dirty="0">
                <a:solidFill>
                  <a:srgbClr val="7030A0"/>
                </a:solidFill>
              </a:rPr>
              <a:t>電容跳脫裝置</a:t>
            </a:r>
            <a:r>
              <a:rPr lang="zh-TW" altLang="en-US" sz="1600" dirty="0"/>
              <a:t>異常的裝置</a:t>
            </a:r>
            <a:br>
              <a:rPr lang="zh-TW" altLang="en-US" sz="1600" dirty="0"/>
            </a:br>
            <a:r>
              <a:rPr lang="en-US" sz="1600" dirty="0"/>
              <a:t>DEVICE FOR AUTOMATICALLY DETECTS ABNORMAL OF CAPACTOR TRIP DEVICE</a:t>
            </a:r>
          </a:p>
          <a:p>
            <a:r>
              <a:rPr lang="en-US" sz="1600" dirty="0">
                <a:hlinkClick r:id="rId6"/>
              </a:rPr>
              <a:t>TWM489408U</a:t>
            </a:r>
            <a:r>
              <a:rPr lang="zh-TW" altLang="en-US" sz="1600" dirty="0"/>
              <a:t>電錶型</a:t>
            </a:r>
            <a:r>
              <a:rPr lang="zh-TW" altLang="en-US" sz="1600" dirty="0">
                <a:solidFill>
                  <a:srgbClr val="7030A0"/>
                </a:solidFill>
              </a:rPr>
              <a:t>電容跳脫裝置</a:t>
            </a:r>
            <a:br>
              <a:rPr lang="zh-TW" altLang="en-US" sz="1600" dirty="0"/>
            </a:br>
            <a:r>
              <a:rPr lang="en-US" sz="1600" dirty="0"/>
              <a:t>Electric meter type capacitor trip device</a:t>
            </a:r>
          </a:p>
          <a:p>
            <a:r>
              <a:rPr lang="en-US" sz="1600" dirty="0">
                <a:hlinkClick r:id="rId7"/>
              </a:rPr>
              <a:t>TWM468081U</a:t>
            </a:r>
            <a:r>
              <a:rPr lang="zh-TW" altLang="en-US" sz="1600" dirty="0">
                <a:solidFill>
                  <a:srgbClr val="7030A0"/>
                </a:solidFill>
              </a:rPr>
              <a:t>電容跳脫裝置</a:t>
            </a:r>
            <a:br>
              <a:rPr lang="zh-TW" altLang="en-US" sz="1600" dirty="0"/>
            </a:br>
            <a:r>
              <a:rPr lang="en-US" sz="1600" dirty="0"/>
              <a:t>Capacitor trip device</a:t>
            </a:r>
          </a:p>
          <a:p>
            <a:r>
              <a:rPr lang="en-US" sz="1600" dirty="0">
                <a:hlinkClick r:id="rId8"/>
              </a:rPr>
              <a:t>CN107546839A</a:t>
            </a:r>
            <a:r>
              <a:rPr lang="zh-TW" altLang="en-US" sz="1600" dirty="0"/>
              <a:t>自动转换电源的</a:t>
            </a:r>
            <a:r>
              <a:rPr lang="zh-TW" altLang="en-US" sz="1600" dirty="0">
                <a:solidFill>
                  <a:srgbClr val="7030A0"/>
                </a:solidFill>
              </a:rPr>
              <a:t>电容跳脱装置</a:t>
            </a:r>
            <a:r>
              <a:rPr lang="zh-TW" altLang="en-US" sz="1600" dirty="0"/>
              <a:t>及其方法</a:t>
            </a:r>
            <a:br>
              <a:rPr lang="zh-TW" altLang="en-US" sz="1600" dirty="0"/>
            </a:br>
            <a:r>
              <a:rPr lang="en-US" sz="1600" dirty="0"/>
              <a:t>Capacitor tripping device capable of automatically switching power supply and method thereof</a:t>
            </a:r>
          </a:p>
          <a:p>
            <a:endParaRPr lang="en-US" sz="1600" dirty="0"/>
          </a:p>
          <a:p>
            <a:endParaRPr lang="zh-TW" altLang="en-US" sz="1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z="3200" dirty="0">
                <a:solidFill>
                  <a:srgbClr val="0070C0"/>
                </a:solidFill>
                <a:latin typeface="標楷體" pitchFamily="65" charset="-120"/>
                <a:ea typeface="標楷體" pitchFamily="65" charset="-120"/>
              </a:rPr>
              <a:t>四、育駿企業專注於電容跳脫裝置的研發</a:t>
            </a:r>
            <a:r>
              <a:rPr lang="en-US" altLang="zh-TW" sz="3200" dirty="0">
                <a:solidFill>
                  <a:srgbClr val="0070C0"/>
                </a:solidFill>
                <a:latin typeface="標楷體" pitchFamily="65" charset="-120"/>
                <a:ea typeface="標楷體" pitchFamily="65" charset="-120"/>
              </a:rPr>
              <a:t>(P.4)</a:t>
            </a:r>
            <a:endParaRPr lang="zh-TW" altLang="en-US" dirty="0"/>
          </a:p>
        </p:txBody>
      </p:sp>
      <p:sp>
        <p:nvSpPr>
          <p:cNvPr id="3" name="內容版面配置區 2"/>
          <p:cNvSpPr>
            <a:spLocks noGrp="1"/>
          </p:cNvSpPr>
          <p:nvPr>
            <p:ph sz="quarter" idx="1"/>
          </p:nvPr>
        </p:nvSpPr>
        <p:spPr/>
        <p:txBody>
          <a:bodyPr>
            <a:noAutofit/>
          </a:bodyPr>
          <a:lstStyle/>
          <a:p>
            <a:r>
              <a:rPr lang="en-US" sz="1600" dirty="0">
                <a:hlinkClick r:id="rId2"/>
              </a:rPr>
              <a:t>CN104777421A</a:t>
            </a:r>
            <a:r>
              <a:rPr lang="zh-TW" altLang="en-US" sz="1600" dirty="0"/>
              <a:t>自动侦测</a:t>
            </a:r>
            <a:r>
              <a:rPr lang="zh-TW" altLang="en-US" sz="1600" dirty="0">
                <a:solidFill>
                  <a:srgbClr val="7030A0"/>
                </a:solidFill>
              </a:rPr>
              <a:t>电容跳脱装置</a:t>
            </a:r>
            <a:r>
              <a:rPr lang="zh-TW" altLang="en-US" sz="1600" dirty="0"/>
              <a:t>异常的方法与装置</a:t>
            </a:r>
            <a:br>
              <a:rPr lang="zh-TW" altLang="en-US" sz="1600" dirty="0"/>
            </a:br>
            <a:r>
              <a:rPr lang="en-US" sz="1600" dirty="0"/>
              <a:t>Method and device for automatically detecting abnormity of capacitor tripping device (CTD)</a:t>
            </a:r>
          </a:p>
          <a:p>
            <a:r>
              <a:rPr lang="en-US" sz="1600" dirty="0">
                <a:hlinkClick r:id="rId3"/>
              </a:rPr>
              <a:t>CN210016275U</a:t>
            </a:r>
            <a:r>
              <a:rPr lang="zh-CN" altLang="en-US" sz="1600" dirty="0"/>
              <a:t>高压交流系统电容跳脱改良装置</a:t>
            </a:r>
            <a:endParaRPr lang="en-US" altLang="zh-CN" sz="1600" dirty="0"/>
          </a:p>
          <a:p>
            <a:r>
              <a:rPr lang="en-US" sz="1600" dirty="0">
                <a:hlinkClick r:id="rId4"/>
              </a:rPr>
              <a:t>CN210016274U</a:t>
            </a:r>
            <a:r>
              <a:rPr lang="zh-CN" altLang="en-US" sz="1600" dirty="0"/>
              <a:t>直流控制断路器高压断电</a:t>
            </a:r>
            <a:r>
              <a:rPr lang="zh-CN" altLang="en-US" sz="1600" dirty="0">
                <a:solidFill>
                  <a:srgbClr val="7030A0"/>
                </a:solidFill>
              </a:rPr>
              <a:t>跳脱系统</a:t>
            </a:r>
            <a:r>
              <a:rPr lang="zh-CN" altLang="en-US" sz="1600" dirty="0"/>
              <a:t>改良装置</a:t>
            </a:r>
            <a:endParaRPr lang="en-US" altLang="zh-CN" sz="1600" dirty="0"/>
          </a:p>
          <a:p>
            <a:r>
              <a:rPr lang="en-US" sz="1600" dirty="0">
                <a:hlinkClick r:id="rId5"/>
              </a:rPr>
              <a:t>CN104777421B</a:t>
            </a:r>
            <a:r>
              <a:rPr lang="zh-CN" altLang="en-US" sz="1600" dirty="0"/>
              <a:t>自动侦测</a:t>
            </a:r>
            <a:r>
              <a:rPr lang="zh-CN" altLang="en-US" sz="1600" dirty="0">
                <a:solidFill>
                  <a:srgbClr val="7030A0"/>
                </a:solidFill>
              </a:rPr>
              <a:t>电容跳脱装置</a:t>
            </a:r>
            <a:r>
              <a:rPr lang="zh-CN" altLang="en-US" sz="1600" dirty="0"/>
              <a:t>异常的方法与装置</a:t>
            </a:r>
            <a:endParaRPr lang="en-US" altLang="zh-CN" sz="1600" dirty="0"/>
          </a:p>
          <a:p>
            <a:r>
              <a:rPr lang="en-US" sz="1600" dirty="0">
                <a:hlinkClick r:id="rId6"/>
              </a:rPr>
              <a:t>CN205811653U</a:t>
            </a:r>
            <a:r>
              <a:rPr lang="zh-TW" altLang="en-US" sz="1600" dirty="0"/>
              <a:t>自动转换电源的电容跳脱装置</a:t>
            </a:r>
            <a:br>
              <a:rPr lang="zh-TW" altLang="en-US" sz="1600" dirty="0"/>
            </a:br>
            <a:r>
              <a:rPr lang="en-US" sz="1600" dirty="0"/>
              <a:t>Automatic switching power's electric capacity is jumped and is taken off device</a:t>
            </a:r>
          </a:p>
          <a:p>
            <a:r>
              <a:rPr lang="en-US" sz="1600" dirty="0">
                <a:hlinkClick r:id="rId7"/>
              </a:rPr>
              <a:t>CN204649925U</a:t>
            </a:r>
            <a:r>
              <a:rPr lang="zh-TW" altLang="en-US" sz="1600" dirty="0"/>
              <a:t>自动侦测</a:t>
            </a:r>
            <a:r>
              <a:rPr lang="zh-TW" altLang="en-US" sz="1600" dirty="0">
                <a:solidFill>
                  <a:srgbClr val="7030A0"/>
                </a:solidFill>
              </a:rPr>
              <a:t>电容跳脱装置</a:t>
            </a:r>
            <a:r>
              <a:rPr lang="zh-TW" altLang="en-US" sz="1600" dirty="0"/>
              <a:t>异常的装置</a:t>
            </a:r>
            <a:br>
              <a:rPr lang="zh-TW" altLang="en-US" sz="1600" dirty="0"/>
            </a:br>
            <a:r>
              <a:rPr lang="en-US" sz="1600" dirty="0"/>
              <a:t>Automatic listen electric capacity and jump device that takes off device fault</a:t>
            </a:r>
          </a:p>
          <a:p>
            <a:r>
              <a:rPr lang="en-US" sz="1600" dirty="0">
                <a:hlinkClick r:id="rId8"/>
              </a:rPr>
              <a:t>CN203951158U</a:t>
            </a:r>
            <a:r>
              <a:rPr lang="zh-TW" altLang="en-US" sz="1600" dirty="0"/>
              <a:t>电表型</a:t>
            </a:r>
            <a:r>
              <a:rPr lang="zh-TW" altLang="en-US" sz="1600" dirty="0">
                <a:solidFill>
                  <a:srgbClr val="7030A0"/>
                </a:solidFill>
              </a:rPr>
              <a:t>电容跳脱装置</a:t>
            </a:r>
            <a:br>
              <a:rPr lang="zh-TW" altLang="en-US" sz="1600" dirty="0"/>
            </a:br>
            <a:r>
              <a:rPr lang="en-US" sz="1600" dirty="0"/>
              <a:t>Ammeter type capacitor tripping device</a:t>
            </a:r>
          </a:p>
          <a:p>
            <a:r>
              <a:rPr lang="en-US" sz="1600" dirty="0">
                <a:hlinkClick r:id="rId9"/>
              </a:rPr>
              <a:t>CN203481776U</a:t>
            </a:r>
            <a:r>
              <a:rPr lang="zh-TW" altLang="en-US" sz="1600" dirty="0">
                <a:solidFill>
                  <a:srgbClr val="7030A0"/>
                </a:solidFill>
              </a:rPr>
              <a:t>电容跳脱装置</a:t>
            </a:r>
            <a:br>
              <a:rPr lang="zh-TW" altLang="en-US" sz="1600" dirty="0"/>
            </a:br>
            <a:r>
              <a:rPr lang="en-US" sz="1600" dirty="0"/>
              <a:t>Capacitor trip device</a:t>
            </a:r>
          </a:p>
          <a:p>
            <a:pPr fontAlgn="t"/>
            <a:r>
              <a:rPr lang="en-US" sz="1600" dirty="0">
                <a:hlinkClick r:id="rId10"/>
              </a:rPr>
              <a:t>WO2018000192A1</a:t>
            </a:r>
            <a:r>
              <a:rPr lang="zh-TW" altLang="en-US" sz="1600" dirty="0"/>
              <a:t>自动转换电源的</a:t>
            </a:r>
            <a:r>
              <a:rPr lang="zh-TW" altLang="en-US" sz="1600" dirty="0">
                <a:solidFill>
                  <a:srgbClr val="7030A0"/>
                </a:solidFill>
              </a:rPr>
              <a:t>电容跳脱装置</a:t>
            </a:r>
            <a:r>
              <a:rPr lang="zh-TW" altLang="en-US" sz="1600" dirty="0"/>
              <a:t>及其方法</a:t>
            </a:r>
            <a:br>
              <a:rPr lang="zh-TW" altLang="en-US" sz="1600" dirty="0"/>
            </a:br>
            <a:r>
              <a:rPr lang="en-US" sz="1600" dirty="0"/>
              <a:t>CAPACITOR TRIP DEVICE HAVING AUTOMATIC POWER SWITCHING AND METHOD THEREFOR</a:t>
            </a:r>
            <a:br>
              <a:rPr lang="en-US" sz="1600" dirty="0"/>
            </a:br>
            <a:endParaRPr lang="zh-TW" altLang="en-US" sz="1600" dirty="0"/>
          </a:p>
          <a:p>
            <a:endParaRPr lang="zh-TW" altLang="en-US" sz="1600" dirty="0"/>
          </a:p>
          <a:p>
            <a:endParaRPr lang="zh-TW" altLang="en-US" sz="1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3200" dirty="0">
                <a:solidFill>
                  <a:srgbClr val="0070C0"/>
                </a:solidFill>
                <a:latin typeface="標楷體" pitchFamily="65" charset="-120"/>
                <a:ea typeface="標楷體" pitchFamily="65" charset="-120"/>
              </a:rPr>
              <a:t>四、育駿企業專注於電容跳脫裝置的研發</a:t>
            </a:r>
            <a:r>
              <a:rPr lang="en-US" altLang="zh-TW" sz="3200" dirty="0">
                <a:solidFill>
                  <a:srgbClr val="0070C0"/>
                </a:solidFill>
                <a:latin typeface="標楷體" pitchFamily="65" charset="-120"/>
                <a:ea typeface="標楷體" pitchFamily="65" charset="-120"/>
              </a:rPr>
              <a:t>(P.5)</a:t>
            </a:r>
            <a:endParaRPr lang="zh-TW" altLang="en-US" dirty="0"/>
          </a:p>
        </p:txBody>
      </p:sp>
      <p:pic>
        <p:nvPicPr>
          <p:cNvPr id="2050" name="Picture 2"/>
          <p:cNvPicPr>
            <a:picLocks noGrp="1" noChangeAspect="1" noChangeArrowheads="1"/>
          </p:cNvPicPr>
          <p:nvPr>
            <p:ph sz="quarter" idx="1"/>
          </p:nvPr>
        </p:nvPicPr>
        <p:blipFill>
          <a:blip r:embed="rId2"/>
          <a:srcRect/>
          <a:stretch>
            <a:fillRect/>
          </a:stretch>
        </p:blipFill>
        <p:spPr bwMode="auto">
          <a:xfrm>
            <a:off x="357158" y="5286388"/>
            <a:ext cx="8504238" cy="1072098"/>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2967038" y="2105025"/>
            <a:ext cx="3209925" cy="26479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2000"/>
                                        <p:tgtEl>
                                          <p:spTgt spid="2050"/>
                                        </p:tgtEl>
                                      </p:cBhvr>
                                    </p:animEffect>
                                    <p:anim calcmode="lin" valueType="num">
                                      <p:cBhvr>
                                        <p:cTn id="8" dur="2000" fill="hold"/>
                                        <p:tgtEl>
                                          <p:spTgt spid="2050"/>
                                        </p:tgtEl>
                                        <p:attrNameLst>
                                          <p:attrName>ppt_w</p:attrName>
                                        </p:attrNameLst>
                                      </p:cBhvr>
                                      <p:tavLst>
                                        <p:tav tm="0" fmla="#ppt_w*sin(2.5*pi*$)">
                                          <p:val>
                                            <p:fltVal val="0"/>
                                          </p:val>
                                        </p:tav>
                                        <p:tav tm="100000">
                                          <p:val>
                                            <p:fltVal val="1"/>
                                          </p:val>
                                        </p:tav>
                                      </p:tavLst>
                                    </p:anim>
                                    <p:anim calcmode="lin" valueType="num">
                                      <p:cBhvr>
                                        <p:cTn id="9" dur="2000" fill="hold"/>
                                        <p:tgtEl>
                                          <p:spTgt spid="205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3200" dirty="0">
                <a:solidFill>
                  <a:srgbClr val="0070C0"/>
                </a:solidFill>
                <a:latin typeface="標楷體" pitchFamily="65" charset="-120"/>
                <a:ea typeface="標楷體" pitchFamily="65" charset="-120"/>
              </a:rPr>
              <a:t>五、法規要求與未來趨勢</a:t>
            </a:r>
            <a:endParaRPr lang="en-US" altLang="zh-TW" sz="3200" dirty="0">
              <a:solidFill>
                <a:srgbClr val="0070C0"/>
              </a:solidFill>
              <a:latin typeface="標楷體" pitchFamily="65" charset="-120"/>
              <a:ea typeface="標楷體" pitchFamily="65" charset="-120"/>
            </a:endParaRPr>
          </a:p>
        </p:txBody>
      </p:sp>
      <p:sp>
        <p:nvSpPr>
          <p:cNvPr id="3" name="內容版面配置區 2"/>
          <p:cNvSpPr>
            <a:spLocks noGrp="1"/>
          </p:cNvSpPr>
          <p:nvPr>
            <p:ph sz="quarter" idx="1"/>
          </p:nvPr>
        </p:nvSpPr>
        <p:spPr/>
        <p:txBody>
          <a:bodyPr>
            <a:normAutofit/>
          </a:bodyPr>
          <a:lstStyle/>
          <a:p>
            <a:r>
              <a:rPr lang="zh-TW" altLang="en-US" sz="2800" dirty="0">
                <a:latin typeface="標楷體" pitchFamily="65" charset="-120"/>
                <a:ea typeface="標楷體" pitchFamily="65" charset="-120"/>
              </a:rPr>
              <a:t>依據台灣電力公司業務處 </a:t>
            </a:r>
            <a:r>
              <a:rPr lang="en-US" altLang="zh-TW" sz="2800" dirty="0">
                <a:latin typeface="標楷體" pitchFamily="65" charset="-120"/>
                <a:ea typeface="標楷體" pitchFamily="65" charset="-120"/>
              </a:rPr>
              <a:t>D</a:t>
            </a:r>
            <a:r>
              <a:rPr lang="zh-TW" altLang="en-US" sz="2800" dirty="0">
                <a:latin typeface="標楷體" pitchFamily="65" charset="-120"/>
                <a:ea typeface="標楷體" pitchFamily="65" charset="-120"/>
              </a:rPr>
              <a:t>業字第</a:t>
            </a:r>
            <a:r>
              <a:rPr lang="en-US" altLang="zh-TW" sz="2800" dirty="0">
                <a:latin typeface="標楷體" pitchFamily="65" charset="-120"/>
                <a:ea typeface="標楷體" pitchFamily="65" charset="-120"/>
              </a:rPr>
              <a:t>09204060641</a:t>
            </a:r>
            <a:r>
              <a:rPr lang="zh-TW" altLang="en-US" sz="2800" dirty="0">
                <a:latin typeface="標楷體" pitchFamily="65" charset="-120"/>
                <a:ea typeface="標楷體" pitchFamily="65" charset="-120"/>
              </a:rPr>
              <a:t>號函</a:t>
            </a:r>
            <a:endParaRPr lang="en-US" altLang="zh-TW" sz="2800" dirty="0">
              <a:latin typeface="標楷體" pitchFamily="65" charset="-120"/>
              <a:ea typeface="標楷體" pitchFamily="65" charset="-120"/>
            </a:endParaRPr>
          </a:p>
          <a:p>
            <a:pPr>
              <a:buNone/>
            </a:pPr>
            <a:r>
              <a:rPr lang="zh-TW" altLang="en-US" sz="2000" dirty="0">
                <a:latin typeface="標楷體" pitchFamily="65" charset="-120"/>
                <a:ea typeface="標楷體" pitchFamily="65" charset="-120"/>
              </a:rPr>
              <a:t>  主 旨：高壓以上用戶保護電驛工作電源之供應方式，請按說明辦理，請 查照。</a:t>
            </a:r>
            <a:endParaRPr lang="en-US" altLang="zh-TW" sz="2000" dirty="0">
              <a:latin typeface="標楷體" pitchFamily="65" charset="-120"/>
              <a:ea typeface="標楷體" pitchFamily="65" charset="-120"/>
            </a:endParaRPr>
          </a:p>
          <a:p>
            <a:pPr>
              <a:buNone/>
            </a:pPr>
            <a:endParaRPr lang="en-US" altLang="zh-TW" sz="2000" dirty="0">
              <a:latin typeface="標楷體" pitchFamily="65" charset="-120"/>
              <a:ea typeface="標楷體" pitchFamily="65" charset="-120"/>
            </a:endParaRPr>
          </a:p>
          <a:p>
            <a:pPr>
              <a:buNone/>
            </a:pPr>
            <a:r>
              <a:rPr lang="zh-TW" altLang="en-US" sz="2000" dirty="0">
                <a:latin typeface="標楷體" pitchFamily="65" charset="-120"/>
                <a:ea typeface="標楷體" pitchFamily="65" charset="-120"/>
              </a:rPr>
              <a:t> </a:t>
            </a:r>
            <a:r>
              <a:rPr lang="en-US" altLang="zh-TW" sz="2000" dirty="0">
                <a:latin typeface="標楷體" pitchFamily="65" charset="-120"/>
                <a:ea typeface="標楷體" pitchFamily="65" charset="-120"/>
              </a:rPr>
              <a:t>…</a:t>
            </a:r>
            <a:r>
              <a:rPr lang="en-US" sz="2000" dirty="0">
                <a:latin typeface="標楷體" pitchFamily="65" charset="-120"/>
                <a:ea typeface="標楷體" pitchFamily="65" charset="-120"/>
              </a:rPr>
              <a:t>(</a:t>
            </a:r>
            <a:r>
              <a:rPr lang="zh-TW" altLang="en-US" sz="2000" dirty="0">
                <a:latin typeface="標楷體" pitchFamily="65" charset="-120"/>
                <a:ea typeface="標楷體" pitchFamily="65" charset="-120"/>
              </a:rPr>
              <a:t>一</a:t>
            </a:r>
            <a:r>
              <a:rPr lang="en-US" sz="2000" dirty="0">
                <a:latin typeface="標楷體" pitchFamily="65" charset="-120"/>
                <a:ea typeface="標楷體" pitchFamily="65" charset="-120"/>
              </a:rPr>
              <a:t>)</a:t>
            </a:r>
            <a:r>
              <a:rPr lang="zh-TW" altLang="en-US" sz="2000" dirty="0">
                <a:latin typeface="標楷體" pitchFamily="65" charset="-120"/>
                <a:ea typeface="標楷體" pitchFamily="65" charset="-120"/>
              </a:rPr>
              <a:t>電子式或數位式電驛工作電源供應方式之裝設：</a:t>
            </a:r>
            <a:r>
              <a:rPr lang="en-US" sz="2000" dirty="0">
                <a:latin typeface="標楷體" pitchFamily="65" charset="-120"/>
                <a:ea typeface="標楷體" pitchFamily="65" charset="-120"/>
              </a:rPr>
              <a:t> </a:t>
            </a:r>
          </a:p>
          <a:p>
            <a:pPr>
              <a:buNone/>
            </a:pPr>
            <a:r>
              <a:rPr lang="zh-TW" altLang="en-US" sz="2000" dirty="0">
                <a:latin typeface="標楷體" pitchFamily="65" charset="-120"/>
                <a:ea typeface="標楷體" pitchFamily="65" charset="-120"/>
              </a:rPr>
              <a:t>   </a:t>
            </a:r>
            <a:r>
              <a:rPr lang="en-US" sz="2000" dirty="0">
                <a:solidFill>
                  <a:srgbClr val="0070C0"/>
                </a:solidFill>
                <a:latin typeface="標楷體" pitchFamily="65" charset="-120"/>
                <a:ea typeface="標楷體" pitchFamily="65" charset="-120"/>
              </a:rPr>
              <a:t>1.</a:t>
            </a:r>
            <a:r>
              <a:rPr lang="zh-TW" altLang="en-US" sz="2000" dirty="0">
                <a:solidFill>
                  <a:srgbClr val="0070C0"/>
                </a:solidFill>
                <a:latin typeface="標楷體" pitchFamily="65" charset="-120"/>
                <a:ea typeface="標楷體" pitchFamily="65" charset="-120"/>
              </a:rPr>
              <a:t>電子式或數位式電驛之工作電源以直流電源供應為主，倘未採直流電源供應，而採比壓器二次側電源供應時應輔以電容跳脫裝置</a:t>
            </a:r>
            <a:r>
              <a:rPr lang="en-US" sz="2000" dirty="0">
                <a:solidFill>
                  <a:srgbClr val="0070C0"/>
                </a:solidFill>
                <a:latin typeface="標楷體" pitchFamily="65" charset="-120"/>
                <a:ea typeface="標楷體" pitchFamily="65" charset="-120"/>
              </a:rPr>
              <a:t>(CTD)</a:t>
            </a:r>
            <a:r>
              <a:rPr lang="zh-TW" altLang="en-US" sz="2000" dirty="0">
                <a:solidFill>
                  <a:srgbClr val="0070C0"/>
                </a:solidFill>
                <a:latin typeface="標楷體" pitchFamily="65" charset="-120"/>
                <a:ea typeface="標楷體" pitchFamily="65" charset="-120"/>
              </a:rPr>
              <a:t>或輔以電容跳脫裝置再併接不斷電系統</a:t>
            </a:r>
            <a:r>
              <a:rPr lang="en-US" sz="2000" dirty="0">
                <a:solidFill>
                  <a:srgbClr val="0070C0"/>
                </a:solidFill>
                <a:latin typeface="標楷體" pitchFamily="65" charset="-120"/>
                <a:ea typeface="標楷體" pitchFamily="65" charset="-120"/>
              </a:rPr>
              <a:t>(UPS)</a:t>
            </a:r>
            <a:r>
              <a:rPr lang="zh-TW" altLang="en-US" sz="2000" dirty="0">
                <a:solidFill>
                  <a:srgbClr val="0070C0"/>
                </a:solidFill>
                <a:latin typeface="標楷體" pitchFamily="65" charset="-120"/>
                <a:ea typeface="標楷體" pitchFamily="65" charset="-120"/>
              </a:rPr>
              <a:t>。</a:t>
            </a:r>
            <a:endParaRPr lang="en-US" altLang="zh-TW" sz="2000" dirty="0">
              <a:solidFill>
                <a:srgbClr val="0070C0"/>
              </a:solidFill>
              <a:latin typeface="標楷體" pitchFamily="65" charset="-120"/>
              <a:ea typeface="標楷體" pitchFamily="65" charset="-120"/>
            </a:endParaRPr>
          </a:p>
          <a:p>
            <a:pPr>
              <a:buNone/>
            </a:pPr>
            <a:r>
              <a:rPr lang="zh-TW" altLang="en-US" sz="2000" dirty="0">
                <a:solidFill>
                  <a:srgbClr val="0070C0"/>
                </a:solidFill>
                <a:latin typeface="標楷體" pitchFamily="65" charset="-120"/>
                <a:ea typeface="標楷體" pitchFamily="65" charset="-120"/>
              </a:rPr>
              <a:t>  </a:t>
            </a:r>
            <a:r>
              <a:rPr lang="en-US" sz="2000" dirty="0">
                <a:solidFill>
                  <a:srgbClr val="0070C0"/>
                </a:solidFill>
                <a:latin typeface="標楷體" pitchFamily="65" charset="-120"/>
                <a:ea typeface="標楷體" pitchFamily="65" charset="-120"/>
              </a:rPr>
              <a:t> 2.</a:t>
            </a:r>
            <a:r>
              <a:rPr lang="zh-TW" altLang="en-US" sz="2000" dirty="0">
                <a:solidFill>
                  <a:srgbClr val="0070C0"/>
                </a:solidFill>
                <a:latin typeface="標楷體" pitchFamily="65" charset="-120"/>
                <a:ea typeface="標楷體" pitchFamily="65" charset="-120"/>
              </a:rPr>
              <a:t>供電子式或數位式電驛使用之電容跳脫裝置</a:t>
            </a:r>
            <a:r>
              <a:rPr lang="en-US" sz="2000" dirty="0">
                <a:solidFill>
                  <a:srgbClr val="0070C0"/>
                </a:solidFill>
                <a:latin typeface="標楷體" pitchFamily="65" charset="-120"/>
                <a:ea typeface="標楷體" pitchFamily="65" charset="-120"/>
              </a:rPr>
              <a:t>(CTD)</a:t>
            </a:r>
            <a:r>
              <a:rPr lang="zh-TW" altLang="en-US" sz="2000" dirty="0">
                <a:solidFill>
                  <a:srgbClr val="0070C0"/>
                </a:solidFill>
                <a:latin typeface="標楷體" pitchFamily="65" charset="-120"/>
                <a:ea typeface="標楷體" pitchFamily="65" charset="-120"/>
              </a:rPr>
              <a:t>，不得接供斷路器或其他設備使用。</a:t>
            </a:r>
            <a:endParaRPr lang="en-US" altLang="zh-TW" sz="2000" dirty="0">
              <a:solidFill>
                <a:srgbClr val="0070C0"/>
              </a:solidFill>
              <a:latin typeface="標楷體" pitchFamily="65" charset="-120"/>
              <a:ea typeface="標楷體" pitchFamily="65" charset="-120"/>
            </a:endParaRPr>
          </a:p>
          <a:p>
            <a:pPr>
              <a:buNone/>
            </a:pPr>
            <a:endParaRPr lang="en-US" altLang="zh-TW" sz="2000" dirty="0">
              <a:solidFill>
                <a:srgbClr val="0070C0"/>
              </a:solidFill>
              <a:latin typeface="標楷體" pitchFamily="65" charset="-120"/>
              <a:ea typeface="標楷體" pitchFamily="65" charset="-120"/>
            </a:endParaRPr>
          </a:p>
          <a:p>
            <a:pPr>
              <a:buNone/>
            </a:pPr>
            <a:r>
              <a:rPr lang="zh-TW" altLang="en-US" sz="2000" dirty="0">
                <a:latin typeface="標楷體" pitchFamily="65" charset="-120"/>
                <a:ea typeface="標楷體" pitchFamily="65" charset="-120"/>
              </a:rPr>
              <a:t>   如附說明</a:t>
            </a:r>
            <a:r>
              <a:rPr lang="en-US" altLang="zh-TW" sz="2000" dirty="0">
                <a:latin typeface="標楷體" pitchFamily="65" charset="-120"/>
                <a:ea typeface="標楷體" pitchFamily="65" charset="-120"/>
              </a:rPr>
              <a:t>~</a:t>
            </a:r>
            <a:endParaRPr lang="zh-TW" altLang="en-US" sz="2000" dirty="0">
              <a:solidFill>
                <a:srgbClr val="0070C0"/>
              </a:solidFill>
              <a:latin typeface="標楷體" pitchFamily="65" charset="-120"/>
              <a:ea typeface="標楷體" pitchFamily="65" charset="-12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3600" dirty="0">
                <a:solidFill>
                  <a:srgbClr val="0070C0"/>
                </a:solidFill>
                <a:latin typeface="標楷體" pitchFamily="65" charset="-120"/>
                <a:ea typeface="標楷體" pitchFamily="65" charset="-120"/>
              </a:rPr>
              <a:t>五、法規要求與未來趨勢</a:t>
            </a:r>
            <a:endParaRPr lang="zh-TW" altLang="en-US" dirty="0">
              <a:solidFill>
                <a:srgbClr val="00B050"/>
              </a:solidFill>
            </a:endParaRPr>
          </a:p>
        </p:txBody>
      </p:sp>
      <p:pic>
        <p:nvPicPr>
          <p:cNvPr id="2050" name="Picture 2"/>
          <p:cNvPicPr>
            <a:picLocks noGrp="1" noChangeAspect="1" noChangeArrowheads="1"/>
          </p:cNvPicPr>
          <p:nvPr>
            <p:ph sz="quarter" idx="1"/>
          </p:nvPr>
        </p:nvPicPr>
        <p:blipFill>
          <a:blip r:embed="rId2"/>
          <a:srcRect/>
          <a:stretch>
            <a:fillRect/>
          </a:stretch>
        </p:blipFill>
        <p:spPr bwMode="auto">
          <a:xfrm>
            <a:off x="2214546" y="928670"/>
            <a:ext cx="4735097" cy="5884706"/>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z="3200" dirty="0">
                <a:solidFill>
                  <a:srgbClr val="0070C0"/>
                </a:solidFill>
                <a:latin typeface="標楷體" pitchFamily="65" charset="-120"/>
                <a:ea typeface="標楷體" pitchFamily="65" charset="-120"/>
              </a:rPr>
              <a:t>五、法規要求與未來趨勢</a:t>
            </a:r>
            <a:endParaRPr lang="zh-TW" altLang="en-US" dirty="0"/>
          </a:p>
        </p:txBody>
      </p:sp>
      <p:sp>
        <p:nvSpPr>
          <p:cNvPr id="3" name="內容版面配置區 2"/>
          <p:cNvSpPr>
            <a:spLocks noGrp="1"/>
          </p:cNvSpPr>
          <p:nvPr>
            <p:ph sz="quarter" idx="1"/>
          </p:nvPr>
        </p:nvSpPr>
        <p:spPr/>
        <p:txBody>
          <a:bodyPr>
            <a:normAutofit/>
          </a:bodyPr>
          <a:lstStyle/>
          <a:p>
            <a:r>
              <a:rPr lang="zh-TW" altLang="en-US" sz="2800" dirty="0">
                <a:latin typeface="標楷體" pitchFamily="65" charset="-120"/>
                <a:ea typeface="標楷體" pitchFamily="65" charset="-120"/>
              </a:rPr>
              <a:t>又依台灣電力公司配電處 配字第</a:t>
            </a:r>
            <a:r>
              <a:rPr lang="en-US" altLang="zh-TW" sz="2800" dirty="0">
                <a:latin typeface="標楷體" pitchFamily="65" charset="-120"/>
                <a:ea typeface="標楷體" pitchFamily="65" charset="-120"/>
              </a:rPr>
              <a:t>1080003731</a:t>
            </a:r>
            <a:r>
              <a:rPr lang="zh-TW" altLang="en-US" sz="2800" dirty="0">
                <a:latin typeface="標楷體" pitchFamily="65" charset="-120"/>
                <a:ea typeface="標楷體" pitchFamily="65" charset="-120"/>
              </a:rPr>
              <a:t>號 函</a:t>
            </a:r>
            <a:endParaRPr lang="en-US" altLang="zh-TW" sz="2800" dirty="0">
              <a:latin typeface="標楷體" pitchFamily="65" charset="-120"/>
              <a:ea typeface="標楷體" pitchFamily="65" charset="-120"/>
            </a:endParaRPr>
          </a:p>
          <a:p>
            <a:pPr>
              <a:buNone/>
            </a:pPr>
            <a:r>
              <a:rPr lang="zh-TW" altLang="en-US" sz="2800" dirty="0">
                <a:latin typeface="標楷體" pitchFamily="65" charset="-120"/>
                <a:ea typeface="標楷體" pitchFamily="65" charset="-120"/>
              </a:rPr>
              <a:t>  </a:t>
            </a:r>
            <a:r>
              <a:rPr lang="zh-TW" altLang="en-US" sz="2000" dirty="0">
                <a:latin typeface="標楷體" pitchFamily="65" charset="-120"/>
                <a:ea typeface="標楷體" pitchFamily="65" charset="-120"/>
              </a:rPr>
              <a:t>主旨</a:t>
            </a:r>
            <a:r>
              <a:rPr lang="en-US" altLang="zh-TW" sz="2000" dirty="0">
                <a:latin typeface="標楷體" pitchFamily="65" charset="-120"/>
                <a:ea typeface="標楷體" pitchFamily="65" charset="-120"/>
              </a:rPr>
              <a:t>:</a:t>
            </a:r>
            <a:r>
              <a:rPr lang="zh-TW" altLang="en-US" sz="2000" dirty="0">
                <a:latin typeface="標楷體" pitchFamily="65" charset="-120"/>
                <a:ea typeface="標楷體" pitchFamily="65" charset="-120"/>
              </a:rPr>
              <a:t>抄轉經濟部能源局函囑用戶用電場所保護電驛工作電源納入定期檢驗實施項目一案，詳如說明，請查照。</a:t>
            </a:r>
            <a:endParaRPr lang="en-US" altLang="zh-TW" sz="2000" dirty="0">
              <a:latin typeface="標楷體" pitchFamily="65" charset="-120"/>
              <a:ea typeface="標楷體" pitchFamily="65" charset="-120"/>
            </a:endParaRPr>
          </a:p>
          <a:p>
            <a:pPr>
              <a:buNone/>
            </a:pPr>
            <a:endParaRPr lang="en-US" altLang="zh-TW" sz="2000" dirty="0">
              <a:latin typeface="標楷體" pitchFamily="65" charset="-120"/>
              <a:ea typeface="標楷體" pitchFamily="65" charset="-120"/>
            </a:endParaRPr>
          </a:p>
          <a:p>
            <a:pPr>
              <a:buNone/>
            </a:pPr>
            <a:r>
              <a:rPr lang="zh-TW" altLang="en-US" sz="2000" dirty="0">
                <a:latin typeface="標楷體" pitchFamily="65" charset="-120"/>
                <a:ea typeface="標楷體" pitchFamily="65" charset="-120"/>
              </a:rPr>
              <a:t>   </a:t>
            </a:r>
            <a:r>
              <a:rPr lang="en-US" altLang="zh-TW" sz="2000" dirty="0">
                <a:solidFill>
                  <a:srgbClr val="0070C0"/>
                </a:solidFill>
                <a:latin typeface="標楷體" pitchFamily="65" charset="-120"/>
                <a:ea typeface="標楷體" pitchFamily="65" charset="-120"/>
              </a:rPr>
              <a:t>…</a:t>
            </a:r>
            <a:r>
              <a:rPr lang="zh-TW" altLang="en-US" sz="2000" dirty="0">
                <a:solidFill>
                  <a:srgbClr val="0070C0"/>
                </a:solidFill>
                <a:latin typeface="標楷體" pitchFamily="65" charset="-120"/>
                <a:ea typeface="標楷體" pitchFamily="65" charset="-120"/>
              </a:rPr>
              <a:t>如電子式或數位式電驛工作電源採直流電源、比壓器輔以電容跳脫裝置</a:t>
            </a:r>
            <a:r>
              <a:rPr lang="en-US" altLang="zh-TW" sz="2000" dirty="0">
                <a:solidFill>
                  <a:srgbClr val="0070C0"/>
                </a:solidFill>
                <a:latin typeface="標楷體" pitchFamily="65" charset="-120"/>
                <a:ea typeface="標楷體" pitchFamily="65" charset="-120"/>
              </a:rPr>
              <a:t>(CTD)</a:t>
            </a:r>
            <a:r>
              <a:rPr lang="zh-TW" altLang="en-US" sz="2000" dirty="0">
                <a:solidFill>
                  <a:srgbClr val="0070C0"/>
                </a:solidFill>
                <a:latin typeface="標楷體" pitchFamily="65" charset="-120"/>
                <a:ea typeface="標楷體" pitchFamily="65" charset="-120"/>
              </a:rPr>
              <a:t>，或輔以電容跳脫裝置再併接不斷電系統</a:t>
            </a:r>
            <a:r>
              <a:rPr lang="en-US" altLang="zh-TW" sz="2000" dirty="0">
                <a:solidFill>
                  <a:srgbClr val="0070C0"/>
                </a:solidFill>
                <a:latin typeface="標楷體" pitchFamily="65" charset="-120"/>
                <a:ea typeface="標楷體" pitchFamily="65" charset="-120"/>
              </a:rPr>
              <a:t>(UPS)</a:t>
            </a:r>
            <a:r>
              <a:rPr lang="zh-TW" altLang="en-US" sz="2000" dirty="0">
                <a:solidFill>
                  <a:srgbClr val="0070C0"/>
                </a:solidFill>
                <a:latin typeface="標楷體" pitchFamily="65" charset="-120"/>
                <a:ea typeface="標楷體" pitchFamily="65" charset="-120"/>
              </a:rPr>
              <a:t>等方式，應將該電源納入定期檢驗項目，並將蓄電池及</a:t>
            </a:r>
            <a:r>
              <a:rPr lang="en-US" altLang="zh-TW" sz="2000" dirty="0">
                <a:solidFill>
                  <a:srgbClr val="0070C0"/>
                </a:solidFill>
                <a:latin typeface="標楷體" pitchFamily="65" charset="-120"/>
                <a:ea typeface="標楷體" pitchFamily="65" charset="-120"/>
              </a:rPr>
              <a:t>CTD</a:t>
            </a:r>
            <a:r>
              <a:rPr lang="zh-TW" altLang="en-US" sz="2000" dirty="0">
                <a:solidFill>
                  <a:srgbClr val="0070C0"/>
                </a:solidFill>
                <a:latin typeface="標楷體" pitchFamily="65" charset="-120"/>
                <a:ea typeface="標楷體" pitchFamily="65" charset="-120"/>
              </a:rPr>
              <a:t>設備等之蓄電量檢測結果作成紀錄，以確保其工作電源正常。</a:t>
            </a:r>
            <a:endParaRPr lang="en-US" altLang="zh-TW" sz="2000" dirty="0">
              <a:solidFill>
                <a:srgbClr val="0070C0"/>
              </a:solidFill>
              <a:latin typeface="標楷體" pitchFamily="65" charset="-120"/>
              <a:ea typeface="標楷體" pitchFamily="65" charset="-120"/>
            </a:endParaRPr>
          </a:p>
          <a:p>
            <a:pPr>
              <a:buNone/>
            </a:pPr>
            <a:endParaRPr lang="en-US" altLang="zh-TW" sz="2000" dirty="0">
              <a:solidFill>
                <a:srgbClr val="0070C0"/>
              </a:solidFill>
              <a:latin typeface="標楷體" pitchFamily="65" charset="-120"/>
              <a:ea typeface="標楷體" pitchFamily="65" charset="-120"/>
            </a:endParaRPr>
          </a:p>
          <a:p>
            <a:pPr>
              <a:buNone/>
            </a:pPr>
            <a:r>
              <a:rPr lang="zh-TW" altLang="en-US" sz="2000" dirty="0">
                <a:latin typeface="標楷體" pitchFamily="65" charset="-120"/>
                <a:ea typeface="標楷體" pitchFamily="65" charset="-120"/>
              </a:rPr>
              <a:t>   如附說明</a:t>
            </a:r>
            <a:r>
              <a:rPr lang="en-US" altLang="zh-TW" sz="2000" dirty="0">
                <a:latin typeface="標楷體" pitchFamily="65" charset="-120"/>
                <a:ea typeface="標楷體" pitchFamily="65" charset="-120"/>
              </a:rPr>
              <a:t>~</a:t>
            </a:r>
            <a:endParaRPr lang="zh-TW" altLang="en-US" sz="2000" dirty="0">
              <a:latin typeface="標楷體" pitchFamily="65" charset="-120"/>
              <a:ea typeface="標楷體" pitchFamily="65" charset="-12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3600" dirty="0">
                <a:solidFill>
                  <a:srgbClr val="0070C0"/>
                </a:solidFill>
                <a:latin typeface="標楷體" pitchFamily="65" charset="-120"/>
                <a:ea typeface="標楷體" pitchFamily="65" charset="-120"/>
              </a:rPr>
              <a:t>前言</a:t>
            </a:r>
          </a:p>
        </p:txBody>
      </p:sp>
      <p:sp>
        <p:nvSpPr>
          <p:cNvPr id="3" name="內容版面配置區 2"/>
          <p:cNvSpPr>
            <a:spLocks noGrp="1"/>
          </p:cNvSpPr>
          <p:nvPr>
            <p:ph sz="quarter" idx="1"/>
          </p:nvPr>
        </p:nvSpPr>
        <p:spPr/>
        <p:txBody>
          <a:bodyPr>
            <a:normAutofit/>
          </a:bodyPr>
          <a:lstStyle/>
          <a:p>
            <a:r>
              <a:rPr lang="zh-TW" altLang="en-US" sz="2800" dirty="0">
                <a:latin typeface="標楷體" pitchFamily="65" charset="-120"/>
                <a:ea typeface="標楷體" pitchFamily="65" charset="-120"/>
              </a:rPr>
              <a:t>育駿企業專注於高壓斷路器盤的缺失檢討與研究其解決方案。</a:t>
            </a:r>
            <a:endParaRPr lang="en-US" altLang="zh-TW" sz="2800" dirty="0">
              <a:latin typeface="標楷體" pitchFamily="65" charset="-120"/>
              <a:ea typeface="標楷體" pitchFamily="65" charset="-120"/>
            </a:endParaRPr>
          </a:p>
          <a:p>
            <a:r>
              <a:rPr lang="zh-TW" altLang="en-US" sz="2800" dirty="0">
                <a:latin typeface="標楷體" pitchFamily="65" charset="-120"/>
                <a:ea typeface="標楷體" pitchFamily="65" charset="-120"/>
              </a:rPr>
              <a:t>鑑於高壓配電盤事故頻傳，發現目前全國的高壓配電盤斷路器無法跳脫原因，幾乎都出自於</a:t>
            </a:r>
            <a:endParaRPr lang="en-US" altLang="zh-TW" sz="2800" dirty="0">
              <a:latin typeface="標楷體" pitchFamily="65" charset="-120"/>
              <a:ea typeface="標楷體" pitchFamily="65" charset="-120"/>
            </a:endParaRPr>
          </a:p>
          <a:p>
            <a:pPr marL="0" indent="0" algn="ctr">
              <a:buNone/>
            </a:pPr>
            <a:r>
              <a:rPr lang="zh-TW" altLang="en-US" sz="2800" dirty="0">
                <a:solidFill>
                  <a:srgbClr val="0070C0"/>
                </a:solidFill>
                <a:latin typeface="標楷體" pitchFamily="65" charset="-120"/>
                <a:ea typeface="標楷體" pitchFamily="65" charset="-120"/>
              </a:rPr>
              <a:t>跳脫迴路失能</a:t>
            </a:r>
            <a:endParaRPr lang="en-US" altLang="zh-TW" sz="2800" dirty="0">
              <a:latin typeface="標楷體" pitchFamily="65" charset="-120"/>
              <a:ea typeface="標楷體" pitchFamily="65" charset="-120"/>
            </a:endParaRPr>
          </a:p>
          <a:p>
            <a:r>
              <a:rPr lang="zh-TW" altLang="en-US" sz="2800" dirty="0">
                <a:latin typeface="標楷體" pitchFamily="65" charset="-120"/>
                <a:ea typeface="標楷體" pitchFamily="65" charset="-120"/>
              </a:rPr>
              <a:t>市面上跳脫迴路失能原因，多因跳脫電源接法錯誤及使用不當的電容跳脫裝置</a:t>
            </a:r>
            <a:r>
              <a:rPr lang="en-US" altLang="zh-TW" sz="2800" dirty="0">
                <a:latin typeface="標楷體" pitchFamily="65" charset="-120"/>
                <a:ea typeface="標楷體" pitchFamily="65" charset="-120"/>
              </a:rPr>
              <a:t>(CTD)</a:t>
            </a:r>
            <a:r>
              <a:rPr lang="zh-TW" altLang="en-US" sz="2800" dirty="0">
                <a:latin typeface="標楷體" pitchFamily="65" charset="-120"/>
                <a:ea typeface="標楷體" pitchFamily="65" charset="-120"/>
              </a:rPr>
              <a:t>。</a:t>
            </a:r>
            <a:endParaRPr lang="en-US" altLang="zh-TW" sz="2800" dirty="0">
              <a:latin typeface="標楷體" pitchFamily="65" charset="-120"/>
              <a:ea typeface="標楷體" pitchFamily="65" charset="-120"/>
            </a:endParaRPr>
          </a:p>
          <a:p>
            <a:pPr algn="ctr">
              <a:buNone/>
            </a:pPr>
            <a:r>
              <a:rPr lang="zh-TW" altLang="en-US" sz="4400" b="1" dirty="0">
                <a:latin typeface="標楷體" pitchFamily="65" charset="-120"/>
                <a:ea typeface="標楷體" pitchFamily="65" charset="-120"/>
              </a:rPr>
              <a:t>竹篙逗菜刀</a:t>
            </a:r>
            <a:r>
              <a:rPr lang="en-US" altLang="zh-TW" sz="4400" b="1" dirty="0">
                <a:latin typeface="標楷體" pitchFamily="65" charset="-120"/>
                <a:ea typeface="標楷體" pitchFamily="65" charset="-120"/>
              </a:rPr>
              <a:t>…</a:t>
            </a:r>
          </a:p>
          <a:p>
            <a:endParaRPr lang="en-US" altLang="zh-TW" sz="2800" dirty="0">
              <a:latin typeface="標楷體" pitchFamily="65" charset="-120"/>
              <a:ea typeface="標楷體" pitchFamily="65" charset="-120"/>
            </a:endParaRPr>
          </a:p>
        </p:txBody>
      </p:sp>
      <p:pic>
        <p:nvPicPr>
          <p:cNvPr id="1027" name="Picture 3"/>
          <p:cNvPicPr>
            <a:picLocks noChangeAspect="1" noChangeArrowheads="1"/>
          </p:cNvPicPr>
          <p:nvPr/>
        </p:nvPicPr>
        <p:blipFill>
          <a:blip r:embed="rId3"/>
          <a:srcRect/>
          <a:stretch>
            <a:fillRect/>
          </a:stretch>
        </p:blipFill>
        <p:spPr bwMode="auto">
          <a:xfrm>
            <a:off x="6786578" y="4786322"/>
            <a:ext cx="2124075" cy="1514475"/>
          </a:xfrm>
          <a:prstGeom prst="rect">
            <a:avLst/>
          </a:prstGeom>
          <a:noFill/>
          <a:ln w="9525">
            <a:noFill/>
            <a:miter lim="800000"/>
            <a:headEnd/>
            <a:tailEnd/>
          </a:ln>
          <a:effec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nodeType="clickEffect">
                                  <p:stCondLst>
                                    <p:cond delay="0"/>
                                  </p:stCondLst>
                                  <p:childTnLst>
                                    <p:set>
                                      <p:cBhvr>
                                        <p:cTn id="20" dur="1" fill="hold">
                                          <p:stCondLst>
                                            <p:cond delay="0"/>
                                          </p:stCondLst>
                                        </p:cTn>
                                        <p:tgtEl>
                                          <p:spTgt spid="1027"/>
                                        </p:tgtEl>
                                        <p:attrNameLst>
                                          <p:attrName>style.visibility</p:attrName>
                                        </p:attrNameLst>
                                      </p:cBhvr>
                                      <p:to>
                                        <p:strVal val="visible"/>
                                      </p:to>
                                    </p:set>
                                    <p:animEffect transition="in" filter="wheel(1)">
                                      <p:cBhvr>
                                        <p:cTn id="21" dur="2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3600" dirty="0">
                <a:solidFill>
                  <a:srgbClr val="0070C0"/>
                </a:solidFill>
                <a:latin typeface="標楷體" pitchFamily="65" charset="-120"/>
                <a:ea typeface="標楷體" pitchFamily="65" charset="-120"/>
              </a:rPr>
              <a:t>五、法規要求與未來趨勢</a:t>
            </a:r>
            <a:endParaRPr lang="zh-TW" altLang="en-US" dirty="0"/>
          </a:p>
        </p:txBody>
      </p:sp>
      <p:pic>
        <p:nvPicPr>
          <p:cNvPr id="3074" name="Picture 2"/>
          <p:cNvPicPr>
            <a:picLocks noGrp="1" noChangeAspect="1" noChangeArrowheads="1"/>
          </p:cNvPicPr>
          <p:nvPr>
            <p:ph sz="quarter" idx="1"/>
          </p:nvPr>
        </p:nvPicPr>
        <p:blipFill>
          <a:blip r:embed="rId2"/>
          <a:srcRect/>
          <a:stretch>
            <a:fillRect/>
          </a:stretch>
        </p:blipFill>
        <p:spPr bwMode="auto">
          <a:xfrm>
            <a:off x="2483769" y="928670"/>
            <a:ext cx="4536504" cy="5849346"/>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1000"/>
                                        <p:tgtEl>
                                          <p:spTgt spid="3074"/>
                                        </p:tgtEl>
                                      </p:cBhvr>
                                    </p:animEffect>
                                    <p:anim calcmode="lin" valueType="num">
                                      <p:cBhvr>
                                        <p:cTn id="8" dur="1000" fill="hold"/>
                                        <p:tgtEl>
                                          <p:spTgt spid="3074"/>
                                        </p:tgtEl>
                                        <p:attrNameLst>
                                          <p:attrName>ppt_x</p:attrName>
                                        </p:attrNameLst>
                                      </p:cBhvr>
                                      <p:tavLst>
                                        <p:tav tm="0">
                                          <p:val>
                                            <p:strVal val="#ppt_x"/>
                                          </p:val>
                                        </p:tav>
                                        <p:tav tm="100000">
                                          <p:val>
                                            <p:strVal val="#ppt_x"/>
                                          </p:val>
                                        </p:tav>
                                      </p:tavLst>
                                    </p:anim>
                                    <p:anim calcmode="lin" valueType="num">
                                      <p:cBhvr>
                                        <p:cTn id="9"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sz="3600" dirty="0">
                <a:solidFill>
                  <a:srgbClr val="0070C0"/>
                </a:solidFill>
                <a:latin typeface="標楷體" pitchFamily="65" charset="-120"/>
                <a:ea typeface="標楷體" pitchFamily="65" charset="-120"/>
              </a:rPr>
              <a:t>六、常見跳脫迴路電源</a:t>
            </a:r>
            <a:r>
              <a:rPr lang="en-US" altLang="zh-TW" sz="3600" dirty="0">
                <a:solidFill>
                  <a:srgbClr val="0070C0"/>
                </a:solidFill>
                <a:latin typeface="標楷體" pitchFamily="65" charset="-120"/>
                <a:ea typeface="標楷體" pitchFamily="65" charset="-120"/>
              </a:rPr>
              <a:t>-CTD</a:t>
            </a:r>
            <a:r>
              <a:rPr lang="zh-TW" altLang="en-US" sz="3600" dirty="0">
                <a:solidFill>
                  <a:srgbClr val="0070C0"/>
                </a:solidFill>
                <a:latin typeface="標楷體" pitchFamily="65" charset="-120"/>
                <a:ea typeface="標楷體" pitchFamily="65" charset="-120"/>
              </a:rPr>
              <a:t>之錯誤與正確接線</a:t>
            </a:r>
            <a:endParaRPr lang="zh-TW" altLang="en-US" dirty="0"/>
          </a:p>
        </p:txBody>
      </p:sp>
      <p:pic>
        <p:nvPicPr>
          <p:cNvPr id="7170" name="Picture 2"/>
          <p:cNvPicPr>
            <a:picLocks noGrp="1" noChangeAspect="1" noChangeArrowheads="1"/>
          </p:cNvPicPr>
          <p:nvPr>
            <p:ph sz="quarter" idx="1"/>
          </p:nvPr>
        </p:nvPicPr>
        <p:blipFill>
          <a:blip r:embed="rId2"/>
          <a:srcRect/>
          <a:stretch>
            <a:fillRect/>
          </a:stretch>
        </p:blipFill>
        <p:spPr bwMode="auto">
          <a:xfrm>
            <a:off x="2068718" y="1357298"/>
            <a:ext cx="5176894" cy="5072098"/>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7109636" y="5523115"/>
            <a:ext cx="1891520" cy="906281"/>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fade">
                                      <p:cBhvr>
                                        <p:cTn id="7" dur="1000"/>
                                        <p:tgtEl>
                                          <p:spTgt spid="7171"/>
                                        </p:tgtEl>
                                      </p:cBhvr>
                                    </p:animEffect>
                                    <p:anim calcmode="lin" valueType="num">
                                      <p:cBhvr>
                                        <p:cTn id="8" dur="1000" fill="hold"/>
                                        <p:tgtEl>
                                          <p:spTgt spid="7171"/>
                                        </p:tgtEl>
                                        <p:attrNameLst>
                                          <p:attrName>ppt_x</p:attrName>
                                        </p:attrNameLst>
                                      </p:cBhvr>
                                      <p:tavLst>
                                        <p:tav tm="0">
                                          <p:val>
                                            <p:strVal val="#ppt_x"/>
                                          </p:val>
                                        </p:tav>
                                        <p:tav tm="100000">
                                          <p:val>
                                            <p:strVal val="#ppt_x"/>
                                          </p:val>
                                        </p:tav>
                                      </p:tavLst>
                                    </p:anim>
                                    <p:anim calcmode="lin" valueType="num">
                                      <p:cBhvr>
                                        <p:cTn id="9" dur="1000" fill="hold"/>
                                        <p:tgtEl>
                                          <p:spTgt spid="717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z="3200" dirty="0">
                <a:solidFill>
                  <a:srgbClr val="0070C0"/>
                </a:solidFill>
                <a:latin typeface="標楷體" pitchFamily="65" charset="-120"/>
                <a:ea typeface="標楷體" pitchFamily="65" charset="-120"/>
              </a:rPr>
              <a:t>六、常見跳脫迴路電源</a:t>
            </a:r>
            <a:r>
              <a:rPr lang="en-US" altLang="zh-TW" sz="3200" dirty="0">
                <a:solidFill>
                  <a:srgbClr val="0070C0"/>
                </a:solidFill>
                <a:latin typeface="標楷體" pitchFamily="65" charset="-120"/>
                <a:ea typeface="標楷體" pitchFamily="65" charset="-120"/>
              </a:rPr>
              <a:t>-CTD</a:t>
            </a:r>
            <a:r>
              <a:rPr lang="zh-TW" altLang="en-US" sz="3200" dirty="0">
                <a:solidFill>
                  <a:srgbClr val="0070C0"/>
                </a:solidFill>
                <a:latin typeface="標楷體" pitchFamily="65" charset="-120"/>
                <a:ea typeface="標楷體" pitchFamily="65" charset="-120"/>
              </a:rPr>
              <a:t>之錯誤與正確接線</a:t>
            </a:r>
            <a:endParaRPr lang="zh-TW" altLang="en-US" dirty="0"/>
          </a:p>
        </p:txBody>
      </p:sp>
      <p:pic>
        <p:nvPicPr>
          <p:cNvPr id="4098" name="Picture 2"/>
          <p:cNvPicPr>
            <a:picLocks noGrp="1" noChangeAspect="1" noChangeArrowheads="1"/>
          </p:cNvPicPr>
          <p:nvPr>
            <p:ph sz="quarter" idx="1"/>
          </p:nvPr>
        </p:nvPicPr>
        <p:blipFill>
          <a:blip r:embed="rId2"/>
          <a:srcRect/>
          <a:stretch>
            <a:fillRect/>
          </a:stretch>
        </p:blipFill>
        <p:spPr bwMode="auto">
          <a:xfrm>
            <a:off x="-53819" y="1196752"/>
            <a:ext cx="9197819" cy="5399716"/>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sz="3600" dirty="0">
                <a:solidFill>
                  <a:srgbClr val="0070C0"/>
                </a:solidFill>
                <a:latin typeface="標楷體" pitchFamily="65" charset="-120"/>
                <a:ea typeface="標楷體" pitchFamily="65" charset="-120"/>
              </a:rPr>
              <a:t>六、常見跳脫迴路電源</a:t>
            </a:r>
            <a:r>
              <a:rPr lang="en-US" altLang="zh-TW" sz="3600" dirty="0">
                <a:solidFill>
                  <a:srgbClr val="0070C0"/>
                </a:solidFill>
                <a:latin typeface="標楷體" pitchFamily="65" charset="-120"/>
                <a:ea typeface="標楷體" pitchFamily="65" charset="-120"/>
              </a:rPr>
              <a:t>-CTD</a:t>
            </a:r>
            <a:r>
              <a:rPr lang="zh-TW" altLang="en-US" sz="3600" dirty="0">
                <a:solidFill>
                  <a:srgbClr val="0070C0"/>
                </a:solidFill>
                <a:latin typeface="標楷體" pitchFamily="65" charset="-120"/>
                <a:ea typeface="標楷體" pitchFamily="65" charset="-120"/>
              </a:rPr>
              <a:t>之錯誤與正確接線</a:t>
            </a:r>
            <a:endParaRPr lang="zh-TW" altLang="en-US" dirty="0"/>
          </a:p>
        </p:txBody>
      </p:sp>
      <p:pic>
        <p:nvPicPr>
          <p:cNvPr id="5122" name="Picture 2"/>
          <p:cNvPicPr>
            <a:picLocks noGrp="1" noChangeAspect="1" noChangeArrowheads="1"/>
          </p:cNvPicPr>
          <p:nvPr>
            <p:ph sz="quarter" idx="1"/>
          </p:nvPr>
        </p:nvPicPr>
        <p:blipFill>
          <a:blip r:embed="rId2"/>
          <a:srcRect/>
          <a:stretch>
            <a:fillRect/>
          </a:stretch>
        </p:blipFill>
        <p:spPr bwMode="auto">
          <a:xfrm>
            <a:off x="77060" y="987552"/>
            <a:ext cx="9066940" cy="5735692"/>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z="3200" dirty="0">
                <a:solidFill>
                  <a:srgbClr val="0070C0"/>
                </a:solidFill>
                <a:latin typeface="標楷體" pitchFamily="65" charset="-120"/>
                <a:ea typeface="標楷體" pitchFamily="65" charset="-120"/>
              </a:rPr>
              <a:t>六、常見跳脫迴路電源</a:t>
            </a:r>
            <a:r>
              <a:rPr lang="en-US" altLang="zh-TW" sz="3200" dirty="0">
                <a:solidFill>
                  <a:srgbClr val="0070C0"/>
                </a:solidFill>
                <a:latin typeface="標楷體" pitchFamily="65" charset="-120"/>
                <a:ea typeface="標楷體" pitchFamily="65" charset="-120"/>
              </a:rPr>
              <a:t>-CTD</a:t>
            </a:r>
            <a:r>
              <a:rPr lang="zh-TW" altLang="en-US" sz="3200" dirty="0">
                <a:solidFill>
                  <a:srgbClr val="0070C0"/>
                </a:solidFill>
                <a:latin typeface="標楷體" pitchFamily="65" charset="-120"/>
                <a:ea typeface="標楷體" pitchFamily="65" charset="-120"/>
              </a:rPr>
              <a:t>之錯誤與正確接線</a:t>
            </a:r>
            <a:endParaRPr lang="zh-TW" altLang="en-US" dirty="0"/>
          </a:p>
        </p:txBody>
      </p:sp>
      <p:pic>
        <p:nvPicPr>
          <p:cNvPr id="6146" name="Picture 2"/>
          <p:cNvPicPr>
            <a:picLocks noGrp="1" noChangeAspect="1" noChangeArrowheads="1"/>
          </p:cNvPicPr>
          <p:nvPr>
            <p:ph sz="quarter" idx="1"/>
          </p:nvPr>
        </p:nvPicPr>
        <p:blipFill>
          <a:blip r:embed="rId2"/>
          <a:srcRect/>
          <a:stretch>
            <a:fillRect/>
          </a:stretch>
        </p:blipFill>
        <p:spPr bwMode="auto">
          <a:xfrm>
            <a:off x="72293" y="987552"/>
            <a:ext cx="8999413" cy="5598472"/>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3200" dirty="0">
                <a:solidFill>
                  <a:srgbClr val="0070C0"/>
                </a:solidFill>
                <a:latin typeface="標楷體" pitchFamily="65" charset="-120"/>
                <a:ea typeface="標楷體" pitchFamily="65" charset="-120"/>
              </a:rPr>
              <a:t>七、配電線路事故風險與成本</a:t>
            </a:r>
            <a:endParaRPr lang="zh-TW" altLang="en-US" dirty="0">
              <a:solidFill>
                <a:srgbClr val="0070C0"/>
              </a:solidFill>
            </a:endParaRPr>
          </a:p>
        </p:txBody>
      </p:sp>
      <p:sp>
        <p:nvSpPr>
          <p:cNvPr id="3" name="內容版面配置區 2"/>
          <p:cNvSpPr>
            <a:spLocks noGrp="1"/>
          </p:cNvSpPr>
          <p:nvPr>
            <p:ph sz="quarter" idx="1"/>
          </p:nvPr>
        </p:nvSpPr>
        <p:spPr/>
        <p:txBody>
          <a:bodyPr>
            <a:noAutofit/>
          </a:bodyPr>
          <a:lstStyle/>
          <a:p>
            <a:r>
              <a:rPr lang="zh-TW" altLang="en-US" sz="2800" dirty="0">
                <a:latin typeface="標楷體" pitchFamily="65" charset="-120"/>
                <a:ea typeface="標楷體" pitchFamily="65" charset="-120"/>
              </a:rPr>
              <a:t>跳脫迴路的工作電源是必須受到重視，而台電的電源是最可靠穩定的，所以當台電有電時，該跳脫迴路在工作電源就非常妥當，保護電驛 </a:t>
            </a:r>
            <a:r>
              <a:rPr lang="en-US" altLang="zh-TW" sz="2800" dirty="0">
                <a:latin typeface="標楷體" pitchFamily="65" charset="-120"/>
                <a:ea typeface="標楷體" pitchFamily="65" charset="-120"/>
              </a:rPr>
              <a:t>RY </a:t>
            </a:r>
            <a:r>
              <a:rPr lang="zh-TW" altLang="en-US" sz="2800" dirty="0">
                <a:latin typeface="標楷體" pitchFamily="65" charset="-120"/>
                <a:ea typeface="標楷體" pitchFamily="65" charset="-120"/>
              </a:rPr>
              <a:t>作動時，斷路器令斷電跳脫隔離事故。</a:t>
            </a:r>
            <a:endParaRPr lang="en-US" altLang="zh-TW" sz="2800" dirty="0">
              <a:latin typeface="標楷體" pitchFamily="65" charset="-120"/>
              <a:ea typeface="標楷體" pitchFamily="65" charset="-120"/>
            </a:endParaRPr>
          </a:p>
          <a:p>
            <a:endParaRPr lang="en-US" altLang="zh-TW" sz="2800" dirty="0">
              <a:latin typeface="標楷體" pitchFamily="65" charset="-120"/>
              <a:ea typeface="標楷體" pitchFamily="65" charset="-120"/>
            </a:endParaRPr>
          </a:p>
          <a:p>
            <a:r>
              <a:rPr lang="zh-TW" altLang="en-US" sz="2800" dirty="0">
                <a:latin typeface="標楷體" pitchFamily="65" charset="-120"/>
                <a:ea typeface="標楷體" pitchFamily="65" charset="-120"/>
              </a:rPr>
              <a:t>若能利用 </a:t>
            </a:r>
            <a:r>
              <a:rPr lang="en-US" altLang="zh-TW" sz="2800" dirty="0">
                <a:latin typeface="標楷體" pitchFamily="65" charset="-120"/>
                <a:ea typeface="標楷體" pitchFamily="65" charset="-120"/>
              </a:rPr>
              <a:t>PT </a:t>
            </a:r>
            <a:r>
              <a:rPr lang="zh-TW" altLang="en-US" sz="2800" dirty="0">
                <a:latin typeface="標楷體" pitchFamily="65" charset="-120"/>
                <a:ea typeface="標楷體" pitchFamily="65" charset="-120"/>
              </a:rPr>
              <a:t>的電源再以 </a:t>
            </a:r>
            <a:r>
              <a:rPr lang="en-US" altLang="zh-TW" sz="2800" dirty="0">
                <a:latin typeface="標楷體" pitchFamily="65" charset="-120"/>
                <a:ea typeface="標楷體" pitchFamily="65" charset="-120"/>
              </a:rPr>
              <a:t>CTD </a:t>
            </a:r>
            <a:r>
              <a:rPr lang="zh-TW" altLang="en-US" sz="2800" dirty="0">
                <a:latin typeface="標楷體" pitchFamily="65" charset="-120"/>
                <a:ea typeface="標楷體" pitchFamily="65" charset="-120"/>
              </a:rPr>
              <a:t>電容器儲存供電，並且在盤面上可辨識，並且有電錶指示，則該系統就非常安全。</a:t>
            </a:r>
            <a:endParaRPr lang="en-US" altLang="zh-TW" sz="2800" dirty="0">
              <a:latin typeface="標楷體" pitchFamily="65" charset="-120"/>
              <a:ea typeface="標楷體" pitchFamily="65" charset="-12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3200" dirty="0">
                <a:solidFill>
                  <a:srgbClr val="0070C0"/>
                </a:solidFill>
                <a:latin typeface="標楷體" pitchFamily="65" charset="-120"/>
                <a:ea typeface="標楷體" pitchFamily="65" charset="-120"/>
              </a:rPr>
              <a:t>七、配電線路事故風險與成本</a:t>
            </a:r>
            <a:endParaRPr lang="zh-TW" altLang="en-US" sz="3200" dirty="0"/>
          </a:p>
        </p:txBody>
      </p:sp>
      <p:sp>
        <p:nvSpPr>
          <p:cNvPr id="3" name="內容版面配置區 2"/>
          <p:cNvSpPr>
            <a:spLocks noGrp="1"/>
          </p:cNvSpPr>
          <p:nvPr>
            <p:ph sz="quarter" idx="1"/>
          </p:nvPr>
        </p:nvSpPr>
        <p:spPr/>
        <p:txBody>
          <a:bodyPr>
            <a:normAutofit/>
          </a:bodyPr>
          <a:lstStyle/>
          <a:p>
            <a:r>
              <a:rPr lang="en-US" altLang="zh-TW" sz="2400" dirty="0">
                <a:latin typeface="標楷體" pitchFamily="65" charset="-120"/>
                <a:ea typeface="標楷體" pitchFamily="65" charset="-120"/>
              </a:rPr>
              <a:t>CTD</a:t>
            </a:r>
            <a:r>
              <a:rPr lang="zh-TW" altLang="en-US" sz="2400" dirty="0">
                <a:latin typeface="標楷體" pitchFamily="65" charset="-120"/>
                <a:ea typeface="標楷體" pitchFamily="65" charset="-120"/>
              </a:rPr>
              <a:t>若能多重輸入支援多重直流電流併接輸出則可以改善配電系統的跳脫迴路工作電能，當 </a:t>
            </a:r>
            <a:r>
              <a:rPr lang="en-US" altLang="zh-TW" sz="2400" dirty="0">
                <a:latin typeface="標楷體" pitchFamily="65" charset="-120"/>
                <a:ea typeface="標楷體" pitchFamily="65" charset="-120"/>
              </a:rPr>
              <a:t>CTD </a:t>
            </a:r>
            <a:r>
              <a:rPr lang="zh-TW" altLang="en-US" sz="2400" dirty="0">
                <a:latin typeface="標楷體" pitchFamily="65" charset="-120"/>
                <a:ea typeface="標楷體" pitchFamily="65" charset="-120"/>
              </a:rPr>
              <a:t>有發電機電源輸入點， 可支援 </a:t>
            </a:r>
            <a:r>
              <a:rPr lang="en-US" altLang="zh-TW" sz="2400" dirty="0">
                <a:latin typeface="標楷體" pitchFamily="65" charset="-120"/>
                <a:ea typeface="標楷體" pitchFamily="65" charset="-120"/>
              </a:rPr>
              <a:t>UPS </a:t>
            </a:r>
            <a:r>
              <a:rPr lang="zh-TW" altLang="en-US" sz="2400" dirty="0">
                <a:latin typeface="標楷體" pitchFamily="65" charset="-120"/>
                <a:ea typeface="標楷體" pitchFamily="65" charset="-120"/>
              </a:rPr>
              <a:t>之功能，作為系統故障時供給保護電驛電能的功能（發電機比 </a:t>
            </a:r>
            <a:r>
              <a:rPr lang="en-US" altLang="zh-TW" sz="2400" dirty="0">
                <a:latin typeface="標楷體" pitchFamily="65" charset="-120"/>
                <a:ea typeface="標楷體" pitchFamily="65" charset="-120"/>
              </a:rPr>
              <a:t>UPS </a:t>
            </a:r>
            <a:r>
              <a:rPr lang="zh-TW" altLang="en-US" sz="2400" dirty="0">
                <a:latin typeface="標楷體" pitchFamily="65" charset="-120"/>
                <a:ea typeface="標楷體" pitchFamily="65" charset="-120"/>
              </a:rPr>
              <a:t>普遍）以利調閱電驛內部資料，判讀事故原因。</a:t>
            </a:r>
            <a:endParaRPr lang="en-US" altLang="zh-TW" sz="2400" dirty="0">
              <a:latin typeface="標楷體" pitchFamily="65" charset="-120"/>
              <a:ea typeface="標楷體" pitchFamily="65" charset="-120"/>
            </a:endParaRPr>
          </a:p>
          <a:p>
            <a:endParaRPr lang="en-US" altLang="zh-TW" sz="2400" dirty="0">
              <a:latin typeface="標楷體" pitchFamily="65" charset="-120"/>
              <a:ea typeface="標楷體" pitchFamily="65" charset="-120"/>
            </a:endParaRPr>
          </a:p>
          <a:p>
            <a:r>
              <a:rPr lang="zh-TW" altLang="en-US" sz="2400" dirty="0">
                <a:latin typeface="標楷體" pitchFamily="65" charset="-120"/>
                <a:ea typeface="標楷體" pitchFamily="65" charset="-120"/>
              </a:rPr>
              <a:t>電流源做為電驛後衛保護，可防止當天災、人為疏忽或其他意外時，短路事故導 致台電饋線跳脫，用電安全可靠性提昇用電品質。</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B7A9E9-3115-4E23-AFA7-159B9E1D52C0}"/>
              </a:ext>
            </a:extLst>
          </p:cNvPr>
          <p:cNvSpPr>
            <a:spLocks noGrp="1"/>
          </p:cNvSpPr>
          <p:nvPr>
            <p:ph type="title"/>
          </p:nvPr>
        </p:nvSpPr>
        <p:spPr/>
        <p:txBody>
          <a:bodyPr>
            <a:normAutofit fontScale="90000"/>
          </a:bodyPr>
          <a:lstStyle/>
          <a:p>
            <a:r>
              <a:rPr lang="zh-TW" altLang="en-US" sz="3600" dirty="0">
                <a:solidFill>
                  <a:srgbClr val="0070C0"/>
                </a:solidFill>
                <a:latin typeface="標楷體" pitchFamily="65" charset="-120"/>
                <a:ea typeface="標楷體" pitchFamily="65" charset="-120"/>
              </a:rPr>
              <a:t>八、高壓斷路器盤與低壓斷路器的功能解析</a:t>
            </a:r>
            <a:endParaRPr lang="zh-TW" altLang="en-US" dirty="0"/>
          </a:p>
        </p:txBody>
      </p:sp>
      <p:sp>
        <p:nvSpPr>
          <p:cNvPr id="3" name="內容版面配置區 2">
            <a:extLst>
              <a:ext uri="{FF2B5EF4-FFF2-40B4-BE49-F238E27FC236}">
                <a16:creationId xmlns:a16="http://schemas.microsoft.com/office/drawing/2014/main" id="{7AAF783C-6173-47F4-AEC5-775FA9C36F32}"/>
              </a:ext>
            </a:extLst>
          </p:cNvPr>
          <p:cNvSpPr>
            <a:spLocks noGrp="1"/>
          </p:cNvSpPr>
          <p:nvPr>
            <p:ph sz="quarter" idx="1"/>
          </p:nvPr>
        </p:nvSpPr>
        <p:spPr/>
        <p:txBody>
          <a:bodyPr/>
          <a:lstStyle/>
          <a:p>
            <a:pPr algn="ctr"/>
            <a:r>
              <a:rPr lang="zh-TW" altLang="en-US" sz="2400" dirty="0">
                <a:latin typeface="標楷體" pitchFamily="65" charset="-120"/>
                <a:ea typeface="標楷體" pitchFamily="65" charset="-120"/>
              </a:rPr>
              <a:t>高壓斷路器盤</a:t>
            </a:r>
            <a:r>
              <a:rPr lang="en-US" altLang="zh-TW" sz="2400" dirty="0">
                <a:latin typeface="標楷體" pitchFamily="65" charset="-120"/>
                <a:ea typeface="標楷體" pitchFamily="65" charset="-120"/>
              </a:rPr>
              <a:t>(H.V. Panel)</a:t>
            </a:r>
            <a:r>
              <a:rPr lang="zh-TW" altLang="en-US" sz="2400" dirty="0">
                <a:latin typeface="標楷體" pitchFamily="65" charset="-120"/>
                <a:ea typeface="標楷體" pitchFamily="65" charset="-120"/>
              </a:rPr>
              <a:t>與低壓斷路器</a:t>
            </a:r>
            <a:r>
              <a:rPr lang="en-US" altLang="zh-TW" sz="2400" dirty="0">
                <a:latin typeface="標楷體" pitchFamily="65" charset="-120"/>
                <a:ea typeface="標楷體" pitchFamily="65" charset="-120"/>
              </a:rPr>
              <a:t>(MCCB)</a:t>
            </a:r>
            <a:r>
              <a:rPr lang="zh-TW" altLang="en-US" sz="2400" dirty="0">
                <a:latin typeface="標楷體" pitchFamily="65" charset="-120"/>
                <a:ea typeface="標楷體" pitchFamily="65" charset="-120"/>
              </a:rPr>
              <a:t>的</a:t>
            </a:r>
            <a:endParaRPr lang="en-US" altLang="zh-TW" sz="2400" dirty="0">
              <a:latin typeface="標楷體" pitchFamily="65" charset="-120"/>
              <a:ea typeface="標楷體" pitchFamily="65" charset="-120"/>
            </a:endParaRPr>
          </a:p>
          <a:p>
            <a:pPr marL="0" indent="0" algn="ctr">
              <a:buNone/>
            </a:pPr>
            <a:r>
              <a:rPr lang="zh-TW" altLang="en-US" sz="2400" dirty="0">
                <a:latin typeface="標楷體" pitchFamily="65" charset="-120"/>
                <a:ea typeface="標楷體" pitchFamily="65" charset="-120"/>
              </a:rPr>
              <a:t>共同基本功能</a:t>
            </a:r>
            <a:endParaRPr lang="en-US" altLang="zh-TW" sz="2400" dirty="0">
              <a:latin typeface="標楷體" pitchFamily="65" charset="-120"/>
              <a:ea typeface="標楷體" pitchFamily="65" charset="-120"/>
            </a:endParaRPr>
          </a:p>
          <a:p>
            <a:pPr marL="0" indent="0" algn="ctr">
              <a:buNone/>
            </a:pPr>
            <a:r>
              <a:rPr lang="en-US" altLang="zh-TW" dirty="0">
                <a:solidFill>
                  <a:srgbClr val="FF0000"/>
                </a:solidFill>
              </a:rPr>
              <a:t>ON</a:t>
            </a:r>
            <a:r>
              <a:rPr lang="zh-TW" altLang="en-US" dirty="0">
                <a:solidFill>
                  <a:srgbClr val="FF0000"/>
                </a:solidFill>
              </a:rPr>
              <a:t> </a:t>
            </a:r>
            <a:endParaRPr lang="en-US" altLang="zh-TW" dirty="0">
              <a:solidFill>
                <a:srgbClr val="FF0000"/>
              </a:solidFill>
            </a:endParaRPr>
          </a:p>
          <a:p>
            <a:pPr marL="0" indent="0" algn="ctr">
              <a:buNone/>
            </a:pPr>
            <a:r>
              <a:rPr lang="en-US" altLang="zh-TW" dirty="0">
                <a:solidFill>
                  <a:srgbClr val="00B050"/>
                </a:solidFill>
              </a:rPr>
              <a:t>OFF</a:t>
            </a:r>
          </a:p>
          <a:p>
            <a:pPr marL="0" indent="0" algn="ctr">
              <a:buNone/>
            </a:pPr>
            <a:r>
              <a:rPr lang="en-US" altLang="zh-TW" dirty="0">
                <a:solidFill>
                  <a:srgbClr val="FFFF00"/>
                </a:solidFill>
              </a:rPr>
              <a:t>TRIP</a:t>
            </a:r>
          </a:p>
          <a:p>
            <a:pPr marL="0" indent="0" algn="ctr">
              <a:buNone/>
            </a:pPr>
            <a:endParaRPr lang="en-US" altLang="zh-TW" dirty="0">
              <a:solidFill>
                <a:srgbClr val="FFFF00"/>
              </a:solidFill>
            </a:endParaRPr>
          </a:p>
          <a:p>
            <a:pPr algn="ctr"/>
            <a:r>
              <a:rPr lang="zh-TW" altLang="en-US" sz="2400" dirty="0">
                <a:latin typeface="標楷體" pitchFamily="65" charset="-120"/>
                <a:ea typeface="標楷體" pitchFamily="65" charset="-120"/>
              </a:rPr>
              <a:t>一個高壓斷路器盤的造價，動輒新台幣</a:t>
            </a:r>
            <a:r>
              <a:rPr lang="en-US" altLang="zh-TW" sz="2400" dirty="0">
                <a:latin typeface="標楷體" pitchFamily="65" charset="-120"/>
                <a:ea typeface="標楷體" pitchFamily="65" charset="-120"/>
              </a:rPr>
              <a:t>50~60</a:t>
            </a:r>
            <a:r>
              <a:rPr lang="zh-TW" altLang="en-US" sz="2400" dirty="0">
                <a:latin typeface="標楷體" pitchFamily="65" charset="-120"/>
                <a:ea typeface="標楷體" pitchFamily="65" charset="-120"/>
              </a:rPr>
              <a:t>萬，而企業耗費鉅資買到的功能，大多只是配電盤實驗室裡的測試功能</a:t>
            </a:r>
            <a:r>
              <a:rPr lang="en-US" altLang="zh-TW" sz="2400" dirty="0">
                <a:latin typeface="標楷體" pitchFamily="65" charset="-120"/>
                <a:ea typeface="標楷體" pitchFamily="65" charset="-120"/>
              </a:rPr>
              <a:t>!</a:t>
            </a:r>
          </a:p>
          <a:p>
            <a:pPr marL="0" indent="0" algn="ctr">
              <a:buNone/>
            </a:pPr>
            <a:r>
              <a:rPr lang="zh-TW" altLang="en-US" sz="2800" dirty="0">
                <a:solidFill>
                  <a:srgbClr val="FF0000"/>
                </a:solidFill>
                <a:latin typeface="標楷體" pitchFamily="65" charset="-120"/>
                <a:ea typeface="標楷體" pitchFamily="65" charset="-120"/>
              </a:rPr>
              <a:t>遇到故障，確定它會像</a:t>
            </a:r>
            <a:r>
              <a:rPr lang="en-US" altLang="zh-TW" sz="2800" dirty="0">
                <a:solidFill>
                  <a:srgbClr val="FF0000"/>
                </a:solidFill>
                <a:latin typeface="標楷體" pitchFamily="65" charset="-120"/>
                <a:ea typeface="標楷體" pitchFamily="65" charset="-120"/>
              </a:rPr>
              <a:t>MCCB</a:t>
            </a:r>
            <a:r>
              <a:rPr lang="zh-TW" altLang="en-US" sz="2800" dirty="0">
                <a:solidFill>
                  <a:srgbClr val="FF0000"/>
                </a:solidFill>
                <a:latin typeface="標楷體" pitchFamily="65" charset="-120"/>
                <a:ea typeface="標楷體" pitchFamily="65" charset="-120"/>
              </a:rPr>
              <a:t>一樣跳脫嗎</a:t>
            </a:r>
            <a:r>
              <a:rPr lang="en-US" altLang="zh-TW" sz="2800" dirty="0">
                <a:solidFill>
                  <a:srgbClr val="FF0000"/>
                </a:solidFill>
                <a:latin typeface="標楷體" pitchFamily="65" charset="-120"/>
                <a:ea typeface="標楷體" pitchFamily="65" charset="-120"/>
              </a:rPr>
              <a:t>?</a:t>
            </a:r>
          </a:p>
        </p:txBody>
      </p:sp>
    </p:spTree>
    <p:extLst>
      <p:ext uri="{BB962C8B-B14F-4D97-AF65-F5344CB8AC3E}">
        <p14:creationId xmlns:p14="http://schemas.microsoft.com/office/powerpoint/2010/main" val="337411340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1000"/>
                                        <p:tgtEl>
                                          <p:spTgt spid="3">
                                            <p:txEl>
                                              <p:pRg st="7" end="7"/>
                                            </p:txEl>
                                          </p:spTgt>
                                        </p:tgtEl>
                                      </p:cBhvr>
                                    </p:animEffect>
                                    <p:anim calcmode="lin" valueType="num">
                                      <p:cBhvr>
                                        <p:cTn id="2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C0257C6-912F-4D8A-83B6-C2023A5B06DD}"/>
              </a:ext>
            </a:extLst>
          </p:cNvPr>
          <p:cNvSpPr>
            <a:spLocks noGrp="1"/>
          </p:cNvSpPr>
          <p:nvPr>
            <p:ph type="title"/>
          </p:nvPr>
        </p:nvSpPr>
        <p:spPr>
          <a:xfrm>
            <a:off x="301752" y="228600"/>
            <a:ext cx="8534400" cy="758952"/>
          </a:xfrm>
        </p:spPr>
        <p:txBody>
          <a:bodyPr anchor="b">
            <a:normAutofit/>
          </a:bodyPr>
          <a:lstStyle/>
          <a:p>
            <a:r>
              <a:rPr lang="zh-TW" altLang="en-US" sz="3200" dirty="0">
                <a:solidFill>
                  <a:srgbClr val="0070C0"/>
                </a:solidFill>
                <a:latin typeface="標楷體" pitchFamily="65" charset="-120"/>
                <a:ea typeface="標楷體" pitchFamily="65" charset="-120"/>
              </a:rPr>
              <a:t>八、高壓斷路器盤與低壓斷路器的功能解析</a:t>
            </a:r>
          </a:p>
        </p:txBody>
      </p:sp>
      <p:graphicFrame>
        <p:nvGraphicFramePr>
          <p:cNvPr id="5" name="內容版面配置區 2">
            <a:extLst>
              <a:ext uri="{FF2B5EF4-FFF2-40B4-BE49-F238E27FC236}">
                <a16:creationId xmlns:a16="http://schemas.microsoft.com/office/drawing/2014/main" id="{50922323-E736-4AEE-8249-0BA4CE555AA7}"/>
              </a:ext>
            </a:extLst>
          </p:cNvPr>
          <p:cNvGraphicFramePr>
            <a:graphicFrameLocks noGrp="1"/>
          </p:cNvGraphicFramePr>
          <p:nvPr>
            <p:ph sz="quarter" idx="1"/>
            <p:extLst>
              <p:ext uri="{D42A27DB-BD31-4B8C-83A1-F6EECF244321}">
                <p14:modId xmlns:p14="http://schemas.microsoft.com/office/powerpoint/2010/main" val="3602402972"/>
              </p:ext>
            </p:extLst>
          </p:nvPr>
        </p:nvGraphicFramePr>
        <p:xfrm>
          <a:off x="301752" y="1527048"/>
          <a:ext cx="850392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文字方塊 3">
            <a:extLst>
              <a:ext uri="{FF2B5EF4-FFF2-40B4-BE49-F238E27FC236}">
                <a16:creationId xmlns:a16="http://schemas.microsoft.com/office/drawing/2014/main" id="{72681062-7E02-4F09-B4D9-70526CBB4892}"/>
              </a:ext>
            </a:extLst>
          </p:cNvPr>
          <p:cNvSpPr txBox="1"/>
          <p:nvPr/>
        </p:nvSpPr>
        <p:spPr>
          <a:xfrm>
            <a:off x="2699792" y="4977009"/>
            <a:ext cx="3869022" cy="707886"/>
          </a:xfrm>
          <a:prstGeom prst="rect">
            <a:avLst/>
          </a:prstGeom>
          <a:noFill/>
        </p:spPr>
        <p:txBody>
          <a:bodyPr wrap="square" rtlCol="0">
            <a:spAutoFit/>
          </a:bodyPr>
          <a:lstStyle/>
          <a:p>
            <a:pPr lvl="0" algn="ctr"/>
            <a:r>
              <a:rPr lang="zh-TW" altLang="en-US" sz="4000" dirty="0">
                <a:solidFill>
                  <a:srgbClr val="FF0000"/>
                </a:solidFill>
                <a:latin typeface="標楷體" panose="03000509000000000000" pitchFamily="65" charset="-120"/>
                <a:ea typeface="標楷體" panose="03000509000000000000" pitchFamily="65" charset="-120"/>
              </a:rPr>
              <a:t>工作電能</a:t>
            </a:r>
            <a:r>
              <a:rPr lang="en-US" altLang="zh-TW" sz="4000" dirty="0">
                <a:solidFill>
                  <a:srgbClr val="FF0000"/>
                </a:solidFill>
                <a:latin typeface="Walbaum Display" panose="02070503090703020303" pitchFamily="18" charset="0"/>
                <a:ea typeface="標楷體" panose="03000509000000000000" pitchFamily="65" charset="-120"/>
              </a:rPr>
              <a:t>--CTD</a:t>
            </a:r>
            <a:endParaRPr lang="en-US" altLang="zh-TW" sz="4000" dirty="0">
              <a:solidFill>
                <a:srgbClr val="FF0000"/>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452104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DE085F-4903-4930-B584-B07F69EB0BF4}"/>
              </a:ext>
            </a:extLst>
          </p:cNvPr>
          <p:cNvSpPr>
            <a:spLocks noGrp="1"/>
          </p:cNvSpPr>
          <p:nvPr>
            <p:ph type="title"/>
          </p:nvPr>
        </p:nvSpPr>
        <p:spPr/>
        <p:txBody>
          <a:bodyPr/>
          <a:lstStyle/>
          <a:p>
            <a:r>
              <a:rPr lang="zh-TW" altLang="en-US" sz="3200" dirty="0">
                <a:solidFill>
                  <a:srgbClr val="0070C0"/>
                </a:solidFill>
                <a:latin typeface="標楷體" pitchFamily="65" charset="-120"/>
                <a:ea typeface="標楷體" pitchFamily="65" charset="-120"/>
              </a:rPr>
              <a:t>八、高壓斷路器盤與低壓斷路器的功能解析</a:t>
            </a:r>
            <a:endParaRPr lang="zh-TW" altLang="en-US" dirty="0"/>
          </a:p>
        </p:txBody>
      </p:sp>
      <p:graphicFrame>
        <p:nvGraphicFramePr>
          <p:cNvPr id="4" name="表格 4">
            <a:extLst>
              <a:ext uri="{FF2B5EF4-FFF2-40B4-BE49-F238E27FC236}">
                <a16:creationId xmlns:a16="http://schemas.microsoft.com/office/drawing/2014/main" id="{983E2DC9-200B-4299-B6A1-94507CB9AC21}"/>
              </a:ext>
            </a:extLst>
          </p:cNvPr>
          <p:cNvGraphicFramePr>
            <a:graphicFrameLocks noGrp="1"/>
          </p:cNvGraphicFramePr>
          <p:nvPr>
            <p:ph sz="quarter" idx="1"/>
            <p:extLst>
              <p:ext uri="{D42A27DB-BD31-4B8C-83A1-F6EECF244321}">
                <p14:modId xmlns:p14="http://schemas.microsoft.com/office/powerpoint/2010/main" val="1884948087"/>
              </p:ext>
            </p:extLst>
          </p:nvPr>
        </p:nvGraphicFramePr>
        <p:xfrm>
          <a:off x="179512" y="1019412"/>
          <a:ext cx="8784975" cy="5721954"/>
        </p:xfrm>
        <a:graphic>
          <a:graphicData uri="http://schemas.openxmlformats.org/drawingml/2006/table">
            <a:tbl>
              <a:tblPr firstRow="1" bandRow="1">
                <a:tableStyleId>{21E4AEA4-8DFA-4A89-87EB-49C32662AFE0}</a:tableStyleId>
              </a:tblPr>
              <a:tblGrid>
                <a:gridCol w="2015313">
                  <a:extLst>
                    <a:ext uri="{9D8B030D-6E8A-4147-A177-3AD203B41FA5}">
                      <a16:colId xmlns:a16="http://schemas.microsoft.com/office/drawing/2014/main" val="981003377"/>
                    </a:ext>
                  </a:extLst>
                </a:gridCol>
                <a:gridCol w="1636472">
                  <a:extLst>
                    <a:ext uri="{9D8B030D-6E8A-4147-A177-3AD203B41FA5}">
                      <a16:colId xmlns:a16="http://schemas.microsoft.com/office/drawing/2014/main" val="3494429967"/>
                    </a:ext>
                  </a:extLst>
                </a:gridCol>
                <a:gridCol w="1487702">
                  <a:extLst>
                    <a:ext uri="{9D8B030D-6E8A-4147-A177-3AD203B41FA5}">
                      <a16:colId xmlns:a16="http://schemas.microsoft.com/office/drawing/2014/main" val="2284393336"/>
                    </a:ext>
                  </a:extLst>
                </a:gridCol>
                <a:gridCol w="3645488">
                  <a:extLst>
                    <a:ext uri="{9D8B030D-6E8A-4147-A177-3AD203B41FA5}">
                      <a16:colId xmlns:a16="http://schemas.microsoft.com/office/drawing/2014/main" val="2762178944"/>
                    </a:ext>
                  </a:extLst>
                </a:gridCol>
              </a:tblGrid>
              <a:tr h="696576">
                <a:tc>
                  <a:txBody>
                    <a:bodyPr/>
                    <a:lstStyle/>
                    <a:p>
                      <a:r>
                        <a:rPr lang="zh-TW" altLang="en-US" dirty="0"/>
                        <a:t>                  狀態</a:t>
                      </a:r>
                      <a:endParaRPr lang="en-US" altLang="zh-TW" dirty="0"/>
                    </a:p>
                    <a:p>
                      <a:r>
                        <a:rPr lang="zh-TW" altLang="en-US" dirty="0"/>
                        <a:t>功能</a:t>
                      </a:r>
                    </a:p>
                  </a:txBody>
                  <a:tcPr/>
                </a:tc>
                <a:tc>
                  <a:txBody>
                    <a:bodyPr/>
                    <a:lstStyle/>
                    <a:p>
                      <a:r>
                        <a:rPr lang="en-US" altLang="zh-TW" dirty="0"/>
                        <a:t>H.V. PANEL</a:t>
                      </a:r>
                      <a:endParaRPr lang="zh-TW" altLang="en-US" dirty="0"/>
                    </a:p>
                  </a:txBody>
                  <a:tcPr/>
                </a:tc>
                <a:tc>
                  <a:txBody>
                    <a:bodyPr/>
                    <a:lstStyle/>
                    <a:p>
                      <a:r>
                        <a:rPr lang="en-US" altLang="zh-TW" dirty="0"/>
                        <a:t>L.V. MCCB</a:t>
                      </a:r>
                      <a:endParaRPr lang="zh-TW" altLang="en-US" dirty="0"/>
                    </a:p>
                  </a:txBody>
                  <a:tcPr/>
                </a:tc>
                <a:tc>
                  <a:txBody>
                    <a:bodyPr/>
                    <a:lstStyle/>
                    <a:p>
                      <a:endParaRPr lang="zh-TW" altLang="en-US" dirty="0"/>
                    </a:p>
                  </a:txBody>
                  <a:tcPr/>
                </a:tc>
                <a:extLst>
                  <a:ext uri="{0D108BD9-81ED-4DB2-BD59-A6C34878D82A}">
                    <a16:rowId xmlns:a16="http://schemas.microsoft.com/office/drawing/2014/main" val="3426545531"/>
                  </a:ext>
                </a:extLst>
              </a:tr>
              <a:tr h="696576">
                <a:tc>
                  <a:txBody>
                    <a:bodyPr/>
                    <a:lstStyle/>
                    <a:p>
                      <a:r>
                        <a:rPr lang="en-US" altLang="zh-TW" dirty="0">
                          <a:solidFill>
                            <a:srgbClr val="FF0000"/>
                          </a:solidFill>
                          <a:latin typeface="標楷體" panose="03000509000000000000" pitchFamily="65" charset="-120"/>
                          <a:ea typeface="標楷體" panose="03000509000000000000" pitchFamily="65" charset="-120"/>
                        </a:rPr>
                        <a:t>①</a:t>
                      </a:r>
                      <a:r>
                        <a:rPr lang="zh-TW" altLang="en-US" sz="1600" dirty="0">
                          <a:latin typeface="標楷體" panose="03000509000000000000" pitchFamily="65" charset="-120"/>
                          <a:ea typeface="標楷體" panose="03000509000000000000" pitchFamily="65" charset="-120"/>
                        </a:rPr>
                        <a:t>通電</a:t>
                      </a:r>
                      <a:r>
                        <a:rPr lang="en-US" altLang="zh-TW" sz="1600" dirty="0">
                          <a:latin typeface="標楷體" panose="03000509000000000000" pitchFamily="65" charset="-120"/>
                          <a:ea typeface="標楷體" panose="03000509000000000000" pitchFamily="65" charset="-120"/>
                        </a:rPr>
                        <a:t>ON(</a:t>
                      </a:r>
                      <a:r>
                        <a:rPr lang="zh-TW" altLang="en-US" sz="1600" dirty="0">
                          <a:latin typeface="標楷體" panose="03000509000000000000" pitchFamily="65" charset="-120"/>
                          <a:ea typeface="標楷體" panose="03000509000000000000" pitchFamily="65" charset="-120"/>
                        </a:rPr>
                        <a:t>手動、自動</a:t>
                      </a:r>
                      <a:r>
                        <a:rPr lang="en-US" altLang="zh-TW" sz="1600" dirty="0">
                          <a:latin typeface="標楷體" panose="03000509000000000000" pitchFamily="65" charset="-120"/>
                          <a:ea typeface="標楷體" panose="03000509000000000000" pitchFamily="65" charset="-120"/>
                        </a:rPr>
                        <a:t>)</a:t>
                      </a:r>
                      <a:r>
                        <a:rPr lang="zh-TW" altLang="en-US" sz="1600" dirty="0">
                          <a:latin typeface="標楷體" panose="03000509000000000000" pitchFamily="65" charset="-120"/>
                          <a:ea typeface="標楷體" panose="03000509000000000000" pitchFamily="65" charset="-120"/>
                        </a:rPr>
                        <a:t>  可現場操作</a:t>
                      </a:r>
                    </a:p>
                  </a:txBody>
                  <a:tcPr/>
                </a:tc>
                <a:tc>
                  <a:txBody>
                    <a:bodyPr/>
                    <a:lstStyle/>
                    <a:p>
                      <a:pPr algn="ctr"/>
                      <a:r>
                        <a:rPr lang="en-US" altLang="zh-TW" dirty="0"/>
                        <a:t>OK</a:t>
                      </a:r>
                    </a:p>
                  </a:txBody>
                  <a:tcPr/>
                </a:tc>
                <a:tc>
                  <a:txBody>
                    <a:bodyPr/>
                    <a:lstStyle/>
                    <a:p>
                      <a:pPr algn="ctr"/>
                      <a:r>
                        <a:rPr lang="en-US" altLang="zh-TW" dirty="0"/>
                        <a:t>OK</a:t>
                      </a:r>
                    </a:p>
                    <a:p>
                      <a:pPr algn="ctr"/>
                      <a:endParaRPr lang="zh-TW" altLang="en-US" dirty="0"/>
                    </a:p>
                  </a:txBody>
                  <a:tcPr/>
                </a:tc>
                <a:tc>
                  <a:txBody>
                    <a:bodyPr/>
                    <a:lstStyle/>
                    <a:p>
                      <a:endParaRPr lang="zh-TW" altLang="en-US" dirty="0"/>
                    </a:p>
                  </a:txBody>
                  <a:tcPr/>
                </a:tc>
                <a:extLst>
                  <a:ext uri="{0D108BD9-81ED-4DB2-BD59-A6C34878D82A}">
                    <a16:rowId xmlns:a16="http://schemas.microsoft.com/office/drawing/2014/main" val="590293336"/>
                  </a:ext>
                </a:extLst>
              </a:tr>
              <a:tr h="696576">
                <a:tc>
                  <a:txBody>
                    <a:bodyPr/>
                    <a:lstStyle/>
                    <a:p>
                      <a:r>
                        <a:rPr lang="zh-TW" altLang="en-US" dirty="0">
                          <a:solidFill>
                            <a:srgbClr val="FF0000"/>
                          </a:solidFill>
                          <a:latin typeface="標楷體" panose="03000509000000000000" pitchFamily="65" charset="-120"/>
                          <a:ea typeface="標楷體" panose="03000509000000000000" pitchFamily="65" charset="-120"/>
                        </a:rPr>
                        <a:t>②</a:t>
                      </a:r>
                      <a:r>
                        <a:rPr lang="zh-TW" altLang="en-US" sz="1600" dirty="0">
                          <a:latin typeface="標楷體" panose="03000509000000000000" pitchFamily="65" charset="-120"/>
                          <a:ea typeface="標楷體" panose="03000509000000000000" pitchFamily="65" charset="-120"/>
                        </a:rPr>
                        <a:t>斷電</a:t>
                      </a:r>
                      <a:r>
                        <a:rPr lang="en-US" altLang="zh-TW" sz="1600" dirty="0">
                          <a:latin typeface="標楷體" panose="03000509000000000000" pitchFamily="65" charset="-120"/>
                          <a:ea typeface="標楷體" panose="03000509000000000000" pitchFamily="65" charset="-120"/>
                        </a:rPr>
                        <a:t>OFF(</a:t>
                      </a:r>
                      <a:r>
                        <a:rPr lang="zh-TW" altLang="en-US" sz="1600" dirty="0">
                          <a:latin typeface="標楷體" panose="03000509000000000000" pitchFamily="65" charset="-120"/>
                          <a:ea typeface="標楷體" panose="03000509000000000000" pitchFamily="65" charset="-120"/>
                        </a:rPr>
                        <a:t>手動、自動</a:t>
                      </a:r>
                      <a:r>
                        <a:rPr lang="en-US" altLang="zh-TW" sz="1600" dirty="0">
                          <a:latin typeface="標楷體" panose="03000509000000000000" pitchFamily="65" charset="-120"/>
                          <a:ea typeface="標楷體" panose="03000509000000000000" pitchFamily="65" charset="-120"/>
                        </a:rPr>
                        <a:t>)</a:t>
                      </a:r>
                      <a:endParaRPr lang="zh-TW" altLang="en-US" sz="1600" dirty="0">
                        <a:latin typeface="標楷體" panose="03000509000000000000" pitchFamily="65" charset="-120"/>
                        <a:ea typeface="標楷體" panose="03000509000000000000" pitchFamily="65" charset="-12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OK</a:t>
                      </a:r>
                    </a:p>
                    <a:p>
                      <a:pPr algn="ctr"/>
                      <a:endParaRPr lang="en-US" altLang="zh-TW" dirty="0"/>
                    </a:p>
                  </a:txBody>
                  <a:tcPr/>
                </a:tc>
                <a:tc>
                  <a:txBody>
                    <a:bodyPr/>
                    <a:lstStyle/>
                    <a:p>
                      <a:pPr algn="ctr"/>
                      <a:r>
                        <a:rPr lang="en-US" altLang="zh-TW" dirty="0"/>
                        <a:t>OK</a:t>
                      </a:r>
                      <a:endParaRPr lang="zh-TW" altLang="en-US" dirty="0"/>
                    </a:p>
                  </a:txBody>
                  <a:tcPr/>
                </a:tc>
                <a:tc>
                  <a:txBody>
                    <a:bodyPr/>
                    <a:lstStyle/>
                    <a:p>
                      <a:endParaRPr lang="zh-TW" altLang="en-US" dirty="0"/>
                    </a:p>
                  </a:txBody>
                  <a:tcPr/>
                </a:tc>
                <a:extLst>
                  <a:ext uri="{0D108BD9-81ED-4DB2-BD59-A6C34878D82A}">
                    <a16:rowId xmlns:a16="http://schemas.microsoft.com/office/drawing/2014/main" val="1960613289"/>
                  </a:ext>
                </a:extLst>
              </a:tr>
              <a:tr h="663406">
                <a:tc>
                  <a:txBody>
                    <a:bodyPr/>
                    <a:lstStyle/>
                    <a:p>
                      <a:r>
                        <a:rPr lang="zh-TW" altLang="en-US" dirty="0">
                          <a:solidFill>
                            <a:srgbClr val="FF0000"/>
                          </a:solidFill>
                          <a:latin typeface="標楷體" panose="03000509000000000000" pitchFamily="65" charset="-120"/>
                          <a:ea typeface="標楷體" panose="03000509000000000000" pitchFamily="65" charset="-120"/>
                        </a:rPr>
                        <a:t>③</a:t>
                      </a:r>
                      <a:r>
                        <a:rPr lang="zh-TW" altLang="en-US" sz="1600" dirty="0">
                          <a:latin typeface="標楷體" panose="03000509000000000000" pitchFamily="65" charset="-120"/>
                          <a:ea typeface="標楷體" panose="03000509000000000000" pitchFamily="65" charset="-120"/>
                        </a:rPr>
                        <a:t>可手動</a:t>
                      </a:r>
                      <a:r>
                        <a:rPr lang="en-US" altLang="zh-TW" sz="1600" dirty="0">
                          <a:latin typeface="標楷體" panose="03000509000000000000" pitchFamily="65" charset="-120"/>
                          <a:ea typeface="標楷體" panose="03000509000000000000" pitchFamily="65" charset="-120"/>
                        </a:rPr>
                        <a:t>TEST</a:t>
                      </a:r>
                      <a:r>
                        <a:rPr lang="zh-TW" altLang="en-US" sz="1600" dirty="0">
                          <a:latin typeface="標楷體" panose="03000509000000000000" pitchFamily="65" charset="-120"/>
                          <a:ea typeface="標楷體" panose="03000509000000000000" pitchFamily="65" charset="-120"/>
                        </a:rPr>
                        <a:t>故障是否能跳脫</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b="1" dirty="0">
                          <a:solidFill>
                            <a:srgbClr val="FF0000"/>
                          </a:solidFill>
                        </a:rPr>
                        <a:t>*註</a:t>
                      </a:r>
                      <a:r>
                        <a:rPr lang="en-US" altLang="zh-TW" b="1" dirty="0">
                          <a:solidFill>
                            <a:srgbClr val="FF0000"/>
                          </a:solidFill>
                        </a:rPr>
                        <a:t>1</a:t>
                      </a:r>
                      <a:endParaRPr lang="zh-TW" altLang="en-US" b="1" dirty="0">
                        <a:solidFill>
                          <a:srgbClr val="FF0000"/>
                        </a:solidFill>
                      </a:endParaRPr>
                    </a:p>
                  </a:txBody>
                  <a:tcPr/>
                </a:tc>
                <a:tc>
                  <a:txBody>
                    <a:bodyPr/>
                    <a:lstStyle/>
                    <a:p>
                      <a:pPr algn="ctr"/>
                      <a:r>
                        <a:rPr lang="en-US" altLang="zh-TW" dirty="0"/>
                        <a:t>OK</a:t>
                      </a:r>
                      <a:endParaRPr lang="zh-TW" altLang="en-US" dirty="0"/>
                    </a:p>
                  </a:txBody>
                  <a:tcPr/>
                </a:tc>
                <a:tc>
                  <a:txBody>
                    <a:bodyPr/>
                    <a:lstStyle/>
                    <a:p>
                      <a:endParaRPr lang="zh-TW" altLang="en-US" dirty="0"/>
                    </a:p>
                  </a:txBody>
                  <a:tcPr/>
                </a:tc>
                <a:extLst>
                  <a:ext uri="{0D108BD9-81ED-4DB2-BD59-A6C34878D82A}">
                    <a16:rowId xmlns:a16="http://schemas.microsoft.com/office/drawing/2014/main" val="2300924567"/>
                  </a:ext>
                </a:extLst>
              </a:tr>
              <a:tr h="663406">
                <a:tc>
                  <a:txBody>
                    <a:bodyPr/>
                    <a:lstStyle/>
                    <a:p>
                      <a:r>
                        <a:rPr lang="zh-TW" altLang="en-US" dirty="0">
                          <a:solidFill>
                            <a:srgbClr val="FF0000"/>
                          </a:solidFill>
                          <a:latin typeface="標楷體" panose="03000509000000000000" pitchFamily="65" charset="-120"/>
                          <a:ea typeface="標楷體" panose="03000509000000000000" pitchFamily="65" charset="-120"/>
                        </a:rPr>
                        <a:t>④</a:t>
                      </a:r>
                      <a:r>
                        <a:rPr lang="zh-TW" altLang="en-US" sz="1600" dirty="0">
                          <a:latin typeface="標楷體" panose="03000509000000000000" pitchFamily="65" charset="-120"/>
                          <a:ea typeface="標楷體" panose="03000509000000000000" pitchFamily="65" charset="-120"/>
                        </a:rPr>
                        <a:t>可目視</a:t>
                      </a:r>
                      <a:r>
                        <a:rPr lang="en-US" altLang="zh-TW" sz="1600" dirty="0">
                          <a:latin typeface="標楷體" panose="03000509000000000000" pitchFamily="65" charset="-120"/>
                          <a:ea typeface="標楷體" panose="03000509000000000000" pitchFamily="65" charset="-120"/>
                        </a:rPr>
                        <a:t>(</a:t>
                      </a:r>
                      <a:r>
                        <a:rPr lang="zh-TW" altLang="en-US" sz="1600" dirty="0">
                          <a:latin typeface="標楷體" panose="03000509000000000000" pitchFamily="65" charset="-120"/>
                          <a:ea typeface="標楷體" panose="03000509000000000000" pitchFamily="65" charset="-120"/>
                        </a:rPr>
                        <a:t>自動</a:t>
                      </a:r>
                      <a:r>
                        <a:rPr lang="en-US" altLang="zh-TW" sz="1600" dirty="0">
                          <a:latin typeface="標楷體" panose="03000509000000000000" pitchFamily="65" charset="-120"/>
                          <a:ea typeface="標楷體" panose="03000509000000000000" pitchFamily="65" charset="-120"/>
                        </a:rPr>
                        <a:t>)</a:t>
                      </a:r>
                      <a:r>
                        <a:rPr lang="zh-TW" altLang="en-US" sz="1600" dirty="0">
                          <a:latin typeface="標楷體" panose="03000509000000000000" pitchFamily="65" charset="-120"/>
                          <a:ea typeface="標楷體" panose="03000509000000000000" pitchFamily="65" charset="-120"/>
                        </a:rPr>
                        <a:t>故障是否能跳脫</a:t>
                      </a:r>
                    </a:p>
                  </a:txBody>
                  <a:tcPr/>
                </a:tc>
                <a:tc>
                  <a:txBody>
                    <a:bodyPr/>
                    <a:lstStyle/>
                    <a:p>
                      <a:pPr algn="ctr"/>
                      <a:r>
                        <a:rPr lang="zh-TW" altLang="en-US" b="1" dirty="0">
                          <a:solidFill>
                            <a:srgbClr val="FF0000"/>
                          </a:solidFill>
                        </a:rPr>
                        <a:t>*註</a:t>
                      </a:r>
                      <a:r>
                        <a:rPr lang="en-US" altLang="zh-TW" b="1" dirty="0">
                          <a:solidFill>
                            <a:srgbClr val="FF0000"/>
                          </a:solidFill>
                        </a:rPr>
                        <a:t>2</a:t>
                      </a:r>
                      <a:endParaRPr lang="zh-TW" altLang="en-US" b="1" dirty="0">
                        <a:solidFill>
                          <a:srgbClr val="FF0000"/>
                        </a:solidFill>
                      </a:endParaRPr>
                    </a:p>
                  </a:txBody>
                  <a:tcPr/>
                </a:tc>
                <a:tc>
                  <a:txBody>
                    <a:bodyPr/>
                    <a:lstStyle/>
                    <a:p>
                      <a:pPr algn="ctr"/>
                      <a:r>
                        <a:rPr lang="en-US" altLang="zh-TW" dirty="0"/>
                        <a:t>OK</a:t>
                      </a:r>
                      <a:endParaRPr lang="zh-TW" altLang="en-US" dirty="0"/>
                    </a:p>
                  </a:txBody>
                  <a:tcPr/>
                </a:tc>
                <a:tc>
                  <a:txBody>
                    <a:bodyPr/>
                    <a:lstStyle/>
                    <a:p>
                      <a:endParaRPr lang="zh-TW" altLang="en-US" dirty="0"/>
                    </a:p>
                  </a:txBody>
                  <a:tcPr/>
                </a:tc>
                <a:extLst>
                  <a:ext uri="{0D108BD9-81ED-4DB2-BD59-A6C34878D82A}">
                    <a16:rowId xmlns:a16="http://schemas.microsoft.com/office/drawing/2014/main" val="2543539718"/>
                  </a:ext>
                </a:extLst>
              </a:tr>
              <a:tr h="663406">
                <a:tc>
                  <a:txBody>
                    <a:bodyPr/>
                    <a:lstStyle/>
                    <a:p>
                      <a:r>
                        <a:rPr lang="zh-TW" altLang="en-US" dirty="0">
                          <a:solidFill>
                            <a:srgbClr val="FF0000"/>
                          </a:solidFill>
                          <a:latin typeface="標楷體" panose="03000509000000000000" pitchFamily="65" charset="-120"/>
                          <a:ea typeface="標楷體" panose="03000509000000000000" pitchFamily="65" charset="-120"/>
                        </a:rPr>
                        <a:t>⑤</a:t>
                      </a:r>
                      <a:r>
                        <a:rPr lang="zh-TW" altLang="en-US" sz="1600" dirty="0">
                          <a:latin typeface="標楷體" panose="03000509000000000000" pitchFamily="65" charset="-120"/>
                          <a:ea typeface="標楷體" panose="03000509000000000000" pitchFamily="65" charset="-120"/>
                        </a:rPr>
                        <a:t>具備電力迴路自立跳脫功能</a:t>
                      </a:r>
                    </a:p>
                  </a:txBody>
                  <a:tcPr/>
                </a:tc>
                <a:tc>
                  <a:txBody>
                    <a:bodyPr/>
                    <a:lstStyle/>
                    <a:p>
                      <a:pPr algn="ctr"/>
                      <a:r>
                        <a:rPr lang="zh-TW" altLang="en-US" b="1" dirty="0">
                          <a:solidFill>
                            <a:srgbClr val="FF0000"/>
                          </a:solidFill>
                        </a:rPr>
                        <a:t>*註</a:t>
                      </a:r>
                      <a:r>
                        <a:rPr lang="en-US" altLang="zh-TW" b="1" dirty="0">
                          <a:solidFill>
                            <a:srgbClr val="FF0000"/>
                          </a:solidFill>
                        </a:rPr>
                        <a:t>3</a:t>
                      </a:r>
                      <a:endParaRPr lang="zh-TW" altLang="en-US" b="1" dirty="0">
                        <a:solidFill>
                          <a:srgbClr val="FF0000"/>
                        </a:solidFill>
                      </a:endParaRPr>
                    </a:p>
                  </a:txBody>
                  <a:tcPr/>
                </a:tc>
                <a:tc>
                  <a:txBody>
                    <a:bodyPr/>
                    <a:lstStyle/>
                    <a:p>
                      <a:pPr algn="ctr"/>
                      <a:r>
                        <a:rPr lang="en-US" altLang="zh-TW" dirty="0"/>
                        <a:t>OK</a:t>
                      </a:r>
                      <a:endParaRPr lang="zh-TW" altLang="en-US" dirty="0"/>
                    </a:p>
                  </a:txBody>
                  <a:tcPr/>
                </a:tc>
                <a:tc>
                  <a:txBody>
                    <a:bodyPr/>
                    <a:lstStyle/>
                    <a:p>
                      <a:endParaRPr lang="zh-TW" altLang="en-US" dirty="0"/>
                    </a:p>
                  </a:txBody>
                  <a:tcPr/>
                </a:tc>
                <a:extLst>
                  <a:ext uri="{0D108BD9-81ED-4DB2-BD59-A6C34878D82A}">
                    <a16:rowId xmlns:a16="http://schemas.microsoft.com/office/drawing/2014/main" val="2855795441"/>
                  </a:ext>
                </a:extLst>
              </a:tr>
              <a:tr h="663406">
                <a:tc>
                  <a:txBody>
                    <a:bodyPr/>
                    <a:lstStyle/>
                    <a:p>
                      <a:r>
                        <a:rPr lang="zh-TW" altLang="en-US" dirty="0">
                          <a:solidFill>
                            <a:srgbClr val="FF0000"/>
                          </a:solidFill>
                          <a:latin typeface="標楷體" panose="03000509000000000000" pitchFamily="65" charset="-120"/>
                          <a:ea typeface="標楷體" panose="03000509000000000000" pitchFamily="65" charset="-120"/>
                        </a:rPr>
                        <a:t>⑥</a:t>
                      </a:r>
                      <a:r>
                        <a:rPr lang="zh-TW" altLang="en-US" sz="1600" dirty="0">
                          <a:latin typeface="標楷體" panose="03000509000000000000" pitchFamily="65" charset="-120"/>
                          <a:ea typeface="標楷體" panose="03000509000000000000" pitchFamily="65" charset="-120"/>
                        </a:rPr>
                        <a:t>外觀上是否可判讀基本功能</a:t>
                      </a:r>
                    </a:p>
                  </a:txBody>
                  <a:tcPr/>
                </a:tc>
                <a:tc>
                  <a:txBody>
                    <a:bodyPr/>
                    <a:lstStyle/>
                    <a:p>
                      <a:pPr algn="ctr"/>
                      <a:r>
                        <a:rPr lang="en-US" altLang="zh-TW" dirty="0">
                          <a:solidFill>
                            <a:srgbClr val="FF0000"/>
                          </a:solidFill>
                        </a:rPr>
                        <a:t>X</a:t>
                      </a:r>
                      <a:endParaRPr lang="zh-TW" altLang="en-US" dirty="0">
                        <a:solidFill>
                          <a:srgbClr val="FF0000"/>
                        </a:solidFill>
                      </a:endParaRPr>
                    </a:p>
                  </a:txBody>
                  <a:tcPr/>
                </a:tc>
                <a:tc>
                  <a:txBody>
                    <a:bodyPr/>
                    <a:lstStyle/>
                    <a:p>
                      <a:pPr algn="ctr"/>
                      <a:r>
                        <a:rPr lang="en-US" altLang="zh-TW" dirty="0"/>
                        <a:t>OK</a:t>
                      </a:r>
                      <a:endParaRPr lang="zh-TW" altLang="en-US" dirty="0"/>
                    </a:p>
                  </a:txBody>
                  <a:tcPr/>
                </a:tc>
                <a:tc>
                  <a:txBody>
                    <a:bodyPr/>
                    <a:lstStyle/>
                    <a:p>
                      <a:endParaRPr lang="zh-TW" altLang="en-US" dirty="0"/>
                    </a:p>
                  </a:txBody>
                  <a:tcPr/>
                </a:tc>
                <a:extLst>
                  <a:ext uri="{0D108BD9-81ED-4DB2-BD59-A6C34878D82A}">
                    <a16:rowId xmlns:a16="http://schemas.microsoft.com/office/drawing/2014/main" val="1914487955"/>
                  </a:ext>
                </a:extLst>
              </a:tr>
              <a:tr h="978602">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2947691702"/>
                  </a:ext>
                </a:extLst>
              </a:tr>
            </a:tbl>
          </a:graphicData>
        </a:graphic>
      </p:graphicFrame>
      <p:cxnSp>
        <p:nvCxnSpPr>
          <p:cNvPr id="7" name="直線接點 6">
            <a:extLst>
              <a:ext uri="{FF2B5EF4-FFF2-40B4-BE49-F238E27FC236}">
                <a16:creationId xmlns:a16="http://schemas.microsoft.com/office/drawing/2014/main" id="{6563DEDC-D57E-4ACD-985B-ADD1515F8C55}"/>
              </a:ext>
            </a:extLst>
          </p:cNvPr>
          <p:cNvCxnSpPr>
            <a:cxnSpLocks/>
          </p:cNvCxnSpPr>
          <p:nvPr/>
        </p:nvCxnSpPr>
        <p:spPr>
          <a:xfrm>
            <a:off x="291143" y="1053259"/>
            <a:ext cx="1749968" cy="576064"/>
          </a:xfrm>
          <a:prstGeom prst="line">
            <a:avLst/>
          </a:prstGeom>
          <a:ln>
            <a:solidFill>
              <a:srgbClr val="FF0000"/>
            </a:solidFill>
          </a:ln>
        </p:spPr>
        <p:style>
          <a:lnRef idx="1">
            <a:schemeClr val="accent3"/>
          </a:lnRef>
          <a:fillRef idx="0">
            <a:schemeClr val="accent3"/>
          </a:fillRef>
          <a:effectRef idx="0">
            <a:schemeClr val="accent3"/>
          </a:effectRef>
          <a:fontRef idx="minor">
            <a:schemeClr val="tx1"/>
          </a:fontRef>
        </p:style>
      </p:cxnSp>
      <p:graphicFrame>
        <p:nvGraphicFramePr>
          <p:cNvPr id="9" name="表格 9">
            <a:extLst>
              <a:ext uri="{FF2B5EF4-FFF2-40B4-BE49-F238E27FC236}">
                <a16:creationId xmlns:a16="http://schemas.microsoft.com/office/drawing/2014/main" id="{6B09B2A5-1CE2-47B1-8AEB-2380AB4CD0D7}"/>
              </a:ext>
            </a:extLst>
          </p:cNvPr>
          <p:cNvGraphicFramePr>
            <a:graphicFrameLocks noGrp="1"/>
          </p:cNvGraphicFramePr>
          <p:nvPr>
            <p:extLst>
              <p:ext uri="{D42A27DB-BD31-4B8C-83A1-F6EECF244321}">
                <p14:modId xmlns:p14="http://schemas.microsoft.com/office/powerpoint/2010/main" val="1970399957"/>
              </p:ext>
            </p:extLst>
          </p:nvPr>
        </p:nvGraphicFramePr>
        <p:xfrm>
          <a:off x="5292079" y="1019410"/>
          <a:ext cx="3672407" cy="5760720"/>
        </p:xfrm>
        <a:graphic>
          <a:graphicData uri="http://schemas.openxmlformats.org/drawingml/2006/table">
            <a:tbl>
              <a:tblPr firstRow="1" bandRow="1">
                <a:tableStyleId>{5C22544A-7EE6-4342-B048-85BDC9FD1C3A}</a:tableStyleId>
              </a:tblPr>
              <a:tblGrid>
                <a:gridCol w="3672407">
                  <a:extLst>
                    <a:ext uri="{9D8B030D-6E8A-4147-A177-3AD203B41FA5}">
                      <a16:colId xmlns:a16="http://schemas.microsoft.com/office/drawing/2014/main" val="3531280425"/>
                    </a:ext>
                  </a:extLst>
                </a:gridCol>
              </a:tblGrid>
              <a:tr h="5721953">
                <a:tc>
                  <a:txBody>
                    <a:bodyPr/>
                    <a:lstStyle/>
                    <a:p>
                      <a:r>
                        <a:rPr lang="zh-TW" altLang="en-US" sz="1600" dirty="0">
                          <a:solidFill>
                            <a:srgbClr val="FF0000"/>
                          </a:solidFill>
                        </a:rPr>
                        <a:t>*註</a:t>
                      </a:r>
                      <a:r>
                        <a:rPr lang="en-US" altLang="zh-TW" sz="1600" dirty="0">
                          <a:solidFill>
                            <a:srgbClr val="FF0000"/>
                          </a:solidFill>
                        </a:rPr>
                        <a:t>1</a:t>
                      </a:r>
                    </a:p>
                    <a:p>
                      <a:r>
                        <a:rPr lang="zh-TW" altLang="en-US" sz="1800" dirty="0">
                          <a:solidFill>
                            <a:srgbClr val="7030A0"/>
                          </a:solidFill>
                          <a:latin typeface="標楷體" panose="03000509000000000000" pitchFamily="65" charset="-120"/>
                          <a:ea typeface="標楷體" panose="03000509000000000000" pitchFamily="65" charset="-120"/>
                        </a:rPr>
                        <a:t>若是</a:t>
                      </a:r>
                      <a:r>
                        <a:rPr lang="en-US" altLang="zh-TW" sz="1800" dirty="0">
                          <a:solidFill>
                            <a:srgbClr val="7030A0"/>
                          </a:solidFill>
                          <a:latin typeface="標楷體" panose="03000509000000000000" pitchFamily="65" charset="-120"/>
                          <a:ea typeface="標楷體" panose="03000509000000000000" pitchFamily="65" charset="-120"/>
                        </a:rPr>
                        <a:t>CTD</a:t>
                      </a:r>
                      <a:r>
                        <a:rPr lang="zh-TW" altLang="en-US" sz="1800" dirty="0">
                          <a:solidFill>
                            <a:srgbClr val="7030A0"/>
                          </a:solidFill>
                          <a:latin typeface="標楷體" panose="03000509000000000000" pitchFamily="65" charset="-120"/>
                          <a:ea typeface="標楷體" panose="03000509000000000000" pitchFamily="65" charset="-120"/>
                        </a:rPr>
                        <a:t>為跳脫迴路工作電能，必須為盤面式，並且容量必須充足。由</a:t>
                      </a:r>
                      <a:r>
                        <a:rPr lang="en-US" altLang="zh-TW" sz="1800" dirty="0">
                          <a:solidFill>
                            <a:srgbClr val="7030A0"/>
                          </a:solidFill>
                          <a:latin typeface="標楷體" panose="03000509000000000000" pitchFamily="65" charset="-120"/>
                          <a:ea typeface="標楷體" panose="03000509000000000000" pitchFamily="65" charset="-120"/>
                        </a:rPr>
                        <a:t>TEST PB</a:t>
                      </a:r>
                      <a:r>
                        <a:rPr lang="zh-TW" altLang="en-US" sz="1800" dirty="0">
                          <a:solidFill>
                            <a:srgbClr val="7030A0"/>
                          </a:solidFill>
                          <a:latin typeface="標楷體" panose="03000509000000000000" pitchFamily="65" charset="-120"/>
                          <a:ea typeface="標楷體" panose="03000509000000000000" pitchFamily="65" charset="-120"/>
                        </a:rPr>
                        <a:t>斷電模擬測試</a:t>
                      </a:r>
                      <a:r>
                        <a:rPr lang="en-US" altLang="zh-TW" sz="1800" dirty="0">
                          <a:solidFill>
                            <a:srgbClr val="7030A0"/>
                          </a:solidFill>
                          <a:latin typeface="標楷體" panose="03000509000000000000" pitchFamily="65" charset="-120"/>
                          <a:ea typeface="標楷體" panose="03000509000000000000" pitchFamily="65" charset="-120"/>
                        </a:rPr>
                        <a:t>2~3sec</a:t>
                      </a:r>
                      <a:r>
                        <a:rPr lang="zh-TW" altLang="en-US" sz="1800" dirty="0">
                          <a:solidFill>
                            <a:srgbClr val="7030A0"/>
                          </a:solidFill>
                          <a:latin typeface="標楷體" panose="03000509000000000000" pitchFamily="65" charset="-120"/>
                          <a:ea typeface="標楷體" panose="03000509000000000000" pitchFamily="65" charset="-120"/>
                        </a:rPr>
                        <a:t>為有效工作電壓以上。</a:t>
                      </a:r>
                      <a:r>
                        <a:rPr lang="en-US" altLang="zh-TW" sz="1800" dirty="0">
                          <a:solidFill>
                            <a:srgbClr val="7030A0"/>
                          </a:solidFill>
                          <a:latin typeface="標楷體" panose="03000509000000000000" pitchFamily="65" charset="-120"/>
                          <a:ea typeface="標楷體" panose="03000509000000000000" pitchFamily="65" charset="-120"/>
                        </a:rPr>
                        <a:t>(VM+</a:t>
                      </a:r>
                      <a:r>
                        <a:rPr lang="zh-TW" altLang="en-US" sz="1800" dirty="0">
                          <a:solidFill>
                            <a:srgbClr val="7030A0"/>
                          </a:solidFill>
                          <a:latin typeface="標楷體" panose="03000509000000000000" pitchFamily="65" charset="-120"/>
                          <a:ea typeface="標楷體" panose="03000509000000000000" pitchFamily="65" charset="-120"/>
                        </a:rPr>
                        <a:t>測試</a:t>
                      </a:r>
                      <a:r>
                        <a:rPr lang="en-US" altLang="zh-TW" sz="1800" dirty="0">
                          <a:solidFill>
                            <a:srgbClr val="7030A0"/>
                          </a:solidFill>
                          <a:latin typeface="標楷體" panose="03000509000000000000" pitchFamily="65" charset="-120"/>
                          <a:ea typeface="標楷體" panose="03000509000000000000" pitchFamily="65" charset="-120"/>
                        </a:rPr>
                        <a:t>PBL)</a:t>
                      </a:r>
                    </a:p>
                    <a:p>
                      <a:r>
                        <a:rPr lang="zh-TW" altLang="en-US" sz="1800" dirty="0">
                          <a:solidFill>
                            <a:srgbClr val="7030A0"/>
                          </a:solidFill>
                          <a:latin typeface="標楷體" panose="03000509000000000000" pitchFamily="65" charset="-120"/>
                          <a:ea typeface="標楷體" panose="03000509000000000000" pitchFamily="65" charset="-120"/>
                        </a:rPr>
                        <a:t>Ｑ＝</a:t>
                      </a:r>
                      <a:r>
                        <a:rPr lang="en-US" altLang="zh-TW" sz="1800" dirty="0" err="1">
                          <a:solidFill>
                            <a:srgbClr val="7030A0"/>
                          </a:solidFill>
                          <a:latin typeface="標楷體" panose="03000509000000000000" pitchFamily="65" charset="-120"/>
                          <a:ea typeface="標楷體" panose="03000509000000000000" pitchFamily="65" charset="-120"/>
                        </a:rPr>
                        <a:t>CV,Wc</a:t>
                      </a:r>
                      <a:r>
                        <a:rPr lang="en-US" altLang="zh-TW" sz="1800" dirty="0">
                          <a:solidFill>
                            <a:srgbClr val="7030A0"/>
                          </a:solidFill>
                          <a:latin typeface="標楷體" panose="03000509000000000000" pitchFamily="65" charset="-120"/>
                          <a:ea typeface="標楷體" panose="03000509000000000000" pitchFamily="65" charset="-120"/>
                        </a:rPr>
                        <a:t>=QV=1/2CV</a:t>
                      </a:r>
                      <a:r>
                        <a:rPr lang="en-US" altLang="zh-TW" sz="1800" baseline="30000" dirty="0">
                          <a:solidFill>
                            <a:srgbClr val="7030A0"/>
                          </a:solidFill>
                          <a:latin typeface="標楷體" panose="03000509000000000000" pitchFamily="65" charset="-120"/>
                          <a:ea typeface="標楷體" panose="03000509000000000000" pitchFamily="65" charset="-120"/>
                        </a:rPr>
                        <a:t>2</a:t>
                      </a:r>
                    </a:p>
                    <a:p>
                      <a:r>
                        <a:rPr lang="zh-TW" altLang="en-US" sz="1800" baseline="0" dirty="0">
                          <a:solidFill>
                            <a:srgbClr val="7030A0"/>
                          </a:solidFill>
                          <a:latin typeface="標楷體" panose="03000509000000000000" pitchFamily="65" charset="-120"/>
                          <a:ea typeface="標楷體" panose="03000509000000000000" pitchFamily="65" charset="-120"/>
                        </a:rPr>
                        <a:t>Ｃ：電容量   Ｖ：有效工作電壓</a:t>
                      </a:r>
                      <a:endParaRPr lang="en-US" altLang="zh-TW" sz="1800" baseline="0" dirty="0">
                        <a:solidFill>
                          <a:srgbClr val="7030A0"/>
                        </a:solidFill>
                        <a:latin typeface="標楷體" panose="03000509000000000000" pitchFamily="65" charset="-120"/>
                        <a:ea typeface="標楷體" panose="03000509000000000000" pitchFamily="65" charset="-120"/>
                      </a:endParaRPr>
                    </a:p>
                    <a:p>
                      <a:r>
                        <a:rPr lang="zh-TW" altLang="en-US" sz="1800" baseline="0" dirty="0">
                          <a:solidFill>
                            <a:srgbClr val="7030A0"/>
                          </a:solidFill>
                          <a:latin typeface="標楷體" panose="03000509000000000000" pitchFamily="65" charset="-120"/>
                          <a:ea typeface="標楷體" panose="03000509000000000000" pitchFamily="65" charset="-120"/>
                        </a:rPr>
                        <a:t>以上兩項為必要條件</a:t>
                      </a:r>
                      <a:endParaRPr lang="en-US" altLang="zh-TW" sz="1800" baseline="0" dirty="0">
                        <a:solidFill>
                          <a:srgbClr val="7030A0"/>
                        </a:solidFill>
                        <a:latin typeface="標楷體" panose="03000509000000000000" pitchFamily="65" charset="-12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600" dirty="0">
                          <a:solidFill>
                            <a:srgbClr val="FF0000"/>
                          </a:solidFill>
                        </a:rPr>
                        <a:t>*註</a:t>
                      </a:r>
                      <a:r>
                        <a:rPr lang="en-US" altLang="zh-TW" sz="1600" dirty="0">
                          <a:solidFill>
                            <a:srgbClr val="FF0000"/>
                          </a:solidFill>
                        </a:rPr>
                        <a:t>2</a:t>
                      </a:r>
                    </a:p>
                    <a:p>
                      <a:r>
                        <a:rPr lang="zh-TW" altLang="en-US" sz="1800" baseline="0" dirty="0">
                          <a:solidFill>
                            <a:srgbClr val="7030A0"/>
                          </a:solidFill>
                          <a:latin typeface="標楷體" panose="03000509000000000000" pitchFamily="65" charset="-120"/>
                          <a:ea typeface="標楷體" panose="03000509000000000000" pitchFamily="65" charset="-120"/>
                        </a:rPr>
                        <a:t>若是ＣＴＤ為跳脫迴路工作電能，內部必須有自動偵測功能及警示燈和警報接點，才有自動檢測的特性。</a:t>
                      </a:r>
                      <a:endParaRPr lang="en-US" altLang="zh-TW" sz="1800" baseline="0" dirty="0">
                        <a:solidFill>
                          <a:srgbClr val="7030A0"/>
                        </a:solidFill>
                        <a:latin typeface="標楷體" panose="03000509000000000000" pitchFamily="65" charset="-12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600" dirty="0">
                          <a:solidFill>
                            <a:srgbClr val="FF0000"/>
                          </a:solidFill>
                        </a:rPr>
                        <a:t>*註</a:t>
                      </a:r>
                      <a:r>
                        <a:rPr lang="en-US" altLang="zh-TW" sz="1600" dirty="0">
                          <a:solidFill>
                            <a:srgbClr val="FF0000"/>
                          </a:solidFill>
                        </a:rPr>
                        <a:t>3</a:t>
                      </a:r>
                    </a:p>
                    <a:p>
                      <a:r>
                        <a:rPr lang="zh-TW" altLang="en-US" sz="1800" baseline="0" dirty="0">
                          <a:solidFill>
                            <a:srgbClr val="7030A0"/>
                          </a:solidFill>
                          <a:latin typeface="標楷體" panose="03000509000000000000" pitchFamily="65" charset="-120"/>
                          <a:ea typeface="標楷體" panose="03000509000000000000" pitchFamily="65" charset="-120"/>
                        </a:rPr>
                        <a:t>高壓斷路器盤必須像Ｌ</a:t>
                      </a:r>
                      <a:r>
                        <a:rPr lang="en-US" altLang="zh-TW" sz="1800" baseline="0" dirty="0">
                          <a:solidFill>
                            <a:srgbClr val="7030A0"/>
                          </a:solidFill>
                          <a:latin typeface="標楷體" panose="03000509000000000000" pitchFamily="65" charset="-120"/>
                          <a:ea typeface="標楷體" panose="03000509000000000000" pitchFamily="65" charset="-120"/>
                        </a:rPr>
                        <a:t>.V</a:t>
                      </a:r>
                      <a:r>
                        <a:rPr lang="zh-TW" altLang="en-US" sz="1800" baseline="0" dirty="0">
                          <a:solidFill>
                            <a:srgbClr val="7030A0"/>
                          </a:solidFill>
                          <a:latin typeface="標楷體" panose="03000509000000000000" pitchFamily="65" charset="-120"/>
                          <a:ea typeface="標楷體" panose="03000509000000000000" pitchFamily="65" charset="-120"/>
                        </a:rPr>
                        <a:t> </a:t>
                      </a:r>
                      <a:r>
                        <a:rPr lang="en-US" altLang="zh-TW" sz="1800" baseline="0" dirty="0">
                          <a:solidFill>
                            <a:srgbClr val="7030A0"/>
                          </a:solidFill>
                          <a:latin typeface="標楷體" panose="03000509000000000000" pitchFamily="65" charset="-120"/>
                          <a:ea typeface="標楷體" panose="03000509000000000000" pitchFamily="65" charset="-120"/>
                        </a:rPr>
                        <a:t>MCCB</a:t>
                      </a:r>
                      <a:r>
                        <a:rPr lang="zh-TW" altLang="en-US" sz="1800" baseline="0" dirty="0">
                          <a:solidFill>
                            <a:srgbClr val="7030A0"/>
                          </a:solidFill>
                          <a:latin typeface="標楷體" panose="03000509000000000000" pitchFamily="65" charset="-120"/>
                          <a:ea typeface="標楷體" panose="03000509000000000000" pitchFamily="65" charset="-120"/>
                        </a:rPr>
                        <a:t>一樣，故障時可由線路上的電能做跳脫斷電以隔離事故，不能因控制電能</a:t>
                      </a:r>
                      <a:r>
                        <a:rPr lang="en-US" altLang="zh-TW" sz="1800" baseline="0" dirty="0">
                          <a:solidFill>
                            <a:srgbClr val="7030A0"/>
                          </a:solidFill>
                          <a:latin typeface="標楷體" panose="03000509000000000000" pitchFamily="65" charset="-120"/>
                          <a:ea typeface="標楷體" panose="03000509000000000000" pitchFamily="65" charset="-120"/>
                        </a:rPr>
                        <a:t>(</a:t>
                      </a:r>
                      <a:r>
                        <a:rPr lang="en-US" altLang="zh-TW" sz="1800" baseline="0" dirty="0" err="1">
                          <a:solidFill>
                            <a:srgbClr val="7030A0"/>
                          </a:solidFill>
                          <a:latin typeface="標楷體" panose="03000509000000000000" pitchFamily="65" charset="-120"/>
                          <a:ea typeface="標楷體" panose="03000509000000000000" pitchFamily="65" charset="-120"/>
                        </a:rPr>
                        <a:t>ex:PT</a:t>
                      </a:r>
                      <a:r>
                        <a:rPr lang="zh-TW" altLang="en-US" sz="1800" baseline="0" dirty="0">
                          <a:solidFill>
                            <a:srgbClr val="7030A0"/>
                          </a:solidFill>
                          <a:latin typeface="標楷體" panose="03000509000000000000" pitchFamily="65" charset="-120"/>
                          <a:ea typeface="標楷體" panose="03000509000000000000" pitchFamily="65" charset="-120"/>
                        </a:rPr>
                        <a:t>二次側、</a:t>
                      </a:r>
                      <a:r>
                        <a:rPr lang="en-US" altLang="zh-TW" sz="1800" baseline="0" dirty="0">
                          <a:solidFill>
                            <a:srgbClr val="7030A0"/>
                          </a:solidFill>
                          <a:latin typeface="標楷體" panose="03000509000000000000" pitchFamily="65" charset="-120"/>
                          <a:ea typeface="標楷體" panose="03000509000000000000" pitchFamily="65" charset="-120"/>
                        </a:rPr>
                        <a:t>BAT)</a:t>
                      </a:r>
                      <a:r>
                        <a:rPr lang="zh-TW" altLang="en-US" sz="1800" baseline="0" dirty="0">
                          <a:solidFill>
                            <a:srgbClr val="7030A0"/>
                          </a:solidFill>
                          <a:latin typeface="標楷體" panose="03000509000000000000" pitchFamily="65" charset="-120"/>
                          <a:ea typeface="標楷體" panose="03000509000000000000" pitchFamily="65" charset="-120"/>
                        </a:rPr>
                        <a:t>及支援電能失效而無法作動。</a:t>
                      </a:r>
                      <a:endParaRPr lang="en-US" altLang="zh-TW" sz="1800" baseline="0" dirty="0">
                        <a:solidFill>
                          <a:srgbClr val="7030A0"/>
                        </a:solidFill>
                        <a:latin typeface="標楷體" panose="03000509000000000000" pitchFamily="65" charset="-120"/>
                        <a:ea typeface="標楷體" panose="03000509000000000000" pitchFamily="65" charset="-120"/>
                      </a:endParaRPr>
                    </a:p>
                    <a:p>
                      <a:r>
                        <a:rPr lang="zh-TW" altLang="en-US" sz="1800" baseline="0" dirty="0">
                          <a:solidFill>
                            <a:srgbClr val="FF0000"/>
                          </a:solidFill>
                          <a:highlight>
                            <a:srgbClr val="FFFF00"/>
                          </a:highlight>
                          <a:latin typeface="標楷體" panose="03000509000000000000" pitchFamily="65" charset="-120"/>
                          <a:ea typeface="標楷體" panose="03000509000000000000" pitchFamily="65" charset="-120"/>
                        </a:rPr>
                        <a:t>將使供電端變電所</a:t>
                      </a:r>
                      <a:r>
                        <a:rPr lang="en-US" altLang="zh-TW" sz="1800" baseline="0" dirty="0">
                          <a:solidFill>
                            <a:srgbClr val="FF0000"/>
                          </a:solidFill>
                          <a:highlight>
                            <a:srgbClr val="FFFF00"/>
                          </a:highlight>
                          <a:latin typeface="標楷體" panose="03000509000000000000" pitchFamily="65" charset="-120"/>
                          <a:ea typeface="標楷體" panose="03000509000000000000" pitchFamily="65" charset="-120"/>
                        </a:rPr>
                        <a:t>(ex:</a:t>
                      </a:r>
                      <a:r>
                        <a:rPr lang="zh-TW" altLang="en-US" sz="1800" baseline="0" dirty="0">
                          <a:solidFill>
                            <a:srgbClr val="FF0000"/>
                          </a:solidFill>
                          <a:highlight>
                            <a:srgbClr val="FFFF00"/>
                          </a:highlight>
                          <a:latin typeface="標楷體" panose="03000509000000000000" pitchFamily="65" charset="-120"/>
                          <a:ea typeface="標楷體" panose="03000509000000000000" pitchFamily="65" charset="-120"/>
                        </a:rPr>
                        <a:t>台電、供電局</a:t>
                      </a:r>
                      <a:r>
                        <a:rPr lang="en-US" altLang="zh-TW" sz="1800" baseline="0" dirty="0">
                          <a:solidFill>
                            <a:srgbClr val="FF0000"/>
                          </a:solidFill>
                          <a:highlight>
                            <a:srgbClr val="FFFF00"/>
                          </a:highlight>
                          <a:latin typeface="標楷體" panose="03000509000000000000" pitchFamily="65" charset="-120"/>
                          <a:ea typeface="標楷體" panose="03000509000000000000" pitchFamily="65" charset="-120"/>
                        </a:rPr>
                        <a:t>)</a:t>
                      </a:r>
                      <a:r>
                        <a:rPr lang="zh-TW" altLang="en-US" sz="1800" baseline="0" dirty="0">
                          <a:solidFill>
                            <a:srgbClr val="FF0000"/>
                          </a:solidFill>
                          <a:highlight>
                            <a:srgbClr val="FFFF00"/>
                          </a:highlight>
                          <a:latin typeface="標楷體" panose="03000509000000000000" pitchFamily="65" charset="-120"/>
                          <a:ea typeface="標楷體" panose="03000509000000000000" pitchFamily="65" charset="-120"/>
                        </a:rPr>
                        <a:t>變電站的高壓迴路跳脫斷電，造成區域停電工安事故。</a:t>
                      </a:r>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2975462098"/>
                  </a:ext>
                </a:extLst>
              </a:tr>
            </a:tbl>
          </a:graphicData>
        </a:graphic>
      </p:graphicFrame>
      <p:graphicFrame>
        <p:nvGraphicFramePr>
          <p:cNvPr id="15" name="表格 9">
            <a:extLst>
              <a:ext uri="{FF2B5EF4-FFF2-40B4-BE49-F238E27FC236}">
                <a16:creationId xmlns:a16="http://schemas.microsoft.com/office/drawing/2014/main" id="{19D160CA-A0DC-4C8B-AF8E-FF5E247CDDD5}"/>
              </a:ext>
            </a:extLst>
          </p:cNvPr>
          <p:cNvGraphicFramePr>
            <a:graphicFrameLocks noGrp="1"/>
          </p:cNvGraphicFramePr>
          <p:nvPr>
            <p:extLst>
              <p:ext uri="{D42A27DB-BD31-4B8C-83A1-F6EECF244321}">
                <p14:modId xmlns:p14="http://schemas.microsoft.com/office/powerpoint/2010/main" val="3825016591"/>
              </p:ext>
            </p:extLst>
          </p:nvPr>
        </p:nvGraphicFramePr>
        <p:xfrm>
          <a:off x="179512" y="5725332"/>
          <a:ext cx="5112566" cy="1016034"/>
        </p:xfrm>
        <a:graphic>
          <a:graphicData uri="http://schemas.openxmlformats.org/drawingml/2006/table">
            <a:tbl>
              <a:tblPr firstRow="1" bandRow="1">
                <a:tableStyleId>{5C22544A-7EE6-4342-B048-85BDC9FD1C3A}</a:tableStyleId>
              </a:tblPr>
              <a:tblGrid>
                <a:gridCol w="5112566">
                  <a:extLst>
                    <a:ext uri="{9D8B030D-6E8A-4147-A177-3AD203B41FA5}">
                      <a16:colId xmlns:a16="http://schemas.microsoft.com/office/drawing/2014/main" val="3531280425"/>
                    </a:ext>
                  </a:extLst>
                </a:gridCol>
              </a:tblGrid>
              <a:tr h="1016034">
                <a:tc>
                  <a:txBody>
                    <a:bodyPr/>
                    <a:lstStyle/>
                    <a:p>
                      <a:r>
                        <a:rPr kumimoji="0" lang="zh-TW" altLang="en-US" sz="1800" b="1" kern="1200" baseline="0" dirty="0">
                          <a:solidFill>
                            <a:srgbClr val="FF0000"/>
                          </a:solidFill>
                          <a:latin typeface="標楷體" panose="03000509000000000000" pitchFamily="65" charset="-120"/>
                          <a:ea typeface="標楷體" panose="03000509000000000000" pitchFamily="65" charset="-120"/>
                          <a:cs typeface="+mn-cs"/>
                        </a:rPr>
                        <a:t>*結論</a:t>
                      </a:r>
                      <a:r>
                        <a:rPr kumimoji="0" lang="en-US" altLang="zh-TW" sz="1800" b="1" kern="1200" baseline="0" dirty="0">
                          <a:solidFill>
                            <a:srgbClr val="FF0000"/>
                          </a:solidFill>
                          <a:latin typeface="標楷體" panose="03000509000000000000" pitchFamily="65" charset="-120"/>
                          <a:ea typeface="標楷體" panose="03000509000000000000" pitchFamily="65" charset="-120"/>
                          <a:cs typeface="+mn-cs"/>
                        </a:rPr>
                        <a:t>:</a:t>
                      </a:r>
                      <a:r>
                        <a:rPr kumimoji="0" lang="zh-TW" altLang="en-US" sz="1800" b="1" kern="1200" baseline="0" dirty="0">
                          <a:solidFill>
                            <a:srgbClr val="FF0000"/>
                          </a:solidFill>
                          <a:latin typeface="標楷體" panose="03000509000000000000" pitchFamily="65" charset="-120"/>
                          <a:ea typeface="標楷體" panose="03000509000000000000" pitchFamily="65" charset="-120"/>
                          <a:cs typeface="+mn-cs"/>
                        </a:rPr>
                        <a:t> </a:t>
                      </a:r>
                      <a:r>
                        <a:rPr kumimoji="0" lang="zh-TW" altLang="en-US" sz="1800" b="1" kern="1200" baseline="0" dirty="0">
                          <a:solidFill>
                            <a:srgbClr val="7030A0"/>
                          </a:solidFill>
                          <a:latin typeface="標楷體" panose="03000509000000000000" pitchFamily="65" charset="-120"/>
                          <a:ea typeface="標楷體" panose="03000509000000000000" pitchFamily="65" charset="-120"/>
                          <a:cs typeface="+mn-cs"/>
                        </a:rPr>
                        <a:t>一個高壓斷路器盤的造價動輒</a:t>
                      </a:r>
                      <a:r>
                        <a:rPr kumimoji="0" lang="en-US" altLang="zh-TW" sz="1800" b="1" kern="1200" baseline="0" dirty="0">
                          <a:solidFill>
                            <a:srgbClr val="7030A0"/>
                          </a:solidFill>
                          <a:latin typeface="標楷體" panose="03000509000000000000" pitchFamily="65" charset="-120"/>
                          <a:ea typeface="標楷體" panose="03000509000000000000" pitchFamily="65" charset="-120"/>
                          <a:cs typeface="+mn-cs"/>
                        </a:rPr>
                        <a:t>50~60</a:t>
                      </a:r>
                      <a:r>
                        <a:rPr kumimoji="0" lang="zh-TW" altLang="en-US" sz="1800" b="1" kern="1200" baseline="0" dirty="0">
                          <a:solidFill>
                            <a:srgbClr val="7030A0"/>
                          </a:solidFill>
                          <a:latin typeface="標楷體" panose="03000509000000000000" pitchFamily="65" charset="-120"/>
                          <a:ea typeface="標楷體" panose="03000509000000000000" pitchFamily="65" charset="-120"/>
                          <a:cs typeface="+mn-cs"/>
                        </a:rPr>
                        <a:t>萬，其功能特性以及在外觀的判讀上，竟然輸給一個價格幾百元的</a:t>
                      </a:r>
                      <a:r>
                        <a:rPr kumimoji="0" lang="en-US" altLang="zh-TW" sz="1800" b="1" kern="1200" baseline="0" dirty="0">
                          <a:solidFill>
                            <a:srgbClr val="7030A0"/>
                          </a:solidFill>
                          <a:latin typeface="標楷體" panose="03000509000000000000" pitchFamily="65" charset="-120"/>
                          <a:ea typeface="標楷體" panose="03000509000000000000" pitchFamily="65" charset="-120"/>
                          <a:cs typeface="+mn-cs"/>
                        </a:rPr>
                        <a:t>MCCB</a:t>
                      </a:r>
                      <a:r>
                        <a:rPr kumimoji="0" lang="zh-TW" altLang="en-US" sz="1800" b="1" kern="1200" baseline="0" dirty="0">
                          <a:solidFill>
                            <a:srgbClr val="7030A0"/>
                          </a:solidFill>
                          <a:latin typeface="標楷體" panose="03000509000000000000" pitchFamily="65" charset="-120"/>
                          <a:ea typeface="標楷體" panose="03000509000000000000" pitchFamily="65" charset="-120"/>
                          <a:cs typeface="+mn-cs"/>
                        </a:rPr>
                        <a:t>，必須深切的檢討與改進。</a:t>
                      </a:r>
                      <a:endParaRPr lang="zh-TW" altLang="en-US" sz="1800" baseline="0" dirty="0">
                        <a:solidFill>
                          <a:srgbClr val="7030A0"/>
                        </a:solidFill>
                        <a:latin typeface="標楷體" panose="03000509000000000000" pitchFamily="65" charset="-120"/>
                        <a:ea typeface="標楷體" panose="03000509000000000000" pitchFamily="65" charset="-120"/>
                      </a:endParaRPr>
                    </a:p>
                  </a:txBody>
                  <a:tcPr>
                    <a:solidFill>
                      <a:schemeClr val="accent2">
                        <a:tint val="20000"/>
                      </a:schemeClr>
                    </a:solidFill>
                  </a:tcPr>
                </a:tc>
                <a:extLst>
                  <a:ext uri="{0D108BD9-81ED-4DB2-BD59-A6C34878D82A}">
                    <a16:rowId xmlns:a16="http://schemas.microsoft.com/office/drawing/2014/main" val="2975462098"/>
                  </a:ext>
                </a:extLst>
              </a:tr>
            </a:tbl>
          </a:graphicData>
        </a:graphic>
      </p:graphicFrame>
    </p:spTree>
    <p:extLst>
      <p:ext uri="{BB962C8B-B14F-4D97-AF65-F5344CB8AC3E}">
        <p14:creationId xmlns:p14="http://schemas.microsoft.com/office/powerpoint/2010/main" val="206534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1000"/>
                                        <p:tgtEl>
                                          <p:spTgt spid="15"/>
                                        </p:tgtEl>
                                      </p:cBhvr>
                                    </p:animEffect>
                                    <p:anim calcmode="lin" valueType="num">
                                      <p:cBhvr>
                                        <p:cTn id="14" dur="1000" fill="hold"/>
                                        <p:tgtEl>
                                          <p:spTgt spid="15"/>
                                        </p:tgtEl>
                                        <p:attrNameLst>
                                          <p:attrName>ppt_x</p:attrName>
                                        </p:attrNameLst>
                                      </p:cBhvr>
                                      <p:tavLst>
                                        <p:tav tm="0">
                                          <p:val>
                                            <p:strVal val="#ppt_x"/>
                                          </p:val>
                                        </p:tav>
                                        <p:tav tm="100000">
                                          <p:val>
                                            <p:strVal val="#ppt_x"/>
                                          </p:val>
                                        </p:tav>
                                      </p:tavLst>
                                    </p:anim>
                                    <p:anim calcmode="lin" valueType="num">
                                      <p:cBhvr>
                                        <p:cTn id="15"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z="3600" dirty="0">
                <a:solidFill>
                  <a:srgbClr val="0070C0"/>
                </a:solidFill>
                <a:latin typeface="標楷體" pitchFamily="65" charset="-120"/>
                <a:ea typeface="標楷體" pitchFamily="65" charset="-120"/>
              </a:rPr>
              <a:t>目錄</a:t>
            </a:r>
            <a:endParaRPr lang="zh-TW" altLang="en-US" dirty="0"/>
          </a:p>
        </p:txBody>
      </p:sp>
      <p:sp>
        <p:nvSpPr>
          <p:cNvPr id="3" name="內容版面配置區 2"/>
          <p:cNvSpPr>
            <a:spLocks noGrp="1"/>
          </p:cNvSpPr>
          <p:nvPr>
            <p:ph sz="quarter" idx="1"/>
          </p:nvPr>
        </p:nvSpPr>
        <p:spPr/>
        <p:txBody>
          <a:bodyPr>
            <a:normAutofit fontScale="92500" lnSpcReduction="20000"/>
          </a:bodyPr>
          <a:lstStyle/>
          <a:p>
            <a:r>
              <a:rPr lang="zh-TW" altLang="en-US" sz="2800" dirty="0">
                <a:latin typeface="標楷體" pitchFamily="65" charset="-120"/>
                <a:ea typeface="標楷體" pitchFamily="65" charset="-120"/>
              </a:rPr>
              <a:t>一、高壓配電盤</a:t>
            </a:r>
            <a:r>
              <a:rPr lang="en-US" altLang="zh-TW" sz="2800" dirty="0">
                <a:latin typeface="標楷體" pitchFamily="65" charset="-120"/>
                <a:ea typeface="標楷體" pitchFamily="65" charset="-120"/>
              </a:rPr>
              <a:t>—</a:t>
            </a:r>
            <a:r>
              <a:rPr lang="zh-TW" altLang="en-US" sz="2800" dirty="0">
                <a:latin typeface="標楷體" pitchFamily="65" charset="-120"/>
                <a:ea typeface="標楷體" pitchFamily="65" charset="-120"/>
              </a:rPr>
              <a:t>跳脫迴路失能案例及原因分析</a:t>
            </a:r>
            <a:endParaRPr lang="en-US" altLang="zh-TW" sz="2800" dirty="0">
              <a:latin typeface="標楷體" pitchFamily="65" charset="-120"/>
              <a:ea typeface="標楷體" pitchFamily="65" charset="-120"/>
            </a:endParaRPr>
          </a:p>
          <a:p>
            <a:r>
              <a:rPr lang="zh-TW" altLang="en-US" sz="2800" dirty="0">
                <a:latin typeface="標楷體" pitchFamily="65" charset="-120"/>
                <a:ea typeface="標楷體" pitchFamily="65" charset="-120"/>
              </a:rPr>
              <a:t>二、電容跳脫裝置</a:t>
            </a:r>
            <a:r>
              <a:rPr lang="en-US" altLang="zh-TW" sz="2800" dirty="0">
                <a:latin typeface="標楷體" pitchFamily="65" charset="-120"/>
                <a:ea typeface="標楷體" pitchFamily="65" charset="-120"/>
              </a:rPr>
              <a:t>(CTD)</a:t>
            </a:r>
            <a:r>
              <a:rPr lang="zh-TW" altLang="en-US" sz="2800" dirty="0">
                <a:latin typeface="標楷體" pitchFamily="65" charset="-120"/>
                <a:ea typeface="標楷體" pitchFamily="65" charset="-120"/>
              </a:rPr>
              <a:t>的重要性</a:t>
            </a:r>
            <a:endParaRPr lang="en-US" altLang="zh-TW" sz="2800" dirty="0">
              <a:latin typeface="標楷體" pitchFamily="65" charset="-120"/>
              <a:ea typeface="標楷體" pitchFamily="65" charset="-120"/>
            </a:endParaRPr>
          </a:p>
          <a:p>
            <a:r>
              <a:rPr lang="zh-TW" altLang="en-US" sz="2800" dirty="0">
                <a:latin typeface="標楷體" pitchFamily="65" charset="-120"/>
                <a:ea typeface="標楷體" pitchFamily="65" charset="-120"/>
              </a:rPr>
              <a:t>三、高壓配電盤</a:t>
            </a:r>
            <a:r>
              <a:rPr lang="en-US" altLang="zh-TW" sz="2800" dirty="0">
                <a:latin typeface="標楷體" pitchFamily="65" charset="-120"/>
                <a:ea typeface="標楷體" pitchFamily="65" charset="-120"/>
              </a:rPr>
              <a:t>—</a:t>
            </a:r>
            <a:r>
              <a:rPr lang="zh-TW" altLang="en-US" sz="2800" dirty="0">
                <a:latin typeface="標楷體" pitchFamily="65" charset="-120"/>
                <a:ea typeface="標楷體" pitchFamily="65" charset="-120"/>
              </a:rPr>
              <a:t>跳脫迴路的健康檢查</a:t>
            </a:r>
            <a:endParaRPr lang="en-US" altLang="zh-TW" sz="2800" dirty="0">
              <a:latin typeface="標楷體" pitchFamily="65" charset="-120"/>
              <a:ea typeface="標楷體" pitchFamily="65" charset="-120"/>
            </a:endParaRPr>
          </a:p>
          <a:p>
            <a:r>
              <a:rPr lang="zh-TW" altLang="en-US" sz="2800" dirty="0">
                <a:latin typeface="標楷體" pitchFamily="65" charset="-120"/>
                <a:ea typeface="標楷體" pitchFamily="65" charset="-120"/>
              </a:rPr>
              <a:t>四、育駿企業專注於電容跳脫裝置的研發</a:t>
            </a:r>
            <a:endParaRPr lang="en-US" altLang="zh-TW" sz="2800" dirty="0">
              <a:latin typeface="標楷體" pitchFamily="65" charset="-120"/>
              <a:ea typeface="標楷體" pitchFamily="65" charset="-120"/>
            </a:endParaRPr>
          </a:p>
          <a:p>
            <a:r>
              <a:rPr lang="zh-TW" altLang="en-US" sz="2800" dirty="0">
                <a:latin typeface="標楷體" pitchFamily="65" charset="-120"/>
                <a:ea typeface="標楷體" pitchFamily="65" charset="-120"/>
              </a:rPr>
              <a:t>五、法規要求與未來趨勢</a:t>
            </a:r>
            <a:endParaRPr lang="en-US" altLang="zh-TW" sz="2800" dirty="0">
              <a:latin typeface="標楷體" pitchFamily="65" charset="-120"/>
              <a:ea typeface="標楷體" pitchFamily="65" charset="-120"/>
            </a:endParaRPr>
          </a:p>
          <a:p>
            <a:r>
              <a:rPr lang="zh-TW" altLang="en-US" sz="2800" dirty="0">
                <a:latin typeface="標楷體" pitchFamily="65" charset="-120"/>
                <a:ea typeface="標楷體" pitchFamily="65" charset="-120"/>
              </a:rPr>
              <a:t>六、常見跳脫迴路電源</a:t>
            </a:r>
            <a:r>
              <a:rPr lang="en-US" altLang="zh-TW" sz="2800" dirty="0">
                <a:latin typeface="標楷體" pitchFamily="65" charset="-120"/>
                <a:ea typeface="標楷體" pitchFamily="65" charset="-120"/>
              </a:rPr>
              <a:t>-CTD</a:t>
            </a:r>
            <a:r>
              <a:rPr lang="zh-TW" altLang="en-US" sz="2800" dirty="0">
                <a:latin typeface="標楷體" pitchFamily="65" charset="-120"/>
                <a:ea typeface="標楷體" pitchFamily="65" charset="-120"/>
              </a:rPr>
              <a:t>之錯誤與正確接線</a:t>
            </a:r>
            <a:endParaRPr lang="en-US" altLang="zh-TW" sz="2800" dirty="0">
              <a:latin typeface="標楷體" pitchFamily="65" charset="-120"/>
              <a:ea typeface="標楷體" pitchFamily="65" charset="-120"/>
            </a:endParaRPr>
          </a:p>
          <a:p>
            <a:r>
              <a:rPr lang="zh-TW" altLang="en-US" sz="2800" dirty="0">
                <a:latin typeface="標楷體" pitchFamily="65" charset="-120"/>
                <a:ea typeface="標楷體" pitchFamily="65" charset="-120"/>
              </a:rPr>
              <a:t>七、配電線路事故風險與成本</a:t>
            </a:r>
            <a:endParaRPr lang="en-US" altLang="zh-TW" sz="2800" dirty="0">
              <a:latin typeface="標楷體" pitchFamily="65" charset="-120"/>
              <a:ea typeface="標楷體" pitchFamily="65" charset="-120"/>
            </a:endParaRPr>
          </a:p>
          <a:p>
            <a:r>
              <a:rPr lang="zh-TW" altLang="en-US" sz="2800" dirty="0">
                <a:solidFill>
                  <a:srgbClr val="7030A0"/>
                </a:solidFill>
                <a:latin typeface="標楷體" pitchFamily="65" charset="-120"/>
                <a:ea typeface="標楷體" pitchFamily="65" charset="-120"/>
                <a:hlinkClick r:id="rId2" action="ppaction://hlinksldjump"/>
              </a:rPr>
              <a:t>八、高壓斷路器盤與低壓斷路器的功能解析</a:t>
            </a:r>
            <a:endParaRPr lang="en-US" altLang="zh-TW" sz="2800" dirty="0">
              <a:solidFill>
                <a:srgbClr val="7030A0"/>
              </a:solidFill>
              <a:latin typeface="標楷體" pitchFamily="65" charset="-120"/>
              <a:ea typeface="標楷體" pitchFamily="65" charset="-120"/>
            </a:endParaRPr>
          </a:p>
          <a:p>
            <a:r>
              <a:rPr lang="zh-TW" altLang="en-US" sz="2800" dirty="0">
                <a:solidFill>
                  <a:srgbClr val="7030A0"/>
                </a:solidFill>
                <a:latin typeface="標楷體" pitchFamily="65" charset="-120"/>
                <a:ea typeface="標楷體" pitchFamily="65" charset="-120"/>
                <a:hlinkClick r:id="rId3" action="ppaction://hlinksldjump"/>
              </a:rPr>
              <a:t>九、高壓斷路器盤跳脫迴路工作電能與電容跳脫裝置</a:t>
            </a:r>
            <a:r>
              <a:rPr lang="en-US" altLang="zh-TW" sz="2800" dirty="0">
                <a:solidFill>
                  <a:srgbClr val="7030A0"/>
                </a:solidFill>
                <a:latin typeface="標楷體" pitchFamily="65" charset="-120"/>
                <a:ea typeface="標楷體" pitchFamily="65" charset="-120"/>
                <a:hlinkClick r:id="rId3" action="ppaction://hlinksldjump"/>
              </a:rPr>
              <a:t>CTD</a:t>
            </a:r>
            <a:r>
              <a:rPr lang="zh-TW" altLang="en-US" sz="2800" dirty="0">
                <a:solidFill>
                  <a:srgbClr val="7030A0"/>
                </a:solidFill>
                <a:latin typeface="標楷體" pitchFamily="65" charset="-120"/>
                <a:ea typeface="標楷體" pitchFamily="65" charset="-120"/>
                <a:hlinkClick r:id="rId3" action="ppaction://hlinksldjump"/>
              </a:rPr>
              <a:t>之基本檢討</a:t>
            </a:r>
            <a:endParaRPr lang="en-US" altLang="zh-TW" sz="2800" dirty="0">
              <a:solidFill>
                <a:srgbClr val="7030A0"/>
              </a:solidFill>
              <a:latin typeface="標楷體" pitchFamily="65" charset="-120"/>
              <a:ea typeface="標楷體" pitchFamily="65" charset="-120"/>
            </a:endParaRPr>
          </a:p>
          <a:p>
            <a:r>
              <a:rPr lang="zh-TW" altLang="en-US" sz="2800" dirty="0">
                <a:solidFill>
                  <a:srgbClr val="7030A0"/>
                </a:solidFill>
                <a:latin typeface="標楷體" pitchFamily="65" charset="-120"/>
                <a:ea typeface="標楷體" pitchFamily="65" charset="-120"/>
                <a:hlinkClick r:id="rId4" action="ppaction://hlinksldjump"/>
              </a:rPr>
              <a:t>十、電容跳脫裝置</a:t>
            </a:r>
            <a:r>
              <a:rPr lang="en-US" altLang="zh-TW" sz="2800" dirty="0">
                <a:solidFill>
                  <a:srgbClr val="7030A0"/>
                </a:solidFill>
                <a:latin typeface="標楷體" pitchFamily="65" charset="-120"/>
                <a:ea typeface="標楷體" pitchFamily="65" charset="-120"/>
                <a:hlinkClick r:id="rId4" action="ppaction://hlinksldjump"/>
              </a:rPr>
              <a:t>CTD</a:t>
            </a:r>
            <a:r>
              <a:rPr lang="zh-TW" altLang="en-US" sz="2800" dirty="0">
                <a:solidFill>
                  <a:srgbClr val="7030A0"/>
                </a:solidFill>
                <a:latin typeface="標楷體" pitchFamily="65" charset="-120"/>
                <a:ea typeface="標楷體" pitchFamily="65" charset="-120"/>
                <a:hlinkClick r:id="rId4" action="ppaction://hlinksldjump"/>
              </a:rPr>
              <a:t>負載選定方式</a:t>
            </a:r>
            <a:endParaRPr lang="en-US" altLang="zh-TW" sz="2800" dirty="0">
              <a:solidFill>
                <a:srgbClr val="7030A0"/>
              </a:solidFill>
              <a:latin typeface="標楷體" pitchFamily="65" charset="-120"/>
              <a:ea typeface="標楷體" pitchFamily="65" charset="-12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anim calcmode="lin" valueType="num">
                                      <p:cBhvr additive="base">
                                        <p:cTn id="1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anim calcmode="lin" valueType="num">
                                      <p:cBhvr additive="base">
                                        <p:cTn id="1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ACB1394-9EB1-46C4-A940-686E1FF8F20D}"/>
              </a:ext>
            </a:extLst>
          </p:cNvPr>
          <p:cNvSpPr>
            <a:spLocks noGrp="1"/>
          </p:cNvSpPr>
          <p:nvPr>
            <p:ph type="title"/>
          </p:nvPr>
        </p:nvSpPr>
        <p:spPr/>
        <p:txBody>
          <a:bodyPr>
            <a:normAutofit fontScale="90000"/>
          </a:bodyPr>
          <a:lstStyle/>
          <a:p>
            <a:r>
              <a:rPr lang="zh-TW" altLang="en-US" sz="3600" dirty="0">
                <a:solidFill>
                  <a:srgbClr val="0070C0"/>
                </a:solidFill>
                <a:latin typeface="標楷體" pitchFamily="65" charset="-120"/>
                <a:ea typeface="標楷體" pitchFamily="65" charset="-120"/>
              </a:rPr>
              <a:t>八、高壓斷路器盤與低壓斷路器的功能解析</a:t>
            </a:r>
            <a:endParaRPr lang="zh-TW" altLang="en-US" dirty="0"/>
          </a:p>
        </p:txBody>
      </p:sp>
      <p:graphicFrame>
        <p:nvGraphicFramePr>
          <p:cNvPr id="4" name="表格 4">
            <a:extLst>
              <a:ext uri="{FF2B5EF4-FFF2-40B4-BE49-F238E27FC236}">
                <a16:creationId xmlns:a16="http://schemas.microsoft.com/office/drawing/2014/main" id="{0D6A9061-D1A6-4631-B229-C2C50D12CF4E}"/>
              </a:ext>
            </a:extLst>
          </p:cNvPr>
          <p:cNvGraphicFramePr>
            <a:graphicFrameLocks noGrp="1"/>
          </p:cNvGraphicFramePr>
          <p:nvPr>
            <p:ph sz="quarter" idx="1"/>
            <p:extLst>
              <p:ext uri="{D42A27DB-BD31-4B8C-83A1-F6EECF244321}">
                <p14:modId xmlns:p14="http://schemas.microsoft.com/office/powerpoint/2010/main" val="1935935581"/>
              </p:ext>
            </p:extLst>
          </p:nvPr>
        </p:nvGraphicFramePr>
        <p:xfrm>
          <a:off x="107504" y="116632"/>
          <a:ext cx="8928992" cy="6624735"/>
        </p:xfrm>
        <a:graphic>
          <a:graphicData uri="http://schemas.openxmlformats.org/drawingml/2006/table">
            <a:tbl>
              <a:tblPr firstRow="1" bandRow="1">
                <a:tableStyleId>{5C22544A-7EE6-4342-B048-85BDC9FD1C3A}</a:tableStyleId>
              </a:tblPr>
              <a:tblGrid>
                <a:gridCol w="1383878">
                  <a:extLst>
                    <a:ext uri="{9D8B030D-6E8A-4147-A177-3AD203B41FA5}">
                      <a16:colId xmlns:a16="http://schemas.microsoft.com/office/drawing/2014/main" val="2241338717"/>
                    </a:ext>
                  </a:extLst>
                </a:gridCol>
                <a:gridCol w="3402204">
                  <a:extLst>
                    <a:ext uri="{9D8B030D-6E8A-4147-A177-3AD203B41FA5}">
                      <a16:colId xmlns:a16="http://schemas.microsoft.com/office/drawing/2014/main" val="3193232416"/>
                    </a:ext>
                  </a:extLst>
                </a:gridCol>
                <a:gridCol w="4142910">
                  <a:extLst>
                    <a:ext uri="{9D8B030D-6E8A-4147-A177-3AD203B41FA5}">
                      <a16:colId xmlns:a16="http://schemas.microsoft.com/office/drawing/2014/main" val="780240237"/>
                    </a:ext>
                  </a:extLst>
                </a:gridCol>
              </a:tblGrid>
              <a:tr h="693376">
                <a:tc>
                  <a:txBody>
                    <a:bodyPr/>
                    <a:lstStyle/>
                    <a:p>
                      <a:r>
                        <a:rPr lang="en-US" altLang="zh-TW" dirty="0"/>
                        <a:t>                     </a:t>
                      </a:r>
                      <a:r>
                        <a:rPr lang="zh-TW" altLang="en-US" dirty="0"/>
                        <a:t>   </a:t>
                      </a:r>
                      <a:r>
                        <a:rPr lang="zh-TW" altLang="en-US" dirty="0">
                          <a:solidFill>
                            <a:schemeClr val="tx1"/>
                          </a:solidFill>
                        </a:rPr>
                        <a:t>功能</a:t>
                      </a:r>
                    </a:p>
                  </a:txBody>
                  <a:tcP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solidFill>
                            <a:schemeClr val="tx1"/>
                          </a:solidFill>
                        </a:rPr>
                        <a:t>H.V. PANEL</a:t>
                      </a:r>
                      <a:endParaRPr lang="zh-TW" altLang="en-US" dirty="0">
                        <a:solidFill>
                          <a:schemeClr val="tx1"/>
                        </a:solidFill>
                      </a:endParaRPr>
                    </a:p>
                    <a:p>
                      <a:endParaRPr lang="zh-TW" altLang="en-US" dirty="0"/>
                    </a:p>
                  </a:txBody>
                  <a:tcP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solidFill>
                            <a:schemeClr val="tx1"/>
                          </a:solidFill>
                        </a:rPr>
                        <a:t>L.V. MCCB</a:t>
                      </a:r>
                      <a:endParaRPr lang="zh-TW" altLang="en-US" dirty="0">
                        <a:solidFill>
                          <a:schemeClr val="tx1"/>
                        </a:solidFill>
                      </a:endParaRPr>
                    </a:p>
                    <a:p>
                      <a:endParaRPr lang="zh-TW" altLang="en-US" dirty="0"/>
                    </a:p>
                  </a:txBody>
                  <a:tcPr>
                    <a:solidFill>
                      <a:schemeClr val="accent2">
                        <a:lumMod val="20000"/>
                        <a:lumOff val="80000"/>
                      </a:schemeClr>
                    </a:solidFill>
                  </a:tcPr>
                </a:tc>
                <a:extLst>
                  <a:ext uri="{0D108BD9-81ED-4DB2-BD59-A6C34878D82A}">
                    <a16:rowId xmlns:a16="http://schemas.microsoft.com/office/drawing/2014/main" val="3167134942"/>
                  </a:ext>
                </a:extLst>
              </a:tr>
              <a:tr h="2430023">
                <a:tc>
                  <a:txBody>
                    <a:bodyPr/>
                    <a:lstStyle/>
                    <a:p>
                      <a:r>
                        <a:rPr lang="zh-TW" altLang="en-US" b="1" dirty="0">
                          <a:solidFill>
                            <a:srgbClr val="002060"/>
                          </a:solidFill>
                          <a:latin typeface="標楷體" panose="03000509000000000000" pitchFamily="65" charset="-120"/>
                          <a:ea typeface="標楷體" panose="03000509000000000000" pitchFamily="65" charset="-120"/>
                        </a:rPr>
                        <a:t>故障跳脫功能差異</a:t>
                      </a:r>
                    </a:p>
                  </a:txBody>
                  <a:tcPr/>
                </a:tc>
                <a:tc>
                  <a:txBody>
                    <a:bodyPr/>
                    <a:lstStyle/>
                    <a:p>
                      <a:r>
                        <a:rPr lang="zh-TW" altLang="en-US" dirty="0">
                          <a:latin typeface="標楷體" panose="03000509000000000000" pitchFamily="65" charset="-120"/>
                          <a:ea typeface="標楷體" panose="03000509000000000000" pitchFamily="65" charset="-120"/>
                        </a:rPr>
                        <a:t>一般的高壓斷路器盤無法在盤面上目視，即能清楚瞭解當電力系統發生故障時</a:t>
                      </a:r>
                      <a:r>
                        <a:rPr lang="en-US" altLang="zh-TW" dirty="0">
                          <a:latin typeface="標楷體" panose="03000509000000000000" pitchFamily="65" charset="-120"/>
                          <a:ea typeface="標楷體" panose="03000509000000000000" pitchFamily="65" charset="-120"/>
                        </a:rPr>
                        <a:t>--</a:t>
                      </a:r>
                    </a:p>
                    <a:p>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無法確定該高壓盤能在故障斷電跳脫以隔離事故</a:t>
                      </a:r>
                      <a:r>
                        <a:rPr lang="en-US" altLang="zh-TW" dirty="0">
                          <a:latin typeface="標楷體" panose="03000509000000000000" pitchFamily="65" charset="-120"/>
                          <a:ea typeface="標楷體" panose="03000509000000000000" pitchFamily="65" charset="-120"/>
                        </a:rPr>
                        <a:t>”</a:t>
                      </a:r>
                      <a:endParaRPr lang="zh-TW" altLang="en-US" dirty="0">
                        <a:latin typeface="標楷體" panose="03000509000000000000" pitchFamily="65" charset="-120"/>
                        <a:ea typeface="標楷體" panose="03000509000000000000" pitchFamily="65" charset="-120"/>
                      </a:endParaRPr>
                    </a:p>
                  </a:txBody>
                  <a:tcPr/>
                </a:tc>
                <a:tc>
                  <a:txBody>
                    <a:bodyPr/>
                    <a:lstStyle/>
                    <a:p>
                      <a:r>
                        <a:rPr lang="zh-TW" altLang="en-US" dirty="0">
                          <a:latin typeface="標楷體" panose="03000509000000000000" pitchFamily="65" charset="-120"/>
                          <a:ea typeface="標楷體" panose="03000509000000000000" pitchFamily="65" charset="-120"/>
                        </a:rPr>
                        <a:t>就算是一個</a:t>
                      </a:r>
                      <a:r>
                        <a:rPr lang="en-US" altLang="zh-TW" dirty="0">
                          <a:latin typeface="標楷體" panose="03000509000000000000" pitchFamily="65" charset="-120"/>
                          <a:ea typeface="標楷體" panose="03000509000000000000" pitchFamily="65" charset="-120"/>
                        </a:rPr>
                        <a:t>NT:30</a:t>
                      </a:r>
                      <a:r>
                        <a:rPr lang="zh-TW" altLang="en-US" dirty="0">
                          <a:latin typeface="標楷體" panose="03000509000000000000" pitchFamily="65" charset="-120"/>
                          <a:ea typeface="標楷體" panose="03000509000000000000" pitchFamily="65" charset="-120"/>
                        </a:rPr>
                        <a:t>元的</a:t>
                      </a:r>
                      <a:r>
                        <a:rPr lang="en-US" altLang="zh-TW" dirty="0">
                          <a:latin typeface="標楷體" panose="03000509000000000000" pitchFamily="65" charset="-120"/>
                          <a:ea typeface="標楷體" panose="03000509000000000000" pitchFamily="65" charset="-120"/>
                        </a:rPr>
                        <a:t>MCB</a:t>
                      </a:r>
                      <a:r>
                        <a:rPr lang="zh-TW" altLang="en-US" dirty="0">
                          <a:latin typeface="標楷體" panose="03000509000000000000" pitchFamily="65" charset="-120"/>
                          <a:ea typeface="標楷體" panose="03000509000000000000" pitchFamily="65" charset="-120"/>
                        </a:rPr>
                        <a:t>，其故障跳脫以隔離事故皆無慮，全世界幾乎都已認證並為一般民眾接受與理解。認證如</a:t>
                      </a:r>
                      <a:r>
                        <a:rPr lang="en-US" altLang="zh-TW" dirty="0">
                          <a:latin typeface="標楷體" panose="03000509000000000000" pitchFamily="65" charset="-120"/>
                          <a:ea typeface="標楷體" panose="03000509000000000000" pitchFamily="65" charset="-120"/>
                        </a:rPr>
                        <a:t>IEC</a:t>
                      </a:r>
                      <a:r>
                        <a:rPr lang="zh-TW" altLang="en-US" dirty="0">
                          <a:latin typeface="標楷體" panose="03000509000000000000" pitchFamily="65" charset="-120"/>
                          <a:ea typeface="標楷體" panose="03000509000000000000" pitchFamily="65" charset="-120"/>
                        </a:rPr>
                        <a:t>、</a:t>
                      </a:r>
                      <a:r>
                        <a:rPr lang="en-US" altLang="zh-TW" dirty="0">
                          <a:latin typeface="標楷體" panose="03000509000000000000" pitchFamily="65" charset="-120"/>
                          <a:ea typeface="標楷體" panose="03000509000000000000" pitchFamily="65" charset="-120"/>
                        </a:rPr>
                        <a:t>JIS</a:t>
                      </a:r>
                      <a:r>
                        <a:rPr lang="zh-TW" altLang="en-US" dirty="0">
                          <a:latin typeface="標楷體" panose="03000509000000000000" pitchFamily="65" charset="-120"/>
                          <a:ea typeface="標楷體" panose="03000509000000000000" pitchFamily="65" charset="-120"/>
                        </a:rPr>
                        <a:t>、</a:t>
                      </a:r>
                      <a:r>
                        <a:rPr lang="en-US" altLang="zh-TW" dirty="0">
                          <a:latin typeface="標楷體" panose="03000509000000000000" pitchFamily="65" charset="-120"/>
                          <a:ea typeface="標楷體" panose="03000509000000000000" pitchFamily="65" charset="-120"/>
                        </a:rPr>
                        <a:t>UL….</a:t>
                      </a:r>
                      <a:r>
                        <a:rPr lang="zh-TW" altLang="en-US" dirty="0">
                          <a:latin typeface="標楷體" panose="03000509000000000000" pitchFamily="65" charset="-120"/>
                          <a:ea typeface="標楷體" panose="03000509000000000000" pitchFamily="65" charset="-120"/>
                        </a:rPr>
                        <a:t>皆有規格及試驗標準，且在市場上普遍皆有認知，為電機一習知技藝。</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當電力系統發生故障時，</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確定該開關能故障斷電以隔離事故</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a:t>
                      </a:r>
                    </a:p>
                  </a:txBody>
                  <a:tcPr/>
                </a:tc>
                <a:extLst>
                  <a:ext uri="{0D108BD9-81ED-4DB2-BD59-A6C34878D82A}">
                    <a16:rowId xmlns:a16="http://schemas.microsoft.com/office/drawing/2014/main" val="3202573375"/>
                  </a:ext>
                </a:extLst>
              </a:tr>
              <a:tr h="2175274">
                <a:tc>
                  <a:txBody>
                    <a:bodyPr/>
                    <a:lstStyle/>
                    <a:p>
                      <a:r>
                        <a:rPr lang="zh-TW" altLang="en-US" b="1" dirty="0">
                          <a:solidFill>
                            <a:srgbClr val="002060"/>
                          </a:solidFill>
                          <a:latin typeface="標楷體" panose="03000509000000000000" pitchFamily="65" charset="-120"/>
                          <a:ea typeface="標楷體" panose="03000509000000000000" pitchFamily="65" charset="-120"/>
                        </a:rPr>
                        <a:t>狀況分析</a:t>
                      </a:r>
                    </a:p>
                  </a:txBody>
                  <a:tcPr>
                    <a:solidFill>
                      <a:schemeClr val="bg1">
                        <a:lumMod val="95000"/>
                      </a:schemeClr>
                    </a:solidFill>
                  </a:tcPr>
                </a:tc>
                <a:tc>
                  <a:txBody>
                    <a:bodyPr/>
                    <a:lstStyle/>
                    <a:p>
                      <a:endParaRPr lang="zh-TW" altLang="en-US" dirty="0"/>
                    </a:p>
                  </a:txBody>
                  <a:tcPr>
                    <a:solidFill>
                      <a:schemeClr val="bg1">
                        <a:lumMod val="95000"/>
                      </a:schemeClr>
                    </a:solidFill>
                  </a:tcPr>
                </a:tc>
                <a:tc>
                  <a:txBody>
                    <a:bodyPr/>
                    <a:lstStyle/>
                    <a:p>
                      <a:endParaRPr lang="zh-TW" altLang="en-US" dirty="0"/>
                    </a:p>
                  </a:txBody>
                  <a:tcPr>
                    <a:solidFill>
                      <a:schemeClr val="bg1">
                        <a:lumMod val="95000"/>
                      </a:schemeClr>
                    </a:solidFill>
                  </a:tcPr>
                </a:tc>
                <a:extLst>
                  <a:ext uri="{0D108BD9-81ED-4DB2-BD59-A6C34878D82A}">
                    <a16:rowId xmlns:a16="http://schemas.microsoft.com/office/drawing/2014/main" val="1246313119"/>
                  </a:ext>
                </a:extLst>
              </a:tr>
              <a:tr h="1326062">
                <a:tc>
                  <a:txBody>
                    <a:bodyPr/>
                    <a:lstStyle/>
                    <a:p>
                      <a:r>
                        <a:rPr lang="zh-TW" altLang="en-US" b="1" dirty="0">
                          <a:solidFill>
                            <a:srgbClr val="002060"/>
                          </a:solidFill>
                          <a:latin typeface="標楷體" panose="03000509000000000000" pitchFamily="65" charset="-120"/>
                          <a:ea typeface="標楷體" panose="03000509000000000000" pitchFamily="65" charset="-120"/>
                        </a:rPr>
                        <a:t>結論</a:t>
                      </a:r>
                    </a:p>
                  </a:txBody>
                  <a:tcPr/>
                </a:tc>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704047379"/>
                  </a:ext>
                </a:extLst>
              </a:tr>
            </a:tbl>
          </a:graphicData>
        </a:graphic>
      </p:graphicFrame>
      <p:cxnSp>
        <p:nvCxnSpPr>
          <p:cNvPr id="6" name="直線接點 5">
            <a:extLst>
              <a:ext uri="{FF2B5EF4-FFF2-40B4-BE49-F238E27FC236}">
                <a16:creationId xmlns:a16="http://schemas.microsoft.com/office/drawing/2014/main" id="{77F01198-4F68-4DB4-8EA4-FE5C39E69CAE}"/>
              </a:ext>
            </a:extLst>
          </p:cNvPr>
          <p:cNvCxnSpPr>
            <a:cxnSpLocks/>
          </p:cNvCxnSpPr>
          <p:nvPr/>
        </p:nvCxnSpPr>
        <p:spPr>
          <a:xfrm>
            <a:off x="301752" y="228600"/>
            <a:ext cx="1008112" cy="449995"/>
          </a:xfrm>
          <a:prstGeom prst="line">
            <a:avLst/>
          </a:prstGeom>
          <a:ln>
            <a:solidFill>
              <a:srgbClr val="FF0000"/>
            </a:solidFill>
          </a:ln>
        </p:spPr>
        <p:style>
          <a:lnRef idx="1">
            <a:schemeClr val="accent3"/>
          </a:lnRef>
          <a:fillRef idx="0">
            <a:schemeClr val="accent3"/>
          </a:fillRef>
          <a:effectRef idx="0">
            <a:schemeClr val="accent3"/>
          </a:effectRef>
          <a:fontRef idx="minor">
            <a:schemeClr val="tx1"/>
          </a:fontRef>
        </p:style>
      </p:cxnSp>
      <p:graphicFrame>
        <p:nvGraphicFramePr>
          <p:cNvPr id="7" name="表格 7">
            <a:extLst>
              <a:ext uri="{FF2B5EF4-FFF2-40B4-BE49-F238E27FC236}">
                <a16:creationId xmlns:a16="http://schemas.microsoft.com/office/drawing/2014/main" id="{ED2C4C8B-804C-438B-98FE-D109FB41785B}"/>
              </a:ext>
            </a:extLst>
          </p:cNvPr>
          <p:cNvGraphicFramePr>
            <a:graphicFrameLocks noGrp="1"/>
          </p:cNvGraphicFramePr>
          <p:nvPr>
            <p:extLst>
              <p:ext uri="{D42A27DB-BD31-4B8C-83A1-F6EECF244321}">
                <p14:modId xmlns:p14="http://schemas.microsoft.com/office/powerpoint/2010/main" val="793899897"/>
              </p:ext>
            </p:extLst>
          </p:nvPr>
        </p:nvGraphicFramePr>
        <p:xfrm>
          <a:off x="1511660" y="3284984"/>
          <a:ext cx="7434377" cy="2126002"/>
        </p:xfrm>
        <a:graphic>
          <a:graphicData uri="http://schemas.openxmlformats.org/drawingml/2006/table">
            <a:tbl>
              <a:tblPr firstRow="1" bandRow="1">
                <a:tableStyleId>{5C22544A-7EE6-4342-B048-85BDC9FD1C3A}</a:tableStyleId>
              </a:tblPr>
              <a:tblGrid>
                <a:gridCol w="7434377">
                  <a:extLst>
                    <a:ext uri="{9D8B030D-6E8A-4147-A177-3AD203B41FA5}">
                      <a16:colId xmlns:a16="http://schemas.microsoft.com/office/drawing/2014/main" val="2791461570"/>
                    </a:ext>
                  </a:extLst>
                </a:gridCol>
              </a:tblGrid>
              <a:tr h="2126002">
                <a:tc>
                  <a:txBody>
                    <a:bodyPr/>
                    <a:lstStyle/>
                    <a:p>
                      <a:r>
                        <a:rPr lang="zh-TW" altLang="en-US" b="0" dirty="0">
                          <a:solidFill>
                            <a:schemeClr val="tx1"/>
                          </a:solidFill>
                          <a:latin typeface="標楷體" panose="03000509000000000000" pitchFamily="65" charset="-120"/>
                          <a:ea typeface="標楷體" panose="03000509000000000000" pitchFamily="65" charset="-120"/>
                        </a:rPr>
                        <a:t>一個高壓配電盤的組合建構，應有一外殼箱體構造、一匯流排室單元、一斷路器室單元、一低壓單元控制室、電纜連接室單元，共五個單元組成，該高壓配電盤的各單元皆需經過</a:t>
                      </a:r>
                      <a:r>
                        <a:rPr lang="en-US" altLang="zh-TW" b="0" dirty="0">
                          <a:solidFill>
                            <a:schemeClr val="tx1"/>
                          </a:solidFill>
                          <a:latin typeface="標楷體" panose="03000509000000000000" pitchFamily="65" charset="-120"/>
                          <a:ea typeface="標楷體" panose="03000509000000000000" pitchFamily="65" charset="-120"/>
                        </a:rPr>
                        <a:t>CNS17025</a:t>
                      </a:r>
                      <a:r>
                        <a:rPr lang="zh-TW" altLang="en-US" b="0" dirty="0">
                          <a:solidFill>
                            <a:schemeClr val="tx1"/>
                          </a:solidFill>
                          <a:latin typeface="標楷體" panose="03000509000000000000" pitchFamily="65" charset="-120"/>
                          <a:ea typeface="標楷體" panose="03000509000000000000" pitchFamily="65" charset="-120"/>
                        </a:rPr>
                        <a:t>相關認證，理論上應該安全性高。</a:t>
                      </a:r>
                      <a:endParaRPr lang="en-US" altLang="zh-TW" b="0" dirty="0">
                        <a:solidFill>
                          <a:schemeClr val="tx1"/>
                        </a:solidFill>
                        <a:latin typeface="標楷體" panose="03000509000000000000" pitchFamily="65" charset="-120"/>
                        <a:ea typeface="標楷體" panose="03000509000000000000" pitchFamily="65" charset="-120"/>
                      </a:endParaRPr>
                    </a:p>
                    <a:p>
                      <a:r>
                        <a:rPr lang="zh-TW" altLang="en-US" b="0" dirty="0">
                          <a:solidFill>
                            <a:schemeClr val="tx1"/>
                          </a:solidFill>
                          <a:latin typeface="標楷體" panose="03000509000000000000" pitchFamily="65" charset="-120"/>
                          <a:ea typeface="標楷體" panose="03000509000000000000" pitchFamily="65" charset="-120"/>
                        </a:rPr>
                        <a:t>其低壓控制室單元中之儀表，無法確認故障能否跳脫將是目前的主要問題。而且高壓</a:t>
                      </a:r>
                      <a:r>
                        <a:rPr lang="en-US" altLang="zh-TW" b="0" dirty="0">
                          <a:solidFill>
                            <a:schemeClr val="tx1"/>
                          </a:solidFill>
                          <a:latin typeface="標楷體" panose="03000509000000000000" pitchFamily="65" charset="-120"/>
                          <a:ea typeface="標楷體" panose="03000509000000000000" pitchFamily="65" charset="-120"/>
                        </a:rPr>
                        <a:t>CB</a:t>
                      </a:r>
                      <a:r>
                        <a:rPr lang="zh-TW" altLang="en-US" b="0" dirty="0">
                          <a:solidFill>
                            <a:schemeClr val="tx1"/>
                          </a:solidFill>
                          <a:latin typeface="標楷體" panose="03000509000000000000" pitchFamily="65" charset="-120"/>
                          <a:ea typeface="標楷體" panose="03000509000000000000" pitchFamily="65" charset="-120"/>
                        </a:rPr>
                        <a:t>一般皆沒有問題，保護電驛信賴度也很高，</a:t>
                      </a:r>
                      <a:r>
                        <a:rPr lang="en-US" altLang="zh-TW" b="0" dirty="0">
                          <a:solidFill>
                            <a:schemeClr val="tx1"/>
                          </a:solidFill>
                          <a:latin typeface="標楷體" panose="03000509000000000000" pitchFamily="65" charset="-120"/>
                          <a:ea typeface="標楷體" panose="03000509000000000000" pitchFamily="65" charset="-120"/>
                        </a:rPr>
                        <a:t>sensor</a:t>
                      </a:r>
                      <a:r>
                        <a:rPr lang="zh-TW" altLang="en-US" b="0" dirty="0">
                          <a:solidFill>
                            <a:schemeClr val="tx1"/>
                          </a:solidFill>
                          <a:latin typeface="標楷體" panose="03000509000000000000" pitchFamily="65" charset="-120"/>
                          <a:ea typeface="標楷體" panose="03000509000000000000" pitchFamily="65" charset="-120"/>
                        </a:rPr>
                        <a:t>檢測元件在</a:t>
                      </a:r>
                      <a:r>
                        <a:rPr lang="en-US" altLang="zh-TW" b="0" dirty="0">
                          <a:solidFill>
                            <a:schemeClr val="tx1"/>
                          </a:solidFill>
                          <a:latin typeface="標楷體" panose="03000509000000000000" pitchFamily="65" charset="-120"/>
                          <a:ea typeface="標楷體" panose="03000509000000000000" pitchFamily="65" charset="-120"/>
                        </a:rPr>
                        <a:t>MP</a:t>
                      </a:r>
                      <a:r>
                        <a:rPr lang="zh-TW" altLang="en-US" b="0" dirty="0">
                          <a:solidFill>
                            <a:schemeClr val="tx1"/>
                          </a:solidFill>
                          <a:latin typeface="標楷體" panose="03000509000000000000" pitchFamily="65" charset="-120"/>
                          <a:ea typeface="標楷體" panose="03000509000000000000" pitchFamily="65" charset="-120"/>
                        </a:rPr>
                        <a:t>集合室電錶也可瞭解，惟跳脫迴路工作電能無法辨識與確認。</a:t>
                      </a:r>
                    </a:p>
                  </a:txBody>
                  <a:tcPr>
                    <a:solidFill>
                      <a:schemeClr val="bg1">
                        <a:lumMod val="95000"/>
                      </a:schemeClr>
                    </a:solidFill>
                  </a:tcPr>
                </a:tc>
                <a:extLst>
                  <a:ext uri="{0D108BD9-81ED-4DB2-BD59-A6C34878D82A}">
                    <a16:rowId xmlns:a16="http://schemas.microsoft.com/office/drawing/2014/main" val="2442370655"/>
                  </a:ext>
                </a:extLst>
              </a:tr>
            </a:tbl>
          </a:graphicData>
        </a:graphic>
      </p:graphicFrame>
      <p:graphicFrame>
        <p:nvGraphicFramePr>
          <p:cNvPr id="12" name="表格 12">
            <a:extLst>
              <a:ext uri="{FF2B5EF4-FFF2-40B4-BE49-F238E27FC236}">
                <a16:creationId xmlns:a16="http://schemas.microsoft.com/office/drawing/2014/main" id="{9139B785-4C48-412C-87CC-36EA6D474E78}"/>
              </a:ext>
            </a:extLst>
          </p:cNvPr>
          <p:cNvGraphicFramePr>
            <a:graphicFrameLocks noGrp="1"/>
          </p:cNvGraphicFramePr>
          <p:nvPr>
            <p:extLst>
              <p:ext uri="{D42A27DB-BD31-4B8C-83A1-F6EECF244321}">
                <p14:modId xmlns:p14="http://schemas.microsoft.com/office/powerpoint/2010/main" val="2500199169"/>
              </p:ext>
            </p:extLst>
          </p:nvPr>
        </p:nvGraphicFramePr>
        <p:xfrm>
          <a:off x="1511660" y="5445223"/>
          <a:ext cx="7524836" cy="1296144"/>
        </p:xfrm>
        <a:graphic>
          <a:graphicData uri="http://schemas.openxmlformats.org/drawingml/2006/table">
            <a:tbl>
              <a:tblPr firstRow="1" bandRow="1">
                <a:tableStyleId>{5C22544A-7EE6-4342-B048-85BDC9FD1C3A}</a:tableStyleId>
              </a:tblPr>
              <a:tblGrid>
                <a:gridCol w="7524836">
                  <a:extLst>
                    <a:ext uri="{9D8B030D-6E8A-4147-A177-3AD203B41FA5}">
                      <a16:colId xmlns:a16="http://schemas.microsoft.com/office/drawing/2014/main" val="3811944841"/>
                    </a:ext>
                  </a:extLst>
                </a:gridCol>
              </a:tblGrid>
              <a:tr h="1296144">
                <a:tc>
                  <a:txBody>
                    <a:bodyPr/>
                    <a:lstStyle/>
                    <a:p>
                      <a:r>
                        <a:rPr lang="zh-TW" altLang="en-US" b="0" dirty="0">
                          <a:solidFill>
                            <a:schemeClr val="tx1"/>
                          </a:solidFill>
                          <a:latin typeface="標楷體" panose="03000509000000000000" pitchFamily="65" charset="-120"/>
                          <a:ea typeface="標楷體" panose="03000509000000000000" pitchFamily="65" charset="-120"/>
                        </a:rPr>
                        <a:t>綜上所述，跳脫迴路工作電能是高壓斷路器盤故障時，無法使高壓斷路器斷電跳脫以隔離事故點的主要問題，也是高壓斷路器盤在製作與設計時必須要改善的迫切問題。</a:t>
                      </a:r>
                      <a:endParaRPr lang="zh-TW" altLang="en-US" dirty="0"/>
                    </a:p>
                  </a:txBody>
                  <a:tcPr>
                    <a:solidFill>
                      <a:schemeClr val="accent1">
                        <a:lumMod val="40000"/>
                        <a:lumOff val="60000"/>
                      </a:schemeClr>
                    </a:solidFill>
                  </a:tcPr>
                </a:tc>
                <a:extLst>
                  <a:ext uri="{0D108BD9-81ED-4DB2-BD59-A6C34878D82A}">
                    <a16:rowId xmlns:a16="http://schemas.microsoft.com/office/drawing/2014/main" val="3190326814"/>
                  </a:ext>
                </a:extLst>
              </a:tr>
            </a:tbl>
          </a:graphicData>
        </a:graphic>
      </p:graphicFrame>
    </p:spTree>
    <p:extLst>
      <p:ext uri="{BB962C8B-B14F-4D97-AF65-F5344CB8AC3E}">
        <p14:creationId xmlns:p14="http://schemas.microsoft.com/office/powerpoint/2010/main" val="3047365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66EEF2-2894-415C-8BB5-7F82225954EB}"/>
              </a:ext>
            </a:extLst>
          </p:cNvPr>
          <p:cNvSpPr>
            <a:spLocks noGrp="1"/>
          </p:cNvSpPr>
          <p:nvPr>
            <p:ph type="title"/>
          </p:nvPr>
        </p:nvSpPr>
        <p:spPr/>
        <p:txBody>
          <a:bodyPr>
            <a:normAutofit fontScale="90000"/>
          </a:bodyPr>
          <a:lstStyle/>
          <a:p>
            <a:r>
              <a:rPr lang="zh-TW" altLang="en-US" sz="3600" dirty="0">
                <a:solidFill>
                  <a:srgbClr val="0070C0"/>
                </a:solidFill>
                <a:latin typeface="標楷體" pitchFamily="65" charset="-120"/>
                <a:ea typeface="標楷體" pitchFamily="65" charset="-120"/>
              </a:rPr>
              <a:t>八、高壓斷路器盤與低壓斷路器的功能解析</a:t>
            </a:r>
            <a:endParaRPr lang="zh-TW" altLang="en-US" dirty="0"/>
          </a:p>
        </p:txBody>
      </p:sp>
      <p:sp>
        <p:nvSpPr>
          <p:cNvPr id="3" name="內容版面配置區 2">
            <a:extLst>
              <a:ext uri="{FF2B5EF4-FFF2-40B4-BE49-F238E27FC236}">
                <a16:creationId xmlns:a16="http://schemas.microsoft.com/office/drawing/2014/main" id="{BE6A8429-9A76-4851-B861-967645497B5D}"/>
              </a:ext>
            </a:extLst>
          </p:cNvPr>
          <p:cNvSpPr>
            <a:spLocks noGrp="1"/>
          </p:cNvSpPr>
          <p:nvPr>
            <p:ph sz="quarter" idx="1"/>
          </p:nvPr>
        </p:nvSpPr>
        <p:spPr>
          <a:xfrm>
            <a:off x="271272" y="1556792"/>
            <a:ext cx="8534400" cy="5072608"/>
          </a:xfrm>
        </p:spPr>
        <p:txBody>
          <a:bodyPr>
            <a:normAutofit/>
          </a:bodyPr>
          <a:lstStyle/>
          <a:p>
            <a:r>
              <a:rPr lang="zh-TW" altLang="en-US" dirty="0">
                <a:latin typeface="標楷體" panose="03000509000000000000" pitchFamily="65" charset="-120"/>
                <a:ea typeface="標楷體" panose="03000509000000000000" pitchFamily="65" charset="-120"/>
              </a:rPr>
              <a:t>以一高壓斷路器盤為例，要使高壓斷路器於故障發生時斷電跳脫，其跳脫迴路構成如下</a:t>
            </a:r>
            <a:r>
              <a:rPr lang="en-US" altLang="zh-TW" dirty="0">
                <a:latin typeface="標楷體" panose="03000509000000000000" pitchFamily="65" charset="-120"/>
                <a:ea typeface="標楷體" panose="03000509000000000000" pitchFamily="65" charset="-120"/>
              </a:rPr>
              <a:t>:</a:t>
            </a:r>
          </a:p>
          <a:p>
            <a:pPr marL="0" indent="0">
              <a:buNone/>
            </a:pPr>
            <a:endParaRPr lang="en-US" altLang="zh-TW" dirty="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endParaRPr lang="zh-TW" altLang="en-US" dirty="0"/>
          </a:p>
        </p:txBody>
      </p:sp>
      <p:pic>
        <p:nvPicPr>
          <p:cNvPr id="8" name="圖片 7" descr="一張含有 文字, 地圖 的圖片&#10;&#10;自動產生的描述">
            <a:extLst>
              <a:ext uri="{FF2B5EF4-FFF2-40B4-BE49-F238E27FC236}">
                <a16:creationId xmlns:a16="http://schemas.microsoft.com/office/drawing/2014/main" id="{EF282D79-9C67-4FB7-9207-1D18AD58DB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2492896"/>
            <a:ext cx="7289396" cy="3877140"/>
          </a:xfrm>
          <a:prstGeom prst="rect">
            <a:avLst/>
          </a:prstGeom>
        </p:spPr>
      </p:pic>
    </p:spTree>
    <p:extLst>
      <p:ext uri="{BB962C8B-B14F-4D97-AF65-F5344CB8AC3E}">
        <p14:creationId xmlns:p14="http://schemas.microsoft.com/office/powerpoint/2010/main" val="40659364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7DF5CF5-EC76-418C-982E-A091616EAEA3}"/>
              </a:ext>
            </a:extLst>
          </p:cNvPr>
          <p:cNvSpPr>
            <a:spLocks noGrp="1"/>
          </p:cNvSpPr>
          <p:nvPr>
            <p:ph type="title"/>
          </p:nvPr>
        </p:nvSpPr>
        <p:spPr/>
        <p:txBody>
          <a:bodyPr/>
          <a:lstStyle/>
          <a:p>
            <a:r>
              <a:rPr lang="zh-TW" altLang="en-US" sz="3200" dirty="0">
                <a:solidFill>
                  <a:srgbClr val="0070C0"/>
                </a:solidFill>
                <a:latin typeface="標楷體" pitchFamily="65" charset="-120"/>
                <a:ea typeface="標楷體" pitchFamily="65" charset="-120"/>
              </a:rPr>
              <a:t>八、高壓斷路器盤與低壓斷路器的功能解析</a:t>
            </a:r>
            <a:endParaRPr lang="zh-TW" altLang="en-US" dirty="0"/>
          </a:p>
        </p:txBody>
      </p:sp>
      <p:sp>
        <p:nvSpPr>
          <p:cNvPr id="3" name="內容版面配置區 2">
            <a:extLst>
              <a:ext uri="{FF2B5EF4-FFF2-40B4-BE49-F238E27FC236}">
                <a16:creationId xmlns:a16="http://schemas.microsoft.com/office/drawing/2014/main" id="{90FE71A3-C977-4EAB-B3F5-719410DB66AA}"/>
              </a:ext>
            </a:extLst>
          </p:cNvPr>
          <p:cNvSpPr>
            <a:spLocks noGrp="1"/>
          </p:cNvSpPr>
          <p:nvPr>
            <p:ph sz="quarter" idx="1"/>
          </p:nvPr>
        </p:nvSpPr>
        <p:spPr/>
        <p:txBody>
          <a:bodyPr>
            <a:normAutofit fontScale="77500" lnSpcReduction="20000"/>
          </a:bodyPr>
          <a:lstStyle/>
          <a:p>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其中高壓斷路器盤其跳脫迴路構成四要件中</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①其檢測元件如</a:t>
            </a:r>
            <a:r>
              <a:rPr lang="en-US" altLang="zh-TW" dirty="0">
                <a:latin typeface="標楷體" panose="03000509000000000000" pitchFamily="65" charset="-120"/>
                <a:ea typeface="標楷體" panose="03000509000000000000" pitchFamily="65" charset="-120"/>
              </a:rPr>
              <a:t>CT</a:t>
            </a:r>
            <a:r>
              <a:rPr lang="zh-TW" altLang="en-US" dirty="0">
                <a:latin typeface="標楷體" panose="03000509000000000000" pitchFamily="65" charset="-120"/>
                <a:ea typeface="標楷體" panose="03000509000000000000" pitchFamily="65" charset="-120"/>
              </a:rPr>
              <a:t>、</a:t>
            </a:r>
            <a:r>
              <a:rPr lang="en-US" altLang="zh-TW" dirty="0">
                <a:latin typeface="標楷體" panose="03000509000000000000" pitchFamily="65" charset="-120"/>
                <a:ea typeface="標楷體" panose="03000509000000000000" pitchFamily="65" charset="-120"/>
              </a:rPr>
              <a:t>PT</a:t>
            </a:r>
            <a:r>
              <a:rPr lang="zh-TW" altLang="en-US" dirty="0">
                <a:latin typeface="標楷體" panose="03000509000000000000" pitchFamily="65" charset="-120"/>
                <a:ea typeface="標楷體" panose="03000509000000000000" pitchFamily="65" charset="-120"/>
              </a:rPr>
              <a:t>、</a:t>
            </a:r>
            <a:r>
              <a:rPr lang="en-US" altLang="zh-TW" dirty="0">
                <a:latin typeface="標楷體" panose="03000509000000000000" pitchFamily="65" charset="-120"/>
                <a:ea typeface="標楷體" panose="03000509000000000000" pitchFamily="65" charset="-120"/>
              </a:rPr>
              <a:t>ZCT</a:t>
            </a:r>
            <a:r>
              <a:rPr lang="zh-TW" altLang="en-US" dirty="0">
                <a:latin typeface="標楷體" panose="03000509000000000000" pitchFamily="65" charset="-120"/>
                <a:ea typeface="標楷體" panose="03000509000000000000" pitchFamily="65" charset="-120"/>
              </a:rPr>
              <a:t>、溫度、頻率</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在盤面上的集合式電表</a:t>
            </a:r>
            <a:r>
              <a:rPr lang="en-US" altLang="zh-TW" dirty="0">
                <a:latin typeface="標楷體" panose="03000509000000000000" pitchFamily="65" charset="-120"/>
                <a:ea typeface="標楷體" panose="03000509000000000000" pitchFamily="65" charset="-120"/>
              </a:rPr>
              <a:t>MP</a:t>
            </a:r>
            <a:r>
              <a:rPr lang="zh-TW" altLang="en-US" dirty="0">
                <a:latin typeface="標楷體" panose="03000509000000000000" pitchFamily="65" charset="-120"/>
                <a:ea typeface="標楷體" panose="03000509000000000000" pitchFamily="65" charset="-120"/>
              </a:rPr>
              <a:t>上皆可清楚判讀，是為成熟產品。</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②保護電驛，一般能製造保護電驛的公司規模都很大，其信賴度也高，功能無慮</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台灣沒有任何製造廠商</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，仍為一成熟產品。</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③斷路器，一般高壓斷路器其信賴度也高，台灣大電力試驗中心都有試驗把關，功能無慮，也為一成熟產品。</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④跳脫迴路工作電能，一般配電盤廠家皆認為是一小元件，不當一回事，成本因數下胡亂採購，甚至某些供應商稱說</a:t>
            </a:r>
            <a:r>
              <a:rPr lang="en-US" altLang="zh-TW" dirty="0">
                <a:latin typeface="標楷體" panose="03000509000000000000" pitchFamily="65" charset="-120"/>
                <a:ea typeface="標楷體" panose="03000509000000000000" pitchFamily="65" charset="-120"/>
              </a:rPr>
              <a:t>CTD</a:t>
            </a:r>
            <a:r>
              <a:rPr lang="zh-TW" altLang="en-US" dirty="0">
                <a:latin typeface="標楷體" panose="03000509000000000000" pitchFamily="65" charset="-120"/>
                <a:ea typeface="標楷體" panose="03000509000000000000" pitchFamily="65" charset="-120"/>
              </a:rPr>
              <a:t>為便宜貨、是消耗品，壞了就換掉，所以高壓斷路器盤故障的原因即在此</a:t>
            </a:r>
            <a:r>
              <a:rPr lang="en-US" altLang="zh-TW" dirty="0">
                <a:latin typeface="標楷體" panose="03000509000000000000" pitchFamily="65" charset="-120"/>
                <a:ea typeface="標楷體" panose="03000509000000000000" pitchFamily="65" charset="-120"/>
              </a:rPr>
              <a:t>!</a:t>
            </a:r>
          </a:p>
          <a:p>
            <a:r>
              <a:rPr lang="zh-TW" altLang="en-US" dirty="0">
                <a:solidFill>
                  <a:srgbClr val="0070C0"/>
                </a:solidFill>
                <a:latin typeface="標楷體" panose="03000509000000000000" pitchFamily="65" charset="-120"/>
                <a:ea typeface="標楷體" panose="03000509000000000000" pitchFamily="65" charset="-120"/>
              </a:rPr>
              <a:t>或者如市面上採</a:t>
            </a:r>
            <a:r>
              <a:rPr lang="en-US" altLang="zh-TW" dirty="0">
                <a:solidFill>
                  <a:srgbClr val="0070C0"/>
                </a:solidFill>
                <a:latin typeface="標楷體" panose="03000509000000000000" pitchFamily="65" charset="-120"/>
                <a:ea typeface="標楷體" panose="03000509000000000000" pitchFamily="65" charset="-120"/>
              </a:rPr>
              <a:t>UPS</a:t>
            </a:r>
            <a:r>
              <a:rPr lang="zh-TW" altLang="en-US" dirty="0">
                <a:solidFill>
                  <a:srgbClr val="0070C0"/>
                </a:solidFill>
                <a:latin typeface="標楷體" panose="03000509000000000000" pitchFamily="65" charset="-120"/>
                <a:ea typeface="標楷體" panose="03000509000000000000" pitchFamily="65" charset="-120"/>
              </a:rPr>
              <a:t> </a:t>
            </a:r>
            <a:r>
              <a:rPr lang="en-US" altLang="zh-TW" dirty="0">
                <a:solidFill>
                  <a:srgbClr val="0070C0"/>
                </a:solidFill>
                <a:latin typeface="標楷體" panose="03000509000000000000" pitchFamily="65" charset="-120"/>
                <a:ea typeface="標楷體" panose="03000509000000000000" pitchFamily="65" charset="-120"/>
              </a:rPr>
              <a:t>ON-LINE type</a:t>
            </a:r>
            <a:r>
              <a:rPr lang="zh-TW" altLang="en-US" dirty="0">
                <a:solidFill>
                  <a:srgbClr val="0070C0"/>
                </a:solidFill>
                <a:latin typeface="標楷體" panose="03000509000000000000" pitchFamily="65" charset="-120"/>
                <a:ea typeface="標楷體" panose="03000509000000000000" pitchFamily="65" charset="-120"/>
              </a:rPr>
              <a:t>，平常用</a:t>
            </a:r>
            <a:r>
              <a:rPr lang="en-US" altLang="zh-TW" dirty="0">
                <a:solidFill>
                  <a:srgbClr val="0070C0"/>
                </a:solidFill>
                <a:latin typeface="標楷體" panose="03000509000000000000" pitchFamily="65" charset="-120"/>
                <a:ea typeface="標楷體" panose="03000509000000000000" pitchFamily="65" charset="-120"/>
              </a:rPr>
              <a:t>UPS</a:t>
            </a:r>
            <a:r>
              <a:rPr lang="zh-TW" altLang="en-US" dirty="0">
                <a:solidFill>
                  <a:srgbClr val="0070C0"/>
                </a:solidFill>
                <a:latin typeface="標楷體" panose="03000509000000000000" pitchFamily="65" charset="-120"/>
                <a:ea typeface="標楷體" panose="03000509000000000000" pitchFamily="65" charset="-120"/>
              </a:rPr>
              <a:t>電源，</a:t>
            </a:r>
            <a:r>
              <a:rPr lang="en-US" altLang="zh-TW" dirty="0">
                <a:solidFill>
                  <a:srgbClr val="0070C0"/>
                </a:solidFill>
                <a:latin typeface="標楷體" panose="03000509000000000000" pitchFamily="65" charset="-120"/>
                <a:ea typeface="標楷體" panose="03000509000000000000" pitchFamily="65" charset="-120"/>
              </a:rPr>
              <a:t>UPS</a:t>
            </a:r>
            <a:r>
              <a:rPr lang="zh-TW" altLang="en-US" dirty="0">
                <a:solidFill>
                  <a:srgbClr val="0070C0"/>
                </a:solidFill>
                <a:latin typeface="標楷體" panose="03000509000000000000" pitchFamily="65" charset="-120"/>
                <a:ea typeface="標楷體" panose="03000509000000000000" pitchFamily="65" charset="-120"/>
              </a:rPr>
              <a:t>故障再切至</a:t>
            </a:r>
            <a:r>
              <a:rPr lang="en-US" altLang="zh-TW" dirty="0">
                <a:solidFill>
                  <a:srgbClr val="0070C0"/>
                </a:solidFill>
                <a:latin typeface="標楷體" panose="03000509000000000000" pitchFamily="65" charset="-120"/>
                <a:ea typeface="標楷體" panose="03000509000000000000" pitchFamily="65" charset="-120"/>
              </a:rPr>
              <a:t>PT</a:t>
            </a:r>
            <a:r>
              <a:rPr lang="zh-TW" altLang="en-US" dirty="0">
                <a:solidFill>
                  <a:srgbClr val="0070C0"/>
                </a:solidFill>
                <a:latin typeface="標楷體" panose="03000509000000000000" pitchFamily="65" charset="-120"/>
                <a:ea typeface="標楷體" panose="03000509000000000000" pitchFamily="65" charset="-120"/>
              </a:rPr>
              <a:t> </a:t>
            </a:r>
            <a:r>
              <a:rPr lang="en-US" altLang="zh-TW" dirty="0">
                <a:solidFill>
                  <a:srgbClr val="0070C0"/>
                </a:solidFill>
                <a:latin typeface="標楷體" panose="03000509000000000000" pitchFamily="65" charset="-120"/>
                <a:ea typeface="標楷體" panose="03000509000000000000" pitchFamily="65" charset="-120"/>
              </a:rPr>
              <a:t>AC</a:t>
            </a:r>
            <a:r>
              <a:rPr lang="zh-TW" altLang="en-US" dirty="0">
                <a:solidFill>
                  <a:srgbClr val="0070C0"/>
                </a:solidFill>
                <a:latin typeface="標楷體" panose="03000509000000000000" pitchFamily="65" charset="-120"/>
                <a:ea typeface="標楷體" panose="03000509000000000000" pitchFamily="65" charset="-120"/>
              </a:rPr>
              <a:t>電源，此時，若電力系統短路時，配電盤就會失能跳到台電，甚或有廠商設計時</a:t>
            </a:r>
            <a:r>
              <a:rPr lang="en-US" altLang="zh-TW" dirty="0">
                <a:solidFill>
                  <a:srgbClr val="0070C0"/>
                </a:solidFill>
                <a:latin typeface="標楷體" panose="03000509000000000000" pitchFamily="65" charset="-120"/>
                <a:ea typeface="標楷體" panose="03000509000000000000" pitchFamily="65" charset="-120"/>
              </a:rPr>
              <a:t>UPS</a:t>
            </a:r>
            <a:r>
              <a:rPr lang="zh-TW" altLang="en-US" dirty="0">
                <a:solidFill>
                  <a:srgbClr val="0070C0"/>
                </a:solidFill>
                <a:latin typeface="標楷體" panose="03000509000000000000" pitchFamily="65" charset="-120"/>
                <a:ea typeface="標楷體" panose="03000509000000000000" pitchFamily="65" charset="-120"/>
              </a:rPr>
              <a:t>串接</a:t>
            </a:r>
            <a:r>
              <a:rPr lang="en-US" altLang="zh-TW" dirty="0">
                <a:solidFill>
                  <a:srgbClr val="0070C0"/>
                </a:solidFill>
                <a:latin typeface="標楷體" panose="03000509000000000000" pitchFamily="65" charset="-120"/>
                <a:ea typeface="標楷體" panose="03000509000000000000" pitchFamily="65" charset="-120"/>
              </a:rPr>
              <a:t>CTD….</a:t>
            </a:r>
            <a:r>
              <a:rPr lang="zh-TW" altLang="en-US" dirty="0">
                <a:solidFill>
                  <a:srgbClr val="0070C0"/>
                </a:solidFill>
                <a:latin typeface="標楷體" panose="03000509000000000000" pitchFamily="65" charset="-120"/>
                <a:ea typeface="標楷體" panose="03000509000000000000" pitchFamily="65" charset="-120"/>
              </a:rPr>
              <a:t>，沒有符合法規使用專用電能，抑或</a:t>
            </a:r>
            <a:r>
              <a:rPr lang="en-US" altLang="zh-TW" dirty="0">
                <a:solidFill>
                  <a:srgbClr val="0070C0"/>
                </a:solidFill>
                <a:latin typeface="標楷體" panose="03000509000000000000" pitchFamily="65" charset="-120"/>
                <a:ea typeface="標楷體" panose="03000509000000000000" pitchFamily="65" charset="-120"/>
              </a:rPr>
              <a:t>CTD</a:t>
            </a:r>
            <a:r>
              <a:rPr lang="zh-TW" altLang="en-US" dirty="0">
                <a:solidFill>
                  <a:srgbClr val="0070C0"/>
                </a:solidFill>
                <a:latin typeface="標楷體" panose="03000509000000000000" pitchFamily="65" charset="-120"/>
                <a:ea typeface="標楷體" panose="03000509000000000000" pitchFamily="65" charset="-120"/>
              </a:rPr>
              <a:t>接續過多負載</a:t>
            </a:r>
            <a:r>
              <a:rPr lang="en-US" altLang="zh-TW" dirty="0">
                <a:solidFill>
                  <a:srgbClr val="0070C0"/>
                </a:solidFill>
                <a:latin typeface="標楷體" panose="03000509000000000000" pitchFamily="65" charset="-120"/>
                <a:ea typeface="標楷體" panose="03000509000000000000" pitchFamily="65" charset="-120"/>
              </a:rPr>
              <a:t>….</a:t>
            </a:r>
            <a:r>
              <a:rPr lang="zh-TW" altLang="en-US" dirty="0">
                <a:solidFill>
                  <a:srgbClr val="0070C0"/>
                </a:solidFill>
                <a:latin typeface="標楷體" panose="03000509000000000000" pitchFamily="65" charset="-120"/>
                <a:ea typeface="標楷體" panose="03000509000000000000" pitchFamily="65" charset="-120"/>
              </a:rPr>
              <a:t>，</a:t>
            </a:r>
            <a:r>
              <a:rPr lang="en-US" altLang="zh-TW" dirty="0">
                <a:solidFill>
                  <a:srgbClr val="0070C0"/>
                </a:solidFill>
                <a:latin typeface="標楷體" panose="03000509000000000000" pitchFamily="65" charset="-120"/>
                <a:ea typeface="標楷體" panose="03000509000000000000" pitchFamily="65" charset="-120"/>
              </a:rPr>
              <a:t>CTD</a:t>
            </a:r>
            <a:r>
              <a:rPr lang="zh-TW" altLang="en-US" dirty="0">
                <a:solidFill>
                  <a:srgbClr val="0070C0"/>
                </a:solidFill>
                <a:latin typeface="標楷體" panose="03000509000000000000" pitchFamily="65" charset="-120"/>
                <a:ea typeface="標楷體" panose="03000509000000000000" pitchFamily="65" charset="-120"/>
              </a:rPr>
              <a:t>兩只併接</a:t>
            </a:r>
            <a:r>
              <a:rPr lang="en-US" altLang="zh-TW" dirty="0">
                <a:solidFill>
                  <a:srgbClr val="0070C0"/>
                </a:solidFill>
                <a:latin typeface="標楷體" panose="03000509000000000000" pitchFamily="65" charset="-120"/>
                <a:ea typeface="標楷體" panose="03000509000000000000" pitchFamily="65" charset="-120"/>
              </a:rPr>
              <a:t>….</a:t>
            </a:r>
            <a:r>
              <a:rPr lang="zh-TW" altLang="en-US" dirty="0">
                <a:solidFill>
                  <a:srgbClr val="0070C0"/>
                </a:solidFill>
                <a:latin typeface="標楷體" panose="03000509000000000000" pitchFamily="65" charset="-120"/>
                <a:ea typeface="標楷體" panose="03000509000000000000" pitchFamily="65" charset="-120"/>
              </a:rPr>
              <a:t>、</a:t>
            </a:r>
            <a:r>
              <a:rPr lang="en-US" altLang="zh-TW" dirty="0">
                <a:solidFill>
                  <a:srgbClr val="0070C0"/>
                </a:solidFill>
                <a:latin typeface="標楷體" panose="03000509000000000000" pitchFamily="65" charset="-120"/>
                <a:ea typeface="標楷體" panose="03000509000000000000" pitchFamily="65" charset="-120"/>
              </a:rPr>
              <a:t>VCB</a:t>
            </a:r>
            <a:r>
              <a:rPr lang="zh-TW" altLang="en-US" dirty="0">
                <a:solidFill>
                  <a:srgbClr val="0070C0"/>
                </a:solidFill>
                <a:latin typeface="標楷體" panose="03000509000000000000" pitchFamily="65" charset="-120"/>
                <a:ea typeface="標楷體" panose="03000509000000000000" pitchFamily="65" charset="-120"/>
              </a:rPr>
              <a:t>用</a:t>
            </a:r>
            <a:r>
              <a:rPr lang="en-US" altLang="zh-TW" dirty="0">
                <a:solidFill>
                  <a:srgbClr val="0070C0"/>
                </a:solidFill>
                <a:latin typeface="標楷體" panose="03000509000000000000" pitchFamily="65" charset="-120"/>
                <a:ea typeface="標楷體" panose="03000509000000000000" pitchFamily="65" charset="-120"/>
              </a:rPr>
              <a:t>CTD</a:t>
            </a:r>
            <a:r>
              <a:rPr lang="zh-TW" altLang="en-US" dirty="0">
                <a:solidFill>
                  <a:srgbClr val="0070C0"/>
                </a:solidFill>
                <a:latin typeface="標楷體" panose="03000509000000000000" pitchFamily="65" charset="-120"/>
                <a:ea typeface="標楷體" panose="03000509000000000000" pitchFamily="65" charset="-120"/>
              </a:rPr>
              <a:t>再接</a:t>
            </a:r>
            <a:r>
              <a:rPr lang="en-US" altLang="zh-TW" dirty="0">
                <a:solidFill>
                  <a:srgbClr val="0070C0"/>
                </a:solidFill>
                <a:latin typeface="標楷體" panose="03000509000000000000" pitchFamily="65" charset="-120"/>
                <a:ea typeface="標楷體" panose="03000509000000000000" pitchFamily="65" charset="-120"/>
              </a:rPr>
              <a:t>RY</a:t>
            </a:r>
            <a:r>
              <a:rPr lang="zh-TW" altLang="en-US" dirty="0">
                <a:solidFill>
                  <a:srgbClr val="0070C0"/>
                </a:solidFill>
                <a:latin typeface="標楷體" panose="03000509000000000000" pitchFamily="65" charset="-120"/>
                <a:ea typeface="標楷體" panose="03000509000000000000" pitchFamily="65" charset="-120"/>
              </a:rPr>
              <a:t>負載</a:t>
            </a:r>
            <a:r>
              <a:rPr lang="en-US" altLang="zh-TW" dirty="0">
                <a:solidFill>
                  <a:srgbClr val="0070C0"/>
                </a:solidFill>
                <a:latin typeface="標楷體" panose="03000509000000000000" pitchFamily="65" charset="-120"/>
                <a:ea typeface="標楷體" panose="03000509000000000000" pitchFamily="65" charset="-120"/>
              </a:rPr>
              <a:t>….</a:t>
            </a:r>
          </a:p>
          <a:p>
            <a:endParaRPr lang="zh-TW" altLang="en-US" dirty="0"/>
          </a:p>
        </p:txBody>
      </p:sp>
    </p:spTree>
    <p:extLst>
      <p:ext uri="{BB962C8B-B14F-4D97-AF65-F5344CB8AC3E}">
        <p14:creationId xmlns:p14="http://schemas.microsoft.com/office/powerpoint/2010/main" val="767437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E2F4CE-C2A4-4D09-B43F-6D2B09F3718E}"/>
              </a:ext>
            </a:extLst>
          </p:cNvPr>
          <p:cNvSpPr>
            <a:spLocks noGrp="1"/>
          </p:cNvSpPr>
          <p:nvPr>
            <p:ph type="title"/>
          </p:nvPr>
        </p:nvSpPr>
        <p:spPr/>
        <p:txBody>
          <a:bodyPr/>
          <a:lstStyle/>
          <a:p>
            <a:r>
              <a:rPr lang="zh-TW" altLang="en-US" sz="3200" dirty="0">
                <a:solidFill>
                  <a:srgbClr val="0070C0"/>
                </a:solidFill>
                <a:latin typeface="標楷體" pitchFamily="65" charset="-120"/>
                <a:ea typeface="標楷體" pitchFamily="65" charset="-120"/>
              </a:rPr>
              <a:t>八、高壓斷路器盤與低壓斷路器的功能解析</a:t>
            </a:r>
            <a:endParaRPr lang="zh-TW" altLang="en-US" dirty="0"/>
          </a:p>
        </p:txBody>
      </p:sp>
      <p:sp>
        <p:nvSpPr>
          <p:cNvPr id="3" name="內容版面配置區 2">
            <a:extLst>
              <a:ext uri="{FF2B5EF4-FFF2-40B4-BE49-F238E27FC236}">
                <a16:creationId xmlns:a16="http://schemas.microsoft.com/office/drawing/2014/main" id="{0EC520CC-9EA8-4D28-B3D4-6A1743224B1E}"/>
              </a:ext>
            </a:extLst>
          </p:cNvPr>
          <p:cNvSpPr>
            <a:spLocks noGrp="1"/>
          </p:cNvSpPr>
          <p:nvPr>
            <p:ph sz="quarter" idx="1"/>
          </p:nvPr>
        </p:nvSpPr>
        <p:spPr/>
        <p:txBody>
          <a:bodyPr/>
          <a:lstStyle/>
          <a:p>
            <a:r>
              <a:rPr lang="zh-TW" altLang="en-US" dirty="0">
                <a:latin typeface="標楷體" panose="03000509000000000000" pitchFamily="65" charset="-120"/>
                <a:ea typeface="標楷體" panose="03000509000000000000" pitchFamily="65" charset="-120"/>
              </a:rPr>
              <a:t>高壓斷路器配電盤，其跳脫迴路工作電源分二大類</a:t>
            </a:r>
            <a:r>
              <a:rPr lang="en-US" altLang="zh-TW" dirty="0">
                <a:latin typeface="標楷體" panose="03000509000000000000" pitchFamily="65" charset="-120"/>
                <a:ea typeface="標楷體" panose="03000509000000000000" pitchFamily="65" charset="-120"/>
              </a:rPr>
              <a:t>:</a:t>
            </a:r>
          </a:p>
          <a:p>
            <a:r>
              <a:rPr lang="en-US" altLang="zh-TW" dirty="0">
                <a:latin typeface="標楷體" panose="03000509000000000000" pitchFamily="65" charset="-120"/>
                <a:ea typeface="標楷體" panose="03000509000000000000" pitchFamily="65" charset="-120"/>
              </a:rPr>
              <a:t>1.</a:t>
            </a:r>
            <a:r>
              <a:rPr lang="zh-TW" altLang="en-US" dirty="0">
                <a:latin typeface="標楷體" panose="03000509000000000000" pitchFamily="65" charset="-120"/>
                <a:ea typeface="標楷體" panose="03000509000000000000" pitchFamily="65" charset="-120"/>
              </a:rPr>
              <a:t>直流電能</a:t>
            </a:r>
            <a:r>
              <a:rPr lang="en-US" altLang="zh-TW" dirty="0">
                <a:latin typeface="標楷體" panose="03000509000000000000" pitchFamily="65" charset="-120"/>
                <a:ea typeface="標楷體" panose="03000509000000000000" pitchFamily="65" charset="-120"/>
                <a:sym typeface="Wingdings" panose="05000000000000000000" pitchFamily="2" charset="2"/>
              </a:rPr>
              <a:t>:</a:t>
            </a:r>
            <a:r>
              <a:rPr lang="zh-TW" altLang="en-US" dirty="0">
                <a:latin typeface="標楷體" panose="03000509000000000000" pitchFamily="65" charset="-120"/>
                <a:ea typeface="標楷體" panose="03000509000000000000" pitchFamily="65" charset="-120"/>
                <a:sym typeface="Wingdings" panose="05000000000000000000" pitchFamily="2" charset="2"/>
              </a:rPr>
              <a:t> </a:t>
            </a:r>
            <a:r>
              <a:rPr lang="en-US" altLang="zh-TW" dirty="0">
                <a:latin typeface="標楷體" panose="03000509000000000000" pitchFamily="65" charset="-120"/>
                <a:ea typeface="標楷體" panose="03000509000000000000" pitchFamily="65" charset="-120"/>
                <a:sym typeface="Wingdings" panose="05000000000000000000" pitchFamily="2" charset="2"/>
              </a:rPr>
              <a:t>(</a:t>
            </a:r>
            <a:r>
              <a:rPr lang="zh-TW" altLang="en-US" dirty="0">
                <a:latin typeface="標楷體" panose="03000509000000000000" pitchFamily="65" charset="-120"/>
                <a:ea typeface="標楷體" panose="03000509000000000000" pitchFamily="65" charset="-120"/>
              </a:rPr>
              <a:t>如蓄電池、</a:t>
            </a:r>
            <a:r>
              <a:rPr lang="en-US" altLang="zh-TW" dirty="0">
                <a:latin typeface="標楷體" panose="03000509000000000000" pitchFamily="65" charset="-120"/>
                <a:ea typeface="標楷體" panose="03000509000000000000" pitchFamily="65" charset="-120"/>
              </a:rPr>
              <a:t>BAT…)</a:t>
            </a:r>
          </a:p>
          <a:p>
            <a:r>
              <a:rPr lang="en-US" altLang="zh-TW" dirty="0">
                <a:latin typeface="標楷體" panose="03000509000000000000" pitchFamily="65" charset="-120"/>
                <a:ea typeface="標楷體" panose="03000509000000000000" pitchFamily="65" charset="-120"/>
              </a:rPr>
              <a:t>2.</a:t>
            </a:r>
            <a:r>
              <a:rPr lang="zh-TW" altLang="en-US" dirty="0">
                <a:latin typeface="標楷體" panose="03000509000000000000" pitchFamily="65" charset="-120"/>
                <a:ea typeface="標楷體" panose="03000509000000000000" pitchFamily="65" charset="-120"/>
              </a:rPr>
              <a:t>交流電能</a:t>
            </a:r>
            <a:r>
              <a:rPr lang="en-US" altLang="zh-TW" dirty="0">
                <a:latin typeface="標楷體" panose="03000509000000000000" pitchFamily="65" charset="-120"/>
                <a:ea typeface="標楷體" panose="03000509000000000000" pitchFamily="65" charset="-120"/>
              </a:rPr>
              <a:t>PT</a:t>
            </a:r>
            <a:r>
              <a:rPr lang="zh-TW" altLang="en-US" dirty="0">
                <a:latin typeface="標楷體" panose="03000509000000000000" pitchFamily="65" charset="-120"/>
                <a:ea typeface="標楷體" panose="03000509000000000000" pitchFamily="65" charset="-120"/>
              </a:rPr>
              <a:t>二次側來源的電能</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 </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如</a:t>
            </a:r>
            <a:r>
              <a:rPr lang="en-US" altLang="zh-TW" dirty="0">
                <a:latin typeface="標楷體" panose="03000509000000000000" pitchFamily="65" charset="-120"/>
                <a:ea typeface="標楷體" panose="03000509000000000000" pitchFamily="65" charset="-120"/>
              </a:rPr>
              <a:t>CTD</a:t>
            </a:r>
            <a:r>
              <a:rPr lang="zh-TW" altLang="en-US" dirty="0">
                <a:latin typeface="標楷體" panose="03000509000000000000" pitchFamily="65" charset="-120"/>
                <a:ea typeface="標楷體" panose="03000509000000000000" pitchFamily="65" charset="-120"/>
              </a:rPr>
              <a:t>、</a:t>
            </a:r>
            <a:r>
              <a:rPr lang="en-US" altLang="zh-TW" dirty="0">
                <a:latin typeface="標楷體" panose="03000509000000000000" pitchFamily="65" charset="-120"/>
                <a:ea typeface="標楷體" panose="03000509000000000000" pitchFamily="65" charset="-120"/>
              </a:rPr>
              <a:t>UPS…)</a:t>
            </a:r>
          </a:p>
          <a:p>
            <a:r>
              <a:rPr lang="zh-TW" altLang="en-US" dirty="0">
                <a:latin typeface="標楷體" panose="03000509000000000000" pitchFamily="65" charset="-120"/>
                <a:ea typeface="標楷體" panose="03000509000000000000" pitchFamily="65" charset="-120"/>
              </a:rPr>
              <a:t>無論上述兩種電能，作為電力系統中跳脫迴路的工作電源，其功能特性只有一種，就是當該電力迴路系統發生事故時，可以提供一</a:t>
            </a:r>
            <a:endParaRPr lang="en-US" altLang="zh-TW" dirty="0">
              <a:latin typeface="標楷體" panose="03000509000000000000" pitchFamily="65" charset="-120"/>
              <a:ea typeface="標楷體" panose="03000509000000000000" pitchFamily="65" charset="-120"/>
            </a:endParaRPr>
          </a:p>
          <a:p>
            <a:pPr marL="0" indent="0" algn="ctr">
              <a:buNone/>
            </a:pPr>
            <a:r>
              <a:rPr lang="zh-TW" altLang="en-US" sz="2800" b="1" dirty="0">
                <a:solidFill>
                  <a:srgbClr val="FF0000"/>
                </a:solidFill>
                <a:latin typeface="Abadi Extra Light" panose="020B0204020104020204" pitchFamily="34" charset="0"/>
                <a:ea typeface="標楷體" panose="03000509000000000000" pitchFamily="65" charset="-120"/>
              </a:rPr>
              <a:t>「</a:t>
            </a:r>
            <a:r>
              <a:rPr lang="zh-TW" altLang="en-US" sz="2800" b="1" dirty="0">
                <a:solidFill>
                  <a:srgbClr val="FF0000"/>
                </a:solidFill>
                <a:latin typeface="標楷體" panose="03000509000000000000" pitchFamily="65" charset="-120"/>
                <a:ea typeface="標楷體" panose="03000509000000000000" pitchFamily="65" charset="-120"/>
              </a:rPr>
              <a:t>安全可靠穩定的工作電能</a:t>
            </a:r>
            <a:r>
              <a:rPr lang="zh-TW" altLang="en-US" sz="2800" b="1" dirty="0">
                <a:solidFill>
                  <a:srgbClr val="FF0000"/>
                </a:solidFill>
                <a:latin typeface="Abadi Extra Light" panose="020B0204020104020204" pitchFamily="34" charset="0"/>
                <a:ea typeface="標楷體" panose="03000509000000000000" pitchFamily="65" charset="-120"/>
              </a:rPr>
              <a:t>」</a:t>
            </a:r>
            <a:endParaRPr lang="en-US" altLang="zh-TW" b="1" dirty="0">
              <a:latin typeface="標楷體" panose="03000509000000000000" pitchFamily="65" charset="-120"/>
              <a:ea typeface="標楷體" panose="03000509000000000000" pitchFamily="65" charset="-120"/>
            </a:endParaRPr>
          </a:p>
          <a:p>
            <a:pPr marL="0" indent="0">
              <a:buNone/>
            </a:pPr>
            <a:r>
              <a:rPr lang="zh-TW" altLang="en-US" dirty="0">
                <a:latin typeface="標楷體" panose="03000509000000000000" pitchFamily="65" charset="-120"/>
                <a:ea typeface="標楷體" panose="03000509000000000000" pitchFamily="65" charset="-120"/>
              </a:rPr>
              <a:t>可依靠該工作電能使高壓斷路器跳脫斷電並隔離事故。</a:t>
            </a:r>
          </a:p>
        </p:txBody>
      </p:sp>
    </p:spTree>
    <p:extLst>
      <p:ext uri="{BB962C8B-B14F-4D97-AF65-F5344CB8AC3E}">
        <p14:creationId xmlns:p14="http://schemas.microsoft.com/office/powerpoint/2010/main" val="296735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6831E9-9606-4B77-B385-27677A230A88}"/>
              </a:ext>
            </a:extLst>
          </p:cNvPr>
          <p:cNvSpPr>
            <a:spLocks noGrp="1"/>
          </p:cNvSpPr>
          <p:nvPr>
            <p:ph type="title"/>
          </p:nvPr>
        </p:nvSpPr>
        <p:spPr/>
        <p:txBody>
          <a:bodyPr/>
          <a:lstStyle/>
          <a:p>
            <a:r>
              <a:rPr lang="zh-TW" altLang="en-US" sz="3200" dirty="0">
                <a:solidFill>
                  <a:srgbClr val="0070C0"/>
                </a:solidFill>
                <a:latin typeface="標楷體" pitchFamily="65" charset="-120"/>
                <a:ea typeface="標楷體" pitchFamily="65" charset="-120"/>
              </a:rPr>
              <a:t>八、高壓斷路器盤與低壓斷路器的功能解析</a:t>
            </a:r>
            <a:endParaRPr lang="zh-TW" altLang="en-US" dirty="0"/>
          </a:p>
        </p:txBody>
      </p:sp>
      <p:graphicFrame>
        <p:nvGraphicFramePr>
          <p:cNvPr id="8" name="表格 8">
            <a:extLst>
              <a:ext uri="{FF2B5EF4-FFF2-40B4-BE49-F238E27FC236}">
                <a16:creationId xmlns:a16="http://schemas.microsoft.com/office/drawing/2014/main" id="{9D18954F-36EC-4AB2-9EAE-E8CBB2BA5503}"/>
              </a:ext>
            </a:extLst>
          </p:cNvPr>
          <p:cNvGraphicFramePr>
            <a:graphicFrameLocks noGrp="1"/>
          </p:cNvGraphicFramePr>
          <p:nvPr>
            <p:ph sz="quarter" idx="1"/>
            <p:extLst>
              <p:ext uri="{D42A27DB-BD31-4B8C-83A1-F6EECF244321}">
                <p14:modId xmlns:p14="http://schemas.microsoft.com/office/powerpoint/2010/main" val="798323350"/>
              </p:ext>
            </p:extLst>
          </p:nvPr>
        </p:nvGraphicFramePr>
        <p:xfrm>
          <a:off x="0" y="0"/>
          <a:ext cx="9144000" cy="6857999"/>
        </p:xfrm>
        <a:graphic>
          <a:graphicData uri="http://schemas.openxmlformats.org/drawingml/2006/table">
            <a:tbl>
              <a:tblPr firstRow="1" bandRow="1">
                <a:tableStyleId>{21E4AEA4-8DFA-4A89-87EB-49C32662AFE0}</a:tableStyleId>
              </a:tblPr>
              <a:tblGrid>
                <a:gridCol w="769716">
                  <a:extLst>
                    <a:ext uri="{9D8B030D-6E8A-4147-A177-3AD203B41FA5}">
                      <a16:colId xmlns:a16="http://schemas.microsoft.com/office/drawing/2014/main" val="830830416"/>
                    </a:ext>
                  </a:extLst>
                </a:gridCol>
                <a:gridCol w="3078863">
                  <a:extLst>
                    <a:ext uri="{9D8B030D-6E8A-4147-A177-3AD203B41FA5}">
                      <a16:colId xmlns:a16="http://schemas.microsoft.com/office/drawing/2014/main" val="3973438045"/>
                    </a:ext>
                  </a:extLst>
                </a:gridCol>
                <a:gridCol w="2847949">
                  <a:extLst>
                    <a:ext uri="{9D8B030D-6E8A-4147-A177-3AD203B41FA5}">
                      <a16:colId xmlns:a16="http://schemas.microsoft.com/office/drawing/2014/main" val="3449404864"/>
                    </a:ext>
                  </a:extLst>
                </a:gridCol>
                <a:gridCol w="2447472">
                  <a:extLst>
                    <a:ext uri="{9D8B030D-6E8A-4147-A177-3AD203B41FA5}">
                      <a16:colId xmlns:a16="http://schemas.microsoft.com/office/drawing/2014/main" val="146991408"/>
                    </a:ext>
                  </a:extLst>
                </a:gridCol>
              </a:tblGrid>
              <a:tr h="746843">
                <a:tc>
                  <a:txBody>
                    <a:bodyPr/>
                    <a:lstStyle/>
                    <a:p>
                      <a:r>
                        <a:rPr lang="zh-TW" altLang="en-US" dirty="0">
                          <a:solidFill>
                            <a:schemeClr val="tx1"/>
                          </a:solidFill>
                        </a:rPr>
                        <a:t>說明</a:t>
                      </a:r>
                    </a:p>
                  </a:txBody>
                  <a:tcPr/>
                </a:tc>
                <a:tc>
                  <a:txBody>
                    <a:bodyPr/>
                    <a:lstStyle/>
                    <a:p>
                      <a:pPr algn="ctr"/>
                      <a:r>
                        <a:rPr lang="zh-TW" altLang="en-US" dirty="0">
                          <a:solidFill>
                            <a:schemeClr val="tx1"/>
                          </a:solidFill>
                        </a:rPr>
                        <a:t>電容跳脫裝置</a:t>
                      </a:r>
                      <a:r>
                        <a:rPr lang="en-US" altLang="zh-TW" dirty="0">
                          <a:solidFill>
                            <a:schemeClr val="tx1"/>
                          </a:solidFill>
                        </a:rPr>
                        <a:t>CTD</a:t>
                      </a:r>
                    </a:p>
                    <a:p>
                      <a:pPr algn="ctr"/>
                      <a:r>
                        <a:rPr lang="en-US" altLang="zh-TW" dirty="0">
                          <a:solidFill>
                            <a:schemeClr val="tx1"/>
                          </a:solidFill>
                        </a:rPr>
                        <a:t>(</a:t>
                      </a:r>
                      <a:r>
                        <a:rPr lang="zh-TW" altLang="en-US" dirty="0">
                          <a:solidFill>
                            <a:srgbClr val="0070C0"/>
                          </a:solidFill>
                        </a:rPr>
                        <a:t>育駿牌</a:t>
                      </a:r>
                      <a:r>
                        <a:rPr lang="en-US" altLang="zh-TW" dirty="0">
                          <a:solidFill>
                            <a:schemeClr val="tx1"/>
                          </a:solidFill>
                        </a:rPr>
                        <a:t>)</a:t>
                      </a:r>
                      <a:endParaRPr lang="zh-TW" altLang="en-US" dirty="0">
                        <a:solidFill>
                          <a:schemeClr val="tx1"/>
                        </a:solidFill>
                      </a:endParaRPr>
                    </a:p>
                  </a:txBody>
                  <a:tcPr/>
                </a:tc>
                <a:tc>
                  <a:txBody>
                    <a:bodyPr/>
                    <a:lstStyle/>
                    <a:p>
                      <a:pPr algn="ctr"/>
                      <a:r>
                        <a:rPr lang="en-US" altLang="zh-TW" dirty="0">
                          <a:solidFill>
                            <a:schemeClr val="tx1"/>
                          </a:solidFill>
                        </a:rPr>
                        <a:t>BAT</a:t>
                      </a:r>
                      <a:r>
                        <a:rPr lang="zh-TW" altLang="en-US" dirty="0">
                          <a:solidFill>
                            <a:schemeClr val="tx1"/>
                          </a:solidFill>
                        </a:rPr>
                        <a:t>直流盤</a:t>
                      </a:r>
                    </a:p>
                  </a:txBody>
                  <a:tcPr/>
                </a:tc>
                <a:tc>
                  <a:txBody>
                    <a:bodyPr/>
                    <a:lstStyle/>
                    <a:p>
                      <a:pPr algn="ctr"/>
                      <a:r>
                        <a:rPr lang="en-US" altLang="zh-TW" dirty="0">
                          <a:solidFill>
                            <a:schemeClr val="tx1"/>
                          </a:solidFill>
                        </a:rPr>
                        <a:t>UPS(</a:t>
                      </a:r>
                      <a:r>
                        <a:rPr lang="zh-TW" altLang="en-US" dirty="0">
                          <a:solidFill>
                            <a:schemeClr val="tx1"/>
                          </a:solidFill>
                        </a:rPr>
                        <a:t>非工業用型</a:t>
                      </a:r>
                      <a:r>
                        <a:rPr lang="en-US" altLang="zh-TW" dirty="0">
                          <a:solidFill>
                            <a:schemeClr val="tx1"/>
                          </a:solidFill>
                        </a:rPr>
                        <a:t>)</a:t>
                      </a:r>
                      <a:endParaRPr lang="zh-TW" altLang="en-US" dirty="0">
                        <a:solidFill>
                          <a:schemeClr val="tx1"/>
                        </a:solidFill>
                      </a:endParaRPr>
                    </a:p>
                  </a:txBody>
                  <a:tcPr/>
                </a:tc>
                <a:extLst>
                  <a:ext uri="{0D108BD9-81ED-4DB2-BD59-A6C34878D82A}">
                    <a16:rowId xmlns:a16="http://schemas.microsoft.com/office/drawing/2014/main" val="507534515"/>
                  </a:ext>
                </a:extLst>
              </a:tr>
              <a:tr h="1252971">
                <a:tc>
                  <a:txBody>
                    <a:bodyPr/>
                    <a:lstStyle/>
                    <a:p>
                      <a:r>
                        <a:rPr lang="zh-TW" altLang="en-US" b="1" dirty="0"/>
                        <a:t>原理</a:t>
                      </a:r>
                    </a:p>
                  </a:txBody>
                  <a:tcPr/>
                </a:tc>
                <a:tc>
                  <a:txBody>
                    <a:bodyPr/>
                    <a:lstStyle/>
                    <a:p>
                      <a:r>
                        <a:rPr lang="en-US" altLang="zh-TW" dirty="0">
                          <a:latin typeface="標楷體" panose="03000509000000000000" pitchFamily="65" charset="-120"/>
                          <a:ea typeface="標楷體" panose="03000509000000000000" pitchFamily="65" charset="-120"/>
                        </a:rPr>
                        <a:t>PT</a:t>
                      </a:r>
                      <a:r>
                        <a:rPr lang="zh-TW" altLang="en-US" dirty="0">
                          <a:latin typeface="標楷體" panose="03000509000000000000" pitchFamily="65" charset="-120"/>
                          <a:ea typeface="標楷體" panose="03000509000000000000" pitchFamily="65" charset="-120"/>
                        </a:rPr>
                        <a:t>二次側的電源輸入經整流後電容充電除能直流輸入</a:t>
                      </a:r>
                    </a:p>
                  </a:txBody>
                  <a:tcPr/>
                </a:tc>
                <a:tc>
                  <a:txBody>
                    <a:bodyPr/>
                    <a:lstStyle/>
                    <a:p>
                      <a:r>
                        <a:rPr lang="en-US" altLang="zh-TW" dirty="0">
                          <a:latin typeface="標楷體" panose="03000509000000000000" pitchFamily="65" charset="-120"/>
                          <a:ea typeface="標楷體" panose="03000509000000000000" pitchFamily="65" charset="-120"/>
                        </a:rPr>
                        <a:t>PT</a:t>
                      </a:r>
                      <a:r>
                        <a:rPr lang="zh-TW" altLang="en-US" dirty="0">
                          <a:latin typeface="標楷體" panose="03000509000000000000" pitchFamily="65" charset="-120"/>
                          <a:ea typeface="標楷體" panose="03000509000000000000" pitchFamily="65" charset="-120"/>
                        </a:rPr>
                        <a:t>二次側電源經充電機對蓄電池充電，由電池組提供電力系統直流電能</a:t>
                      </a:r>
                    </a:p>
                  </a:txBody>
                  <a:tcPr/>
                </a:tc>
                <a:tc>
                  <a:txBody>
                    <a:bodyPr/>
                    <a:lstStyle/>
                    <a:p>
                      <a:r>
                        <a:rPr lang="en-US" altLang="zh-TW" dirty="0">
                          <a:latin typeface="標楷體" panose="03000509000000000000" pitchFamily="65" charset="-120"/>
                          <a:ea typeface="標楷體" panose="03000509000000000000" pitchFamily="65" charset="-120"/>
                        </a:rPr>
                        <a:t>PT</a:t>
                      </a:r>
                      <a:r>
                        <a:rPr lang="zh-TW" altLang="en-US" dirty="0">
                          <a:latin typeface="標楷體" panose="03000509000000000000" pitchFamily="65" charset="-120"/>
                          <a:ea typeface="標楷體" panose="03000509000000000000" pitchFamily="65" charset="-120"/>
                        </a:rPr>
                        <a:t>二次側電源輸入，經內部電子電路供應充放電持，在經電子電路轉化</a:t>
                      </a:r>
                      <a:r>
                        <a:rPr lang="en-US" altLang="zh-TW" dirty="0">
                          <a:latin typeface="標楷體" panose="03000509000000000000" pitchFamily="65" charset="-120"/>
                          <a:ea typeface="標楷體" panose="03000509000000000000" pitchFamily="65" charset="-120"/>
                        </a:rPr>
                        <a:t>AC</a:t>
                      </a:r>
                      <a:r>
                        <a:rPr lang="zh-TW" altLang="en-US" dirty="0">
                          <a:latin typeface="標楷體" panose="03000509000000000000" pitchFamily="65" charset="-120"/>
                          <a:ea typeface="標楷體" panose="03000509000000000000" pitchFamily="65" charset="-120"/>
                        </a:rPr>
                        <a:t>或</a:t>
                      </a:r>
                      <a:r>
                        <a:rPr lang="en-US" altLang="zh-TW" dirty="0">
                          <a:latin typeface="標楷體" panose="03000509000000000000" pitchFamily="65" charset="-120"/>
                          <a:ea typeface="標楷體" panose="03000509000000000000" pitchFamily="65" charset="-120"/>
                        </a:rPr>
                        <a:t>DC</a:t>
                      </a:r>
                      <a:r>
                        <a:rPr lang="zh-TW" altLang="en-US" dirty="0">
                          <a:latin typeface="標楷體" panose="03000509000000000000" pitchFamily="65" charset="-120"/>
                          <a:ea typeface="標楷體" panose="03000509000000000000" pitchFamily="65" charset="-120"/>
                        </a:rPr>
                        <a:t>輸出</a:t>
                      </a:r>
                    </a:p>
                  </a:txBody>
                  <a:tcPr/>
                </a:tc>
                <a:extLst>
                  <a:ext uri="{0D108BD9-81ED-4DB2-BD59-A6C34878D82A}">
                    <a16:rowId xmlns:a16="http://schemas.microsoft.com/office/drawing/2014/main" val="878117998"/>
                  </a:ext>
                </a:extLst>
              </a:tr>
              <a:tr h="2737772">
                <a:tc>
                  <a:txBody>
                    <a:bodyPr/>
                    <a:lstStyle/>
                    <a:p>
                      <a:r>
                        <a:rPr lang="zh-TW" altLang="en-US" b="1" dirty="0"/>
                        <a:t>優點</a:t>
                      </a:r>
                    </a:p>
                  </a:txBody>
                  <a:tcPr/>
                </a:tc>
                <a:tc>
                  <a:txBody>
                    <a:bodyPr/>
                    <a:lstStyle/>
                    <a:p>
                      <a:r>
                        <a:rPr lang="en-US" altLang="zh-TW" dirty="0">
                          <a:latin typeface="標楷體" panose="03000509000000000000" pitchFamily="65" charset="-120"/>
                          <a:ea typeface="標楷體" panose="03000509000000000000" pitchFamily="65" charset="-120"/>
                        </a:rPr>
                        <a:t>1.</a:t>
                      </a:r>
                      <a:r>
                        <a:rPr lang="zh-TW" altLang="en-US" dirty="0">
                          <a:latin typeface="標楷體" panose="03000509000000000000" pitchFamily="65" charset="-120"/>
                          <a:ea typeface="標楷體" panose="03000509000000000000" pitchFamily="65" charset="-120"/>
                        </a:rPr>
                        <a:t>每個電力迴路皆個別供應保護電能。</a:t>
                      </a:r>
                      <a:endParaRPr lang="en-US" altLang="zh-TW" dirty="0">
                        <a:latin typeface="標楷體" panose="03000509000000000000" pitchFamily="65" charset="-120"/>
                        <a:ea typeface="標楷體" panose="03000509000000000000" pitchFamily="65" charset="-120"/>
                      </a:endParaRPr>
                    </a:p>
                    <a:p>
                      <a:r>
                        <a:rPr lang="en-US" altLang="zh-TW" dirty="0">
                          <a:latin typeface="標楷體" panose="03000509000000000000" pitchFamily="65" charset="-120"/>
                          <a:ea typeface="標楷體" panose="03000509000000000000" pitchFamily="65" charset="-120"/>
                        </a:rPr>
                        <a:t>2.</a:t>
                      </a:r>
                      <a:r>
                        <a:rPr lang="zh-TW" altLang="en-US" dirty="0">
                          <a:latin typeface="標楷體" panose="03000509000000000000" pitchFamily="65" charset="-120"/>
                          <a:ea typeface="標楷體" panose="03000509000000000000" pitchFamily="65" charset="-120"/>
                        </a:rPr>
                        <a:t>產品及容量皆選定正確，壽命為</a:t>
                      </a:r>
                      <a:r>
                        <a:rPr lang="en-US" altLang="zh-TW" dirty="0">
                          <a:latin typeface="標楷體" panose="03000509000000000000" pitchFamily="65" charset="-120"/>
                          <a:ea typeface="標楷體" panose="03000509000000000000" pitchFamily="65" charset="-120"/>
                        </a:rPr>
                        <a:t>10</a:t>
                      </a:r>
                      <a:r>
                        <a:rPr lang="zh-TW" altLang="en-US" dirty="0">
                          <a:latin typeface="標楷體" panose="03000509000000000000" pitchFamily="65" charset="-120"/>
                          <a:ea typeface="標楷體" panose="03000509000000000000" pitchFamily="65" charset="-120"/>
                        </a:rPr>
                        <a:t>年以上，且不用維修點檢，信賴度最高。</a:t>
                      </a:r>
                      <a:endParaRPr lang="en-US" altLang="zh-TW" dirty="0">
                        <a:latin typeface="標楷體" panose="03000509000000000000" pitchFamily="65" charset="-120"/>
                        <a:ea typeface="標楷體" panose="03000509000000000000" pitchFamily="65" charset="-120"/>
                      </a:endParaRPr>
                    </a:p>
                    <a:p>
                      <a:r>
                        <a:rPr lang="en-US" altLang="zh-TW" dirty="0">
                          <a:latin typeface="標楷體" panose="03000509000000000000" pitchFamily="65" charset="-120"/>
                          <a:ea typeface="標楷體" panose="03000509000000000000" pitchFamily="65" charset="-120"/>
                        </a:rPr>
                        <a:t>3.</a:t>
                      </a:r>
                      <a:r>
                        <a:rPr lang="zh-TW" altLang="en-US" dirty="0">
                          <a:latin typeface="標楷體" panose="03000509000000000000" pitchFamily="65" charset="-120"/>
                          <a:ea typeface="標楷體" panose="03000509000000000000" pitchFamily="65" charset="-120"/>
                        </a:rPr>
                        <a:t>構造簡單，不易故障，價格實惠。</a:t>
                      </a:r>
                      <a:endParaRPr lang="en-US" altLang="zh-TW" dirty="0">
                        <a:latin typeface="標楷體" panose="03000509000000000000" pitchFamily="65" charset="-120"/>
                        <a:ea typeface="標楷體" panose="03000509000000000000" pitchFamily="65" charset="-120"/>
                      </a:endParaRPr>
                    </a:p>
                    <a:p>
                      <a:r>
                        <a:rPr lang="en-US" altLang="zh-TW" dirty="0">
                          <a:latin typeface="標楷體" panose="03000509000000000000" pitchFamily="65" charset="-120"/>
                          <a:ea typeface="標楷體" panose="03000509000000000000" pitchFamily="65" charset="-120"/>
                        </a:rPr>
                        <a:t>4.</a:t>
                      </a:r>
                      <a:r>
                        <a:rPr lang="zh-TW" altLang="en-US" dirty="0">
                          <a:latin typeface="標楷體" panose="03000509000000000000" pitchFamily="65" charset="-120"/>
                          <a:ea typeface="標楷體" panose="03000509000000000000" pitchFamily="65" charset="-120"/>
                        </a:rPr>
                        <a:t>可互相支援</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供電端、支援電能、電力迴路電能</a:t>
                      </a:r>
                      <a:r>
                        <a:rPr lang="en-US" altLang="zh-TW" dirty="0">
                          <a:latin typeface="標楷體" panose="03000509000000000000" pitchFamily="65" charset="-120"/>
                          <a:ea typeface="標楷體" panose="03000509000000000000" pitchFamily="65" charset="-120"/>
                        </a:rPr>
                        <a:t>)</a:t>
                      </a:r>
                    </a:p>
                  </a:txBody>
                  <a:tcPr/>
                </a:tc>
                <a:tc>
                  <a:txBody>
                    <a:bodyPr/>
                    <a:lstStyle/>
                    <a:p>
                      <a:r>
                        <a:rPr lang="en-US" altLang="zh-TW" dirty="0">
                          <a:latin typeface="標楷體" panose="03000509000000000000" pitchFamily="65" charset="-120"/>
                          <a:ea typeface="標楷體" panose="03000509000000000000" pitchFamily="65" charset="-120"/>
                        </a:rPr>
                        <a:t>1.</a:t>
                      </a:r>
                      <a:r>
                        <a:rPr lang="zh-TW" altLang="en-US" dirty="0">
                          <a:latin typeface="標楷體" panose="03000509000000000000" pitchFamily="65" charset="-120"/>
                          <a:ea typeface="標楷體" panose="03000509000000000000" pitchFamily="65" charset="-120"/>
                        </a:rPr>
                        <a:t>穩定性高。</a:t>
                      </a:r>
                      <a:endParaRPr lang="en-US" altLang="zh-TW" dirty="0">
                        <a:latin typeface="標楷體" panose="03000509000000000000" pitchFamily="65" charset="-120"/>
                        <a:ea typeface="標楷體" panose="03000509000000000000" pitchFamily="65" charset="-120"/>
                      </a:endParaRPr>
                    </a:p>
                    <a:p>
                      <a:r>
                        <a:rPr lang="en-US" altLang="zh-TW" dirty="0">
                          <a:latin typeface="標楷體" panose="03000509000000000000" pitchFamily="65" charset="-120"/>
                          <a:ea typeface="標楷體" panose="03000509000000000000" pitchFamily="65" charset="-120"/>
                        </a:rPr>
                        <a:t>2.</a:t>
                      </a:r>
                      <a:r>
                        <a:rPr lang="zh-TW" altLang="en-US" dirty="0">
                          <a:latin typeface="標楷體" panose="03000509000000000000" pitchFamily="65" charset="-120"/>
                          <a:ea typeface="標楷體" panose="03000509000000000000" pitchFamily="65" charset="-120"/>
                        </a:rPr>
                        <a:t>歐美國家慣用方式。</a:t>
                      </a:r>
                      <a:endParaRPr lang="en-US" altLang="zh-TW" dirty="0">
                        <a:latin typeface="標楷體" panose="03000509000000000000" pitchFamily="65" charset="-120"/>
                        <a:ea typeface="標楷體" panose="03000509000000000000" pitchFamily="65" charset="-120"/>
                      </a:endParaRPr>
                    </a:p>
                    <a:p>
                      <a:r>
                        <a:rPr lang="en-US" altLang="zh-TW" dirty="0">
                          <a:latin typeface="標楷體" panose="03000509000000000000" pitchFamily="65" charset="-120"/>
                          <a:ea typeface="標楷體" panose="03000509000000000000" pitchFamily="65" charset="-120"/>
                        </a:rPr>
                        <a:t>3.</a:t>
                      </a:r>
                      <a:r>
                        <a:rPr lang="zh-TW" altLang="en-US" dirty="0">
                          <a:latin typeface="標楷體" panose="03000509000000000000" pitchFamily="65" charset="-120"/>
                          <a:ea typeface="標楷體" panose="03000509000000000000" pitchFamily="65" charset="-120"/>
                        </a:rPr>
                        <a:t>系統越大越彰顯其功能。</a:t>
                      </a:r>
                    </a:p>
                  </a:txBody>
                  <a:tcPr/>
                </a:tc>
                <a:tc>
                  <a:txBody>
                    <a:bodyPr/>
                    <a:lstStyle/>
                    <a:p>
                      <a:r>
                        <a:rPr lang="en-US" altLang="zh-TW" dirty="0">
                          <a:latin typeface="標楷體" panose="03000509000000000000" pitchFamily="65" charset="-120"/>
                          <a:ea typeface="標楷體" panose="03000509000000000000" pitchFamily="65" charset="-120"/>
                        </a:rPr>
                        <a:t>1.</a:t>
                      </a:r>
                      <a:r>
                        <a:rPr lang="zh-TW" altLang="en-US" dirty="0">
                          <a:latin typeface="標楷體" panose="03000509000000000000" pitchFamily="65" charset="-120"/>
                          <a:ea typeface="標楷體" panose="03000509000000000000" pitchFamily="65" charset="-120"/>
                        </a:rPr>
                        <a:t>價格便宜。</a:t>
                      </a:r>
                    </a:p>
                  </a:txBody>
                  <a:tcPr/>
                </a:tc>
                <a:extLst>
                  <a:ext uri="{0D108BD9-81ED-4DB2-BD59-A6C34878D82A}">
                    <a16:rowId xmlns:a16="http://schemas.microsoft.com/office/drawing/2014/main" val="2376458171"/>
                  </a:ext>
                </a:extLst>
              </a:tr>
              <a:tr h="2120413">
                <a:tc>
                  <a:txBody>
                    <a:bodyPr/>
                    <a:lstStyle/>
                    <a:p>
                      <a:r>
                        <a:rPr lang="zh-TW" altLang="en-US" b="1" dirty="0"/>
                        <a:t>缺點</a:t>
                      </a:r>
                    </a:p>
                  </a:txBody>
                  <a:tcPr/>
                </a:tc>
                <a:tc>
                  <a:txBody>
                    <a:bodyPr/>
                    <a:lstStyle/>
                    <a:p>
                      <a:r>
                        <a:rPr lang="zh-TW" altLang="en-US" dirty="0">
                          <a:latin typeface="標楷體" panose="03000509000000000000" pitchFamily="65" charset="-120"/>
                          <a:ea typeface="標楷體" panose="03000509000000000000" pitchFamily="65" charset="-120"/>
                        </a:rPr>
                        <a:t>目前</a:t>
                      </a:r>
                      <a:r>
                        <a:rPr lang="en-US" altLang="zh-TW" dirty="0">
                          <a:latin typeface="標楷體" panose="03000509000000000000" pitchFamily="65" charset="-120"/>
                          <a:ea typeface="標楷體" panose="03000509000000000000" pitchFamily="65" charset="-120"/>
                        </a:rPr>
                        <a:t>CNS</a:t>
                      </a:r>
                      <a:r>
                        <a:rPr lang="zh-TW" altLang="en-US" dirty="0">
                          <a:latin typeface="標楷體" panose="03000509000000000000" pitchFamily="65" charset="-120"/>
                          <a:ea typeface="標楷體" panose="03000509000000000000" pitchFamily="65" charset="-120"/>
                        </a:rPr>
                        <a:t>尚無相關標準，市場產品除</a:t>
                      </a:r>
                      <a:r>
                        <a:rPr lang="zh-TW" altLang="en-US" dirty="0">
                          <a:solidFill>
                            <a:srgbClr val="0070C0"/>
                          </a:solidFill>
                          <a:latin typeface="標楷體" panose="03000509000000000000" pitchFamily="65" charset="-120"/>
                          <a:ea typeface="標楷體" panose="03000509000000000000" pitchFamily="65" charset="-120"/>
                        </a:rPr>
                        <a:t>育駿牌</a:t>
                      </a:r>
                      <a:r>
                        <a:rPr lang="zh-TW" altLang="en-US" dirty="0">
                          <a:latin typeface="標楷體" panose="03000509000000000000" pitchFamily="65" charset="-120"/>
                          <a:ea typeface="標楷體" panose="03000509000000000000" pitchFamily="65" charset="-120"/>
                        </a:rPr>
                        <a:t>外，其他國內外廠牌品質，皆良莠不齊、不符需求。</a:t>
                      </a:r>
                    </a:p>
                  </a:txBody>
                  <a:tcPr/>
                </a:tc>
                <a:tc>
                  <a:txBody>
                    <a:bodyPr/>
                    <a:lstStyle/>
                    <a:p>
                      <a:r>
                        <a:rPr lang="en-US" altLang="zh-TW" dirty="0">
                          <a:latin typeface="標楷體" panose="03000509000000000000" pitchFamily="65" charset="-120"/>
                          <a:ea typeface="標楷體" panose="03000509000000000000" pitchFamily="65" charset="-120"/>
                        </a:rPr>
                        <a:t>BAT</a:t>
                      </a:r>
                      <a:r>
                        <a:rPr lang="zh-TW" altLang="en-US" dirty="0">
                          <a:latin typeface="標楷體" panose="03000509000000000000" pitchFamily="65" charset="-120"/>
                          <a:ea typeface="標楷體" panose="03000509000000000000" pitchFamily="65" charset="-120"/>
                        </a:rPr>
                        <a:t>直流盤供應全部負載，必須有專人維護保養，且其中有段點或故障時，造成高壓斷路器盤跳脫迴路工作電能失能。</a:t>
                      </a:r>
                    </a:p>
                  </a:txBody>
                  <a:tcPr/>
                </a:tc>
                <a:tc>
                  <a:txBody>
                    <a:bodyPr/>
                    <a:lstStyle/>
                    <a:p>
                      <a:r>
                        <a:rPr lang="en-US" altLang="zh-TW" dirty="0">
                          <a:latin typeface="標楷體" panose="03000509000000000000" pitchFamily="65" charset="-120"/>
                          <a:ea typeface="標楷體" panose="03000509000000000000" pitchFamily="65" charset="-120"/>
                        </a:rPr>
                        <a:t>AC/DC</a:t>
                      </a:r>
                      <a:r>
                        <a:rPr lang="zh-TW" altLang="en-US" dirty="0">
                          <a:latin typeface="標楷體" panose="03000509000000000000" pitchFamily="65" charset="-120"/>
                          <a:ea typeface="標楷體" panose="03000509000000000000" pitchFamily="65" charset="-120"/>
                        </a:rPr>
                        <a:t>必須使用工業級</a:t>
                      </a:r>
                      <a:r>
                        <a:rPr lang="en-US" altLang="zh-TW" dirty="0">
                          <a:latin typeface="標楷體" panose="03000509000000000000" pitchFamily="65" charset="-120"/>
                          <a:ea typeface="標楷體" panose="03000509000000000000" pitchFamily="65" charset="-120"/>
                        </a:rPr>
                        <a:t>UPS</a:t>
                      </a:r>
                      <a:r>
                        <a:rPr lang="zh-TW" altLang="en-US" dirty="0">
                          <a:latin typeface="標楷體" panose="03000509000000000000" pitchFamily="65" charset="-120"/>
                          <a:ea typeface="標楷體" panose="03000509000000000000" pitchFamily="65" charset="-120"/>
                        </a:rPr>
                        <a:t>，非一般型</a:t>
                      </a:r>
                      <a:r>
                        <a:rPr lang="en-US" altLang="zh-TW" dirty="0">
                          <a:latin typeface="標楷體" panose="03000509000000000000" pitchFamily="65" charset="-120"/>
                          <a:ea typeface="標楷體" panose="03000509000000000000" pitchFamily="65" charset="-120"/>
                        </a:rPr>
                        <a:t>UPS</a:t>
                      </a:r>
                      <a:r>
                        <a:rPr lang="zh-TW" altLang="en-US" dirty="0">
                          <a:latin typeface="標楷體" panose="03000509000000000000" pitchFamily="65" charset="-120"/>
                          <a:ea typeface="標楷體" panose="03000509000000000000" pitchFamily="65" charset="-120"/>
                        </a:rPr>
                        <a:t>。同直流盤問題，若非使用工業級</a:t>
                      </a:r>
                      <a:r>
                        <a:rPr lang="en-US" altLang="zh-TW" dirty="0">
                          <a:latin typeface="標楷體" panose="03000509000000000000" pitchFamily="65" charset="-120"/>
                          <a:ea typeface="標楷體" panose="03000509000000000000" pitchFamily="65" charset="-120"/>
                        </a:rPr>
                        <a:t>UPS</a:t>
                      </a:r>
                      <a:r>
                        <a:rPr lang="zh-TW" altLang="en-US" dirty="0">
                          <a:latin typeface="標楷體" panose="03000509000000000000" pitchFamily="65" charset="-120"/>
                          <a:ea typeface="標楷體" panose="03000509000000000000" pitchFamily="65" charset="-120"/>
                        </a:rPr>
                        <a:t>且未做好保養</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定期放電、保持通風、不超載</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，其電池</a:t>
                      </a:r>
                      <a:r>
                        <a:rPr lang="en-US" altLang="zh-TW" dirty="0">
                          <a:latin typeface="標楷體" panose="03000509000000000000" pitchFamily="65" charset="-120"/>
                          <a:ea typeface="標楷體" panose="03000509000000000000" pitchFamily="65" charset="-120"/>
                        </a:rPr>
                        <a:t>1~2</a:t>
                      </a:r>
                      <a:r>
                        <a:rPr lang="zh-TW" altLang="en-US" dirty="0">
                          <a:latin typeface="標楷體" panose="03000509000000000000" pitchFamily="65" charset="-120"/>
                          <a:ea typeface="標楷體" panose="03000509000000000000" pitchFamily="65" charset="-120"/>
                        </a:rPr>
                        <a:t>年將失效。</a:t>
                      </a:r>
                    </a:p>
                  </a:txBody>
                  <a:tcPr/>
                </a:tc>
                <a:extLst>
                  <a:ext uri="{0D108BD9-81ED-4DB2-BD59-A6C34878D82A}">
                    <a16:rowId xmlns:a16="http://schemas.microsoft.com/office/drawing/2014/main" val="3234458020"/>
                  </a:ext>
                </a:extLst>
              </a:tr>
            </a:tbl>
          </a:graphicData>
        </a:graphic>
      </p:graphicFrame>
      <p:sp>
        <p:nvSpPr>
          <p:cNvPr id="11" name="箭號: 向下 10">
            <a:extLst>
              <a:ext uri="{FF2B5EF4-FFF2-40B4-BE49-F238E27FC236}">
                <a16:creationId xmlns:a16="http://schemas.microsoft.com/office/drawing/2014/main" id="{1B781314-397D-44BB-9CD5-12391B17E0D2}"/>
              </a:ext>
            </a:extLst>
          </p:cNvPr>
          <p:cNvSpPr/>
          <p:nvPr/>
        </p:nvSpPr>
        <p:spPr>
          <a:xfrm>
            <a:off x="7236296" y="4221088"/>
            <a:ext cx="432048" cy="432048"/>
          </a:xfrm>
          <a:prstGeom prst="down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12" name="文字方塊 11">
            <a:extLst>
              <a:ext uri="{FF2B5EF4-FFF2-40B4-BE49-F238E27FC236}">
                <a16:creationId xmlns:a16="http://schemas.microsoft.com/office/drawing/2014/main" id="{24FD0B66-7CFB-4E85-BD44-754CD72ABD6B}"/>
              </a:ext>
            </a:extLst>
          </p:cNvPr>
          <p:cNvSpPr txBox="1"/>
          <p:nvPr/>
        </p:nvSpPr>
        <p:spPr>
          <a:xfrm>
            <a:off x="5004048" y="3738109"/>
            <a:ext cx="4135670" cy="369332"/>
          </a:xfrm>
          <a:prstGeom prst="rect">
            <a:avLst/>
          </a:prstGeom>
          <a:noFill/>
        </p:spPr>
        <p:txBody>
          <a:bodyPr wrap="square" rtlCol="0">
            <a:spAutoFit/>
          </a:bodyPr>
          <a:lstStyle/>
          <a:p>
            <a:r>
              <a:rPr lang="zh-TW" altLang="en-US" b="1" dirty="0">
                <a:solidFill>
                  <a:srgbClr val="FF0000"/>
                </a:solidFill>
                <a:latin typeface="標楷體" panose="03000509000000000000" pitchFamily="65" charset="-120"/>
                <a:ea typeface="標楷體" panose="03000509000000000000" pitchFamily="65" charset="-120"/>
              </a:rPr>
              <a:t>此項為目前高壓配電盤故障最主要原因</a:t>
            </a:r>
          </a:p>
        </p:txBody>
      </p:sp>
    </p:spTree>
    <p:extLst>
      <p:ext uri="{BB962C8B-B14F-4D97-AF65-F5344CB8AC3E}">
        <p14:creationId xmlns:p14="http://schemas.microsoft.com/office/powerpoint/2010/main" val="2086617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000"/>
                                        <p:tgtEl>
                                          <p:spTgt spid="12"/>
                                        </p:tgtEl>
                                      </p:cBhvr>
                                    </p:animEffect>
                                    <p:anim calcmode="lin" valueType="num">
                                      <p:cBhvr>
                                        <p:cTn id="8" dur="2000" fill="hold"/>
                                        <p:tgtEl>
                                          <p:spTgt spid="12"/>
                                        </p:tgtEl>
                                        <p:attrNameLst>
                                          <p:attrName>ppt_w</p:attrName>
                                        </p:attrNameLst>
                                      </p:cBhvr>
                                      <p:tavLst>
                                        <p:tav tm="0" fmla="#ppt_w*sin(2.5*pi*$)">
                                          <p:val>
                                            <p:fltVal val="0"/>
                                          </p:val>
                                        </p:tav>
                                        <p:tav tm="100000">
                                          <p:val>
                                            <p:fltVal val="1"/>
                                          </p:val>
                                        </p:tav>
                                      </p:tavLst>
                                    </p:anim>
                                    <p:anim calcmode="lin" valueType="num">
                                      <p:cBhvr>
                                        <p:cTn id="9" dur="2000" fill="hold"/>
                                        <p:tgtEl>
                                          <p:spTgt spid="12"/>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2000"/>
                                        <p:tgtEl>
                                          <p:spTgt spid="11"/>
                                        </p:tgtEl>
                                      </p:cBhvr>
                                    </p:animEffect>
                                    <p:anim calcmode="lin" valueType="num">
                                      <p:cBhvr>
                                        <p:cTn id="13" dur="2000" fill="hold"/>
                                        <p:tgtEl>
                                          <p:spTgt spid="11"/>
                                        </p:tgtEl>
                                        <p:attrNameLst>
                                          <p:attrName>ppt_w</p:attrName>
                                        </p:attrNameLst>
                                      </p:cBhvr>
                                      <p:tavLst>
                                        <p:tav tm="0" fmla="#ppt_w*sin(2.5*pi*$)">
                                          <p:val>
                                            <p:fltVal val="0"/>
                                          </p:val>
                                        </p:tav>
                                        <p:tav tm="100000">
                                          <p:val>
                                            <p:fltVal val="1"/>
                                          </p:val>
                                        </p:tav>
                                      </p:tavLst>
                                    </p:anim>
                                    <p:anim calcmode="lin" valueType="num">
                                      <p:cBhvr>
                                        <p:cTn id="14" dur="2000" fill="hold"/>
                                        <p:tgtEl>
                                          <p:spTgt spid="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BAEEF0F-7192-459E-8388-4FF0A2442AB3}"/>
              </a:ext>
            </a:extLst>
          </p:cNvPr>
          <p:cNvSpPr>
            <a:spLocks noGrp="1"/>
          </p:cNvSpPr>
          <p:nvPr>
            <p:ph type="title"/>
          </p:nvPr>
        </p:nvSpPr>
        <p:spPr>
          <a:xfrm>
            <a:off x="301752" y="228600"/>
            <a:ext cx="8534400" cy="896144"/>
          </a:xfrm>
        </p:spPr>
        <p:txBody>
          <a:bodyPr>
            <a:normAutofit fontScale="90000"/>
          </a:bodyPr>
          <a:lstStyle/>
          <a:p>
            <a:r>
              <a:rPr lang="zh-TW" altLang="en-US" sz="3600" dirty="0">
                <a:solidFill>
                  <a:srgbClr val="0070C0"/>
                </a:solidFill>
                <a:latin typeface="標楷體" pitchFamily="65" charset="-120"/>
                <a:ea typeface="標楷體" pitchFamily="65" charset="-120"/>
              </a:rPr>
              <a:t>九、高壓斷路器盤跳脫迴路工作電能</a:t>
            </a:r>
            <a:br>
              <a:rPr lang="en-US" altLang="zh-TW" sz="3600" dirty="0">
                <a:solidFill>
                  <a:srgbClr val="0070C0"/>
                </a:solidFill>
                <a:latin typeface="標楷體" pitchFamily="65" charset="-120"/>
                <a:ea typeface="標楷體" pitchFamily="65" charset="-120"/>
              </a:rPr>
            </a:br>
            <a:r>
              <a:rPr lang="zh-TW" altLang="en-US" sz="3600" dirty="0">
                <a:solidFill>
                  <a:srgbClr val="0070C0"/>
                </a:solidFill>
                <a:latin typeface="標楷體" pitchFamily="65" charset="-120"/>
                <a:ea typeface="標楷體" pitchFamily="65" charset="-120"/>
              </a:rPr>
              <a:t>與電容跳脫裝置</a:t>
            </a:r>
            <a:r>
              <a:rPr lang="en-US" altLang="zh-TW" sz="3600" dirty="0">
                <a:solidFill>
                  <a:srgbClr val="0070C0"/>
                </a:solidFill>
                <a:latin typeface="標楷體" pitchFamily="65" charset="-120"/>
                <a:ea typeface="標楷體" pitchFamily="65" charset="-120"/>
              </a:rPr>
              <a:t>CTD</a:t>
            </a:r>
            <a:r>
              <a:rPr lang="zh-TW" altLang="en-US" sz="3600" dirty="0">
                <a:solidFill>
                  <a:srgbClr val="0070C0"/>
                </a:solidFill>
                <a:latin typeface="標楷體" pitchFamily="65" charset="-120"/>
                <a:ea typeface="標楷體" pitchFamily="65" charset="-120"/>
              </a:rPr>
              <a:t>之基本檢討</a:t>
            </a:r>
            <a:endParaRPr lang="zh-TW" altLang="en-US" dirty="0"/>
          </a:p>
        </p:txBody>
      </p:sp>
      <p:pic>
        <p:nvPicPr>
          <p:cNvPr id="5" name="內容版面配置區 4" descr="一張含有 地圖, 文字 的圖片&#10;&#10;自動產生的描述">
            <a:extLst>
              <a:ext uri="{FF2B5EF4-FFF2-40B4-BE49-F238E27FC236}">
                <a16:creationId xmlns:a16="http://schemas.microsoft.com/office/drawing/2014/main" id="{8C0560EB-75F4-469C-B54E-C59651E4EACE}"/>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967319" y="3432388"/>
            <a:ext cx="3059041" cy="2142994"/>
          </a:xfrm>
        </p:spPr>
      </p:pic>
      <p:sp>
        <p:nvSpPr>
          <p:cNvPr id="6" name="矩形 5">
            <a:extLst>
              <a:ext uri="{FF2B5EF4-FFF2-40B4-BE49-F238E27FC236}">
                <a16:creationId xmlns:a16="http://schemas.microsoft.com/office/drawing/2014/main" id="{E499F63B-5284-4E62-AAA2-143168233C5F}"/>
              </a:ext>
            </a:extLst>
          </p:cNvPr>
          <p:cNvSpPr/>
          <p:nvPr/>
        </p:nvSpPr>
        <p:spPr>
          <a:xfrm>
            <a:off x="301752" y="1574038"/>
            <a:ext cx="8662736" cy="1569660"/>
          </a:xfrm>
          <a:prstGeom prst="rect">
            <a:avLst/>
          </a:prstGeom>
        </p:spPr>
        <p:txBody>
          <a:bodyPr wrap="square">
            <a:spAutoFit/>
          </a:bodyPr>
          <a:lstStyle/>
          <a:p>
            <a:r>
              <a:rPr lang="zh-TW" altLang="en-US" sz="2400" dirty="0">
                <a:latin typeface="標楷體" panose="03000509000000000000" pitchFamily="65" charset="-120"/>
                <a:ea typeface="標楷體" panose="03000509000000000000" pitchFamily="65" charset="-120"/>
              </a:rPr>
              <a:t>緣由</a:t>
            </a:r>
            <a:r>
              <a:rPr lang="en-US" altLang="zh-TW" sz="2400" dirty="0">
                <a:latin typeface="標楷體" panose="03000509000000000000" pitchFamily="65" charset="-120"/>
                <a:ea typeface="標楷體" panose="03000509000000000000" pitchFamily="65" charset="-120"/>
              </a:rPr>
              <a:t>:</a:t>
            </a:r>
          </a:p>
          <a:p>
            <a:r>
              <a:rPr lang="zh-TW" altLang="en-US" sz="2400" dirty="0">
                <a:latin typeface="標楷體" panose="03000509000000000000" pitchFamily="65" charset="-120"/>
                <a:ea typeface="標楷體" panose="03000509000000000000" pitchFamily="65" charset="-120"/>
              </a:rPr>
              <a:t>當一高壓斷路器盤二次側發生短路時，以</a:t>
            </a:r>
            <a:r>
              <a:rPr lang="en-US" altLang="zh-TW" sz="2400" dirty="0">
                <a:latin typeface="標楷體" panose="03000509000000000000" pitchFamily="65" charset="-120"/>
                <a:ea typeface="標楷體" panose="03000509000000000000" pitchFamily="65" charset="-120"/>
              </a:rPr>
              <a:t>PT</a:t>
            </a:r>
            <a:r>
              <a:rPr lang="zh-TW" altLang="en-US" sz="2400" dirty="0">
                <a:latin typeface="標楷體" panose="03000509000000000000" pitchFamily="65" charset="-120"/>
                <a:ea typeface="標楷體" panose="03000509000000000000" pitchFamily="65" charset="-120"/>
              </a:rPr>
              <a:t>二次側供電端之交流控制電能，由於短路的關係使電壓驟降為</a:t>
            </a:r>
            <a:r>
              <a:rPr lang="en-US" altLang="zh-TW" sz="2400" dirty="0">
                <a:latin typeface="標楷體" panose="03000509000000000000" pitchFamily="65" charset="-120"/>
                <a:ea typeface="標楷體" panose="03000509000000000000" pitchFamily="65" charset="-120"/>
              </a:rPr>
              <a:t>0</a:t>
            </a:r>
            <a:r>
              <a:rPr lang="zh-TW" altLang="en-US" sz="2400" dirty="0">
                <a:latin typeface="標楷體" panose="03000509000000000000" pitchFamily="65" charset="-120"/>
                <a:ea typeface="標楷體" panose="03000509000000000000" pitchFamily="65" charset="-120"/>
              </a:rPr>
              <a:t>，將造成保護電驛及</a:t>
            </a:r>
            <a:r>
              <a:rPr lang="en-US" altLang="zh-TW" sz="2400" dirty="0">
                <a:latin typeface="標楷體" panose="03000509000000000000" pitchFamily="65" charset="-120"/>
                <a:ea typeface="標楷體" panose="03000509000000000000" pitchFamily="65" charset="-120"/>
              </a:rPr>
              <a:t>CB</a:t>
            </a:r>
            <a:r>
              <a:rPr lang="zh-TW" altLang="en-US" sz="2400" dirty="0">
                <a:latin typeface="標楷體" panose="03000509000000000000" pitchFamily="65" charset="-120"/>
                <a:ea typeface="標楷體" panose="03000509000000000000" pitchFamily="65" charset="-120"/>
              </a:rPr>
              <a:t>沒有控制電能的狀態，所以有電容跳脫裝置</a:t>
            </a:r>
            <a:r>
              <a:rPr lang="en-US" altLang="zh-TW" sz="2400" dirty="0">
                <a:latin typeface="標楷體" panose="03000509000000000000" pitchFamily="65" charset="-120"/>
                <a:ea typeface="標楷體" panose="03000509000000000000" pitchFamily="65" charset="-120"/>
              </a:rPr>
              <a:t>CTD</a:t>
            </a:r>
            <a:r>
              <a:rPr lang="zh-TW" altLang="en-US" sz="2400" dirty="0">
                <a:latin typeface="標楷體" panose="03000509000000000000" pitchFamily="65" charset="-120"/>
                <a:ea typeface="標楷體" panose="03000509000000000000" pitchFamily="65" charset="-120"/>
              </a:rPr>
              <a:t>的需求。</a:t>
            </a:r>
            <a:endParaRPr lang="zh-TW" altLang="en-US" sz="2400" dirty="0"/>
          </a:p>
        </p:txBody>
      </p:sp>
      <mc:AlternateContent xmlns:mc="http://schemas.openxmlformats.org/markup-compatibility/2006" xmlns:a14="http://schemas.microsoft.com/office/drawing/2010/main">
        <mc:Choice Requires="a14">
          <p:sp>
            <p:nvSpPr>
              <p:cNvPr id="7" name="文字方塊 6">
                <a:extLst>
                  <a:ext uri="{FF2B5EF4-FFF2-40B4-BE49-F238E27FC236}">
                    <a16:creationId xmlns:a16="http://schemas.microsoft.com/office/drawing/2014/main" id="{5EE405C9-0AF7-4AFF-9DB3-80EB65B414FB}"/>
                  </a:ext>
                </a:extLst>
              </p:cNvPr>
              <p:cNvSpPr txBox="1"/>
              <p:nvPr/>
            </p:nvSpPr>
            <p:spPr>
              <a:xfrm>
                <a:off x="467544" y="3794061"/>
                <a:ext cx="2641380" cy="1781321"/>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工作原理</a:t>
                </a:r>
                <a:r>
                  <a:rPr lang="en-US" altLang="zh-TW" dirty="0">
                    <a:latin typeface="標楷體" panose="03000509000000000000" pitchFamily="65" charset="-120"/>
                    <a:ea typeface="標楷體" panose="03000509000000000000" pitchFamily="65" charset="-120"/>
                  </a:rPr>
                  <a:t>:</a:t>
                </a:r>
              </a:p>
              <a:p>
                <a:r>
                  <a:rPr lang="en-US" altLang="zh-TW" dirty="0">
                    <a:latin typeface="標楷體" panose="03000509000000000000" pitchFamily="65" charset="-120"/>
                    <a:ea typeface="標楷體" panose="03000509000000000000" pitchFamily="65" charset="-120"/>
                  </a:rPr>
                  <a:t>PT</a:t>
                </a:r>
                <a:r>
                  <a:rPr lang="zh-TW" altLang="en-US" dirty="0">
                    <a:latin typeface="標楷體" panose="03000509000000000000" pitchFamily="65" charset="-120"/>
                    <a:ea typeface="標楷體" panose="03000509000000000000" pitchFamily="65" charset="-120"/>
                  </a:rPr>
                  <a:t>二次側經一交直流轉換電路對電容器充電儲能，電容器正、負兩端的直流電壓值為</a:t>
                </a:r>
                <a14:m>
                  <m:oMath xmlns:m="http://schemas.openxmlformats.org/officeDocument/2006/math">
                    <m:rad>
                      <m:radPr>
                        <m:degHide m:val="on"/>
                        <m:ctrlPr>
                          <a:rPr lang="en-US" altLang="zh-TW" i="1">
                            <a:latin typeface="Cambria Math" panose="02040503050406030204" pitchFamily="18" charset="0"/>
                          </a:rPr>
                        </m:ctrlPr>
                      </m:radPr>
                      <m:deg/>
                      <m:e>
                        <m:r>
                          <a:rPr lang="en-US" altLang="zh-TW" i="1">
                            <a:latin typeface="Cambria Math" panose="02040503050406030204" pitchFamily="18" charset="0"/>
                          </a:rPr>
                          <m:t>2</m:t>
                        </m:r>
                      </m:e>
                    </m:rad>
                  </m:oMath>
                </a14:m>
                <a:r>
                  <a:rPr lang="zh-TW" altLang="en-US" dirty="0">
                    <a:latin typeface="標楷體" panose="03000509000000000000" pitchFamily="65" charset="-120"/>
                    <a:ea typeface="標楷體" panose="03000509000000000000" pitchFamily="65" charset="-120"/>
                  </a:rPr>
                  <a:t>倍輸入交流電壓均方根值。</a:t>
                </a:r>
              </a:p>
            </p:txBody>
          </p:sp>
        </mc:Choice>
        <mc:Fallback xmlns="">
          <p:sp>
            <p:nvSpPr>
              <p:cNvPr id="7" name="文字方塊 6">
                <a:extLst>
                  <a:ext uri="{FF2B5EF4-FFF2-40B4-BE49-F238E27FC236}">
                    <a16:creationId xmlns:a16="http://schemas.microsoft.com/office/drawing/2014/main" id="{5EE405C9-0AF7-4AFF-9DB3-80EB65B414FB}"/>
                  </a:ext>
                </a:extLst>
              </p:cNvPr>
              <p:cNvSpPr txBox="1">
                <a:spLocks noRot="1" noChangeAspect="1" noMove="1" noResize="1" noEditPoints="1" noAdjustHandles="1" noChangeArrowheads="1" noChangeShapeType="1" noTextEdit="1"/>
              </p:cNvSpPr>
              <p:nvPr/>
            </p:nvSpPr>
            <p:spPr>
              <a:xfrm>
                <a:off x="467544" y="3794061"/>
                <a:ext cx="2641380" cy="1781321"/>
              </a:xfrm>
              <a:prstGeom prst="rect">
                <a:avLst/>
              </a:prstGeom>
              <a:blipFill>
                <a:blip r:embed="rId3"/>
                <a:stretch>
                  <a:fillRect l="-2079" t="-1365" b="-443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文字方塊 7">
                <a:extLst>
                  <a:ext uri="{FF2B5EF4-FFF2-40B4-BE49-F238E27FC236}">
                    <a16:creationId xmlns:a16="http://schemas.microsoft.com/office/drawing/2014/main" id="{2640A7C9-1FE7-41A2-9C06-2B4479439199}"/>
                  </a:ext>
                </a:extLst>
              </p:cNvPr>
              <p:cNvSpPr txBox="1"/>
              <p:nvPr/>
            </p:nvSpPr>
            <p:spPr>
              <a:xfrm>
                <a:off x="6176682" y="3794061"/>
                <a:ext cx="2641380" cy="2362313"/>
              </a:xfrm>
              <a:prstGeom prst="rect">
                <a:avLst/>
              </a:prstGeom>
              <a:noFill/>
            </p:spPr>
            <p:txBody>
              <a:bodyPr wrap="square" rtlCol="0">
                <a:spAutoFit/>
              </a:bodyPr>
              <a:lstStyle/>
              <a:p>
                <a:r>
                  <a:rPr lang="en-US" altLang="zh-TW" dirty="0">
                    <a:latin typeface="標楷體" panose="03000509000000000000" pitchFamily="65" charset="-120"/>
                    <a:ea typeface="標楷體" panose="03000509000000000000" pitchFamily="65" charset="-120"/>
                  </a:rPr>
                  <a:t>VP=</a:t>
                </a:r>
                <a:r>
                  <a:rPr lang="en-US" altLang="zh-TW" dirty="0"/>
                  <a:t> </a:t>
                </a:r>
                <a14:m>
                  <m:oMath xmlns:m="http://schemas.openxmlformats.org/officeDocument/2006/math">
                    <m:rad>
                      <m:radPr>
                        <m:degHide m:val="on"/>
                        <m:ctrlPr>
                          <a:rPr lang="en-US" altLang="zh-TW" i="1">
                            <a:latin typeface="Cambria Math" panose="02040503050406030204" pitchFamily="18" charset="0"/>
                          </a:rPr>
                        </m:ctrlPr>
                      </m:radPr>
                      <m:deg/>
                      <m:e>
                        <m:r>
                          <a:rPr lang="en-US" altLang="zh-TW" i="1">
                            <a:latin typeface="Cambria Math" panose="02040503050406030204" pitchFamily="18" charset="0"/>
                          </a:rPr>
                          <m:t>2</m:t>
                        </m:r>
                      </m:e>
                    </m:rad>
                  </m:oMath>
                </a14:m>
                <a:r>
                  <a:rPr lang="zh-TW" altLang="en-US" dirty="0">
                    <a:latin typeface="標楷體" panose="03000509000000000000" pitchFamily="65" charset="-120"/>
                    <a:ea typeface="標楷體" panose="03000509000000000000" pitchFamily="65" charset="-120"/>
                  </a:rPr>
                  <a:t> </a:t>
                </a:r>
                <a:r>
                  <a:rPr lang="en-US" altLang="zh-TW" dirty="0">
                    <a:latin typeface="標楷體" panose="03000509000000000000" pitchFamily="65" charset="-120"/>
                    <a:ea typeface="標楷體" panose="03000509000000000000" pitchFamily="65" charset="-120"/>
                  </a:rPr>
                  <a:t>x </a:t>
                </a:r>
                <a:r>
                  <a:rPr lang="en-US" altLang="zh-TW" dirty="0" err="1">
                    <a:latin typeface="標楷體" panose="03000509000000000000" pitchFamily="65" charset="-120"/>
                    <a:ea typeface="標楷體" panose="03000509000000000000" pitchFamily="65" charset="-120"/>
                  </a:rPr>
                  <a:t>Vrms</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例如</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輸入</a:t>
                </a:r>
                <a:r>
                  <a:rPr lang="en-US" altLang="zh-TW" dirty="0">
                    <a:latin typeface="標楷體" panose="03000509000000000000" pitchFamily="65" charset="-120"/>
                    <a:ea typeface="標楷體" panose="03000509000000000000" pitchFamily="65" charset="-120"/>
                  </a:rPr>
                  <a:t>AC110V(</a:t>
                </a:r>
                <a:r>
                  <a:rPr lang="en-US" altLang="zh-TW" dirty="0" err="1">
                    <a:latin typeface="標楷體" panose="03000509000000000000" pitchFamily="65" charset="-120"/>
                    <a:ea typeface="標楷體" panose="03000509000000000000" pitchFamily="65" charset="-120"/>
                  </a:rPr>
                  <a:t>Vrms</a:t>
                </a:r>
                <a:r>
                  <a:rPr lang="en-US" altLang="zh-TW" dirty="0">
                    <a:latin typeface="標楷體" panose="03000509000000000000" pitchFamily="65" charset="-120"/>
                    <a:ea typeface="標楷體" panose="03000509000000000000" pitchFamily="65" charset="-120"/>
                  </a:rPr>
                  <a:t>)</a:t>
                </a:r>
              </a:p>
              <a:p>
                <a:r>
                  <a:rPr lang="en-US" altLang="zh-TW" dirty="0">
                    <a:latin typeface="標楷體" panose="03000509000000000000" pitchFamily="65" charset="-120"/>
                    <a:ea typeface="標楷體" panose="03000509000000000000" pitchFamily="65" charset="-120"/>
                  </a:rPr>
                  <a:t>CTD</a:t>
                </a:r>
                <a:r>
                  <a:rPr lang="zh-TW" altLang="en-US" dirty="0">
                    <a:latin typeface="標楷體" panose="03000509000000000000" pitchFamily="65" charset="-120"/>
                    <a:ea typeface="標楷體" panose="03000509000000000000" pitchFamily="65" charset="-120"/>
                  </a:rPr>
                  <a:t>輸出直流電壓為</a:t>
                </a:r>
                <a:endParaRPr lang="en-US" altLang="zh-TW" i="1" dirty="0">
                  <a:latin typeface="Cambria Math" panose="02040503050406030204" pitchFamily="18" charset="0"/>
                </a:endParaRPr>
              </a:p>
              <a:p>
                <a14:m>
                  <m:oMath xmlns:m="http://schemas.openxmlformats.org/officeDocument/2006/math">
                    <m:rad>
                      <m:radPr>
                        <m:degHide m:val="on"/>
                        <m:ctrlPr>
                          <a:rPr lang="en-US" altLang="zh-TW" i="1">
                            <a:latin typeface="Cambria Math" panose="02040503050406030204" pitchFamily="18" charset="0"/>
                          </a:rPr>
                        </m:ctrlPr>
                      </m:radPr>
                      <m:deg/>
                      <m:e>
                        <m:r>
                          <a:rPr lang="en-US" altLang="zh-TW" i="1">
                            <a:latin typeface="Cambria Math" panose="02040503050406030204" pitchFamily="18" charset="0"/>
                          </a:rPr>
                          <m:t>2</m:t>
                        </m:r>
                      </m:e>
                    </m:rad>
                    <m:r>
                      <a:rPr lang="en-US" altLang="zh-TW" i="1">
                        <a:latin typeface="Cambria Math" panose="02040503050406030204" pitchFamily="18" charset="0"/>
                      </a:rPr>
                      <m:t> </m:t>
                    </m:r>
                  </m:oMath>
                </a14:m>
                <a:r>
                  <a:rPr lang="zh-TW" altLang="en-US" dirty="0">
                    <a:latin typeface="標楷體" panose="03000509000000000000" pitchFamily="65" charset="-120"/>
                    <a:ea typeface="標楷體" panose="03000509000000000000" pitchFamily="65" charset="-120"/>
                  </a:rPr>
                  <a:t> </a:t>
                </a:r>
                <a:r>
                  <a:rPr lang="en-US" altLang="zh-TW" dirty="0">
                    <a:latin typeface="標楷體" panose="03000509000000000000" pitchFamily="65" charset="-120"/>
                    <a:ea typeface="標楷體" panose="03000509000000000000" pitchFamily="65" charset="-120"/>
                  </a:rPr>
                  <a:t>x 110V=DC155V(</a:t>
                </a:r>
                <a:r>
                  <a:rPr lang="en-US" altLang="zh-TW" dirty="0" err="1">
                    <a:latin typeface="標楷體" panose="03000509000000000000" pitchFamily="65" charset="-120"/>
                    <a:ea typeface="標楷體" panose="03000509000000000000" pitchFamily="65" charset="-120"/>
                  </a:rPr>
                  <a:t>Vp</a:t>
                </a:r>
                <a:r>
                  <a:rPr lang="en-US" altLang="zh-TW" dirty="0">
                    <a:latin typeface="標楷體" panose="03000509000000000000" pitchFamily="65" charset="-120"/>
                    <a:ea typeface="標楷體" panose="03000509000000000000" pitchFamily="65" charset="-120"/>
                  </a:rPr>
                  <a:t>)</a:t>
                </a:r>
              </a:p>
              <a:p>
                <a:r>
                  <a:rPr lang="zh-TW" altLang="en-US" dirty="0">
                    <a:solidFill>
                      <a:srgbClr val="00B050"/>
                    </a:solidFill>
                    <a:latin typeface="標楷體" panose="03000509000000000000" pitchFamily="65" charset="-120"/>
                    <a:ea typeface="標楷體" panose="03000509000000000000" pitchFamily="65" charset="-120"/>
                  </a:rPr>
                  <a:t>*若輸入</a:t>
                </a:r>
                <a:r>
                  <a:rPr lang="en-US" altLang="zh-TW" dirty="0">
                    <a:solidFill>
                      <a:srgbClr val="00B050"/>
                    </a:solidFill>
                    <a:latin typeface="標楷體" panose="03000509000000000000" pitchFamily="65" charset="-120"/>
                    <a:ea typeface="標楷體" panose="03000509000000000000" pitchFamily="65" charset="-120"/>
                  </a:rPr>
                  <a:t>AC100V</a:t>
                </a:r>
                <a:r>
                  <a:rPr lang="zh-TW" altLang="en-US" dirty="0">
                    <a:solidFill>
                      <a:srgbClr val="00B050"/>
                    </a:solidFill>
                    <a:latin typeface="標楷體" panose="03000509000000000000" pitchFamily="65" charset="-120"/>
                    <a:ea typeface="標楷體" panose="03000509000000000000" pitchFamily="65" charset="-120"/>
                  </a:rPr>
                  <a:t>，輸出</a:t>
                </a:r>
                <a:r>
                  <a:rPr lang="en-US" altLang="zh-TW" dirty="0">
                    <a:solidFill>
                      <a:srgbClr val="00B050"/>
                    </a:solidFill>
                    <a:latin typeface="標楷體" panose="03000509000000000000" pitchFamily="65" charset="-120"/>
                    <a:ea typeface="標楷體" panose="03000509000000000000" pitchFamily="65" charset="-120"/>
                  </a:rPr>
                  <a:t>DC141V</a:t>
                </a:r>
              </a:p>
              <a:p>
                <a:r>
                  <a:rPr lang="zh-TW" altLang="en-US" dirty="0">
                    <a:solidFill>
                      <a:srgbClr val="00B050"/>
                    </a:solidFill>
                    <a:latin typeface="標楷體" panose="03000509000000000000" pitchFamily="65" charset="-120"/>
                    <a:ea typeface="標楷體" panose="03000509000000000000" pitchFamily="65" charset="-120"/>
                  </a:rPr>
                  <a:t>*若輸入</a:t>
                </a:r>
                <a:r>
                  <a:rPr lang="en-US" altLang="zh-TW" dirty="0">
                    <a:solidFill>
                      <a:srgbClr val="00B050"/>
                    </a:solidFill>
                    <a:latin typeface="標楷體" panose="03000509000000000000" pitchFamily="65" charset="-120"/>
                    <a:ea typeface="標楷體" panose="03000509000000000000" pitchFamily="65" charset="-120"/>
                  </a:rPr>
                  <a:t>AC120V</a:t>
                </a:r>
                <a:r>
                  <a:rPr lang="zh-TW" altLang="en-US" dirty="0">
                    <a:solidFill>
                      <a:srgbClr val="00B050"/>
                    </a:solidFill>
                    <a:latin typeface="標楷體" panose="03000509000000000000" pitchFamily="65" charset="-120"/>
                    <a:ea typeface="標楷體" panose="03000509000000000000" pitchFamily="65" charset="-120"/>
                  </a:rPr>
                  <a:t>，輸出</a:t>
                </a:r>
                <a:r>
                  <a:rPr lang="en-US" altLang="zh-TW" dirty="0">
                    <a:solidFill>
                      <a:srgbClr val="00B050"/>
                    </a:solidFill>
                    <a:latin typeface="標楷體" panose="03000509000000000000" pitchFamily="65" charset="-120"/>
                    <a:ea typeface="標楷體" panose="03000509000000000000" pitchFamily="65" charset="-120"/>
                  </a:rPr>
                  <a:t>DC170V</a:t>
                </a:r>
              </a:p>
            </p:txBody>
          </p:sp>
        </mc:Choice>
        <mc:Fallback xmlns="">
          <p:sp>
            <p:nvSpPr>
              <p:cNvPr id="8" name="文字方塊 7">
                <a:extLst>
                  <a:ext uri="{FF2B5EF4-FFF2-40B4-BE49-F238E27FC236}">
                    <a16:creationId xmlns:a16="http://schemas.microsoft.com/office/drawing/2014/main" id="{2640A7C9-1FE7-41A2-9C06-2B4479439199}"/>
                  </a:ext>
                </a:extLst>
              </p:cNvPr>
              <p:cNvSpPr txBox="1">
                <a:spLocks noRot="1" noChangeAspect="1" noMove="1" noResize="1" noEditPoints="1" noAdjustHandles="1" noChangeArrowheads="1" noChangeShapeType="1" noTextEdit="1"/>
              </p:cNvSpPr>
              <p:nvPr/>
            </p:nvSpPr>
            <p:spPr>
              <a:xfrm>
                <a:off x="6176682" y="3794061"/>
                <a:ext cx="2641380" cy="2362313"/>
              </a:xfrm>
              <a:prstGeom prst="rect">
                <a:avLst/>
              </a:prstGeom>
              <a:blipFill>
                <a:blip r:embed="rId4"/>
                <a:stretch>
                  <a:fillRect l="-1843" b="-335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80739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11F0E2-3039-4C63-B0EE-9794C57BBC6D}"/>
              </a:ext>
            </a:extLst>
          </p:cNvPr>
          <p:cNvSpPr>
            <a:spLocks noGrp="1"/>
          </p:cNvSpPr>
          <p:nvPr>
            <p:ph type="title"/>
          </p:nvPr>
        </p:nvSpPr>
        <p:spPr>
          <a:xfrm>
            <a:off x="301752" y="228600"/>
            <a:ext cx="8534400" cy="896144"/>
          </a:xfrm>
        </p:spPr>
        <p:txBody>
          <a:bodyPr>
            <a:normAutofit fontScale="90000"/>
          </a:bodyPr>
          <a:lstStyle/>
          <a:p>
            <a:r>
              <a:rPr lang="zh-TW" altLang="en-US" sz="3600" dirty="0">
                <a:solidFill>
                  <a:srgbClr val="0070C0"/>
                </a:solidFill>
                <a:latin typeface="標楷體" pitchFamily="65" charset="-120"/>
                <a:ea typeface="標楷體" pitchFamily="65" charset="-120"/>
              </a:rPr>
              <a:t>九、高壓斷路器盤跳脫迴路工作電能</a:t>
            </a:r>
            <a:br>
              <a:rPr lang="en-US" altLang="zh-TW" sz="3600" dirty="0">
                <a:solidFill>
                  <a:srgbClr val="0070C0"/>
                </a:solidFill>
                <a:latin typeface="標楷體" pitchFamily="65" charset="-120"/>
                <a:ea typeface="標楷體" pitchFamily="65" charset="-120"/>
              </a:rPr>
            </a:br>
            <a:r>
              <a:rPr lang="zh-TW" altLang="en-US" sz="3600" dirty="0">
                <a:solidFill>
                  <a:srgbClr val="0070C0"/>
                </a:solidFill>
                <a:latin typeface="標楷體" pitchFamily="65" charset="-120"/>
                <a:ea typeface="標楷體" pitchFamily="65" charset="-120"/>
              </a:rPr>
              <a:t>與電容跳脫裝置</a:t>
            </a:r>
            <a:r>
              <a:rPr lang="en-US" altLang="zh-TW" sz="3600" dirty="0">
                <a:solidFill>
                  <a:srgbClr val="0070C0"/>
                </a:solidFill>
                <a:latin typeface="標楷體" pitchFamily="65" charset="-120"/>
                <a:ea typeface="標楷體" pitchFamily="65" charset="-120"/>
              </a:rPr>
              <a:t>CTD</a:t>
            </a:r>
            <a:r>
              <a:rPr lang="zh-TW" altLang="en-US" sz="3600" dirty="0">
                <a:solidFill>
                  <a:srgbClr val="0070C0"/>
                </a:solidFill>
                <a:latin typeface="標楷體" pitchFamily="65" charset="-120"/>
                <a:ea typeface="標楷體" pitchFamily="65" charset="-120"/>
              </a:rPr>
              <a:t>之基本檢討</a:t>
            </a:r>
            <a:endParaRPr lang="zh-TW" altLang="en-US" dirty="0"/>
          </a:p>
        </p:txBody>
      </p:sp>
      <p:sp>
        <p:nvSpPr>
          <p:cNvPr id="3" name="內容版面配置區 2">
            <a:extLst>
              <a:ext uri="{FF2B5EF4-FFF2-40B4-BE49-F238E27FC236}">
                <a16:creationId xmlns:a16="http://schemas.microsoft.com/office/drawing/2014/main" id="{FA2C2789-A0D3-4254-9A08-D359C97AF9C1}"/>
              </a:ext>
            </a:extLst>
          </p:cNvPr>
          <p:cNvSpPr>
            <a:spLocks noGrp="1"/>
          </p:cNvSpPr>
          <p:nvPr>
            <p:ph sz="quarter" idx="1"/>
          </p:nvPr>
        </p:nvSpPr>
        <p:spPr/>
        <p:txBody>
          <a:bodyPr/>
          <a:lstStyle/>
          <a:p>
            <a:r>
              <a:rPr lang="en-US" altLang="zh-TW" dirty="0">
                <a:latin typeface="標楷體" panose="03000509000000000000" pitchFamily="65" charset="-120"/>
                <a:ea typeface="標楷體" panose="03000509000000000000" pitchFamily="65" charset="-120"/>
              </a:rPr>
              <a:t>CTD</a:t>
            </a:r>
            <a:r>
              <a:rPr lang="zh-TW" altLang="en-US" dirty="0">
                <a:latin typeface="標楷體" panose="03000509000000000000" pitchFamily="65" charset="-120"/>
                <a:ea typeface="標楷體" panose="03000509000000000000" pitchFamily="65" charset="-120"/>
              </a:rPr>
              <a:t>製造與改善方法</a:t>
            </a:r>
            <a:r>
              <a:rPr lang="en-US" altLang="zh-TW" dirty="0">
                <a:latin typeface="標楷體" panose="03000509000000000000" pitchFamily="65" charset="-120"/>
                <a:ea typeface="標楷體" panose="03000509000000000000" pitchFamily="65" charset="-120"/>
              </a:rPr>
              <a:t>:</a:t>
            </a:r>
          </a:p>
          <a:p>
            <a:endParaRPr lang="en-US" altLang="zh-TW" dirty="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pPr marL="0" indent="0">
              <a:buNone/>
            </a:pPr>
            <a:endParaRPr lang="zh-TW" altLang="en-US" dirty="0">
              <a:latin typeface="標楷體" panose="03000509000000000000" pitchFamily="65" charset="-120"/>
              <a:ea typeface="標楷體" panose="03000509000000000000" pitchFamily="65" charset="-120"/>
            </a:endParaRPr>
          </a:p>
        </p:txBody>
      </p:sp>
      <p:sp>
        <p:nvSpPr>
          <p:cNvPr id="5" name="文字方塊 4">
            <a:extLst>
              <a:ext uri="{FF2B5EF4-FFF2-40B4-BE49-F238E27FC236}">
                <a16:creationId xmlns:a16="http://schemas.microsoft.com/office/drawing/2014/main" id="{B54602FD-9706-474B-860A-0A4B60382EB8}"/>
              </a:ext>
            </a:extLst>
          </p:cNvPr>
          <p:cNvSpPr txBox="1"/>
          <p:nvPr/>
        </p:nvSpPr>
        <p:spPr>
          <a:xfrm>
            <a:off x="539552" y="4221088"/>
            <a:ext cx="2641380" cy="923330"/>
          </a:xfrm>
          <a:prstGeom prst="rect">
            <a:avLst/>
          </a:prstGeom>
          <a:noFill/>
        </p:spPr>
        <p:txBody>
          <a:bodyPr wrap="square" rtlCol="0">
            <a:spAutoFit/>
          </a:bodyPr>
          <a:lstStyle/>
          <a:p>
            <a:r>
              <a:rPr lang="zh-TW" altLang="en-US" dirty="0">
                <a:solidFill>
                  <a:srgbClr val="FF0000"/>
                </a:solidFill>
                <a:latin typeface="標楷體" panose="03000509000000000000" pitchFamily="65" charset="-120"/>
                <a:ea typeface="標楷體" panose="03000509000000000000" pitchFamily="65" charset="-120"/>
              </a:rPr>
              <a:t>說明</a:t>
            </a:r>
            <a:r>
              <a:rPr lang="en-US" altLang="zh-TW" dirty="0">
                <a:solidFill>
                  <a:srgbClr val="FF0000"/>
                </a:solidFill>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一般負載為</a:t>
            </a:r>
            <a:r>
              <a:rPr lang="en-US" altLang="zh-TW" dirty="0">
                <a:latin typeface="標楷體" panose="03000509000000000000" pitchFamily="65" charset="-120"/>
                <a:ea typeface="標楷體" panose="03000509000000000000" pitchFamily="65" charset="-120"/>
              </a:rPr>
              <a:t>CB</a:t>
            </a:r>
            <a:r>
              <a:rPr lang="zh-TW" altLang="en-US" dirty="0">
                <a:latin typeface="標楷體" panose="03000509000000000000" pitchFamily="65" charset="-120"/>
                <a:ea typeface="標楷體" panose="03000509000000000000" pitchFamily="65" charset="-120"/>
              </a:rPr>
              <a:t>的跳脫迴路電能或為保護電驛工作電能二種</a:t>
            </a:r>
            <a:endParaRPr lang="en-US" altLang="zh-TW" dirty="0">
              <a:latin typeface="標楷體" panose="03000509000000000000" pitchFamily="65" charset="-120"/>
              <a:ea typeface="標楷體" panose="03000509000000000000" pitchFamily="65" charset="-120"/>
            </a:endParaRPr>
          </a:p>
        </p:txBody>
      </p:sp>
      <p:sp>
        <p:nvSpPr>
          <p:cNvPr id="6" name="矩形 5">
            <a:extLst>
              <a:ext uri="{FF2B5EF4-FFF2-40B4-BE49-F238E27FC236}">
                <a16:creationId xmlns:a16="http://schemas.microsoft.com/office/drawing/2014/main" id="{99C91A4D-1C86-4369-BC0B-8C29620E5368}"/>
              </a:ext>
            </a:extLst>
          </p:cNvPr>
          <p:cNvSpPr/>
          <p:nvPr/>
        </p:nvSpPr>
        <p:spPr>
          <a:xfrm>
            <a:off x="5508104" y="4165257"/>
            <a:ext cx="2986684" cy="923330"/>
          </a:xfrm>
          <a:prstGeom prst="rect">
            <a:avLst/>
          </a:prstGeom>
        </p:spPr>
        <p:txBody>
          <a:bodyPr wrap="square">
            <a:spAutoFit/>
          </a:bodyPr>
          <a:lstStyle/>
          <a:p>
            <a:r>
              <a:rPr lang="zh-TW" altLang="en-US" dirty="0">
                <a:solidFill>
                  <a:srgbClr val="FF0000"/>
                </a:solidFill>
                <a:latin typeface="標楷體" panose="03000509000000000000" pitchFamily="65" charset="-120"/>
                <a:ea typeface="標楷體" panose="03000509000000000000" pitchFamily="65" charset="-120"/>
              </a:rPr>
              <a:t>說明</a:t>
            </a:r>
            <a:r>
              <a:rPr lang="en-US" altLang="zh-TW" dirty="0">
                <a:solidFill>
                  <a:srgbClr val="FF0000"/>
                </a:solidFill>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如此改善不會因</a:t>
            </a:r>
            <a:r>
              <a:rPr lang="en-US" altLang="zh-TW" dirty="0">
                <a:latin typeface="標楷體" panose="03000509000000000000" pitchFamily="65" charset="-120"/>
                <a:ea typeface="標楷體" panose="03000509000000000000" pitchFamily="65" charset="-120"/>
              </a:rPr>
              <a:t>CTD</a:t>
            </a:r>
            <a:r>
              <a:rPr lang="zh-TW" altLang="en-US" dirty="0">
                <a:latin typeface="標楷體" panose="03000509000000000000" pitchFamily="65" charset="-120"/>
                <a:ea typeface="標楷體" panose="03000509000000000000" pitchFamily="65" charset="-120"/>
              </a:rPr>
              <a:t>失能而造成故障，不會跳脫</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短路除外</a:t>
            </a:r>
            <a:r>
              <a:rPr lang="en-US" altLang="zh-TW" dirty="0">
                <a:latin typeface="標楷體" panose="03000509000000000000" pitchFamily="65" charset="-120"/>
                <a:ea typeface="標楷體" panose="03000509000000000000" pitchFamily="65" charset="-120"/>
              </a:rPr>
              <a:t>)</a:t>
            </a:r>
          </a:p>
        </p:txBody>
      </p:sp>
      <p:sp>
        <p:nvSpPr>
          <p:cNvPr id="7" name="矩形 6">
            <a:extLst>
              <a:ext uri="{FF2B5EF4-FFF2-40B4-BE49-F238E27FC236}">
                <a16:creationId xmlns:a16="http://schemas.microsoft.com/office/drawing/2014/main" id="{D4685CEB-9770-47E1-A825-B50E3ED7210D}"/>
              </a:ext>
            </a:extLst>
          </p:cNvPr>
          <p:cNvSpPr/>
          <p:nvPr/>
        </p:nvSpPr>
        <p:spPr>
          <a:xfrm>
            <a:off x="5508104" y="5248898"/>
            <a:ext cx="2986684" cy="923330"/>
          </a:xfrm>
          <a:prstGeom prst="rect">
            <a:avLst/>
          </a:prstGeom>
        </p:spPr>
        <p:txBody>
          <a:bodyPr wrap="square">
            <a:spAutoFit/>
          </a:bodyPr>
          <a:lstStyle/>
          <a:p>
            <a:r>
              <a:rPr lang="zh-TW" altLang="en-US" dirty="0">
                <a:solidFill>
                  <a:srgbClr val="FF0000"/>
                </a:solidFill>
                <a:latin typeface="標楷體" panose="03000509000000000000" pitchFamily="65" charset="-120"/>
                <a:ea typeface="標楷體" panose="03000509000000000000" pitchFamily="65" charset="-120"/>
              </a:rPr>
              <a:t>註</a:t>
            </a:r>
            <a:r>
              <a:rPr lang="en-US" altLang="zh-TW" dirty="0">
                <a:solidFill>
                  <a:srgbClr val="FF0000"/>
                </a:solidFill>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故障有</a:t>
            </a:r>
            <a:r>
              <a:rPr lang="en-US" altLang="zh-TW" dirty="0">
                <a:latin typeface="標楷體" panose="03000509000000000000" pitchFamily="65" charset="-120"/>
                <a:ea typeface="標楷體" panose="03000509000000000000" pitchFamily="65" charset="-120"/>
              </a:rPr>
              <a:t>N</a:t>
            </a:r>
            <a:r>
              <a:rPr lang="zh-TW" altLang="en-US" dirty="0">
                <a:latin typeface="標楷體" panose="03000509000000000000" pitchFamily="65" charset="-120"/>
                <a:ea typeface="標楷體" panose="03000509000000000000" pitchFamily="65" charset="-120"/>
              </a:rPr>
              <a:t>種，如過載、接地、過電流、過電壓、低電壓、溫升</a:t>
            </a:r>
            <a:r>
              <a:rPr lang="en-US" altLang="zh-TW" dirty="0">
                <a:latin typeface="標楷體" panose="03000509000000000000" pitchFamily="65" charset="-120"/>
                <a:ea typeface="標楷體" panose="03000509000000000000" pitchFamily="65" charset="-120"/>
              </a:rPr>
              <a:t>…</a:t>
            </a:r>
          </a:p>
        </p:txBody>
      </p:sp>
      <p:sp>
        <p:nvSpPr>
          <p:cNvPr id="8" name="矩形 7">
            <a:extLst>
              <a:ext uri="{FF2B5EF4-FFF2-40B4-BE49-F238E27FC236}">
                <a16:creationId xmlns:a16="http://schemas.microsoft.com/office/drawing/2014/main" id="{112DF388-F8D3-4EC7-92E5-3DCBEAB96880}"/>
              </a:ext>
            </a:extLst>
          </p:cNvPr>
          <p:cNvSpPr/>
          <p:nvPr/>
        </p:nvSpPr>
        <p:spPr>
          <a:xfrm>
            <a:off x="518717" y="5248898"/>
            <a:ext cx="2986684" cy="923330"/>
          </a:xfrm>
          <a:prstGeom prst="rect">
            <a:avLst/>
          </a:prstGeom>
        </p:spPr>
        <p:txBody>
          <a:bodyPr wrap="square">
            <a:spAutoFit/>
          </a:bodyPr>
          <a:lstStyle/>
          <a:p>
            <a:r>
              <a:rPr lang="zh-TW" altLang="en-US" dirty="0">
                <a:solidFill>
                  <a:srgbClr val="FF0000"/>
                </a:solidFill>
                <a:latin typeface="標楷體" panose="03000509000000000000" pitchFamily="65" charset="-120"/>
                <a:ea typeface="標楷體" panose="03000509000000000000" pitchFamily="65" charset="-120"/>
              </a:rPr>
              <a:t>缺失</a:t>
            </a:r>
            <a:r>
              <a:rPr lang="en-US" altLang="zh-TW" dirty="0">
                <a:solidFill>
                  <a:srgbClr val="FF0000"/>
                </a:solidFill>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一般</a:t>
            </a:r>
            <a:r>
              <a:rPr lang="en-US" altLang="zh-TW" dirty="0">
                <a:latin typeface="標楷體" panose="03000509000000000000" pitchFamily="65" charset="-120"/>
                <a:ea typeface="標楷體" panose="03000509000000000000" pitchFamily="65" charset="-120"/>
              </a:rPr>
              <a:t>CTD</a:t>
            </a:r>
            <a:r>
              <a:rPr lang="zh-TW" altLang="en-US" dirty="0">
                <a:latin typeface="標楷體" panose="03000509000000000000" pitchFamily="65" charset="-120"/>
                <a:ea typeface="標楷體" panose="03000509000000000000" pitchFamily="65" charset="-120"/>
              </a:rPr>
              <a:t>對負載型式為串接，所以當</a:t>
            </a:r>
            <a:r>
              <a:rPr lang="en-US" altLang="zh-TW" dirty="0">
                <a:latin typeface="標楷體" panose="03000509000000000000" pitchFamily="65" charset="-120"/>
                <a:ea typeface="標楷體" panose="03000509000000000000" pitchFamily="65" charset="-120"/>
              </a:rPr>
              <a:t>CTD</a:t>
            </a:r>
            <a:r>
              <a:rPr lang="zh-TW" altLang="en-US" dirty="0">
                <a:latin typeface="標楷體" panose="03000509000000000000" pitchFamily="65" charset="-120"/>
                <a:ea typeface="標楷體" panose="03000509000000000000" pitchFamily="65" charset="-120"/>
              </a:rPr>
              <a:t>失能會造成該跳脫迴路完全失能。</a:t>
            </a:r>
            <a:endParaRPr lang="en-US" altLang="zh-TW" dirty="0">
              <a:latin typeface="標楷體" panose="03000509000000000000" pitchFamily="65" charset="-120"/>
              <a:ea typeface="標楷體" panose="03000509000000000000" pitchFamily="65" charset="-120"/>
            </a:endParaRPr>
          </a:p>
        </p:txBody>
      </p:sp>
      <p:pic>
        <p:nvPicPr>
          <p:cNvPr id="12" name="圖片 11" descr="一張含有 時鐘 的圖片&#10;&#10;自動產生的描述">
            <a:extLst>
              <a:ext uri="{FF2B5EF4-FFF2-40B4-BE49-F238E27FC236}">
                <a16:creationId xmlns:a16="http://schemas.microsoft.com/office/drawing/2014/main" id="{9EFAE858-5F09-4F70-A3CF-29E04DE66E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2021724"/>
            <a:ext cx="9036496" cy="2056402"/>
          </a:xfrm>
          <a:prstGeom prst="rect">
            <a:avLst/>
          </a:prstGeom>
        </p:spPr>
      </p:pic>
    </p:spTree>
    <p:extLst>
      <p:ext uri="{BB962C8B-B14F-4D97-AF65-F5344CB8AC3E}">
        <p14:creationId xmlns:p14="http://schemas.microsoft.com/office/powerpoint/2010/main" val="1434625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DB8FF4E-0E4C-4BC1-A2E1-67E36E494101}"/>
              </a:ext>
            </a:extLst>
          </p:cNvPr>
          <p:cNvSpPr>
            <a:spLocks noGrp="1"/>
          </p:cNvSpPr>
          <p:nvPr>
            <p:ph type="title"/>
          </p:nvPr>
        </p:nvSpPr>
        <p:spPr>
          <a:xfrm>
            <a:off x="301752" y="228600"/>
            <a:ext cx="8534400" cy="824136"/>
          </a:xfrm>
        </p:spPr>
        <p:txBody>
          <a:bodyPr>
            <a:normAutofit fontScale="90000"/>
          </a:bodyPr>
          <a:lstStyle/>
          <a:p>
            <a:r>
              <a:rPr lang="zh-TW" altLang="en-US" sz="3200" dirty="0">
                <a:solidFill>
                  <a:srgbClr val="0070C0"/>
                </a:solidFill>
                <a:latin typeface="標楷體" pitchFamily="65" charset="-120"/>
                <a:ea typeface="標楷體" pitchFamily="65" charset="-120"/>
              </a:rPr>
              <a:t>九、高壓斷路器盤跳脫迴路工作電能</a:t>
            </a:r>
            <a:br>
              <a:rPr lang="en-US" altLang="zh-TW" sz="3200" dirty="0">
                <a:solidFill>
                  <a:srgbClr val="0070C0"/>
                </a:solidFill>
                <a:latin typeface="標楷體" pitchFamily="65" charset="-120"/>
                <a:ea typeface="標楷體" pitchFamily="65" charset="-120"/>
              </a:rPr>
            </a:br>
            <a:r>
              <a:rPr lang="zh-TW" altLang="en-US" sz="3200" dirty="0">
                <a:solidFill>
                  <a:srgbClr val="0070C0"/>
                </a:solidFill>
                <a:latin typeface="標楷體" pitchFamily="65" charset="-120"/>
                <a:ea typeface="標楷體" pitchFamily="65" charset="-120"/>
              </a:rPr>
              <a:t>與電容跳脫裝置</a:t>
            </a:r>
            <a:r>
              <a:rPr lang="en-US" altLang="zh-TW" sz="3200" dirty="0">
                <a:solidFill>
                  <a:srgbClr val="0070C0"/>
                </a:solidFill>
                <a:latin typeface="標楷體" pitchFamily="65" charset="-120"/>
                <a:ea typeface="標楷體" pitchFamily="65" charset="-120"/>
              </a:rPr>
              <a:t>CTD</a:t>
            </a:r>
            <a:r>
              <a:rPr lang="zh-TW" altLang="en-US" sz="3200" dirty="0">
                <a:solidFill>
                  <a:srgbClr val="0070C0"/>
                </a:solidFill>
                <a:latin typeface="標楷體" pitchFamily="65" charset="-120"/>
                <a:ea typeface="標楷體" pitchFamily="65" charset="-120"/>
              </a:rPr>
              <a:t>之基本檢討</a:t>
            </a:r>
            <a:endParaRPr lang="zh-TW" altLang="en-US" dirty="0"/>
          </a:p>
        </p:txBody>
      </p:sp>
      <p:sp>
        <p:nvSpPr>
          <p:cNvPr id="3" name="內容版面配置區 2">
            <a:extLst>
              <a:ext uri="{FF2B5EF4-FFF2-40B4-BE49-F238E27FC236}">
                <a16:creationId xmlns:a16="http://schemas.microsoft.com/office/drawing/2014/main" id="{CF56C20B-E190-4525-B521-0A490E47C515}"/>
              </a:ext>
            </a:extLst>
          </p:cNvPr>
          <p:cNvSpPr>
            <a:spLocks noGrp="1"/>
          </p:cNvSpPr>
          <p:nvPr>
            <p:ph sz="quarter" idx="1"/>
          </p:nvPr>
        </p:nvSpPr>
        <p:spPr/>
        <p:txBody>
          <a:bodyPr>
            <a:normAutofit/>
          </a:bodyPr>
          <a:lstStyle/>
          <a:p>
            <a:pPr marL="0" indent="0">
              <a:buNone/>
            </a:pPr>
            <a:r>
              <a:rPr lang="zh-TW" altLang="en-US" sz="2400" dirty="0">
                <a:latin typeface="標楷體" panose="03000509000000000000" pitchFamily="65" charset="-120"/>
                <a:ea typeface="標楷體" panose="03000509000000000000" pitchFamily="65" charset="-120"/>
              </a:rPr>
              <a:t>*目前在高壓配電盤上，皆設計有</a:t>
            </a:r>
            <a:r>
              <a:rPr lang="en-US" altLang="zh-TW" sz="2400" dirty="0">
                <a:latin typeface="標楷體" panose="03000509000000000000" pitchFamily="65" charset="-120"/>
                <a:ea typeface="標楷體" panose="03000509000000000000" pitchFamily="65" charset="-120"/>
              </a:rPr>
              <a:t>2</a:t>
            </a:r>
            <a:r>
              <a:rPr lang="zh-TW" altLang="en-US" sz="2400" dirty="0">
                <a:latin typeface="標楷體" panose="03000509000000000000" pitchFamily="65" charset="-120"/>
                <a:ea typeface="標楷體" panose="03000509000000000000" pitchFamily="65" charset="-120"/>
              </a:rPr>
              <a:t>只</a:t>
            </a:r>
            <a:r>
              <a:rPr lang="en-US" altLang="zh-TW" sz="2400" dirty="0">
                <a:latin typeface="標楷體" panose="03000509000000000000" pitchFamily="65" charset="-120"/>
                <a:ea typeface="標楷體" panose="03000509000000000000" pitchFamily="65" charset="-120"/>
              </a:rPr>
              <a:t>CTD</a:t>
            </a:r>
            <a:r>
              <a:rPr lang="zh-TW" altLang="en-US" sz="2400" dirty="0">
                <a:latin typeface="標楷體" panose="03000509000000000000" pitchFamily="65" charset="-120"/>
                <a:ea typeface="標楷體" panose="03000509000000000000" pitchFamily="65" charset="-120"/>
              </a:rPr>
              <a:t>，各為</a:t>
            </a:r>
            <a:r>
              <a:rPr lang="en-US" altLang="zh-TW" sz="2400" dirty="0">
                <a:latin typeface="標楷體" panose="03000509000000000000" pitchFamily="65" charset="-120"/>
                <a:ea typeface="標楷體" panose="03000509000000000000" pitchFamily="65" charset="-120"/>
              </a:rPr>
              <a:t>CB</a:t>
            </a:r>
            <a:r>
              <a:rPr lang="zh-TW" altLang="en-US" sz="2400" dirty="0">
                <a:latin typeface="標楷體" panose="03000509000000000000" pitchFamily="65" charset="-120"/>
                <a:ea typeface="標楷體" panose="03000509000000000000" pitchFamily="65" charset="-120"/>
              </a:rPr>
              <a:t>和</a:t>
            </a:r>
            <a:r>
              <a:rPr lang="en-US" altLang="zh-TW" sz="2400" dirty="0">
                <a:latin typeface="標楷體" panose="03000509000000000000" pitchFamily="65" charset="-120"/>
                <a:ea typeface="標楷體" panose="03000509000000000000" pitchFamily="65" charset="-120"/>
              </a:rPr>
              <a:t>Ry</a:t>
            </a:r>
            <a:r>
              <a:rPr lang="zh-TW" altLang="en-US" sz="2400" dirty="0">
                <a:latin typeface="標楷體" panose="03000509000000000000" pitchFamily="65" charset="-120"/>
                <a:ea typeface="標楷體" panose="03000509000000000000" pitchFamily="65" charset="-120"/>
              </a:rPr>
              <a:t>使用，配線方式如下圖說明</a:t>
            </a:r>
            <a:r>
              <a:rPr lang="en-US" altLang="zh-TW" sz="2400" dirty="0">
                <a:latin typeface="標楷體" panose="03000509000000000000" pitchFamily="65" charset="-120"/>
                <a:ea typeface="標楷體" panose="03000509000000000000" pitchFamily="65" charset="-120"/>
              </a:rPr>
              <a:t>~</a:t>
            </a:r>
            <a:endParaRPr lang="zh-TW" altLang="en-US" sz="2400" dirty="0">
              <a:latin typeface="標楷體" panose="03000509000000000000" pitchFamily="65" charset="-120"/>
              <a:ea typeface="標楷體" panose="03000509000000000000" pitchFamily="65" charset="-120"/>
            </a:endParaRPr>
          </a:p>
        </p:txBody>
      </p:sp>
      <p:pic>
        <p:nvPicPr>
          <p:cNvPr id="5" name="圖片 4">
            <a:extLst>
              <a:ext uri="{FF2B5EF4-FFF2-40B4-BE49-F238E27FC236}">
                <a16:creationId xmlns:a16="http://schemas.microsoft.com/office/drawing/2014/main" id="{654553ED-EB3B-4C2A-96C2-897B94ABFF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48880"/>
            <a:ext cx="9144000" cy="4089807"/>
          </a:xfrm>
          <a:prstGeom prst="rect">
            <a:avLst/>
          </a:prstGeom>
        </p:spPr>
      </p:pic>
    </p:spTree>
    <p:extLst>
      <p:ext uri="{BB962C8B-B14F-4D97-AF65-F5344CB8AC3E}">
        <p14:creationId xmlns:p14="http://schemas.microsoft.com/office/powerpoint/2010/main" val="23059159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6CE8C33-51EB-4D0B-B572-B12B9C46D77C}"/>
              </a:ext>
            </a:extLst>
          </p:cNvPr>
          <p:cNvSpPr>
            <a:spLocks noGrp="1"/>
          </p:cNvSpPr>
          <p:nvPr>
            <p:ph type="title"/>
          </p:nvPr>
        </p:nvSpPr>
        <p:spPr>
          <a:xfrm>
            <a:off x="301752" y="228600"/>
            <a:ext cx="8534400" cy="896144"/>
          </a:xfrm>
        </p:spPr>
        <p:txBody>
          <a:bodyPr>
            <a:normAutofit fontScale="90000"/>
          </a:bodyPr>
          <a:lstStyle/>
          <a:p>
            <a:r>
              <a:rPr lang="zh-TW" altLang="en-US" sz="3600" dirty="0">
                <a:solidFill>
                  <a:srgbClr val="0070C0"/>
                </a:solidFill>
                <a:latin typeface="標楷體" pitchFamily="65" charset="-120"/>
                <a:ea typeface="標楷體" pitchFamily="65" charset="-120"/>
              </a:rPr>
              <a:t>九、高壓斷路器盤跳脫迴路工作電能</a:t>
            </a:r>
            <a:br>
              <a:rPr lang="en-US" altLang="zh-TW" sz="3600" dirty="0">
                <a:solidFill>
                  <a:srgbClr val="0070C0"/>
                </a:solidFill>
                <a:latin typeface="標楷體" pitchFamily="65" charset="-120"/>
                <a:ea typeface="標楷體" pitchFamily="65" charset="-120"/>
              </a:rPr>
            </a:br>
            <a:r>
              <a:rPr lang="zh-TW" altLang="en-US" sz="3600" dirty="0">
                <a:solidFill>
                  <a:srgbClr val="0070C0"/>
                </a:solidFill>
                <a:latin typeface="標楷體" pitchFamily="65" charset="-120"/>
                <a:ea typeface="標楷體" pitchFamily="65" charset="-120"/>
              </a:rPr>
              <a:t>與電容跳脫裝置</a:t>
            </a:r>
            <a:r>
              <a:rPr lang="en-US" altLang="zh-TW" sz="3600" dirty="0">
                <a:solidFill>
                  <a:srgbClr val="0070C0"/>
                </a:solidFill>
                <a:latin typeface="標楷體" pitchFamily="65" charset="-120"/>
                <a:ea typeface="標楷體" pitchFamily="65" charset="-120"/>
              </a:rPr>
              <a:t>CTD</a:t>
            </a:r>
            <a:r>
              <a:rPr lang="zh-TW" altLang="en-US" sz="3600" dirty="0">
                <a:solidFill>
                  <a:srgbClr val="0070C0"/>
                </a:solidFill>
                <a:latin typeface="標楷體" pitchFamily="65" charset="-120"/>
                <a:ea typeface="標楷體" pitchFamily="65" charset="-120"/>
              </a:rPr>
              <a:t>之基本檢討</a:t>
            </a:r>
            <a:endParaRPr lang="zh-TW" altLang="en-US" dirty="0"/>
          </a:p>
        </p:txBody>
      </p:sp>
      <p:sp>
        <p:nvSpPr>
          <p:cNvPr id="3" name="內容版面配置區 2">
            <a:extLst>
              <a:ext uri="{FF2B5EF4-FFF2-40B4-BE49-F238E27FC236}">
                <a16:creationId xmlns:a16="http://schemas.microsoft.com/office/drawing/2014/main" id="{1031A087-1BE2-498D-8810-1A47910C5611}"/>
              </a:ext>
            </a:extLst>
          </p:cNvPr>
          <p:cNvSpPr>
            <a:spLocks noGrp="1"/>
          </p:cNvSpPr>
          <p:nvPr>
            <p:ph sz="quarter" idx="1"/>
          </p:nvPr>
        </p:nvSpPr>
        <p:spPr/>
        <p:txBody>
          <a:bodyPr/>
          <a:lstStyle/>
          <a:p>
            <a:r>
              <a:rPr lang="zh-TW" altLang="en-US" sz="2400" dirty="0">
                <a:latin typeface="標楷體" panose="03000509000000000000" pitchFamily="65" charset="-120"/>
                <a:ea typeface="標楷體" panose="03000509000000000000" pitchFamily="65" charset="-120"/>
              </a:rPr>
              <a:t>建議採用育駿牌</a:t>
            </a:r>
            <a:r>
              <a:rPr lang="en-US" altLang="zh-TW" sz="2400" dirty="0">
                <a:latin typeface="標楷體" panose="03000509000000000000" pitchFamily="65" charset="-120"/>
                <a:ea typeface="標楷體" panose="03000509000000000000" pitchFamily="65" charset="-120"/>
              </a:rPr>
              <a:t>CTD</a:t>
            </a:r>
            <a:r>
              <a:rPr lang="zh-TW" altLang="en-US" sz="2400" dirty="0">
                <a:latin typeface="標楷體" panose="03000509000000000000" pitchFamily="65" charset="-120"/>
                <a:ea typeface="標楷體" panose="03000509000000000000" pitchFamily="65" charset="-120"/>
              </a:rPr>
              <a:t>，並改善為</a:t>
            </a:r>
            <a:r>
              <a:rPr lang="en-US" altLang="zh-TW" sz="2400" dirty="0">
                <a:latin typeface="標楷體" panose="03000509000000000000" pitchFamily="65" charset="-120"/>
                <a:ea typeface="標楷體" panose="03000509000000000000" pitchFamily="65" charset="-120"/>
              </a:rPr>
              <a:t>2</a:t>
            </a:r>
            <a:r>
              <a:rPr lang="zh-TW" altLang="en-US" sz="2400" dirty="0">
                <a:latin typeface="標楷體" panose="03000509000000000000" pitchFamily="65" charset="-120"/>
                <a:ea typeface="標楷體" panose="03000509000000000000" pitchFamily="65" charset="-120"/>
              </a:rPr>
              <a:t>只</a:t>
            </a:r>
            <a:r>
              <a:rPr lang="en-US" altLang="zh-TW" sz="2400" dirty="0">
                <a:latin typeface="標楷體" panose="03000509000000000000" pitchFamily="65" charset="-120"/>
                <a:ea typeface="標楷體" panose="03000509000000000000" pitchFamily="65" charset="-120"/>
              </a:rPr>
              <a:t>CTD</a:t>
            </a:r>
            <a:r>
              <a:rPr lang="zh-TW" altLang="en-US" sz="2400" dirty="0">
                <a:latin typeface="標楷體" panose="03000509000000000000" pitchFamily="65" charset="-120"/>
                <a:ea typeface="標楷體" panose="03000509000000000000" pitchFamily="65" charset="-120"/>
              </a:rPr>
              <a:t>相互支援，接線方式修正如下圖說明</a:t>
            </a:r>
            <a:r>
              <a:rPr lang="en-US" altLang="zh-TW" sz="2400" dirty="0">
                <a:latin typeface="標楷體" panose="03000509000000000000" pitchFamily="65" charset="-120"/>
                <a:ea typeface="標楷體" panose="03000509000000000000" pitchFamily="65" charset="-120"/>
              </a:rPr>
              <a:t>~</a:t>
            </a:r>
            <a:endParaRPr lang="zh-TW" altLang="en-US" sz="2400" dirty="0">
              <a:latin typeface="標楷體" panose="03000509000000000000" pitchFamily="65" charset="-120"/>
              <a:ea typeface="標楷體" panose="03000509000000000000" pitchFamily="65" charset="-120"/>
            </a:endParaRPr>
          </a:p>
        </p:txBody>
      </p:sp>
      <p:pic>
        <p:nvPicPr>
          <p:cNvPr id="7" name="圖片 6" descr="一張含有 螢幕擷取畫面 的圖片&#10;&#10;自動產生的描述">
            <a:extLst>
              <a:ext uri="{FF2B5EF4-FFF2-40B4-BE49-F238E27FC236}">
                <a16:creationId xmlns:a16="http://schemas.microsoft.com/office/drawing/2014/main" id="{58E74CC9-3176-442A-B784-51CE9B9A9B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34" y="2348880"/>
            <a:ext cx="9096866" cy="4087624"/>
          </a:xfrm>
          <a:prstGeom prst="rect">
            <a:avLst/>
          </a:prstGeom>
        </p:spPr>
      </p:pic>
    </p:spTree>
    <p:extLst>
      <p:ext uri="{BB962C8B-B14F-4D97-AF65-F5344CB8AC3E}">
        <p14:creationId xmlns:p14="http://schemas.microsoft.com/office/powerpoint/2010/main" val="31122663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F108F4E-0C3A-48A4-BB4D-91E799073A20}"/>
              </a:ext>
            </a:extLst>
          </p:cNvPr>
          <p:cNvSpPr>
            <a:spLocks noGrp="1"/>
          </p:cNvSpPr>
          <p:nvPr>
            <p:ph type="title"/>
          </p:nvPr>
        </p:nvSpPr>
        <p:spPr>
          <a:xfrm>
            <a:off x="301752" y="228600"/>
            <a:ext cx="8534400" cy="896144"/>
          </a:xfrm>
        </p:spPr>
        <p:txBody>
          <a:bodyPr>
            <a:normAutofit fontScale="90000"/>
          </a:bodyPr>
          <a:lstStyle/>
          <a:p>
            <a:r>
              <a:rPr lang="zh-TW" altLang="en-US" sz="3600" dirty="0">
                <a:solidFill>
                  <a:srgbClr val="0070C0"/>
                </a:solidFill>
                <a:latin typeface="標楷體" pitchFamily="65" charset="-120"/>
                <a:ea typeface="標楷體" pitchFamily="65" charset="-120"/>
              </a:rPr>
              <a:t>九、高壓斷路器盤跳脫迴路工作電能</a:t>
            </a:r>
            <a:br>
              <a:rPr lang="en-US" altLang="zh-TW" sz="3600" dirty="0">
                <a:solidFill>
                  <a:srgbClr val="0070C0"/>
                </a:solidFill>
                <a:latin typeface="標楷體" pitchFamily="65" charset="-120"/>
                <a:ea typeface="標楷體" pitchFamily="65" charset="-120"/>
              </a:rPr>
            </a:br>
            <a:r>
              <a:rPr lang="zh-TW" altLang="en-US" sz="3600" dirty="0">
                <a:solidFill>
                  <a:srgbClr val="0070C0"/>
                </a:solidFill>
                <a:latin typeface="標楷體" pitchFamily="65" charset="-120"/>
                <a:ea typeface="標楷體" pitchFamily="65" charset="-120"/>
              </a:rPr>
              <a:t>與電容跳脫裝置</a:t>
            </a:r>
            <a:r>
              <a:rPr lang="en-US" altLang="zh-TW" sz="3600" dirty="0">
                <a:solidFill>
                  <a:srgbClr val="0070C0"/>
                </a:solidFill>
                <a:latin typeface="標楷體" pitchFamily="65" charset="-120"/>
                <a:ea typeface="標楷體" pitchFamily="65" charset="-120"/>
              </a:rPr>
              <a:t>CTD</a:t>
            </a:r>
            <a:r>
              <a:rPr lang="zh-TW" altLang="en-US" sz="3600" dirty="0">
                <a:solidFill>
                  <a:srgbClr val="0070C0"/>
                </a:solidFill>
                <a:latin typeface="標楷體" pitchFamily="65" charset="-120"/>
                <a:ea typeface="標楷體" pitchFamily="65" charset="-120"/>
              </a:rPr>
              <a:t>之基本檢討</a:t>
            </a:r>
            <a:endParaRPr lang="zh-TW" altLang="en-US" dirty="0"/>
          </a:p>
        </p:txBody>
      </p:sp>
      <p:pic>
        <p:nvPicPr>
          <p:cNvPr id="5" name="內容版面配置區 4" descr="一張含有 螢幕擷取畫面 的圖片&#10;&#10;自動產生的描述">
            <a:extLst>
              <a:ext uri="{FF2B5EF4-FFF2-40B4-BE49-F238E27FC236}">
                <a16:creationId xmlns:a16="http://schemas.microsoft.com/office/drawing/2014/main" id="{4943CBE0-AD44-4445-9521-952C95072621}"/>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9062" y="2852936"/>
            <a:ext cx="9094938" cy="3576661"/>
          </a:xfrm>
        </p:spPr>
      </p:pic>
      <p:sp>
        <p:nvSpPr>
          <p:cNvPr id="7" name="文字方塊 6">
            <a:extLst>
              <a:ext uri="{FF2B5EF4-FFF2-40B4-BE49-F238E27FC236}">
                <a16:creationId xmlns:a16="http://schemas.microsoft.com/office/drawing/2014/main" id="{AA84A19F-71AA-4582-804F-FFA09EF209AE}"/>
              </a:ext>
            </a:extLst>
          </p:cNvPr>
          <p:cNvSpPr txBox="1"/>
          <p:nvPr/>
        </p:nvSpPr>
        <p:spPr>
          <a:xfrm>
            <a:off x="348644" y="1628967"/>
            <a:ext cx="8440616" cy="830997"/>
          </a:xfrm>
          <a:prstGeom prst="rect">
            <a:avLst/>
          </a:prstGeom>
          <a:noFill/>
        </p:spPr>
        <p:txBody>
          <a:bodyPr wrap="square" rtlCol="0">
            <a:spAutoFit/>
          </a:bodyPr>
          <a:lstStyle/>
          <a:p>
            <a:r>
              <a:rPr lang="zh-TW" altLang="en-US" sz="2400" dirty="0">
                <a:latin typeface="標楷體" panose="03000509000000000000" pitchFamily="65" charset="-120"/>
                <a:ea typeface="標楷體" panose="03000509000000000000" pitchFamily="65" charset="-120"/>
              </a:rPr>
              <a:t>建議改善為</a:t>
            </a:r>
            <a:r>
              <a:rPr lang="en-US" altLang="zh-TW" sz="2400" dirty="0">
                <a:latin typeface="標楷體" panose="03000509000000000000" pitchFamily="65" charset="-120"/>
                <a:ea typeface="標楷體" panose="03000509000000000000" pitchFamily="65" charset="-120"/>
              </a:rPr>
              <a:t>2</a:t>
            </a:r>
            <a:r>
              <a:rPr lang="zh-TW" altLang="en-US" sz="2400" dirty="0">
                <a:latin typeface="標楷體" panose="03000509000000000000" pitchFamily="65" charset="-120"/>
                <a:ea typeface="標楷體" panose="03000509000000000000" pitchFamily="65" charset="-120"/>
              </a:rPr>
              <a:t>只</a:t>
            </a:r>
            <a:r>
              <a:rPr lang="en-US" altLang="zh-TW" sz="2400" dirty="0">
                <a:latin typeface="標楷體" panose="03000509000000000000" pitchFamily="65" charset="-120"/>
                <a:ea typeface="標楷體" panose="03000509000000000000" pitchFamily="65" charset="-120"/>
              </a:rPr>
              <a:t>CTD</a:t>
            </a:r>
            <a:r>
              <a:rPr lang="zh-TW" altLang="en-US" sz="2400" dirty="0">
                <a:latin typeface="標楷體" panose="03000509000000000000" pitchFamily="65" charset="-120"/>
                <a:ea typeface="標楷體" panose="03000509000000000000" pitchFamily="65" charset="-120"/>
              </a:rPr>
              <a:t>相互支援功能</a:t>
            </a:r>
            <a:endParaRPr lang="en-US" altLang="zh-TW" sz="2400" dirty="0">
              <a:latin typeface="標楷體" panose="03000509000000000000" pitchFamily="65" charset="-120"/>
              <a:ea typeface="標楷體" panose="03000509000000000000" pitchFamily="65" charset="-120"/>
            </a:endParaRPr>
          </a:p>
          <a:p>
            <a:r>
              <a:rPr lang="zh-TW" altLang="en-US" sz="2400" dirty="0">
                <a:latin typeface="標楷體" panose="03000509000000000000" pitchFamily="65" charset="-120"/>
                <a:ea typeface="標楷體" panose="03000509000000000000" pitchFamily="65" charset="-120"/>
              </a:rPr>
              <a:t>其中一只</a:t>
            </a:r>
            <a:r>
              <a:rPr lang="en-US" altLang="zh-TW" sz="2400" dirty="0">
                <a:latin typeface="標楷體" panose="03000509000000000000" pitchFamily="65" charset="-120"/>
                <a:ea typeface="標楷體" panose="03000509000000000000" pitchFamily="65" charset="-120"/>
              </a:rPr>
              <a:t>CTD</a:t>
            </a:r>
            <a:r>
              <a:rPr lang="zh-TW" altLang="en-US" sz="2400" dirty="0">
                <a:latin typeface="標楷體" panose="03000509000000000000" pitchFamily="65" charset="-120"/>
                <a:ea typeface="標楷體" panose="03000509000000000000" pitchFamily="65" charset="-120"/>
              </a:rPr>
              <a:t>有效，即有一有效工作電能，並且可延長其壽命</a:t>
            </a:r>
          </a:p>
        </p:txBody>
      </p:sp>
    </p:spTree>
    <p:extLst>
      <p:ext uri="{BB962C8B-B14F-4D97-AF65-F5344CB8AC3E}">
        <p14:creationId xmlns:p14="http://schemas.microsoft.com/office/powerpoint/2010/main" val="1166667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2800" dirty="0">
                <a:solidFill>
                  <a:srgbClr val="0070C0"/>
                </a:solidFill>
                <a:latin typeface="標楷體" pitchFamily="65" charset="-120"/>
                <a:ea typeface="標楷體" pitchFamily="65" charset="-120"/>
              </a:rPr>
              <a:t>一、高壓配電盤</a:t>
            </a:r>
            <a:r>
              <a:rPr lang="en-US" altLang="zh-TW" sz="2800" dirty="0">
                <a:solidFill>
                  <a:srgbClr val="0070C0"/>
                </a:solidFill>
                <a:latin typeface="標楷體" pitchFamily="65" charset="-120"/>
                <a:ea typeface="標楷體" pitchFamily="65" charset="-120"/>
              </a:rPr>
              <a:t>—</a:t>
            </a:r>
            <a:r>
              <a:rPr lang="zh-TW" altLang="en-US" sz="2800" dirty="0">
                <a:solidFill>
                  <a:srgbClr val="0070C0"/>
                </a:solidFill>
                <a:latin typeface="標楷體" pitchFamily="65" charset="-120"/>
                <a:ea typeface="標楷體" pitchFamily="65" charset="-120"/>
              </a:rPr>
              <a:t>跳脫迴路失能案例及原因分析</a:t>
            </a:r>
            <a:endParaRPr lang="zh-TW" altLang="en-US" sz="2800" dirty="0"/>
          </a:p>
        </p:txBody>
      </p:sp>
      <p:sp>
        <p:nvSpPr>
          <p:cNvPr id="3" name="內容版面配置區 2"/>
          <p:cNvSpPr>
            <a:spLocks noGrp="1"/>
          </p:cNvSpPr>
          <p:nvPr>
            <p:ph sz="quarter" idx="1"/>
          </p:nvPr>
        </p:nvSpPr>
        <p:spPr/>
        <p:txBody>
          <a:bodyPr>
            <a:noAutofit/>
          </a:bodyPr>
          <a:lstStyle/>
          <a:p>
            <a:r>
              <a:rPr lang="zh-TW" altLang="en-US" sz="2800" dirty="0">
                <a:latin typeface="標楷體" pitchFamily="65" charset="-120"/>
                <a:ea typeface="標楷體" pitchFamily="65" charset="-120"/>
              </a:rPr>
              <a:t>依據屋內線路裝置規則第 </a:t>
            </a:r>
            <a:r>
              <a:rPr lang="en-US" altLang="zh-TW" sz="2800" dirty="0">
                <a:latin typeface="標楷體" pitchFamily="65" charset="-120"/>
                <a:ea typeface="標楷體" pitchFamily="65" charset="-120"/>
              </a:rPr>
              <a:t>401 </a:t>
            </a:r>
            <a:r>
              <a:rPr lang="zh-TW" altLang="en-US" sz="2800" dirty="0">
                <a:latin typeface="標楷體" pitchFamily="65" charset="-120"/>
                <a:ea typeface="標楷體" pitchFamily="65" charset="-120"/>
              </a:rPr>
              <a:t>條規定斷路器配電盤之驗證中，對於箱體、 高壓斷路器、高壓比壓器、高壓比流器、高壓熔絲、避雷器</a:t>
            </a:r>
            <a:r>
              <a:rPr lang="en-US" altLang="zh-TW" sz="2800" dirty="0">
                <a:latin typeface="標楷體" pitchFamily="65" charset="-120"/>
                <a:ea typeface="標楷體" pitchFamily="65" charset="-120"/>
              </a:rPr>
              <a:t>……</a:t>
            </a:r>
            <a:r>
              <a:rPr lang="zh-TW" altLang="en-US" sz="2800" dirty="0">
                <a:latin typeface="標楷體" pitchFamily="65" charset="-120"/>
                <a:ea typeface="標楷體" pitchFamily="65" charset="-120"/>
              </a:rPr>
              <a:t>等皆有規範要求，且須經大電力試驗驗證 合格，方可送電</a:t>
            </a:r>
            <a:r>
              <a:rPr lang="en-US" altLang="zh-TW" sz="2800" dirty="0">
                <a:latin typeface="標楷體" pitchFamily="65" charset="-120"/>
                <a:ea typeface="標楷體" pitchFamily="65" charset="-120"/>
              </a:rPr>
              <a:t>……</a:t>
            </a:r>
            <a:r>
              <a:rPr lang="zh-TW" altLang="en-US" sz="2800" dirty="0">
                <a:latin typeface="標楷體" pitchFamily="65" charset="-120"/>
                <a:ea typeface="標楷體" pitchFamily="65" charset="-120"/>
              </a:rPr>
              <a:t>。</a:t>
            </a:r>
            <a:endParaRPr lang="en-US" altLang="zh-TW" sz="2800" dirty="0">
              <a:latin typeface="標楷體" pitchFamily="65" charset="-120"/>
              <a:ea typeface="標楷體" pitchFamily="65" charset="-120"/>
            </a:endParaRPr>
          </a:p>
          <a:p>
            <a:pPr marL="0" indent="0">
              <a:buNone/>
            </a:pPr>
            <a:endParaRPr lang="en-US" altLang="zh-TW" sz="2400" dirty="0">
              <a:latin typeface="標楷體" pitchFamily="65" charset="-120"/>
              <a:ea typeface="標楷體" pitchFamily="65" charset="-120"/>
            </a:endParaRPr>
          </a:p>
          <a:p>
            <a:r>
              <a:rPr lang="zh-TW" altLang="en-US" sz="2800" dirty="0">
                <a:latin typeface="標楷體" pitchFamily="65" charset="-120"/>
                <a:ea typeface="標楷體" pitchFamily="65" charset="-120"/>
              </a:rPr>
              <a:t>照道理應該考慮充分安全可靠，但時有所聞高壓斷路器盤於電力事故發生時，無法跳脫斷電隔離事故，而該事故因為斷路器控制迴路中之跳脫工作電源失能造成，佔了極大的比例。</a:t>
            </a:r>
            <a:endParaRPr lang="en-US" altLang="zh-TW" sz="2800" dirty="0">
              <a:latin typeface="標楷體" pitchFamily="65" charset="-120"/>
              <a:ea typeface="標楷體" pitchFamily="65" charset="-12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D24585E-1970-4202-8037-37CD98790478}"/>
              </a:ext>
            </a:extLst>
          </p:cNvPr>
          <p:cNvSpPr>
            <a:spLocks noGrp="1"/>
          </p:cNvSpPr>
          <p:nvPr>
            <p:ph type="title"/>
          </p:nvPr>
        </p:nvSpPr>
        <p:spPr>
          <a:xfrm>
            <a:off x="301752" y="228600"/>
            <a:ext cx="8534400" cy="896144"/>
          </a:xfrm>
        </p:spPr>
        <p:txBody>
          <a:bodyPr>
            <a:noAutofit/>
          </a:bodyPr>
          <a:lstStyle/>
          <a:p>
            <a:r>
              <a:rPr lang="zh-TW" altLang="en-US" sz="3200" dirty="0">
                <a:solidFill>
                  <a:srgbClr val="0070C0"/>
                </a:solidFill>
                <a:latin typeface="標楷體" pitchFamily="65" charset="-120"/>
                <a:ea typeface="標楷體" pitchFamily="65" charset="-120"/>
              </a:rPr>
              <a:t>九、高壓斷路器盤跳脫迴路工作電能</a:t>
            </a:r>
            <a:br>
              <a:rPr lang="en-US" altLang="zh-TW" sz="3200" dirty="0">
                <a:solidFill>
                  <a:srgbClr val="0070C0"/>
                </a:solidFill>
                <a:latin typeface="標楷體" pitchFamily="65" charset="-120"/>
                <a:ea typeface="標楷體" pitchFamily="65" charset="-120"/>
              </a:rPr>
            </a:br>
            <a:r>
              <a:rPr lang="zh-TW" altLang="en-US" sz="3200" dirty="0">
                <a:solidFill>
                  <a:srgbClr val="0070C0"/>
                </a:solidFill>
                <a:latin typeface="標楷體" pitchFamily="65" charset="-120"/>
                <a:ea typeface="標楷體" pitchFamily="65" charset="-120"/>
              </a:rPr>
              <a:t>與電容跳脫裝置</a:t>
            </a:r>
            <a:r>
              <a:rPr lang="en-US" altLang="zh-TW" sz="3200" dirty="0">
                <a:solidFill>
                  <a:srgbClr val="0070C0"/>
                </a:solidFill>
                <a:latin typeface="標楷體" pitchFamily="65" charset="-120"/>
                <a:ea typeface="標楷體" pitchFamily="65" charset="-120"/>
              </a:rPr>
              <a:t>CTD</a:t>
            </a:r>
            <a:r>
              <a:rPr lang="zh-TW" altLang="en-US" sz="3200" dirty="0">
                <a:solidFill>
                  <a:srgbClr val="0070C0"/>
                </a:solidFill>
                <a:latin typeface="標楷體" pitchFamily="65" charset="-120"/>
                <a:ea typeface="標楷體" pitchFamily="65" charset="-120"/>
              </a:rPr>
              <a:t>之基本檢討</a:t>
            </a:r>
            <a:endParaRPr lang="zh-TW" altLang="en-US" sz="3200" dirty="0"/>
          </a:p>
        </p:txBody>
      </p:sp>
      <p:sp>
        <p:nvSpPr>
          <p:cNvPr id="3" name="內容版面配置區 2">
            <a:extLst>
              <a:ext uri="{FF2B5EF4-FFF2-40B4-BE49-F238E27FC236}">
                <a16:creationId xmlns:a16="http://schemas.microsoft.com/office/drawing/2014/main" id="{7BA7D333-8A43-4856-ABE4-407C0044004B}"/>
              </a:ext>
            </a:extLst>
          </p:cNvPr>
          <p:cNvSpPr>
            <a:spLocks noGrp="1"/>
          </p:cNvSpPr>
          <p:nvPr>
            <p:ph sz="quarter" idx="1"/>
          </p:nvPr>
        </p:nvSpPr>
        <p:spPr/>
        <p:txBody>
          <a:bodyPr>
            <a:normAutofit fontScale="92500"/>
          </a:bodyPr>
          <a:lstStyle/>
          <a:p>
            <a:r>
              <a:rPr lang="zh-TW" altLang="en-US" sz="2400" dirty="0">
                <a:solidFill>
                  <a:srgbClr val="FF0000"/>
                </a:solidFill>
                <a:latin typeface="標楷體" panose="03000509000000000000" pitchFamily="65" charset="-120"/>
                <a:ea typeface="標楷體" panose="03000509000000000000" pitchFamily="65" charset="-120"/>
              </a:rPr>
              <a:t>註</a:t>
            </a:r>
            <a:r>
              <a:rPr lang="en-US" altLang="zh-TW" sz="2400" dirty="0">
                <a:solidFill>
                  <a:srgbClr val="FF0000"/>
                </a:solidFill>
                <a:latin typeface="標楷體" panose="03000509000000000000" pitchFamily="65" charset="-120"/>
                <a:ea typeface="標楷體" panose="03000509000000000000" pitchFamily="65" charset="-120"/>
              </a:rPr>
              <a:t>1.</a:t>
            </a:r>
            <a:r>
              <a:rPr lang="zh-TW" altLang="en-US" sz="2400" dirty="0">
                <a:latin typeface="標楷體" panose="03000509000000000000" pitchFamily="65" charset="-120"/>
                <a:ea typeface="標楷體" panose="03000509000000000000" pitchFamily="65" charset="-120"/>
              </a:rPr>
              <a:t> </a:t>
            </a:r>
            <a:r>
              <a:rPr lang="en-US" altLang="zh-TW" sz="2400" dirty="0">
                <a:latin typeface="標楷體" panose="03000509000000000000" pitchFamily="65" charset="-120"/>
                <a:ea typeface="標楷體" panose="03000509000000000000" pitchFamily="65" charset="-120"/>
              </a:rPr>
              <a:t>CTD-S</a:t>
            </a:r>
            <a:r>
              <a:rPr lang="zh-TW" altLang="en-US" sz="2400" dirty="0">
                <a:latin typeface="標楷體" panose="03000509000000000000" pitchFamily="65" charset="-120"/>
                <a:ea typeface="標楷體" panose="03000509000000000000" pitchFamily="65" charset="-120"/>
              </a:rPr>
              <a:t>適用於交直流控制電能之系統，可相互支援</a:t>
            </a:r>
            <a:endParaRPr lang="en-US" altLang="zh-TW" sz="2400" dirty="0">
              <a:latin typeface="標楷體" panose="03000509000000000000" pitchFamily="65" charset="-120"/>
              <a:ea typeface="標楷體" panose="03000509000000000000" pitchFamily="65" charset="-120"/>
            </a:endParaRPr>
          </a:p>
          <a:p>
            <a:r>
              <a:rPr lang="zh-TW" altLang="en-US" sz="2400" dirty="0">
                <a:solidFill>
                  <a:srgbClr val="FF0000"/>
                </a:solidFill>
                <a:latin typeface="標楷體" panose="03000509000000000000" pitchFamily="65" charset="-120"/>
                <a:ea typeface="標楷體" panose="03000509000000000000" pitchFamily="65" charset="-120"/>
              </a:rPr>
              <a:t>註</a:t>
            </a:r>
            <a:r>
              <a:rPr lang="en-US" altLang="zh-TW" sz="2400" dirty="0">
                <a:solidFill>
                  <a:srgbClr val="FF0000"/>
                </a:solidFill>
                <a:latin typeface="標楷體" panose="03000509000000000000" pitchFamily="65" charset="-120"/>
                <a:ea typeface="標楷體" panose="03000509000000000000" pitchFamily="65" charset="-120"/>
              </a:rPr>
              <a:t>2.</a:t>
            </a:r>
            <a:r>
              <a:rPr lang="zh-TW" altLang="en-US" sz="2400" dirty="0">
                <a:latin typeface="標楷體" panose="03000509000000000000" pitchFamily="65" charset="-120"/>
                <a:ea typeface="標楷體" panose="03000509000000000000" pitchFamily="65" charset="-120"/>
              </a:rPr>
              <a:t> 本型號之</a:t>
            </a:r>
            <a:r>
              <a:rPr lang="en-US" altLang="zh-TW" sz="2400" dirty="0">
                <a:latin typeface="標楷體" panose="03000509000000000000" pitchFamily="65" charset="-120"/>
                <a:ea typeface="標楷體" panose="03000509000000000000" pitchFamily="65" charset="-120"/>
              </a:rPr>
              <a:t>PT</a:t>
            </a:r>
            <a:r>
              <a:rPr lang="zh-TW" altLang="en-US" sz="2400" dirty="0">
                <a:latin typeface="標楷體" panose="03000509000000000000" pitchFamily="65" charset="-120"/>
                <a:ea typeface="標楷體" panose="03000509000000000000" pitchFamily="65" charset="-120"/>
              </a:rPr>
              <a:t>及</a:t>
            </a:r>
            <a:r>
              <a:rPr lang="en-US" altLang="zh-TW" sz="2400" dirty="0">
                <a:latin typeface="標楷體" panose="03000509000000000000" pitchFamily="65" charset="-120"/>
                <a:ea typeface="標楷體" panose="03000509000000000000" pitchFamily="65" charset="-120"/>
              </a:rPr>
              <a:t>UPS</a:t>
            </a:r>
            <a:r>
              <a:rPr lang="zh-TW" altLang="en-US" sz="2400" dirty="0">
                <a:latin typeface="標楷體" panose="03000509000000000000" pitchFamily="65" charset="-120"/>
                <a:ea typeface="標楷體" panose="03000509000000000000" pitchFamily="65" charset="-120"/>
              </a:rPr>
              <a:t>電源輸入端為交直流通用，固可輸入</a:t>
            </a:r>
            <a:r>
              <a:rPr lang="en-US" altLang="zh-TW" sz="2400" dirty="0">
                <a:latin typeface="標楷體" panose="03000509000000000000" pitchFamily="65" charset="-120"/>
                <a:ea typeface="標楷體" panose="03000509000000000000" pitchFamily="65" charset="-120"/>
              </a:rPr>
              <a:t>AC/DC110V</a:t>
            </a:r>
            <a:r>
              <a:rPr lang="zh-TW" altLang="en-US" sz="2400" dirty="0">
                <a:latin typeface="標楷體" panose="03000509000000000000" pitchFamily="65" charset="-120"/>
                <a:ea typeface="標楷體" panose="03000509000000000000" pitchFamily="65" charset="-120"/>
              </a:rPr>
              <a:t>電能，</a:t>
            </a:r>
            <a:r>
              <a:rPr lang="en-US" altLang="zh-TW" sz="2400" dirty="0">
                <a:latin typeface="標楷體" panose="03000509000000000000" pitchFamily="65" charset="-120"/>
                <a:ea typeface="標楷體" panose="03000509000000000000" pitchFamily="65" charset="-120"/>
              </a:rPr>
              <a:t>ex.PT AC110V</a:t>
            </a:r>
            <a:r>
              <a:rPr lang="zh-TW" altLang="en-US" sz="2400" dirty="0">
                <a:latin typeface="標楷體" panose="03000509000000000000" pitchFamily="65" charset="-120"/>
                <a:ea typeface="標楷體" panose="03000509000000000000" pitchFamily="65" charset="-120"/>
              </a:rPr>
              <a:t>、</a:t>
            </a:r>
            <a:r>
              <a:rPr lang="en-US" altLang="zh-TW" sz="2400" dirty="0">
                <a:latin typeface="標楷體" panose="03000509000000000000" pitchFamily="65" charset="-120"/>
                <a:ea typeface="標楷體" panose="03000509000000000000" pitchFamily="65" charset="-120"/>
              </a:rPr>
              <a:t>BAT</a:t>
            </a:r>
            <a:r>
              <a:rPr lang="zh-TW" altLang="en-US" sz="2400" dirty="0">
                <a:latin typeface="標楷體" panose="03000509000000000000" pitchFamily="65" charset="-120"/>
                <a:ea typeface="標楷體" panose="03000509000000000000" pitchFamily="65" charset="-120"/>
              </a:rPr>
              <a:t> </a:t>
            </a:r>
            <a:r>
              <a:rPr lang="en-US" altLang="zh-TW" sz="2400" dirty="0">
                <a:latin typeface="標楷體" panose="03000509000000000000" pitchFamily="65" charset="-120"/>
                <a:ea typeface="標楷體" panose="03000509000000000000" pitchFamily="65" charset="-120"/>
              </a:rPr>
              <a:t>DC110V</a:t>
            </a:r>
            <a:r>
              <a:rPr lang="zh-TW" altLang="en-US" sz="2400" dirty="0">
                <a:latin typeface="標楷體" panose="03000509000000000000" pitchFamily="65" charset="-120"/>
                <a:ea typeface="標楷體" panose="03000509000000000000" pitchFamily="65" charset="-120"/>
              </a:rPr>
              <a:t>，兩種不同電源皆適用，惟</a:t>
            </a:r>
            <a:r>
              <a:rPr lang="en-US" altLang="zh-TW" sz="2400" dirty="0">
                <a:latin typeface="標楷體" panose="03000509000000000000" pitchFamily="65" charset="-120"/>
                <a:ea typeface="標楷體" panose="03000509000000000000" pitchFamily="65" charset="-120"/>
              </a:rPr>
              <a:t>AC</a:t>
            </a:r>
            <a:r>
              <a:rPr lang="zh-TW" altLang="en-US" sz="2400" dirty="0">
                <a:latin typeface="標楷體" panose="03000509000000000000" pitchFamily="65" charset="-120"/>
                <a:ea typeface="標楷體" panose="03000509000000000000" pitchFamily="65" charset="-120"/>
              </a:rPr>
              <a:t>電壓須小於等於</a:t>
            </a:r>
            <a:r>
              <a:rPr lang="en-US" altLang="zh-TW" sz="2400" dirty="0">
                <a:latin typeface="標楷體" panose="03000509000000000000" pitchFamily="65" charset="-120"/>
                <a:ea typeface="標楷體" panose="03000509000000000000" pitchFamily="65" charset="-120"/>
              </a:rPr>
              <a:t>150V</a:t>
            </a:r>
            <a:r>
              <a:rPr lang="zh-TW" altLang="en-US" sz="2400" dirty="0">
                <a:latin typeface="標楷體" panose="03000509000000000000" pitchFamily="65" charset="-120"/>
                <a:ea typeface="標楷體" panose="03000509000000000000" pitchFamily="65" charset="-120"/>
              </a:rPr>
              <a:t>。</a:t>
            </a:r>
            <a:endParaRPr lang="en-US" altLang="zh-TW" sz="2400" dirty="0">
              <a:latin typeface="標楷體" panose="03000509000000000000" pitchFamily="65" charset="-120"/>
              <a:ea typeface="標楷體" panose="03000509000000000000" pitchFamily="65" charset="-120"/>
            </a:endParaRPr>
          </a:p>
          <a:p>
            <a:r>
              <a:rPr lang="zh-TW" altLang="en-US" sz="2400" dirty="0">
                <a:solidFill>
                  <a:srgbClr val="FF0000"/>
                </a:solidFill>
                <a:latin typeface="標楷體" panose="03000509000000000000" pitchFamily="65" charset="-120"/>
                <a:ea typeface="標楷體" panose="03000509000000000000" pitchFamily="65" charset="-120"/>
              </a:rPr>
              <a:t>註</a:t>
            </a:r>
            <a:r>
              <a:rPr lang="en-US" altLang="zh-TW" sz="2400" dirty="0">
                <a:solidFill>
                  <a:srgbClr val="FF0000"/>
                </a:solidFill>
                <a:latin typeface="標楷體" panose="03000509000000000000" pitchFamily="65" charset="-120"/>
                <a:ea typeface="標楷體" panose="03000509000000000000" pitchFamily="65" charset="-120"/>
              </a:rPr>
              <a:t>3.</a:t>
            </a:r>
            <a:r>
              <a:rPr lang="en-US" altLang="zh-TW" sz="2400" dirty="0">
                <a:latin typeface="標楷體" panose="03000509000000000000" pitchFamily="65" charset="-120"/>
                <a:ea typeface="標楷體" panose="03000509000000000000" pitchFamily="65" charset="-120"/>
              </a:rPr>
              <a:t> “DC</a:t>
            </a:r>
            <a:r>
              <a:rPr lang="zh-TW" altLang="en-US" sz="2400" dirty="0">
                <a:latin typeface="標楷體" panose="03000509000000000000" pitchFamily="65" charset="-120"/>
                <a:ea typeface="標楷體" panose="03000509000000000000" pitchFamily="65" charset="-120"/>
              </a:rPr>
              <a:t>支援</a:t>
            </a: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端子之</a:t>
            </a:r>
            <a:r>
              <a:rPr lang="en-US" altLang="zh-TW" sz="2400" dirty="0">
                <a:latin typeface="標楷體" panose="03000509000000000000" pitchFamily="65" charset="-120"/>
                <a:ea typeface="標楷體" panose="03000509000000000000" pitchFamily="65" charset="-120"/>
              </a:rPr>
              <a:t>CTD</a:t>
            </a:r>
            <a:r>
              <a:rPr lang="zh-TW" altLang="en-US" sz="2400" dirty="0">
                <a:latin typeface="標楷體" panose="03000509000000000000" pitchFamily="65" charset="-120"/>
                <a:ea typeface="標楷體" panose="03000509000000000000" pitchFamily="65" charset="-120"/>
              </a:rPr>
              <a:t>輸入電壓，或</a:t>
            </a:r>
            <a:r>
              <a:rPr lang="en-US" altLang="zh-TW" sz="2400" dirty="0">
                <a:latin typeface="標楷體" panose="03000509000000000000" pitchFamily="65" charset="-120"/>
                <a:ea typeface="標楷體" panose="03000509000000000000" pitchFamily="65" charset="-120"/>
              </a:rPr>
              <a:t>DC</a:t>
            </a:r>
            <a:r>
              <a:rPr lang="zh-TW" altLang="en-US" sz="2400" dirty="0">
                <a:latin typeface="標楷體" panose="03000509000000000000" pitchFamily="65" charset="-120"/>
                <a:ea typeface="標楷體" panose="03000509000000000000" pitchFamily="65" charset="-120"/>
              </a:rPr>
              <a:t>電能輸入</a:t>
            </a:r>
            <a:r>
              <a:rPr lang="en-US" altLang="zh-TW" sz="2400" dirty="0">
                <a:latin typeface="標楷體" panose="03000509000000000000" pitchFamily="65" charset="-120"/>
                <a:ea typeface="標楷體" panose="03000509000000000000" pitchFamily="65" charset="-120"/>
              </a:rPr>
              <a:t>DC</a:t>
            </a:r>
            <a:r>
              <a:rPr lang="zh-TW" altLang="en-US" sz="2400" dirty="0">
                <a:latin typeface="標楷體" panose="03000509000000000000" pitchFamily="65" charset="-120"/>
                <a:ea typeface="標楷體" panose="03000509000000000000" pitchFamily="65" charset="-120"/>
              </a:rPr>
              <a:t>電壓，須小於等於</a:t>
            </a:r>
            <a:r>
              <a:rPr lang="en-US" altLang="zh-TW" sz="2400" dirty="0">
                <a:latin typeface="標楷體" panose="03000509000000000000" pitchFamily="65" charset="-120"/>
                <a:ea typeface="標楷體" panose="03000509000000000000" pitchFamily="65" charset="-120"/>
              </a:rPr>
              <a:t>DC300V</a:t>
            </a:r>
            <a:r>
              <a:rPr lang="zh-TW" altLang="en-US" sz="2400" dirty="0">
                <a:latin typeface="標楷體" panose="03000509000000000000" pitchFamily="65" charset="-120"/>
                <a:ea typeface="標楷體" panose="03000509000000000000" pitchFamily="65" charset="-120"/>
              </a:rPr>
              <a:t>。</a:t>
            </a:r>
            <a:endParaRPr lang="en-US" altLang="zh-TW" sz="2400" dirty="0">
              <a:latin typeface="標楷體" panose="03000509000000000000" pitchFamily="65" charset="-120"/>
              <a:ea typeface="標楷體" panose="03000509000000000000" pitchFamily="65" charset="-120"/>
            </a:endParaRPr>
          </a:p>
          <a:p>
            <a:r>
              <a:rPr lang="zh-TW" altLang="en-US" sz="2400" dirty="0">
                <a:solidFill>
                  <a:srgbClr val="FF0000"/>
                </a:solidFill>
                <a:latin typeface="標楷體" panose="03000509000000000000" pitchFamily="65" charset="-120"/>
                <a:ea typeface="標楷體" panose="03000509000000000000" pitchFamily="65" charset="-120"/>
              </a:rPr>
              <a:t>註</a:t>
            </a:r>
            <a:r>
              <a:rPr lang="en-US" altLang="zh-TW" sz="2400" dirty="0">
                <a:solidFill>
                  <a:srgbClr val="FF0000"/>
                </a:solidFill>
                <a:latin typeface="標楷體" panose="03000509000000000000" pitchFamily="65" charset="-120"/>
                <a:ea typeface="標楷體" panose="03000509000000000000" pitchFamily="65" charset="-120"/>
              </a:rPr>
              <a:t>4.</a:t>
            </a:r>
            <a:r>
              <a:rPr lang="zh-TW" altLang="en-US" sz="2400" dirty="0">
                <a:latin typeface="標楷體" panose="03000509000000000000" pitchFamily="65" charset="-120"/>
                <a:ea typeface="標楷體" panose="03000509000000000000" pitchFamily="65" charset="-120"/>
              </a:rPr>
              <a:t> 需</a:t>
            </a:r>
            <a:r>
              <a:rPr lang="en-US" altLang="zh-TW" sz="2400" dirty="0">
                <a:latin typeface="標楷體" panose="03000509000000000000" pitchFamily="65" charset="-120"/>
                <a:ea typeface="標楷體" panose="03000509000000000000" pitchFamily="65" charset="-120"/>
              </a:rPr>
              <a:t>AC150V</a:t>
            </a:r>
            <a:r>
              <a:rPr lang="zh-TW" altLang="en-US" sz="2400" dirty="0">
                <a:latin typeface="標楷體" panose="03000509000000000000" pitchFamily="65" charset="-120"/>
                <a:ea typeface="標楷體" panose="03000509000000000000" pitchFamily="65" charset="-120"/>
              </a:rPr>
              <a:t>以上電源輸入時，需註明為</a:t>
            </a:r>
            <a:r>
              <a:rPr lang="en-US" altLang="zh-TW" sz="2400" dirty="0">
                <a:latin typeface="標楷體" panose="03000509000000000000" pitchFamily="65" charset="-120"/>
                <a:ea typeface="標楷體" panose="03000509000000000000" pitchFamily="65" charset="-120"/>
              </a:rPr>
              <a:t>AC220V(380V)</a:t>
            </a:r>
            <a:r>
              <a:rPr lang="zh-TW" altLang="en-US" sz="2400" dirty="0">
                <a:latin typeface="標楷體" panose="03000509000000000000" pitchFamily="65" charset="-120"/>
                <a:ea typeface="標楷體" panose="03000509000000000000" pitchFamily="65" charset="-120"/>
              </a:rPr>
              <a:t>以上使用。</a:t>
            </a:r>
            <a:endParaRPr lang="en-US" altLang="zh-TW" sz="2400" dirty="0">
              <a:latin typeface="標楷體" panose="03000509000000000000" pitchFamily="65" charset="-120"/>
              <a:ea typeface="標楷體" panose="03000509000000000000" pitchFamily="65" charset="-120"/>
            </a:endParaRPr>
          </a:p>
          <a:p>
            <a:r>
              <a:rPr lang="zh-TW" altLang="en-US" sz="2400" dirty="0">
                <a:solidFill>
                  <a:srgbClr val="FF0000"/>
                </a:solidFill>
                <a:latin typeface="標楷體" panose="03000509000000000000" pitchFamily="65" charset="-120"/>
                <a:ea typeface="標楷體" panose="03000509000000000000" pitchFamily="65" charset="-120"/>
              </a:rPr>
              <a:t>註</a:t>
            </a:r>
            <a:r>
              <a:rPr lang="en-US" altLang="zh-TW" sz="2400" dirty="0">
                <a:solidFill>
                  <a:srgbClr val="FF0000"/>
                </a:solidFill>
                <a:latin typeface="標楷體" panose="03000509000000000000" pitchFamily="65" charset="-120"/>
                <a:ea typeface="標楷體" panose="03000509000000000000" pitchFamily="65" charset="-120"/>
              </a:rPr>
              <a:t>5.</a:t>
            </a:r>
            <a:r>
              <a:rPr lang="zh-TW" altLang="en-US" sz="2400" dirty="0">
                <a:latin typeface="標楷體" panose="03000509000000000000" pitchFamily="65" charset="-120"/>
                <a:ea typeface="標楷體" panose="03000509000000000000" pitchFamily="65" charset="-120"/>
              </a:rPr>
              <a:t> </a:t>
            </a: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輸出</a:t>
            </a:r>
            <a:r>
              <a:rPr lang="en-US" altLang="zh-TW" sz="2400" dirty="0">
                <a:latin typeface="標楷體" panose="03000509000000000000" pitchFamily="65" charset="-120"/>
                <a:ea typeface="標楷體" panose="03000509000000000000" pitchFamily="65" charset="-120"/>
              </a:rPr>
              <a:t>DC</a:t>
            </a:r>
            <a:r>
              <a:rPr lang="zh-TW" altLang="en-US" sz="2400" dirty="0">
                <a:latin typeface="標楷體" panose="03000509000000000000" pitchFamily="65" charset="-120"/>
                <a:ea typeface="標楷體" panose="03000509000000000000" pitchFamily="65" charset="-120"/>
              </a:rPr>
              <a:t>電壓</a:t>
            </a: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端子，僅能擇一選擇</a:t>
            </a:r>
            <a:r>
              <a:rPr lang="en-US" altLang="zh-TW" sz="2400" dirty="0">
                <a:latin typeface="標楷體" panose="03000509000000000000" pitchFamily="65" charset="-120"/>
                <a:ea typeface="標楷體" panose="03000509000000000000" pitchFamily="65" charset="-120"/>
              </a:rPr>
              <a:t>110C</a:t>
            </a:r>
            <a:r>
              <a:rPr lang="zh-TW" altLang="en-US" sz="2400" dirty="0">
                <a:latin typeface="標楷體" panose="03000509000000000000" pitchFamily="65" charset="-120"/>
                <a:ea typeface="標楷體" panose="03000509000000000000" pitchFamily="65" charset="-120"/>
              </a:rPr>
              <a:t>或</a:t>
            </a:r>
            <a:r>
              <a:rPr lang="en-US" altLang="zh-TW" sz="2400" dirty="0">
                <a:latin typeface="標楷體" panose="03000509000000000000" pitchFamily="65" charset="-120"/>
                <a:ea typeface="標楷體" panose="03000509000000000000" pitchFamily="65" charset="-120"/>
              </a:rPr>
              <a:t>155V</a:t>
            </a:r>
            <a:r>
              <a:rPr lang="zh-TW" altLang="en-US" sz="2400" dirty="0">
                <a:latin typeface="標楷體" panose="03000509000000000000" pitchFamily="65" charset="-120"/>
                <a:ea typeface="標楷體" panose="03000509000000000000" pitchFamily="65" charset="-120"/>
              </a:rPr>
              <a:t>電壓，切勿同時使用，否則會燒毀</a:t>
            </a:r>
            <a:r>
              <a:rPr lang="en-US" altLang="zh-TW" sz="2400" dirty="0">
                <a:latin typeface="標楷體" panose="03000509000000000000" pitchFamily="65" charset="-120"/>
                <a:ea typeface="標楷體" panose="03000509000000000000" pitchFamily="65" charset="-120"/>
              </a:rPr>
              <a:t>CTD</a:t>
            </a:r>
            <a:r>
              <a:rPr lang="zh-TW" altLang="en-US" sz="2400" dirty="0">
                <a:latin typeface="標楷體" panose="03000509000000000000" pitchFamily="65" charset="-120"/>
                <a:ea typeface="標楷體" panose="03000509000000000000" pitchFamily="65" charset="-120"/>
              </a:rPr>
              <a:t>。</a:t>
            </a:r>
            <a:endParaRPr lang="en-US" altLang="zh-TW" sz="2400" dirty="0">
              <a:latin typeface="標楷體" panose="03000509000000000000" pitchFamily="65" charset="-120"/>
              <a:ea typeface="標楷體" panose="03000509000000000000" pitchFamily="65" charset="-120"/>
            </a:endParaRPr>
          </a:p>
          <a:p>
            <a:r>
              <a:rPr lang="zh-TW" altLang="en-US" sz="2400" dirty="0">
                <a:solidFill>
                  <a:srgbClr val="FF0000"/>
                </a:solidFill>
                <a:latin typeface="標楷體" panose="03000509000000000000" pitchFamily="65" charset="-120"/>
                <a:ea typeface="標楷體" panose="03000509000000000000" pitchFamily="65" charset="-120"/>
              </a:rPr>
              <a:t>註</a:t>
            </a:r>
            <a:r>
              <a:rPr lang="en-US" altLang="zh-TW" sz="2400" dirty="0">
                <a:solidFill>
                  <a:srgbClr val="FF0000"/>
                </a:solidFill>
                <a:latin typeface="標楷體" panose="03000509000000000000" pitchFamily="65" charset="-120"/>
                <a:ea typeface="標楷體" panose="03000509000000000000" pitchFamily="65" charset="-120"/>
              </a:rPr>
              <a:t>6.</a:t>
            </a:r>
            <a:r>
              <a:rPr lang="zh-TW" altLang="en-US" sz="2400" dirty="0">
                <a:latin typeface="標楷體" panose="03000509000000000000" pitchFamily="65" charset="-120"/>
                <a:ea typeface="標楷體" panose="03000509000000000000" pitchFamily="65" charset="-120"/>
              </a:rPr>
              <a:t> </a:t>
            </a:r>
            <a:r>
              <a:rPr lang="en-US" altLang="zh-TW" sz="2400" dirty="0">
                <a:latin typeface="標楷體" panose="03000509000000000000" pitchFamily="65" charset="-120"/>
                <a:ea typeface="標楷體" panose="03000509000000000000" pitchFamily="65" charset="-120"/>
              </a:rPr>
              <a:t>CB</a:t>
            </a:r>
            <a:r>
              <a:rPr lang="zh-TW" altLang="en-US" sz="2400" dirty="0">
                <a:latin typeface="標楷體" panose="03000509000000000000" pitchFamily="65" charset="-120"/>
                <a:ea typeface="標楷體" panose="03000509000000000000" pitchFamily="65" charset="-120"/>
              </a:rPr>
              <a:t>用</a:t>
            </a:r>
            <a:r>
              <a:rPr lang="en-US" altLang="zh-TW" sz="2400" dirty="0">
                <a:latin typeface="標楷體" panose="03000509000000000000" pitchFamily="65" charset="-120"/>
                <a:ea typeface="標楷體" panose="03000509000000000000" pitchFamily="65" charset="-120"/>
              </a:rPr>
              <a:t>CTD</a:t>
            </a:r>
            <a:r>
              <a:rPr lang="zh-TW" altLang="en-US" sz="2400" dirty="0">
                <a:latin typeface="標楷體" panose="03000509000000000000" pitchFamily="65" charset="-120"/>
                <a:ea typeface="標楷體" panose="03000509000000000000" pitchFamily="65" charset="-120"/>
              </a:rPr>
              <a:t>要相互支援才有經常充放電的功能，防止該</a:t>
            </a:r>
            <a:r>
              <a:rPr lang="en-US" altLang="zh-TW" sz="2400" dirty="0">
                <a:latin typeface="標楷體" panose="03000509000000000000" pitchFamily="65" charset="-120"/>
                <a:ea typeface="標楷體" panose="03000509000000000000" pitchFamily="65" charset="-120"/>
              </a:rPr>
              <a:t>VCB</a:t>
            </a:r>
            <a:r>
              <a:rPr lang="zh-TW" altLang="en-US" sz="2400" dirty="0">
                <a:latin typeface="標楷體" panose="03000509000000000000" pitchFamily="65" charset="-120"/>
                <a:ea typeface="標楷體" panose="03000509000000000000" pitchFamily="65" charset="-120"/>
              </a:rPr>
              <a:t>用</a:t>
            </a:r>
            <a:r>
              <a:rPr lang="en-US" altLang="zh-TW" sz="2400" dirty="0">
                <a:latin typeface="標楷體" panose="03000509000000000000" pitchFamily="65" charset="-120"/>
                <a:ea typeface="標楷體" panose="03000509000000000000" pitchFamily="65" charset="-120"/>
              </a:rPr>
              <a:t>CTD</a:t>
            </a:r>
            <a:r>
              <a:rPr lang="zh-TW" altLang="en-US" sz="2400" dirty="0">
                <a:latin typeface="標楷體" panose="03000509000000000000" pitchFamily="65" charset="-120"/>
                <a:ea typeface="標楷體" panose="03000509000000000000" pitchFamily="65" charset="-120"/>
              </a:rPr>
              <a:t>沒有充放電能之作動導致故障。</a:t>
            </a:r>
            <a:r>
              <a:rPr lang="en-US" altLang="zh-TW" sz="2400" dirty="0">
                <a:latin typeface="標楷體" panose="03000509000000000000" pitchFamily="65" charset="-120"/>
                <a:ea typeface="標楷體" panose="03000509000000000000" pitchFamily="65" charset="-120"/>
              </a:rPr>
              <a:t>(ex.</a:t>
            </a:r>
            <a:r>
              <a:rPr lang="zh-TW" altLang="en-US" sz="2400" dirty="0">
                <a:latin typeface="標楷體" panose="03000509000000000000" pitchFamily="65" charset="-120"/>
                <a:ea typeface="標楷體" panose="03000509000000000000" pitchFamily="65" charset="-120"/>
              </a:rPr>
              <a:t>消防緊急照明燈常因沒有充放電造成故障</a:t>
            </a:r>
            <a:r>
              <a:rPr lang="en-US" altLang="zh-TW" sz="2400" dirty="0">
                <a:latin typeface="標楷體" panose="03000509000000000000" pitchFamily="65" charset="-120"/>
                <a:ea typeface="標楷體" panose="03000509000000000000" pitchFamily="65" charset="-120"/>
              </a:rPr>
              <a:t>)</a:t>
            </a:r>
            <a:endParaRPr lang="zh-TW" altLang="en-US" sz="24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41027920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8DC26B-7867-4D84-BBA8-CD57865AABF6}"/>
              </a:ext>
            </a:extLst>
          </p:cNvPr>
          <p:cNvSpPr>
            <a:spLocks noGrp="1"/>
          </p:cNvSpPr>
          <p:nvPr>
            <p:ph type="title"/>
          </p:nvPr>
        </p:nvSpPr>
        <p:spPr>
          <a:xfrm>
            <a:off x="301752" y="228600"/>
            <a:ext cx="8534400" cy="896144"/>
          </a:xfrm>
        </p:spPr>
        <p:txBody>
          <a:bodyPr>
            <a:normAutofit fontScale="90000"/>
          </a:bodyPr>
          <a:lstStyle/>
          <a:p>
            <a:r>
              <a:rPr lang="zh-TW" altLang="en-US" sz="3600" dirty="0">
                <a:solidFill>
                  <a:srgbClr val="0070C0"/>
                </a:solidFill>
                <a:latin typeface="標楷體" pitchFamily="65" charset="-120"/>
                <a:ea typeface="標楷體" pitchFamily="65" charset="-120"/>
              </a:rPr>
              <a:t>九、高壓斷路器盤跳脫迴路工作電能</a:t>
            </a:r>
            <a:br>
              <a:rPr lang="en-US" altLang="zh-TW" sz="3600" dirty="0">
                <a:solidFill>
                  <a:srgbClr val="0070C0"/>
                </a:solidFill>
                <a:latin typeface="標楷體" pitchFamily="65" charset="-120"/>
                <a:ea typeface="標楷體" pitchFamily="65" charset="-120"/>
              </a:rPr>
            </a:br>
            <a:r>
              <a:rPr lang="zh-TW" altLang="en-US" sz="3600" dirty="0">
                <a:solidFill>
                  <a:srgbClr val="0070C0"/>
                </a:solidFill>
                <a:latin typeface="標楷體" pitchFamily="65" charset="-120"/>
                <a:ea typeface="標楷體" pitchFamily="65" charset="-120"/>
              </a:rPr>
              <a:t>與電容跳脫裝置</a:t>
            </a:r>
            <a:r>
              <a:rPr lang="en-US" altLang="zh-TW" sz="3600" dirty="0">
                <a:solidFill>
                  <a:srgbClr val="0070C0"/>
                </a:solidFill>
                <a:latin typeface="標楷體" pitchFamily="65" charset="-120"/>
                <a:ea typeface="標楷體" pitchFamily="65" charset="-120"/>
              </a:rPr>
              <a:t>CTD</a:t>
            </a:r>
            <a:r>
              <a:rPr lang="zh-TW" altLang="en-US" sz="3600" dirty="0">
                <a:solidFill>
                  <a:srgbClr val="0070C0"/>
                </a:solidFill>
                <a:latin typeface="標楷體" pitchFamily="65" charset="-120"/>
                <a:ea typeface="標楷體" pitchFamily="65" charset="-120"/>
              </a:rPr>
              <a:t>之基本檢討</a:t>
            </a:r>
            <a:endParaRPr lang="zh-TW" altLang="en-US" dirty="0"/>
          </a:p>
        </p:txBody>
      </p:sp>
      <p:pic>
        <p:nvPicPr>
          <p:cNvPr id="5" name="內容版面配置區 4" descr="一張含有 螢幕擷取畫面 的圖片&#10;&#10;自動產生的描述">
            <a:extLst>
              <a:ext uri="{FF2B5EF4-FFF2-40B4-BE49-F238E27FC236}">
                <a16:creationId xmlns:a16="http://schemas.microsoft.com/office/drawing/2014/main" id="{0BADC9A8-3DCC-4E56-AC15-4C1D181E64D1}"/>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60503" y="3140968"/>
            <a:ext cx="8832667" cy="3235566"/>
          </a:xfrm>
        </p:spPr>
      </p:pic>
      <p:pic>
        <p:nvPicPr>
          <p:cNvPr id="7" name="圖片 6" descr="一張含有 時鐘, 畫畫 的圖片&#10;&#10;自動產生的描述">
            <a:extLst>
              <a:ext uri="{FF2B5EF4-FFF2-40B4-BE49-F238E27FC236}">
                <a16:creationId xmlns:a16="http://schemas.microsoft.com/office/drawing/2014/main" id="{4BB39E54-276D-4EB5-A152-B97E0A208B4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27784" y="4509120"/>
            <a:ext cx="360040" cy="365361"/>
          </a:xfrm>
          <a:prstGeom prst="rect">
            <a:avLst/>
          </a:prstGeom>
        </p:spPr>
      </p:pic>
      <p:sp>
        <p:nvSpPr>
          <p:cNvPr id="8" name="文字方塊 7">
            <a:extLst>
              <a:ext uri="{FF2B5EF4-FFF2-40B4-BE49-F238E27FC236}">
                <a16:creationId xmlns:a16="http://schemas.microsoft.com/office/drawing/2014/main" id="{075E582F-B84E-4D23-AE72-A67BA3A897C1}"/>
              </a:ext>
            </a:extLst>
          </p:cNvPr>
          <p:cNvSpPr txBox="1"/>
          <p:nvPr/>
        </p:nvSpPr>
        <p:spPr>
          <a:xfrm>
            <a:off x="160504" y="1401179"/>
            <a:ext cx="8656641" cy="1569660"/>
          </a:xfrm>
          <a:prstGeom prst="rect">
            <a:avLst/>
          </a:prstGeom>
          <a:noFill/>
        </p:spPr>
        <p:txBody>
          <a:bodyPr wrap="square" rtlCol="0">
            <a:spAutoFit/>
          </a:bodyPr>
          <a:lstStyle/>
          <a:p>
            <a:r>
              <a:rPr lang="zh-TW" altLang="en-US" sz="2400" dirty="0">
                <a:latin typeface="標楷體" panose="03000509000000000000" pitchFamily="65" charset="-120"/>
                <a:ea typeface="標楷體" panose="03000509000000000000" pitchFamily="65" charset="-120"/>
              </a:rPr>
              <a:t>*直流盤其電能很大，所以該電能可供應所有電力系統控制元件所有電能，如所有電力系統高壓斷路器盤的跳脫迴路工作電能。</a:t>
            </a:r>
            <a:endParaRPr lang="en-US" altLang="zh-TW" sz="2400" dirty="0">
              <a:latin typeface="標楷體" panose="03000509000000000000" pitchFamily="65" charset="-120"/>
              <a:ea typeface="標楷體" panose="03000509000000000000" pitchFamily="65" charset="-120"/>
            </a:endParaRPr>
          </a:p>
          <a:p>
            <a:r>
              <a:rPr lang="zh-TW" altLang="en-US" sz="2400" dirty="0">
                <a:latin typeface="標楷體" panose="03000509000000000000" pitchFamily="65" charset="-120"/>
                <a:ea typeface="標楷體" panose="03000509000000000000" pitchFamily="65" charset="-120"/>
              </a:rPr>
              <a:t>*對於一高壓斷路器盤的跳脫迴路工作電能，應改善如同交流控制方式，每個跳脫迴路電能獨立作業。</a:t>
            </a:r>
          </a:p>
        </p:txBody>
      </p:sp>
    </p:spTree>
    <p:extLst>
      <p:ext uri="{BB962C8B-B14F-4D97-AF65-F5344CB8AC3E}">
        <p14:creationId xmlns:p14="http://schemas.microsoft.com/office/powerpoint/2010/main" val="2920339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2A87496-5F4C-4CBB-B3AE-66D5EF401D79}"/>
              </a:ext>
            </a:extLst>
          </p:cNvPr>
          <p:cNvSpPr>
            <a:spLocks noGrp="1"/>
          </p:cNvSpPr>
          <p:nvPr>
            <p:ph type="title"/>
          </p:nvPr>
        </p:nvSpPr>
        <p:spPr>
          <a:xfrm>
            <a:off x="283000" y="260648"/>
            <a:ext cx="8534400" cy="758952"/>
          </a:xfrm>
        </p:spPr>
        <p:txBody>
          <a:bodyPr>
            <a:normAutofit/>
          </a:bodyPr>
          <a:lstStyle/>
          <a:p>
            <a:r>
              <a:rPr lang="zh-TW" altLang="en-US" sz="3200" dirty="0">
                <a:solidFill>
                  <a:srgbClr val="0070C0"/>
                </a:solidFill>
                <a:latin typeface="標楷體" pitchFamily="65" charset="-120"/>
                <a:ea typeface="標楷體" pitchFamily="65" charset="-120"/>
              </a:rPr>
              <a:t>十、電容跳脫裝置</a:t>
            </a:r>
            <a:r>
              <a:rPr lang="en-US" altLang="zh-TW" sz="3200" dirty="0">
                <a:solidFill>
                  <a:srgbClr val="0070C0"/>
                </a:solidFill>
                <a:latin typeface="標楷體" pitchFamily="65" charset="-120"/>
                <a:ea typeface="標楷體" pitchFamily="65" charset="-120"/>
              </a:rPr>
              <a:t>CTD</a:t>
            </a:r>
            <a:r>
              <a:rPr lang="zh-TW" altLang="en-US" sz="3200" dirty="0">
                <a:solidFill>
                  <a:srgbClr val="0070C0"/>
                </a:solidFill>
                <a:latin typeface="標楷體" pitchFamily="65" charset="-120"/>
                <a:ea typeface="標楷體" pitchFamily="65" charset="-120"/>
              </a:rPr>
              <a:t>負載選定方式</a:t>
            </a:r>
            <a:endParaRPr lang="zh-TW" altLang="en-US" sz="3200" dirty="0"/>
          </a:p>
        </p:txBody>
      </p:sp>
      <p:graphicFrame>
        <p:nvGraphicFramePr>
          <p:cNvPr id="4" name="表格 4">
            <a:extLst>
              <a:ext uri="{FF2B5EF4-FFF2-40B4-BE49-F238E27FC236}">
                <a16:creationId xmlns:a16="http://schemas.microsoft.com/office/drawing/2014/main" id="{4B83B7E1-A7F9-41B1-BFB1-A1E9DC0F6AEB}"/>
              </a:ext>
            </a:extLst>
          </p:cNvPr>
          <p:cNvGraphicFramePr>
            <a:graphicFrameLocks noGrp="1"/>
          </p:cNvGraphicFramePr>
          <p:nvPr>
            <p:ph sz="quarter" idx="1"/>
            <p:extLst>
              <p:ext uri="{D42A27DB-BD31-4B8C-83A1-F6EECF244321}">
                <p14:modId xmlns:p14="http://schemas.microsoft.com/office/powerpoint/2010/main" val="1841866578"/>
              </p:ext>
            </p:extLst>
          </p:nvPr>
        </p:nvGraphicFramePr>
        <p:xfrm>
          <a:off x="301625" y="1527175"/>
          <a:ext cx="8504238" cy="3576320"/>
        </p:xfrm>
        <a:graphic>
          <a:graphicData uri="http://schemas.openxmlformats.org/drawingml/2006/table">
            <a:tbl>
              <a:tblPr firstRow="1" bandRow="1">
                <a:tableStyleId>{F5AB1C69-6EDB-4FF4-983F-18BD219EF322}</a:tableStyleId>
              </a:tblPr>
              <a:tblGrid>
                <a:gridCol w="2834746">
                  <a:extLst>
                    <a:ext uri="{9D8B030D-6E8A-4147-A177-3AD203B41FA5}">
                      <a16:colId xmlns:a16="http://schemas.microsoft.com/office/drawing/2014/main" val="1041754873"/>
                    </a:ext>
                  </a:extLst>
                </a:gridCol>
                <a:gridCol w="3595869">
                  <a:extLst>
                    <a:ext uri="{9D8B030D-6E8A-4147-A177-3AD203B41FA5}">
                      <a16:colId xmlns:a16="http://schemas.microsoft.com/office/drawing/2014/main" val="4291794487"/>
                    </a:ext>
                  </a:extLst>
                </a:gridCol>
                <a:gridCol w="2073623">
                  <a:extLst>
                    <a:ext uri="{9D8B030D-6E8A-4147-A177-3AD203B41FA5}">
                      <a16:colId xmlns:a16="http://schemas.microsoft.com/office/drawing/2014/main" val="3288302171"/>
                    </a:ext>
                  </a:extLst>
                </a:gridCol>
              </a:tblGrid>
              <a:tr h="370840">
                <a:tc>
                  <a:txBody>
                    <a:bodyPr/>
                    <a:lstStyle/>
                    <a:p>
                      <a:pPr algn="ctr"/>
                      <a:r>
                        <a:rPr lang="zh-TW" altLang="en-US" dirty="0">
                          <a:solidFill>
                            <a:srgbClr val="002060"/>
                          </a:solidFill>
                        </a:rPr>
                        <a:t>型式</a:t>
                      </a:r>
                    </a:p>
                  </a:txBody>
                  <a:tcPr/>
                </a:tc>
                <a:tc>
                  <a:txBody>
                    <a:bodyPr/>
                    <a:lstStyle/>
                    <a:p>
                      <a:pPr algn="ctr"/>
                      <a:r>
                        <a:rPr lang="zh-TW" altLang="en-US" dirty="0">
                          <a:solidFill>
                            <a:srgbClr val="002060"/>
                          </a:solidFill>
                        </a:rPr>
                        <a:t>電容跳脫裝置</a:t>
                      </a:r>
                      <a:r>
                        <a:rPr lang="en-US" altLang="zh-TW" dirty="0">
                          <a:solidFill>
                            <a:srgbClr val="002060"/>
                          </a:solidFill>
                        </a:rPr>
                        <a:t>CTD</a:t>
                      </a:r>
                      <a:r>
                        <a:rPr lang="zh-TW" altLang="en-US" dirty="0">
                          <a:solidFill>
                            <a:srgbClr val="002060"/>
                          </a:solidFill>
                        </a:rPr>
                        <a:t>容量</a:t>
                      </a:r>
                    </a:p>
                  </a:txBody>
                  <a:tcPr/>
                </a:tc>
                <a:tc>
                  <a:txBody>
                    <a:bodyPr/>
                    <a:lstStyle/>
                    <a:p>
                      <a:pPr algn="ctr"/>
                      <a:r>
                        <a:rPr lang="zh-TW" altLang="en-US" dirty="0">
                          <a:solidFill>
                            <a:srgbClr val="002060"/>
                          </a:solidFill>
                        </a:rPr>
                        <a:t>備註</a:t>
                      </a:r>
                    </a:p>
                  </a:txBody>
                  <a:tcPr/>
                </a:tc>
                <a:extLst>
                  <a:ext uri="{0D108BD9-81ED-4DB2-BD59-A6C34878D82A}">
                    <a16:rowId xmlns:a16="http://schemas.microsoft.com/office/drawing/2014/main" val="516107379"/>
                  </a:ext>
                </a:extLst>
              </a:tr>
              <a:tr h="370840">
                <a:tc>
                  <a:txBody>
                    <a:bodyPr/>
                    <a:lstStyle/>
                    <a:p>
                      <a:r>
                        <a:rPr lang="en-US" altLang="zh-TW" dirty="0"/>
                        <a:t>VCB</a:t>
                      </a:r>
                      <a:r>
                        <a:rPr lang="zh-TW" altLang="en-US" dirty="0">
                          <a:latin typeface="標楷體" panose="03000509000000000000" pitchFamily="65" charset="-120"/>
                          <a:ea typeface="標楷體" panose="03000509000000000000" pitchFamily="65" charset="-120"/>
                        </a:rPr>
                        <a:t>跳脫線圈</a:t>
                      </a:r>
                      <a:endParaRPr lang="en-US" altLang="zh-TW" dirty="0">
                        <a:latin typeface="標楷體" panose="03000509000000000000" pitchFamily="65" charset="-120"/>
                        <a:ea typeface="標楷體" panose="03000509000000000000" pitchFamily="65" charset="-120"/>
                      </a:endParaRPr>
                    </a:p>
                  </a:txBody>
                  <a:tcPr/>
                </a:tc>
                <a:tc>
                  <a:txBody>
                    <a:bodyPr/>
                    <a:lstStyle/>
                    <a:p>
                      <a:pPr algn="ctr"/>
                      <a:r>
                        <a:rPr lang="en-US" altLang="zh-TW" dirty="0"/>
                        <a:t>2000</a:t>
                      </a:r>
                      <a:r>
                        <a:rPr lang="el-GR" altLang="zh-TW" dirty="0"/>
                        <a:t>μ</a:t>
                      </a:r>
                      <a:r>
                        <a:rPr lang="en-US" altLang="zh-TW" dirty="0">
                          <a:latin typeface="Abadi" panose="020B0604020104020204" pitchFamily="34" charset="0"/>
                        </a:rPr>
                        <a:t>F</a:t>
                      </a:r>
                      <a:r>
                        <a:rPr lang="zh-TW" altLang="en-US" dirty="0">
                          <a:latin typeface="Abadi" panose="020B0604020104020204" pitchFamily="34" charset="0"/>
                        </a:rPr>
                        <a:t> </a:t>
                      </a:r>
                      <a:r>
                        <a:rPr lang="en-US" altLang="zh-TW" dirty="0">
                          <a:latin typeface="Abadi" panose="020B0604020104020204" pitchFamily="34" charset="0"/>
                        </a:rPr>
                        <a:t>/</a:t>
                      </a:r>
                      <a:r>
                        <a:rPr lang="zh-TW" altLang="en-US" dirty="0">
                          <a:latin typeface="Abadi" panose="020B0604020104020204" pitchFamily="34" charset="0"/>
                        </a:rPr>
                        <a:t> </a:t>
                      </a:r>
                      <a:r>
                        <a:rPr lang="en-US" altLang="zh-TW" dirty="0">
                          <a:latin typeface="Abadi" panose="020B0604020104020204" pitchFamily="34" charset="0"/>
                        </a:rPr>
                        <a:t>DC155V</a:t>
                      </a:r>
                      <a:endParaRPr lang="zh-TW" altLang="en-US" dirty="0"/>
                    </a:p>
                  </a:txBody>
                  <a:tcPr/>
                </a:tc>
                <a:tc>
                  <a:txBody>
                    <a:bodyPr/>
                    <a:lstStyle/>
                    <a:p>
                      <a:r>
                        <a:rPr lang="zh-TW" altLang="en-US" dirty="0"/>
                        <a:t>*</a:t>
                      </a:r>
                      <a:r>
                        <a:rPr lang="en-US" altLang="zh-TW" dirty="0"/>
                        <a:t>1</a:t>
                      </a:r>
                      <a:endParaRPr lang="zh-TW" altLang="en-US" dirty="0"/>
                    </a:p>
                  </a:txBody>
                  <a:tcPr/>
                </a:tc>
                <a:extLst>
                  <a:ext uri="{0D108BD9-81ED-4DB2-BD59-A6C34878D82A}">
                    <a16:rowId xmlns:a16="http://schemas.microsoft.com/office/drawing/2014/main" val="2412622660"/>
                  </a:ext>
                </a:extLst>
              </a:tr>
              <a:tr h="370840">
                <a:tc>
                  <a:txBody>
                    <a:bodyPr/>
                    <a:lstStyle/>
                    <a:p>
                      <a:r>
                        <a:rPr lang="zh-TW" altLang="en-US" dirty="0">
                          <a:latin typeface="標楷體" panose="03000509000000000000" pitchFamily="65" charset="-120"/>
                          <a:ea typeface="標楷體" panose="03000509000000000000" pitchFamily="65" charset="-120"/>
                        </a:rPr>
                        <a:t>保護電驛四相一體</a:t>
                      </a:r>
                      <a:endParaRPr lang="en-US" altLang="zh-TW" dirty="0">
                        <a:latin typeface="標楷體" panose="03000509000000000000" pitchFamily="65" charset="-120"/>
                        <a:ea typeface="標楷體" panose="03000509000000000000" pitchFamily="65" charset="-120"/>
                      </a:endParaRPr>
                    </a:p>
                    <a:p>
                      <a:r>
                        <a:rPr lang="en-US" altLang="zh-TW" dirty="0"/>
                        <a:t>3CO</a:t>
                      </a:r>
                      <a:r>
                        <a:rPr lang="zh-TW" altLang="en-US" dirty="0"/>
                        <a:t> </a:t>
                      </a:r>
                      <a:r>
                        <a:rPr lang="en-US" altLang="zh-TW" dirty="0"/>
                        <a:t>+</a:t>
                      </a:r>
                      <a:r>
                        <a:rPr lang="zh-TW" altLang="en-US" dirty="0"/>
                        <a:t> </a:t>
                      </a:r>
                      <a:r>
                        <a:rPr lang="en-US" altLang="zh-TW" dirty="0"/>
                        <a:t>LCO</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2000</a:t>
                      </a:r>
                      <a:r>
                        <a:rPr lang="el-GR" altLang="zh-TW" dirty="0"/>
                        <a:t>μ</a:t>
                      </a:r>
                      <a:r>
                        <a:rPr lang="en-US" altLang="zh-TW" dirty="0">
                          <a:latin typeface="Abadi" panose="020B0604020104020204" pitchFamily="34" charset="0"/>
                        </a:rPr>
                        <a:t>F</a:t>
                      </a:r>
                      <a:r>
                        <a:rPr lang="zh-TW" altLang="en-US" dirty="0">
                          <a:latin typeface="Abadi" panose="020B0604020104020204" pitchFamily="34" charset="0"/>
                        </a:rPr>
                        <a:t> </a:t>
                      </a:r>
                      <a:r>
                        <a:rPr lang="en-US" altLang="zh-TW" dirty="0">
                          <a:latin typeface="Abadi" panose="020B0604020104020204" pitchFamily="34" charset="0"/>
                        </a:rPr>
                        <a:t>/</a:t>
                      </a:r>
                      <a:r>
                        <a:rPr lang="zh-TW" altLang="en-US" dirty="0">
                          <a:latin typeface="Abadi" panose="020B0604020104020204" pitchFamily="34" charset="0"/>
                        </a:rPr>
                        <a:t> </a:t>
                      </a:r>
                      <a:r>
                        <a:rPr lang="en-US" altLang="zh-TW" dirty="0">
                          <a:latin typeface="Abadi" panose="020B0604020104020204" pitchFamily="34" charset="0"/>
                        </a:rPr>
                        <a:t>DC155V</a:t>
                      </a:r>
                      <a:endParaRPr lang="zh-TW" altLang="en-US" dirty="0"/>
                    </a:p>
                    <a:p>
                      <a:pPr algn="ctr"/>
                      <a:endParaRPr lang="zh-TW" altLang="en-US" dirty="0"/>
                    </a:p>
                  </a:txBody>
                  <a:tcPr/>
                </a:tc>
                <a:tc>
                  <a:txBody>
                    <a:bodyPr/>
                    <a:lstStyle/>
                    <a:p>
                      <a:endParaRPr lang="zh-TW" altLang="en-US" dirty="0"/>
                    </a:p>
                  </a:txBody>
                  <a:tcPr/>
                </a:tc>
                <a:extLst>
                  <a:ext uri="{0D108BD9-81ED-4DB2-BD59-A6C34878D82A}">
                    <a16:rowId xmlns:a16="http://schemas.microsoft.com/office/drawing/2014/main" val="717800570"/>
                  </a:ext>
                </a:extLst>
              </a:tr>
              <a:tr h="370840">
                <a:tc>
                  <a:txBody>
                    <a:bodyPr/>
                    <a:lstStyle/>
                    <a:p>
                      <a:r>
                        <a:rPr lang="zh-TW" altLang="en-US" dirty="0">
                          <a:latin typeface="標楷體" panose="03000509000000000000" pitchFamily="65" charset="-120"/>
                          <a:ea typeface="標楷體" panose="03000509000000000000" pitchFamily="65" charset="-120"/>
                        </a:rPr>
                        <a:t>保護電驛六相一體</a:t>
                      </a:r>
                      <a:endParaRPr lang="en-US" altLang="zh-TW" dirty="0">
                        <a:latin typeface="標楷體" panose="03000509000000000000" pitchFamily="65" charset="-120"/>
                        <a:ea typeface="標楷體" panose="03000509000000000000" pitchFamily="65" charset="-120"/>
                      </a:endParaRPr>
                    </a:p>
                    <a:p>
                      <a:r>
                        <a:rPr lang="en-US" altLang="zh-TW" dirty="0"/>
                        <a:t>3OV</a:t>
                      </a:r>
                      <a:r>
                        <a:rPr lang="zh-TW" altLang="en-US" dirty="0"/>
                        <a:t> </a:t>
                      </a:r>
                      <a:r>
                        <a:rPr lang="en-US" altLang="zh-TW" dirty="0"/>
                        <a:t>+</a:t>
                      </a:r>
                      <a:r>
                        <a:rPr lang="zh-TW" altLang="en-US" dirty="0"/>
                        <a:t> </a:t>
                      </a:r>
                      <a:r>
                        <a:rPr lang="en-US" altLang="zh-TW" dirty="0"/>
                        <a:t>3UV</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4000</a:t>
                      </a:r>
                      <a:r>
                        <a:rPr lang="el-GR" altLang="zh-TW" dirty="0"/>
                        <a:t>μ</a:t>
                      </a:r>
                      <a:r>
                        <a:rPr lang="en-US" altLang="zh-TW" dirty="0">
                          <a:latin typeface="Abadi" panose="020B0604020104020204" pitchFamily="34" charset="0"/>
                        </a:rPr>
                        <a:t>F</a:t>
                      </a:r>
                      <a:r>
                        <a:rPr lang="zh-TW" altLang="en-US" dirty="0">
                          <a:latin typeface="Abadi" panose="020B0604020104020204" pitchFamily="34" charset="0"/>
                        </a:rPr>
                        <a:t> </a:t>
                      </a:r>
                      <a:r>
                        <a:rPr lang="en-US" altLang="zh-TW" dirty="0">
                          <a:latin typeface="Abadi" panose="020B0604020104020204" pitchFamily="34" charset="0"/>
                        </a:rPr>
                        <a:t>/</a:t>
                      </a:r>
                      <a:r>
                        <a:rPr lang="zh-TW" altLang="en-US" dirty="0">
                          <a:latin typeface="Abadi" panose="020B0604020104020204" pitchFamily="34" charset="0"/>
                        </a:rPr>
                        <a:t> </a:t>
                      </a:r>
                      <a:r>
                        <a:rPr lang="en-US" altLang="zh-TW" dirty="0">
                          <a:latin typeface="Abadi" panose="020B0604020104020204" pitchFamily="34" charset="0"/>
                        </a:rPr>
                        <a:t>DC155V</a:t>
                      </a:r>
                      <a:endParaRPr lang="zh-TW" altLang="en-US" dirty="0"/>
                    </a:p>
                    <a:p>
                      <a:pPr algn="ctr"/>
                      <a:endParaRPr lang="zh-TW" altLang="en-US" dirty="0"/>
                    </a:p>
                  </a:txBody>
                  <a:tcPr/>
                </a:tc>
                <a:tc>
                  <a:txBody>
                    <a:bodyPr/>
                    <a:lstStyle/>
                    <a:p>
                      <a:r>
                        <a:rPr lang="zh-TW" altLang="en-US" dirty="0"/>
                        <a:t>*</a:t>
                      </a:r>
                      <a:r>
                        <a:rPr lang="en-US" altLang="zh-TW" dirty="0"/>
                        <a:t>2</a:t>
                      </a:r>
                      <a:endParaRPr lang="zh-TW" altLang="en-US" dirty="0"/>
                    </a:p>
                  </a:txBody>
                  <a:tcPr/>
                </a:tc>
                <a:extLst>
                  <a:ext uri="{0D108BD9-81ED-4DB2-BD59-A6C34878D82A}">
                    <a16:rowId xmlns:a16="http://schemas.microsoft.com/office/drawing/2014/main" val="310095101"/>
                  </a:ext>
                </a:extLst>
              </a:tr>
              <a:tr h="370840">
                <a:tc>
                  <a:txBody>
                    <a:bodyPr/>
                    <a:lstStyle/>
                    <a:p>
                      <a:r>
                        <a:rPr lang="zh-TW" altLang="en-US" dirty="0">
                          <a:latin typeface="標楷體" panose="03000509000000000000" pitchFamily="65" charset="-120"/>
                          <a:ea typeface="標楷體" panose="03000509000000000000" pitchFamily="65" charset="-120"/>
                        </a:rPr>
                        <a:t>保護電驛十相一體</a:t>
                      </a:r>
                      <a:endParaRPr lang="en-US" altLang="zh-TW" dirty="0">
                        <a:latin typeface="標楷體" panose="03000509000000000000" pitchFamily="65" charset="-120"/>
                        <a:ea typeface="標楷體" panose="03000509000000000000" pitchFamily="65" charset="-120"/>
                      </a:endParaRPr>
                    </a:p>
                    <a:p>
                      <a:r>
                        <a:rPr lang="en-US" altLang="zh-TW" dirty="0"/>
                        <a:t>3CO</a:t>
                      </a:r>
                      <a:r>
                        <a:rPr lang="zh-TW" altLang="en-US" dirty="0"/>
                        <a:t> </a:t>
                      </a:r>
                      <a:r>
                        <a:rPr lang="en-US" altLang="zh-TW" dirty="0"/>
                        <a:t>+</a:t>
                      </a:r>
                      <a:r>
                        <a:rPr lang="zh-TW" altLang="en-US" dirty="0"/>
                        <a:t> </a:t>
                      </a:r>
                      <a:r>
                        <a:rPr lang="en-US" altLang="zh-TW" dirty="0"/>
                        <a:t>LCO</a:t>
                      </a:r>
                    </a:p>
                    <a:p>
                      <a:r>
                        <a:rPr lang="en-US" altLang="zh-TW" dirty="0"/>
                        <a:t>3OV</a:t>
                      </a:r>
                      <a:r>
                        <a:rPr lang="zh-TW" altLang="en-US" dirty="0"/>
                        <a:t> </a:t>
                      </a:r>
                      <a:r>
                        <a:rPr lang="en-US" altLang="zh-TW" dirty="0"/>
                        <a:t>+</a:t>
                      </a:r>
                      <a:r>
                        <a:rPr lang="zh-TW" altLang="en-US" dirty="0"/>
                        <a:t> </a:t>
                      </a:r>
                      <a:r>
                        <a:rPr lang="en-US" altLang="zh-TW" dirty="0"/>
                        <a:t>3UV</a:t>
                      </a:r>
                      <a:endParaRPr lang="zh-TW"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8500</a:t>
                      </a:r>
                      <a:r>
                        <a:rPr lang="el-GR" altLang="zh-TW" dirty="0"/>
                        <a:t>μ</a:t>
                      </a:r>
                      <a:r>
                        <a:rPr lang="en-US" altLang="zh-TW" dirty="0">
                          <a:latin typeface="Abadi" panose="020B0604020104020204" pitchFamily="34" charset="0"/>
                        </a:rPr>
                        <a:t>F</a:t>
                      </a:r>
                      <a:r>
                        <a:rPr lang="zh-TW" altLang="en-US" dirty="0">
                          <a:latin typeface="Abadi" panose="020B0604020104020204" pitchFamily="34" charset="0"/>
                        </a:rPr>
                        <a:t> </a:t>
                      </a:r>
                      <a:r>
                        <a:rPr lang="en-US" altLang="zh-TW" dirty="0">
                          <a:latin typeface="Abadi" panose="020B0604020104020204" pitchFamily="34" charset="0"/>
                        </a:rPr>
                        <a:t>/</a:t>
                      </a:r>
                      <a:r>
                        <a:rPr lang="zh-TW" altLang="en-US" dirty="0">
                          <a:latin typeface="Abadi" panose="020B0604020104020204" pitchFamily="34" charset="0"/>
                        </a:rPr>
                        <a:t> </a:t>
                      </a:r>
                      <a:r>
                        <a:rPr lang="en-US" altLang="zh-TW" dirty="0">
                          <a:latin typeface="Abadi" panose="020B0604020104020204" pitchFamily="34" charset="0"/>
                        </a:rPr>
                        <a:t>DC155V</a:t>
                      </a:r>
                      <a:endParaRPr lang="zh-TW" altLang="en-US" dirty="0"/>
                    </a:p>
                    <a:p>
                      <a:pPr algn="ctr"/>
                      <a:endParaRPr lang="zh-TW" altLang="en-US" dirty="0"/>
                    </a:p>
                  </a:txBody>
                  <a:tcPr/>
                </a:tc>
                <a:tc>
                  <a:txBody>
                    <a:bodyPr/>
                    <a:lstStyle/>
                    <a:p>
                      <a:r>
                        <a:rPr lang="zh-TW" altLang="en-US" dirty="0"/>
                        <a:t>*</a:t>
                      </a:r>
                      <a:r>
                        <a:rPr lang="en-US" altLang="zh-TW" dirty="0"/>
                        <a:t>3</a:t>
                      </a:r>
                      <a:endParaRPr lang="zh-TW" altLang="en-US" dirty="0"/>
                    </a:p>
                  </a:txBody>
                  <a:tcPr/>
                </a:tc>
                <a:extLst>
                  <a:ext uri="{0D108BD9-81ED-4DB2-BD59-A6C34878D82A}">
                    <a16:rowId xmlns:a16="http://schemas.microsoft.com/office/drawing/2014/main" val="1021142602"/>
                  </a:ext>
                </a:extLst>
              </a:tr>
              <a:tr h="370840">
                <a:tc>
                  <a:txBody>
                    <a:bodyPr/>
                    <a:lstStyle/>
                    <a:p>
                      <a:r>
                        <a:rPr lang="en-US" altLang="zh-TW" dirty="0"/>
                        <a:t>VCS</a:t>
                      </a:r>
                      <a:endParaRPr lang="zh-TW"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8500</a:t>
                      </a:r>
                      <a:r>
                        <a:rPr lang="el-GR" altLang="zh-TW" dirty="0"/>
                        <a:t>μ</a:t>
                      </a:r>
                      <a:r>
                        <a:rPr lang="en-US" altLang="zh-TW" dirty="0">
                          <a:latin typeface="Abadi" panose="020B0604020104020204" pitchFamily="34" charset="0"/>
                        </a:rPr>
                        <a:t>F</a:t>
                      </a:r>
                      <a:r>
                        <a:rPr lang="zh-TW" altLang="en-US" dirty="0">
                          <a:latin typeface="Abadi" panose="020B0604020104020204" pitchFamily="34" charset="0"/>
                        </a:rPr>
                        <a:t> </a:t>
                      </a:r>
                      <a:r>
                        <a:rPr lang="en-US" altLang="zh-TW" dirty="0">
                          <a:latin typeface="Abadi" panose="020B0604020104020204" pitchFamily="34" charset="0"/>
                        </a:rPr>
                        <a:t>/</a:t>
                      </a:r>
                      <a:r>
                        <a:rPr lang="zh-TW" altLang="en-US" dirty="0">
                          <a:latin typeface="Abadi" panose="020B0604020104020204" pitchFamily="34" charset="0"/>
                        </a:rPr>
                        <a:t> </a:t>
                      </a:r>
                      <a:r>
                        <a:rPr lang="en-US" altLang="zh-TW" dirty="0">
                          <a:latin typeface="Abadi" panose="020B0604020104020204" pitchFamily="34" charset="0"/>
                        </a:rPr>
                        <a:t>DC155V</a:t>
                      </a:r>
                      <a:endParaRPr lang="zh-TW" altLang="en-US" dirty="0"/>
                    </a:p>
                    <a:p>
                      <a:pPr algn="ctr"/>
                      <a:r>
                        <a:rPr lang="en-US" altLang="zh-TW" dirty="0"/>
                        <a:t>(VCS</a:t>
                      </a:r>
                      <a:r>
                        <a:rPr lang="zh-TW" altLang="en-US" dirty="0"/>
                        <a:t> </a:t>
                      </a:r>
                      <a:r>
                        <a:rPr lang="en-US" altLang="zh-TW" dirty="0"/>
                        <a:t>/</a:t>
                      </a:r>
                      <a:r>
                        <a:rPr lang="zh-TW" altLang="en-US" dirty="0"/>
                        <a:t> </a:t>
                      </a:r>
                      <a:r>
                        <a:rPr lang="en-US" altLang="zh-TW" dirty="0"/>
                        <a:t>VCB</a:t>
                      </a:r>
                      <a:r>
                        <a:rPr lang="zh-TW" altLang="en-US" dirty="0"/>
                        <a:t> 共用型</a:t>
                      </a:r>
                      <a:r>
                        <a:rPr lang="en-US" altLang="zh-TW" dirty="0"/>
                        <a:t>)</a:t>
                      </a:r>
                      <a:endParaRPr lang="zh-TW" altLang="en-US" dirty="0"/>
                    </a:p>
                  </a:txBody>
                  <a:tcPr/>
                </a:tc>
                <a:tc>
                  <a:txBody>
                    <a:bodyPr/>
                    <a:lstStyle/>
                    <a:p>
                      <a:r>
                        <a:rPr lang="zh-TW" altLang="en-US" dirty="0"/>
                        <a:t>*</a:t>
                      </a:r>
                      <a:r>
                        <a:rPr lang="en-US" altLang="zh-TW" dirty="0"/>
                        <a:t>4</a:t>
                      </a:r>
                      <a:endParaRPr lang="zh-TW" altLang="en-US" dirty="0"/>
                    </a:p>
                  </a:txBody>
                  <a:tcPr/>
                </a:tc>
                <a:extLst>
                  <a:ext uri="{0D108BD9-81ED-4DB2-BD59-A6C34878D82A}">
                    <a16:rowId xmlns:a16="http://schemas.microsoft.com/office/drawing/2014/main" val="4002325056"/>
                  </a:ext>
                </a:extLst>
              </a:tr>
            </a:tbl>
          </a:graphicData>
        </a:graphic>
      </p:graphicFrame>
    </p:spTree>
    <p:extLst>
      <p:ext uri="{BB962C8B-B14F-4D97-AF65-F5344CB8AC3E}">
        <p14:creationId xmlns:p14="http://schemas.microsoft.com/office/powerpoint/2010/main" val="35454734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20C5DA-6AC9-4BD7-A3D9-C3F595DC9CA4}"/>
              </a:ext>
            </a:extLst>
          </p:cNvPr>
          <p:cNvSpPr>
            <a:spLocks noGrp="1"/>
          </p:cNvSpPr>
          <p:nvPr>
            <p:ph type="title"/>
          </p:nvPr>
        </p:nvSpPr>
        <p:spPr/>
        <p:txBody>
          <a:bodyPr>
            <a:normAutofit/>
          </a:bodyPr>
          <a:lstStyle/>
          <a:p>
            <a:r>
              <a:rPr lang="zh-TW" altLang="en-US" sz="3200" dirty="0">
                <a:solidFill>
                  <a:srgbClr val="0070C0"/>
                </a:solidFill>
                <a:latin typeface="標楷體" pitchFamily="65" charset="-120"/>
                <a:ea typeface="標楷體" pitchFamily="65" charset="-120"/>
              </a:rPr>
              <a:t>十、電容跳脫裝置</a:t>
            </a:r>
            <a:r>
              <a:rPr lang="en-US" altLang="zh-TW" sz="3200" dirty="0">
                <a:solidFill>
                  <a:srgbClr val="0070C0"/>
                </a:solidFill>
                <a:latin typeface="標楷體" pitchFamily="65" charset="-120"/>
                <a:ea typeface="標楷體" pitchFamily="65" charset="-120"/>
              </a:rPr>
              <a:t>CTD</a:t>
            </a:r>
            <a:r>
              <a:rPr lang="zh-TW" altLang="en-US" sz="3200" dirty="0">
                <a:solidFill>
                  <a:srgbClr val="0070C0"/>
                </a:solidFill>
                <a:latin typeface="標楷體" pitchFamily="65" charset="-120"/>
                <a:ea typeface="標楷體" pitchFamily="65" charset="-120"/>
              </a:rPr>
              <a:t>負載選定方式</a:t>
            </a:r>
            <a:endParaRPr lang="zh-TW" altLang="en-US" dirty="0"/>
          </a:p>
        </p:txBody>
      </p:sp>
      <p:sp>
        <p:nvSpPr>
          <p:cNvPr id="3" name="內容版面配置區 2">
            <a:extLst>
              <a:ext uri="{FF2B5EF4-FFF2-40B4-BE49-F238E27FC236}">
                <a16:creationId xmlns:a16="http://schemas.microsoft.com/office/drawing/2014/main" id="{61333FC6-4251-4A4E-9699-E47E1287C47A}"/>
              </a:ext>
            </a:extLst>
          </p:cNvPr>
          <p:cNvSpPr>
            <a:spLocks noGrp="1"/>
          </p:cNvSpPr>
          <p:nvPr>
            <p:ph sz="quarter" idx="1"/>
          </p:nvPr>
        </p:nvSpPr>
        <p:spPr/>
        <p:txBody>
          <a:bodyPr/>
          <a:lstStyle/>
          <a:p>
            <a:r>
              <a:rPr lang="zh-TW" altLang="en-US" sz="2400" dirty="0">
                <a:solidFill>
                  <a:srgbClr val="FF0000"/>
                </a:solidFill>
                <a:latin typeface="標楷體" panose="03000509000000000000" pitchFamily="65" charset="-120"/>
                <a:ea typeface="標楷體" panose="03000509000000000000" pitchFamily="65" charset="-120"/>
              </a:rPr>
              <a:t>註</a:t>
            </a:r>
            <a:r>
              <a:rPr lang="en-US" altLang="zh-TW" sz="2400" dirty="0">
                <a:solidFill>
                  <a:srgbClr val="FF0000"/>
                </a:solidFill>
                <a:latin typeface="標楷體" panose="03000509000000000000" pitchFamily="65" charset="-120"/>
                <a:ea typeface="標楷體" panose="03000509000000000000" pitchFamily="65" charset="-120"/>
              </a:rPr>
              <a:t>1:</a:t>
            </a:r>
            <a:r>
              <a:rPr lang="en-US" altLang="zh-TW" sz="2400" dirty="0">
                <a:latin typeface="標楷體" panose="03000509000000000000" pitchFamily="65" charset="-120"/>
                <a:ea typeface="標楷體" panose="03000509000000000000" pitchFamily="65" charset="-120"/>
              </a:rPr>
              <a:t>VCB</a:t>
            </a:r>
            <a:r>
              <a:rPr lang="zh-TW" altLang="en-US" sz="2400" dirty="0">
                <a:latin typeface="標楷體" panose="03000509000000000000" pitchFamily="65" charset="-120"/>
                <a:ea typeface="標楷體" panose="03000509000000000000" pitchFamily="65" charset="-120"/>
              </a:rPr>
              <a:t>跳脫線圈用</a:t>
            </a:r>
            <a:r>
              <a:rPr lang="en-US" altLang="zh-TW" sz="2400" dirty="0">
                <a:latin typeface="標楷體" panose="03000509000000000000" pitchFamily="65" charset="-120"/>
                <a:ea typeface="標楷體" panose="03000509000000000000" pitchFamily="65" charset="-120"/>
              </a:rPr>
              <a:t>CTD</a:t>
            </a:r>
            <a:r>
              <a:rPr lang="zh-TW" altLang="en-US" sz="2400" dirty="0">
                <a:latin typeface="標楷體" panose="03000509000000000000" pitchFamily="65" charset="-120"/>
                <a:ea typeface="標楷體" panose="03000509000000000000" pitchFamily="65" charset="-120"/>
              </a:rPr>
              <a:t>，一般電容充電後就沒有充放電的迴路，</a:t>
            </a:r>
            <a:r>
              <a:rPr lang="en-US" altLang="zh-TW" sz="2400" dirty="0">
                <a:latin typeface="標楷體" panose="03000509000000000000" pitchFamily="65" charset="-120"/>
                <a:ea typeface="標楷體" panose="03000509000000000000" pitchFamily="65" charset="-120"/>
              </a:rPr>
              <a:t>ex:</a:t>
            </a:r>
            <a:r>
              <a:rPr lang="zh-TW" altLang="en-US" sz="2400" dirty="0">
                <a:latin typeface="標楷體" panose="03000509000000000000" pitchFamily="65" charset="-120"/>
                <a:ea typeface="標楷體" panose="03000509000000000000" pitchFamily="65" charset="-120"/>
              </a:rPr>
              <a:t>大樓緊急照明燈如果沒有充放電的機制迴路，容易故障失能，這是故障的主要原因之一，不容忽視。建議該</a:t>
            </a:r>
            <a:r>
              <a:rPr lang="en-US" altLang="zh-TW" sz="2400" dirty="0">
                <a:latin typeface="標楷體" panose="03000509000000000000" pitchFamily="65" charset="-120"/>
                <a:ea typeface="標楷體" panose="03000509000000000000" pitchFamily="65" charset="-120"/>
              </a:rPr>
              <a:t>CTD</a:t>
            </a:r>
            <a:r>
              <a:rPr lang="zh-TW" altLang="en-US" sz="2400" dirty="0">
                <a:latin typeface="標楷體" panose="03000509000000000000" pitchFamily="65" charset="-120"/>
                <a:ea typeface="標楷體" panose="03000509000000000000" pitchFamily="65" charset="-120"/>
              </a:rPr>
              <a:t>與保護電驛互相支援，使其經常充放電，避免失能的狀況發生。</a:t>
            </a:r>
            <a:endParaRPr lang="en-US" altLang="zh-TW" sz="2400" dirty="0">
              <a:latin typeface="標楷體" panose="03000509000000000000" pitchFamily="65" charset="-120"/>
              <a:ea typeface="標楷體" panose="03000509000000000000" pitchFamily="65" charset="-120"/>
            </a:endParaRPr>
          </a:p>
          <a:p>
            <a:endParaRPr lang="en-US" altLang="zh-TW" sz="2400" dirty="0">
              <a:latin typeface="標楷體" panose="03000509000000000000" pitchFamily="65" charset="-120"/>
              <a:ea typeface="標楷體" panose="03000509000000000000" pitchFamily="65" charset="-120"/>
            </a:endParaRPr>
          </a:p>
          <a:p>
            <a:r>
              <a:rPr lang="zh-TW" altLang="en-US" sz="2400" dirty="0">
                <a:solidFill>
                  <a:srgbClr val="FF0000"/>
                </a:solidFill>
                <a:latin typeface="標楷體" panose="03000509000000000000" pitchFamily="65" charset="-120"/>
                <a:ea typeface="標楷體" panose="03000509000000000000" pitchFamily="65" charset="-120"/>
              </a:rPr>
              <a:t>註</a:t>
            </a:r>
            <a:r>
              <a:rPr lang="en-US" altLang="zh-TW" sz="2400" dirty="0">
                <a:solidFill>
                  <a:srgbClr val="FF0000"/>
                </a:solidFill>
                <a:latin typeface="標楷體" panose="03000509000000000000" pitchFamily="65" charset="-120"/>
                <a:ea typeface="標楷體" panose="03000509000000000000" pitchFamily="65" charset="-120"/>
              </a:rPr>
              <a:t>2:</a:t>
            </a:r>
            <a:r>
              <a:rPr lang="zh-TW" altLang="en-US" sz="2400" dirty="0">
                <a:latin typeface="標楷體" panose="03000509000000000000" pitchFamily="65" charset="-120"/>
                <a:ea typeface="標楷體" panose="03000509000000000000" pitchFamily="65" charset="-120"/>
              </a:rPr>
              <a:t>六相一體</a:t>
            </a:r>
            <a:r>
              <a:rPr lang="en-US" altLang="zh-TW" sz="2400" dirty="0">
                <a:latin typeface="標楷體" panose="03000509000000000000" pitchFamily="65" charset="-120"/>
                <a:ea typeface="標楷體" panose="03000509000000000000" pitchFamily="65" charset="-120"/>
              </a:rPr>
              <a:t>3UV + 3OV</a:t>
            </a:r>
            <a:r>
              <a:rPr lang="zh-TW" altLang="en-US" sz="2400" dirty="0">
                <a:latin typeface="標楷體" panose="03000509000000000000" pitchFamily="65" charset="-120"/>
                <a:ea typeface="標楷體" panose="03000509000000000000" pitchFamily="65" charset="-120"/>
              </a:rPr>
              <a:t>之保護電驛內部有</a:t>
            </a:r>
            <a:r>
              <a:rPr lang="en-US" altLang="zh-TW" sz="2400" dirty="0">
                <a:latin typeface="標楷體" panose="03000509000000000000" pitchFamily="65" charset="-120"/>
                <a:ea typeface="標楷體" panose="03000509000000000000" pitchFamily="65" charset="-120"/>
              </a:rPr>
              <a:t>PT</a:t>
            </a:r>
            <a:r>
              <a:rPr lang="zh-TW" altLang="en-US" sz="2400" dirty="0">
                <a:latin typeface="標楷體" panose="03000509000000000000" pitchFamily="65" charset="-120"/>
                <a:ea typeface="標楷體" panose="03000509000000000000" pitchFamily="65" charset="-120"/>
              </a:rPr>
              <a:t>裝置，負擔較大。如果使用</a:t>
            </a:r>
            <a:r>
              <a:rPr lang="en-US" altLang="zh-TW" sz="2400" dirty="0">
                <a:latin typeface="標楷體" panose="03000509000000000000" pitchFamily="65" charset="-120"/>
                <a:ea typeface="標楷體" panose="03000509000000000000" pitchFamily="65" charset="-120"/>
              </a:rPr>
              <a:t>4000</a:t>
            </a:r>
            <a:r>
              <a:rPr lang="el-GR" altLang="zh-TW" sz="2400" dirty="0">
                <a:ea typeface="標楷體" panose="03000509000000000000" pitchFamily="65" charset="-120"/>
              </a:rPr>
              <a:t>μ</a:t>
            </a:r>
            <a:r>
              <a:rPr lang="en-US" altLang="zh-TW" sz="2400" dirty="0">
                <a:latin typeface="標楷體" panose="03000509000000000000" pitchFamily="65" charset="-120"/>
                <a:ea typeface="標楷體" panose="03000509000000000000" pitchFamily="65" charset="-120"/>
              </a:rPr>
              <a:t>F</a:t>
            </a:r>
            <a:r>
              <a:rPr lang="zh-TW" altLang="en-US" sz="2400" dirty="0">
                <a:latin typeface="標楷體" panose="03000509000000000000" pitchFamily="65" charset="-120"/>
                <a:ea typeface="標楷體" panose="03000509000000000000" pitchFamily="65" charset="-120"/>
              </a:rPr>
              <a:t> </a:t>
            </a: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 </a:t>
            </a:r>
            <a:r>
              <a:rPr lang="en-US" altLang="zh-TW" sz="2400" dirty="0">
                <a:latin typeface="標楷體" panose="03000509000000000000" pitchFamily="65" charset="-120"/>
                <a:ea typeface="標楷體" panose="03000509000000000000" pitchFamily="65" charset="-120"/>
              </a:rPr>
              <a:t>DC155V</a:t>
            </a:r>
            <a:r>
              <a:rPr lang="zh-TW" altLang="en-US" sz="2400" dirty="0">
                <a:latin typeface="標楷體" panose="03000509000000000000" pitchFamily="65" charset="-120"/>
                <a:ea typeface="標楷體" panose="03000509000000000000" pitchFamily="65" charset="-120"/>
              </a:rPr>
              <a:t>之</a:t>
            </a:r>
            <a:r>
              <a:rPr lang="en-US" altLang="zh-TW" sz="2400" dirty="0">
                <a:latin typeface="標楷體" panose="03000509000000000000" pitchFamily="65" charset="-120"/>
                <a:ea typeface="標楷體" panose="03000509000000000000" pitchFamily="65" charset="-120"/>
              </a:rPr>
              <a:t>CTD</a:t>
            </a:r>
            <a:r>
              <a:rPr lang="zh-TW" altLang="en-US" sz="2400" dirty="0">
                <a:latin typeface="標楷體" panose="03000509000000000000" pitchFamily="65" charset="-120"/>
                <a:ea typeface="標楷體" panose="03000509000000000000" pitchFamily="65" charset="-120"/>
              </a:rPr>
              <a:t>，兩年以內該</a:t>
            </a:r>
            <a:r>
              <a:rPr lang="en-US" altLang="zh-TW" sz="2400" dirty="0">
                <a:latin typeface="標楷體" panose="03000509000000000000" pitchFamily="65" charset="-120"/>
                <a:ea typeface="標楷體" panose="03000509000000000000" pitchFamily="65" charset="-120"/>
              </a:rPr>
              <a:t>CTD</a:t>
            </a:r>
            <a:r>
              <a:rPr lang="zh-TW" altLang="en-US" sz="2400" dirty="0">
                <a:latin typeface="標楷體" panose="03000509000000000000" pitchFamily="65" charset="-120"/>
                <a:ea typeface="標楷體" panose="03000509000000000000" pitchFamily="65" charset="-120"/>
              </a:rPr>
              <a:t>內部電容器因一直過載使用，發熱造成內部絕緣材質破壞而燒毀。</a:t>
            </a:r>
            <a:endParaRPr lang="en-US" altLang="zh-TW" sz="2400" dirty="0">
              <a:latin typeface="標楷體" panose="03000509000000000000" pitchFamily="65" charset="-120"/>
              <a:ea typeface="標楷體" panose="03000509000000000000" pitchFamily="65" charset="-120"/>
            </a:endParaRPr>
          </a:p>
          <a:p>
            <a:pPr marL="0" indent="0">
              <a:buNone/>
            </a:pPr>
            <a:endParaRPr lang="en-US" altLang="zh-TW" dirty="0"/>
          </a:p>
        </p:txBody>
      </p:sp>
    </p:spTree>
    <p:extLst>
      <p:ext uri="{BB962C8B-B14F-4D97-AF65-F5344CB8AC3E}">
        <p14:creationId xmlns:p14="http://schemas.microsoft.com/office/powerpoint/2010/main" val="30986442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69FBB69-6B8E-4916-AA9C-94035704EA47}"/>
              </a:ext>
            </a:extLst>
          </p:cNvPr>
          <p:cNvSpPr>
            <a:spLocks noGrp="1"/>
          </p:cNvSpPr>
          <p:nvPr>
            <p:ph type="title"/>
          </p:nvPr>
        </p:nvSpPr>
        <p:spPr/>
        <p:txBody>
          <a:bodyPr/>
          <a:lstStyle/>
          <a:p>
            <a:r>
              <a:rPr lang="zh-TW" altLang="en-US" sz="3200" dirty="0">
                <a:solidFill>
                  <a:srgbClr val="0070C0"/>
                </a:solidFill>
                <a:latin typeface="標楷體" pitchFamily="65" charset="-120"/>
                <a:ea typeface="標楷體" pitchFamily="65" charset="-120"/>
              </a:rPr>
              <a:t>十、電容跳脫裝置</a:t>
            </a:r>
            <a:r>
              <a:rPr lang="en-US" altLang="zh-TW" sz="3200" dirty="0">
                <a:solidFill>
                  <a:srgbClr val="0070C0"/>
                </a:solidFill>
                <a:latin typeface="標楷體" pitchFamily="65" charset="-120"/>
                <a:ea typeface="標楷體" pitchFamily="65" charset="-120"/>
              </a:rPr>
              <a:t>CTD</a:t>
            </a:r>
            <a:r>
              <a:rPr lang="zh-TW" altLang="en-US" sz="3200" dirty="0">
                <a:solidFill>
                  <a:srgbClr val="0070C0"/>
                </a:solidFill>
                <a:latin typeface="標楷體" pitchFamily="65" charset="-120"/>
                <a:ea typeface="標楷體" pitchFamily="65" charset="-120"/>
              </a:rPr>
              <a:t>負載選定方式</a:t>
            </a:r>
            <a:endParaRPr lang="zh-TW" altLang="en-US" dirty="0"/>
          </a:p>
        </p:txBody>
      </p:sp>
      <p:sp>
        <p:nvSpPr>
          <p:cNvPr id="3" name="內容版面配置區 2">
            <a:extLst>
              <a:ext uri="{FF2B5EF4-FFF2-40B4-BE49-F238E27FC236}">
                <a16:creationId xmlns:a16="http://schemas.microsoft.com/office/drawing/2014/main" id="{2E82F34F-F733-4AE2-A89A-6ECDE212E45D}"/>
              </a:ext>
            </a:extLst>
          </p:cNvPr>
          <p:cNvSpPr>
            <a:spLocks noGrp="1"/>
          </p:cNvSpPr>
          <p:nvPr>
            <p:ph sz="quarter" idx="1"/>
          </p:nvPr>
        </p:nvSpPr>
        <p:spPr/>
        <p:txBody>
          <a:bodyPr>
            <a:normAutofit/>
          </a:bodyPr>
          <a:lstStyle/>
          <a:p>
            <a:r>
              <a:rPr lang="zh-TW" altLang="en-US" sz="2400" dirty="0">
                <a:solidFill>
                  <a:srgbClr val="FF0000"/>
                </a:solidFill>
                <a:latin typeface="標楷體" panose="03000509000000000000" pitchFamily="65" charset="-120"/>
                <a:ea typeface="標楷體" panose="03000509000000000000" pitchFamily="65" charset="-120"/>
              </a:rPr>
              <a:t>註</a:t>
            </a:r>
            <a:r>
              <a:rPr lang="en-US" altLang="zh-TW" sz="2400" dirty="0">
                <a:solidFill>
                  <a:srgbClr val="FF0000"/>
                </a:solidFill>
                <a:latin typeface="標楷體" panose="03000509000000000000" pitchFamily="65" charset="-120"/>
                <a:ea typeface="標楷體" panose="03000509000000000000" pitchFamily="65" charset="-120"/>
              </a:rPr>
              <a:t>3:</a:t>
            </a:r>
            <a:r>
              <a:rPr lang="zh-TW" altLang="en-US" sz="2400" dirty="0">
                <a:latin typeface="標楷體" panose="03000509000000000000" pitchFamily="65" charset="-120"/>
                <a:ea typeface="標楷體" panose="03000509000000000000" pitchFamily="65" charset="-120"/>
              </a:rPr>
              <a:t>十相一體</a:t>
            </a:r>
            <a:r>
              <a:rPr lang="en-US" altLang="zh-TW" sz="2400" dirty="0">
                <a:latin typeface="標楷體" panose="03000509000000000000" pitchFamily="65" charset="-120"/>
                <a:ea typeface="標楷體" panose="03000509000000000000" pitchFamily="65" charset="-120"/>
              </a:rPr>
              <a:t>3CO+</a:t>
            </a:r>
            <a:r>
              <a:rPr lang="zh-TW" altLang="en-US" sz="2400" dirty="0">
                <a:latin typeface="標楷體" panose="03000509000000000000" pitchFamily="65" charset="-120"/>
                <a:ea typeface="標楷體" panose="03000509000000000000" pitchFamily="65" charset="-120"/>
              </a:rPr>
              <a:t> </a:t>
            </a:r>
            <a:r>
              <a:rPr lang="en-US" altLang="zh-TW" sz="2400" dirty="0">
                <a:latin typeface="標楷體" panose="03000509000000000000" pitchFamily="65" charset="-120"/>
                <a:ea typeface="標楷體" panose="03000509000000000000" pitchFamily="65" charset="-120"/>
              </a:rPr>
              <a:t>LCO</a:t>
            </a:r>
            <a:r>
              <a:rPr lang="zh-TW" altLang="en-US" sz="2400" dirty="0">
                <a:latin typeface="標楷體" panose="03000509000000000000" pitchFamily="65" charset="-120"/>
                <a:ea typeface="標楷體" panose="03000509000000000000" pitchFamily="65" charset="-120"/>
              </a:rPr>
              <a:t>、</a:t>
            </a:r>
            <a:r>
              <a:rPr lang="en-US" altLang="zh-TW" sz="2400" dirty="0">
                <a:latin typeface="標楷體" panose="03000509000000000000" pitchFamily="65" charset="-120"/>
                <a:ea typeface="標楷體" panose="03000509000000000000" pitchFamily="65" charset="-120"/>
              </a:rPr>
              <a:t>3UV</a:t>
            </a:r>
            <a:r>
              <a:rPr lang="zh-TW" altLang="en-US" sz="2400" dirty="0">
                <a:latin typeface="標楷體" panose="03000509000000000000" pitchFamily="65" charset="-120"/>
                <a:ea typeface="標楷體" panose="03000509000000000000" pitchFamily="65" charset="-120"/>
              </a:rPr>
              <a:t> </a:t>
            </a: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 </a:t>
            </a:r>
            <a:r>
              <a:rPr lang="en-US" altLang="zh-TW" sz="2400" dirty="0">
                <a:latin typeface="標楷體" panose="03000509000000000000" pitchFamily="65" charset="-120"/>
                <a:ea typeface="標楷體" panose="03000509000000000000" pitchFamily="65" charset="-120"/>
              </a:rPr>
              <a:t>3OV</a:t>
            </a:r>
            <a:r>
              <a:rPr lang="zh-TW" altLang="en-US" sz="2400" dirty="0">
                <a:latin typeface="標楷體" panose="03000509000000000000" pitchFamily="65" charset="-120"/>
                <a:ea typeface="標楷體" panose="03000509000000000000" pitchFamily="65" charset="-120"/>
              </a:rPr>
              <a:t>內保護電驛其負擔應選定</a:t>
            </a:r>
            <a:r>
              <a:rPr lang="en-US" altLang="zh-TW" sz="2400" dirty="0">
                <a:latin typeface="標楷體" panose="03000509000000000000" pitchFamily="65" charset="-120"/>
                <a:ea typeface="標楷體" panose="03000509000000000000" pitchFamily="65" charset="-120"/>
              </a:rPr>
              <a:t>8500</a:t>
            </a:r>
            <a:r>
              <a:rPr lang="el-GR" altLang="zh-TW" sz="2400" dirty="0">
                <a:ea typeface="標楷體" panose="03000509000000000000" pitchFamily="65" charset="-120"/>
              </a:rPr>
              <a:t>μ</a:t>
            </a:r>
            <a:r>
              <a:rPr lang="en-US" altLang="zh-TW" sz="2400" dirty="0">
                <a:latin typeface="標楷體" panose="03000509000000000000" pitchFamily="65" charset="-120"/>
                <a:ea typeface="標楷體" panose="03000509000000000000" pitchFamily="65" charset="-120"/>
              </a:rPr>
              <a:t>F</a:t>
            </a:r>
            <a:r>
              <a:rPr lang="zh-TW" altLang="en-US" sz="2400" dirty="0">
                <a:latin typeface="標楷體" panose="03000509000000000000" pitchFamily="65" charset="-120"/>
                <a:ea typeface="標楷體" panose="03000509000000000000" pitchFamily="65" charset="-120"/>
              </a:rPr>
              <a:t> </a:t>
            </a: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 </a:t>
            </a:r>
            <a:r>
              <a:rPr lang="en-US" altLang="zh-TW" sz="2400" dirty="0">
                <a:latin typeface="標楷體" panose="03000509000000000000" pitchFamily="65" charset="-120"/>
                <a:ea typeface="標楷體" panose="03000509000000000000" pitchFamily="65" charset="-120"/>
              </a:rPr>
              <a:t>DC155V</a:t>
            </a:r>
            <a:r>
              <a:rPr lang="zh-TW" altLang="en-US" sz="2400" dirty="0">
                <a:latin typeface="標楷體" panose="03000509000000000000" pitchFamily="65" charset="-120"/>
                <a:ea typeface="標楷體" panose="03000509000000000000" pitchFamily="65" charset="-120"/>
              </a:rPr>
              <a:t>。</a:t>
            </a:r>
            <a:endParaRPr lang="en-US" altLang="zh-TW" sz="2400" dirty="0">
              <a:latin typeface="標楷體" panose="03000509000000000000" pitchFamily="65" charset="-120"/>
              <a:ea typeface="標楷體" panose="03000509000000000000" pitchFamily="65" charset="-120"/>
            </a:endParaRPr>
          </a:p>
          <a:p>
            <a:endParaRPr lang="en-US" altLang="zh-TW" sz="2400" dirty="0">
              <a:latin typeface="標楷體" panose="03000509000000000000" pitchFamily="65" charset="-120"/>
              <a:ea typeface="標楷體" panose="03000509000000000000" pitchFamily="65" charset="-120"/>
            </a:endParaRPr>
          </a:p>
          <a:p>
            <a:r>
              <a:rPr lang="zh-TW" altLang="en-US" sz="2400" dirty="0">
                <a:solidFill>
                  <a:srgbClr val="FF0000"/>
                </a:solidFill>
                <a:latin typeface="標楷體" panose="03000509000000000000" pitchFamily="65" charset="-120"/>
                <a:ea typeface="標楷體" panose="03000509000000000000" pitchFamily="65" charset="-120"/>
              </a:rPr>
              <a:t>註</a:t>
            </a:r>
            <a:r>
              <a:rPr lang="en-US" altLang="zh-TW" sz="2400" dirty="0">
                <a:solidFill>
                  <a:srgbClr val="FF0000"/>
                </a:solidFill>
                <a:latin typeface="標楷體" panose="03000509000000000000" pitchFamily="65" charset="-120"/>
                <a:ea typeface="標楷體" panose="03000509000000000000" pitchFamily="65" charset="-120"/>
              </a:rPr>
              <a:t>4:</a:t>
            </a:r>
            <a:r>
              <a:rPr lang="en-US" altLang="zh-TW" sz="2400" dirty="0">
                <a:latin typeface="標楷體" panose="03000509000000000000" pitchFamily="65" charset="-120"/>
                <a:ea typeface="標楷體" panose="03000509000000000000" pitchFamily="65" charset="-120"/>
              </a:rPr>
              <a:t>VCS</a:t>
            </a:r>
            <a:r>
              <a:rPr lang="zh-TW" altLang="en-US" sz="2400" dirty="0">
                <a:latin typeface="標楷體" panose="03000509000000000000" pitchFamily="65" charset="-120"/>
                <a:ea typeface="標楷體" panose="03000509000000000000" pitchFamily="65" charset="-120"/>
              </a:rPr>
              <a:t>用</a:t>
            </a:r>
            <a:r>
              <a:rPr lang="en-US" altLang="zh-TW" sz="2400" dirty="0">
                <a:latin typeface="標楷體" panose="03000509000000000000" pitchFamily="65" charset="-120"/>
                <a:ea typeface="標楷體" panose="03000509000000000000" pitchFamily="65" charset="-120"/>
              </a:rPr>
              <a:t>CTD</a:t>
            </a:r>
            <a:r>
              <a:rPr lang="zh-TW" altLang="en-US" sz="2400" dirty="0">
                <a:latin typeface="標楷體" panose="03000509000000000000" pitchFamily="65" charset="-120"/>
                <a:ea typeface="標楷體" panose="03000509000000000000" pitchFamily="65" charset="-120"/>
              </a:rPr>
              <a:t>，因為</a:t>
            </a:r>
            <a:r>
              <a:rPr lang="en-US" altLang="zh-TW" sz="2400" dirty="0">
                <a:latin typeface="標楷體" panose="03000509000000000000" pitchFamily="65" charset="-120"/>
                <a:ea typeface="標楷體" panose="03000509000000000000" pitchFamily="65" charset="-120"/>
              </a:rPr>
              <a:t>VCS</a:t>
            </a:r>
            <a:r>
              <a:rPr lang="zh-TW" altLang="en-US" sz="2400" dirty="0">
                <a:latin typeface="標楷體" panose="03000509000000000000" pitchFamily="65" charset="-120"/>
                <a:ea typeface="標楷體" panose="03000509000000000000" pitchFamily="65" charset="-120"/>
              </a:rPr>
              <a:t>用的跳脫線圈其負擔更大，</a:t>
            </a: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非一般斷路器</a:t>
            </a:r>
            <a:r>
              <a:rPr lang="en-US" altLang="zh-TW" sz="2400" dirty="0">
                <a:latin typeface="標楷體" panose="03000509000000000000" pitchFamily="65" charset="-120"/>
                <a:ea typeface="標楷體" panose="03000509000000000000" pitchFamily="65" charset="-120"/>
              </a:rPr>
              <a:t>CB</a:t>
            </a:r>
            <a:r>
              <a:rPr lang="zh-TW" altLang="en-US" sz="2400" dirty="0">
                <a:latin typeface="標楷體" panose="03000509000000000000" pitchFamily="65" charset="-120"/>
                <a:ea typeface="標楷體" panose="03000509000000000000" pitchFamily="65" charset="-120"/>
              </a:rPr>
              <a:t>狀態</a:t>
            </a: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並且</a:t>
            </a:r>
            <a:r>
              <a:rPr lang="en-US" altLang="zh-TW" sz="2400" dirty="0">
                <a:latin typeface="標楷體" panose="03000509000000000000" pitchFamily="65" charset="-120"/>
                <a:ea typeface="標楷體" panose="03000509000000000000" pitchFamily="65" charset="-120"/>
              </a:rPr>
              <a:t>ON/OFF</a:t>
            </a:r>
            <a:r>
              <a:rPr lang="zh-TW" altLang="en-US" sz="2400" dirty="0">
                <a:latin typeface="標楷體" panose="03000509000000000000" pitchFamily="65" charset="-120"/>
                <a:ea typeface="標楷體" panose="03000509000000000000" pitchFamily="65" charset="-120"/>
              </a:rPr>
              <a:t>頻繁，必須使用</a:t>
            </a:r>
            <a:r>
              <a:rPr lang="en-US" altLang="zh-TW" sz="2400" dirty="0">
                <a:latin typeface="標楷體" panose="03000509000000000000" pitchFamily="65" charset="-120"/>
                <a:ea typeface="標楷體" panose="03000509000000000000" pitchFamily="65" charset="-120"/>
              </a:rPr>
              <a:t>VCS</a:t>
            </a:r>
            <a:r>
              <a:rPr lang="zh-TW" altLang="en-US" sz="2400" dirty="0">
                <a:latin typeface="標楷體" panose="03000509000000000000" pitchFamily="65" charset="-120"/>
                <a:ea typeface="標楷體" panose="03000509000000000000" pitchFamily="65" charset="-120"/>
              </a:rPr>
              <a:t>專用型，若使用一般</a:t>
            </a:r>
            <a:r>
              <a:rPr lang="en-US" altLang="zh-TW" sz="2400" dirty="0">
                <a:latin typeface="標楷體" panose="03000509000000000000" pitchFamily="65" charset="-120"/>
                <a:ea typeface="標楷體" panose="03000509000000000000" pitchFamily="65" charset="-120"/>
              </a:rPr>
              <a:t>CTD</a:t>
            </a:r>
            <a:r>
              <a:rPr lang="zh-TW" altLang="en-US" sz="2400" dirty="0">
                <a:latin typeface="標楷體" panose="03000509000000000000" pitchFamily="65" charset="-120"/>
                <a:ea typeface="標楷體" panose="03000509000000000000" pitchFamily="65" charset="-120"/>
              </a:rPr>
              <a:t>，一年內該</a:t>
            </a:r>
            <a:r>
              <a:rPr lang="en-US" altLang="zh-TW" sz="2400" dirty="0">
                <a:latin typeface="標楷體" panose="03000509000000000000" pitchFamily="65" charset="-120"/>
                <a:ea typeface="標楷體" panose="03000509000000000000" pitchFamily="65" charset="-120"/>
              </a:rPr>
              <a:t>CTD</a:t>
            </a:r>
            <a:r>
              <a:rPr lang="zh-TW" altLang="en-US" sz="2400" dirty="0">
                <a:latin typeface="標楷體" panose="03000509000000000000" pitchFamily="65" charset="-120"/>
                <a:ea typeface="標楷體" panose="03000509000000000000" pitchFamily="65" charset="-120"/>
              </a:rPr>
              <a:t>即會燒毀。</a:t>
            </a: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除非沒有頻繁的</a:t>
            </a:r>
            <a:r>
              <a:rPr lang="en-US" altLang="zh-TW" sz="2400" dirty="0">
                <a:latin typeface="標楷體" panose="03000509000000000000" pitchFamily="65" charset="-120"/>
                <a:ea typeface="標楷體" panose="03000509000000000000" pitchFamily="65" charset="-120"/>
              </a:rPr>
              <a:t>ON/OFF</a:t>
            </a:r>
            <a:r>
              <a:rPr lang="zh-TW" altLang="en-US" sz="2400" dirty="0">
                <a:latin typeface="標楷體" panose="03000509000000000000" pitchFamily="65" charset="-120"/>
                <a:ea typeface="標楷體" panose="03000509000000000000" pitchFamily="65" charset="-120"/>
              </a:rPr>
              <a:t>作動</a:t>
            </a:r>
            <a:r>
              <a:rPr lang="en-US" altLang="zh-TW" sz="2400" dirty="0">
                <a:latin typeface="標楷體" panose="03000509000000000000" pitchFamily="65" charset="-120"/>
                <a:ea typeface="標楷體" panose="03000509000000000000" pitchFamily="65" charset="-120"/>
              </a:rPr>
              <a:t>)</a:t>
            </a:r>
          </a:p>
          <a:p>
            <a:pPr marL="0" indent="0">
              <a:buNone/>
            </a:pPr>
            <a:endParaRPr lang="en-US" altLang="zh-TW" sz="2400" dirty="0">
              <a:latin typeface="標楷體" panose="03000509000000000000" pitchFamily="65" charset="-120"/>
              <a:ea typeface="標楷體" panose="03000509000000000000" pitchFamily="65" charset="-120"/>
            </a:endParaRPr>
          </a:p>
          <a:p>
            <a:r>
              <a:rPr lang="zh-TW" altLang="en-US" sz="2400" dirty="0">
                <a:solidFill>
                  <a:srgbClr val="FF0000"/>
                </a:solidFill>
                <a:latin typeface="標楷體" panose="03000509000000000000" pitchFamily="65" charset="-120"/>
                <a:ea typeface="標楷體" panose="03000509000000000000" pitchFamily="65" charset="-120"/>
              </a:rPr>
              <a:t>註</a:t>
            </a:r>
            <a:r>
              <a:rPr lang="en-US" altLang="zh-TW" sz="2400" dirty="0">
                <a:solidFill>
                  <a:srgbClr val="FF0000"/>
                </a:solidFill>
                <a:latin typeface="標楷體" panose="03000509000000000000" pitchFamily="65" charset="-120"/>
                <a:ea typeface="標楷體" panose="03000509000000000000" pitchFamily="65" charset="-120"/>
              </a:rPr>
              <a:t>5:</a:t>
            </a:r>
            <a:r>
              <a:rPr lang="en-US" altLang="zh-TW" sz="2400" dirty="0">
                <a:latin typeface="標楷體" panose="03000509000000000000" pitchFamily="65" charset="-120"/>
                <a:ea typeface="標楷體" panose="03000509000000000000" pitchFamily="65" charset="-120"/>
              </a:rPr>
              <a:t>CTD</a:t>
            </a:r>
            <a:r>
              <a:rPr lang="zh-TW" altLang="en-US" sz="2400" dirty="0">
                <a:latin typeface="標楷體" panose="03000509000000000000" pitchFamily="65" charset="-120"/>
                <a:ea typeface="標楷體" panose="03000509000000000000" pitchFamily="65" charset="-120"/>
              </a:rPr>
              <a:t>的電錶，在接負載試俥時若該直流電壓錶沒有壓降</a:t>
            </a: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或者很小</a:t>
            </a: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，則代表選定正確，沒有過載現象，因此電容器不會過熱，絕緣不會被破壞，基本壽命達十年以上。</a:t>
            </a:r>
            <a:endParaRPr lang="en-US" altLang="zh-TW" sz="24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9530942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65B90FE-0D89-4712-8C5B-C1EB1CECFC1D}"/>
              </a:ext>
            </a:extLst>
          </p:cNvPr>
          <p:cNvSpPr>
            <a:spLocks noGrp="1"/>
          </p:cNvSpPr>
          <p:nvPr>
            <p:ph type="title"/>
          </p:nvPr>
        </p:nvSpPr>
        <p:spPr/>
        <p:txBody>
          <a:bodyPr>
            <a:normAutofit/>
          </a:bodyPr>
          <a:lstStyle/>
          <a:p>
            <a:r>
              <a:rPr lang="zh-TW" altLang="en-US" sz="3200" dirty="0">
                <a:solidFill>
                  <a:srgbClr val="0070C0"/>
                </a:solidFill>
                <a:latin typeface="標楷體" pitchFamily="65" charset="-120"/>
                <a:ea typeface="標楷體" pitchFamily="65" charset="-120"/>
              </a:rPr>
              <a:t>十、電容跳脫裝置</a:t>
            </a:r>
            <a:r>
              <a:rPr lang="en-US" altLang="zh-TW" sz="3200" dirty="0">
                <a:solidFill>
                  <a:srgbClr val="0070C0"/>
                </a:solidFill>
                <a:latin typeface="標楷體" pitchFamily="65" charset="-120"/>
                <a:ea typeface="標楷體" pitchFamily="65" charset="-120"/>
              </a:rPr>
              <a:t>CTD</a:t>
            </a:r>
            <a:r>
              <a:rPr lang="zh-TW" altLang="en-US" sz="3200" dirty="0">
                <a:solidFill>
                  <a:srgbClr val="0070C0"/>
                </a:solidFill>
                <a:latin typeface="標楷體" pitchFamily="65" charset="-120"/>
                <a:ea typeface="標楷體" pitchFamily="65" charset="-120"/>
              </a:rPr>
              <a:t>負載選定方式</a:t>
            </a:r>
            <a:endParaRPr lang="zh-TW" altLang="en-US" sz="3200" dirty="0"/>
          </a:p>
        </p:txBody>
      </p:sp>
      <p:sp>
        <p:nvSpPr>
          <p:cNvPr id="3" name="內容版面配置區 2">
            <a:extLst>
              <a:ext uri="{FF2B5EF4-FFF2-40B4-BE49-F238E27FC236}">
                <a16:creationId xmlns:a16="http://schemas.microsoft.com/office/drawing/2014/main" id="{D88EFE4C-F28B-4DA7-96BA-81487332AA09}"/>
              </a:ext>
            </a:extLst>
          </p:cNvPr>
          <p:cNvSpPr>
            <a:spLocks noGrp="1"/>
          </p:cNvSpPr>
          <p:nvPr>
            <p:ph sz="quarter" idx="1"/>
          </p:nvPr>
        </p:nvSpPr>
        <p:spPr/>
        <p:txBody>
          <a:bodyPr/>
          <a:lstStyle/>
          <a:p>
            <a:r>
              <a:rPr lang="zh-TW" altLang="en-US" sz="2400" dirty="0">
                <a:solidFill>
                  <a:srgbClr val="FF0000"/>
                </a:solidFill>
                <a:latin typeface="標楷體" panose="03000509000000000000" pitchFamily="65" charset="-120"/>
                <a:ea typeface="標楷體" panose="03000509000000000000" pitchFamily="65" charset="-120"/>
              </a:rPr>
              <a:t>註</a:t>
            </a:r>
            <a:r>
              <a:rPr lang="en-US" altLang="zh-TW" sz="2400" dirty="0">
                <a:solidFill>
                  <a:srgbClr val="FF0000"/>
                </a:solidFill>
                <a:latin typeface="標楷體" panose="03000509000000000000" pitchFamily="65" charset="-120"/>
                <a:ea typeface="標楷體" panose="03000509000000000000" pitchFamily="65" charset="-120"/>
              </a:rPr>
              <a:t>6:</a:t>
            </a:r>
            <a:r>
              <a:rPr lang="en-US" altLang="zh-TW" sz="2400" dirty="0">
                <a:latin typeface="標楷體" panose="03000509000000000000" pitchFamily="65" charset="-120"/>
                <a:ea typeface="標楷體" panose="03000509000000000000" pitchFamily="65" charset="-120"/>
              </a:rPr>
              <a:t>CTD</a:t>
            </a:r>
            <a:r>
              <a:rPr lang="zh-TW" altLang="en-US" sz="2400" dirty="0">
                <a:latin typeface="標楷體" panose="03000509000000000000" pitchFamily="65" charset="-120"/>
                <a:ea typeface="標楷體" panose="03000509000000000000" pitchFamily="65" charset="-120"/>
              </a:rPr>
              <a:t>容量必須充足，兩台</a:t>
            </a:r>
            <a:r>
              <a:rPr lang="en-US" altLang="zh-TW" sz="2400" dirty="0">
                <a:latin typeface="標楷體" panose="03000509000000000000" pitchFamily="65" charset="-120"/>
                <a:ea typeface="標楷體" panose="03000509000000000000" pitchFamily="65" charset="-120"/>
              </a:rPr>
              <a:t>CTD</a:t>
            </a:r>
            <a:r>
              <a:rPr lang="zh-TW" altLang="en-US" sz="2400" dirty="0">
                <a:latin typeface="標楷體" panose="03000509000000000000" pitchFamily="65" charset="-120"/>
                <a:ea typeface="標楷體" panose="03000509000000000000" pitchFamily="65" charset="-120"/>
              </a:rPr>
              <a:t>容量不能併接使用，如同變壓器二次側不能併接一樣，當兩者之間有電位差，即形成一短迴路，為日後故障的來源。</a:t>
            </a:r>
          </a:p>
          <a:p>
            <a:pPr marL="0" indent="0">
              <a:buNone/>
            </a:pPr>
            <a:endParaRPr lang="zh-TW" altLang="en-US" dirty="0"/>
          </a:p>
        </p:txBody>
      </p:sp>
      <p:sp>
        <p:nvSpPr>
          <p:cNvPr id="7" name="文字方塊 6">
            <a:extLst>
              <a:ext uri="{FF2B5EF4-FFF2-40B4-BE49-F238E27FC236}">
                <a16:creationId xmlns:a16="http://schemas.microsoft.com/office/drawing/2014/main" id="{B26BBA39-5D4E-48D5-9B37-1F7B91D75D32}"/>
              </a:ext>
            </a:extLst>
          </p:cNvPr>
          <p:cNvSpPr txBox="1"/>
          <p:nvPr/>
        </p:nvSpPr>
        <p:spPr>
          <a:xfrm>
            <a:off x="683568" y="2852936"/>
            <a:ext cx="2160240" cy="461665"/>
          </a:xfrm>
          <a:prstGeom prst="rect">
            <a:avLst/>
          </a:prstGeom>
          <a:noFill/>
        </p:spPr>
        <p:txBody>
          <a:bodyPr wrap="square" rtlCol="0">
            <a:spAutoFit/>
          </a:bodyPr>
          <a:lstStyle/>
          <a:p>
            <a:r>
              <a:rPr lang="zh-TW" altLang="en-US" sz="2400" b="1" dirty="0">
                <a:latin typeface="標楷體" panose="03000509000000000000" pitchFamily="65" charset="-120"/>
                <a:ea typeface="標楷體" panose="03000509000000000000" pitchFamily="65" charset="-120"/>
              </a:rPr>
              <a:t>圖面簡易標示</a:t>
            </a:r>
            <a:r>
              <a:rPr lang="en-US" altLang="zh-TW" sz="2400" b="1" dirty="0">
                <a:latin typeface="標楷體" panose="03000509000000000000" pitchFamily="65" charset="-120"/>
                <a:ea typeface="標楷體" panose="03000509000000000000" pitchFamily="65" charset="-120"/>
              </a:rPr>
              <a:t>:</a:t>
            </a:r>
            <a:endParaRPr lang="zh-TW" altLang="en-US" sz="2400" b="1" dirty="0">
              <a:latin typeface="標楷體" panose="03000509000000000000" pitchFamily="65" charset="-120"/>
              <a:ea typeface="標楷體" panose="03000509000000000000" pitchFamily="65" charset="-120"/>
            </a:endParaRPr>
          </a:p>
        </p:txBody>
      </p:sp>
      <p:pic>
        <p:nvPicPr>
          <p:cNvPr id="9" name="圖片 8">
            <a:extLst>
              <a:ext uri="{FF2B5EF4-FFF2-40B4-BE49-F238E27FC236}">
                <a16:creationId xmlns:a16="http://schemas.microsoft.com/office/drawing/2014/main" id="{8A74784A-94C3-4658-AE85-D489B6ED07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3552292"/>
            <a:ext cx="6876256" cy="1977059"/>
          </a:xfrm>
          <a:prstGeom prst="rect">
            <a:avLst/>
          </a:prstGeom>
        </p:spPr>
      </p:pic>
    </p:spTree>
    <p:extLst>
      <p:ext uri="{BB962C8B-B14F-4D97-AF65-F5344CB8AC3E}">
        <p14:creationId xmlns:p14="http://schemas.microsoft.com/office/powerpoint/2010/main" val="1116671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2F6648C-B619-4B7D-B936-7FEA08178536}"/>
              </a:ext>
            </a:extLst>
          </p:cNvPr>
          <p:cNvSpPr>
            <a:spLocks noGrp="1"/>
          </p:cNvSpPr>
          <p:nvPr>
            <p:ph type="title"/>
          </p:nvPr>
        </p:nvSpPr>
        <p:spPr/>
        <p:txBody>
          <a:bodyPr>
            <a:normAutofit/>
          </a:bodyPr>
          <a:lstStyle/>
          <a:p>
            <a:r>
              <a:rPr lang="zh-TW" altLang="en-US" sz="3200" dirty="0">
                <a:solidFill>
                  <a:srgbClr val="0070C0"/>
                </a:solidFill>
                <a:latin typeface="標楷體" pitchFamily="65" charset="-120"/>
                <a:ea typeface="標楷體" pitchFamily="65" charset="-120"/>
              </a:rPr>
              <a:t>十、電容跳脫裝置</a:t>
            </a:r>
            <a:r>
              <a:rPr lang="en-US" altLang="zh-TW" sz="3200" dirty="0">
                <a:solidFill>
                  <a:srgbClr val="0070C0"/>
                </a:solidFill>
                <a:latin typeface="標楷體" pitchFamily="65" charset="-120"/>
                <a:ea typeface="標楷體" pitchFamily="65" charset="-120"/>
              </a:rPr>
              <a:t>CTD</a:t>
            </a:r>
            <a:r>
              <a:rPr lang="zh-TW" altLang="en-US" sz="3200" dirty="0">
                <a:solidFill>
                  <a:srgbClr val="0070C0"/>
                </a:solidFill>
                <a:latin typeface="標楷體" pitchFamily="65" charset="-120"/>
                <a:ea typeface="標楷體" pitchFamily="65" charset="-120"/>
              </a:rPr>
              <a:t>負載選定方式</a:t>
            </a:r>
            <a:endParaRPr lang="zh-TW" altLang="en-US" sz="3200" dirty="0"/>
          </a:p>
        </p:txBody>
      </p:sp>
      <p:sp>
        <p:nvSpPr>
          <p:cNvPr id="3" name="內容版面配置區 2">
            <a:extLst>
              <a:ext uri="{FF2B5EF4-FFF2-40B4-BE49-F238E27FC236}">
                <a16:creationId xmlns:a16="http://schemas.microsoft.com/office/drawing/2014/main" id="{85F92234-C9CE-4DE8-84FE-4D06449A7442}"/>
              </a:ext>
            </a:extLst>
          </p:cNvPr>
          <p:cNvSpPr>
            <a:spLocks noGrp="1"/>
          </p:cNvSpPr>
          <p:nvPr>
            <p:ph sz="quarter" idx="1"/>
          </p:nvPr>
        </p:nvSpPr>
        <p:spPr/>
        <p:txBody>
          <a:bodyPr>
            <a:normAutofit fontScale="92500" lnSpcReduction="10000"/>
          </a:bodyPr>
          <a:lstStyle/>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endParaRPr lang="en-US" altLang="zh-TW" dirty="0">
              <a:latin typeface="標楷體" panose="03000509000000000000" pitchFamily="65" charset="-120"/>
              <a:ea typeface="標楷體" panose="03000509000000000000" pitchFamily="65" charset="-120"/>
            </a:endParaRPr>
          </a:p>
          <a:p>
            <a:r>
              <a:rPr lang="en-US" altLang="zh-TW" dirty="0">
                <a:latin typeface="標楷體" panose="03000509000000000000" pitchFamily="65" charset="-120"/>
                <a:ea typeface="標楷體" panose="03000509000000000000" pitchFamily="65" charset="-120"/>
              </a:rPr>
              <a:t>CTD</a:t>
            </a:r>
            <a:r>
              <a:rPr lang="zh-TW" altLang="en-US" dirty="0">
                <a:latin typeface="標楷體" panose="03000509000000000000" pitchFamily="65" charset="-120"/>
                <a:ea typeface="標楷體" panose="03000509000000000000" pitchFamily="65" charset="-120"/>
              </a:rPr>
              <a:t>內部為電子電路，其線徑小阻抗大，當以一般的</a:t>
            </a:r>
            <a:r>
              <a:rPr lang="en-US" altLang="zh-TW" dirty="0">
                <a:latin typeface="標楷體" panose="03000509000000000000" pitchFamily="65" charset="-120"/>
                <a:ea typeface="標楷體" panose="03000509000000000000" pitchFamily="65" charset="-120"/>
              </a:rPr>
              <a:t>MCCB</a:t>
            </a:r>
            <a:r>
              <a:rPr lang="zh-TW" altLang="en-US" dirty="0">
                <a:latin typeface="標楷體" panose="03000509000000000000" pitchFamily="65" charset="-120"/>
                <a:ea typeface="標楷體" panose="03000509000000000000" pitchFamily="65" charset="-120"/>
              </a:rPr>
              <a:t>作為其保護開關無任何效用，</a:t>
            </a:r>
            <a:r>
              <a:rPr lang="en-US" altLang="zh-TW" dirty="0">
                <a:latin typeface="標楷體" panose="03000509000000000000" pitchFamily="65" charset="-120"/>
                <a:ea typeface="標楷體" panose="03000509000000000000" pitchFamily="65" charset="-120"/>
              </a:rPr>
              <a:t>CTD</a:t>
            </a:r>
            <a:r>
              <a:rPr lang="zh-TW" altLang="en-US" dirty="0">
                <a:latin typeface="標楷體" panose="03000509000000000000" pitchFamily="65" charset="-120"/>
                <a:ea typeface="標楷體" panose="03000509000000000000" pitchFamily="65" charset="-120"/>
              </a:rPr>
              <a:t>二次側完全短路其故障電流遠小於</a:t>
            </a:r>
            <a:r>
              <a:rPr lang="en-US" altLang="zh-TW" dirty="0">
                <a:latin typeface="標楷體" panose="03000509000000000000" pitchFamily="65" charset="-120"/>
                <a:ea typeface="標楷體" panose="03000509000000000000" pitchFamily="65" charset="-120"/>
              </a:rPr>
              <a:t>MCCB</a:t>
            </a:r>
            <a:r>
              <a:rPr lang="zh-TW" altLang="en-US" dirty="0">
                <a:latin typeface="標楷體" panose="03000509000000000000" pitchFamily="65" charset="-120"/>
                <a:ea typeface="標楷體" panose="03000509000000000000" pitchFamily="65" charset="-120"/>
              </a:rPr>
              <a:t>跳脫區線內</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永遠不作動</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a:t>
            </a:r>
          </a:p>
        </p:txBody>
      </p:sp>
      <p:pic>
        <p:nvPicPr>
          <p:cNvPr id="4" name="圖片 3" descr="一張含有 文字 的圖片&#10;&#10;自動產生的描述">
            <a:extLst>
              <a:ext uri="{FF2B5EF4-FFF2-40B4-BE49-F238E27FC236}">
                <a16:creationId xmlns:a16="http://schemas.microsoft.com/office/drawing/2014/main" id="{349C9ABA-E6BC-49A4-A200-C35AF8A925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1628800"/>
            <a:ext cx="5717535" cy="3271922"/>
          </a:xfrm>
          <a:prstGeom prst="rect">
            <a:avLst/>
          </a:prstGeom>
        </p:spPr>
      </p:pic>
    </p:spTree>
    <p:extLst>
      <p:ext uri="{BB962C8B-B14F-4D97-AF65-F5344CB8AC3E}">
        <p14:creationId xmlns:p14="http://schemas.microsoft.com/office/powerpoint/2010/main" val="15117520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F8945E1-22BC-45F1-B513-A98CB9DB01B3}"/>
              </a:ext>
            </a:extLst>
          </p:cNvPr>
          <p:cNvSpPr>
            <a:spLocks noGrp="1"/>
          </p:cNvSpPr>
          <p:nvPr>
            <p:ph type="title"/>
          </p:nvPr>
        </p:nvSpPr>
        <p:spPr/>
        <p:txBody>
          <a:bodyPr/>
          <a:lstStyle/>
          <a:p>
            <a:r>
              <a:rPr lang="zh-TW" altLang="en-US" dirty="0">
                <a:solidFill>
                  <a:srgbClr val="0070C0"/>
                </a:solidFill>
                <a:latin typeface="標楷體" panose="03000509000000000000" pitchFamily="65" charset="-120"/>
                <a:ea typeface="標楷體" panose="03000509000000000000" pitchFamily="65" charset="-120"/>
              </a:rPr>
              <a:t>盤面型</a:t>
            </a:r>
            <a:r>
              <a:rPr lang="en-US" altLang="zh-TW" dirty="0">
                <a:solidFill>
                  <a:srgbClr val="0070C0"/>
                </a:solidFill>
                <a:latin typeface="標楷體" panose="03000509000000000000" pitchFamily="65" charset="-120"/>
                <a:ea typeface="標楷體" panose="03000509000000000000" pitchFamily="65" charset="-120"/>
              </a:rPr>
              <a:t>CTD</a:t>
            </a:r>
            <a:endParaRPr lang="zh-TW" altLang="en-US" dirty="0">
              <a:solidFill>
                <a:srgbClr val="0070C0"/>
              </a:solidFill>
              <a:latin typeface="標楷體" panose="03000509000000000000" pitchFamily="65" charset="-120"/>
              <a:ea typeface="標楷體" panose="03000509000000000000" pitchFamily="65" charset="-120"/>
            </a:endParaRPr>
          </a:p>
        </p:txBody>
      </p:sp>
      <p:sp>
        <p:nvSpPr>
          <p:cNvPr id="3" name="內容版面配置區 2">
            <a:extLst>
              <a:ext uri="{FF2B5EF4-FFF2-40B4-BE49-F238E27FC236}">
                <a16:creationId xmlns:a16="http://schemas.microsoft.com/office/drawing/2014/main" id="{1E895F7D-491D-402D-9DB7-B7718A4EFB8A}"/>
              </a:ext>
            </a:extLst>
          </p:cNvPr>
          <p:cNvSpPr>
            <a:spLocks noGrp="1"/>
          </p:cNvSpPr>
          <p:nvPr>
            <p:ph sz="quarter" idx="1"/>
          </p:nvPr>
        </p:nvSpPr>
        <p:spPr/>
        <p:txBody>
          <a:bodyPr>
            <a:normAutofit fontScale="92500" lnSpcReduction="10000"/>
          </a:bodyPr>
          <a:lstStyle/>
          <a:p>
            <a:r>
              <a:rPr lang="en-US" altLang="zh-TW" dirty="0">
                <a:latin typeface="標楷體" panose="03000509000000000000" pitchFamily="65" charset="-120"/>
                <a:ea typeface="標楷體" panose="03000509000000000000" pitchFamily="65" charset="-120"/>
              </a:rPr>
              <a:t>CTD</a:t>
            </a:r>
            <a:r>
              <a:rPr lang="zh-TW" altLang="en-US" dirty="0">
                <a:latin typeface="標楷體" panose="03000509000000000000" pitchFamily="65" charset="-120"/>
                <a:ea typeface="標楷體" panose="03000509000000000000" pitchFamily="65" charset="-120"/>
              </a:rPr>
              <a:t>必須為盤面型，如前所述，沒有跳脫迴路工作電能，則該高壓盤完全失能，故障無法跳脫以斷電隔離事故。所以</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跳脫迴路工作電能</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的狀態必須在高壓盤的外觀盤面上，可清楚辨識。該</a:t>
            </a:r>
            <a:r>
              <a:rPr lang="en-US" altLang="zh-TW" dirty="0">
                <a:latin typeface="標楷體" panose="03000509000000000000" pitchFamily="65" charset="-120"/>
                <a:ea typeface="標楷體" panose="03000509000000000000" pitchFamily="65" charset="-120"/>
              </a:rPr>
              <a:t>CTD</a:t>
            </a:r>
            <a:r>
              <a:rPr lang="zh-TW" altLang="en-US" dirty="0">
                <a:latin typeface="標楷體" panose="03000509000000000000" pitchFamily="65" charset="-120"/>
                <a:ea typeface="標楷體" panose="03000509000000000000" pitchFamily="65" charset="-120"/>
              </a:rPr>
              <a:t>裝置設置於箱體內不是一種好方式，無法辨別是否有適當電能，必須打開高壓盤盤門，才能以電錶量測，不符合工安的理念，並且險象叢生。</a:t>
            </a:r>
            <a:endParaRPr lang="en-US" altLang="zh-TW" dirty="0">
              <a:latin typeface="標楷體" panose="03000509000000000000" pitchFamily="65" charset="-120"/>
              <a:ea typeface="標楷體" panose="03000509000000000000" pitchFamily="65" charset="-120"/>
            </a:endParaRPr>
          </a:p>
          <a:p>
            <a:pPr marL="0" indent="0">
              <a:buNone/>
            </a:pPr>
            <a:endParaRPr lang="en-US" altLang="zh-TW" dirty="0">
              <a:latin typeface="標楷體" panose="03000509000000000000" pitchFamily="65" charset="-120"/>
              <a:ea typeface="標楷體" panose="03000509000000000000" pitchFamily="65" charset="-120"/>
            </a:endParaRPr>
          </a:p>
          <a:p>
            <a:r>
              <a:rPr lang="en-US" altLang="zh-TW" dirty="0">
                <a:latin typeface="標楷體" panose="03000509000000000000" pitchFamily="65" charset="-120"/>
                <a:ea typeface="標楷體" panose="03000509000000000000" pitchFamily="65" charset="-120"/>
              </a:rPr>
              <a:t>CTD</a:t>
            </a:r>
            <a:r>
              <a:rPr lang="zh-TW" altLang="en-US" dirty="0">
                <a:latin typeface="標楷體" panose="03000509000000000000" pitchFamily="65" charset="-120"/>
                <a:ea typeface="標楷體" panose="03000509000000000000" pitchFamily="65" charset="-120"/>
              </a:rPr>
              <a:t>為盤面型，台電或檢驗人員驗電時，可以馬上了解跳脫迴路工作電能狀態，業主廠務人員也一樣，如此才合乎工序。符合</a:t>
            </a:r>
            <a:r>
              <a:rPr lang="en-US" altLang="zh-TW" dirty="0">
                <a:latin typeface="標楷體" panose="03000509000000000000" pitchFamily="65" charset="-120"/>
                <a:ea typeface="標楷體" panose="03000509000000000000" pitchFamily="65" charset="-120"/>
              </a:rPr>
              <a:t>107</a:t>
            </a:r>
            <a:r>
              <a:rPr lang="zh-TW" altLang="en-US" dirty="0">
                <a:latin typeface="標楷體" panose="03000509000000000000" pitchFamily="65" charset="-120"/>
                <a:ea typeface="標楷體" panose="03000509000000000000" pitchFamily="65" charset="-120"/>
              </a:rPr>
              <a:t>年</a:t>
            </a:r>
            <a:r>
              <a:rPr lang="en-US" altLang="zh-TW" dirty="0">
                <a:latin typeface="標楷體" panose="03000509000000000000" pitchFamily="65" charset="-120"/>
                <a:ea typeface="標楷體" panose="03000509000000000000" pitchFamily="65" charset="-120"/>
              </a:rPr>
              <a:t>9</a:t>
            </a:r>
            <a:r>
              <a:rPr lang="zh-TW" altLang="en-US" dirty="0">
                <a:latin typeface="標楷體" panose="03000509000000000000" pitchFamily="65" charset="-120"/>
                <a:ea typeface="標楷體" panose="03000509000000000000" pitchFamily="65" charset="-120"/>
              </a:rPr>
              <a:t>月</a:t>
            </a:r>
            <a:r>
              <a:rPr lang="en-US" altLang="zh-TW" dirty="0">
                <a:latin typeface="標楷體" panose="03000509000000000000" pitchFamily="65" charset="-120"/>
                <a:ea typeface="標楷體" panose="03000509000000000000" pitchFamily="65" charset="-120"/>
              </a:rPr>
              <a:t>3</a:t>
            </a:r>
            <a:r>
              <a:rPr lang="zh-TW" altLang="en-US" dirty="0">
                <a:latin typeface="標楷體" panose="03000509000000000000" pitchFamily="65" charset="-120"/>
                <a:ea typeface="標楷體" panose="03000509000000000000" pitchFamily="65" charset="-120"/>
              </a:rPr>
              <a:t>日發表的監察委員新聞稿</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 「監察院促請經濟部能源局、臺北市政府、教育部等機關加強學校用電設備之安全管理措施」的要求。</a:t>
            </a:r>
            <a:endParaRPr lang="en-US" altLang="zh-TW" dirty="0">
              <a:latin typeface="標楷體" panose="03000509000000000000" pitchFamily="65" charset="-120"/>
              <a:ea typeface="標楷體" panose="03000509000000000000" pitchFamily="65" charset="-120"/>
            </a:endParaRPr>
          </a:p>
          <a:p>
            <a:endParaRPr lang="zh-TW" altLang="en-US" dirty="0"/>
          </a:p>
        </p:txBody>
      </p:sp>
    </p:spTree>
    <p:extLst>
      <p:ext uri="{BB962C8B-B14F-4D97-AF65-F5344CB8AC3E}">
        <p14:creationId xmlns:p14="http://schemas.microsoft.com/office/powerpoint/2010/main" val="39953859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80B06C3-ACB3-475E-AA8F-0683F9919702}"/>
              </a:ext>
            </a:extLst>
          </p:cNvPr>
          <p:cNvSpPr>
            <a:spLocks noGrp="1"/>
          </p:cNvSpPr>
          <p:nvPr>
            <p:ph type="title"/>
          </p:nvPr>
        </p:nvSpPr>
        <p:spPr/>
        <p:txBody>
          <a:bodyPr/>
          <a:lstStyle/>
          <a:p>
            <a:r>
              <a:rPr lang="zh-TW" altLang="en-US" dirty="0">
                <a:solidFill>
                  <a:srgbClr val="0070C0"/>
                </a:solidFill>
                <a:latin typeface="標楷體" panose="03000509000000000000" pitchFamily="65" charset="-120"/>
                <a:ea typeface="標楷體" panose="03000509000000000000" pitchFamily="65" charset="-120"/>
              </a:rPr>
              <a:t>盤面型</a:t>
            </a:r>
            <a:r>
              <a:rPr lang="en-US" altLang="zh-TW" dirty="0">
                <a:solidFill>
                  <a:srgbClr val="0070C0"/>
                </a:solidFill>
                <a:latin typeface="標楷體" panose="03000509000000000000" pitchFamily="65" charset="-120"/>
                <a:ea typeface="標楷體" panose="03000509000000000000" pitchFamily="65" charset="-120"/>
              </a:rPr>
              <a:t>CTD</a:t>
            </a:r>
            <a:r>
              <a:rPr lang="zh-TW" altLang="en-US" dirty="0">
                <a:solidFill>
                  <a:srgbClr val="0070C0"/>
                </a:solidFill>
                <a:latin typeface="標楷體" panose="03000509000000000000" pitchFamily="65" charset="-120"/>
                <a:ea typeface="標楷體" panose="03000509000000000000" pitchFamily="65" charset="-120"/>
              </a:rPr>
              <a:t>說明</a:t>
            </a:r>
          </a:p>
        </p:txBody>
      </p:sp>
      <p:sp>
        <p:nvSpPr>
          <p:cNvPr id="3" name="內容版面配置區 2">
            <a:extLst>
              <a:ext uri="{FF2B5EF4-FFF2-40B4-BE49-F238E27FC236}">
                <a16:creationId xmlns:a16="http://schemas.microsoft.com/office/drawing/2014/main" id="{F5FFBBA1-2E4D-4E66-91CD-E62CF05F748A}"/>
              </a:ext>
            </a:extLst>
          </p:cNvPr>
          <p:cNvSpPr>
            <a:spLocks noGrp="1"/>
          </p:cNvSpPr>
          <p:nvPr>
            <p:ph sz="quarter" idx="1"/>
          </p:nvPr>
        </p:nvSpPr>
        <p:spPr/>
        <p:txBody>
          <a:bodyPr>
            <a:normAutofit lnSpcReduction="10000"/>
          </a:bodyPr>
          <a:lstStyle/>
          <a:p>
            <a:r>
              <a:rPr lang="zh-TW" altLang="en-US" dirty="0">
                <a:latin typeface="標楷體" panose="03000509000000000000" pitchFamily="65" charset="-120"/>
                <a:ea typeface="標楷體" panose="03000509000000000000" pitchFamily="65" charset="-120"/>
              </a:rPr>
              <a:t>①一高壓斷路器盤，其跳脫迴路工作電能若無顯示在高壓斷路器盤面上，基本上就無法判定</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故障是否能斷電跳脫以隔離事故</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②必須有電壓表顯示，才能知道是否為有效工作電壓值。</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③必須有</a:t>
            </a:r>
            <a:r>
              <a:rPr lang="en-US" altLang="zh-TW" dirty="0">
                <a:latin typeface="標楷體" panose="03000509000000000000" pitchFamily="65" charset="-120"/>
                <a:ea typeface="標楷體" panose="03000509000000000000" pitchFamily="65" charset="-120"/>
              </a:rPr>
              <a:t>PBL</a:t>
            </a:r>
            <a:r>
              <a:rPr lang="zh-TW" altLang="en-US" dirty="0">
                <a:latin typeface="標楷體" panose="03000509000000000000" pitchFamily="65" charset="-120"/>
                <a:ea typeface="標楷體" panose="03000509000000000000" pitchFamily="65" charset="-120"/>
              </a:rPr>
              <a:t>測試按鈕，才能手動測試容量裕度及時間是否</a:t>
            </a:r>
            <a:r>
              <a:rPr lang="en-US" altLang="zh-TW" dirty="0">
                <a:latin typeface="標楷體" panose="03000509000000000000" pitchFamily="65" charset="-120"/>
                <a:ea typeface="標楷體" panose="03000509000000000000" pitchFamily="65" charset="-120"/>
              </a:rPr>
              <a:t>OK</a:t>
            </a:r>
            <a:r>
              <a:rPr lang="zh-TW" altLang="en-US" dirty="0">
                <a:latin typeface="標楷體" panose="03000509000000000000" pitchFamily="65" charset="-120"/>
                <a:ea typeface="標楷體" panose="03000509000000000000" pitchFamily="65" charset="-120"/>
              </a:rPr>
              <a:t>。</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④必須有警示顯示燈，才能自動測試容量裕度及時間是否</a:t>
            </a:r>
            <a:r>
              <a:rPr lang="en-US" altLang="zh-TW" dirty="0">
                <a:latin typeface="標楷體" panose="03000509000000000000" pitchFamily="65" charset="-120"/>
                <a:ea typeface="標楷體" panose="03000509000000000000" pitchFamily="65" charset="-120"/>
              </a:rPr>
              <a:t>OK</a:t>
            </a:r>
            <a:r>
              <a:rPr lang="zh-TW" altLang="en-US" dirty="0">
                <a:latin typeface="標楷體" panose="03000509000000000000" pitchFamily="65" charset="-120"/>
                <a:ea typeface="標楷體" panose="03000509000000000000" pitchFamily="65" charset="-120"/>
              </a:rPr>
              <a:t>。</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⑤必須將所有工作電能顯示，容易檢修維護，並且可判讀是否有工作電能。</a:t>
            </a:r>
            <a:endParaRPr lang="en-US" altLang="zh-TW" dirty="0">
              <a:latin typeface="標楷體" panose="03000509000000000000" pitchFamily="65" charset="-120"/>
              <a:ea typeface="標楷體" panose="03000509000000000000" pitchFamily="65" charset="-120"/>
            </a:endParaRPr>
          </a:p>
          <a:p>
            <a:pPr marL="0" indent="0">
              <a:buNone/>
            </a:pPr>
            <a:endParaRPr lang="zh-TW" altLang="en-US" dirty="0"/>
          </a:p>
        </p:txBody>
      </p:sp>
    </p:spTree>
    <p:extLst>
      <p:ext uri="{BB962C8B-B14F-4D97-AF65-F5344CB8AC3E}">
        <p14:creationId xmlns:p14="http://schemas.microsoft.com/office/powerpoint/2010/main" val="1571524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0B3E7EA-6B57-43FC-A5A9-9F0B117DEB49}"/>
              </a:ext>
            </a:extLst>
          </p:cNvPr>
          <p:cNvSpPr>
            <a:spLocks noGrp="1"/>
          </p:cNvSpPr>
          <p:nvPr>
            <p:ph type="title"/>
          </p:nvPr>
        </p:nvSpPr>
        <p:spPr/>
        <p:txBody>
          <a:bodyPr/>
          <a:lstStyle/>
          <a:p>
            <a:r>
              <a:rPr lang="zh-TW" altLang="en-US" dirty="0">
                <a:solidFill>
                  <a:srgbClr val="0070C0"/>
                </a:solidFill>
                <a:latin typeface="標楷體" panose="03000509000000000000" pitchFamily="65" charset="-120"/>
                <a:ea typeface="標楷體" panose="03000509000000000000" pitchFamily="65" charset="-120"/>
              </a:rPr>
              <a:t>電錶式</a:t>
            </a:r>
          </a:p>
        </p:txBody>
      </p:sp>
      <p:sp>
        <p:nvSpPr>
          <p:cNvPr id="3" name="內容版面配置區 2">
            <a:extLst>
              <a:ext uri="{FF2B5EF4-FFF2-40B4-BE49-F238E27FC236}">
                <a16:creationId xmlns:a16="http://schemas.microsoft.com/office/drawing/2014/main" id="{E66E733A-3A7B-44D5-A4F9-95C1EBFD443E}"/>
              </a:ext>
            </a:extLst>
          </p:cNvPr>
          <p:cNvSpPr>
            <a:spLocks noGrp="1"/>
          </p:cNvSpPr>
          <p:nvPr>
            <p:ph sz="quarter" idx="1"/>
          </p:nvPr>
        </p:nvSpPr>
        <p:spPr/>
        <p:txBody>
          <a:bodyPr>
            <a:normAutofit fontScale="92500" lnSpcReduction="10000"/>
          </a:bodyPr>
          <a:lstStyle/>
          <a:p>
            <a:r>
              <a:rPr lang="en-US" altLang="zh-TW" dirty="0">
                <a:latin typeface="標楷體" panose="03000509000000000000" pitchFamily="65" charset="-120"/>
                <a:ea typeface="標楷體" panose="03000509000000000000" pitchFamily="65" charset="-120"/>
              </a:rPr>
              <a:t>CTD</a:t>
            </a:r>
            <a:r>
              <a:rPr lang="zh-TW" altLang="en-US" dirty="0">
                <a:latin typeface="標楷體" panose="03000509000000000000" pitchFamily="65" charset="-120"/>
                <a:ea typeface="標楷體" panose="03000509000000000000" pitchFamily="65" charset="-120"/>
              </a:rPr>
              <a:t>的主要元件式電容器，而電容器的主要特性是必須注意溫度</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每增加</a:t>
            </a:r>
            <a:r>
              <a:rPr lang="en-US" altLang="zh-TW" dirty="0">
                <a:latin typeface="標楷體" panose="03000509000000000000" pitchFamily="65" charset="-120"/>
                <a:ea typeface="標楷體" panose="03000509000000000000" pitchFamily="65" charset="-120"/>
              </a:rPr>
              <a:t>10℃</a:t>
            </a:r>
            <a:r>
              <a:rPr lang="zh-TW" altLang="en-US" dirty="0">
                <a:latin typeface="標楷體" panose="03000509000000000000" pitchFamily="65" charset="-120"/>
                <a:ea typeface="標楷體" panose="03000509000000000000" pitchFamily="65" charset="-120"/>
              </a:rPr>
              <a:t>，壽命減少</a:t>
            </a:r>
            <a:r>
              <a:rPr lang="en-US" altLang="zh-TW" dirty="0">
                <a:latin typeface="標楷體" panose="03000509000000000000" pitchFamily="65" charset="-120"/>
                <a:ea typeface="標楷體" panose="03000509000000000000" pitchFamily="65" charset="-120"/>
              </a:rPr>
              <a:t>1/2)</a:t>
            </a:r>
            <a:r>
              <a:rPr lang="zh-TW" altLang="en-US" dirty="0">
                <a:latin typeface="標楷體" panose="03000509000000000000" pitchFamily="65" charset="-120"/>
                <a:ea typeface="標楷體" panose="03000509000000000000" pitchFamily="65" charset="-120"/>
              </a:rPr>
              <a:t>，所以要防止過載使用，造成溫昇而衰減。</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為瞭解</a:t>
            </a:r>
            <a:r>
              <a:rPr lang="en-US" altLang="zh-TW" dirty="0">
                <a:latin typeface="標楷體" panose="03000509000000000000" pitchFamily="65" charset="-120"/>
                <a:ea typeface="標楷體" panose="03000509000000000000" pitchFamily="65" charset="-120"/>
              </a:rPr>
              <a:t>CTD</a:t>
            </a:r>
            <a:r>
              <a:rPr lang="zh-TW" altLang="en-US" dirty="0">
                <a:latin typeface="標楷體" panose="03000509000000000000" pitchFamily="65" charset="-120"/>
                <a:ea typeface="標楷體" panose="03000509000000000000" pitchFamily="65" charset="-120"/>
              </a:rPr>
              <a:t>工作電能是否適當、容量是否足夠，</a:t>
            </a:r>
            <a:r>
              <a:rPr lang="en-US" altLang="zh-TW" dirty="0">
                <a:latin typeface="標楷體" panose="03000509000000000000" pitchFamily="65" charset="-120"/>
                <a:ea typeface="標楷體" panose="03000509000000000000" pitchFamily="65" charset="-120"/>
              </a:rPr>
              <a:t>CTD</a:t>
            </a:r>
            <a:r>
              <a:rPr lang="zh-TW" altLang="en-US" dirty="0">
                <a:latin typeface="標楷體" panose="03000509000000000000" pitchFamily="65" charset="-120"/>
                <a:ea typeface="標楷體" panose="03000509000000000000" pitchFamily="65" charset="-120"/>
              </a:rPr>
              <a:t>上設計的</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電壓錶</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可以清楚判讀是否為適當工作電壓。並且可判讀電容器是否有衰減。試俥時，電壓錶顯示沒有壓降及代表容量充足，選用正確。</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當</a:t>
            </a:r>
            <a:r>
              <a:rPr lang="en-US" altLang="zh-TW" dirty="0">
                <a:latin typeface="標楷體" panose="03000509000000000000" pitchFamily="65" charset="-120"/>
                <a:ea typeface="標楷體" panose="03000509000000000000" pitchFamily="65" charset="-120"/>
              </a:rPr>
              <a:t>CTD</a:t>
            </a:r>
            <a:r>
              <a:rPr lang="zh-TW" altLang="en-US" dirty="0">
                <a:latin typeface="標楷體" panose="03000509000000000000" pitchFamily="65" charset="-120"/>
                <a:ea typeface="標楷體" panose="03000509000000000000" pitchFamily="65" charset="-120"/>
              </a:rPr>
              <a:t>的電錶電壓值高於</a:t>
            </a:r>
            <a:r>
              <a:rPr lang="en-US" altLang="zh-TW" dirty="0">
                <a:latin typeface="標楷體" panose="03000509000000000000" pitchFamily="65" charset="-120"/>
                <a:ea typeface="標楷體" panose="03000509000000000000" pitchFamily="65" charset="-120"/>
              </a:rPr>
              <a:t>DC80V</a:t>
            </a:r>
            <a:r>
              <a:rPr lang="zh-TW" altLang="en-US" dirty="0">
                <a:latin typeface="標楷體" panose="03000509000000000000" pitchFamily="65" charset="-120"/>
                <a:ea typeface="標楷體" panose="03000509000000000000" pitchFamily="65" charset="-120"/>
              </a:rPr>
              <a:t>以上的電壓值，即可保證跳脫迴路電能無慮</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一保護電驛有效工作電壓值為</a:t>
            </a:r>
            <a:r>
              <a:rPr lang="en-US" altLang="zh-TW" dirty="0">
                <a:latin typeface="標楷體" panose="03000509000000000000" pitchFamily="65" charset="-120"/>
                <a:ea typeface="標楷體" panose="03000509000000000000" pitchFamily="65" charset="-120"/>
              </a:rPr>
              <a:t>DC80V</a:t>
            </a:r>
            <a:r>
              <a:rPr lang="zh-TW" altLang="en-US" dirty="0">
                <a:latin typeface="標楷體" panose="03000509000000000000" pitchFamily="65" charset="-120"/>
                <a:ea typeface="標楷體" panose="03000509000000000000" pitchFamily="65" charset="-120"/>
              </a:rPr>
              <a:t>以上</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，又保護電驛販售廠家，對其耗電能</a:t>
            </a:r>
            <a:r>
              <a:rPr lang="en-US" altLang="zh-TW" dirty="0">
                <a:latin typeface="標楷體" panose="03000509000000000000" pitchFamily="65" charset="-120"/>
                <a:ea typeface="標楷體" panose="03000509000000000000" pitchFamily="65" charset="-120"/>
              </a:rPr>
              <a:t>VA</a:t>
            </a:r>
            <a:r>
              <a:rPr lang="zh-TW" altLang="en-US" dirty="0">
                <a:latin typeface="標楷體" panose="03000509000000000000" pitchFamily="65" charset="-120"/>
                <a:ea typeface="標楷體" panose="03000509000000000000" pitchFamily="65" charset="-120"/>
              </a:rPr>
              <a:t>數值，其</a:t>
            </a:r>
            <a:r>
              <a:rPr lang="en-US" altLang="zh-TW" dirty="0">
                <a:latin typeface="標楷體" panose="03000509000000000000" pitchFamily="65" charset="-120"/>
                <a:ea typeface="標楷體" panose="03000509000000000000" pitchFamily="65" charset="-120"/>
              </a:rPr>
              <a:t>Data</a:t>
            </a:r>
            <a:r>
              <a:rPr lang="zh-TW" altLang="en-US" dirty="0">
                <a:latin typeface="標楷體" panose="03000509000000000000" pitchFamily="65" charset="-120"/>
                <a:ea typeface="標楷體" panose="03000509000000000000" pitchFamily="65" charset="-120"/>
              </a:rPr>
              <a:t>常常不準，不可全信，必須依實際送電測試為準，因此更必須依賴電壓錶的功能</a:t>
            </a:r>
            <a:r>
              <a:rPr lang="en-US" altLang="zh-TW" dirty="0">
                <a:latin typeface="標楷體" panose="03000509000000000000" pitchFamily="65" charset="-120"/>
                <a:ea typeface="標楷體" panose="03000509000000000000" pitchFamily="65" charset="-120"/>
              </a:rPr>
              <a:t>!</a:t>
            </a:r>
          </a:p>
        </p:txBody>
      </p:sp>
    </p:spTree>
    <p:extLst>
      <p:ext uri="{BB962C8B-B14F-4D97-AF65-F5344CB8AC3E}">
        <p14:creationId xmlns:p14="http://schemas.microsoft.com/office/powerpoint/2010/main" val="1019675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2800" dirty="0">
                <a:solidFill>
                  <a:srgbClr val="0070C0"/>
                </a:solidFill>
                <a:latin typeface="標楷體" pitchFamily="65" charset="-120"/>
                <a:ea typeface="標楷體" pitchFamily="65" charset="-120"/>
              </a:rPr>
              <a:t>一、高壓配電盤</a:t>
            </a:r>
            <a:r>
              <a:rPr lang="en-US" altLang="zh-TW" sz="2800" dirty="0">
                <a:solidFill>
                  <a:srgbClr val="0070C0"/>
                </a:solidFill>
                <a:latin typeface="標楷體" pitchFamily="65" charset="-120"/>
                <a:ea typeface="標楷體" pitchFamily="65" charset="-120"/>
              </a:rPr>
              <a:t>—</a:t>
            </a:r>
            <a:r>
              <a:rPr lang="zh-TW" altLang="en-US" sz="2800" dirty="0">
                <a:solidFill>
                  <a:srgbClr val="0070C0"/>
                </a:solidFill>
                <a:latin typeface="標楷體" pitchFamily="65" charset="-120"/>
                <a:ea typeface="標楷體" pitchFamily="65" charset="-120"/>
              </a:rPr>
              <a:t>跳脫迴路失能案例及原因分析</a:t>
            </a:r>
            <a:endParaRPr lang="zh-TW" altLang="en-US" sz="2800" dirty="0"/>
          </a:p>
        </p:txBody>
      </p:sp>
      <p:sp>
        <p:nvSpPr>
          <p:cNvPr id="3" name="內容版面配置區 2"/>
          <p:cNvSpPr>
            <a:spLocks noGrp="1"/>
          </p:cNvSpPr>
          <p:nvPr>
            <p:ph sz="quarter" idx="1"/>
          </p:nvPr>
        </p:nvSpPr>
        <p:spPr/>
        <p:txBody>
          <a:bodyPr>
            <a:normAutofit fontScale="77500" lnSpcReduction="20000"/>
          </a:bodyPr>
          <a:lstStyle/>
          <a:p>
            <a:r>
              <a:rPr lang="zh-TW" altLang="en-US" sz="3000" dirty="0">
                <a:latin typeface="標楷體" pitchFamily="65" charset="-120"/>
                <a:ea typeface="標楷體" pitchFamily="65" charset="-120"/>
              </a:rPr>
              <a:t>因此，確有探討問題原因並提出改善方案的迫切性，以求得完整的電力系統保護及達到安全的要求。 （註：屋內線路裝置規則第 </a:t>
            </a:r>
            <a:r>
              <a:rPr lang="en-US" altLang="zh-TW" sz="3000" dirty="0">
                <a:latin typeface="標楷體" pitchFamily="65" charset="-120"/>
                <a:ea typeface="標楷體" pitchFamily="65" charset="-120"/>
              </a:rPr>
              <a:t>401 </a:t>
            </a:r>
            <a:r>
              <a:rPr lang="zh-TW" altLang="en-US" sz="3000" dirty="0">
                <a:latin typeface="標楷體" pitchFamily="65" charset="-120"/>
                <a:ea typeface="標楷體" pitchFamily="65" charset="-120"/>
              </a:rPr>
              <a:t>條，沒有對該跳脫工作電源的器材設備有所規範及驗證要求。）</a:t>
            </a:r>
          </a:p>
          <a:p>
            <a:endParaRPr lang="en-US" altLang="zh-TW" sz="2400" dirty="0">
              <a:latin typeface="標楷體" pitchFamily="65" charset="-120"/>
              <a:ea typeface="標楷體" pitchFamily="65" charset="-120"/>
            </a:endParaRPr>
          </a:p>
          <a:p>
            <a:r>
              <a:rPr lang="zh-TW" altLang="en-US" sz="3300" dirty="0">
                <a:latin typeface="標楷體" pitchFamily="65" charset="-120"/>
                <a:ea typeface="標楷體" pitchFamily="65" charset="-120"/>
              </a:rPr>
              <a:t>高壓斷路器</a:t>
            </a:r>
            <a:r>
              <a:rPr lang="en-US" altLang="zh-TW" sz="3300" dirty="0">
                <a:latin typeface="標楷體" pitchFamily="65" charset="-120"/>
                <a:ea typeface="標楷體" pitchFamily="65" charset="-120"/>
              </a:rPr>
              <a:t>(H.V.CB) </a:t>
            </a:r>
            <a:r>
              <a:rPr lang="zh-TW" altLang="en-US" sz="3300" dirty="0">
                <a:latin typeface="標楷體" pitchFamily="65" charset="-120"/>
                <a:ea typeface="標楷體" pitchFamily="65" charset="-120"/>
              </a:rPr>
              <a:t>或特高壓 </a:t>
            </a:r>
            <a:r>
              <a:rPr lang="en-US" altLang="zh-TW" sz="3300" dirty="0">
                <a:latin typeface="標楷體" pitchFamily="65" charset="-120"/>
                <a:ea typeface="標楷體" pitchFamily="65" charset="-120"/>
              </a:rPr>
              <a:t>CGIS </a:t>
            </a:r>
            <a:r>
              <a:rPr lang="zh-TW" altLang="en-US" sz="3300" dirty="0">
                <a:latin typeface="標楷體" pitchFamily="65" charset="-120"/>
                <a:ea typeface="標楷體" pitchFamily="65" charset="-120"/>
              </a:rPr>
              <a:t>或 </a:t>
            </a:r>
            <a:r>
              <a:rPr lang="en-US" altLang="zh-TW" sz="3300" dirty="0">
                <a:latin typeface="標楷體" pitchFamily="65" charset="-120"/>
                <a:ea typeface="標楷體" pitchFamily="65" charset="-120"/>
              </a:rPr>
              <a:t>GIS</a:t>
            </a:r>
            <a:r>
              <a:rPr lang="zh-TW" altLang="en-US" sz="3300" dirty="0">
                <a:latin typeface="標楷體" pitchFamily="65" charset="-120"/>
                <a:ea typeface="標楷體" pitchFamily="65" charset="-120"/>
              </a:rPr>
              <a:t>，是接受保護電驛</a:t>
            </a:r>
            <a:r>
              <a:rPr lang="en-US" altLang="zh-TW" sz="3300" dirty="0">
                <a:latin typeface="標楷體" pitchFamily="65" charset="-120"/>
                <a:ea typeface="標楷體" pitchFamily="65" charset="-120"/>
              </a:rPr>
              <a:t>(Relay)a</a:t>
            </a:r>
            <a:r>
              <a:rPr lang="zh-TW" altLang="en-US" sz="3300" dirty="0">
                <a:latin typeface="標楷體" pitchFamily="65" charset="-120"/>
                <a:ea typeface="標楷體" pitchFamily="65" charset="-120"/>
              </a:rPr>
              <a:t>接點的指令，使高壓斷路器跳脫，將事故源隔離。</a:t>
            </a:r>
            <a:endParaRPr lang="en-US" altLang="zh-TW" sz="3300" dirty="0">
              <a:latin typeface="標楷體" pitchFamily="65" charset="-120"/>
              <a:ea typeface="標楷體" pitchFamily="65" charset="-120"/>
            </a:endParaRPr>
          </a:p>
          <a:p>
            <a:pPr marL="0" indent="0">
              <a:buNone/>
            </a:pPr>
            <a:endParaRPr lang="en-US" altLang="zh-TW" sz="2400" dirty="0">
              <a:latin typeface="標楷體" pitchFamily="65" charset="-120"/>
              <a:ea typeface="標楷體" pitchFamily="65" charset="-120"/>
            </a:endParaRPr>
          </a:p>
          <a:p>
            <a:r>
              <a:rPr lang="zh-TW" altLang="en-US" sz="3600" dirty="0">
                <a:latin typeface="標楷體" pitchFamily="65" charset="-120"/>
                <a:ea typeface="標楷體" pitchFamily="65" charset="-120"/>
              </a:rPr>
              <a:t>高壓斷路器能否及時跳脫，受控於保護電驛</a:t>
            </a:r>
            <a:r>
              <a:rPr lang="en-US" altLang="zh-TW" sz="3600" dirty="0">
                <a:latin typeface="標楷體" pitchFamily="65" charset="-120"/>
                <a:ea typeface="標楷體" pitchFamily="65" charset="-120"/>
              </a:rPr>
              <a:t>(Relay)</a:t>
            </a:r>
            <a:r>
              <a:rPr lang="zh-TW" altLang="en-US" sz="3600" dirty="0">
                <a:latin typeface="標楷體" pitchFamily="65" charset="-120"/>
                <a:ea typeface="標楷體" pitchFamily="65" charset="-120"/>
              </a:rPr>
              <a:t>是否能即時發出指令。因此，保護電 驛的工作電源是否正常就是一個非常重要的課題。</a:t>
            </a:r>
            <a:endParaRPr lang="en-US" altLang="zh-TW" sz="3600" dirty="0">
              <a:latin typeface="標楷體" pitchFamily="65" charset="-120"/>
              <a:ea typeface="標楷體" pitchFamily="65" charset="-12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91B4442-2579-4D96-9BE9-C91F98235D4F}"/>
              </a:ext>
            </a:extLst>
          </p:cNvPr>
          <p:cNvSpPr>
            <a:spLocks noGrp="1"/>
          </p:cNvSpPr>
          <p:nvPr>
            <p:ph type="title"/>
          </p:nvPr>
        </p:nvSpPr>
        <p:spPr/>
        <p:txBody>
          <a:bodyPr/>
          <a:lstStyle/>
          <a:p>
            <a:r>
              <a:rPr lang="zh-TW" altLang="en-US" dirty="0">
                <a:solidFill>
                  <a:srgbClr val="0070C0"/>
                </a:solidFill>
                <a:latin typeface="標楷體" panose="03000509000000000000" pitchFamily="65" charset="-120"/>
                <a:ea typeface="標楷體" panose="03000509000000000000" pitchFamily="65" charset="-120"/>
              </a:rPr>
              <a:t>電錶式</a:t>
            </a:r>
            <a:r>
              <a:rPr lang="en-US" altLang="zh-TW" dirty="0">
                <a:solidFill>
                  <a:srgbClr val="0070C0"/>
                </a:solidFill>
                <a:latin typeface="標楷體" panose="03000509000000000000" pitchFamily="65" charset="-120"/>
                <a:ea typeface="標楷體" panose="03000509000000000000" pitchFamily="65" charset="-120"/>
              </a:rPr>
              <a:t>CTD</a:t>
            </a:r>
            <a:r>
              <a:rPr lang="zh-TW" altLang="en-US" dirty="0">
                <a:solidFill>
                  <a:srgbClr val="0070C0"/>
                </a:solidFill>
                <a:latin typeface="標楷體" panose="03000509000000000000" pitchFamily="65" charset="-120"/>
                <a:ea typeface="標楷體" panose="03000509000000000000" pitchFamily="65" charset="-120"/>
              </a:rPr>
              <a:t>說明</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CCEB3A8D-21A1-4841-805D-396F37CB3AEE}"/>
                  </a:ext>
                </a:extLst>
              </p:cNvPr>
              <p:cNvSpPr>
                <a:spLocks noGrp="1"/>
              </p:cNvSpPr>
              <p:nvPr>
                <p:ph sz="quarter" idx="1"/>
              </p:nvPr>
            </p:nvSpPr>
            <p:spPr/>
            <p:txBody>
              <a:bodyPr>
                <a:normAutofit fontScale="85000" lnSpcReduction="20000"/>
              </a:bodyPr>
              <a:lstStyle/>
              <a:p>
                <a:r>
                  <a:rPr lang="zh-TW" altLang="en-US" dirty="0">
                    <a:latin typeface="標楷體" panose="03000509000000000000" pitchFamily="65" charset="-120"/>
                    <a:ea typeface="標楷體" panose="03000509000000000000" pitchFamily="65" charset="-120"/>
                  </a:rPr>
                  <a:t>註</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電錶必須與</a:t>
                </a:r>
                <a:r>
                  <a:rPr lang="en-US" altLang="zh-TW" dirty="0">
                    <a:latin typeface="標楷體" panose="03000509000000000000" pitchFamily="65" charset="-120"/>
                    <a:ea typeface="標楷體" panose="03000509000000000000" pitchFamily="65" charset="-120"/>
                  </a:rPr>
                  <a:t>PBL</a:t>
                </a:r>
                <a:r>
                  <a:rPr lang="zh-TW" altLang="en-US" dirty="0">
                    <a:latin typeface="標楷體" panose="03000509000000000000" pitchFamily="65" charset="-120"/>
                    <a:ea typeface="標楷體" panose="03000509000000000000" pitchFamily="65" charset="-120"/>
                  </a:rPr>
                  <a:t>相結合，方達到可手動測試之結果。</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因為① </a:t>
                </a:r>
                <a:r>
                  <a:rPr lang="en-US" altLang="zh-TW" dirty="0">
                    <a:latin typeface="標楷體" panose="03000509000000000000" pitchFamily="65" charset="-120"/>
                    <a:ea typeface="標楷體" panose="03000509000000000000" pitchFamily="65" charset="-120"/>
                  </a:rPr>
                  <a:t>Q=CV</a:t>
                </a:r>
                <a:r>
                  <a:rPr lang="zh-TW" altLang="en-US" dirty="0">
                    <a:latin typeface="標楷體" panose="03000509000000000000" pitchFamily="65" charset="-120"/>
                    <a:ea typeface="標楷體" panose="03000509000000000000" pitchFamily="65" charset="-120"/>
                  </a:rPr>
                  <a:t> 又 ② </a:t>
                </a:r>
                <a:r>
                  <a:rPr lang="en-US" altLang="zh-TW" dirty="0" err="1">
                    <a:latin typeface="標楷體" panose="03000509000000000000" pitchFamily="65" charset="-120"/>
                    <a:ea typeface="標楷體" panose="03000509000000000000" pitchFamily="65" charset="-120"/>
                  </a:rPr>
                  <a:t>Wc</a:t>
                </a:r>
                <a:r>
                  <a:rPr lang="en-US" altLang="zh-TW" dirty="0">
                    <a:latin typeface="標楷體" panose="03000509000000000000" pitchFamily="65" charset="-120"/>
                    <a:ea typeface="標楷體" panose="03000509000000000000" pitchFamily="65" charset="-120"/>
                  </a:rPr>
                  <a:t>=QV=1/2CV</a:t>
                </a:r>
                <a:r>
                  <a:rPr lang="en-US" altLang="zh-TW" baseline="30000" dirty="0">
                    <a:latin typeface="標楷體" panose="03000509000000000000" pitchFamily="65" charset="-120"/>
                    <a:ea typeface="標楷體" panose="03000509000000000000" pitchFamily="65" charset="-120"/>
                  </a:rPr>
                  <a:t>2</a:t>
                </a:r>
                <a:endParaRPr lang="en-US" altLang="zh-TW" dirty="0">
                  <a:latin typeface="標楷體" panose="03000509000000000000" pitchFamily="65" charset="-120"/>
                  <a:ea typeface="標楷體" panose="03000509000000000000" pitchFamily="65" charset="-120"/>
                </a:endParaRPr>
              </a:p>
              <a:p>
                <a:pPr marL="0" indent="0">
                  <a:buNone/>
                </a:pPr>
                <a:r>
                  <a:rPr lang="zh-TW" altLang="en-US" dirty="0">
                    <a:latin typeface="標楷體" panose="03000509000000000000" pitchFamily="65" charset="-120"/>
                    <a:ea typeface="標楷體" panose="03000509000000000000" pitchFamily="65" charset="-120"/>
                  </a:rPr>
                  <a:t>   </a:t>
                </a:r>
                <a:r>
                  <a:rPr lang="en-US" altLang="zh-TW" dirty="0">
                    <a:latin typeface="標楷體" panose="03000509000000000000" pitchFamily="65" charset="-120"/>
                    <a:ea typeface="標楷體" panose="03000509000000000000" pitchFamily="65" charset="-120"/>
                  </a:rPr>
                  <a:t>Q</a:t>
                </a:r>
                <a:r>
                  <a:rPr lang="zh-TW" altLang="en-US" dirty="0">
                    <a:latin typeface="標楷體" panose="03000509000000000000" pitchFamily="65" charset="-120"/>
                    <a:ea typeface="標楷體" panose="03000509000000000000" pitchFamily="65" charset="-120"/>
                  </a:rPr>
                  <a:t>單位</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庫倫   </a:t>
                </a:r>
                <a:r>
                  <a:rPr lang="en-US" altLang="zh-TW" dirty="0" err="1">
                    <a:latin typeface="標楷體" panose="03000509000000000000" pitchFamily="65" charset="-120"/>
                    <a:ea typeface="標楷體" panose="03000509000000000000" pitchFamily="65" charset="-120"/>
                  </a:rPr>
                  <a:t>Wc</a:t>
                </a:r>
                <a:r>
                  <a:rPr lang="zh-TW" altLang="en-US" dirty="0">
                    <a:latin typeface="標楷體" panose="03000509000000000000" pitchFamily="65" charset="-120"/>
                    <a:ea typeface="標楷體" panose="03000509000000000000" pitchFamily="65" charset="-120"/>
                  </a:rPr>
                  <a:t>單位</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焦耳</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無論是電容的電荷量單位庫倫或者電容器的單位焦耳，對一般人皆無法輕易瞭解。為解決電容量是否充裕在</a:t>
                </a:r>
                <a:r>
                  <a:rPr lang="en-US" altLang="zh-TW" dirty="0">
                    <a:latin typeface="標楷體" panose="03000509000000000000" pitchFamily="65" charset="-120"/>
                    <a:ea typeface="標楷體" panose="03000509000000000000" pitchFamily="65" charset="-120"/>
                  </a:rPr>
                  <a:t>CTD</a:t>
                </a:r>
                <a:r>
                  <a:rPr lang="zh-TW" altLang="en-US" dirty="0">
                    <a:latin typeface="標楷體" panose="03000509000000000000" pitchFamily="65" charset="-120"/>
                    <a:ea typeface="標楷體" panose="03000509000000000000" pitchFamily="65" charset="-120"/>
                  </a:rPr>
                  <a:t>，建議以電壓錶</a:t>
                </a:r>
                <a:r>
                  <a:rPr lang="en-US" altLang="zh-TW" dirty="0">
                    <a:latin typeface="標楷體" panose="03000509000000000000" pitchFamily="65" charset="-120"/>
                    <a:ea typeface="標楷體" panose="03000509000000000000" pitchFamily="65" charset="-120"/>
                  </a:rPr>
                  <a:t>V</a:t>
                </a:r>
                <a:r>
                  <a:rPr lang="zh-TW" altLang="en-US" dirty="0">
                    <a:latin typeface="標楷體" panose="03000509000000000000" pitchFamily="65" charset="-120"/>
                    <a:ea typeface="標楷體" panose="03000509000000000000" pitchFamily="65" charset="-120"/>
                  </a:rPr>
                  <a:t>值</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有效工作電壓及</a:t>
                </a:r>
                <a:r>
                  <a:rPr lang="en-US" altLang="zh-TW" dirty="0">
                    <a:latin typeface="標楷體" panose="03000509000000000000" pitchFamily="65" charset="-120"/>
                    <a:ea typeface="標楷體" panose="03000509000000000000" pitchFamily="65" charset="-120"/>
                  </a:rPr>
                  <a:t>PBL</a:t>
                </a:r>
                <a:r>
                  <a:rPr lang="zh-TW" altLang="en-US" dirty="0">
                    <a:latin typeface="標楷體" panose="03000509000000000000" pitchFamily="65" charset="-120"/>
                    <a:ea typeface="標楷體" panose="03000509000000000000" pitchFamily="65" charset="-120"/>
                  </a:rPr>
                  <a:t>測試按鈕實際斷電以</a:t>
                </a:r>
                <a:r>
                  <a:rPr lang="en-US" altLang="zh-TW" dirty="0">
                    <a:latin typeface="標楷體" panose="03000509000000000000" pitchFamily="65" charset="-120"/>
                    <a:ea typeface="標楷體" panose="03000509000000000000" pitchFamily="65" charset="-120"/>
                  </a:rPr>
                  <a:t>CTD</a:t>
                </a:r>
                <a:r>
                  <a:rPr lang="zh-TW" altLang="en-US" dirty="0">
                    <a:latin typeface="標楷體" panose="03000509000000000000" pitchFamily="65" charset="-120"/>
                    <a:ea typeface="標楷體" panose="03000509000000000000" pitchFamily="65" charset="-120"/>
                  </a:rPr>
                  <a:t>供給負載</a:t>
                </a:r>
                <a:r>
                  <a:rPr lang="en-US" altLang="zh-TW" dirty="0">
                    <a:latin typeface="標楷體" panose="03000509000000000000" pitchFamily="65" charset="-120"/>
                    <a:ea typeface="標楷體" panose="03000509000000000000" pitchFamily="65" charset="-120"/>
                  </a:rPr>
                  <a:t>(</a:t>
                </a:r>
                <a:r>
                  <a:rPr lang="en-US" altLang="zh-TW" dirty="0" err="1">
                    <a:latin typeface="標楷體" panose="03000509000000000000" pitchFamily="65" charset="-120"/>
                    <a:ea typeface="標楷體" panose="03000509000000000000" pitchFamily="65" charset="-120"/>
                  </a:rPr>
                  <a:t>ex:CB</a:t>
                </a:r>
                <a:r>
                  <a:rPr lang="zh-TW" altLang="en-US" dirty="0">
                    <a:latin typeface="標楷體" panose="03000509000000000000" pitchFamily="65" charset="-120"/>
                    <a:ea typeface="標楷體" panose="03000509000000000000" pitchFamily="65" charset="-120"/>
                  </a:rPr>
                  <a:t> </a:t>
                </a:r>
                <a:r>
                  <a:rPr lang="en-US" altLang="zh-TW" dirty="0">
                    <a:latin typeface="標楷體" panose="03000509000000000000" pitchFamily="65" charset="-120"/>
                    <a:ea typeface="標楷體" panose="03000509000000000000" pitchFamily="65" charset="-120"/>
                  </a:rPr>
                  <a:t>or Ry)</a:t>
                </a:r>
                <a:r>
                  <a:rPr lang="zh-TW" altLang="en-US" dirty="0">
                    <a:latin typeface="標楷體" panose="03000509000000000000" pitchFamily="65" charset="-120"/>
                    <a:ea typeface="標楷體" panose="03000509000000000000" pitchFamily="65" charset="-120"/>
                  </a:rPr>
                  <a:t>在有效時間</a:t>
                </a:r>
                <a:r>
                  <a:rPr lang="en-US" altLang="zh-TW" dirty="0">
                    <a:latin typeface="標楷體" panose="03000509000000000000" pitchFamily="65" charset="-120"/>
                    <a:ea typeface="標楷體" panose="03000509000000000000" pitchFamily="65" charset="-120"/>
                  </a:rPr>
                  <a:t>2~3</a:t>
                </a:r>
                <a:r>
                  <a:rPr lang="zh-TW" altLang="en-US" dirty="0">
                    <a:latin typeface="標楷體" panose="03000509000000000000" pitchFamily="65" charset="-120"/>
                    <a:ea typeface="標楷體" panose="03000509000000000000" pitchFamily="65" charset="-120"/>
                  </a:rPr>
                  <a:t> </a:t>
                </a:r>
                <a:r>
                  <a:rPr lang="en-US" altLang="zh-TW" dirty="0">
                    <a:latin typeface="標楷體" panose="03000509000000000000" pitchFamily="65" charset="-120"/>
                    <a:ea typeface="標楷體" panose="03000509000000000000" pitchFamily="65" charset="-120"/>
                  </a:rPr>
                  <a:t>sec</a:t>
                </a:r>
                <a:r>
                  <a:rPr lang="zh-TW" altLang="en-US" dirty="0">
                    <a:latin typeface="標楷體" panose="03000509000000000000" pitchFamily="65" charset="-120"/>
                    <a:ea typeface="標楷體" panose="03000509000000000000" pitchFamily="65" charset="-120"/>
                  </a:rPr>
                  <a:t>代替。</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由以上公式可得知①有效工作電壓值與②有效電容值為必要條件。非一般坊間流傳固定式</a:t>
                </a:r>
                <a:r>
                  <a:rPr lang="en-US" altLang="zh-TW" dirty="0">
                    <a:latin typeface="標楷體" panose="03000509000000000000" pitchFamily="65" charset="-120"/>
                    <a:ea typeface="標楷體" panose="03000509000000000000" pitchFamily="65" charset="-120"/>
                  </a:rPr>
                  <a:t>CTD</a:t>
                </a:r>
                <a:r>
                  <a:rPr lang="zh-TW" altLang="en-US" dirty="0">
                    <a:latin typeface="標楷體" panose="03000509000000000000" pitchFamily="65" charset="-120"/>
                    <a:ea typeface="標楷體" panose="03000509000000000000" pitchFamily="65" charset="-120"/>
                  </a:rPr>
                  <a:t>外接一電壓錶的克難方式。</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因為內部的固定式</a:t>
                </a:r>
                <a:r>
                  <a:rPr lang="en-US" altLang="zh-TW" dirty="0">
                    <a:latin typeface="標楷體" panose="03000509000000000000" pitchFamily="65" charset="-120"/>
                    <a:ea typeface="標楷體" panose="03000509000000000000" pitchFamily="65" charset="-120"/>
                  </a:rPr>
                  <a:t>CTD</a:t>
                </a:r>
                <a:r>
                  <a:rPr lang="zh-TW" altLang="en-US" dirty="0">
                    <a:latin typeface="標楷體" panose="03000509000000000000" pitchFamily="65" charset="-120"/>
                    <a:ea typeface="標楷體" panose="03000509000000000000" pitchFamily="65" charset="-120"/>
                  </a:rPr>
                  <a:t>電容值無論是</a:t>
                </a:r>
                <a:r>
                  <a:rPr lang="en-US" altLang="zh-TW" dirty="0">
                    <a:latin typeface="標楷體" panose="03000509000000000000" pitchFamily="65" charset="-120"/>
                    <a:ea typeface="標楷體" panose="03000509000000000000" pitchFamily="65" charset="-120"/>
                  </a:rPr>
                  <a:t>0.1</a:t>
                </a:r>
                <a:r>
                  <a:rPr lang="zh-TW" altLang="en-US" dirty="0">
                    <a:latin typeface="標楷體" panose="03000509000000000000" pitchFamily="65" charset="-120"/>
                    <a:ea typeface="標楷體" panose="03000509000000000000" pitchFamily="65" charset="-120"/>
                  </a:rPr>
                  <a:t>、</a:t>
                </a:r>
                <a:r>
                  <a:rPr lang="en-US" altLang="zh-TW" dirty="0">
                    <a:latin typeface="標楷體" panose="03000509000000000000" pitchFamily="65" charset="-120"/>
                    <a:ea typeface="標楷體" panose="03000509000000000000" pitchFamily="65" charset="-120"/>
                  </a:rPr>
                  <a:t>1</a:t>
                </a:r>
                <a:r>
                  <a:rPr lang="zh-TW" altLang="en-US" dirty="0">
                    <a:latin typeface="標楷體" panose="03000509000000000000" pitchFamily="65" charset="-120"/>
                    <a:ea typeface="標楷體" panose="03000509000000000000" pitchFamily="65" charset="-120"/>
                  </a:rPr>
                  <a:t>、</a:t>
                </a:r>
                <a:r>
                  <a:rPr lang="en-US" altLang="zh-TW" dirty="0">
                    <a:latin typeface="標楷體" panose="03000509000000000000" pitchFamily="65" charset="-120"/>
                    <a:ea typeface="標楷體" panose="03000509000000000000" pitchFamily="65" charset="-120"/>
                  </a:rPr>
                  <a:t>10</a:t>
                </a:r>
                <a:r>
                  <a:rPr lang="zh-TW" altLang="en-US" dirty="0">
                    <a:latin typeface="標楷體" panose="03000509000000000000" pitchFamily="65" charset="-120"/>
                    <a:ea typeface="標楷體" panose="03000509000000000000" pitchFamily="65" charset="-120"/>
                  </a:rPr>
                  <a:t>、</a:t>
                </a:r>
                <a:r>
                  <a:rPr lang="en-US" altLang="zh-TW" dirty="0">
                    <a:latin typeface="標楷體" panose="03000509000000000000" pitchFamily="65" charset="-120"/>
                    <a:ea typeface="標楷體" panose="03000509000000000000" pitchFamily="65" charset="-120"/>
                  </a:rPr>
                  <a:t>100</a:t>
                </a:r>
                <a:r>
                  <a:rPr lang="zh-TW" altLang="en-US" dirty="0">
                    <a:latin typeface="標楷體" panose="03000509000000000000" pitchFamily="65" charset="-120"/>
                    <a:ea typeface="標楷體" panose="03000509000000000000" pitchFamily="65" charset="-120"/>
                  </a:rPr>
                  <a:t>、</a:t>
                </a:r>
                <a:r>
                  <a:rPr lang="en-US" altLang="zh-TW" dirty="0">
                    <a:latin typeface="標楷體" panose="03000509000000000000" pitchFamily="65" charset="-120"/>
                    <a:ea typeface="標楷體" panose="03000509000000000000" pitchFamily="65" charset="-120"/>
                  </a:rPr>
                  <a:t>1000</a:t>
                </a:r>
                <a:r>
                  <a:rPr lang="zh-TW" altLang="en-US" dirty="0">
                    <a:latin typeface="標楷體" panose="03000509000000000000" pitchFamily="65" charset="-120"/>
                    <a:ea typeface="標楷體" panose="03000509000000000000" pitchFamily="65" charset="-120"/>
                  </a:rPr>
                  <a:t>、</a:t>
                </a:r>
                <a:r>
                  <a:rPr lang="en-US" altLang="zh-TW" dirty="0">
                    <a:latin typeface="標楷體" panose="03000509000000000000" pitchFamily="65" charset="-120"/>
                    <a:ea typeface="標楷體" panose="03000509000000000000" pitchFamily="65" charset="-120"/>
                  </a:rPr>
                  <a:t>10000</a:t>
                </a:r>
                <a:r>
                  <a:rPr lang="el-GR" altLang="zh-TW" dirty="0">
                    <a:ea typeface="標楷體" panose="03000509000000000000" pitchFamily="65" charset="-120"/>
                  </a:rPr>
                  <a:t>μ</a:t>
                </a:r>
                <a:r>
                  <a:rPr lang="en-US" altLang="zh-TW" dirty="0">
                    <a:latin typeface="標楷體" panose="03000509000000000000" pitchFamily="65" charset="-120"/>
                    <a:ea typeface="標楷體" panose="03000509000000000000" pitchFamily="65" charset="-120"/>
                  </a:rPr>
                  <a:t>F</a:t>
                </a:r>
                <a:r>
                  <a:rPr lang="zh-TW" altLang="en-US" dirty="0">
                    <a:latin typeface="標楷體" panose="03000509000000000000" pitchFamily="65" charset="-120"/>
                    <a:ea typeface="標楷體" panose="03000509000000000000" pitchFamily="65" charset="-120"/>
                  </a:rPr>
                  <a:t>，若以</a:t>
                </a:r>
                <a:r>
                  <a:rPr lang="en-US" altLang="zh-TW" dirty="0" err="1">
                    <a:latin typeface="標楷體" panose="03000509000000000000" pitchFamily="65" charset="-120"/>
                    <a:ea typeface="標楷體" panose="03000509000000000000" pitchFamily="65" charset="-120"/>
                  </a:rPr>
                  <a:t>Vp</a:t>
                </a:r>
                <a:r>
                  <a:rPr lang="en-US" altLang="zh-TW" dirty="0">
                    <a:latin typeface="標楷體" panose="03000509000000000000" pitchFamily="65" charset="-120"/>
                    <a:ea typeface="標楷體" panose="03000509000000000000" pitchFamily="65" charset="-120"/>
                  </a:rPr>
                  <a:t>=</a:t>
                </a:r>
                <a14:m>
                  <m:oMath xmlns:m="http://schemas.openxmlformats.org/officeDocument/2006/math">
                    <m:rad>
                      <m:radPr>
                        <m:degHide m:val="on"/>
                        <m:ctrlPr>
                          <a:rPr lang="en-US" altLang="zh-TW" i="1" smtClean="0">
                            <a:latin typeface="Cambria Math" panose="02040503050406030204" pitchFamily="18" charset="0"/>
                          </a:rPr>
                        </m:ctrlPr>
                      </m:radPr>
                      <m:deg/>
                      <m:e>
                        <m:r>
                          <a:rPr lang="en-US" altLang="zh-TW" i="1">
                            <a:latin typeface="Cambria Math" panose="02040503050406030204" pitchFamily="18" charset="0"/>
                          </a:rPr>
                          <m:t>2</m:t>
                        </m:r>
                      </m:e>
                    </m:rad>
                  </m:oMath>
                </a14:m>
                <a:r>
                  <a:rPr lang="zh-TW" altLang="en-US" dirty="0">
                    <a:latin typeface="標楷體" panose="03000509000000000000" pitchFamily="65" charset="-120"/>
                    <a:ea typeface="標楷體" panose="03000509000000000000" pitchFamily="65" charset="-120"/>
                  </a:rPr>
                  <a:t> *</a:t>
                </a:r>
                <a:r>
                  <a:rPr lang="en-US" altLang="zh-TW" dirty="0" err="1">
                    <a:latin typeface="標楷體" panose="03000509000000000000" pitchFamily="65" charset="-120"/>
                    <a:ea typeface="標楷體" panose="03000509000000000000" pitchFamily="65" charset="-120"/>
                  </a:rPr>
                  <a:t>Vrms</a:t>
                </a:r>
                <a:r>
                  <a:rPr lang="en-US" altLang="zh-TW" dirty="0">
                    <a:latin typeface="標楷體" panose="03000509000000000000" pitchFamily="65" charset="-120"/>
                    <a:ea typeface="標楷體" panose="03000509000000000000" pitchFamily="65" charset="-120"/>
                  </a:rPr>
                  <a:t> , </a:t>
                </a:r>
                <a:r>
                  <a:rPr lang="zh-TW" altLang="en-US" dirty="0">
                    <a:latin typeface="標楷體" panose="03000509000000000000" pitchFamily="65" charset="-120"/>
                    <a:ea typeface="標楷體" panose="03000509000000000000" pitchFamily="65" charset="-120"/>
                  </a:rPr>
                  <a:t>當</a:t>
                </a:r>
                <a:r>
                  <a:rPr lang="en-US" altLang="zh-TW" dirty="0" err="1">
                    <a:latin typeface="標楷體" panose="03000509000000000000" pitchFamily="65" charset="-120"/>
                    <a:ea typeface="標楷體" panose="03000509000000000000" pitchFamily="65" charset="-120"/>
                  </a:rPr>
                  <a:t>Vrms</a:t>
                </a:r>
                <a:r>
                  <a:rPr lang="zh-TW" altLang="en-US" dirty="0">
                    <a:latin typeface="標楷體" panose="03000509000000000000" pitchFamily="65" charset="-120"/>
                    <a:ea typeface="標楷體" panose="03000509000000000000" pitchFamily="65" charset="-120"/>
                  </a:rPr>
                  <a:t>為</a:t>
                </a:r>
                <a:r>
                  <a:rPr lang="en-US" altLang="zh-TW" dirty="0">
                    <a:latin typeface="標楷體" panose="03000509000000000000" pitchFamily="65" charset="-120"/>
                    <a:ea typeface="標楷體" panose="03000509000000000000" pitchFamily="65" charset="-120"/>
                  </a:rPr>
                  <a:t>AC</a:t>
                </a:r>
                <a:r>
                  <a:rPr lang="zh-TW" altLang="en-US" dirty="0">
                    <a:latin typeface="標楷體" panose="03000509000000000000" pitchFamily="65" charset="-120"/>
                    <a:ea typeface="標楷體" panose="03000509000000000000" pitchFamily="65" charset="-120"/>
                  </a:rPr>
                  <a:t> </a:t>
                </a:r>
                <a:r>
                  <a:rPr lang="en-US" altLang="zh-TW" dirty="0">
                    <a:latin typeface="標楷體" panose="03000509000000000000" pitchFamily="65" charset="-120"/>
                    <a:ea typeface="標楷體" panose="03000509000000000000" pitchFamily="65" charset="-120"/>
                  </a:rPr>
                  <a:t>110V</a:t>
                </a:r>
                <a:r>
                  <a:rPr lang="zh-TW" altLang="en-US" dirty="0">
                    <a:latin typeface="標楷體" panose="03000509000000000000" pitchFamily="65" charset="-120"/>
                    <a:ea typeface="標楷體" panose="03000509000000000000" pitchFamily="65" charset="-120"/>
                  </a:rPr>
                  <a:t>，在電壓錶皆會顯示</a:t>
                </a:r>
                <a:r>
                  <a:rPr lang="en-US" altLang="zh-TW" dirty="0">
                    <a:latin typeface="標楷體" panose="03000509000000000000" pitchFamily="65" charset="-120"/>
                    <a:ea typeface="標楷體" panose="03000509000000000000" pitchFamily="65" charset="-120"/>
                  </a:rPr>
                  <a:t>DC</a:t>
                </a:r>
                <a:r>
                  <a:rPr lang="zh-TW" altLang="en-US" dirty="0">
                    <a:latin typeface="標楷體" panose="03000509000000000000" pitchFamily="65" charset="-120"/>
                    <a:ea typeface="標楷體" panose="03000509000000000000" pitchFamily="65" charset="-120"/>
                  </a:rPr>
                  <a:t> </a:t>
                </a:r>
                <a:r>
                  <a:rPr lang="en-US" altLang="zh-TW" dirty="0">
                    <a:latin typeface="標楷體" panose="03000509000000000000" pitchFamily="65" charset="-120"/>
                    <a:ea typeface="標楷體" panose="03000509000000000000" pitchFamily="65" charset="-120"/>
                  </a:rPr>
                  <a:t>155V</a:t>
                </a:r>
                <a:r>
                  <a:rPr lang="zh-TW" altLang="en-US" dirty="0">
                    <a:latin typeface="標楷體" panose="03000509000000000000" pitchFamily="65" charset="-120"/>
                    <a:ea typeface="標楷體" panose="03000509000000000000" pitchFamily="65" charset="-120"/>
                  </a:rPr>
                  <a:t>，若只是在盤面上裝一電壓錶則無任何用處。即台灣話為</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吳姍曉錄用</a:t>
                </a:r>
                <a:r>
                  <a:rPr lang="en-US" altLang="zh-TW" dirty="0">
                    <a:latin typeface="標楷體" panose="03000509000000000000" pitchFamily="65" charset="-120"/>
                    <a:ea typeface="標楷體" panose="03000509000000000000" pitchFamily="65" charset="-120"/>
                  </a:rPr>
                  <a:t>”</a:t>
                </a:r>
              </a:p>
              <a:p>
                <a:endParaRPr lang="en-US" altLang="zh-TW" dirty="0"/>
              </a:p>
              <a:p>
                <a:endParaRPr lang="en-US" altLang="zh-TW" baseline="30000" dirty="0"/>
              </a:p>
              <a:p>
                <a:endParaRPr lang="en-US" altLang="zh-TW" dirty="0"/>
              </a:p>
              <a:p>
                <a:pPr marL="0" indent="0">
                  <a:buNone/>
                </a:pPr>
                <a:endParaRPr lang="zh-TW" altLang="en-US" dirty="0"/>
              </a:p>
            </p:txBody>
          </p:sp>
        </mc:Choice>
        <mc:Fallback xmlns="">
          <p:sp>
            <p:nvSpPr>
              <p:cNvPr id="3" name="內容版面配置區 2">
                <a:extLst>
                  <a:ext uri="{FF2B5EF4-FFF2-40B4-BE49-F238E27FC236}">
                    <a16:creationId xmlns:a16="http://schemas.microsoft.com/office/drawing/2014/main" id="{CCEB3A8D-21A1-4841-805D-396F37CB3AEE}"/>
                  </a:ext>
                </a:extLst>
              </p:cNvPr>
              <p:cNvSpPr>
                <a:spLocks noGrp="1" noRot="1" noChangeAspect="1" noMove="1" noResize="1" noEditPoints="1" noAdjustHandles="1" noChangeArrowheads="1" noChangeShapeType="1" noTextEdit="1"/>
              </p:cNvSpPr>
              <p:nvPr>
                <p:ph sz="quarter" idx="1"/>
              </p:nvPr>
            </p:nvSpPr>
            <p:spPr>
              <a:blipFill>
                <a:blip r:embed="rId2"/>
                <a:stretch>
                  <a:fillRect l="-573" t="-2533" r="-789"/>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9621587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D850E66-A8A9-4415-9C23-91CBA2D37ABE}"/>
              </a:ext>
            </a:extLst>
          </p:cNvPr>
          <p:cNvSpPr>
            <a:spLocks noGrp="1"/>
          </p:cNvSpPr>
          <p:nvPr>
            <p:ph type="title"/>
          </p:nvPr>
        </p:nvSpPr>
        <p:spPr/>
        <p:txBody>
          <a:bodyPr/>
          <a:lstStyle/>
          <a:p>
            <a:r>
              <a:rPr lang="zh-TW" altLang="en-US" dirty="0">
                <a:solidFill>
                  <a:srgbClr val="0070C0"/>
                </a:solidFill>
                <a:latin typeface="標楷體" panose="03000509000000000000" pitchFamily="65" charset="-120"/>
                <a:ea typeface="標楷體" panose="03000509000000000000" pitchFamily="65" charset="-120"/>
              </a:rPr>
              <a:t>多重電能輸入</a:t>
            </a:r>
            <a:endParaRPr lang="zh-TW" altLang="en-US" dirty="0"/>
          </a:p>
        </p:txBody>
      </p:sp>
      <p:sp>
        <p:nvSpPr>
          <p:cNvPr id="3" name="內容版面配置區 2">
            <a:extLst>
              <a:ext uri="{FF2B5EF4-FFF2-40B4-BE49-F238E27FC236}">
                <a16:creationId xmlns:a16="http://schemas.microsoft.com/office/drawing/2014/main" id="{9FA4D762-8788-43C5-A20F-FB2B2E8DB2FF}"/>
              </a:ext>
            </a:extLst>
          </p:cNvPr>
          <p:cNvSpPr>
            <a:spLocks noGrp="1"/>
          </p:cNvSpPr>
          <p:nvPr>
            <p:ph sz="quarter" idx="1"/>
          </p:nvPr>
        </p:nvSpPr>
        <p:spPr>
          <a:xfrm>
            <a:off x="301752" y="1412776"/>
            <a:ext cx="8503920" cy="4686272"/>
          </a:xfrm>
        </p:spPr>
        <p:txBody>
          <a:bodyPr/>
          <a:lstStyle/>
          <a:p>
            <a:r>
              <a:rPr lang="en-US" altLang="zh-TW" dirty="0">
                <a:latin typeface="標楷體" panose="03000509000000000000" pitchFamily="65" charset="-120"/>
                <a:ea typeface="標楷體" panose="03000509000000000000" pitchFamily="65" charset="-120"/>
              </a:rPr>
              <a:t>CTD</a:t>
            </a:r>
            <a:r>
              <a:rPr lang="zh-TW" altLang="en-US" dirty="0">
                <a:latin typeface="標楷體" panose="03000509000000000000" pitchFamily="65" charset="-120"/>
                <a:ea typeface="標楷體" panose="03000509000000000000" pitchFamily="65" charset="-120"/>
              </a:rPr>
              <a:t>一定要多重電能輸入，跳脫迴路有足夠工作電能，即能保證事故發生時可使斷路器斷電跳脫以隔離事故，多重電能輸入，即產生多重保障。例如</a:t>
            </a:r>
            <a:r>
              <a:rPr lang="en-US" altLang="zh-TW" dirty="0">
                <a:latin typeface="標楷體" panose="03000509000000000000" pitchFamily="65" charset="-120"/>
                <a:ea typeface="標楷體" panose="03000509000000000000" pitchFamily="65" charset="-120"/>
              </a:rPr>
              <a:t>:</a:t>
            </a:r>
          </a:p>
          <a:p>
            <a:endParaRPr lang="en-US" altLang="zh-TW" dirty="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當</a:t>
            </a:r>
            <a:r>
              <a:rPr lang="en-US" altLang="zh-TW" dirty="0">
                <a:latin typeface="標楷體" panose="03000509000000000000" pitchFamily="65" charset="-120"/>
                <a:ea typeface="標楷體" panose="03000509000000000000" pitchFamily="65" charset="-120"/>
              </a:rPr>
              <a:t>CTD</a:t>
            </a:r>
            <a:r>
              <a:rPr lang="zh-TW" altLang="en-US" dirty="0">
                <a:latin typeface="標楷體" panose="03000509000000000000" pitchFamily="65" charset="-120"/>
                <a:ea typeface="標楷體" panose="03000509000000000000" pitchFamily="65" charset="-120"/>
              </a:rPr>
              <a:t>內部故障時，該跳脫迴路即斷路失能；故建議採多重電能輸入。</a:t>
            </a:r>
          </a:p>
        </p:txBody>
      </p:sp>
      <p:pic>
        <p:nvPicPr>
          <p:cNvPr id="5" name="圖片 4" descr="一張含有 時鐘, 桌 的圖片&#10;&#10;自動產生的描述">
            <a:extLst>
              <a:ext uri="{FF2B5EF4-FFF2-40B4-BE49-F238E27FC236}">
                <a16:creationId xmlns:a16="http://schemas.microsoft.com/office/drawing/2014/main" id="{45DC0993-C2BD-4263-8D0C-3CAEF4F5CA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1760" y="5157192"/>
            <a:ext cx="3223539" cy="1157564"/>
          </a:xfrm>
          <a:prstGeom prst="rect">
            <a:avLst/>
          </a:prstGeom>
        </p:spPr>
      </p:pic>
      <p:pic>
        <p:nvPicPr>
          <p:cNvPr id="7" name="圖片 6" descr="一張含有 時鐘 的圖片&#10;&#10;自動產生的描述">
            <a:extLst>
              <a:ext uri="{FF2B5EF4-FFF2-40B4-BE49-F238E27FC236}">
                <a16:creationId xmlns:a16="http://schemas.microsoft.com/office/drawing/2014/main" id="{02524A49-4166-486C-85C0-7CE42EEA2F4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11760" y="2874023"/>
            <a:ext cx="3223539" cy="1046461"/>
          </a:xfrm>
          <a:prstGeom prst="rect">
            <a:avLst/>
          </a:prstGeom>
        </p:spPr>
      </p:pic>
    </p:spTree>
    <p:extLst>
      <p:ext uri="{BB962C8B-B14F-4D97-AF65-F5344CB8AC3E}">
        <p14:creationId xmlns:p14="http://schemas.microsoft.com/office/powerpoint/2010/main" val="20195426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62C543D-3BC9-4479-A094-CAAD9741760B}"/>
              </a:ext>
            </a:extLst>
          </p:cNvPr>
          <p:cNvSpPr>
            <a:spLocks noGrp="1"/>
          </p:cNvSpPr>
          <p:nvPr>
            <p:ph type="title"/>
          </p:nvPr>
        </p:nvSpPr>
        <p:spPr/>
        <p:txBody>
          <a:bodyPr/>
          <a:lstStyle/>
          <a:p>
            <a:r>
              <a:rPr lang="zh-TW" altLang="en-US" dirty="0">
                <a:solidFill>
                  <a:srgbClr val="0070C0"/>
                </a:solidFill>
                <a:latin typeface="標楷體" panose="03000509000000000000" pitchFamily="65" charset="-120"/>
                <a:ea typeface="標楷體" panose="03000509000000000000" pitchFamily="65" charset="-120"/>
              </a:rPr>
              <a:t>多重電能輸入</a:t>
            </a:r>
            <a:endParaRPr lang="zh-TW" altLang="en-US" dirty="0"/>
          </a:p>
        </p:txBody>
      </p:sp>
      <p:sp>
        <p:nvSpPr>
          <p:cNvPr id="3" name="內容版面配置區 2">
            <a:extLst>
              <a:ext uri="{FF2B5EF4-FFF2-40B4-BE49-F238E27FC236}">
                <a16:creationId xmlns:a16="http://schemas.microsoft.com/office/drawing/2014/main" id="{AECDB8B1-ABB4-421F-8068-EEFB3DCC31BE}"/>
              </a:ext>
            </a:extLst>
          </p:cNvPr>
          <p:cNvSpPr>
            <a:spLocks noGrp="1"/>
          </p:cNvSpPr>
          <p:nvPr>
            <p:ph sz="quarter" idx="1"/>
          </p:nvPr>
        </p:nvSpPr>
        <p:spPr/>
        <p:txBody>
          <a:bodyPr/>
          <a:lstStyle/>
          <a:p>
            <a:r>
              <a:rPr lang="zh-TW" altLang="en-US" dirty="0">
                <a:latin typeface="標楷體" panose="03000509000000000000" pitchFamily="65" charset="-120"/>
                <a:ea typeface="標楷體" panose="03000509000000000000" pitchFamily="65" charset="-120"/>
              </a:rPr>
              <a:t>依上圖說明，</a:t>
            </a:r>
            <a:r>
              <a:rPr lang="en-US" altLang="zh-TW" dirty="0">
                <a:latin typeface="標楷體" panose="03000509000000000000" pitchFamily="65" charset="-120"/>
                <a:ea typeface="標楷體" panose="03000509000000000000" pitchFamily="65" charset="-120"/>
              </a:rPr>
              <a:t>CTD</a:t>
            </a:r>
            <a:r>
              <a:rPr lang="zh-TW" altLang="en-US" dirty="0">
                <a:latin typeface="標楷體" panose="03000509000000000000" pitchFamily="65" charset="-120"/>
                <a:ea typeface="標楷體" panose="03000509000000000000" pitchFamily="65" charset="-120"/>
              </a:rPr>
              <a:t>電能有</a:t>
            </a:r>
            <a:r>
              <a:rPr lang="en-US" altLang="zh-TW" dirty="0">
                <a:latin typeface="標楷體" panose="03000509000000000000" pitchFamily="65" charset="-120"/>
                <a:ea typeface="標楷體" panose="03000509000000000000" pitchFamily="65" charset="-120"/>
              </a:rPr>
              <a:t>PT</a:t>
            </a:r>
            <a:r>
              <a:rPr lang="zh-TW" altLang="en-US" dirty="0">
                <a:latin typeface="標楷體" panose="03000509000000000000" pitchFamily="65" charset="-120"/>
                <a:ea typeface="標楷體" panose="03000509000000000000" pitchFamily="65" charset="-120"/>
              </a:rPr>
              <a:t>電能、</a:t>
            </a:r>
            <a:r>
              <a:rPr lang="en-US" altLang="zh-TW" dirty="0">
                <a:latin typeface="標楷體" panose="03000509000000000000" pitchFamily="65" charset="-120"/>
                <a:ea typeface="標楷體" panose="03000509000000000000" pitchFamily="65" charset="-120"/>
              </a:rPr>
              <a:t>UPS</a:t>
            </a:r>
            <a:r>
              <a:rPr lang="zh-TW" altLang="en-US" dirty="0">
                <a:latin typeface="標楷體" panose="03000509000000000000" pitchFamily="65" charset="-120"/>
                <a:ea typeface="標楷體" panose="03000509000000000000" pitchFamily="65" charset="-120"/>
              </a:rPr>
              <a:t>電能、</a:t>
            </a:r>
            <a:r>
              <a:rPr lang="en-US" altLang="zh-TW" dirty="0">
                <a:latin typeface="標楷體" panose="03000509000000000000" pitchFamily="65" charset="-120"/>
                <a:ea typeface="標楷體" panose="03000509000000000000" pitchFamily="65" charset="-120"/>
              </a:rPr>
              <a:t>DC</a:t>
            </a:r>
            <a:r>
              <a:rPr lang="zh-TW" altLang="en-US" dirty="0">
                <a:latin typeface="標楷體" panose="03000509000000000000" pitchFamily="65" charset="-120"/>
                <a:ea typeface="標楷體" panose="03000509000000000000" pitchFamily="65" charset="-120"/>
              </a:rPr>
              <a:t>電能</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等多重輸入電能，將可發揮多重保障。</a:t>
            </a:r>
            <a:endParaRPr lang="en-US" altLang="zh-TW" dirty="0">
              <a:latin typeface="標楷體" panose="03000509000000000000" pitchFamily="65" charset="-120"/>
              <a:ea typeface="標楷體" panose="03000509000000000000" pitchFamily="65" charset="-120"/>
            </a:endParaRPr>
          </a:p>
          <a:p>
            <a:endParaRPr lang="en-US" altLang="zh-TW" dirty="0"/>
          </a:p>
          <a:p>
            <a:endParaRPr lang="en-US" altLang="zh-TW" dirty="0"/>
          </a:p>
        </p:txBody>
      </p:sp>
    </p:spTree>
    <p:extLst>
      <p:ext uri="{BB962C8B-B14F-4D97-AF65-F5344CB8AC3E}">
        <p14:creationId xmlns:p14="http://schemas.microsoft.com/office/powerpoint/2010/main" val="41290321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70B4575-5835-4AFC-8C8B-44EFB6B6818E}"/>
              </a:ext>
            </a:extLst>
          </p:cNvPr>
          <p:cNvSpPr>
            <a:spLocks noGrp="1"/>
          </p:cNvSpPr>
          <p:nvPr>
            <p:ph type="title"/>
          </p:nvPr>
        </p:nvSpPr>
        <p:spPr/>
        <p:txBody>
          <a:bodyPr/>
          <a:lstStyle/>
          <a:p>
            <a:r>
              <a:rPr lang="zh-TW" altLang="en-US" dirty="0">
                <a:solidFill>
                  <a:srgbClr val="0070C0"/>
                </a:solidFill>
                <a:latin typeface="標楷體" panose="03000509000000000000" pitchFamily="65" charset="-120"/>
                <a:ea typeface="標楷體" panose="03000509000000000000" pitchFamily="65" charset="-120"/>
              </a:rPr>
              <a:t>多重電能輸入</a:t>
            </a:r>
            <a:endParaRPr lang="zh-TW" altLang="en-US" dirty="0"/>
          </a:p>
        </p:txBody>
      </p:sp>
      <p:sp>
        <p:nvSpPr>
          <p:cNvPr id="3" name="內容版面配置區 2">
            <a:extLst>
              <a:ext uri="{FF2B5EF4-FFF2-40B4-BE49-F238E27FC236}">
                <a16:creationId xmlns:a16="http://schemas.microsoft.com/office/drawing/2014/main" id="{AB692569-131D-44A7-8931-F4D88012F634}"/>
              </a:ext>
            </a:extLst>
          </p:cNvPr>
          <p:cNvSpPr>
            <a:spLocks noGrp="1"/>
          </p:cNvSpPr>
          <p:nvPr>
            <p:ph sz="quarter" idx="1"/>
          </p:nvPr>
        </p:nvSpPr>
        <p:spPr/>
        <p:txBody>
          <a:bodyPr>
            <a:normAutofit lnSpcReduction="10000"/>
          </a:bodyPr>
          <a:lstStyle/>
          <a:p>
            <a:r>
              <a:rPr lang="zh-TW" altLang="en-US" dirty="0">
                <a:latin typeface="標楷體" panose="03000509000000000000" pitchFamily="65" charset="-120"/>
                <a:ea typeface="標楷體" panose="03000509000000000000" pitchFamily="65" charset="-120"/>
              </a:rPr>
              <a:t>①以交流電能為跳脫迴路工作電能，一般至少有一</a:t>
            </a:r>
            <a:r>
              <a:rPr lang="en-US" altLang="zh-TW" dirty="0">
                <a:latin typeface="標楷體" panose="03000509000000000000" pitchFamily="65" charset="-120"/>
                <a:ea typeface="標楷體" panose="03000509000000000000" pitchFamily="65" charset="-120"/>
              </a:rPr>
              <a:t>PT</a:t>
            </a:r>
            <a:r>
              <a:rPr lang="zh-TW" altLang="en-US" dirty="0">
                <a:latin typeface="標楷體" panose="03000509000000000000" pitchFamily="65" charset="-120"/>
                <a:ea typeface="標楷體" panose="03000509000000000000" pitchFamily="65" charset="-120"/>
              </a:rPr>
              <a:t>二次側交流電能，兩個</a:t>
            </a:r>
            <a:r>
              <a:rPr lang="en-US" altLang="zh-TW" dirty="0">
                <a:latin typeface="標楷體" panose="03000509000000000000" pitchFamily="65" charset="-120"/>
                <a:ea typeface="標楷體" panose="03000509000000000000" pitchFamily="65" charset="-120"/>
              </a:rPr>
              <a:t>CTD</a:t>
            </a:r>
            <a:r>
              <a:rPr lang="zh-TW" altLang="en-US" dirty="0">
                <a:latin typeface="標楷體" panose="03000509000000000000" pitchFamily="65" charset="-120"/>
                <a:ea typeface="標楷體" panose="03000509000000000000" pitchFamily="65" charset="-120"/>
              </a:rPr>
              <a:t>的電能</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一只</a:t>
            </a:r>
            <a:r>
              <a:rPr lang="en-US" altLang="zh-TW" dirty="0">
                <a:latin typeface="標楷體" panose="03000509000000000000" pitchFamily="65" charset="-120"/>
                <a:ea typeface="標楷體" panose="03000509000000000000" pitchFamily="65" charset="-120"/>
              </a:rPr>
              <a:t>VCB</a:t>
            </a:r>
            <a:r>
              <a:rPr lang="zh-TW" altLang="en-US" dirty="0">
                <a:latin typeface="標楷體" panose="03000509000000000000" pitchFamily="65" charset="-120"/>
                <a:ea typeface="標楷體" panose="03000509000000000000" pitchFamily="65" charset="-120"/>
              </a:rPr>
              <a:t>用</a:t>
            </a:r>
            <a:r>
              <a:rPr lang="en-US" altLang="zh-TW" dirty="0">
                <a:latin typeface="標楷體" panose="03000509000000000000" pitchFamily="65" charset="-120"/>
                <a:ea typeface="標楷體" panose="03000509000000000000" pitchFamily="65" charset="-120"/>
              </a:rPr>
              <a:t>CTD</a:t>
            </a:r>
            <a:r>
              <a:rPr lang="zh-TW" altLang="en-US" dirty="0">
                <a:latin typeface="標楷體" panose="03000509000000000000" pitchFamily="65" charset="-120"/>
                <a:ea typeface="標楷體" panose="03000509000000000000" pitchFamily="65" charset="-120"/>
              </a:rPr>
              <a:t>、一只</a:t>
            </a:r>
            <a:r>
              <a:rPr lang="en-US" altLang="zh-TW" dirty="0">
                <a:latin typeface="標楷體" panose="03000509000000000000" pitchFamily="65" charset="-120"/>
                <a:ea typeface="標楷體" panose="03000509000000000000" pitchFamily="65" charset="-120"/>
              </a:rPr>
              <a:t>Ry</a:t>
            </a:r>
            <a:r>
              <a:rPr lang="zh-TW" altLang="en-US" dirty="0">
                <a:latin typeface="標楷體" panose="03000509000000000000" pitchFamily="65" charset="-120"/>
                <a:ea typeface="標楷體" panose="03000509000000000000" pitchFamily="65" charset="-120"/>
              </a:rPr>
              <a:t>用</a:t>
            </a:r>
            <a:r>
              <a:rPr lang="en-US" altLang="zh-TW" dirty="0">
                <a:latin typeface="標楷體" panose="03000509000000000000" pitchFamily="65" charset="-120"/>
                <a:ea typeface="標楷體" panose="03000509000000000000" pitchFamily="65" charset="-120"/>
              </a:rPr>
              <a:t>CTD)</a:t>
            </a:r>
            <a:r>
              <a:rPr lang="zh-TW" altLang="en-US" dirty="0">
                <a:latin typeface="標楷體" panose="03000509000000000000" pitchFamily="65" charset="-120"/>
                <a:ea typeface="標楷體" panose="03000509000000000000" pitchFamily="65" charset="-120"/>
              </a:rPr>
              <a:t>，以及緊急照明用電</a:t>
            </a:r>
            <a:r>
              <a:rPr lang="en-US" altLang="zh-TW" dirty="0">
                <a:latin typeface="標楷體" panose="03000509000000000000" pitchFamily="65" charset="-120"/>
                <a:ea typeface="標楷體" panose="03000509000000000000" pitchFamily="65" charset="-120"/>
              </a:rPr>
              <a:t>UPS</a:t>
            </a:r>
            <a:r>
              <a:rPr lang="zh-TW" altLang="en-US" dirty="0">
                <a:latin typeface="標楷體" panose="03000509000000000000" pitchFamily="65" charset="-120"/>
                <a:ea typeface="標楷體" panose="03000509000000000000" pitchFamily="65" charset="-120"/>
              </a:rPr>
              <a:t>電能。</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②以直流電能為跳脫迴路工作電能，一班有</a:t>
            </a:r>
            <a:r>
              <a:rPr lang="en-US" altLang="zh-TW" dirty="0">
                <a:latin typeface="標楷體" panose="03000509000000000000" pitchFamily="65" charset="-120"/>
                <a:ea typeface="標楷體" panose="03000509000000000000" pitchFamily="65" charset="-120"/>
              </a:rPr>
              <a:t>BAT</a:t>
            </a:r>
            <a:r>
              <a:rPr lang="zh-TW" altLang="en-US" dirty="0">
                <a:latin typeface="標楷體" panose="03000509000000000000" pitchFamily="65" charset="-120"/>
                <a:ea typeface="標楷體" panose="03000509000000000000" pitchFamily="65" charset="-120"/>
              </a:rPr>
              <a:t>直流電能，和一</a:t>
            </a:r>
            <a:r>
              <a:rPr lang="en-US" altLang="zh-TW" dirty="0">
                <a:latin typeface="標楷體" panose="03000509000000000000" pitchFamily="65" charset="-120"/>
                <a:ea typeface="標楷體" panose="03000509000000000000" pitchFamily="65" charset="-120"/>
              </a:rPr>
              <a:t>PT</a:t>
            </a:r>
            <a:r>
              <a:rPr lang="zh-TW" altLang="en-US" dirty="0">
                <a:latin typeface="標楷體" panose="03000509000000000000" pitchFamily="65" charset="-120"/>
                <a:ea typeface="標楷體" panose="03000509000000000000" pitchFamily="65" charset="-120"/>
              </a:rPr>
              <a:t>二次側交流電能。</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③依上述關係市而言，建議</a:t>
            </a:r>
            <a:r>
              <a:rPr lang="en-US" altLang="zh-TW" dirty="0">
                <a:latin typeface="標楷體" panose="03000509000000000000" pitchFamily="65" charset="-120"/>
                <a:ea typeface="標楷體" panose="03000509000000000000" pitchFamily="65" charset="-120"/>
              </a:rPr>
              <a:t>CTD</a:t>
            </a:r>
            <a:r>
              <a:rPr lang="zh-TW" altLang="en-US" dirty="0">
                <a:latin typeface="標楷體" panose="03000509000000000000" pitchFamily="65" charset="-120"/>
                <a:ea typeface="標楷體" panose="03000509000000000000" pitchFamily="65" charset="-120"/>
              </a:rPr>
              <a:t>之輸入電能至少要有三組</a:t>
            </a:r>
            <a:r>
              <a:rPr lang="en-US" altLang="zh-TW" dirty="0">
                <a:latin typeface="標楷體" panose="03000509000000000000" pitchFamily="65" charset="-120"/>
                <a:ea typeface="標楷體" panose="03000509000000000000" pitchFamily="65" charset="-120"/>
              </a:rPr>
              <a:t>AC/DC</a:t>
            </a:r>
            <a:r>
              <a:rPr lang="zh-TW" altLang="en-US" dirty="0">
                <a:latin typeface="標楷體" panose="03000509000000000000" pitchFamily="65" charset="-120"/>
                <a:ea typeface="標楷體" panose="03000509000000000000" pitchFamily="65" charset="-120"/>
              </a:rPr>
              <a:t>共用電能輸入端子，依多種電能輸入即能產生多重保護的功效。</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④一個電容跳脫裝置基本的設計需求是電源輸入端</a:t>
            </a:r>
            <a:r>
              <a:rPr lang="en-US" altLang="zh-TW" dirty="0">
                <a:latin typeface="標楷體" panose="03000509000000000000" pitchFamily="65" charset="-120"/>
                <a:ea typeface="標楷體" panose="03000509000000000000" pitchFamily="65" charset="-120"/>
              </a:rPr>
              <a:t>input</a:t>
            </a:r>
            <a:r>
              <a:rPr lang="zh-TW" altLang="en-US" dirty="0">
                <a:latin typeface="標楷體" panose="03000509000000000000" pitchFamily="65" charset="-120"/>
                <a:ea typeface="標楷體" panose="03000509000000000000" pitchFamily="65" charset="-120"/>
              </a:rPr>
              <a:t>必須是</a:t>
            </a:r>
            <a:r>
              <a:rPr lang="en-US" altLang="zh-TW" dirty="0">
                <a:latin typeface="標楷體" panose="03000509000000000000" pitchFamily="65" charset="-120"/>
                <a:ea typeface="標楷體" panose="03000509000000000000" pitchFamily="65" charset="-120"/>
              </a:rPr>
              <a:t>AC/DC</a:t>
            </a:r>
            <a:r>
              <a:rPr lang="zh-TW" altLang="en-US" dirty="0">
                <a:latin typeface="標楷體" panose="03000509000000000000" pitchFamily="65" charset="-120"/>
                <a:ea typeface="標楷體" panose="03000509000000000000" pitchFamily="65" charset="-120"/>
              </a:rPr>
              <a:t>共用型，以符合配電系統有交流控制方式與直流控制方式兩種狀態。</a:t>
            </a:r>
          </a:p>
        </p:txBody>
      </p:sp>
    </p:spTree>
    <p:extLst>
      <p:ext uri="{BB962C8B-B14F-4D97-AF65-F5344CB8AC3E}">
        <p14:creationId xmlns:p14="http://schemas.microsoft.com/office/powerpoint/2010/main" val="23693378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881DB6C-8EF6-45F9-9533-6C7B3187C804}"/>
              </a:ext>
            </a:extLst>
          </p:cNvPr>
          <p:cNvSpPr>
            <a:spLocks noGrp="1"/>
          </p:cNvSpPr>
          <p:nvPr>
            <p:ph type="title"/>
          </p:nvPr>
        </p:nvSpPr>
        <p:spPr/>
        <p:txBody>
          <a:bodyPr/>
          <a:lstStyle/>
          <a:p>
            <a:r>
              <a:rPr lang="zh-TW" altLang="en-US" dirty="0">
                <a:solidFill>
                  <a:srgbClr val="0070C0"/>
                </a:solidFill>
                <a:latin typeface="標楷體" panose="03000509000000000000" pitchFamily="65" charset="-120"/>
                <a:ea typeface="標楷體" panose="03000509000000000000" pitchFamily="65" charset="-120"/>
              </a:rPr>
              <a:t>多重直流電能併接輸出</a:t>
            </a:r>
            <a:endParaRPr lang="zh-TW" altLang="en-US" dirty="0"/>
          </a:p>
        </p:txBody>
      </p:sp>
      <p:sp>
        <p:nvSpPr>
          <p:cNvPr id="3" name="內容版面配置區 2">
            <a:extLst>
              <a:ext uri="{FF2B5EF4-FFF2-40B4-BE49-F238E27FC236}">
                <a16:creationId xmlns:a16="http://schemas.microsoft.com/office/drawing/2014/main" id="{45A95C00-AD1E-4BE1-B1E8-CCDD812B0F5C}"/>
              </a:ext>
            </a:extLst>
          </p:cNvPr>
          <p:cNvSpPr>
            <a:spLocks noGrp="1"/>
          </p:cNvSpPr>
          <p:nvPr>
            <p:ph sz="quarter" idx="1"/>
          </p:nvPr>
        </p:nvSpPr>
        <p:spPr/>
        <p:txBody>
          <a:bodyPr/>
          <a:lstStyle/>
          <a:p>
            <a:r>
              <a:rPr lang="en-US" altLang="zh-TW" dirty="0">
                <a:latin typeface="標楷體" panose="03000509000000000000" pitchFamily="65" charset="-120"/>
                <a:ea typeface="標楷體" panose="03000509000000000000" pitchFamily="65" charset="-120"/>
              </a:rPr>
              <a:t>CTD</a:t>
            </a:r>
            <a:r>
              <a:rPr lang="zh-TW" altLang="en-US" dirty="0">
                <a:latin typeface="標楷體" panose="03000509000000000000" pitchFamily="65" charset="-120"/>
                <a:ea typeface="標楷體" panose="03000509000000000000" pitchFamily="65" charset="-120"/>
              </a:rPr>
              <a:t>依定要多重直流電能併接輸出，多重電能併接智能選擇輸出即有多重保障。例如</a:t>
            </a:r>
            <a:r>
              <a:rPr lang="en-US" altLang="zh-TW" dirty="0">
                <a:latin typeface="標楷體" panose="03000509000000000000" pitchFamily="65" charset="-120"/>
                <a:ea typeface="標楷體" panose="03000509000000000000" pitchFamily="65" charset="-120"/>
              </a:rPr>
              <a:t>:</a:t>
            </a:r>
          </a:p>
          <a:p>
            <a:endParaRPr lang="en-US" altLang="zh-TW" dirty="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r>
              <a:rPr lang="zh-TW" altLang="en-US" sz="2000" dirty="0">
                <a:latin typeface="標楷體" panose="03000509000000000000" pitchFamily="65" charset="-120"/>
                <a:ea typeface="標楷體" panose="03000509000000000000" pitchFamily="65" charset="-120"/>
              </a:rPr>
              <a:t>依上圖說明，</a:t>
            </a:r>
            <a:r>
              <a:rPr lang="en-US" altLang="zh-TW" sz="2000" dirty="0">
                <a:latin typeface="標楷體" panose="03000509000000000000" pitchFamily="65" charset="-120"/>
                <a:ea typeface="標楷體" panose="03000509000000000000" pitchFamily="65" charset="-120"/>
              </a:rPr>
              <a:t>CTD</a:t>
            </a:r>
            <a:r>
              <a:rPr lang="zh-TW" altLang="en-US" sz="2000" dirty="0">
                <a:latin typeface="標楷體" panose="03000509000000000000" pitchFamily="65" charset="-120"/>
                <a:ea typeface="標楷體" panose="03000509000000000000" pitchFamily="65" charset="-120"/>
              </a:rPr>
              <a:t>電能可能來自於</a:t>
            </a:r>
            <a:r>
              <a:rPr lang="en-US" altLang="zh-TW" sz="2000" dirty="0">
                <a:latin typeface="標楷體" panose="03000509000000000000" pitchFamily="65" charset="-120"/>
                <a:ea typeface="標楷體" panose="03000509000000000000" pitchFamily="65" charset="-120"/>
              </a:rPr>
              <a:t>PT</a:t>
            </a:r>
            <a:r>
              <a:rPr lang="zh-TW" altLang="en-US" sz="2000" dirty="0">
                <a:latin typeface="標楷體" panose="03000509000000000000" pitchFamily="65" charset="-120"/>
                <a:ea typeface="標楷體" panose="03000509000000000000" pitchFamily="65" charset="-120"/>
              </a:rPr>
              <a:t>電能、</a:t>
            </a:r>
            <a:r>
              <a:rPr lang="en-US" altLang="zh-TW" sz="2000" dirty="0">
                <a:latin typeface="標楷體" panose="03000509000000000000" pitchFamily="65" charset="-120"/>
                <a:ea typeface="標楷體" panose="03000509000000000000" pitchFamily="65" charset="-120"/>
              </a:rPr>
              <a:t>UPS</a:t>
            </a:r>
            <a:r>
              <a:rPr lang="zh-TW" altLang="en-US" sz="2000" dirty="0">
                <a:latin typeface="標楷體" panose="03000509000000000000" pitchFamily="65" charset="-120"/>
                <a:ea typeface="標楷體" panose="03000509000000000000" pitchFamily="65" charset="-120"/>
              </a:rPr>
              <a:t>電能、</a:t>
            </a:r>
            <a:r>
              <a:rPr lang="en-US" altLang="zh-TW" sz="2000" dirty="0">
                <a:latin typeface="標楷體" panose="03000509000000000000" pitchFamily="65" charset="-120"/>
                <a:ea typeface="標楷體" panose="03000509000000000000" pitchFamily="65" charset="-120"/>
              </a:rPr>
              <a:t>DC</a:t>
            </a:r>
            <a:r>
              <a:rPr lang="zh-TW" altLang="en-US" sz="2000" dirty="0">
                <a:latin typeface="標楷體" panose="03000509000000000000" pitchFamily="65" charset="-120"/>
                <a:ea typeface="標楷體" panose="03000509000000000000" pitchFamily="65" charset="-120"/>
              </a:rPr>
              <a:t>電能、太陽能、風力發電</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多重輸入，藉由</a:t>
            </a:r>
            <a:r>
              <a:rPr lang="en-US" altLang="zh-TW" sz="2000" dirty="0">
                <a:latin typeface="標楷體" panose="03000509000000000000" pitchFamily="65" charset="-120"/>
                <a:ea typeface="標楷體" panose="03000509000000000000" pitchFamily="65" charset="-120"/>
              </a:rPr>
              <a:t>CTD</a:t>
            </a:r>
            <a:r>
              <a:rPr lang="zh-TW" altLang="en-US" sz="2000" dirty="0">
                <a:latin typeface="標楷體" panose="03000509000000000000" pitchFamily="65" charset="-120"/>
                <a:ea typeface="標楷體" panose="03000509000000000000" pitchFamily="65" charset="-120"/>
              </a:rPr>
              <a:t>內部電能自動轉換功能及智慧選擇輸出直流電能。</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可依客戶需求指定電能的供電順序</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其中只要任何一種有效電能，就是有效保障。</a:t>
            </a:r>
            <a:endParaRPr lang="en-US" altLang="zh-TW" sz="2000" dirty="0">
              <a:latin typeface="標楷體" panose="03000509000000000000" pitchFamily="65" charset="-120"/>
              <a:ea typeface="標楷體" panose="03000509000000000000" pitchFamily="65" charset="-120"/>
            </a:endParaRPr>
          </a:p>
        </p:txBody>
      </p:sp>
      <p:pic>
        <p:nvPicPr>
          <p:cNvPr id="7" name="圖片 6" descr="一張含有 時鐘 的圖片&#10;&#10;自動產生的描述">
            <a:extLst>
              <a:ext uri="{FF2B5EF4-FFF2-40B4-BE49-F238E27FC236}">
                <a16:creationId xmlns:a16="http://schemas.microsoft.com/office/drawing/2014/main" id="{93CE9EE0-417C-4DC3-9C1E-9CAD23588D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6718" y="2579296"/>
            <a:ext cx="3093988" cy="1699407"/>
          </a:xfrm>
          <a:prstGeom prst="rect">
            <a:avLst/>
          </a:prstGeom>
        </p:spPr>
      </p:pic>
    </p:spTree>
    <p:extLst>
      <p:ext uri="{BB962C8B-B14F-4D97-AF65-F5344CB8AC3E}">
        <p14:creationId xmlns:p14="http://schemas.microsoft.com/office/powerpoint/2010/main" val="34225651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5539B63-7218-4512-A57C-495B84A95F87}"/>
              </a:ext>
            </a:extLst>
          </p:cNvPr>
          <p:cNvSpPr>
            <a:spLocks noGrp="1"/>
          </p:cNvSpPr>
          <p:nvPr>
            <p:ph type="title"/>
          </p:nvPr>
        </p:nvSpPr>
        <p:spPr/>
        <p:txBody>
          <a:bodyPr/>
          <a:lstStyle/>
          <a:p>
            <a:r>
              <a:rPr lang="zh-TW" altLang="en-US" dirty="0">
                <a:solidFill>
                  <a:srgbClr val="0070C0"/>
                </a:solidFill>
                <a:latin typeface="標楷體" panose="03000509000000000000" pitchFamily="65" charset="-120"/>
                <a:ea typeface="標楷體" panose="03000509000000000000" pitchFamily="65" charset="-120"/>
              </a:rPr>
              <a:t>電流源作為電驛後衛保護</a:t>
            </a:r>
            <a:endParaRPr lang="zh-TW" altLang="en-US" dirty="0"/>
          </a:p>
        </p:txBody>
      </p:sp>
      <p:sp>
        <p:nvSpPr>
          <p:cNvPr id="3" name="內容版面配置區 2">
            <a:extLst>
              <a:ext uri="{FF2B5EF4-FFF2-40B4-BE49-F238E27FC236}">
                <a16:creationId xmlns:a16="http://schemas.microsoft.com/office/drawing/2014/main" id="{2A3D75D0-45DF-4159-9F5B-CA0F3C26E47D}"/>
              </a:ext>
            </a:extLst>
          </p:cNvPr>
          <p:cNvSpPr>
            <a:spLocks noGrp="1"/>
          </p:cNvSpPr>
          <p:nvPr>
            <p:ph sz="quarter" idx="1"/>
          </p:nvPr>
        </p:nvSpPr>
        <p:spPr>
          <a:xfrm>
            <a:off x="301752" y="1527048"/>
            <a:ext cx="8503920" cy="4854280"/>
          </a:xfrm>
        </p:spPr>
        <p:txBody>
          <a:bodyPr>
            <a:normAutofit fontScale="85000" lnSpcReduction="10000"/>
          </a:bodyPr>
          <a:lstStyle/>
          <a:p>
            <a:r>
              <a:rPr lang="zh-TW" altLang="en-US" dirty="0">
                <a:latin typeface="標楷體" panose="03000509000000000000" pitchFamily="65" charset="-120"/>
                <a:ea typeface="標楷體" panose="03000509000000000000" pitchFamily="65" charset="-120"/>
              </a:rPr>
              <a:t>當外接電能全部失能，或者保護電驛故障失能時，可以利用電力迴路電能中的電流源</a:t>
            </a:r>
            <a:r>
              <a:rPr lang="en-US" altLang="zh-TW" dirty="0">
                <a:latin typeface="標楷體" panose="03000509000000000000" pitchFamily="65" charset="-120"/>
                <a:ea typeface="標楷體" panose="03000509000000000000" pitchFamily="65" charset="-120"/>
              </a:rPr>
              <a:t>(CT)</a:t>
            </a:r>
            <a:r>
              <a:rPr lang="zh-TW" altLang="en-US" dirty="0">
                <a:latin typeface="標楷體" panose="03000509000000000000" pitchFamily="65" charset="-120"/>
                <a:ea typeface="標楷體" panose="03000509000000000000" pitchFamily="65" charset="-120"/>
              </a:rPr>
              <a:t>的強大</a:t>
            </a:r>
            <a:r>
              <a:rPr lang="en-US" altLang="zh-TW" dirty="0">
                <a:latin typeface="標楷體" panose="03000509000000000000" pitchFamily="65" charset="-120"/>
                <a:ea typeface="標楷體" panose="03000509000000000000" pitchFamily="65" charset="-120"/>
              </a:rPr>
              <a:t>POWER</a:t>
            </a:r>
            <a:r>
              <a:rPr lang="zh-TW" altLang="en-US" dirty="0">
                <a:latin typeface="標楷體" panose="03000509000000000000" pitchFamily="65" charset="-120"/>
                <a:ea typeface="標楷體" panose="03000509000000000000" pitchFamily="65" charset="-120"/>
              </a:rPr>
              <a:t>，經</a:t>
            </a:r>
            <a:r>
              <a:rPr lang="en-US" altLang="zh-TW" dirty="0">
                <a:latin typeface="標楷體" panose="03000509000000000000" pitchFamily="65" charset="-120"/>
                <a:ea typeface="標楷體" panose="03000509000000000000" pitchFamily="65" charset="-120"/>
              </a:rPr>
              <a:t>CTD</a:t>
            </a:r>
            <a:r>
              <a:rPr lang="zh-TW" altLang="en-US" dirty="0">
                <a:latin typeface="標楷體" panose="03000509000000000000" pitchFamily="65" charset="-120"/>
                <a:ea typeface="標楷體" panose="03000509000000000000" pitchFamily="65" charset="-120"/>
              </a:rPr>
              <a:t>對跳脫線圈</a:t>
            </a:r>
            <a:r>
              <a:rPr lang="en-US" altLang="zh-TW" dirty="0">
                <a:latin typeface="標楷體" panose="03000509000000000000" pitchFamily="65" charset="-120"/>
                <a:ea typeface="標楷體" panose="03000509000000000000" pitchFamily="65" charset="-120"/>
              </a:rPr>
              <a:t>52TC</a:t>
            </a:r>
            <a:r>
              <a:rPr lang="zh-TW" altLang="en-US" dirty="0">
                <a:latin typeface="標楷體" panose="03000509000000000000" pitchFamily="65" charset="-120"/>
                <a:ea typeface="標楷體" panose="03000509000000000000" pitchFamily="65" charset="-120"/>
              </a:rPr>
              <a:t>作動，使斷路器跳脫斷電以隔離事故。</a:t>
            </a:r>
            <a:endParaRPr lang="en-US" altLang="zh-TW" dirty="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可以確實防止短路事故導致台電之饋線跳脫的狀況，並可以防止天災、人禍及習慣性動作的疏失，可作為原本跳脫迴路保護電驛失能時的後衛保護。</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也即不改變原本保護協調功能及設定</a:t>
            </a:r>
            <a:r>
              <a:rPr lang="en-US" altLang="zh-TW" dirty="0">
                <a:latin typeface="標楷體" panose="03000509000000000000" pitchFamily="65" charset="-120"/>
                <a:ea typeface="標楷體" panose="03000509000000000000" pitchFamily="65" charset="-120"/>
              </a:rPr>
              <a:t>)CTD</a:t>
            </a:r>
            <a:r>
              <a:rPr lang="zh-TW" altLang="en-US" dirty="0">
                <a:latin typeface="標楷體" panose="03000509000000000000" pitchFamily="65" charset="-120"/>
                <a:ea typeface="標楷體" panose="03000509000000000000" pitchFamily="65" charset="-120"/>
              </a:rPr>
              <a:t>最好有電壓不足警示及</a:t>
            </a:r>
            <a:r>
              <a:rPr lang="en-US" altLang="zh-TW" dirty="0">
                <a:latin typeface="標楷體" panose="03000509000000000000" pitchFamily="65" charset="-120"/>
                <a:ea typeface="標楷體" panose="03000509000000000000" pitchFamily="65" charset="-120"/>
              </a:rPr>
              <a:t>RS485</a:t>
            </a:r>
            <a:r>
              <a:rPr lang="zh-TW" altLang="en-US" dirty="0">
                <a:latin typeface="標楷體" panose="03000509000000000000" pitchFamily="65" charset="-120"/>
                <a:ea typeface="標楷體" panose="03000509000000000000" pitchFamily="65" charset="-120"/>
              </a:rPr>
              <a:t>訊息傳輸。</a:t>
            </a:r>
          </a:p>
        </p:txBody>
      </p:sp>
      <p:pic>
        <p:nvPicPr>
          <p:cNvPr id="5" name="圖片 4" descr="一張含有 時鐘 的圖片&#10;&#10;自動產生的描述">
            <a:extLst>
              <a:ext uri="{FF2B5EF4-FFF2-40B4-BE49-F238E27FC236}">
                <a16:creationId xmlns:a16="http://schemas.microsoft.com/office/drawing/2014/main" id="{5024EFDA-1903-4757-95CB-04BF878535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4389" y="2636912"/>
            <a:ext cx="2598645" cy="2027096"/>
          </a:xfrm>
          <a:prstGeom prst="rect">
            <a:avLst/>
          </a:prstGeom>
        </p:spPr>
      </p:pic>
    </p:spTree>
    <p:extLst>
      <p:ext uri="{BB962C8B-B14F-4D97-AF65-F5344CB8AC3E}">
        <p14:creationId xmlns:p14="http://schemas.microsoft.com/office/powerpoint/2010/main" val="1783851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37F95C-A135-4AA2-BDA7-F75CA4EA6447}"/>
              </a:ext>
            </a:extLst>
          </p:cNvPr>
          <p:cNvSpPr>
            <a:spLocks noGrp="1"/>
          </p:cNvSpPr>
          <p:nvPr>
            <p:ph type="title"/>
          </p:nvPr>
        </p:nvSpPr>
        <p:spPr/>
        <p:txBody>
          <a:bodyPr/>
          <a:lstStyle/>
          <a:p>
            <a:r>
              <a:rPr lang="zh-TW" altLang="en-US" dirty="0">
                <a:solidFill>
                  <a:srgbClr val="0070C0"/>
                </a:solidFill>
                <a:latin typeface="標楷體" panose="03000509000000000000" pitchFamily="65" charset="-120"/>
                <a:ea typeface="標楷體" panose="03000509000000000000" pitchFamily="65" charset="-120"/>
              </a:rPr>
              <a:t>電流源作為電驛後衛保護</a:t>
            </a:r>
            <a:endParaRPr lang="zh-TW" altLang="en-US" dirty="0"/>
          </a:p>
        </p:txBody>
      </p:sp>
      <p:pic>
        <p:nvPicPr>
          <p:cNvPr id="5" name="內容版面配置區 4">
            <a:extLst>
              <a:ext uri="{FF2B5EF4-FFF2-40B4-BE49-F238E27FC236}">
                <a16:creationId xmlns:a16="http://schemas.microsoft.com/office/drawing/2014/main" id="{1BB46E56-112A-417F-A701-F926C9A19560}"/>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96656" y="987552"/>
            <a:ext cx="8344592" cy="5781325"/>
          </a:xfrm>
        </p:spPr>
      </p:pic>
    </p:spTree>
    <p:extLst>
      <p:ext uri="{BB962C8B-B14F-4D97-AF65-F5344CB8AC3E}">
        <p14:creationId xmlns:p14="http://schemas.microsoft.com/office/powerpoint/2010/main" val="27901611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4449E1-B518-49AA-A198-EDE06C7D0F36}"/>
              </a:ext>
            </a:extLst>
          </p:cNvPr>
          <p:cNvSpPr>
            <a:spLocks noGrp="1"/>
          </p:cNvSpPr>
          <p:nvPr>
            <p:ph type="title"/>
          </p:nvPr>
        </p:nvSpPr>
        <p:spPr/>
        <p:txBody>
          <a:bodyPr/>
          <a:lstStyle/>
          <a:p>
            <a:r>
              <a:rPr lang="zh-TW" altLang="en-US" dirty="0">
                <a:solidFill>
                  <a:srgbClr val="0070C0"/>
                </a:solidFill>
                <a:latin typeface="標楷體" panose="03000509000000000000" pitchFamily="65" charset="-120"/>
                <a:ea typeface="標楷體" panose="03000509000000000000" pitchFamily="65" charset="-120"/>
              </a:rPr>
              <a:t>結語</a:t>
            </a:r>
            <a:endParaRPr lang="zh-TW" altLang="en-US" dirty="0"/>
          </a:p>
        </p:txBody>
      </p:sp>
      <p:sp>
        <p:nvSpPr>
          <p:cNvPr id="3" name="內容版面配置區 2">
            <a:extLst>
              <a:ext uri="{FF2B5EF4-FFF2-40B4-BE49-F238E27FC236}">
                <a16:creationId xmlns:a16="http://schemas.microsoft.com/office/drawing/2014/main" id="{FDE86778-EC05-4509-A04A-33F69D76DD89}"/>
              </a:ext>
            </a:extLst>
          </p:cNvPr>
          <p:cNvSpPr>
            <a:spLocks noGrp="1"/>
          </p:cNvSpPr>
          <p:nvPr>
            <p:ph sz="quarter" idx="1"/>
          </p:nvPr>
        </p:nvSpPr>
        <p:spPr/>
        <p:txBody>
          <a:bodyPr>
            <a:normAutofit/>
          </a:bodyPr>
          <a:lstStyle/>
          <a:p>
            <a:r>
              <a:rPr lang="zh-TW" altLang="en-US" dirty="0">
                <a:latin typeface="標楷體" panose="03000509000000000000" pitchFamily="65" charset="-120"/>
                <a:ea typeface="標楷體" panose="03000509000000000000" pitchFamily="65" charset="-120"/>
              </a:rPr>
              <a:t>筆者才疏學淺，見識不多，但是對於改善工安問題有著極大熱忱。筆者認為高壓斷路器盤應在盤面即能瞭解故障是否能跳脫。</a:t>
            </a:r>
            <a:endParaRPr lang="en-US" altLang="zh-TW" dirty="0">
              <a:latin typeface="標楷體" panose="03000509000000000000" pitchFamily="65" charset="-120"/>
              <a:ea typeface="標楷體" panose="03000509000000000000" pitchFamily="65" charset="-120"/>
            </a:endParaRPr>
          </a:p>
          <a:p>
            <a:r>
              <a:rPr lang="zh-TW" altLang="en-US" sz="2800" dirty="0">
                <a:latin typeface="標楷體" pitchFamily="65" charset="-120"/>
                <a:ea typeface="標楷體" pitchFamily="65" charset="-120"/>
              </a:rPr>
              <a:t>期望</a:t>
            </a:r>
            <a:r>
              <a:rPr lang="en-US" altLang="zh-TW" sz="2800" dirty="0">
                <a:latin typeface="標楷體" pitchFamily="65" charset="-120"/>
                <a:ea typeface="標楷體" pitchFamily="65" charset="-120"/>
              </a:rPr>
              <a:t>CTD</a:t>
            </a:r>
            <a:r>
              <a:rPr lang="zh-TW" altLang="en-US" sz="2800" dirty="0">
                <a:latin typeface="標楷體" pitchFamily="65" charset="-120"/>
                <a:ea typeface="標楷體" pitchFamily="65" charset="-120"/>
              </a:rPr>
              <a:t>的應用，能夠減少日後事故上的發生機率，對於工安有所改善，並且期望能夠提昇高壓斷路器盤的安全，信賴度有所改善提昇。</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若有不詳盡之處，請各位先進指正，希望小小的建議可以達到大大的改善，如同閘刀開關演變成閘刀開關附保險絲，最後改善成無熔絲開關一樣，若能能減少一些事故，如是甚幸</a:t>
            </a:r>
            <a:r>
              <a:rPr lang="en-US" altLang="zh-TW" dirty="0">
                <a:latin typeface="標楷體" panose="03000509000000000000" pitchFamily="65" charset="-120"/>
                <a:ea typeface="標楷體" panose="03000509000000000000" pitchFamily="65" charset="-120"/>
              </a:rPr>
              <a:t>!</a:t>
            </a:r>
            <a:endParaRPr lang="zh-TW" altLang="en-US" dirty="0">
              <a:latin typeface="標楷體" panose="03000509000000000000" pitchFamily="65" charset="-120"/>
              <a:ea typeface="標楷體" panose="03000509000000000000" pitchFamily="65" charset="-120"/>
            </a:endParaRPr>
          </a:p>
        </p:txBody>
      </p:sp>
      <p:pic>
        <p:nvPicPr>
          <p:cNvPr id="4" name="Picture 2">
            <a:extLst>
              <a:ext uri="{FF2B5EF4-FFF2-40B4-BE49-F238E27FC236}">
                <a16:creationId xmlns:a16="http://schemas.microsoft.com/office/drawing/2014/main" id="{0B228AE7-B9CC-466F-9BE8-5A9576010A11}"/>
              </a:ext>
            </a:extLst>
          </p:cNvPr>
          <p:cNvPicPr>
            <a:picLocks noChangeAspect="1" noChangeArrowheads="1"/>
          </p:cNvPicPr>
          <p:nvPr/>
        </p:nvPicPr>
        <p:blipFill>
          <a:blip r:embed="rId2"/>
          <a:srcRect/>
          <a:stretch>
            <a:fillRect/>
          </a:stretch>
        </p:blipFill>
        <p:spPr bwMode="auto">
          <a:xfrm>
            <a:off x="4067944" y="5589240"/>
            <a:ext cx="1685925" cy="857250"/>
          </a:xfrm>
          <a:prstGeom prst="rect">
            <a:avLst/>
          </a:prstGeom>
          <a:noFill/>
          <a:ln w="9525">
            <a:noFill/>
            <a:miter lim="800000"/>
            <a:headEnd/>
            <a:tailEnd/>
          </a:ln>
          <a:effectLst/>
        </p:spPr>
      </p:pic>
    </p:spTree>
    <p:extLst>
      <p:ext uri="{BB962C8B-B14F-4D97-AF65-F5344CB8AC3E}">
        <p14:creationId xmlns:p14="http://schemas.microsoft.com/office/powerpoint/2010/main" val="2498156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3200" dirty="0">
                <a:solidFill>
                  <a:srgbClr val="0070C0"/>
                </a:solidFill>
                <a:latin typeface="標楷體" pitchFamily="65" charset="-120"/>
                <a:ea typeface="標楷體" pitchFamily="65" charset="-120"/>
              </a:rPr>
              <a:t>育駿企業有限公司</a:t>
            </a:r>
            <a:r>
              <a:rPr lang="en-US" altLang="zh-TW" sz="3200" dirty="0">
                <a:solidFill>
                  <a:srgbClr val="0070C0"/>
                </a:solidFill>
                <a:latin typeface="標楷體" pitchFamily="65" charset="-120"/>
                <a:ea typeface="標楷體" pitchFamily="65" charset="-120"/>
              </a:rPr>
              <a:t>-CTD</a:t>
            </a:r>
            <a:r>
              <a:rPr lang="zh-TW" altLang="en-US" sz="3200" dirty="0">
                <a:solidFill>
                  <a:srgbClr val="0070C0"/>
                </a:solidFill>
                <a:latin typeface="標楷體" pitchFamily="65" charset="-120"/>
                <a:ea typeface="標楷體" pitchFamily="65" charset="-120"/>
              </a:rPr>
              <a:t>產品簡介</a:t>
            </a:r>
          </a:p>
        </p:txBody>
      </p:sp>
      <p:pic>
        <p:nvPicPr>
          <p:cNvPr id="4" name="CTD_52RF-1090112.wmv">
            <a:hlinkClick r:id="" action="ppaction://media"/>
          </p:cNvPr>
          <p:cNvPicPr>
            <a:picLocks noGrp="1" noRot="1" noChangeAspect="1"/>
          </p:cNvPicPr>
          <p:nvPr>
            <p:ph sz="quarter" idx="1"/>
            <a:videoFile r:link="rId1"/>
          </p:nvPr>
        </p:nvPicPr>
        <p:blipFill>
          <a:blip r:embed="rId3"/>
          <a:stretch>
            <a:fillRect/>
          </a:stretch>
        </p:blipFill>
        <p:spPr>
          <a:xfrm>
            <a:off x="214282" y="1357298"/>
            <a:ext cx="8786872" cy="4942187"/>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2800" dirty="0">
                <a:solidFill>
                  <a:srgbClr val="0070C0"/>
                </a:solidFill>
                <a:latin typeface="標楷體" pitchFamily="65" charset="-120"/>
                <a:ea typeface="標楷體" pitchFamily="65" charset="-120"/>
              </a:rPr>
              <a:t>一、高壓配電盤</a:t>
            </a:r>
            <a:r>
              <a:rPr lang="en-US" altLang="zh-TW" sz="2800" dirty="0">
                <a:solidFill>
                  <a:srgbClr val="0070C0"/>
                </a:solidFill>
                <a:latin typeface="標楷體" pitchFamily="65" charset="-120"/>
                <a:ea typeface="標楷體" pitchFamily="65" charset="-120"/>
              </a:rPr>
              <a:t>—</a:t>
            </a:r>
            <a:r>
              <a:rPr lang="zh-TW" altLang="en-US" sz="2800" dirty="0">
                <a:solidFill>
                  <a:srgbClr val="0070C0"/>
                </a:solidFill>
                <a:latin typeface="標楷體" pitchFamily="65" charset="-120"/>
                <a:ea typeface="標楷體" pitchFamily="65" charset="-120"/>
              </a:rPr>
              <a:t>跳脫迴路失能案例及原因分析</a:t>
            </a:r>
            <a:endParaRPr lang="zh-TW" altLang="en-US" sz="2800" dirty="0"/>
          </a:p>
        </p:txBody>
      </p:sp>
      <p:sp>
        <p:nvSpPr>
          <p:cNvPr id="3" name="內容版面配置區 2"/>
          <p:cNvSpPr>
            <a:spLocks noGrp="1"/>
          </p:cNvSpPr>
          <p:nvPr>
            <p:ph sz="quarter" idx="1"/>
          </p:nvPr>
        </p:nvSpPr>
        <p:spPr/>
        <p:txBody>
          <a:bodyPr>
            <a:normAutofit fontScale="92500"/>
          </a:bodyPr>
          <a:lstStyle/>
          <a:p>
            <a:r>
              <a:rPr lang="zh-TW" altLang="en-US" sz="3000" dirty="0">
                <a:latin typeface="標楷體" pitchFamily="65" charset="-120"/>
                <a:ea typeface="標楷體" pitchFamily="65" charset="-120"/>
              </a:rPr>
              <a:t>當提供保護電驛的工作電源喪失或能量不足時，該保 護電驛就不會動作；該保護電驛不會動作時，高壓 </a:t>
            </a:r>
            <a:r>
              <a:rPr lang="en-US" altLang="zh-TW" sz="3000" dirty="0">
                <a:latin typeface="標楷體" pitchFamily="65" charset="-120"/>
                <a:ea typeface="標楷體" pitchFamily="65" charset="-120"/>
              </a:rPr>
              <a:t>CB</a:t>
            </a:r>
            <a:r>
              <a:rPr lang="zh-TW" altLang="en-US" sz="3000" dirty="0">
                <a:latin typeface="標楷體" pitchFamily="65" charset="-120"/>
                <a:ea typeface="標楷體" pitchFamily="65" charset="-120"/>
              </a:rPr>
              <a:t>在事故發生時也就不動作，無法將事業單位的事故點隔離，則擴大造成更嚴重的二次事故，甚至影響台電供電饋線跳脫！實不可不慎。</a:t>
            </a:r>
          </a:p>
          <a:p>
            <a:endParaRPr lang="en-US" altLang="zh-TW" sz="3000" dirty="0">
              <a:latin typeface="標楷體" pitchFamily="65" charset="-120"/>
              <a:ea typeface="標楷體" pitchFamily="65" charset="-120"/>
            </a:endParaRPr>
          </a:p>
          <a:p>
            <a:r>
              <a:rPr lang="zh-TW" altLang="en-US" sz="3000" dirty="0">
                <a:latin typeface="標楷體" pitchFamily="65" charset="-120"/>
                <a:ea typeface="標楷體" pitchFamily="65" charset="-120"/>
              </a:rPr>
              <a:t>輸（配）電系統中，高壓斷路器盤是非常重要的設備並受到重視，按理而言高壓系統應非常可靠且安全信賴度高，但實務上高壓受電用戶出故障應跳脫未跳脫而造成事故擴大的狀況時有所聞。</a:t>
            </a:r>
            <a:endParaRPr lang="en-US" altLang="zh-TW" sz="3000" dirty="0">
              <a:latin typeface="標楷體" pitchFamily="65" charset="-120"/>
              <a:ea typeface="標楷體" pitchFamily="65" charset="-12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9D87E0B-541D-4D0F-9EC6-F69882DDCAFD}"/>
              </a:ext>
            </a:extLst>
          </p:cNvPr>
          <p:cNvSpPr>
            <a:spLocks noGrp="1"/>
          </p:cNvSpPr>
          <p:nvPr>
            <p:ph type="title"/>
          </p:nvPr>
        </p:nvSpPr>
        <p:spPr/>
        <p:txBody>
          <a:bodyPr>
            <a:normAutofit/>
          </a:bodyPr>
          <a:lstStyle/>
          <a:p>
            <a:r>
              <a:rPr lang="zh-TW" altLang="en-US" sz="2800" dirty="0">
                <a:solidFill>
                  <a:srgbClr val="0070C0"/>
                </a:solidFill>
                <a:latin typeface="標楷體" pitchFamily="65" charset="-120"/>
                <a:ea typeface="標楷體" pitchFamily="65" charset="-120"/>
              </a:rPr>
              <a:t>一、高壓配電盤</a:t>
            </a:r>
            <a:r>
              <a:rPr lang="en-US" altLang="zh-TW" sz="2800" dirty="0">
                <a:solidFill>
                  <a:srgbClr val="0070C0"/>
                </a:solidFill>
                <a:latin typeface="標楷體" pitchFamily="65" charset="-120"/>
                <a:ea typeface="標楷體" pitchFamily="65" charset="-120"/>
              </a:rPr>
              <a:t>—</a:t>
            </a:r>
            <a:r>
              <a:rPr lang="zh-TW" altLang="en-US" sz="2800" dirty="0">
                <a:solidFill>
                  <a:srgbClr val="0070C0"/>
                </a:solidFill>
                <a:latin typeface="標楷體" pitchFamily="65" charset="-120"/>
                <a:ea typeface="標楷體" pitchFamily="65" charset="-120"/>
              </a:rPr>
              <a:t>跳脫迴路失能案例及原因分析</a:t>
            </a:r>
            <a:endParaRPr lang="zh-TW" altLang="en-US" sz="2800" dirty="0"/>
          </a:p>
        </p:txBody>
      </p:sp>
      <p:sp>
        <p:nvSpPr>
          <p:cNvPr id="3" name="內容版面配置區 2">
            <a:extLst>
              <a:ext uri="{FF2B5EF4-FFF2-40B4-BE49-F238E27FC236}">
                <a16:creationId xmlns:a16="http://schemas.microsoft.com/office/drawing/2014/main" id="{60975EB1-FBD4-483D-AE92-A740A5708C3B}"/>
              </a:ext>
            </a:extLst>
          </p:cNvPr>
          <p:cNvSpPr>
            <a:spLocks noGrp="1"/>
          </p:cNvSpPr>
          <p:nvPr>
            <p:ph sz="quarter" idx="1"/>
          </p:nvPr>
        </p:nvSpPr>
        <p:spPr/>
        <p:txBody>
          <a:bodyPr/>
          <a:lstStyle/>
          <a:p>
            <a:r>
              <a:rPr lang="zh-TW" altLang="en-US" sz="2800" dirty="0">
                <a:latin typeface="標楷體" pitchFamily="65" charset="-120"/>
                <a:ea typeface="標楷體" pitchFamily="65" charset="-120"/>
              </a:rPr>
              <a:t>當該跳脫迴路所需之工作電源故障時，系統因缺乏電能制動，跳脫機構無法作動隔離高壓事故，後果相當嚴重， 經濟損失甚至衍生賠償金額難以估計。</a:t>
            </a:r>
            <a:endParaRPr lang="en-US" altLang="zh-TW" sz="2800" dirty="0">
              <a:latin typeface="標楷體" pitchFamily="65" charset="-120"/>
              <a:ea typeface="標楷體" pitchFamily="65" charset="-120"/>
            </a:endParaRPr>
          </a:p>
          <a:p>
            <a:pPr marL="0" indent="0">
              <a:buNone/>
            </a:pPr>
            <a:r>
              <a:rPr lang="zh-TW" altLang="en-US" sz="2800" dirty="0">
                <a:latin typeface="標楷體" pitchFamily="65" charset="-120"/>
                <a:ea typeface="標楷體" pitchFamily="65" charset="-120"/>
              </a:rPr>
              <a:t> </a:t>
            </a:r>
            <a:endParaRPr lang="en-US" altLang="zh-TW" sz="2800" dirty="0">
              <a:latin typeface="標楷體" pitchFamily="65" charset="-120"/>
              <a:ea typeface="標楷體" pitchFamily="65" charset="-120"/>
            </a:endParaRPr>
          </a:p>
          <a:p>
            <a:r>
              <a:rPr lang="zh-TW" altLang="en-US" sz="2800" dirty="0">
                <a:latin typeface="標楷體" pitchFamily="65" charset="-120"/>
                <a:ea typeface="標楷體" pitchFamily="65" charset="-120"/>
              </a:rPr>
              <a:t>造成事故的原因不外乎有 </a:t>
            </a:r>
            <a:r>
              <a:rPr lang="en-US" altLang="zh-TW" sz="2800" dirty="0">
                <a:latin typeface="標楷體" pitchFamily="65" charset="-120"/>
                <a:ea typeface="標楷體" pitchFamily="65" charset="-120"/>
              </a:rPr>
              <a:t>1.</a:t>
            </a:r>
            <a:r>
              <a:rPr lang="zh-TW" altLang="en-US" sz="2800" dirty="0">
                <a:latin typeface="標楷體" pitchFamily="65" charset="-120"/>
                <a:ea typeface="標楷體" pitchFamily="65" charset="-120"/>
              </a:rPr>
              <a:t>天災、</a:t>
            </a:r>
            <a:r>
              <a:rPr lang="en-US" altLang="zh-TW" sz="2800" dirty="0">
                <a:latin typeface="標楷體" pitchFamily="65" charset="-120"/>
                <a:ea typeface="標楷體" pitchFamily="65" charset="-120"/>
              </a:rPr>
              <a:t>2.</a:t>
            </a:r>
            <a:r>
              <a:rPr lang="zh-TW" altLang="en-US" sz="2800" dirty="0">
                <a:latin typeface="標楷體" pitchFamily="65" charset="-120"/>
                <a:ea typeface="標楷體" pitchFamily="65" charset="-120"/>
              </a:rPr>
              <a:t>人禍、</a:t>
            </a:r>
            <a:r>
              <a:rPr lang="en-US" altLang="zh-TW" sz="2800" dirty="0">
                <a:latin typeface="標楷體" pitchFamily="65" charset="-120"/>
                <a:ea typeface="標楷體" pitchFamily="65" charset="-120"/>
              </a:rPr>
              <a:t>3.</a:t>
            </a:r>
            <a:r>
              <a:rPr lang="zh-TW" altLang="en-US" sz="2800" dirty="0">
                <a:latin typeface="標楷體" pitchFamily="65" charset="-120"/>
                <a:ea typeface="標楷體" pitchFamily="65" charset="-120"/>
              </a:rPr>
              <a:t>慣性動作的疏失。</a:t>
            </a:r>
          </a:p>
          <a:p>
            <a:endParaRPr lang="zh-TW" altLang="en-US" dirty="0"/>
          </a:p>
        </p:txBody>
      </p:sp>
    </p:spTree>
    <p:extLst>
      <p:ext uri="{BB962C8B-B14F-4D97-AF65-F5344CB8AC3E}">
        <p14:creationId xmlns:p14="http://schemas.microsoft.com/office/powerpoint/2010/main" val="4041542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3600" dirty="0">
                <a:solidFill>
                  <a:srgbClr val="0070C0"/>
                </a:solidFill>
                <a:latin typeface="標楷體" pitchFamily="65" charset="-120"/>
                <a:ea typeface="標楷體" pitchFamily="65" charset="-120"/>
              </a:rPr>
              <a:t>二、電容跳脫裝置</a:t>
            </a:r>
            <a:r>
              <a:rPr lang="en-US" altLang="zh-TW" sz="3600" dirty="0">
                <a:solidFill>
                  <a:srgbClr val="0070C0"/>
                </a:solidFill>
                <a:latin typeface="標楷體" pitchFamily="65" charset="-120"/>
                <a:ea typeface="標楷體" pitchFamily="65" charset="-120"/>
              </a:rPr>
              <a:t>(CTD)</a:t>
            </a:r>
            <a:r>
              <a:rPr lang="zh-TW" altLang="en-US" sz="3600" dirty="0">
                <a:solidFill>
                  <a:srgbClr val="0070C0"/>
                </a:solidFill>
                <a:latin typeface="標楷體" pitchFamily="65" charset="-120"/>
                <a:ea typeface="標楷體" pitchFamily="65" charset="-120"/>
              </a:rPr>
              <a:t>的重要性</a:t>
            </a:r>
            <a:endParaRPr lang="zh-TW" altLang="en-US" sz="3600" dirty="0">
              <a:solidFill>
                <a:srgbClr val="0070C0"/>
              </a:solidFill>
            </a:endParaRPr>
          </a:p>
        </p:txBody>
      </p:sp>
      <p:sp>
        <p:nvSpPr>
          <p:cNvPr id="3" name="內容版面配置區 2"/>
          <p:cNvSpPr>
            <a:spLocks noGrp="1"/>
          </p:cNvSpPr>
          <p:nvPr>
            <p:ph sz="quarter" idx="1"/>
          </p:nvPr>
        </p:nvSpPr>
        <p:spPr/>
        <p:txBody>
          <a:bodyPr>
            <a:normAutofit/>
          </a:bodyPr>
          <a:lstStyle/>
          <a:p>
            <a:r>
              <a:rPr lang="zh-TW" altLang="en-US" sz="2800" dirty="0">
                <a:latin typeface="標楷體" pitchFamily="65" charset="-120"/>
                <a:ea typeface="標楷體" pitchFamily="65" charset="-120"/>
              </a:rPr>
              <a:t>目前對於跳脫迴路失能狀況的發生，一般以工作電源失能佔 </a:t>
            </a:r>
            <a:r>
              <a:rPr lang="en-US" altLang="zh-TW" sz="2800" dirty="0">
                <a:latin typeface="標楷體" pitchFamily="65" charset="-120"/>
                <a:ea typeface="標楷體" pitchFamily="65" charset="-120"/>
              </a:rPr>
              <a:t>90%</a:t>
            </a:r>
            <a:r>
              <a:rPr lang="zh-TW" altLang="en-US" sz="2800" dirty="0">
                <a:latin typeface="標楷體" pitchFamily="65" charset="-120"/>
                <a:ea typeface="標楷體" pitchFamily="65" charset="-120"/>
              </a:rPr>
              <a:t>以上，其次為斷路器跳脫線圈因故 卡住無法作動大約 </a:t>
            </a:r>
            <a:r>
              <a:rPr lang="en-US" altLang="zh-TW" sz="2800" dirty="0">
                <a:latin typeface="標楷體" pitchFamily="65" charset="-120"/>
                <a:ea typeface="標楷體" pitchFamily="65" charset="-120"/>
              </a:rPr>
              <a:t>1%</a:t>
            </a:r>
            <a:r>
              <a:rPr lang="zh-TW" altLang="en-US" sz="2800" dirty="0">
                <a:latin typeface="標楷體" pitchFamily="65" charset="-120"/>
                <a:ea typeface="標楷體" pitchFamily="65" charset="-120"/>
              </a:rPr>
              <a:t>，最後是保護電驛的問題。</a:t>
            </a:r>
            <a:endParaRPr lang="en-US" altLang="zh-TW" sz="2800" dirty="0">
              <a:latin typeface="標楷體" pitchFamily="65" charset="-120"/>
              <a:ea typeface="標楷體" pitchFamily="65" charset="-120"/>
            </a:endParaRPr>
          </a:p>
          <a:p>
            <a:pPr>
              <a:buNone/>
            </a:pPr>
            <a:endParaRPr lang="en-US" altLang="zh-TW" sz="2400" dirty="0">
              <a:latin typeface="標楷體" pitchFamily="65" charset="-120"/>
              <a:ea typeface="標楷體" pitchFamily="65" charset="-120"/>
            </a:endParaRPr>
          </a:p>
          <a:p>
            <a:r>
              <a:rPr lang="zh-TW" altLang="en-US" sz="2800" dirty="0">
                <a:latin typeface="標楷體" pitchFamily="65" charset="-120"/>
                <a:ea typeface="標楷體" pitchFamily="65" charset="-120"/>
              </a:rPr>
              <a:t>尤其是目前市場上許多配電盤廠家，仍然習慣使用非工業用型 </a:t>
            </a:r>
            <a:r>
              <a:rPr lang="en-US" altLang="zh-TW" sz="2800" dirty="0">
                <a:latin typeface="標楷體" pitchFamily="65" charset="-120"/>
                <a:ea typeface="標楷體" pitchFamily="65" charset="-120"/>
              </a:rPr>
              <a:t>UPS </a:t>
            </a:r>
            <a:r>
              <a:rPr lang="zh-TW" altLang="en-US" sz="2800" dirty="0">
                <a:latin typeface="標楷體" pitchFamily="65" charset="-120"/>
                <a:ea typeface="標楷體" pitchFamily="65" charset="-120"/>
              </a:rPr>
              <a:t>做為跳脫電源（若是電子式電驛 不符台電的要求），有許多配線方式仍然以該 </a:t>
            </a:r>
            <a:r>
              <a:rPr lang="en-US" altLang="zh-TW" sz="2800" dirty="0">
                <a:latin typeface="標楷體" pitchFamily="65" charset="-120"/>
                <a:ea typeface="標楷體" pitchFamily="65" charset="-120"/>
              </a:rPr>
              <a:t>UPS </a:t>
            </a:r>
            <a:r>
              <a:rPr lang="zh-TW" altLang="en-US" sz="2800" dirty="0">
                <a:latin typeface="標楷體" pitchFamily="65" charset="-120"/>
                <a:ea typeface="標楷體" pitchFamily="65" charset="-120"/>
              </a:rPr>
              <a:t>再串接 </a:t>
            </a:r>
            <a:r>
              <a:rPr lang="en-US" altLang="zh-TW" sz="2800" dirty="0">
                <a:latin typeface="標楷體" pitchFamily="65" charset="-120"/>
                <a:ea typeface="標楷體" pitchFamily="65" charset="-120"/>
              </a:rPr>
              <a:t>CTD </a:t>
            </a:r>
            <a:r>
              <a:rPr lang="zh-TW" altLang="en-US" sz="2800" dirty="0">
                <a:latin typeface="標楷體" pitchFamily="65" charset="-120"/>
                <a:ea typeface="標楷體" pitchFamily="65" charset="-120"/>
              </a:rPr>
              <a:t>的方式，造成台電變電站的迴路跳脫而影響整個區域的供電。</a:t>
            </a:r>
            <a:endParaRPr lang="en-US" altLang="zh-TW" sz="2800" dirty="0">
              <a:latin typeface="標楷體" pitchFamily="65" charset="-120"/>
              <a:ea typeface="標楷體" pitchFamily="65" charset="-12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3600" dirty="0">
                <a:solidFill>
                  <a:srgbClr val="0070C0"/>
                </a:solidFill>
                <a:latin typeface="標楷體" pitchFamily="65" charset="-120"/>
                <a:ea typeface="標楷體" pitchFamily="65" charset="-120"/>
              </a:rPr>
              <a:t>二、電容跳脫裝置</a:t>
            </a:r>
            <a:r>
              <a:rPr lang="en-US" altLang="zh-TW" sz="3600" dirty="0">
                <a:solidFill>
                  <a:srgbClr val="0070C0"/>
                </a:solidFill>
                <a:latin typeface="標楷體" pitchFamily="65" charset="-120"/>
                <a:ea typeface="標楷體" pitchFamily="65" charset="-120"/>
              </a:rPr>
              <a:t>(CTD)</a:t>
            </a:r>
            <a:r>
              <a:rPr lang="zh-TW" altLang="en-US" sz="3600" dirty="0">
                <a:solidFill>
                  <a:srgbClr val="0070C0"/>
                </a:solidFill>
                <a:latin typeface="標楷體" pitchFamily="65" charset="-120"/>
                <a:ea typeface="標楷體" pitchFamily="65" charset="-120"/>
              </a:rPr>
              <a:t>的重要性</a:t>
            </a:r>
            <a:endParaRPr lang="zh-TW" altLang="en-US" sz="3600" dirty="0"/>
          </a:p>
        </p:txBody>
      </p:sp>
      <p:sp>
        <p:nvSpPr>
          <p:cNvPr id="3" name="內容版面配置區 2"/>
          <p:cNvSpPr>
            <a:spLocks noGrp="1"/>
          </p:cNvSpPr>
          <p:nvPr>
            <p:ph sz="quarter" idx="1"/>
          </p:nvPr>
        </p:nvSpPr>
        <p:spPr/>
        <p:txBody>
          <a:bodyPr>
            <a:normAutofit fontScale="92500"/>
          </a:bodyPr>
          <a:lstStyle/>
          <a:p>
            <a:r>
              <a:rPr lang="zh-TW" altLang="en-US" sz="2800" dirty="0">
                <a:latin typeface="標楷體" pitchFamily="65" charset="-120"/>
                <a:ea typeface="標楷體" pitchFamily="65" charset="-120"/>
              </a:rPr>
              <a:t>目前市面上許多 </a:t>
            </a:r>
            <a:r>
              <a:rPr lang="en-US" altLang="zh-TW" sz="2800" dirty="0">
                <a:latin typeface="標楷體" pitchFamily="65" charset="-120"/>
                <a:ea typeface="標楷體" pitchFamily="65" charset="-120"/>
              </a:rPr>
              <a:t>CTD </a:t>
            </a:r>
            <a:r>
              <a:rPr lang="zh-TW" altLang="en-US" sz="2800" dirty="0">
                <a:latin typeface="標楷體" pitchFamily="65" charset="-120"/>
                <a:ea typeface="標楷體" pitchFamily="65" charset="-120"/>
              </a:rPr>
              <a:t>廠牌之 </a:t>
            </a:r>
            <a:r>
              <a:rPr lang="en-US" altLang="zh-TW" sz="2800" dirty="0">
                <a:latin typeface="標楷體" pitchFamily="65" charset="-120"/>
                <a:ea typeface="標楷體" pitchFamily="65" charset="-120"/>
              </a:rPr>
              <a:t>CTD </a:t>
            </a:r>
            <a:r>
              <a:rPr lang="zh-TW" altLang="en-US" sz="2800" dirty="0">
                <a:latin typeface="標楷體" pitchFamily="65" charset="-120"/>
                <a:ea typeface="標楷體" pitchFamily="65" charset="-120"/>
              </a:rPr>
              <a:t>根本亂做，大多不知道 </a:t>
            </a:r>
            <a:r>
              <a:rPr lang="en-US" altLang="zh-TW" sz="2800" dirty="0">
                <a:latin typeface="標楷體" pitchFamily="65" charset="-120"/>
                <a:ea typeface="標楷體" pitchFamily="65" charset="-120"/>
              </a:rPr>
              <a:t>CTD </a:t>
            </a:r>
            <a:r>
              <a:rPr lang="zh-TW" altLang="en-US" sz="2800" dirty="0">
                <a:latin typeface="標楷體" pitchFamily="65" charset="-120"/>
                <a:ea typeface="標楷體" pitchFamily="65" charset="-120"/>
              </a:rPr>
              <a:t>做為跳脫迴路工作電能的重要性，更不用說對</a:t>
            </a:r>
            <a:r>
              <a:rPr lang="en-US" altLang="zh-TW" sz="2800" dirty="0">
                <a:latin typeface="標楷體" pitchFamily="65" charset="-120"/>
                <a:ea typeface="標楷體" pitchFamily="65" charset="-120"/>
              </a:rPr>
              <a:t>CTD</a:t>
            </a:r>
            <a:r>
              <a:rPr lang="zh-TW" altLang="en-US" sz="2800" dirty="0">
                <a:latin typeface="標楷體" pitchFamily="65" charset="-120"/>
                <a:ea typeface="標楷體" pitchFamily="65" charset="-120"/>
              </a:rPr>
              <a:t>的瞭解跟研究。</a:t>
            </a:r>
            <a:endParaRPr lang="en-US" altLang="zh-TW" sz="2800" dirty="0">
              <a:latin typeface="標楷體" pitchFamily="65" charset="-120"/>
              <a:ea typeface="標楷體" pitchFamily="65" charset="-120"/>
            </a:endParaRPr>
          </a:p>
          <a:p>
            <a:endParaRPr lang="en-US" altLang="zh-TW" sz="2800" dirty="0">
              <a:latin typeface="標楷體" pitchFamily="65" charset="-120"/>
              <a:ea typeface="標楷體" pitchFamily="65" charset="-120"/>
            </a:endParaRPr>
          </a:p>
          <a:p>
            <a:r>
              <a:rPr lang="zh-TW" altLang="en-US" sz="2800" dirty="0">
                <a:latin typeface="標楷體" pitchFamily="65" charset="-120"/>
                <a:ea typeface="標楷體" pitchFamily="65" charset="-120"/>
              </a:rPr>
              <a:t>大部分台灣製造的</a:t>
            </a:r>
            <a:r>
              <a:rPr lang="en-US" altLang="zh-TW" sz="2800" dirty="0">
                <a:latin typeface="標楷體" pitchFamily="65" charset="-120"/>
                <a:ea typeface="標楷體" pitchFamily="65" charset="-120"/>
              </a:rPr>
              <a:t>CTD</a:t>
            </a:r>
            <a:r>
              <a:rPr lang="zh-TW" altLang="en-US" sz="2800" dirty="0">
                <a:latin typeface="標楷體" pitchFamily="65" charset="-120"/>
                <a:ea typeface="標楷體" pitchFamily="65" charset="-120"/>
              </a:rPr>
              <a:t>都謊稱進口品（號稱基隆港到台北港），外國根本沒有該向</a:t>
            </a:r>
            <a:r>
              <a:rPr lang="en-US" altLang="zh-TW" sz="2800" dirty="0">
                <a:latin typeface="標楷體" pitchFamily="65" charset="-120"/>
                <a:ea typeface="標楷體" pitchFamily="65" charset="-120"/>
              </a:rPr>
              <a:t>CTD</a:t>
            </a:r>
            <a:r>
              <a:rPr lang="zh-TW" altLang="en-US" sz="2800" dirty="0">
                <a:latin typeface="標楷體" pitchFamily="65" charset="-120"/>
                <a:ea typeface="標楷體" pitchFamily="65" charset="-120"/>
              </a:rPr>
              <a:t>產品，其內部設計更是漏洞百出。</a:t>
            </a:r>
            <a:endParaRPr lang="en-US" altLang="zh-TW" sz="2800" dirty="0">
              <a:latin typeface="標楷體" pitchFamily="65" charset="-120"/>
              <a:ea typeface="標楷體" pitchFamily="65" charset="-120"/>
            </a:endParaRPr>
          </a:p>
          <a:p>
            <a:endParaRPr lang="en-US" altLang="zh-TW" sz="2800" dirty="0">
              <a:latin typeface="標楷體" pitchFamily="65" charset="-120"/>
              <a:ea typeface="標楷體" pitchFamily="65" charset="-120"/>
            </a:endParaRPr>
          </a:p>
          <a:p>
            <a:r>
              <a:rPr lang="zh-TW" altLang="en-US" sz="2800" dirty="0">
                <a:latin typeface="標楷體" pitchFamily="65" charset="-120"/>
                <a:ea typeface="標楷體" pitchFamily="65" charset="-120"/>
              </a:rPr>
              <a:t>建議業主當事故發生時，若是因為 </a:t>
            </a:r>
            <a:r>
              <a:rPr lang="en-US" altLang="zh-TW" sz="2800" dirty="0">
                <a:latin typeface="標楷體" pitchFamily="65" charset="-120"/>
                <a:ea typeface="標楷體" pitchFamily="65" charset="-120"/>
              </a:rPr>
              <a:t>CTD </a:t>
            </a:r>
            <a:r>
              <a:rPr lang="zh-TW" altLang="en-US" sz="2800" dirty="0">
                <a:latin typeface="標楷體" pitchFamily="65" charset="-120"/>
                <a:ea typeface="標楷體" pitchFamily="65" charset="-120"/>
              </a:rPr>
              <a:t>失能造成損失，且該產品仿進口品時，應進行求償的要求！以杜絕歪風。</a:t>
            </a:r>
          </a:p>
          <a:p>
            <a:endParaRPr lang="zh-TW"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市鎮">
  <a:themeElements>
    <a:clrScheme name="市鎮">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市鎮">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市鎮">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市鎮">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themeOverride>
</file>

<file path=ppt/theme/themeOverride2.xml><?xml version="1.0" encoding="utf-8"?>
<a:themeOverride xmlns:a="http://schemas.openxmlformats.org/drawingml/2006/main">
  <a:clrScheme name="市鎮">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themeOverride>
</file>

<file path=docProps/app.xml><?xml version="1.0" encoding="utf-8"?>
<Properties xmlns="http://schemas.openxmlformats.org/officeDocument/2006/extended-properties" xmlns:vt="http://schemas.openxmlformats.org/officeDocument/2006/docPropsVTypes">
  <Template/>
  <TotalTime>4179</TotalTime>
  <Words>6530</Words>
  <Application>Microsoft Office PowerPoint</Application>
  <PresentationFormat>如螢幕大小 (4:3)</PresentationFormat>
  <Paragraphs>378</Paragraphs>
  <Slides>58</Slides>
  <Notes>2</Notes>
  <HiddenSlides>0</HiddenSlides>
  <MMClips>1</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58</vt:i4>
      </vt:variant>
    </vt:vector>
  </HeadingPairs>
  <TitlesOfParts>
    <vt:vector size="68" baseType="lpstr">
      <vt:lpstr>標楷體</vt:lpstr>
      <vt:lpstr>Abadi</vt:lpstr>
      <vt:lpstr>Abadi Extra Light</vt:lpstr>
      <vt:lpstr>Calibri</vt:lpstr>
      <vt:lpstr>Cambria Math</vt:lpstr>
      <vt:lpstr>Georgia</vt:lpstr>
      <vt:lpstr>Walbaum Display</vt:lpstr>
      <vt:lpstr>Wingdings</vt:lpstr>
      <vt:lpstr>Wingdings 2</vt:lpstr>
      <vt:lpstr>市鎮</vt:lpstr>
      <vt:lpstr>博祐科技有限公司</vt:lpstr>
      <vt:lpstr>前言</vt:lpstr>
      <vt:lpstr>目錄</vt:lpstr>
      <vt:lpstr>一、高壓配電盤—跳脫迴路失能案例及原因分析</vt:lpstr>
      <vt:lpstr>一、高壓配電盤—跳脫迴路失能案例及原因分析</vt:lpstr>
      <vt:lpstr>一、高壓配電盤—跳脫迴路失能案例及原因分析</vt:lpstr>
      <vt:lpstr>一、高壓配電盤—跳脫迴路失能案例及原因分析</vt:lpstr>
      <vt:lpstr>二、電容跳脫裝置(CTD)的重要性</vt:lpstr>
      <vt:lpstr>二、電容跳脫裝置(CTD)的重要性</vt:lpstr>
      <vt:lpstr>三、高壓配電盤—跳脫迴路的健康檢查</vt:lpstr>
      <vt:lpstr>三、高壓配電盤—跳脫迴路的健康檢查</vt:lpstr>
      <vt:lpstr>四、育駿企業專注於電容跳脫裝置的研發(P.1)</vt:lpstr>
      <vt:lpstr>四、育駿企業專注於電容跳脫裝置的研發(P.2)</vt:lpstr>
      <vt:lpstr>四、育駿企業專注於電容跳脫裝置的研發(P.3)</vt:lpstr>
      <vt:lpstr>四、育駿企業專注於電容跳脫裝置的研發(P.4)</vt:lpstr>
      <vt:lpstr>四、育駿企業專注於電容跳脫裝置的研發(P.5)</vt:lpstr>
      <vt:lpstr>五、法規要求與未來趨勢</vt:lpstr>
      <vt:lpstr>五、法規要求與未來趨勢</vt:lpstr>
      <vt:lpstr>五、法規要求與未來趨勢</vt:lpstr>
      <vt:lpstr>五、法規要求與未來趨勢</vt:lpstr>
      <vt:lpstr>六、常見跳脫迴路電源-CTD之錯誤與正確接線</vt:lpstr>
      <vt:lpstr>六、常見跳脫迴路電源-CTD之錯誤與正確接線</vt:lpstr>
      <vt:lpstr>六、常見跳脫迴路電源-CTD之錯誤與正確接線</vt:lpstr>
      <vt:lpstr>六、常見跳脫迴路電源-CTD之錯誤與正確接線</vt:lpstr>
      <vt:lpstr>七、配電線路事故風險與成本</vt:lpstr>
      <vt:lpstr>七、配電線路事故風險與成本</vt:lpstr>
      <vt:lpstr>八、高壓斷路器盤與低壓斷路器的功能解析</vt:lpstr>
      <vt:lpstr>八、高壓斷路器盤與低壓斷路器的功能解析</vt:lpstr>
      <vt:lpstr>八、高壓斷路器盤與低壓斷路器的功能解析</vt:lpstr>
      <vt:lpstr>八、高壓斷路器盤與低壓斷路器的功能解析</vt:lpstr>
      <vt:lpstr>八、高壓斷路器盤與低壓斷路器的功能解析</vt:lpstr>
      <vt:lpstr>八、高壓斷路器盤與低壓斷路器的功能解析</vt:lpstr>
      <vt:lpstr>八、高壓斷路器盤與低壓斷路器的功能解析</vt:lpstr>
      <vt:lpstr>八、高壓斷路器盤與低壓斷路器的功能解析</vt:lpstr>
      <vt:lpstr>九、高壓斷路器盤跳脫迴路工作電能 與電容跳脫裝置CTD之基本檢討</vt:lpstr>
      <vt:lpstr>九、高壓斷路器盤跳脫迴路工作電能 與電容跳脫裝置CTD之基本檢討</vt:lpstr>
      <vt:lpstr>九、高壓斷路器盤跳脫迴路工作電能 與電容跳脫裝置CTD之基本檢討</vt:lpstr>
      <vt:lpstr>九、高壓斷路器盤跳脫迴路工作電能 與電容跳脫裝置CTD之基本檢討</vt:lpstr>
      <vt:lpstr>九、高壓斷路器盤跳脫迴路工作電能 與電容跳脫裝置CTD之基本檢討</vt:lpstr>
      <vt:lpstr>九、高壓斷路器盤跳脫迴路工作電能 與電容跳脫裝置CTD之基本檢討</vt:lpstr>
      <vt:lpstr>九、高壓斷路器盤跳脫迴路工作電能 與電容跳脫裝置CTD之基本檢討</vt:lpstr>
      <vt:lpstr>十、電容跳脫裝置CTD負載選定方式</vt:lpstr>
      <vt:lpstr>十、電容跳脫裝置CTD負載選定方式</vt:lpstr>
      <vt:lpstr>十、電容跳脫裝置CTD負載選定方式</vt:lpstr>
      <vt:lpstr>十、電容跳脫裝置CTD負載選定方式</vt:lpstr>
      <vt:lpstr>十、電容跳脫裝置CTD負載選定方式</vt:lpstr>
      <vt:lpstr>盤面型CTD</vt:lpstr>
      <vt:lpstr>盤面型CTD說明</vt:lpstr>
      <vt:lpstr>電錶式</vt:lpstr>
      <vt:lpstr>電錶式CTD說明</vt:lpstr>
      <vt:lpstr>多重電能輸入</vt:lpstr>
      <vt:lpstr>多重電能輸入</vt:lpstr>
      <vt:lpstr>多重電能輸入</vt:lpstr>
      <vt:lpstr>多重直流電能併接輸出</vt:lpstr>
      <vt:lpstr>電流源作為電驛後衛保護</vt:lpstr>
      <vt:lpstr>電流源作為電驛後衛保護</vt:lpstr>
      <vt:lpstr>結語</vt:lpstr>
      <vt:lpstr>育駿企業有限公司-CTD產品簡介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育駿企業有限公司</dc:title>
  <dc:creator>森展 吳</dc:creator>
  <cp:lastModifiedBy>森展 吳</cp:lastModifiedBy>
  <cp:revision>38</cp:revision>
  <dcterms:created xsi:type="dcterms:W3CDTF">2020-05-28T02:06:32Z</dcterms:created>
  <dcterms:modified xsi:type="dcterms:W3CDTF">2020-06-13T03:55:08Z</dcterms:modified>
</cp:coreProperties>
</file>