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1665A6-A296-4D0E-A328-CAAD0E238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358" y="996247"/>
            <a:ext cx="8637073" cy="2618554"/>
          </a:xfrm>
        </p:spPr>
        <p:txBody>
          <a:bodyPr/>
          <a:lstStyle/>
          <a:p>
            <a:pPr algn="ctr"/>
            <a:r>
              <a:rPr lang="en-US" altLang="zh-TW" dirty="0"/>
              <a:t>Homework3-1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4AD2FD8-FF39-4D73-9745-40110F763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5359" y="3614801"/>
            <a:ext cx="8637072" cy="1071095"/>
          </a:xfrm>
        </p:spPr>
        <p:txBody>
          <a:bodyPr/>
          <a:lstStyle/>
          <a:p>
            <a:pPr algn="ctr"/>
            <a:r>
              <a:rPr lang="zh-TW" altLang="en-US" dirty="0"/>
              <a:t>學生：余宥達 學號：</a:t>
            </a:r>
            <a:r>
              <a:rPr lang="en-US" altLang="zh-TW" dirty="0"/>
              <a:t>F74051247</a:t>
            </a:r>
            <a:r>
              <a:rPr lang="zh-TW" altLang="en-US" dirty="0"/>
              <a:t> 系別：資訊</a:t>
            </a:r>
            <a:r>
              <a:rPr lang="en-US" altLang="zh-TW" dirty="0"/>
              <a:t>109</a:t>
            </a:r>
            <a:r>
              <a:rPr lang="zh-TW" altLang="en-US" dirty="0"/>
              <a:t>級</a:t>
            </a:r>
          </a:p>
        </p:txBody>
      </p:sp>
    </p:spTree>
    <p:extLst>
      <p:ext uri="{BB962C8B-B14F-4D97-AF65-F5344CB8AC3E}">
        <p14:creationId xmlns:p14="http://schemas.microsoft.com/office/powerpoint/2010/main" val="1030115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DB1EED-3488-46EA-A935-B00445D9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9025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Neural Network(</a:t>
            </a:r>
            <a:r>
              <a:rPr lang="en-US" altLang="zh-TW" dirty="0" err="1"/>
              <a:t>DecisionTreeClassifier</a:t>
            </a:r>
            <a:r>
              <a:rPr lang="en-US" altLang="zh-TW" dirty="0"/>
              <a:t>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24719A-06E9-48A7-A1D5-20E6C04B6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43575"/>
            <a:ext cx="9603275" cy="3922770"/>
          </a:xfrm>
        </p:spPr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使用</a:t>
            </a:r>
            <a:r>
              <a:rPr lang="en-US" altLang="zh-TW" dirty="0"/>
              <a:t>model</a:t>
            </a:r>
            <a:r>
              <a:rPr lang="zh-TW" altLang="en-US" dirty="0"/>
              <a:t>改成</a:t>
            </a:r>
            <a:r>
              <a:rPr lang="en-US" altLang="zh-TW" dirty="0" err="1"/>
              <a:t>DecisionTreeClassifier</a:t>
            </a:r>
            <a:r>
              <a:rPr lang="zh-TW" altLang="en-US" dirty="0"/>
              <a:t>，資料處理部分以及超參數部分與</a:t>
            </a:r>
            <a:r>
              <a:rPr lang="en-US" altLang="zh-TW" dirty="0"/>
              <a:t>Logistic Regression</a:t>
            </a:r>
            <a:r>
              <a:rPr lang="zh-TW" altLang="en-US" dirty="0"/>
              <a:t>一致，直接輸出結果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 descr="一張含有 坐, 黑色, 桌, 螢幕 的圖片&#10;&#10;自動產生的描述">
            <a:extLst>
              <a:ext uri="{FF2B5EF4-FFF2-40B4-BE49-F238E27FC236}">
                <a16:creationId xmlns:a16="http://schemas.microsoft.com/office/drawing/2014/main" id="{1BEC6FB8-4E8A-450C-86C4-B7986AB4B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455" y="2358723"/>
            <a:ext cx="8506639" cy="313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10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99DD53-D15B-4444-8533-E67D38E3A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67566"/>
          </a:xfrm>
        </p:spPr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0C108A-8AE9-4EBD-BAE2-119D29461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20891"/>
            <a:ext cx="9603275" cy="3945454"/>
          </a:xfrm>
        </p:spPr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相較於</a:t>
            </a:r>
            <a:r>
              <a:rPr lang="en-US" altLang="zh-TW" dirty="0"/>
              <a:t>Logistic Regression</a:t>
            </a:r>
            <a:r>
              <a:rPr lang="zh-TW" altLang="en-US" dirty="0"/>
              <a:t>，準確率約莫提高</a:t>
            </a:r>
            <a:r>
              <a:rPr lang="en-US" altLang="zh-TW" dirty="0"/>
              <a:t>5%</a:t>
            </a:r>
            <a:r>
              <a:rPr lang="zh-TW" altLang="en-US" dirty="0"/>
              <a:t>，但是</a:t>
            </a:r>
            <a:r>
              <a:rPr lang="en-US" altLang="zh-TW" dirty="0">
                <a:solidFill>
                  <a:srgbClr val="FF0000"/>
                </a:solidFill>
              </a:rPr>
              <a:t>overfitting</a:t>
            </a:r>
            <a:r>
              <a:rPr lang="zh-TW" altLang="en-US" dirty="0">
                <a:solidFill>
                  <a:srgbClr val="FF0000"/>
                </a:solidFill>
              </a:rPr>
              <a:t>問題</a:t>
            </a:r>
            <a:r>
              <a:rPr lang="zh-TW" altLang="en-US" dirty="0"/>
              <a:t>也是這</a:t>
            </a:r>
            <a:r>
              <a:rPr lang="en-US" altLang="zh-TW" dirty="0"/>
              <a:t>3</a:t>
            </a:r>
            <a:r>
              <a:rPr lang="zh-TW" altLang="en-US" dirty="0"/>
              <a:t>個模型中，最為</a:t>
            </a:r>
            <a:r>
              <a:rPr lang="zh-TW" altLang="en-US" dirty="0">
                <a:solidFill>
                  <a:srgbClr val="FF0000"/>
                </a:solidFill>
              </a:rPr>
              <a:t>嚴重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2.</a:t>
            </a:r>
            <a:r>
              <a:rPr lang="zh-TW" altLang="en-US" dirty="0">
                <a:solidFill>
                  <a:srgbClr val="FF0000"/>
                </a:solidFill>
              </a:rPr>
              <a:t>準確率</a:t>
            </a:r>
            <a:r>
              <a:rPr lang="zh-TW" altLang="en-US" dirty="0"/>
              <a:t>為這三個模型中，排名</a:t>
            </a:r>
            <a:r>
              <a:rPr lang="zh-TW" altLang="en-US" dirty="0">
                <a:solidFill>
                  <a:srgbClr val="FF0000"/>
                </a:solidFill>
              </a:rPr>
              <a:t>第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91638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618A5A-6FFD-45FF-8C63-0DF53F0A4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9025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Other Classifier(</a:t>
            </a:r>
            <a:r>
              <a:rPr lang="en-US" altLang="zh-TW" dirty="0" err="1"/>
              <a:t>GradientBoostingClassifier</a:t>
            </a:r>
            <a:r>
              <a:rPr lang="en-US" altLang="zh-TW" dirty="0"/>
              <a:t>)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923464-71BD-4C67-BC2F-098691041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43575"/>
            <a:ext cx="9603275" cy="3922770"/>
          </a:xfrm>
        </p:spPr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直接輸出結果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9" name="圖片 8" descr="一張含有 坐, 黑色, 桌, 白色 的圖片&#10;&#10;自動產生的描述">
            <a:extLst>
              <a:ext uri="{FF2B5EF4-FFF2-40B4-BE49-F238E27FC236}">
                <a16:creationId xmlns:a16="http://schemas.microsoft.com/office/drawing/2014/main" id="{56F4DB5B-ED86-4764-9D4F-96A864645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455" y="1961879"/>
            <a:ext cx="9206435" cy="322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28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782BBB-8E0B-4AFE-8656-831F75A20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586227"/>
          </a:xfrm>
        </p:spPr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618342-925E-47AA-A81C-E3AC2D07D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39551"/>
            <a:ext cx="9603275" cy="3926794"/>
          </a:xfrm>
        </p:spPr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準確率在三個模型中</a:t>
            </a:r>
            <a:r>
              <a:rPr lang="zh-TW" altLang="en-US" dirty="0">
                <a:solidFill>
                  <a:srgbClr val="FF0000"/>
                </a:solidFill>
              </a:rPr>
              <a:t>最高</a:t>
            </a:r>
            <a:r>
              <a:rPr lang="zh-TW" altLang="en-US" dirty="0"/>
              <a:t>，</a:t>
            </a:r>
            <a:r>
              <a:rPr lang="en-US" altLang="zh-TW" dirty="0"/>
              <a:t>overfitting</a:t>
            </a:r>
            <a:r>
              <a:rPr lang="zh-TW" altLang="en-US" dirty="0"/>
              <a:t>問題次之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尋找最高機率的</a:t>
            </a:r>
            <a:r>
              <a:rPr lang="en-US" altLang="zh-TW" dirty="0" err="1"/>
              <a:t>random_state&amp;n_splits</a:t>
            </a:r>
            <a:r>
              <a:rPr lang="zh-TW" altLang="en-US" dirty="0"/>
              <a:t>的數值</a:t>
            </a:r>
            <a:r>
              <a:rPr lang="zh-TW" altLang="en-US" dirty="0">
                <a:solidFill>
                  <a:srgbClr val="FF0000"/>
                </a:solidFill>
              </a:rPr>
              <a:t>花費時間最多</a:t>
            </a:r>
            <a:r>
              <a:rPr lang="zh-TW" altLang="en-US" dirty="0"/>
              <a:t>，應該為模型特性，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三個迴圈次數相差不多，</a:t>
            </a:r>
            <a:r>
              <a:rPr lang="en-US" altLang="zh-TW" dirty="0"/>
              <a:t>Logistic Regression</a:t>
            </a:r>
            <a:r>
              <a:rPr lang="zh-TW" altLang="en-US" dirty="0"/>
              <a:t>和</a:t>
            </a:r>
            <a:r>
              <a:rPr lang="en-US" altLang="zh-TW" dirty="0" err="1"/>
              <a:t>DecisionTreeClassifier</a:t>
            </a:r>
            <a:r>
              <a:rPr lang="zh-TW" altLang="en-US" dirty="0"/>
              <a:t>時間</a:t>
            </a:r>
            <a:r>
              <a:rPr lang="zh-TW" altLang="en-US" dirty="0">
                <a:solidFill>
                  <a:srgbClr val="FF0000"/>
                </a:solidFill>
              </a:rPr>
              <a:t>相差不 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   多</a:t>
            </a:r>
            <a:r>
              <a:rPr lang="en-US" altLang="zh-TW" dirty="0"/>
              <a:t>(15min)</a:t>
            </a:r>
            <a:r>
              <a:rPr lang="zh-TW" altLang="en-US" dirty="0"/>
              <a:t>，但此模型花費時間約為前兩者的</a:t>
            </a:r>
            <a:r>
              <a:rPr lang="en-US" altLang="zh-TW" dirty="0">
                <a:solidFill>
                  <a:srgbClr val="FF0000"/>
                </a:solidFill>
              </a:rPr>
              <a:t>8</a:t>
            </a:r>
            <a:r>
              <a:rPr lang="zh-TW" altLang="en-US" dirty="0">
                <a:solidFill>
                  <a:srgbClr val="FF0000"/>
                </a:solidFill>
              </a:rPr>
              <a:t>倍</a:t>
            </a:r>
            <a:r>
              <a:rPr lang="en-US" altLang="zh-TW" dirty="0"/>
              <a:t>(</a:t>
            </a:r>
            <a:r>
              <a:rPr lang="zh-TW" altLang="en-US" dirty="0"/>
              <a:t>約</a:t>
            </a:r>
            <a:r>
              <a:rPr lang="en-US" altLang="zh-TW" dirty="0"/>
              <a:t>2hr)</a:t>
            </a:r>
            <a:r>
              <a:rPr lang="zh-TW" altLang="en-US" dirty="0"/>
              <a:t>，如果</a:t>
            </a:r>
            <a:r>
              <a:rPr lang="en-US" altLang="zh-TW" dirty="0" err="1"/>
              <a:t>jupyter</a:t>
            </a:r>
            <a:r>
              <a:rPr lang="zh-TW" altLang="en-US" dirty="0"/>
              <a:t>不限制</a:t>
            </a:r>
            <a:r>
              <a:rPr lang="en-US" altLang="zh-TW" dirty="0"/>
              <a:t>CPU</a:t>
            </a:r>
          </a:p>
          <a:p>
            <a:pPr marL="0" indent="0">
              <a:buNone/>
            </a:pPr>
            <a:r>
              <a:rPr lang="zh-TW" altLang="en-US" dirty="0"/>
              <a:t>   使用率，會更加快速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</a:rPr>
              <a:t>占用約</a:t>
            </a:r>
            <a:r>
              <a:rPr lang="en-US" altLang="zh-TW" dirty="0">
                <a:solidFill>
                  <a:srgbClr val="FF0000"/>
                </a:solidFill>
              </a:rPr>
              <a:t>30%</a:t>
            </a:r>
            <a:r>
              <a:rPr lang="en-US" altLang="zh-TW" dirty="0"/>
              <a:t>)</a:t>
            </a:r>
            <a:r>
              <a:rPr lang="zh-TW" altLang="en-US" dirty="0">
                <a:solidFill>
                  <a:srgbClr val="FF0000"/>
                </a:solidFill>
              </a:rPr>
              <a:t>    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150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9C2326-A754-422C-80ED-4466396F2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90250"/>
          </a:xfrm>
        </p:spPr>
        <p:txBody>
          <a:bodyPr/>
          <a:lstStyle/>
          <a:p>
            <a:r>
              <a:rPr lang="en-US" altLang="zh-TW" dirty="0"/>
              <a:t>Total 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6B4DB1-9822-42BF-8466-69270286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43575"/>
            <a:ext cx="9603275" cy="3922770"/>
          </a:xfrm>
        </p:spPr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每個模型有著</a:t>
            </a:r>
            <a:r>
              <a:rPr lang="zh-TW" altLang="en-US" dirty="0">
                <a:solidFill>
                  <a:srgbClr val="FF0000"/>
                </a:solidFill>
              </a:rPr>
              <a:t>不同的</a:t>
            </a:r>
            <a:r>
              <a:rPr lang="zh-TW" altLang="en-US" dirty="0"/>
              <a:t>資料</a:t>
            </a:r>
            <a:r>
              <a:rPr lang="zh-TW" altLang="en-US" dirty="0">
                <a:solidFill>
                  <a:srgbClr val="FF0000"/>
                </a:solidFill>
              </a:rPr>
              <a:t>前處理</a:t>
            </a:r>
            <a:r>
              <a:rPr lang="zh-TW" altLang="en-US" dirty="0"/>
              <a:t>應能得到更好的預測結果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也許將</a:t>
            </a:r>
            <a:r>
              <a:rPr lang="zh-TW" altLang="en-US" dirty="0">
                <a:solidFill>
                  <a:srgbClr val="FF0000"/>
                </a:solidFill>
              </a:rPr>
              <a:t>年</a:t>
            </a:r>
            <a:r>
              <a:rPr lang="zh-TW" altLang="en-US" dirty="0"/>
              <a:t>的資料轉為</a:t>
            </a:r>
            <a:r>
              <a:rPr lang="en-US" altLang="zh-TW" dirty="0" err="1"/>
              <a:t>LabelEncoder</a:t>
            </a:r>
            <a:r>
              <a:rPr lang="zh-TW" altLang="en-US" dirty="0"/>
              <a:t>會更好，因為</a:t>
            </a:r>
            <a:r>
              <a:rPr lang="en-US" altLang="zh-TW" dirty="0"/>
              <a:t>test</a:t>
            </a:r>
            <a:r>
              <a:rPr lang="zh-TW" altLang="en-US" dirty="0"/>
              <a:t>資料所擁有的年份與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</a:t>
            </a:r>
            <a:r>
              <a:rPr lang="en-US" altLang="zh-TW" dirty="0"/>
              <a:t>test</a:t>
            </a:r>
            <a:r>
              <a:rPr lang="zh-TW" altLang="en-US"/>
              <a:t>年份資料</a:t>
            </a:r>
            <a:r>
              <a:rPr lang="zh-TW" altLang="en-US" dirty="0">
                <a:solidFill>
                  <a:srgbClr val="FF0000"/>
                </a:solidFill>
              </a:rPr>
              <a:t>無交集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91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1DB1A1-C467-49F9-96C1-F2BD07B4D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682529"/>
          </a:xfrm>
        </p:spPr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279ADF-6DB2-410C-8536-BCB2E5D15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35853"/>
            <a:ext cx="9603275" cy="3830492"/>
          </a:xfrm>
        </p:spPr>
        <p:txBody>
          <a:bodyPr/>
          <a:lstStyle/>
          <a:p>
            <a:r>
              <a:rPr lang="zh-TW" altLang="en-US" dirty="0"/>
              <a:t>資料處理</a:t>
            </a:r>
            <a:endParaRPr lang="en-US" altLang="zh-TW" dirty="0"/>
          </a:p>
          <a:p>
            <a:r>
              <a:rPr lang="en-US" altLang="zh-TW" dirty="0"/>
              <a:t>Logistic Regression</a:t>
            </a:r>
          </a:p>
          <a:p>
            <a:r>
              <a:rPr lang="en-US" altLang="zh-TW" dirty="0"/>
              <a:t>Neural Network(</a:t>
            </a:r>
            <a:r>
              <a:rPr lang="en-US" altLang="zh-TW" dirty="0" err="1"/>
              <a:t>DecisionTreeClassifier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Other Classifier(</a:t>
            </a:r>
            <a:r>
              <a:rPr lang="en-US" altLang="zh-TW" dirty="0" err="1"/>
              <a:t>GradientBoostingClassifier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336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609D03-B460-460C-B449-F5FCCB0CC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2FF0FF-A2F9-46F2-BB60-B2950F5D2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477940"/>
            <a:ext cx="9603275" cy="4549635"/>
          </a:xfrm>
        </p:spPr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先讀取</a:t>
            </a:r>
            <a:r>
              <a:rPr lang="en-US" altLang="zh-TW" dirty="0"/>
              <a:t>train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和</a:t>
            </a:r>
            <a:r>
              <a:rPr lang="en-US" altLang="zh-TW" dirty="0"/>
              <a:t>test data</a:t>
            </a:r>
          </a:p>
          <a:p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設定漲跌資料狀態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en-US" dirty="0"/>
              <a:t>為</a:t>
            </a:r>
            <a:r>
              <a:rPr lang="zh-TW" altLang="en-US" dirty="0">
                <a:solidFill>
                  <a:srgbClr val="FF0000"/>
                </a:solidFill>
              </a:rPr>
              <a:t>漲</a:t>
            </a:r>
            <a:r>
              <a:rPr lang="zh-TW" altLang="en-US" dirty="0"/>
              <a:t>，</a:t>
            </a:r>
            <a:r>
              <a:rPr lang="en-US" altLang="zh-TW" dirty="0">
                <a:solidFill>
                  <a:srgbClr val="00B050"/>
                </a:solidFill>
              </a:rPr>
              <a:t>0</a:t>
            </a:r>
            <a:r>
              <a:rPr lang="zh-TW" altLang="en-US" dirty="0"/>
              <a:t>為</a:t>
            </a:r>
            <a:r>
              <a:rPr lang="zh-TW" altLang="en-US" dirty="0">
                <a:solidFill>
                  <a:srgbClr val="00B050"/>
                </a:solidFill>
              </a:rPr>
              <a:t>跌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chemeClr val="accent5"/>
                </a:solidFill>
              </a:rPr>
              <a:t>相等</a:t>
            </a:r>
            <a:r>
              <a:rPr lang="zh-TW" altLang="en-US" dirty="0"/>
              <a:t>則記錄位置，之後</a:t>
            </a:r>
            <a:r>
              <a:rPr lang="zh-TW" altLang="en-US" dirty="0">
                <a:solidFill>
                  <a:schemeClr val="accent5"/>
                </a:solidFill>
              </a:rPr>
              <a:t>刪除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151A9F2-EFE3-422C-852A-FEF6CA89F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455" y="1867401"/>
            <a:ext cx="6782747" cy="638264"/>
          </a:xfrm>
          <a:prstGeom prst="rect">
            <a:avLst/>
          </a:prstGeom>
        </p:spPr>
      </p:pic>
      <p:pic>
        <p:nvPicPr>
          <p:cNvPr id="7" name="圖片 6" descr="一張含有 坐, 黑色 的圖片&#10;&#10;自動產生的描述">
            <a:extLst>
              <a:ext uri="{FF2B5EF4-FFF2-40B4-BE49-F238E27FC236}">
                <a16:creationId xmlns:a16="http://schemas.microsoft.com/office/drawing/2014/main" id="{532C7AC8-D8A5-4E5B-BA08-0E37ED93C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455" y="2895125"/>
            <a:ext cx="7237676" cy="286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6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EFE6F-4557-4335-BF0E-64522EBBE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69" y="786940"/>
            <a:ext cx="9603275" cy="1049235"/>
          </a:xfrm>
        </p:spPr>
        <p:txBody>
          <a:bodyPr/>
          <a:lstStyle/>
          <a:p>
            <a:r>
              <a:rPr lang="zh-TW" altLang="en-US" dirty="0"/>
              <a:t>資料處理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0CA8DC-2D47-4F62-8CBE-C5FEDB3C9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68" y="1311557"/>
            <a:ext cx="9603275" cy="4655890"/>
          </a:xfrm>
        </p:spPr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由於許多資料</a:t>
            </a:r>
            <a:r>
              <a:rPr lang="zh-TW" altLang="en-US" dirty="0">
                <a:solidFill>
                  <a:srgbClr val="FF0000"/>
                </a:solidFill>
              </a:rPr>
              <a:t>相差</a:t>
            </a:r>
            <a:r>
              <a:rPr lang="en-US" altLang="zh-TW" dirty="0">
                <a:solidFill>
                  <a:srgbClr val="FF0000"/>
                </a:solidFill>
              </a:rPr>
              <a:t>&gt;100</a:t>
            </a:r>
            <a:r>
              <a:rPr lang="zh-TW" altLang="en-US" dirty="0"/>
              <a:t>，所以個別以</a:t>
            </a:r>
            <a:r>
              <a:rPr lang="en-US" altLang="zh-TW" dirty="0"/>
              <a:t>10</a:t>
            </a:r>
            <a:r>
              <a:rPr lang="zh-TW" altLang="en-US" dirty="0"/>
              <a:t>為底，</a:t>
            </a:r>
            <a:r>
              <a:rPr lang="zh-TW" altLang="en-US" dirty="0">
                <a:solidFill>
                  <a:srgbClr val="FF0000"/>
                </a:solidFill>
              </a:rPr>
              <a:t>取</a:t>
            </a:r>
            <a:r>
              <a:rPr lang="en-US" altLang="zh-TW" dirty="0">
                <a:solidFill>
                  <a:srgbClr val="FF0000"/>
                </a:solidFill>
              </a:rPr>
              <a:t>log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4.</a:t>
            </a:r>
            <a:r>
              <a:rPr lang="zh-TW" altLang="en-US" dirty="0"/>
              <a:t>將日期部分以</a:t>
            </a:r>
            <a:r>
              <a:rPr lang="zh-TW" altLang="en-US" dirty="0">
                <a:solidFill>
                  <a:srgbClr val="FF0000"/>
                </a:solidFill>
              </a:rPr>
              <a:t>年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月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日</a:t>
            </a:r>
            <a:r>
              <a:rPr lang="zh-TW" altLang="en-US" dirty="0"/>
              <a:t>個別儲存，將</a:t>
            </a:r>
            <a:r>
              <a:rPr lang="zh-TW" altLang="en-US" dirty="0">
                <a:solidFill>
                  <a:srgbClr val="FF0000"/>
                </a:solidFill>
              </a:rPr>
              <a:t>月</a:t>
            </a:r>
            <a:r>
              <a:rPr lang="zh-TW" altLang="en-US" dirty="0"/>
              <a:t>用</a:t>
            </a:r>
            <a:r>
              <a:rPr lang="en-US" altLang="zh-TW" dirty="0" err="1">
                <a:solidFill>
                  <a:srgbClr val="FF0000"/>
                </a:solidFill>
              </a:rPr>
              <a:t>LabelEncoder</a:t>
            </a:r>
            <a:r>
              <a:rPr lang="zh-TW" altLang="en-US" dirty="0"/>
              <a:t>轉換</a:t>
            </a:r>
            <a:endParaRPr lang="en-US" altLang="zh-TW" dirty="0"/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 descr="一張含有 黑色, 坐, 橙色, 白色 的圖片&#10;&#10;自動產生的描述">
            <a:extLst>
              <a:ext uri="{FF2B5EF4-FFF2-40B4-BE49-F238E27FC236}">
                <a16:creationId xmlns:a16="http://schemas.microsoft.com/office/drawing/2014/main" id="{E2CE857D-1E98-4455-B2E5-580609A43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456" y="1696216"/>
            <a:ext cx="7529719" cy="1592825"/>
          </a:xfrm>
          <a:prstGeom prst="rect">
            <a:avLst/>
          </a:prstGeom>
        </p:spPr>
      </p:pic>
      <p:pic>
        <p:nvPicPr>
          <p:cNvPr id="11" name="圖片 10" descr="一張含有 螢幕, 監視器, 桌, 手機 的圖片&#10;&#10;自動產生的描述">
            <a:extLst>
              <a:ext uri="{FF2B5EF4-FFF2-40B4-BE49-F238E27FC236}">
                <a16:creationId xmlns:a16="http://schemas.microsoft.com/office/drawing/2014/main" id="{C396DFD7-6961-4E85-9099-B86D4A8C8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456" y="3638425"/>
            <a:ext cx="5520842" cy="249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1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D59A8-041C-4F5D-8428-12E424155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資料處理</a:t>
            </a:r>
            <a:r>
              <a:rPr lang="en-US" altLang="zh-TW" dirty="0"/>
              <a:t>(End)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245618-DA80-4DB9-BC80-5A01E1E58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474238"/>
            <a:ext cx="9879852" cy="4655974"/>
          </a:xfrm>
        </p:spPr>
        <p:txBody>
          <a:bodyPr/>
          <a:lstStyle/>
          <a:p>
            <a:r>
              <a:rPr lang="en-US" altLang="zh-TW" dirty="0"/>
              <a:t>5.</a:t>
            </a:r>
            <a:r>
              <a:rPr lang="zh-TW" altLang="en-US" dirty="0"/>
              <a:t>將漲跌資訊加入</a:t>
            </a:r>
            <a:r>
              <a:rPr lang="en-US" altLang="zh-TW" dirty="0" err="1"/>
              <a:t>train_x</a:t>
            </a:r>
            <a:r>
              <a:rPr lang="zh-TW" altLang="en-US" dirty="0"/>
              <a:t>，並</a:t>
            </a:r>
            <a:r>
              <a:rPr lang="zh-TW" altLang="en-US" dirty="0">
                <a:solidFill>
                  <a:srgbClr val="FF0000"/>
                </a:solidFill>
              </a:rPr>
              <a:t>隨機打亂</a:t>
            </a:r>
            <a:r>
              <a:rPr lang="zh-TW" altLang="en-US" dirty="0"/>
              <a:t>，</a:t>
            </a:r>
            <a:r>
              <a:rPr lang="en-US" altLang="zh-TW" dirty="0" err="1"/>
              <a:t>train_y</a:t>
            </a:r>
            <a:r>
              <a:rPr lang="zh-TW" altLang="en-US" dirty="0"/>
              <a:t>存入漲跌資訊，刪除</a:t>
            </a:r>
            <a:r>
              <a:rPr lang="en-US" altLang="zh-TW" dirty="0" err="1"/>
              <a:t>train_x</a:t>
            </a:r>
            <a:r>
              <a:rPr lang="zh-TW" altLang="en-US" dirty="0"/>
              <a:t>漲跌資料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 descr="一張含有 螢幕, 黑色, 監視器, 橙色 的圖片&#10;&#10;自動產生的描述">
            <a:extLst>
              <a:ext uri="{FF2B5EF4-FFF2-40B4-BE49-F238E27FC236}">
                <a16:creationId xmlns:a16="http://schemas.microsoft.com/office/drawing/2014/main" id="{78A88EF2-9D39-456E-94C5-C1314F482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455" y="1894735"/>
            <a:ext cx="9472041" cy="179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0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964191-D9E2-43FD-8833-7EE41E3B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23138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Logistic Regression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AC9D71-C26B-4777-B69B-23AD848E1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476462"/>
            <a:ext cx="10765319" cy="4639112"/>
          </a:xfrm>
        </p:spPr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將</a:t>
            </a:r>
            <a:r>
              <a:rPr lang="en-US" altLang="zh-TW" dirty="0"/>
              <a:t>train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分成</a:t>
            </a:r>
            <a:r>
              <a:rPr lang="en-US" altLang="zh-TW" dirty="0">
                <a:solidFill>
                  <a:srgbClr val="FF0000"/>
                </a:solidFill>
              </a:rPr>
              <a:t>train data</a:t>
            </a:r>
            <a:r>
              <a:rPr lang="zh-TW" altLang="en-US" dirty="0"/>
              <a:t>和</a:t>
            </a:r>
            <a:r>
              <a:rPr lang="en-US" altLang="zh-TW" dirty="0">
                <a:solidFill>
                  <a:srgbClr val="FF0000"/>
                </a:solidFill>
              </a:rPr>
              <a:t>valid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data</a:t>
            </a:r>
            <a:r>
              <a:rPr lang="zh-TW" altLang="en-US" dirty="0"/>
              <a:t>，用</a:t>
            </a:r>
            <a:r>
              <a:rPr lang="en-US" altLang="zh-TW" dirty="0" err="1"/>
              <a:t>Kfold</a:t>
            </a:r>
            <a:r>
              <a:rPr lang="zh-TW" altLang="en-US" dirty="0"/>
              <a:t>將資料分群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※</a:t>
            </a:r>
            <a:r>
              <a:rPr lang="zh-TW" altLang="en-US" dirty="0"/>
              <a:t>註解的迴圈部分為記錄</a:t>
            </a:r>
            <a:r>
              <a:rPr lang="en-US" altLang="zh-TW" dirty="0">
                <a:solidFill>
                  <a:srgbClr val="FF0000"/>
                </a:solidFill>
              </a:rPr>
              <a:t>average test value</a:t>
            </a:r>
            <a:r>
              <a:rPr lang="zh-TW" altLang="en-US" dirty="0">
                <a:solidFill>
                  <a:srgbClr val="FF0000"/>
                </a:solidFill>
              </a:rPr>
              <a:t>最高值</a:t>
            </a:r>
            <a:r>
              <a:rPr lang="zh-TW" altLang="en-US" dirty="0"/>
              <a:t>的</a:t>
            </a:r>
            <a:r>
              <a:rPr lang="en-US" altLang="zh-TW" dirty="0" err="1">
                <a:solidFill>
                  <a:srgbClr val="00B050"/>
                </a:solidFill>
              </a:rPr>
              <a:t>random_state_num</a:t>
            </a:r>
            <a:r>
              <a:rPr lang="en-US" altLang="zh-TW" dirty="0" err="1"/>
              <a:t>&amp;</a:t>
            </a:r>
            <a:r>
              <a:rPr lang="en-US" altLang="zh-TW" dirty="0" err="1">
                <a:solidFill>
                  <a:srgbClr val="00B050"/>
                </a:solidFill>
              </a:rPr>
              <a:t>n_split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以</a:t>
            </a:r>
            <a:r>
              <a:rPr lang="en-US" altLang="zh-TW" dirty="0" err="1"/>
              <a:t>state_num&amp;split_num</a:t>
            </a:r>
            <a:r>
              <a:rPr lang="zh-TW" altLang="en-US" dirty="0"/>
              <a:t>紀錄，下面兩個</a:t>
            </a:r>
            <a:r>
              <a:rPr lang="en-US" altLang="zh-TW" dirty="0"/>
              <a:t>model</a:t>
            </a:r>
            <a:r>
              <a:rPr lang="zh-TW" altLang="en-US" dirty="0"/>
              <a:t>也是有相同方式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 descr="一張含有 室內, 監視器, 螢幕, 螢幕擷取畫面 的圖片&#10;&#10;自動產生的描述">
            <a:extLst>
              <a:ext uri="{FF2B5EF4-FFF2-40B4-BE49-F238E27FC236}">
                <a16:creationId xmlns:a16="http://schemas.microsoft.com/office/drawing/2014/main" id="{36FA1A2D-7E16-43AC-BBB8-E8204C90A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431" y="1897085"/>
            <a:ext cx="10250330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011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5BCF12-B5E4-4049-9C36-910282F8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548305"/>
          </a:xfrm>
        </p:spPr>
        <p:txBody>
          <a:bodyPr/>
          <a:lstStyle/>
          <a:p>
            <a:r>
              <a:rPr lang="en-US" altLang="zh-TW" dirty="0"/>
              <a:t>Logistic Regression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840BA6-6CF4-42FD-9561-5E269D0E2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417481"/>
            <a:ext cx="9603275" cy="4748427"/>
          </a:xfrm>
        </p:spPr>
        <p:txBody>
          <a:bodyPr/>
          <a:lstStyle/>
          <a:p>
            <a:r>
              <a:rPr lang="en-US" altLang="zh-TW" dirty="0"/>
              <a:t>2. </a:t>
            </a:r>
            <a:r>
              <a:rPr lang="zh-TW" altLang="en-US" dirty="0"/>
              <a:t>執行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 descr="一張含有 坐 的圖片&#10;&#10;自動產生的描述">
            <a:extLst>
              <a:ext uri="{FF2B5EF4-FFF2-40B4-BE49-F238E27FC236}">
                <a16:creationId xmlns:a16="http://schemas.microsoft.com/office/drawing/2014/main" id="{28243E0E-9DCC-49C0-916A-B8A02E9B5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714" y="1779115"/>
            <a:ext cx="6883257" cy="423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2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C55205-4BBA-4041-AD68-6D093A8F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90250"/>
          </a:xfrm>
        </p:spPr>
        <p:txBody>
          <a:bodyPr/>
          <a:lstStyle/>
          <a:p>
            <a:r>
              <a:rPr lang="en-US" altLang="zh-TW" dirty="0"/>
              <a:t>Logistic Regression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0847BE-C131-4A4A-98D1-7087CF9EF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43575"/>
            <a:ext cx="9603275" cy="3922770"/>
          </a:xfrm>
        </p:spPr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執行結果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 descr="一張含有 黑色, 男人 的圖片&#10;&#10;自動產生的描述">
            <a:extLst>
              <a:ext uri="{FF2B5EF4-FFF2-40B4-BE49-F238E27FC236}">
                <a16:creationId xmlns:a16="http://schemas.microsoft.com/office/drawing/2014/main" id="{BFC23EF3-A289-4D59-A6FD-0B4E7270D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907" y="1900399"/>
            <a:ext cx="6754168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67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82CFF-95FC-41F7-BA8E-C583DBFF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67566"/>
          </a:xfrm>
        </p:spPr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9FF130-961F-4CF4-9D53-B62A471AB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20891"/>
            <a:ext cx="9603275" cy="3945454"/>
          </a:xfrm>
        </p:spPr>
        <p:txBody>
          <a:bodyPr/>
          <a:lstStyle/>
          <a:p>
            <a:r>
              <a:rPr lang="en-US" altLang="zh-TW" dirty="0"/>
              <a:t>1.Train,valid,test</a:t>
            </a:r>
            <a:r>
              <a:rPr lang="zh-TW" altLang="en-US" dirty="0"/>
              <a:t>相差不多，但正確率只有</a:t>
            </a:r>
            <a:r>
              <a:rPr lang="en-US" altLang="zh-TW" dirty="0">
                <a:solidFill>
                  <a:srgbClr val="FF0000"/>
                </a:solidFill>
              </a:rPr>
              <a:t>50%</a:t>
            </a:r>
            <a:r>
              <a:rPr lang="zh-TW" altLang="en-US" dirty="0"/>
              <a:t>附近，雖然有使用迴圈尋找最高機率，但</a:t>
            </a:r>
            <a:r>
              <a:rPr lang="zh-TW" altLang="en-US" dirty="0">
                <a:solidFill>
                  <a:srgbClr val="FF0000"/>
                </a:solidFill>
              </a:rPr>
              <a:t>相差不到</a:t>
            </a:r>
            <a:r>
              <a:rPr lang="en-US" altLang="zh-TW" dirty="0">
                <a:solidFill>
                  <a:srgbClr val="FF0000"/>
                </a:solidFill>
              </a:rPr>
              <a:t>1%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準確低之原因也許是</a:t>
            </a:r>
            <a:r>
              <a:rPr lang="en-US" altLang="zh-TW" dirty="0">
                <a:solidFill>
                  <a:srgbClr val="FF0000"/>
                </a:solidFill>
              </a:rPr>
              <a:t>layer</a:t>
            </a:r>
            <a:r>
              <a:rPr lang="zh-TW" altLang="en-US" dirty="0">
                <a:solidFill>
                  <a:srgbClr val="FF0000"/>
                </a:solidFill>
              </a:rPr>
              <a:t>數不足</a:t>
            </a:r>
            <a:r>
              <a:rPr lang="zh-TW" altLang="en-US" dirty="0"/>
              <a:t>，也許可以</a:t>
            </a:r>
            <a:r>
              <a:rPr lang="zh-TW" altLang="en-US" dirty="0">
                <a:solidFill>
                  <a:srgbClr val="FF0000"/>
                </a:solidFill>
              </a:rPr>
              <a:t>多加</a:t>
            </a:r>
            <a:r>
              <a:rPr lang="en-US" altLang="zh-TW" dirty="0">
                <a:solidFill>
                  <a:srgbClr val="FF0000"/>
                </a:solidFill>
              </a:rPr>
              <a:t>1-2</a:t>
            </a:r>
            <a:r>
              <a:rPr lang="zh-TW" altLang="en-US" dirty="0">
                <a:solidFill>
                  <a:srgbClr val="FF0000"/>
                </a:solidFill>
              </a:rPr>
              <a:t>層</a:t>
            </a:r>
            <a:r>
              <a:rPr lang="en-US" altLang="zh-TW" dirty="0">
                <a:solidFill>
                  <a:srgbClr val="FF0000"/>
                </a:solidFill>
              </a:rPr>
              <a:t>hidden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floor</a:t>
            </a:r>
          </a:p>
          <a:p>
            <a:r>
              <a:rPr lang="en-US" altLang="zh-TW" dirty="0"/>
              <a:t>3.</a:t>
            </a:r>
            <a:r>
              <a:rPr lang="zh-TW" altLang="en-US" dirty="0">
                <a:solidFill>
                  <a:srgbClr val="FF0000"/>
                </a:solidFill>
              </a:rPr>
              <a:t>準確率</a:t>
            </a:r>
            <a:r>
              <a:rPr lang="zh-TW" altLang="en-US" dirty="0"/>
              <a:t>為三個模型中</a:t>
            </a:r>
            <a:r>
              <a:rPr lang="zh-TW" altLang="en-US" dirty="0">
                <a:solidFill>
                  <a:srgbClr val="FF0000"/>
                </a:solidFill>
              </a:rPr>
              <a:t>最低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56455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64</TotalTime>
  <Words>494</Words>
  <Application>Microsoft Office PowerPoint</Application>
  <PresentationFormat>寬螢幕</PresentationFormat>
  <Paragraphs>52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圖庫</vt:lpstr>
      <vt:lpstr>Homework3-1</vt:lpstr>
      <vt:lpstr>Outline</vt:lpstr>
      <vt:lpstr>資料處理</vt:lpstr>
      <vt:lpstr>資料處理(Cont.)</vt:lpstr>
      <vt:lpstr>資料處理(End)</vt:lpstr>
      <vt:lpstr>Logistic Regression</vt:lpstr>
      <vt:lpstr>Logistic Regression</vt:lpstr>
      <vt:lpstr>Logistic Regression</vt:lpstr>
      <vt:lpstr>Conclusion</vt:lpstr>
      <vt:lpstr>Neural Network(DecisionTreeClassifier) </vt:lpstr>
      <vt:lpstr>Conclusion</vt:lpstr>
      <vt:lpstr>Other Classifier(GradientBoostingClassifier) </vt:lpstr>
      <vt:lpstr>Conclusion</vt:lpstr>
      <vt:lpstr>Total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Homework3-1</dc:title>
  <dc:creator>宥達 余</dc:creator>
  <cp:lastModifiedBy>宥達 余</cp:lastModifiedBy>
  <cp:revision>17</cp:revision>
  <dcterms:created xsi:type="dcterms:W3CDTF">2020-05-27T14:34:45Z</dcterms:created>
  <dcterms:modified xsi:type="dcterms:W3CDTF">2020-05-27T15:39:17Z</dcterms:modified>
</cp:coreProperties>
</file>