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9"/>
  </p:notesMasterIdLst>
  <p:handoutMasterIdLst>
    <p:handoutMasterId r:id="rId20"/>
  </p:handoutMasterIdLst>
  <p:sldIdLst>
    <p:sldId id="346" r:id="rId2"/>
    <p:sldId id="359" r:id="rId3"/>
    <p:sldId id="352" r:id="rId4"/>
    <p:sldId id="355" r:id="rId5"/>
    <p:sldId id="362" r:id="rId6"/>
    <p:sldId id="363" r:id="rId7"/>
    <p:sldId id="364" r:id="rId8"/>
    <p:sldId id="372" r:id="rId9"/>
    <p:sldId id="367" r:id="rId10"/>
    <p:sldId id="368" r:id="rId11"/>
    <p:sldId id="369" r:id="rId12"/>
    <p:sldId id="370" r:id="rId13"/>
    <p:sldId id="371" r:id="rId14"/>
    <p:sldId id="338" r:id="rId15"/>
    <p:sldId id="328" r:id="rId16"/>
    <p:sldId id="361" r:id="rId17"/>
    <p:sldId id="354" r:id="rId18"/>
  </p:sldIdLst>
  <p:sldSz cx="11522075" cy="6480175"/>
  <p:notesSz cx="7099300" cy="10234613"/>
  <p:defaultTextStyle>
    <a:defPPr>
      <a:defRPr lang="zh-CN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36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E6FC60"/>
    <a:srgbClr val="EAB200"/>
    <a:srgbClr val="FEE73C"/>
    <a:srgbClr val="FFC819"/>
    <a:srgbClr val="FAFD7B"/>
    <a:srgbClr val="EAFD7B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3" autoAdjust="0"/>
    <p:restoredTop sz="89503" autoAdjust="0"/>
  </p:normalViewPr>
  <p:slideViewPr>
    <p:cSldViewPr>
      <p:cViewPr varScale="1">
        <p:scale>
          <a:sx n="87" d="100"/>
          <a:sy n="87" d="100"/>
        </p:scale>
        <p:origin x="96" y="60"/>
      </p:cViewPr>
      <p:guideLst>
        <p:guide orient="horz" pos="2042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预计盈利份额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中小学教学推广</c:v>
                </c:pt>
                <c:pt idx="1">
                  <c:v>课外兴趣班</c:v>
                </c:pt>
                <c:pt idx="2">
                  <c:v>中国机器人大赛</c:v>
                </c:pt>
                <c:pt idx="3">
                  <c:v>其他渠道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82729282152732"/>
          <c:y val="0.42284376743131208"/>
          <c:w val="0.23025281602210038"/>
          <c:h val="0.299563477983215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资金用途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人力研发</c:v>
                </c:pt>
                <c:pt idx="1">
                  <c:v>公司运营</c:v>
                </c:pt>
                <c:pt idx="2">
                  <c:v>购买设备</c:v>
                </c:pt>
                <c:pt idx="3">
                  <c:v>渠道推广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600</c:v>
                </c:pt>
                <c:pt idx="1">
                  <c:v>200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E0365-FE06-478E-9E94-1E5D344C3B1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8B1C6-92C6-4566-A939-06315047A4B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dirty="0" smtClean="0"/>
            <a:t>科研高校</a:t>
          </a:r>
          <a:endParaRPr lang="zh-CN" altLang="en-US" sz="2800" dirty="0"/>
        </a:p>
      </dgm:t>
    </dgm:pt>
    <dgm:pt modelId="{82E5FD2C-314B-43F5-8360-906F6BAD006E}" type="parTrans" cxnId="{AB44DC02-1C68-4AAE-8C79-4480A8B32B91}">
      <dgm:prSet/>
      <dgm:spPr/>
      <dgm:t>
        <a:bodyPr/>
        <a:lstStyle/>
        <a:p>
          <a:endParaRPr lang="zh-CN" altLang="en-US"/>
        </a:p>
      </dgm:t>
    </dgm:pt>
    <dgm:pt modelId="{7D45C779-FD82-4BC6-A896-C5CBA7DFA822}" type="sibTrans" cxnId="{AB44DC02-1C68-4AAE-8C79-4480A8B32B91}">
      <dgm:prSet/>
      <dgm:spPr/>
      <dgm:t>
        <a:bodyPr/>
        <a:lstStyle/>
        <a:p>
          <a:endParaRPr lang="zh-CN" altLang="en-US"/>
        </a:p>
      </dgm:t>
    </dgm:pt>
    <dgm:pt modelId="{6BD41174-5156-4A5E-94D5-481D5993BBBD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中小学校</a:t>
          </a:r>
          <a:endParaRPr lang="zh-CN" altLang="en-US" sz="2800" dirty="0"/>
        </a:p>
      </dgm:t>
    </dgm:pt>
    <dgm:pt modelId="{893E305A-2D21-4FD8-9335-262114A9121E}" type="parTrans" cxnId="{76332C00-5D59-4A9C-B61C-EC59CDBA0BA3}">
      <dgm:prSet/>
      <dgm:spPr/>
      <dgm:t>
        <a:bodyPr/>
        <a:lstStyle/>
        <a:p>
          <a:endParaRPr lang="zh-CN" altLang="en-US"/>
        </a:p>
      </dgm:t>
    </dgm:pt>
    <dgm:pt modelId="{50885BE1-7CC3-4A98-9570-AE6C4CA2131D}" type="sibTrans" cxnId="{76332C00-5D59-4A9C-B61C-EC59CDBA0BA3}">
      <dgm:prSet/>
      <dgm:spPr/>
      <dgm:t>
        <a:bodyPr/>
        <a:lstStyle/>
        <a:p>
          <a:endParaRPr lang="zh-CN" altLang="en-US"/>
        </a:p>
      </dgm:t>
    </dgm:pt>
    <dgm:pt modelId="{461621F1-73FF-456B-BF74-BC36DB0BC2E5}">
      <dgm:prSet phldrT="[文本]"/>
      <dgm:spPr/>
      <dgm:t>
        <a:bodyPr/>
        <a:lstStyle/>
        <a:p>
          <a:r>
            <a:rPr lang="zh-CN" altLang="en-US" dirty="0" smtClean="0"/>
            <a:t>课外兴趣班</a:t>
          </a:r>
          <a:endParaRPr lang="zh-CN" altLang="en-US" dirty="0"/>
        </a:p>
      </dgm:t>
    </dgm:pt>
    <dgm:pt modelId="{A32E8F8A-3346-49EA-A1F2-7AF82A3B764D}" type="parTrans" cxnId="{DC8F5195-5215-4272-8410-F60985F24895}">
      <dgm:prSet/>
      <dgm:spPr/>
      <dgm:t>
        <a:bodyPr/>
        <a:lstStyle/>
        <a:p>
          <a:endParaRPr lang="zh-CN" altLang="en-US"/>
        </a:p>
      </dgm:t>
    </dgm:pt>
    <dgm:pt modelId="{6EF5ACF2-F91B-42DB-A0BD-BC55FCF3C2D1}" type="sibTrans" cxnId="{DC8F5195-5215-4272-8410-F60985F24895}">
      <dgm:prSet/>
      <dgm:spPr/>
      <dgm:t>
        <a:bodyPr/>
        <a:lstStyle/>
        <a:p>
          <a:endParaRPr lang="zh-CN" altLang="en-US"/>
        </a:p>
      </dgm:t>
    </dgm:pt>
    <dgm:pt modelId="{623B59B0-3CB8-40B2-AF37-129C947D5E7E}">
      <dgm:prSet phldrT="[文本]" custT="1"/>
      <dgm:spPr/>
      <dgm:t>
        <a:bodyPr/>
        <a:lstStyle/>
        <a:p>
          <a:r>
            <a:rPr lang="zh-CN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目标用户</a:t>
          </a:r>
          <a:endParaRPr lang="zh-CN" altLang="en-US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E0F82-2DD1-4064-8BC6-3FA3A8F72EC2}" type="parTrans" cxnId="{8FADDC22-1165-40E8-92BE-75E68A730F23}">
      <dgm:prSet/>
      <dgm:spPr/>
      <dgm:t>
        <a:bodyPr/>
        <a:lstStyle/>
        <a:p>
          <a:endParaRPr lang="zh-CN" altLang="en-US"/>
        </a:p>
      </dgm:t>
    </dgm:pt>
    <dgm:pt modelId="{80927E07-7AD4-4708-89D7-A7AA693628AD}" type="sibTrans" cxnId="{8FADDC22-1165-40E8-92BE-75E68A730F23}">
      <dgm:prSet/>
      <dgm:spPr/>
      <dgm:t>
        <a:bodyPr/>
        <a:lstStyle/>
        <a:p>
          <a:endParaRPr lang="zh-CN" altLang="en-US"/>
        </a:p>
      </dgm:t>
    </dgm:pt>
    <dgm:pt modelId="{D6EE5A13-8AAD-4090-B8A6-D945B8BFB9E4}" type="pres">
      <dgm:prSet presAssocID="{6A1E0365-FE06-478E-9E94-1E5D344C3B1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F82B52-6988-40D7-B4CF-1FF2F9B8F2B2}" type="pres">
      <dgm:prSet presAssocID="{6A1E0365-FE06-478E-9E94-1E5D344C3B16}" presName="ellipse" presStyleLbl="trBgShp" presStyleIdx="0" presStyleCnt="1"/>
      <dgm:spPr/>
    </dgm:pt>
    <dgm:pt modelId="{C0BE3E08-3AB0-45FD-8DDF-4DF1E7B789F3}" type="pres">
      <dgm:prSet presAssocID="{6A1E0365-FE06-478E-9E94-1E5D344C3B16}" presName="arrow1" presStyleLbl="fgShp" presStyleIdx="0" presStyleCnt="1"/>
      <dgm:spPr/>
    </dgm:pt>
    <dgm:pt modelId="{7F9E2079-0A3A-4DD8-8AEA-1765E8F45B85}" type="pres">
      <dgm:prSet presAssocID="{6A1E0365-FE06-478E-9E94-1E5D344C3B1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52141-53C8-4C30-952D-601A017019DB}" type="pres">
      <dgm:prSet presAssocID="{6BD41174-5156-4A5E-94D5-481D5993BBB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A38F6-567A-4960-917F-C8C0AFA36F15}" type="pres">
      <dgm:prSet presAssocID="{461621F1-73FF-456B-BF74-BC36DB0BC2E5}" presName="item2" presStyleLbl="node1" presStyleIdx="1" presStyleCnt="3" custLinFactNeighborX="1112" custLinFactNeighborY="1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D37D5-B65F-4400-B5AA-F278FCC445AB}" type="pres">
      <dgm:prSet presAssocID="{623B59B0-3CB8-40B2-AF37-129C947D5E7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5C9B3-8FF4-430D-879D-EEDF85936E68}" type="pres">
      <dgm:prSet presAssocID="{6A1E0365-FE06-478E-9E94-1E5D344C3B16}" presName="funnel" presStyleLbl="trAlignAcc1" presStyleIdx="0" presStyleCnt="1"/>
      <dgm:spPr/>
    </dgm:pt>
  </dgm:ptLst>
  <dgm:cxnLst>
    <dgm:cxn modelId="{8FADDC22-1165-40E8-92BE-75E68A730F23}" srcId="{6A1E0365-FE06-478E-9E94-1E5D344C3B16}" destId="{623B59B0-3CB8-40B2-AF37-129C947D5E7E}" srcOrd="3" destOrd="0" parTransId="{15BE0F82-2DD1-4064-8BC6-3FA3A8F72EC2}" sibTransId="{80927E07-7AD4-4708-89D7-A7AA693628AD}"/>
    <dgm:cxn modelId="{DC8F5195-5215-4272-8410-F60985F24895}" srcId="{6A1E0365-FE06-478E-9E94-1E5D344C3B16}" destId="{461621F1-73FF-456B-BF74-BC36DB0BC2E5}" srcOrd="2" destOrd="0" parTransId="{A32E8F8A-3346-49EA-A1F2-7AF82A3B764D}" sibTransId="{6EF5ACF2-F91B-42DB-A0BD-BC55FCF3C2D1}"/>
    <dgm:cxn modelId="{71904E51-CE79-43B9-A5D7-7C3FDB0BBA69}" type="presOf" srcId="{6A1E0365-FE06-478E-9E94-1E5D344C3B16}" destId="{D6EE5A13-8AAD-4090-B8A6-D945B8BFB9E4}" srcOrd="0" destOrd="0" presId="urn:microsoft.com/office/officeart/2005/8/layout/funnel1"/>
    <dgm:cxn modelId="{B5D9267A-65B6-4D4A-9EAF-323254C74DD5}" type="presOf" srcId="{B0C8B1C6-92C6-4566-A939-06315047A4B7}" destId="{9F5D37D5-B65F-4400-B5AA-F278FCC445AB}" srcOrd="0" destOrd="0" presId="urn:microsoft.com/office/officeart/2005/8/layout/funnel1"/>
    <dgm:cxn modelId="{9E8033AF-846B-4CB8-AC09-CBC7D11A1217}" type="presOf" srcId="{6BD41174-5156-4A5E-94D5-481D5993BBBD}" destId="{D86A38F6-567A-4960-917F-C8C0AFA36F15}" srcOrd="0" destOrd="0" presId="urn:microsoft.com/office/officeart/2005/8/layout/funnel1"/>
    <dgm:cxn modelId="{10E19F5A-9FD7-4B5B-AD90-632DF6D5D888}" type="presOf" srcId="{623B59B0-3CB8-40B2-AF37-129C947D5E7E}" destId="{7F9E2079-0A3A-4DD8-8AEA-1765E8F45B85}" srcOrd="0" destOrd="0" presId="urn:microsoft.com/office/officeart/2005/8/layout/funnel1"/>
    <dgm:cxn modelId="{AB44DC02-1C68-4AAE-8C79-4480A8B32B91}" srcId="{6A1E0365-FE06-478E-9E94-1E5D344C3B16}" destId="{B0C8B1C6-92C6-4566-A939-06315047A4B7}" srcOrd="0" destOrd="0" parTransId="{82E5FD2C-314B-43F5-8360-906F6BAD006E}" sibTransId="{7D45C779-FD82-4BC6-A896-C5CBA7DFA822}"/>
    <dgm:cxn modelId="{76332C00-5D59-4A9C-B61C-EC59CDBA0BA3}" srcId="{6A1E0365-FE06-478E-9E94-1E5D344C3B16}" destId="{6BD41174-5156-4A5E-94D5-481D5993BBBD}" srcOrd="1" destOrd="0" parTransId="{893E305A-2D21-4FD8-9335-262114A9121E}" sibTransId="{50885BE1-7CC3-4A98-9570-AE6C4CA2131D}"/>
    <dgm:cxn modelId="{EF1F6617-36FD-4434-9A1D-26E85191B203}" type="presOf" srcId="{461621F1-73FF-456B-BF74-BC36DB0BC2E5}" destId="{62352141-53C8-4C30-952D-601A017019DB}" srcOrd="0" destOrd="0" presId="urn:microsoft.com/office/officeart/2005/8/layout/funnel1"/>
    <dgm:cxn modelId="{5D97AB59-3178-4D2F-B3D1-E0D7B4F5125D}" type="presParOf" srcId="{D6EE5A13-8AAD-4090-B8A6-D945B8BFB9E4}" destId="{64F82B52-6988-40D7-B4CF-1FF2F9B8F2B2}" srcOrd="0" destOrd="0" presId="urn:microsoft.com/office/officeart/2005/8/layout/funnel1"/>
    <dgm:cxn modelId="{04D21A62-2B23-4E93-B517-ED98C9986365}" type="presParOf" srcId="{D6EE5A13-8AAD-4090-B8A6-D945B8BFB9E4}" destId="{C0BE3E08-3AB0-45FD-8DDF-4DF1E7B789F3}" srcOrd="1" destOrd="0" presId="urn:microsoft.com/office/officeart/2005/8/layout/funnel1"/>
    <dgm:cxn modelId="{7E51453B-542F-48D4-A4BC-A0660498988E}" type="presParOf" srcId="{D6EE5A13-8AAD-4090-B8A6-D945B8BFB9E4}" destId="{7F9E2079-0A3A-4DD8-8AEA-1765E8F45B85}" srcOrd="2" destOrd="0" presId="urn:microsoft.com/office/officeart/2005/8/layout/funnel1"/>
    <dgm:cxn modelId="{8493E097-D6FE-41F4-9902-C79A2B7AF95E}" type="presParOf" srcId="{D6EE5A13-8AAD-4090-B8A6-D945B8BFB9E4}" destId="{62352141-53C8-4C30-952D-601A017019DB}" srcOrd="3" destOrd="0" presId="urn:microsoft.com/office/officeart/2005/8/layout/funnel1"/>
    <dgm:cxn modelId="{0C892506-A71C-4A49-813E-3B02D3814F96}" type="presParOf" srcId="{D6EE5A13-8AAD-4090-B8A6-D945B8BFB9E4}" destId="{D86A38F6-567A-4960-917F-C8C0AFA36F15}" srcOrd="4" destOrd="0" presId="urn:microsoft.com/office/officeart/2005/8/layout/funnel1"/>
    <dgm:cxn modelId="{28D70B41-484C-4C4F-9006-C3059556FDA9}" type="presParOf" srcId="{D6EE5A13-8AAD-4090-B8A6-D945B8BFB9E4}" destId="{9F5D37D5-B65F-4400-B5AA-F278FCC445AB}" srcOrd="5" destOrd="0" presId="urn:microsoft.com/office/officeart/2005/8/layout/funnel1"/>
    <dgm:cxn modelId="{7A383939-2CF5-4789-9914-7DECDF40A40E}" type="presParOf" srcId="{D6EE5A13-8AAD-4090-B8A6-D945B8BFB9E4}" destId="{73A5C9B3-8FF4-430D-879D-EEDF85936E6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A195C-755B-488E-9107-DEAA34BBF406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C345C-8015-4DEC-8DA5-38F65186462E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教学课件</a:t>
          </a:r>
          <a:endParaRPr lang="zh-CN" altLang="en-US" dirty="0"/>
        </a:p>
      </dgm:t>
    </dgm:pt>
    <dgm:pt modelId="{7EC804C8-619E-4217-BF42-22FD04249351}" type="parTrans" cxnId="{1C4E25AF-1B9B-4F3A-8592-C72DDC0CF71D}">
      <dgm:prSet/>
      <dgm:spPr/>
      <dgm:t>
        <a:bodyPr/>
        <a:lstStyle/>
        <a:p>
          <a:endParaRPr lang="zh-CN" altLang="en-US"/>
        </a:p>
      </dgm:t>
    </dgm:pt>
    <dgm:pt modelId="{AE8099EC-0E20-4799-8711-E34643BF62FD}" type="sibTrans" cxnId="{1C4E25AF-1B9B-4F3A-8592-C72DDC0CF71D}">
      <dgm:prSet/>
      <dgm:spPr/>
      <dgm:t>
        <a:bodyPr/>
        <a:lstStyle/>
        <a:p>
          <a:endParaRPr lang="zh-CN" altLang="en-US"/>
        </a:p>
      </dgm:t>
    </dgm:pt>
    <dgm:pt modelId="{7D5C9A71-3232-4DCA-A5D8-77B6FFE169D4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线上视频</a:t>
          </a:r>
          <a:endParaRPr lang="zh-CN" altLang="en-US" dirty="0"/>
        </a:p>
      </dgm:t>
    </dgm:pt>
    <dgm:pt modelId="{F5863BDE-3248-46FF-95F1-051C673600EB}" type="parTrans" cxnId="{2A4649CF-A604-4254-B286-871C60130AD6}">
      <dgm:prSet/>
      <dgm:spPr/>
      <dgm:t>
        <a:bodyPr/>
        <a:lstStyle/>
        <a:p>
          <a:endParaRPr lang="zh-CN" altLang="en-US"/>
        </a:p>
      </dgm:t>
    </dgm:pt>
    <dgm:pt modelId="{79364C89-11B8-4903-961B-AC65AA624FD2}" type="sibTrans" cxnId="{2A4649CF-A604-4254-B286-871C60130AD6}">
      <dgm:prSet/>
      <dgm:spPr/>
      <dgm:t>
        <a:bodyPr/>
        <a:lstStyle/>
        <a:p>
          <a:endParaRPr lang="zh-CN" altLang="en-US"/>
        </a:p>
      </dgm:t>
    </dgm:pt>
    <dgm:pt modelId="{93BE3714-78A0-4F54-BEB4-B6D75D1800E7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社区分享</a:t>
          </a:r>
          <a:endParaRPr lang="zh-CN" altLang="en-US" dirty="0"/>
        </a:p>
      </dgm:t>
    </dgm:pt>
    <dgm:pt modelId="{8D652273-B939-4903-89A2-28FEE2BCAB2F}" type="parTrans" cxnId="{F7D73F08-4F0B-4F11-9844-6884A64B76F5}">
      <dgm:prSet/>
      <dgm:spPr/>
      <dgm:t>
        <a:bodyPr/>
        <a:lstStyle/>
        <a:p>
          <a:endParaRPr lang="zh-CN" altLang="en-US"/>
        </a:p>
      </dgm:t>
    </dgm:pt>
    <dgm:pt modelId="{0DE76EBF-3763-4C08-9A9C-CC26954EF890}" type="sibTrans" cxnId="{F7D73F08-4F0B-4F11-9844-6884A64B76F5}">
      <dgm:prSet/>
      <dgm:spPr/>
      <dgm:t>
        <a:bodyPr/>
        <a:lstStyle/>
        <a:p>
          <a:endParaRPr lang="zh-CN" altLang="en-US"/>
        </a:p>
      </dgm:t>
    </dgm:pt>
    <dgm:pt modelId="{EAFFB1FF-DD43-459A-A40A-4D13C798D550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线下讲座</a:t>
          </a:r>
          <a:endParaRPr lang="zh-CN" altLang="en-US" dirty="0"/>
        </a:p>
      </dgm:t>
    </dgm:pt>
    <dgm:pt modelId="{925408FB-A7AB-4A68-B8BA-C5A0ACEC99F4}" type="parTrans" cxnId="{88DC6335-CB04-4D40-935A-4A532C1B71DC}">
      <dgm:prSet/>
      <dgm:spPr/>
      <dgm:t>
        <a:bodyPr/>
        <a:lstStyle/>
        <a:p>
          <a:endParaRPr lang="zh-CN" altLang="en-US"/>
        </a:p>
      </dgm:t>
    </dgm:pt>
    <dgm:pt modelId="{7BD48DAE-0628-4F8F-B27F-72F335EAD22C}" type="sibTrans" cxnId="{88DC6335-CB04-4D40-935A-4A532C1B71DC}">
      <dgm:prSet/>
      <dgm:spPr/>
      <dgm:t>
        <a:bodyPr/>
        <a:lstStyle/>
        <a:p>
          <a:endParaRPr lang="zh-CN" altLang="en-US"/>
        </a:p>
      </dgm:t>
    </dgm:pt>
    <dgm:pt modelId="{38033FC9-1821-42A6-BDA7-3EBC357BFFE7}" type="pres">
      <dgm:prSet presAssocID="{CBEA195C-755B-488E-9107-DEAA34BBF40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23424D0-EC88-457E-95C9-153E0EE6A459}" type="pres">
      <dgm:prSet presAssocID="{CBEA195C-755B-488E-9107-DEAA34BBF406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3EE1E1-074E-4EFA-9BEB-9A8BEF9B814E}" type="pres">
      <dgm:prSet presAssocID="{CBEA195C-755B-488E-9107-DEAA34BBF406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60AAA-75E3-4D42-B5D4-27A83FC2971D}" type="pres">
      <dgm:prSet presAssocID="{CBEA195C-755B-488E-9107-DEAA34BBF406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0076A8-89FD-4514-BF29-80324505941E}" type="pres">
      <dgm:prSet presAssocID="{CBEA195C-755B-488E-9107-DEAA34BBF406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D73F08-4F0B-4F11-9844-6884A64B76F5}" srcId="{CBEA195C-755B-488E-9107-DEAA34BBF406}" destId="{93BE3714-78A0-4F54-BEB4-B6D75D1800E7}" srcOrd="2" destOrd="0" parTransId="{8D652273-B939-4903-89A2-28FEE2BCAB2F}" sibTransId="{0DE76EBF-3763-4C08-9A9C-CC26954EF890}"/>
    <dgm:cxn modelId="{1C4E25AF-1B9B-4F3A-8592-C72DDC0CF71D}" srcId="{CBEA195C-755B-488E-9107-DEAA34BBF406}" destId="{316C345C-8015-4DEC-8DA5-38F65186462E}" srcOrd="0" destOrd="0" parTransId="{7EC804C8-619E-4217-BF42-22FD04249351}" sibTransId="{AE8099EC-0E20-4799-8711-E34643BF62FD}"/>
    <dgm:cxn modelId="{88DC6335-CB04-4D40-935A-4A532C1B71DC}" srcId="{CBEA195C-755B-488E-9107-DEAA34BBF406}" destId="{EAFFB1FF-DD43-459A-A40A-4D13C798D550}" srcOrd="3" destOrd="0" parTransId="{925408FB-A7AB-4A68-B8BA-C5A0ACEC99F4}" sibTransId="{7BD48DAE-0628-4F8F-B27F-72F335EAD22C}"/>
    <dgm:cxn modelId="{3DC479B1-7852-4048-9662-6672BFF806B5}" type="presOf" srcId="{EAFFB1FF-DD43-459A-A40A-4D13C798D550}" destId="{0D0076A8-89FD-4514-BF29-80324505941E}" srcOrd="0" destOrd="0" presId="urn:microsoft.com/office/officeart/2005/8/layout/pyramid4"/>
    <dgm:cxn modelId="{5886A567-3CA1-4DE7-8BB9-BE5B3DA0FA28}" type="presOf" srcId="{316C345C-8015-4DEC-8DA5-38F65186462E}" destId="{423424D0-EC88-457E-95C9-153E0EE6A459}" srcOrd="0" destOrd="0" presId="urn:microsoft.com/office/officeart/2005/8/layout/pyramid4"/>
    <dgm:cxn modelId="{ADC9483F-03CD-469E-BAAF-EB79D4BE21F7}" type="presOf" srcId="{CBEA195C-755B-488E-9107-DEAA34BBF406}" destId="{38033FC9-1821-42A6-BDA7-3EBC357BFFE7}" srcOrd="0" destOrd="0" presId="urn:microsoft.com/office/officeart/2005/8/layout/pyramid4"/>
    <dgm:cxn modelId="{8EAB19A4-CEDF-42F6-BDE9-3E8A2B55F673}" type="presOf" srcId="{93BE3714-78A0-4F54-BEB4-B6D75D1800E7}" destId="{66C60AAA-75E3-4D42-B5D4-27A83FC2971D}" srcOrd="0" destOrd="0" presId="urn:microsoft.com/office/officeart/2005/8/layout/pyramid4"/>
    <dgm:cxn modelId="{137BB704-507F-4D6E-8460-71C3BD750505}" type="presOf" srcId="{7D5C9A71-3232-4DCA-A5D8-77B6FFE169D4}" destId="{B53EE1E1-074E-4EFA-9BEB-9A8BEF9B814E}" srcOrd="0" destOrd="0" presId="urn:microsoft.com/office/officeart/2005/8/layout/pyramid4"/>
    <dgm:cxn modelId="{2A4649CF-A604-4254-B286-871C60130AD6}" srcId="{CBEA195C-755B-488E-9107-DEAA34BBF406}" destId="{7D5C9A71-3232-4DCA-A5D8-77B6FFE169D4}" srcOrd="1" destOrd="0" parTransId="{F5863BDE-3248-46FF-95F1-051C673600EB}" sibTransId="{79364C89-11B8-4903-961B-AC65AA624FD2}"/>
    <dgm:cxn modelId="{DD4CE132-D958-458A-B71B-BE44A0520E3E}" type="presParOf" srcId="{38033FC9-1821-42A6-BDA7-3EBC357BFFE7}" destId="{423424D0-EC88-457E-95C9-153E0EE6A459}" srcOrd="0" destOrd="0" presId="urn:microsoft.com/office/officeart/2005/8/layout/pyramid4"/>
    <dgm:cxn modelId="{DE824613-9969-4E14-B1B3-41C56EAB1485}" type="presParOf" srcId="{38033FC9-1821-42A6-BDA7-3EBC357BFFE7}" destId="{B53EE1E1-074E-4EFA-9BEB-9A8BEF9B814E}" srcOrd="1" destOrd="0" presId="urn:microsoft.com/office/officeart/2005/8/layout/pyramid4"/>
    <dgm:cxn modelId="{BF6EC3FD-0CAD-414B-96F0-2BC51C789014}" type="presParOf" srcId="{38033FC9-1821-42A6-BDA7-3EBC357BFFE7}" destId="{66C60AAA-75E3-4D42-B5D4-27A83FC2971D}" srcOrd="2" destOrd="0" presId="urn:microsoft.com/office/officeart/2005/8/layout/pyramid4"/>
    <dgm:cxn modelId="{7EAD8F05-22E3-48EB-B88A-546F21C250C8}" type="presParOf" srcId="{38033FC9-1821-42A6-BDA7-3EBC357BFFE7}" destId="{0D0076A8-89FD-4514-BF29-80324505941E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85E91-C715-413D-B533-B774BEE4283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8C04E1-D2C5-4BCE-9A69-B389C766B079}">
      <dgm:prSet phldrT="[文本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zh-CN" sz="2400" dirty="0" smtClean="0"/>
            <a:t>Project 1</a:t>
          </a:r>
          <a:r>
            <a:rPr lang="zh-CN" altLang="en-US" sz="2400" dirty="0" smtClean="0"/>
            <a:t>：</a:t>
          </a:r>
          <a:r>
            <a:rPr lang="en-US" altLang="zh-CN" sz="2400" dirty="0" smtClean="0"/>
            <a:t>ROS </a:t>
          </a:r>
          <a:r>
            <a:rPr lang="zh-CN" altLang="en-US" sz="2400" dirty="0" smtClean="0"/>
            <a:t>基础</a:t>
          </a:r>
          <a:endParaRPr lang="zh-CN" altLang="en-US" sz="2400" dirty="0"/>
        </a:p>
      </dgm:t>
    </dgm:pt>
    <dgm:pt modelId="{DFC65199-0523-4BCD-B60C-5785369CAE40}" type="parTrans" cxnId="{B3F93FB8-9D28-4A01-917F-29123F283C82}">
      <dgm:prSet/>
      <dgm:spPr/>
      <dgm:t>
        <a:bodyPr/>
        <a:lstStyle/>
        <a:p>
          <a:endParaRPr lang="zh-CN" altLang="en-US"/>
        </a:p>
      </dgm:t>
    </dgm:pt>
    <dgm:pt modelId="{B0FD5E2F-26E2-47AC-9D19-2FD59A341668}" type="sibTrans" cxnId="{B3F93FB8-9D28-4A01-917F-29123F283C82}">
      <dgm:prSet/>
      <dgm:spPr/>
      <dgm:t>
        <a:bodyPr/>
        <a:lstStyle/>
        <a:p>
          <a:endParaRPr lang="zh-CN" altLang="en-US"/>
        </a:p>
      </dgm:t>
    </dgm:pt>
    <dgm:pt modelId="{076FB7C0-DD01-4049-B1DE-D3B07D641AC2}">
      <dgm:prSet phldrT="[文本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sz="2000" dirty="0" smtClean="0"/>
            <a:t>你的第一个</a:t>
          </a:r>
          <a:r>
            <a:rPr lang="en-US" altLang="zh-CN" sz="2000" dirty="0" smtClean="0"/>
            <a:t>ROS</a:t>
          </a:r>
          <a:r>
            <a:rPr lang="zh-CN" altLang="en-US" sz="2000" dirty="0" smtClean="0"/>
            <a:t>程序</a:t>
          </a:r>
          <a:endParaRPr lang="zh-CN" altLang="en-US" sz="2000" dirty="0"/>
        </a:p>
      </dgm:t>
    </dgm:pt>
    <dgm:pt modelId="{881DCE01-EC1B-4AF5-B500-3391202AD308}" type="parTrans" cxnId="{AA8F1992-C93C-477B-947E-75988D78A225}">
      <dgm:prSet/>
      <dgm:spPr/>
      <dgm:t>
        <a:bodyPr/>
        <a:lstStyle/>
        <a:p>
          <a:endParaRPr lang="zh-CN" altLang="en-US"/>
        </a:p>
      </dgm:t>
    </dgm:pt>
    <dgm:pt modelId="{9F7F8ABE-BCE1-41E9-869D-905933B52520}" type="sibTrans" cxnId="{AA8F1992-C93C-477B-947E-75988D78A225}">
      <dgm:prSet/>
      <dgm:spPr/>
      <dgm:t>
        <a:bodyPr/>
        <a:lstStyle/>
        <a:p>
          <a:endParaRPr lang="zh-CN" altLang="en-US"/>
        </a:p>
      </dgm:t>
    </dgm:pt>
    <dgm:pt modelId="{DD0DC75F-0D3B-4C6C-8770-DF3DE5D2CA1C}">
      <dgm:prSet phldrT="[文本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altLang="zh-CN" sz="2400" dirty="0" smtClean="0"/>
            <a:t>Project 2</a:t>
          </a:r>
          <a:r>
            <a:rPr lang="zh-CN" altLang="en-US" sz="2400" dirty="0" smtClean="0"/>
            <a:t>：运动学</a:t>
          </a:r>
          <a:endParaRPr lang="zh-CN" altLang="en-US" sz="2400" dirty="0"/>
        </a:p>
      </dgm:t>
    </dgm:pt>
    <dgm:pt modelId="{F6AB8008-9F5C-4F36-A8C1-1B08764FEB81}" type="parTrans" cxnId="{87307F54-F13F-4246-8DC0-1FE6A64DDB7B}">
      <dgm:prSet/>
      <dgm:spPr/>
      <dgm:t>
        <a:bodyPr/>
        <a:lstStyle/>
        <a:p>
          <a:endParaRPr lang="zh-CN" altLang="en-US"/>
        </a:p>
      </dgm:t>
    </dgm:pt>
    <dgm:pt modelId="{6C575E56-A40B-4B30-AD97-3BBC5F16594B}" type="sibTrans" cxnId="{87307F54-F13F-4246-8DC0-1FE6A64DDB7B}">
      <dgm:prSet/>
      <dgm:spPr/>
      <dgm:t>
        <a:bodyPr/>
        <a:lstStyle/>
        <a:p>
          <a:endParaRPr lang="zh-CN" altLang="en-US"/>
        </a:p>
      </dgm:t>
    </dgm:pt>
    <dgm:pt modelId="{60965B34-94AE-483E-BF56-BDBE88A5401A}">
      <dgm:prSet phldrT="[文本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zh-CN" altLang="en-US" sz="2000" dirty="0" smtClean="0"/>
            <a:t>机械臂完成挥手动作</a:t>
          </a:r>
          <a:endParaRPr lang="zh-CN" altLang="en-US" sz="2000" dirty="0"/>
        </a:p>
      </dgm:t>
    </dgm:pt>
    <dgm:pt modelId="{BA24BBB1-6A7A-4D38-BA25-50415098AF2B}" type="parTrans" cxnId="{E718DB4E-0A9A-4ED1-84DC-5F64A298D636}">
      <dgm:prSet/>
      <dgm:spPr/>
      <dgm:t>
        <a:bodyPr/>
        <a:lstStyle/>
        <a:p>
          <a:endParaRPr lang="zh-CN" altLang="en-US"/>
        </a:p>
      </dgm:t>
    </dgm:pt>
    <dgm:pt modelId="{1A554B1B-51E9-4A2C-85D6-F8FBB3AAE9FF}" type="sibTrans" cxnId="{E718DB4E-0A9A-4ED1-84DC-5F64A298D636}">
      <dgm:prSet/>
      <dgm:spPr/>
      <dgm:t>
        <a:bodyPr/>
        <a:lstStyle/>
        <a:p>
          <a:endParaRPr lang="zh-CN" altLang="en-US"/>
        </a:p>
      </dgm:t>
    </dgm:pt>
    <dgm:pt modelId="{6C988817-FD87-4685-BFEC-F2D80939ECD2}">
      <dgm:prSet phldrT="[文本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altLang="zh-CN" sz="2400" dirty="0" smtClean="0"/>
            <a:t>Project 3</a:t>
          </a:r>
          <a:r>
            <a:rPr lang="zh-CN" altLang="en-US" sz="2400" dirty="0" smtClean="0"/>
            <a:t>：机器视觉</a:t>
          </a:r>
          <a:endParaRPr lang="zh-CN" altLang="en-US" sz="2400" dirty="0"/>
        </a:p>
      </dgm:t>
    </dgm:pt>
    <dgm:pt modelId="{A687E69A-945A-4A9C-AE0F-78F1F2ACF990}" type="parTrans" cxnId="{BE3B5FDE-F9FB-4D18-BEF2-BD09491E12DE}">
      <dgm:prSet/>
      <dgm:spPr/>
      <dgm:t>
        <a:bodyPr/>
        <a:lstStyle/>
        <a:p>
          <a:endParaRPr lang="zh-CN" altLang="en-US"/>
        </a:p>
      </dgm:t>
    </dgm:pt>
    <dgm:pt modelId="{64ADE7EB-DCD8-4AEB-8624-124DACBEF804}" type="sibTrans" cxnId="{BE3B5FDE-F9FB-4D18-BEF2-BD09491E12DE}">
      <dgm:prSet/>
      <dgm:spPr/>
      <dgm:t>
        <a:bodyPr/>
        <a:lstStyle/>
        <a:p>
          <a:endParaRPr lang="zh-CN" altLang="en-US"/>
        </a:p>
      </dgm:t>
    </dgm:pt>
    <dgm:pt modelId="{C46B88F0-F908-4786-8355-9BA3CFE1A60B}">
      <dgm:prSet phldrT="[文本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zh-CN" altLang="en-US" sz="2000" dirty="0" smtClean="0"/>
            <a:t>识别画面中的人脸</a:t>
          </a:r>
          <a:endParaRPr lang="zh-CN" altLang="en-US" sz="2000" dirty="0"/>
        </a:p>
      </dgm:t>
    </dgm:pt>
    <dgm:pt modelId="{17F35D93-5F86-45B5-9C4B-0AE0BECE1CEE}" type="parTrans" cxnId="{C3C4A432-84A9-485D-BCB0-72D02291F7D2}">
      <dgm:prSet/>
      <dgm:spPr/>
      <dgm:t>
        <a:bodyPr/>
        <a:lstStyle/>
        <a:p>
          <a:endParaRPr lang="zh-CN" altLang="en-US"/>
        </a:p>
      </dgm:t>
    </dgm:pt>
    <dgm:pt modelId="{FCD3F625-5B9D-4DA2-B1C1-398307AC1BCE}" type="sibTrans" cxnId="{C3C4A432-84A9-485D-BCB0-72D02291F7D2}">
      <dgm:prSet/>
      <dgm:spPr/>
      <dgm:t>
        <a:bodyPr/>
        <a:lstStyle/>
        <a:p>
          <a:endParaRPr lang="zh-CN" altLang="en-US"/>
        </a:p>
      </dgm:t>
    </dgm:pt>
    <dgm:pt modelId="{12BF8A98-168F-4D51-9868-EA926DD8F2C7}" type="pres">
      <dgm:prSet presAssocID="{23A85E91-C715-413D-B533-B774BEE4283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5A895E-0940-4EF4-B7C6-9951142B6FDA}" type="pres">
      <dgm:prSet presAssocID="{5D8C04E1-D2C5-4BCE-9A69-B389C766B079}" presName="comp" presStyleCnt="0"/>
      <dgm:spPr/>
    </dgm:pt>
    <dgm:pt modelId="{67FDE111-CFA5-41A3-840E-7AA25A8BE3E7}" type="pres">
      <dgm:prSet presAssocID="{5D8C04E1-D2C5-4BCE-9A69-B389C766B079}" presName="box" presStyleLbl="node1" presStyleIdx="0" presStyleCnt="3" custScaleY="34531" custLinFactNeighborX="-10280" custLinFactNeighborY="-4501"/>
      <dgm:spPr/>
      <dgm:t>
        <a:bodyPr/>
        <a:lstStyle/>
        <a:p>
          <a:endParaRPr lang="zh-CN" altLang="en-US"/>
        </a:p>
      </dgm:t>
    </dgm:pt>
    <dgm:pt modelId="{F93E9C14-DFF4-4F38-94C2-59B2DC8C2D62}" type="pres">
      <dgm:prSet presAssocID="{5D8C04E1-D2C5-4BCE-9A69-B389C766B079}" presName="img" presStyleLbl="fgImgPlace1" presStyleIdx="0" presStyleCnt="3" custScaleX="84387" custScaleY="26746" custLinFactNeighborX="-17483" custLinFactNeighborY="5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4D6F3C2-5518-4D22-91DE-7646B5EBFCC5}" type="pres">
      <dgm:prSet presAssocID="{5D8C04E1-D2C5-4BCE-9A69-B389C766B07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CA125-F0DB-4D98-85F7-E26EF9A08309}" type="pres">
      <dgm:prSet presAssocID="{B0FD5E2F-26E2-47AC-9D19-2FD59A341668}" presName="spacer" presStyleCnt="0"/>
      <dgm:spPr/>
    </dgm:pt>
    <dgm:pt modelId="{8C21CAF7-4078-44BE-9704-484CD3DDD1B2}" type="pres">
      <dgm:prSet presAssocID="{DD0DC75F-0D3B-4C6C-8770-DF3DE5D2CA1C}" presName="comp" presStyleCnt="0"/>
      <dgm:spPr/>
    </dgm:pt>
    <dgm:pt modelId="{3B480599-5138-419A-853F-F1481999E6DC}" type="pres">
      <dgm:prSet presAssocID="{DD0DC75F-0D3B-4C6C-8770-DF3DE5D2CA1C}" presName="box" presStyleLbl="node1" presStyleIdx="1" presStyleCnt="3" custScaleY="35471" custLinFactNeighborY="-5834"/>
      <dgm:spPr/>
      <dgm:t>
        <a:bodyPr/>
        <a:lstStyle/>
        <a:p>
          <a:endParaRPr lang="zh-CN" altLang="en-US"/>
        </a:p>
      </dgm:t>
    </dgm:pt>
    <dgm:pt modelId="{DC93E45F-5AFE-4B7F-A4F6-6A2687BB135B}" type="pres">
      <dgm:prSet presAssocID="{DD0DC75F-0D3B-4C6C-8770-DF3DE5D2CA1C}" presName="img" presStyleLbl="fgImgPlace1" presStyleIdx="1" presStyleCnt="3" custScaleX="84142" custScaleY="26364" custLinFactNeighborX="-17067" custLinFactNeighborY="-702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521B374-0350-416E-8E89-B002F2B28F62}" type="pres">
      <dgm:prSet presAssocID="{DD0DC75F-0D3B-4C6C-8770-DF3DE5D2CA1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EC6E69-1DEC-4084-9B66-6B9B02C4A26A}" type="pres">
      <dgm:prSet presAssocID="{6C575E56-A40B-4B30-AD97-3BBC5F16594B}" presName="spacer" presStyleCnt="0"/>
      <dgm:spPr/>
    </dgm:pt>
    <dgm:pt modelId="{915427E6-6FA6-49D6-BE06-0534408FE992}" type="pres">
      <dgm:prSet presAssocID="{6C988817-FD87-4685-BFEC-F2D80939ECD2}" presName="comp" presStyleCnt="0"/>
      <dgm:spPr/>
    </dgm:pt>
    <dgm:pt modelId="{F54335D0-803A-4F3D-8A97-3C580B455CFD}" type="pres">
      <dgm:prSet presAssocID="{6C988817-FD87-4685-BFEC-F2D80939ECD2}" presName="box" presStyleLbl="node1" presStyleIdx="2" presStyleCnt="3" custScaleY="36546" custLinFactNeighborY="-10199"/>
      <dgm:spPr/>
      <dgm:t>
        <a:bodyPr/>
        <a:lstStyle/>
        <a:p>
          <a:endParaRPr lang="zh-CN" altLang="en-US"/>
        </a:p>
      </dgm:t>
    </dgm:pt>
    <dgm:pt modelId="{68B67F0C-BB7D-4F2E-86A1-614BEDAF400D}" type="pres">
      <dgm:prSet presAssocID="{6C988817-FD87-4685-BFEC-F2D80939ECD2}" presName="img" presStyleLbl="fgImgPlace1" presStyleIdx="2" presStyleCnt="3" custScaleX="84623" custScaleY="27401" custLinFactNeighborX="-17308" custLinFactNeighborY="-1304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177F5B1-3320-49D9-8B4B-6E1690DB412C}" type="pres">
      <dgm:prSet presAssocID="{6C988817-FD87-4685-BFEC-F2D80939ECD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8E03AF-AFE8-404F-9FD1-E137ACFFE216}" type="presOf" srcId="{60965B34-94AE-483E-BF56-BDBE88A5401A}" destId="{3B480599-5138-419A-853F-F1481999E6DC}" srcOrd="0" destOrd="1" presId="urn:microsoft.com/office/officeart/2005/8/layout/vList4"/>
    <dgm:cxn modelId="{90F3A2FA-BEB8-480F-86D1-93D793C45FE1}" type="presOf" srcId="{C46B88F0-F908-4786-8355-9BA3CFE1A60B}" destId="{F54335D0-803A-4F3D-8A97-3C580B455CFD}" srcOrd="0" destOrd="1" presId="urn:microsoft.com/office/officeart/2005/8/layout/vList4"/>
    <dgm:cxn modelId="{DFBE1326-F80D-4C12-BFFC-848CAA73153F}" type="presOf" srcId="{076FB7C0-DD01-4049-B1DE-D3B07D641AC2}" destId="{34D6F3C2-5518-4D22-91DE-7646B5EBFCC5}" srcOrd="1" destOrd="1" presId="urn:microsoft.com/office/officeart/2005/8/layout/vList4"/>
    <dgm:cxn modelId="{8163878C-6B96-4811-BC29-9B17343EA84B}" type="presOf" srcId="{076FB7C0-DD01-4049-B1DE-D3B07D641AC2}" destId="{67FDE111-CFA5-41A3-840E-7AA25A8BE3E7}" srcOrd="0" destOrd="1" presId="urn:microsoft.com/office/officeart/2005/8/layout/vList4"/>
    <dgm:cxn modelId="{B3F93FB8-9D28-4A01-917F-29123F283C82}" srcId="{23A85E91-C715-413D-B533-B774BEE4283A}" destId="{5D8C04E1-D2C5-4BCE-9A69-B389C766B079}" srcOrd="0" destOrd="0" parTransId="{DFC65199-0523-4BCD-B60C-5785369CAE40}" sibTransId="{B0FD5E2F-26E2-47AC-9D19-2FD59A341668}"/>
    <dgm:cxn modelId="{11204116-F0E1-4AF0-979F-7ACE9CD69512}" type="presOf" srcId="{23A85E91-C715-413D-B533-B774BEE4283A}" destId="{12BF8A98-168F-4D51-9868-EA926DD8F2C7}" srcOrd="0" destOrd="0" presId="urn:microsoft.com/office/officeart/2005/8/layout/vList4"/>
    <dgm:cxn modelId="{5098E4C8-1D0B-4590-A478-15C7C61FA3D8}" type="presOf" srcId="{5D8C04E1-D2C5-4BCE-9A69-B389C766B079}" destId="{67FDE111-CFA5-41A3-840E-7AA25A8BE3E7}" srcOrd="0" destOrd="0" presId="urn:microsoft.com/office/officeart/2005/8/layout/vList4"/>
    <dgm:cxn modelId="{87307F54-F13F-4246-8DC0-1FE6A64DDB7B}" srcId="{23A85E91-C715-413D-B533-B774BEE4283A}" destId="{DD0DC75F-0D3B-4C6C-8770-DF3DE5D2CA1C}" srcOrd="1" destOrd="0" parTransId="{F6AB8008-9F5C-4F36-A8C1-1B08764FEB81}" sibTransId="{6C575E56-A40B-4B30-AD97-3BBC5F16594B}"/>
    <dgm:cxn modelId="{AAE22AD7-B47A-47BD-B70A-0A3A0924D27A}" type="presOf" srcId="{60965B34-94AE-483E-BF56-BDBE88A5401A}" destId="{2521B374-0350-416E-8E89-B002F2B28F62}" srcOrd="1" destOrd="1" presId="urn:microsoft.com/office/officeart/2005/8/layout/vList4"/>
    <dgm:cxn modelId="{C3C4A432-84A9-485D-BCB0-72D02291F7D2}" srcId="{6C988817-FD87-4685-BFEC-F2D80939ECD2}" destId="{C46B88F0-F908-4786-8355-9BA3CFE1A60B}" srcOrd="0" destOrd="0" parTransId="{17F35D93-5F86-45B5-9C4B-0AE0BECE1CEE}" sibTransId="{FCD3F625-5B9D-4DA2-B1C1-398307AC1BCE}"/>
    <dgm:cxn modelId="{2D769C5E-7E2D-46A9-B0AF-047F972D5A56}" type="presOf" srcId="{5D8C04E1-D2C5-4BCE-9A69-B389C766B079}" destId="{34D6F3C2-5518-4D22-91DE-7646B5EBFCC5}" srcOrd="1" destOrd="0" presId="urn:microsoft.com/office/officeart/2005/8/layout/vList4"/>
    <dgm:cxn modelId="{565CFF25-0926-43E4-B390-684E93A49FBC}" type="presOf" srcId="{6C988817-FD87-4685-BFEC-F2D80939ECD2}" destId="{3177F5B1-3320-49D9-8B4B-6E1690DB412C}" srcOrd="1" destOrd="0" presId="urn:microsoft.com/office/officeart/2005/8/layout/vList4"/>
    <dgm:cxn modelId="{8D2FADED-954B-47FD-A930-6651C1BB3DA2}" type="presOf" srcId="{6C988817-FD87-4685-BFEC-F2D80939ECD2}" destId="{F54335D0-803A-4F3D-8A97-3C580B455CFD}" srcOrd="0" destOrd="0" presId="urn:microsoft.com/office/officeart/2005/8/layout/vList4"/>
    <dgm:cxn modelId="{8DC39674-ACC5-4D8E-A7EF-4CBE1EF6A5CF}" type="presOf" srcId="{DD0DC75F-0D3B-4C6C-8770-DF3DE5D2CA1C}" destId="{2521B374-0350-416E-8E89-B002F2B28F62}" srcOrd="1" destOrd="0" presId="urn:microsoft.com/office/officeart/2005/8/layout/vList4"/>
    <dgm:cxn modelId="{5804A6BE-E092-4DF6-AD5A-000D50091889}" type="presOf" srcId="{C46B88F0-F908-4786-8355-9BA3CFE1A60B}" destId="{3177F5B1-3320-49D9-8B4B-6E1690DB412C}" srcOrd="1" destOrd="1" presId="urn:microsoft.com/office/officeart/2005/8/layout/vList4"/>
    <dgm:cxn modelId="{7C2DCA5C-3BF8-42C0-876D-CDC19E2252CE}" type="presOf" srcId="{DD0DC75F-0D3B-4C6C-8770-DF3DE5D2CA1C}" destId="{3B480599-5138-419A-853F-F1481999E6DC}" srcOrd="0" destOrd="0" presId="urn:microsoft.com/office/officeart/2005/8/layout/vList4"/>
    <dgm:cxn modelId="{BE3B5FDE-F9FB-4D18-BEF2-BD09491E12DE}" srcId="{23A85E91-C715-413D-B533-B774BEE4283A}" destId="{6C988817-FD87-4685-BFEC-F2D80939ECD2}" srcOrd="2" destOrd="0" parTransId="{A687E69A-945A-4A9C-AE0F-78F1F2ACF990}" sibTransId="{64ADE7EB-DCD8-4AEB-8624-124DACBEF804}"/>
    <dgm:cxn modelId="{E718DB4E-0A9A-4ED1-84DC-5F64A298D636}" srcId="{DD0DC75F-0D3B-4C6C-8770-DF3DE5D2CA1C}" destId="{60965B34-94AE-483E-BF56-BDBE88A5401A}" srcOrd="0" destOrd="0" parTransId="{BA24BBB1-6A7A-4D38-BA25-50415098AF2B}" sibTransId="{1A554B1B-51E9-4A2C-85D6-F8FBB3AAE9FF}"/>
    <dgm:cxn modelId="{AA8F1992-C93C-477B-947E-75988D78A225}" srcId="{5D8C04E1-D2C5-4BCE-9A69-B389C766B079}" destId="{076FB7C0-DD01-4049-B1DE-D3B07D641AC2}" srcOrd="0" destOrd="0" parTransId="{881DCE01-EC1B-4AF5-B500-3391202AD308}" sibTransId="{9F7F8ABE-BCE1-41E9-869D-905933B52520}"/>
    <dgm:cxn modelId="{20FF3CE5-3AC0-422F-9858-614A30A36D56}" type="presParOf" srcId="{12BF8A98-168F-4D51-9868-EA926DD8F2C7}" destId="{4A5A895E-0940-4EF4-B7C6-9951142B6FDA}" srcOrd="0" destOrd="0" presId="urn:microsoft.com/office/officeart/2005/8/layout/vList4"/>
    <dgm:cxn modelId="{19A963FA-DBC3-4480-956F-F71A1F46213F}" type="presParOf" srcId="{4A5A895E-0940-4EF4-B7C6-9951142B6FDA}" destId="{67FDE111-CFA5-41A3-840E-7AA25A8BE3E7}" srcOrd="0" destOrd="0" presId="urn:microsoft.com/office/officeart/2005/8/layout/vList4"/>
    <dgm:cxn modelId="{41B3290C-BB46-45D8-8C35-4E626C17524A}" type="presParOf" srcId="{4A5A895E-0940-4EF4-B7C6-9951142B6FDA}" destId="{F93E9C14-DFF4-4F38-94C2-59B2DC8C2D62}" srcOrd="1" destOrd="0" presId="urn:microsoft.com/office/officeart/2005/8/layout/vList4"/>
    <dgm:cxn modelId="{C115FB5C-BF96-4151-AFF1-737FF1DD486C}" type="presParOf" srcId="{4A5A895E-0940-4EF4-B7C6-9951142B6FDA}" destId="{34D6F3C2-5518-4D22-91DE-7646B5EBFCC5}" srcOrd="2" destOrd="0" presId="urn:microsoft.com/office/officeart/2005/8/layout/vList4"/>
    <dgm:cxn modelId="{CD710A0E-67C9-4560-84FD-21D2FE2D297E}" type="presParOf" srcId="{12BF8A98-168F-4D51-9868-EA926DD8F2C7}" destId="{E7BCA125-F0DB-4D98-85F7-E26EF9A08309}" srcOrd="1" destOrd="0" presId="urn:microsoft.com/office/officeart/2005/8/layout/vList4"/>
    <dgm:cxn modelId="{3020093A-684D-4235-A526-FF8F5DDA431A}" type="presParOf" srcId="{12BF8A98-168F-4D51-9868-EA926DD8F2C7}" destId="{8C21CAF7-4078-44BE-9704-484CD3DDD1B2}" srcOrd="2" destOrd="0" presId="urn:microsoft.com/office/officeart/2005/8/layout/vList4"/>
    <dgm:cxn modelId="{BFF440B4-EF3C-4682-81E1-455429D97AEE}" type="presParOf" srcId="{8C21CAF7-4078-44BE-9704-484CD3DDD1B2}" destId="{3B480599-5138-419A-853F-F1481999E6DC}" srcOrd="0" destOrd="0" presId="urn:microsoft.com/office/officeart/2005/8/layout/vList4"/>
    <dgm:cxn modelId="{F27ABA4B-B3AC-440C-A4A5-588E5DC179B8}" type="presParOf" srcId="{8C21CAF7-4078-44BE-9704-484CD3DDD1B2}" destId="{DC93E45F-5AFE-4B7F-A4F6-6A2687BB135B}" srcOrd="1" destOrd="0" presId="urn:microsoft.com/office/officeart/2005/8/layout/vList4"/>
    <dgm:cxn modelId="{96E514EF-06DD-45A5-8882-CEF69CD25FCD}" type="presParOf" srcId="{8C21CAF7-4078-44BE-9704-484CD3DDD1B2}" destId="{2521B374-0350-416E-8E89-B002F2B28F62}" srcOrd="2" destOrd="0" presId="urn:microsoft.com/office/officeart/2005/8/layout/vList4"/>
    <dgm:cxn modelId="{B48AE502-EF05-47C1-BE5B-2A71C62F8566}" type="presParOf" srcId="{12BF8A98-168F-4D51-9868-EA926DD8F2C7}" destId="{74EC6E69-1DEC-4084-9B66-6B9B02C4A26A}" srcOrd="3" destOrd="0" presId="urn:microsoft.com/office/officeart/2005/8/layout/vList4"/>
    <dgm:cxn modelId="{D66E92BB-B61E-42AB-9DF8-02DE464EE8E9}" type="presParOf" srcId="{12BF8A98-168F-4D51-9868-EA926DD8F2C7}" destId="{915427E6-6FA6-49D6-BE06-0534408FE992}" srcOrd="4" destOrd="0" presId="urn:microsoft.com/office/officeart/2005/8/layout/vList4"/>
    <dgm:cxn modelId="{42A229A7-51F5-4D6F-8444-3ABBAEDEA7C1}" type="presParOf" srcId="{915427E6-6FA6-49D6-BE06-0534408FE992}" destId="{F54335D0-803A-4F3D-8A97-3C580B455CFD}" srcOrd="0" destOrd="0" presId="urn:microsoft.com/office/officeart/2005/8/layout/vList4"/>
    <dgm:cxn modelId="{54777D2E-3534-4F0E-B0F8-E737F73BE202}" type="presParOf" srcId="{915427E6-6FA6-49D6-BE06-0534408FE992}" destId="{68B67F0C-BB7D-4F2E-86A1-614BEDAF400D}" srcOrd="1" destOrd="0" presId="urn:microsoft.com/office/officeart/2005/8/layout/vList4"/>
    <dgm:cxn modelId="{7F07A307-4925-44CB-87CD-6AF0A4C61897}" type="presParOf" srcId="{915427E6-6FA6-49D6-BE06-0534408FE992}" destId="{3177F5B1-3320-49D9-8B4B-6E1690DB412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519FE-C094-4170-935A-2F96EDFB0802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3B1D09-042B-480E-BDD6-F3FBDE43447A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b="1" dirty="0" smtClean="0">
              <a:latin typeface="+mn-ea"/>
            </a:rPr>
            <a:t>举办中国机器人大赛</a:t>
          </a:r>
          <a:endParaRPr lang="zh-CN" altLang="en-US" dirty="0"/>
        </a:p>
      </dgm:t>
    </dgm:pt>
    <dgm:pt modelId="{986C7BCF-C97F-448C-9AC6-08BB52EF71F3}" type="parTrans" cxnId="{FBB6298C-9069-4CAC-B7DD-9B717C757D77}">
      <dgm:prSet/>
      <dgm:spPr/>
      <dgm:t>
        <a:bodyPr/>
        <a:lstStyle/>
        <a:p>
          <a:endParaRPr lang="zh-CN" altLang="en-US"/>
        </a:p>
      </dgm:t>
    </dgm:pt>
    <dgm:pt modelId="{083F5386-416A-4113-A051-82D3A6550463}" type="sibTrans" cxnId="{FBB6298C-9069-4CAC-B7DD-9B717C757D77}">
      <dgm:prSet/>
      <dgm:spPr/>
      <dgm:t>
        <a:bodyPr/>
        <a:lstStyle/>
        <a:p>
          <a:endParaRPr lang="zh-CN" altLang="en-US"/>
        </a:p>
      </dgm:t>
    </dgm:pt>
    <dgm:pt modelId="{C05EE345-F5FF-4D19-ACEE-5AB4848758F6}">
      <dgm:prSet phldrT="[文本]"/>
      <dgm:spPr/>
      <dgm:t>
        <a:bodyPr/>
        <a:lstStyle/>
        <a:p>
          <a:r>
            <a:rPr lang="zh-CN" altLang="en-US" dirty="0" smtClean="0"/>
            <a:t>联合哈工大机器人所优势机器人资源，共同举办中国机器人大赛，扩大机器人研究的影响力。将</a:t>
          </a:r>
          <a:r>
            <a:rPr lang="en-US" altLang="zh-CN" dirty="0" err="1" smtClean="0"/>
            <a:t>xbot</a:t>
          </a:r>
          <a:r>
            <a:rPr lang="zh-CN" altLang="en-US" dirty="0" smtClean="0"/>
            <a:t>做成官方比赛平台，吸引众多参赛队伍开发和使用。</a:t>
          </a:r>
          <a:endParaRPr lang="zh-CN" altLang="en-US" dirty="0"/>
        </a:p>
      </dgm:t>
    </dgm:pt>
    <dgm:pt modelId="{D8D2E417-8DBE-4654-BFB9-0DCDF92727B9}" type="parTrans" cxnId="{9A751071-75AF-42F2-B7ED-489C19291761}">
      <dgm:prSet/>
      <dgm:spPr/>
      <dgm:t>
        <a:bodyPr/>
        <a:lstStyle/>
        <a:p>
          <a:endParaRPr lang="zh-CN" altLang="en-US"/>
        </a:p>
      </dgm:t>
    </dgm:pt>
    <dgm:pt modelId="{716AC6BD-C067-4539-A133-3B20C5C06DD0}" type="sibTrans" cxnId="{9A751071-75AF-42F2-B7ED-489C19291761}">
      <dgm:prSet/>
      <dgm:spPr/>
      <dgm:t>
        <a:bodyPr/>
        <a:lstStyle/>
        <a:p>
          <a:endParaRPr lang="zh-CN" altLang="en-US"/>
        </a:p>
      </dgm:t>
    </dgm:pt>
    <dgm:pt modelId="{58CF82F3-1FC1-49CC-8042-C1A4A06D970A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建立开发者学习社区</a:t>
          </a:r>
          <a:endParaRPr lang="zh-CN" altLang="en-US" dirty="0"/>
        </a:p>
      </dgm:t>
    </dgm:pt>
    <dgm:pt modelId="{FCED33F5-A660-4A6E-B19A-4D12C5C8118B}" type="parTrans" cxnId="{0E41CBF1-BDC6-4996-AD66-E12F66F35FDB}">
      <dgm:prSet/>
      <dgm:spPr/>
      <dgm:t>
        <a:bodyPr/>
        <a:lstStyle/>
        <a:p>
          <a:endParaRPr lang="zh-CN" altLang="en-US"/>
        </a:p>
      </dgm:t>
    </dgm:pt>
    <dgm:pt modelId="{2B138CAE-FCC2-4226-8251-140FA98A3C75}" type="sibTrans" cxnId="{0E41CBF1-BDC6-4996-AD66-E12F66F35FDB}">
      <dgm:prSet/>
      <dgm:spPr/>
      <dgm:t>
        <a:bodyPr/>
        <a:lstStyle/>
        <a:p>
          <a:endParaRPr lang="zh-CN" altLang="en-US"/>
        </a:p>
      </dgm:t>
    </dgm:pt>
    <dgm:pt modelId="{746A1D70-9607-446E-9098-371729C9D17D}">
      <dgm:prSet phldrT="[文本]"/>
      <dgm:spPr/>
      <dgm:t>
        <a:bodyPr/>
        <a:lstStyle/>
        <a:p>
          <a:r>
            <a:rPr lang="zh-CN" altLang="en-US" dirty="0" smtClean="0"/>
            <a:t>集合平台所有优秀的开发者，大家共享自己的</a:t>
          </a:r>
          <a:r>
            <a:rPr lang="en-US" altLang="zh-CN" dirty="0" smtClean="0"/>
            <a:t>idea</a:t>
          </a:r>
          <a:r>
            <a:rPr lang="zh-CN" altLang="en-US" dirty="0" smtClean="0"/>
            <a:t>和创新，相互学习，共同进步。</a:t>
          </a:r>
          <a:endParaRPr lang="zh-CN" altLang="en-US" dirty="0"/>
        </a:p>
      </dgm:t>
    </dgm:pt>
    <dgm:pt modelId="{66633414-F22A-4663-A7F4-4641AC74C96E}" type="parTrans" cxnId="{4112A43F-F88C-4938-973C-B9D5E62AB2E3}">
      <dgm:prSet/>
      <dgm:spPr/>
      <dgm:t>
        <a:bodyPr/>
        <a:lstStyle/>
        <a:p>
          <a:endParaRPr lang="zh-CN" altLang="en-US"/>
        </a:p>
      </dgm:t>
    </dgm:pt>
    <dgm:pt modelId="{6050C193-CCCA-4EC9-87BC-32DDF79C8895}" type="sibTrans" cxnId="{4112A43F-F88C-4938-973C-B9D5E62AB2E3}">
      <dgm:prSet/>
      <dgm:spPr/>
      <dgm:t>
        <a:bodyPr/>
        <a:lstStyle/>
        <a:p>
          <a:endParaRPr lang="zh-CN" altLang="en-US"/>
        </a:p>
      </dgm:t>
    </dgm:pt>
    <dgm:pt modelId="{1350037D-0CF5-4C77-B2A6-F86E35E74C0A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个性化智能家庭</a:t>
          </a:r>
          <a:endParaRPr lang="zh-CN" altLang="en-US" dirty="0"/>
        </a:p>
      </dgm:t>
    </dgm:pt>
    <dgm:pt modelId="{0188B3B5-ADE3-4A71-A9D7-78B0728F1251}" type="parTrans" cxnId="{875EC9FA-2E6F-4298-A2F0-DB2C58BF791B}">
      <dgm:prSet/>
      <dgm:spPr/>
      <dgm:t>
        <a:bodyPr/>
        <a:lstStyle/>
        <a:p>
          <a:endParaRPr lang="zh-CN" altLang="en-US"/>
        </a:p>
      </dgm:t>
    </dgm:pt>
    <dgm:pt modelId="{A3C49C34-E444-4A51-8E8F-9A3FA634F0BE}" type="sibTrans" cxnId="{875EC9FA-2E6F-4298-A2F0-DB2C58BF791B}">
      <dgm:prSet/>
      <dgm:spPr/>
      <dgm:t>
        <a:bodyPr/>
        <a:lstStyle/>
        <a:p>
          <a:endParaRPr lang="zh-CN" altLang="en-US"/>
        </a:p>
      </dgm:t>
    </dgm:pt>
    <dgm:pt modelId="{AA6B742E-92E0-4DB8-BB21-06966D55F818}">
      <dgm:prSet phldrT="[文本]"/>
      <dgm:spPr/>
      <dgm:t>
        <a:bodyPr/>
        <a:lstStyle/>
        <a:p>
          <a:r>
            <a:rPr lang="zh-CN" altLang="en-US" b="0" dirty="0" smtClean="0">
              <a:latin typeface="+mn-ea"/>
            </a:rPr>
            <a:t>全民机器人开发，通过前期的教学机器人平台的培养，让用户既是消费者，又是开发者。用户能够实现对家用的机器人定向、个性化的开发和定义，形成以机器人为中心的所有智能家居设备互联的智能家庭，让机器人真正成为得心应手的“大管家”。</a:t>
          </a:r>
          <a:endParaRPr lang="zh-CN" altLang="en-US" b="0" dirty="0"/>
        </a:p>
      </dgm:t>
    </dgm:pt>
    <dgm:pt modelId="{3BE639E9-2F67-4C1B-89AE-9452973BD2AD}" type="parTrans" cxnId="{A8488EEC-D341-4083-B02E-8E5BC2E419ED}">
      <dgm:prSet/>
      <dgm:spPr/>
      <dgm:t>
        <a:bodyPr/>
        <a:lstStyle/>
        <a:p>
          <a:endParaRPr lang="zh-CN" altLang="en-US"/>
        </a:p>
      </dgm:t>
    </dgm:pt>
    <dgm:pt modelId="{0A618B86-0DDC-455B-B5BF-DDB4ACCCB5E3}" type="sibTrans" cxnId="{A8488EEC-D341-4083-B02E-8E5BC2E419ED}">
      <dgm:prSet/>
      <dgm:spPr/>
      <dgm:t>
        <a:bodyPr/>
        <a:lstStyle/>
        <a:p>
          <a:endParaRPr lang="zh-CN" altLang="en-US"/>
        </a:p>
      </dgm:t>
    </dgm:pt>
    <dgm:pt modelId="{B6D861CF-DA7C-46F0-9022-3E48B769E396}" type="pres">
      <dgm:prSet presAssocID="{20F519FE-C094-4170-935A-2F96EDFB0802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2BE2456-4C36-42AE-BC1B-4820D4295BB6}" type="pres">
      <dgm:prSet presAssocID="{1A3B1D09-042B-480E-BDD6-F3FBDE43447A}" presName="composite" presStyleCnt="0"/>
      <dgm:spPr/>
    </dgm:pt>
    <dgm:pt modelId="{DE622BE9-A43D-473F-9F59-7F11E7847E71}" type="pres">
      <dgm:prSet presAssocID="{1A3B1D09-042B-480E-BDD6-F3FBDE43447A}" presName="Accent" presStyleLbl="alignAcc1" presStyleIdx="0" presStyleCnt="3"/>
      <dgm:spPr>
        <a:ln>
          <a:solidFill>
            <a:srgbClr val="00B0F0"/>
          </a:solidFill>
        </a:ln>
      </dgm:spPr>
    </dgm:pt>
    <dgm:pt modelId="{21FB016C-EBCF-4E74-AF2A-A8A96AA1EDC7}" type="pres">
      <dgm:prSet presAssocID="{1A3B1D09-042B-480E-BDD6-F3FBDE43447A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CBA9974-6A1D-46CA-AA2F-705F5BB4CB69}" type="pres">
      <dgm:prSet presAssocID="{1A3B1D09-042B-480E-BDD6-F3FBDE43447A}" presName="Child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F9DF4-B224-481B-88AD-E7E24ECADADA}" type="pres">
      <dgm:prSet presAssocID="{1A3B1D09-042B-480E-BDD6-F3FBDE43447A}" presName="Paren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C3849-7FE8-429C-8C9E-E9ECFA474914}" type="pres">
      <dgm:prSet presAssocID="{083F5386-416A-4113-A051-82D3A6550463}" presName="sibTrans" presStyleCnt="0"/>
      <dgm:spPr/>
    </dgm:pt>
    <dgm:pt modelId="{F50F68C7-2568-491E-BBA0-68B6624AC6DE}" type="pres">
      <dgm:prSet presAssocID="{58CF82F3-1FC1-49CC-8042-C1A4A06D970A}" presName="composite" presStyleCnt="0"/>
      <dgm:spPr/>
    </dgm:pt>
    <dgm:pt modelId="{F4F5583F-2868-46FA-9DCD-1BB12BFE8B72}" type="pres">
      <dgm:prSet presAssocID="{58CF82F3-1FC1-49CC-8042-C1A4A06D970A}" presName="Accent" presStyleLbl="alignAcc1" presStyleIdx="1" presStyleCnt="3"/>
      <dgm:spPr>
        <a:ln>
          <a:solidFill>
            <a:srgbClr val="00B050"/>
          </a:solidFill>
        </a:ln>
      </dgm:spPr>
    </dgm:pt>
    <dgm:pt modelId="{3CDB2B5A-8769-4519-9851-A07DB94033CE}" type="pres">
      <dgm:prSet presAssocID="{58CF82F3-1FC1-49CC-8042-C1A4A06D970A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871D4716-E0DF-42A8-923F-72EFDFE2DFCB}" type="pres">
      <dgm:prSet presAssocID="{58CF82F3-1FC1-49CC-8042-C1A4A06D970A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E5F07-1256-40DE-89AC-8028EEC71A8A}" type="pres">
      <dgm:prSet presAssocID="{58CF82F3-1FC1-49CC-8042-C1A4A06D970A}" presName="Paren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43AABE-861A-4226-A915-DB3CCBF84197}" type="pres">
      <dgm:prSet presAssocID="{2B138CAE-FCC2-4226-8251-140FA98A3C75}" presName="sibTrans" presStyleCnt="0"/>
      <dgm:spPr/>
    </dgm:pt>
    <dgm:pt modelId="{B4A0268B-6686-42F4-BB3E-7488AA74EBE8}" type="pres">
      <dgm:prSet presAssocID="{1350037D-0CF5-4C77-B2A6-F86E35E74C0A}" presName="composite" presStyleCnt="0"/>
      <dgm:spPr/>
    </dgm:pt>
    <dgm:pt modelId="{8D797F5B-6514-4A9E-A2EA-CDD7C1FE2CD0}" type="pres">
      <dgm:prSet presAssocID="{1350037D-0CF5-4C77-B2A6-F86E35E74C0A}" presName="Accent" presStyleLbl="alignAcc1" presStyleIdx="2" presStyleCnt="3"/>
      <dgm:spPr>
        <a:ln>
          <a:solidFill>
            <a:schemeClr val="accent3"/>
          </a:solidFill>
        </a:ln>
      </dgm:spPr>
    </dgm:pt>
    <dgm:pt modelId="{69D18770-127E-4206-B262-DF6D4EA5A67E}" type="pres">
      <dgm:prSet presAssocID="{1350037D-0CF5-4C77-B2A6-F86E35E74C0A}" presName="Imag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zh-CN" altLang="en-US"/>
        </a:p>
      </dgm:t>
    </dgm:pt>
    <dgm:pt modelId="{75066F68-E6AD-48BC-978B-928B18987BAF}" type="pres">
      <dgm:prSet presAssocID="{1350037D-0CF5-4C77-B2A6-F86E35E74C0A}" presName="Child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85FC5-BE2C-4FF2-A24A-99E2665101E2}" type="pres">
      <dgm:prSet presAssocID="{1350037D-0CF5-4C77-B2A6-F86E35E74C0A}" presName="Paren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3F408B-CD54-46BE-BA2A-EF4C839A2FB7}" type="presOf" srcId="{58CF82F3-1FC1-49CC-8042-C1A4A06D970A}" destId="{A70E5F07-1256-40DE-89AC-8028EEC71A8A}" srcOrd="0" destOrd="0" presId="urn:microsoft.com/office/officeart/2008/layout/TitlePictureLineup"/>
    <dgm:cxn modelId="{875EC9FA-2E6F-4298-A2F0-DB2C58BF791B}" srcId="{20F519FE-C094-4170-935A-2F96EDFB0802}" destId="{1350037D-0CF5-4C77-B2A6-F86E35E74C0A}" srcOrd="2" destOrd="0" parTransId="{0188B3B5-ADE3-4A71-A9D7-78B0728F1251}" sibTransId="{A3C49C34-E444-4A51-8E8F-9A3FA634F0BE}"/>
    <dgm:cxn modelId="{9A751071-75AF-42F2-B7ED-489C19291761}" srcId="{1A3B1D09-042B-480E-BDD6-F3FBDE43447A}" destId="{C05EE345-F5FF-4D19-ACEE-5AB4848758F6}" srcOrd="0" destOrd="0" parTransId="{D8D2E417-8DBE-4654-BFB9-0DCDF92727B9}" sibTransId="{716AC6BD-C067-4539-A133-3B20C5C06DD0}"/>
    <dgm:cxn modelId="{A8488EEC-D341-4083-B02E-8E5BC2E419ED}" srcId="{1350037D-0CF5-4C77-B2A6-F86E35E74C0A}" destId="{AA6B742E-92E0-4DB8-BB21-06966D55F818}" srcOrd="0" destOrd="0" parTransId="{3BE639E9-2F67-4C1B-89AE-9452973BD2AD}" sibTransId="{0A618B86-0DDC-455B-B5BF-DDB4ACCCB5E3}"/>
    <dgm:cxn modelId="{4112A43F-F88C-4938-973C-B9D5E62AB2E3}" srcId="{58CF82F3-1FC1-49CC-8042-C1A4A06D970A}" destId="{746A1D70-9607-446E-9098-371729C9D17D}" srcOrd="0" destOrd="0" parTransId="{66633414-F22A-4663-A7F4-4641AC74C96E}" sibTransId="{6050C193-CCCA-4EC9-87BC-32DDF79C8895}"/>
    <dgm:cxn modelId="{956C1CC0-9608-45A6-AA4E-B618010AC9C5}" type="presOf" srcId="{1A3B1D09-042B-480E-BDD6-F3FBDE43447A}" destId="{77EF9DF4-B224-481B-88AD-E7E24ECADADA}" srcOrd="0" destOrd="0" presId="urn:microsoft.com/office/officeart/2008/layout/TitlePictureLineup"/>
    <dgm:cxn modelId="{4C422662-A2F7-49CC-B0F9-137C3106F589}" type="presOf" srcId="{1350037D-0CF5-4C77-B2A6-F86E35E74C0A}" destId="{E6985FC5-BE2C-4FF2-A24A-99E2665101E2}" srcOrd="0" destOrd="0" presId="urn:microsoft.com/office/officeart/2008/layout/TitlePictureLineup"/>
    <dgm:cxn modelId="{FBB6298C-9069-4CAC-B7DD-9B717C757D77}" srcId="{20F519FE-C094-4170-935A-2F96EDFB0802}" destId="{1A3B1D09-042B-480E-BDD6-F3FBDE43447A}" srcOrd="0" destOrd="0" parTransId="{986C7BCF-C97F-448C-9AC6-08BB52EF71F3}" sibTransId="{083F5386-416A-4113-A051-82D3A6550463}"/>
    <dgm:cxn modelId="{0E41CBF1-BDC6-4996-AD66-E12F66F35FDB}" srcId="{20F519FE-C094-4170-935A-2F96EDFB0802}" destId="{58CF82F3-1FC1-49CC-8042-C1A4A06D970A}" srcOrd="1" destOrd="0" parTransId="{FCED33F5-A660-4A6E-B19A-4D12C5C8118B}" sibTransId="{2B138CAE-FCC2-4226-8251-140FA98A3C75}"/>
    <dgm:cxn modelId="{FEDA8EBF-639A-42AA-B513-31D57D03EFAF}" type="presOf" srcId="{C05EE345-F5FF-4D19-ACEE-5AB4848758F6}" destId="{5CBA9974-6A1D-46CA-AA2F-705F5BB4CB69}" srcOrd="0" destOrd="0" presId="urn:microsoft.com/office/officeart/2008/layout/TitlePictureLineup"/>
    <dgm:cxn modelId="{1D524FE4-DB9A-42D1-9101-54428CADCE4B}" type="presOf" srcId="{AA6B742E-92E0-4DB8-BB21-06966D55F818}" destId="{75066F68-E6AD-48BC-978B-928B18987BAF}" srcOrd="0" destOrd="0" presId="urn:microsoft.com/office/officeart/2008/layout/TitlePictureLineup"/>
    <dgm:cxn modelId="{9B38AD70-D17D-498D-B065-2DB95E35422B}" type="presOf" srcId="{20F519FE-C094-4170-935A-2F96EDFB0802}" destId="{B6D861CF-DA7C-46F0-9022-3E48B769E396}" srcOrd="0" destOrd="0" presId="urn:microsoft.com/office/officeart/2008/layout/TitlePictureLineup"/>
    <dgm:cxn modelId="{55623861-0B94-40BC-8C91-45AC207F6C49}" type="presOf" srcId="{746A1D70-9607-446E-9098-371729C9D17D}" destId="{871D4716-E0DF-42A8-923F-72EFDFE2DFCB}" srcOrd="0" destOrd="0" presId="urn:microsoft.com/office/officeart/2008/layout/TitlePictureLineup"/>
    <dgm:cxn modelId="{38678A1C-E8E4-4E8C-9041-37696BAB7255}" type="presParOf" srcId="{B6D861CF-DA7C-46F0-9022-3E48B769E396}" destId="{F2BE2456-4C36-42AE-BC1B-4820D4295BB6}" srcOrd="0" destOrd="0" presId="urn:microsoft.com/office/officeart/2008/layout/TitlePictureLineup"/>
    <dgm:cxn modelId="{A4F7CF89-4261-494D-9830-8AD76198E613}" type="presParOf" srcId="{F2BE2456-4C36-42AE-BC1B-4820D4295BB6}" destId="{DE622BE9-A43D-473F-9F59-7F11E7847E71}" srcOrd="0" destOrd="0" presId="urn:microsoft.com/office/officeart/2008/layout/TitlePictureLineup"/>
    <dgm:cxn modelId="{8F6E67D5-6C47-43D7-9871-E085EF3922E1}" type="presParOf" srcId="{F2BE2456-4C36-42AE-BC1B-4820D4295BB6}" destId="{21FB016C-EBCF-4E74-AF2A-A8A96AA1EDC7}" srcOrd="1" destOrd="0" presId="urn:microsoft.com/office/officeart/2008/layout/TitlePictureLineup"/>
    <dgm:cxn modelId="{BB97BE0B-D588-42BA-BC16-7CF639DFB69C}" type="presParOf" srcId="{F2BE2456-4C36-42AE-BC1B-4820D4295BB6}" destId="{5CBA9974-6A1D-46CA-AA2F-705F5BB4CB69}" srcOrd="2" destOrd="0" presId="urn:microsoft.com/office/officeart/2008/layout/TitlePictureLineup"/>
    <dgm:cxn modelId="{2B6832ED-3D43-491C-A0AA-4420843FF4AC}" type="presParOf" srcId="{F2BE2456-4C36-42AE-BC1B-4820D4295BB6}" destId="{77EF9DF4-B224-481B-88AD-E7E24ECADADA}" srcOrd="3" destOrd="0" presId="urn:microsoft.com/office/officeart/2008/layout/TitlePictureLineup"/>
    <dgm:cxn modelId="{027E995F-D756-439E-9E4C-D0BA8866F054}" type="presParOf" srcId="{B6D861CF-DA7C-46F0-9022-3E48B769E396}" destId="{C2EC3849-7FE8-429C-8C9E-E9ECFA474914}" srcOrd="1" destOrd="0" presId="urn:microsoft.com/office/officeart/2008/layout/TitlePictureLineup"/>
    <dgm:cxn modelId="{55035F2E-0DD0-428B-A68B-8C23A94B4B1F}" type="presParOf" srcId="{B6D861CF-DA7C-46F0-9022-3E48B769E396}" destId="{F50F68C7-2568-491E-BBA0-68B6624AC6DE}" srcOrd="2" destOrd="0" presId="urn:microsoft.com/office/officeart/2008/layout/TitlePictureLineup"/>
    <dgm:cxn modelId="{AA471679-23DB-4407-93C8-16268F65AF28}" type="presParOf" srcId="{F50F68C7-2568-491E-BBA0-68B6624AC6DE}" destId="{F4F5583F-2868-46FA-9DCD-1BB12BFE8B72}" srcOrd="0" destOrd="0" presId="urn:microsoft.com/office/officeart/2008/layout/TitlePictureLineup"/>
    <dgm:cxn modelId="{60B72546-7A28-4545-9FC4-5E3BB5C66C45}" type="presParOf" srcId="{F50F68C7-2568-491E-BBA0-68B6624AC6DE}" destId="{3CDB2B5A-8769-4519-9851-A07DB94033CE}" srcOrd="1" destOrd="0" presId="urn:microsoft.com/office/officeart/2008/layout/TitlePictureLineup"/>
    <dgm:cxn modelId="{14E40199-CF56-48DF-98D0-56BBCA8B5B89}" type="presParOf" srcId="{F50F68C7-2568-491E-BBA0-68B6624AC6DE}" destId="{871D4716-E0DF-42A8-923F-72EFDFE2DFCB}" srcOrd="2" destOrd="0" presId="urn:microsoft.com/office/officeart/2008/layout/TitlePictureLineup"/>
    <dgm:cxn modelId="{3493A5E9-97AC-42BE-A6C6-E89E7DC109AA}" type="presParOf" srcId="{F50F68C7-2568-491E-BBA0-68B6624AC6DE}" destId="{A70E5F07-1256-40DE-89AC-8028EEC71A8A}" srcOrd="3" destOrd="0" presId="urn:microsoft.com/office/officeart/2008/layout/TitlePictureLineup"/>
    <dgm:cxn modelId="{3357DFED-11FF-46F7-8C4C-814C9573E79F}" type="presParOf" srcId="{B6D861CF-DA7C-46F0-9022-3E48B769E396}" destId="{A643AABE-861A-4226-A915-DB3CCBF84197}" srcOrd="3" destOrd="0" presId="urn:microsoft.com/office/officeart/2008/layout/TitlePictureLineup"/>
    <dgm:cxn modelId="{FBBFA19B-2873-49F2-A66C-B70BC40E3582}" type="presParOf" srcId="{B6D861CF-DA7C-46F0-9022-3E48B769E396}" destId="{B4A0268B-6686-42F4-BB3E-7488AA74EBE8}" srcOrd="4" destOrd="0" presId="urn:microsoft.com/office/officeart/2008/layout/TitlePictureLineup"/>
    <dgm:cxn modelId="{9363AA7A-87E4-453F-AD43-5BEFE5091A9D}" type="presParOf" srcId="{B4A0268B-6686-42F4-BB3E-7488AA74EBE8}" destId="{8D797F5B-6514-4A9E-A2EA-CDD7C1FE2CD0}" srcOrd="0" destOrd="0" presId="urn:microsoft.com/office/officeart/2008/layout/TitlePictureLineup"/>
    <dgm:cxn modelId="{0861DCE9-5D61-4E8B-ABF5-9542CE12CC75}" type="presParOf" srcId="{B4A0268B-6686-42F4-BB3E-7488AA74EBE8}" destId="{69D18770-127E-4206-B262-DF6D4EA5A67E}" srcOrd="1" destOrd="0" presId="urn:microsoft.com/office/officeart/2008/layout/TitlePictureLineup"/>
    <dgm:cxn modelId="{4E9B6198-721B-4991-B4ED-4C40506254DB}" type="presParOf" srcId="{B4A0268B-6686-42F4-BB3E-7488AA74EBE8}" destId="{75066F68-E6AD-48BC-978B-928B18987BAF}" srcOrd="2" destOrd="0" presId="urn:microsoft.com/office/officeart/2008/layout/TitlePictureLineup"/>
    <dgm:cxn modelId="{312C0D37-1423-40D6-810E-B489328C665D}" type="presParOf" srcId="{B4A0268B-6686-42F4-BB3E-7488AA74EBE8}" destId="{E6985FC5-BE2C-4FF2-A24A-99E2665101E2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82B52-6988-40D7-B4CF-1FF2F9B8F2B2}">
      <dsp:nvSpPr>
        <dsp:cNvPr id="0" name=""/>
        <dsp:cNvSpPr/>
      </dsp:nvSpPr>
      <dsp:spPr>
        <a:xfrm>
          <a:off x="1397744" y="208037"/>
          <a:ext cx="4128743" cy="143385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E3E08-3AB0-45FD-8DDF-4DF1E7B789F3}">
      <dsp:nvSpPr>
        <dsp:cNvPr id="0" name=""/>
        <dsp:cNvSpPr/>
      </dsp:nvSpPr>
      <dsp:spPr>
        <a:xfrm>
          <a:off x="3068445" y="3719069"/>
          <a:ext cx="800144" cy="5120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E2079-0A3A-4DD8-8AEA-1765E8F45B85}">
      <dsp:nvSpPr>
        <dsp:cNvPr id="0" name=""/>
        <dsp:cNvSpPr/>
      </dsp:nvSpPr>
      <dsp:spPr>
        <a:xfrm>
          <a:off x="1548171" y="4128743"/>
          <a:ext cx="3840691" cy="96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目标用户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8171" y="4128743"/>
        <a:ext cx="3840691" cy="960172"/>
      </dsp:txXfrm>
    </dsp:sp>
    <dsp:sp modelId="{62352141-53C8-4C30-952D-601A017019DB}">
      <dsp:nvSpPr>
        <dsp:cNvPr id="0" name=""/>
        <dsp:cNvSpPr/>
      </dsp:nvSpPr>
      <dsp:spPr>
        <a:xfrm>
          <a:off x="2898814" y="1752635"/>
          <a:ext cx="1440259" cy="1440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课外兴趣班</a:t>
          </a:r>
          <a:endParaRPr lang="zh-CN" altLang="en-US" sz="2500" kern="1200" dirty="0"/>
        </a:p>
      </dsp:txBody>
      <dsp:txXfrm>
        <a:off x="3109735" y="1963556"/>
        <a:ext cx="1018417" cy="1018417"/>
      </dsp:txXfrm>
    </dsp:sp>
    <dsp:sp modelId="{D86A38F6-567A-4960-917F-C8C0AFA36F15}">
      <dsp:nvSpPr>
        <dsp:cNvPr id="0" name=""/>
        <dsp:cNvSpPr/>
      </dsp:nvSpPr>
      <dsp:spPr>
        <a:xfrm>
          <a:off x="1884245" y="688251"/>
          <a:ext cx="1440259" cy="1440259"/>
        </a:xfrm>
        <a:prstGeom prst="ellipse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中小学校</a:t>
          </a:r>
          <a:endParaRPr lang="zh-CN" altLang="en-US" sz="2800" kern="1200" dirty="0"/>
        </a:p>
      </dsp:txBody>
      <dsp:txXfrm>
        <a:off x="2095166" y="899172"/>
        <a:ext cx="1018417" cy="1018417"/>
      </dsp:txXfrm>
    </dsp:sp>
    <dsp:sp modelId="{9F5D37D5-B65F-4400-B5AA-F278FCC445AB}">
      <dsp:nvSpPr>
        <dsp:cNvPr id="0" name=""/>
        <dsp:cNvSpPr/>
      </dsp:nvSpPr>
      <dsp:spPr>
        <a:xfrm>
          <a:off x="3340494" y="323898"/>
          <a:ext cx="1440259" cy="1440259"/>
        </a:xfrm>
        <a:prstGeom prst="ellipse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科研高校</a:t>
          </a:r>
          <a:endParaRPr lang="zh-CN" altLang="en-US" sz="2800" kern="1200" dirty="0"/>
        </a:p>
      </dsp:txBody>
      <dsp:txXfrm>
        <a:off x="3551415" y="534819"/>
        <a:ext cx="1018417" cy="1018417"/>
      </dsp:txXfrm>
    </dsp:sp>
    <dsp:sp modelId="{73A5C9B3-8FF4-430D-879D-EEDF85936E68}">
      <dsp:nvSpPr>
        <dsp:cNvPr id="0" name=""/>
        <dsp:cNvSpPr/>
      </dsp:nvSpPr>
      <dsp:spPr>
        <a:xfrm>
          <a:off x="1228114" y="32005"/>
          <a:ext cx="4480806" cy="35846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424D0-EC88-457E-95C9-153E0EE6A459}">
      <dsp:nvSpPr>
        <dsp:cNvPr id="0" name=""/>
        <dsp:cNvSpPr/>
      </dsp:nvSpPr>
      <dsp:spPr>
        <a:xfrm>
          <a:off x="1464798" y="0"/>
          <a:ext cx="1514661" cy="1514661"/>
        </a:xfrm>
        <a:prstGeom prst="triangle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教学课件</a:t>
          </a:r>
          <a:endParaRPr lang="zh-CN" altLang="en-US" sz="2000" kern="1200" dirty="0"/>
        </a:p>
      </dsp:txBody>
      <dsp:txXfrm>
        <a:off x="1843463" y="757331"/>
        <a:ext cx="757331" cy="757330"/>
      </dsp:txXfrm>
    </dsp:sp>
    <dsp:sp modelId="{B53EE1E1-074E-4EFA-9BEB-9A8BEF9B814E}">
      <dsp:nvSpPr>
        <dsp:cNvPr id="0" name=""/>
        <dsp:cNvSpPr/>
      </dsp:nvSpPr>
      <dsp:spPr>
        <a:xfrm>
          <a:off x="707467" y="1514661"/>
          <a:ext cx="1514661" cy="1514661"/>
        </a:xfrm>
        <a:prstGeom prst="triangle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线上视频</a:t>
          </a:r>
          <a:endParaRPr lang="zh-CN" altLang="en-US" sz="2000" kern="1200" dirty="0"/>
        </a:p>
      </dsp:txBody>
      <dsp:txXfrm>
        <a:off x="1086132" y="2271992"/>
        <a:ext cx="757331" cy="757330"/>
      </dsp:txXfrm>
    </dsp:sp>
    <dsp:sp modelId="{66C60AAA-75E3-4D42-B5D4-27A83FC2971D}">
      <dsp:nvSpPr>
        <dsp:cNvPr id="0" name=""/>
        <dsp:cNvSpPr/>
      </dsp:nvSpPr>
      <dsp:spPr>
        <a:xfrm rot="10800000">
          <a:off x="1464798" y="1514661"/>
          <a:ext cx="1514661" cy="1514661"/>
        </a:xfrm>
        <a:prstGeom prst="triangle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社区分享</a:t>
          </a:r>
          <a:endParaRPr lang="zh-CN" altLang="en-US" sz="2000" kern="1200" dirty="0"/>
        </a:p>
      </dsp:txBody>
      <dsp:txXfrm rot="10800000">
        <a:off x="1843463" y="1514661"/>
        <a:ext cx="757331" cy="757330"/>
      </dsp:txXfrm>
    </dsp:sp>
    <dsp:sp modelId="{0D0076A8-89FD-4514-BF29-80324505941E}">
      <dsp:nvSpPr>
        <dsp:cNvPr id="0" name=""/>
        <dsp:cNvSpPr/>
      </dsp:nvSpPr>
      <dsp:spPr>
        <a:xfrm>
          <a:off x="2222128" y="1514661"/>
          <a:ext cx="1514661" cy="1514661"/>
        </a:xfrm>
        <a:prstGeom prst="triangle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线下讲座</a:t>
          </a:r>
          <a:endParaRPr lang="zh-CN" altLang="en-US" sz="2000" kern="1200" dirty="0"/>
        </a:p>
      </dsp:txBody>
      <dsp:txXfrm>
        <a:off x="2600793" y="2271992"/>
        <a:ext cx="757331" cy="757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DE111-CFA5-41A3-840E-7AA25A8BE3E7}">
      <dsp:nvSpPr>
        <dsp:cNvPr id="0" name=""/>
        <dsp:cNvSpPr/>
      </dsp:nvSpPr>
      <dsp:spPr>
        <a:xfrm>
          <a:off x="0" y="0"/>
          <a:ext cx="6902236" cy="894331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Project 1</a:t>
          </a:r>
          <a:r>
            <a:rPr lang="zh-CN" altLang="en-US" sz="2400" kern="1200" dirty="0" smtClean="0"/>
            <a:t>：</a:t>
          </a:r>
          <a:r>
            <a:rPr lang="en-US" altLang="zh-CN" sz="2400" kern="1200" dirty="0" smtClean="0"/>
            <a:t>ROS </a:t>
          </a:r>
          <a:r>
            <a:rPr lang="zh-CN" altLang="en-US" sz="2400" kern="1200" dirty="0" smtClean="0"/>
            <a:t>基础</a:t>
          </a:r>
          <a:endParaRPr lang="zh-CN" alt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你的第一个</a:t>
          </a:r>
          <a:r>
            <a:rPr lang="en-US" altLang="zh-CN" sz="2000" kern="1200" dirty="0" smtClean="0"/>
            <a:t>ROS</a:t>
          </a:r>
          <a:r>
            <a:rPr lang="zh-CN" altLang="en-US" sz="2000" kern="1200" dirty="0" smtClean="0"/>
            <a:t>程序</a:t>
          </a:r>
          <a:endParaRPr lang="zh-CN" altLang="en-US" sz="2000" kern="1200" dirty="0"/>
        </a:p>
      </dsp:txBody>
      <dsp:txXfrm>
        <a:off x="1639441" y="0"/>
        <a:ext cx="5262794" cy="894331"/>
      </dsp:txXfrm>
    </dsp:sp>
    <dsp:sp modelId="{F93E9C14-DFF4-4F38-94C2-59B2DC8C2D62}">
      <dsp:nvSpPr>
        <dsp:cNvPr id="0" name=""/>
        <dsp:cNvSpPr/>
      </dsp:nvSpPr>
      <dsp:spPr>
        <a:xfrm>
          <a:off x="125414" y="180692"/>
          <a:ext cx="1164917" cy="5541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80599-5138-419A-853F-F1481999E6DC}">
      <dsp:nvSpPr>
        <dsp:cNvPr id="0" name=""/>
        <dsp:cNvSpPr/>
      </dsp:nvSpPr>
      <dsp:spPr>
        <a:xfrm>
          <a:off x="0" y="1002228"/>
          <a:ext cx="6902236" cy="918677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Project 2</a:t>
          </a:r>
          <a:r>
            <a:rPr lang="zh-CN" altLang="en-US" sz="2400" kern="1200" dirty="0" smtClean="0"/>
            <a:t>：运动学</a:t>
          </a:r>
          <a:endParaRPr lang="zh-CN" alt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机械臂完成挥手动作</a:t>
          </a:r>
          <a:endParaRPr lang="zh-CN" altLang="en-US" sz="2000" kern="1200" dirty="0"/>
        </a:p>
      </dsp:txBody>
      <dsp:txXfrm>
        <a:off x="1639441" y="1002228"/>
        <a:ext cx="5262794" cy="918677"/>
      </dsp:txXfrm>
    </dsp:sp>
    <dsp:sp modelId="{DC93E45F-5AFE-4B7F-A4F6-6A2687BB135B}">
      <dsp:nvSpPr>
        <dsp:cNvPr id="0" name=""/>
        <dsp:cNvSpPr/>
      </dsp:nvSpPr>
      <dsp:spPr>
        <a:xfrm>
          <a:off x="132848" y="1194005"/>
          <a:ext cx="1161535" cy="5462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335D0-803A-4F3D-8A97-3C580B455CFD}">
      <dsp:nvSpPr>
        <dsp:cNvPr id="0" name=""/>
        <dsp:cNvSpPr/>
      </dsp:nvSpPr>
      <dsp:spPr>
        <a:xfrm>
          <a:off x="0" y="2066848"/>
          <a:ext cx="6902236" cy="946518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Project 3</a:t>
          </a:r>
          <a:r>
            <a:rPr lang="zh-CN" altLang="en-US" sz="2400" kern="1200" dirty="0" smtClean="0"/>
            <a:t>：机器视觉</a:t>
          </a:r>
          <a:endParaRPr lang="zh-CN" alt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识别画面中的人脸</a:t>
          </a:r>
          <a:endParaRPr lang="zh-CN" altLang="en-US" sz="2000" kern="1200" dirty="0"/>
        </a:p>
      </dsp:txBody>
      <dsp:txXfrm>
        <a:off x="1639441" y="2066848"/>
        <a:ext cx="5262794" cy="946518"/>
      </dsp:txXfrm>
    </dsp:sp>
    <dsp:sp modelId="{68B67F0C-BB7D-4F2E-86A1-614BEDAF400D}">
      <dsp:nvSpPr>
        <dsp:cNvPr id="0" name=""/>
        <dsp:cNvSpPr/>
      </dsp:nvSpPr>
      <dsp:spPr>
        <a:xfrm>
          <a:off x="126201" y="2250081"/>
          <a:ext cx="1168175" cy="5677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22BE9-A43D-473F-9F59-7F11E7847E71}">
      <dsp:nvSpPr>
        <dsp:cNvPr id="0" name=""/>
        <dsp:cNvSpPr/>
      </dsp:nvSpPr>
      <dsp:spPr>
        <a:xfrm>
          <a:off x="770998" y="532310"/>
          <a:ext cx="0" cy="4790797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016C-EBCF-4E74-AF2A-A8A96AA1EDC7}">
      <dsp:nvSpPr>
        <dsp:cNvPr id="0" name=""/>
        <dsp:cNvSpPr/>
      </dsp:nvSpPr>
      <dsp:spPr>
        <a:xfrm>
          <a:off x="904075" y="692004"/>
          <a:ext cx="2519693" cy="2155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A9974-6A1D-46CA-AA2F-705F5BB4CB69}">
      <dsp:nvSpPr>
        <dsp:cNvPr id="0" name=""/>
        <dsp:cNvSpPr/>
      </dsp:nvSpPr>
      <dsp:spPr>
        <a:xfrm>
          <a:off x="904075" y="2847862"/>
          <a:ext cx="2519693" cy="247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联合哈工大机器人所优势机器人资源，共同举办中国机器人大赛，扩大机器人研究的影响力。将</a:t>
          </a:r>
          <a:r>
            <a:rPr lang="en-US" altLang="zh-CN" sz="1600" kern="1200" dirty="0" err="1" smtClean="0"/>
            <a:t>xbot</a:t>
          </a:r>
          <a:r>
            <a:rPr lang="zh-CN" altLang="en-US" sz="1600" kern="1200" dirty="0" smtClean="0"/>
            <a:t>做成官方比赛平台，吸引众多参赛队伍开发和使用。</a:t>
          </a:r>
          <a:endParaRPr lang="zh-CN" altLang="en-US" sz="1600" kern="1200" dirty="0"/>
        </a:p>
      </dsp:txBody>
      <dsp:txXfrm>
        <a:off x="904075" y="2847862"/>
        <a:ext cx="2519693" cy="2475245"/>
      </dsp:txXfrm>
    </dsp:sp>
    <dsp:sp modelId="{77EF9DF4-B224-481B-88AD-E7E24ECADADA}">
      <dsp:nvSpPr>
        <dsp:cNvPr id="0" name=""/>
        <dsp:cNvSpPr/>
      </dsp:nvSpPr>
      <dsp:spPr>
        <a:xfrm>
          <a:off x="770998" y="0"/>
          <a:ext cx="2661553" cy="532310"/>
        </a:xfrm>
        <a:prstGeom prst="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+mn-ea"/>
            </a:rPr>
            <a:t>举办中国机器人大赛</a:t>
          </a:r>
          <a:endParaRPr lang="zh-CN" altLang="en-US" sz="2200" kern="1200" dirty="0"/>
        </a:p>
      </dsp:txBody>
      <dsp:txXfrm>
        <a:off x="770998" y="0"/>
        <a:ext cx="2661553" cy="532310"/>
      </dsp:txXfrm>
    </dsp:sp>
    <dsp:sp modelId="{F4F5583F-2868-46FA-9DCD-1BB12BFE8B72}">
      <dsp:nvSpPr>
        <dsp:cNvPr id="0" name=""/>
        <dsp:cNvSpPr/>
      </dsp:nvSpPr>
      <dsp:spPr>
        <a:xfrm>
          <a:off x="3961811" y="532310"/>
          <a:ext cx="0" cy="4790797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B2B5A-8769-4519-9851-A07DB94033CE}">
      <dsp:nvSpPr>
        <dsp:cNvPr id="0" name=""/>
        <dsp:cNvSpPr/>
      </dsp:nvSpPr>
      <dsp:spPr>
        <a:xfrm>
          <a:off x="4094888" y="692004"/>
          <a:ext cx="2519693" cy="215585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4716-E0DF-42A8-923F-72EFDFE2DFCB}">
      <dsp:nvSpPr>
        <dsp:cNvPr id="0" name=""/>
        <dsp:cNvSpPr/>
      </dsp:nvSpPr>
      <dsp:spPr>
        <a:xfrm>
          <a:off x="4094888" y="2847862"/>
          <a:ext cx="2519693" cy="247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集合平台所有优秀的开发者，大家共享自己的</a:t>
          </a:r>
          <a:r>
            <a:rPr lang="en-US" altLang="zh-CN" sz="1600" kern="1200" dirty="0" smtClean="0"/>
            <a:t>idea</a:t>
          </a:r>
          <a:r>
            <a:rPr lang="zh-CN" altLang="en-US" sz="1600" kern="1200" dirty="0" smtClean="0"/>
            <a:t>和创新，相互学习，共同进步。</a:t>
          </a:r>
          <a:endParaRPr lang="zh-CN" altLang="en-US" sz="1600" kern="1200" dirty="0"/>
        </a:p>
      </dsp:txBody>
      <dsp:txXfrm>
        <a:off x="4094888" y="2847862"/>
        <a:ext cx="2519693" cy="2475245"/>
      </dsp:txXfrm>
    </dsp:sp>
    <dsp:sp modelId="{A70E5F07-1256-40DE-89AC-8028EEC71A8A}">
      <dsp:nvSpPr>
        <dsp:cNvPr id="0" name=""/>
        <dsp:cNvSpPr/>
      </dsp:nvSpPr>
      <dsp:spPr>
        <a:xfrm>
          <a:off x="3961811" y="0"/>
          <a:ext cx="2661553" cy="532310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建立开发者学习社区</a:t>
          </a:r>
          <a:endParaRPr lang="zh-CN" altLang="en-US" sz="2200" kern="1200" dirty="0"/>
        </a:p>
      </dsp:txBody>
      <dsp:txXfrm>
        <a:off x="3961811" y="0"/>
        <a:ext cx="2661553" cy="532310"/>
      </dsp:txXfrm>
    </dsp:sp>
    <dsp:sp modelId="{8D797F5B-6514-4A9E-A2EA-CDD7C1FE2CD0}">
      <dsp:nvSpPr>
        <dsp:cNvPr id="0" name=""/>
        <dsp:cNvSpPr/>
      </dsp:nvSpPr>
      <dsp:spPr>
        <a:xfrm>
          <a:off x="7152623" y="532310"/>
          <a:ext cx="0" cy="4790797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8770-127E-4206-B262-DF6D4EA5A67E}">
      <dsp:nvSpPr>
        <dsp:cNvPr id="0" name=""/>
        <dsp:cNvSpPr/>
      </dsp:nvSpPr>
      <dsp:spPr>
        <a:xfrm>
          <a:off x="7285701" y="692004"/>
          <a:ext cx="2519693" cy="2155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66F68-E6AD-48BC-978B-928B18987BAF}">
      <dsp:nvSpPr>
        <dsp:cNvPr id="0" name=""/>
        <dsp:cNvSpPr/>
      </dsp:nvSpPr>
      <dsp:spPr>
        <a:xfrm>
          <a:off x="7285701" y="2847862"/>
          <a:ext cx="2519693" cy="247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latin typeface="+mn-ea"/>
            </a:rPr>
            <a:t>全民机器人开发，通过前期的教学机器人平台的培养，让用户既是消费者，又是开发者。用户能够实现对家用的机器人定向、个性化的开发和定义，形成以机器人为中心的所有智能家居设备互联的智能家庭，让机器人真正成为得心应手的“大管家”。</a:t>
          </a:r>
          <a:endParaRPr lang="zh-CN" altLang="en-US" sz="1600" b="0" kern="1200" dirty="0"/>
        </a:p>
      </dsp:txBody>
      <dsp:txXfrm>
        <a:off x="7285701" y="2847862"/>
        <a:ext cx="2519693" cy="2475245"/>
      </dsp:txXfrm>
    </dsp:sp>
    <dsp:sp modelId="{E6985FC5-BE2C-4FF2-A24A-99E2665101E2}">
      <dsp:nvSpPr>
        <dsp:cNvPr id="0" name=""/>
        <dsp:cNvSpPr/>
      </dsp:nvSpPr>
      <dsp:spPr>
        <a:xfrm>
          <a:off x="7152623" y="0"/>
          <a:ext cx="2661553" cy="53231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个性化智能家庭</a:t>
          </a:r>
          <a:endParaRPr lang="zh-CN" altLang="en-US" sz="2200" kern="1200" dirty="0"/>
        </a:p>
      </dsp:txBody>
      <dsp:txXfrm>
        <a:off x="7152623" y="0"/>
        <a:ext cx="2661553" cy="532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8273D2-2B3F-41A5-8AB3-9A369D9F4F63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D778A3-46BB-4F34-8ADE-475992735E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72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942E8-CA6A-4B9B-AA66-48EE32C12B7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1600-97EC-446F-9184-4C7E9F148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4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75006-C3BB-4725-A1DD-6A4A596A57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4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F1600-97EC-446F-9184-4C7E9F1485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9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460883" cy="647682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90065" y="642988"/>
            <a:ext cx="57610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39051" y="642988"/>
            <a:ext cx="34566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15043" y="642988"/>
            <a:ext cx="1152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79443" y="642988"/>
            <a:ext cx="1152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152207" y="4104111"/>
            <a:ext cx="9793764" cy="186629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52207" y="2678472"/>
            <a:ext cx="9793764" cy="1425639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321684" y="4769320"/>
            <a:ext cx="92177" cy="15984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321684" y="4532550"/>
            <a:ext cx="92177" cy="216006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321684" y="4382183"/>
            <a:ext cx="92177" cy="12960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321684" y="4292298"/>
            <a:ext cx="92177" cy="691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9"/>
            <a:ext cx="2496450" cy="5529149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139" y="259509"/>
            <a:ext cx="7393331" cy="552914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81176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084815" y="1014725"/>
            <a:ext cx="5446192" cy="5472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71223" y="0"/>
            <a:ext cx="6948698" cy="6250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271006" y="1214545"/>
            <a:ext cx="3888105" cy="14978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489349" y="0"/>
            <a:ext cx="3456623" cy="4032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489349" y="4032109"/>
            <a:ext cx="4032726" cy="108002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489349" y="0"/>
            <a:ext cx="1728311" cy="4032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495351" y="4012609"/>
            <a:ext cx="2634474" cy="24675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489349" y="4032109"/>
            <a:ext cx="2016363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489349" y="1296035"/>
            <a:ext cx="4032726" cy="273607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489349" y="1656045"/>
            <a:ext cx="4032726" cy="23760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248225" y="4032109"/>
            <a:ext cx="6241124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672121" y="4032109"/>
            <a:ext cx="6721210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62224" y="2304062"/>
            <a:ext cx="7105280" cy="17280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62224" y="2016055"/>
            <a:ext cx="7105280" cy="20160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5761038" y="4032109"/>
            <a:ext cx="1728311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745" y="1277205"/>
            <a:ext cx="7205138" cy="923634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607" y="380103"/>
            <a:ext cx="10715530" cy="8374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746" y="483853"/>
            <a:ext cx="10277691" cy="73442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68164" y="642988"/>
            <a:ext cx="34566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18026" y="642988"/>
            <a:ext cx="34566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65078" y="642988"/>
            <a:ext cx="1152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00678" y="642988"/>
            <a:ext cx="1152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30637" y="642988"/>
            <a:ext cx="46088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483853"/>
            <a:ext cx="10369868" cy="864023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5106" y="1672960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66057" y="1672960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80104"/>
            <a:ext cx="11173137" cy="8374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113" y="483853"/>
            <a:ext cx="9793764" cy="864023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710046"/>
            <a:ext cx="5090917" cy="604516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853055" y="1710046"/>
            <a:ext cx="5092917" cy="604516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76104" y="2323562"/>
            <a:ext cx="5090917" cy="3741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323562"/>
            <a:ext cx="5092917" cy="3741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622" y="642988"/>
            <a:ext cx="57610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59608" y="642988"/>
            <a:ext cx="34566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5600" y="642988"/>
            <a:ext cx="1152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42988"/>
            <a:ext cx="1152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88721" y="642988"/>
            <a:ext cx="34566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38583" y="642988"/>
            <a:ext cx="34566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85635" y="642988"/>
            <a:ext cx="1152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21235" y="642988"/>
            <a:ext cx="1152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51194" y="642988"/>
            <a:ext cx="46088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E9B9E-29EB-44D3-9C2D-3010DAF7B938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155" y="258007"/>
            <a:ext cx="10369868" cy="109803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64155" y="1356036"/>
            <a:ext cx="3168571" cy="4320117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320778" y="1356036"/>
            <a:ext cx="6913245" cy="43201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3746" y="1"/>
            <a:ext cx="11061192" cy="177457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57651" y="1781177"/>
            <a:ext cx="11066714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0749885" y="1131787"/>
            <a:ext cx="125449" cy="16187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152208" y="416942"/>
            <a:ext cx="8641556" cy="663088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3746" y="1789448"/>
            <a:ext cx="11061192" cy="468687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152208" y="1086779"/>
            <a:ext cx="8641556" cy="648018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0941919" y="1275791"/>
            <a:ext cx="125449" cy="16187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0504810" y="1373271"/>
            <a:ext cx="125449" cy="16187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61470" y="52442"/>
            <a:ext cx="2688484" cy="345009"/>
          </a:xfrm>
        </p:spPr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52208" y="52442"/>
            <a:ext cx="7009262" cy="345009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49954" y="52442"/>
            <a:ext cx="576104" cy="345009"/>
          </a:xfrm>
        </p:spPr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7BF43-D9BB-4C55-A890-C68DBDD6775A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460883" cy="647682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321684" y="4769320"/>
            <a:ext cx="92177" cy="15984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321684" y="4532550"/>
            <a:ext cx="92177" cy="216006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321684" y="4382183"/>
            <a:ext cx="92177" cy="12960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21684" y="4292298"/>
            <a:ext cx="92177" cy="691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90065" y="642988"/>
            <a:ext cx="57610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39051" y="642988"/>
            <a:ext cx="34566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15043" y="642988"/>
            <a:ext cx="11522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79443" y="642988"/>
            <a:ext cx="11522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152207" y="483853"/>
            <a:ext cx="9793764" cy="864023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152207" y="1685299"/>
            <a:ext cx="9793764" cy="43201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61470" y="6063164"/>
            <a:ext cx="2688484" cy="345009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E370507-9CA2-494F-923E-EEDA31F7E892}" type="datetime1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152208" y="6063164"/>
            <a:ext cx="7009262" cy="345009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49954" y="6063164"/>
            <a:ext cx="576104" cy="345009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0F9EDF1-F20D-44F2-80E0-C52CB9436A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524" y="1727919"/>
            <a:ext cx="7776865" cy="1704309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effectLst/>
        </p:spPr>
        <p:txBody>
          <a:bodyPr wrap="square" lIns="102865" tIns="51433" rIns="102865" bIns="51433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“科研教学机器人</a:t>
            </a:r>
            <a:r>
              <a:rPr lang="zh-CN" alt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4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xbot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40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商业计划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书</a:t>
            </a:r>
            <a:endParaRPr lang="en-US" altLang="zh-CN" sz="40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xbot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机器人组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2705" y="3950435"/>
            <a:ext cx="4536504" cy="565535"/>
          </a:xfrm>
          <a:prstGeom prst="rect">
            <a:avLst/>
          </a:prstGeom>
          <a:noFill/>
        </p:spPr>
        <p:txBody>
          <a:bodyPr wrap="square" lIns="102865" tIns="51433" rIns="102865" bIns="5143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联系邮件：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yanjun@iscas.ac.cn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62" y="903164"/>
            <a:ext cx="2614770" cy="53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201" y="299845"/>
            <a:ext cx="522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实验材料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68549" y="2173744"/>
            <a:ext cx="6912768" cy="3551478"/>
            <a:chOff x="2015252" y="1743484"/>
            <a:chExt cx="5862655" cy="3758546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972327438"/>
                </p:ext>
              </p:extLst>
            </p:nvPr>
          </p:nvGraphicFramePr>
          <p:xfrm>
            <a:off x="2024184" y="1743484"/>
            <a:ext cx="5853723" cy="34693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椭圆 11"/>
            <p:cNvSpPr/>
            <p:nvPr/>
          </p:nvSpPr>
          <p:spPr>
            <a:xfrm>
              <a:off x="2015252" y="5212862"/>
              <a:ext cx="330480" cy="28916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67280" y="5212862"/>
              <a:ext cx="330480" cy="28916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19308" y="5212862"/>
              <a:ext cx="330480" cy="289168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7239" y="1356566"/>
            <a:ext cx="73008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配合机器人教学内容，设计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</a:t>
            </a:r>
            <a:r>
              <a:rPr lang="zh-CN" alt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由浅入深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的实践项目。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>
            <a:off x="9145413" y="1229998"/>
            <a:ext cx="720080" cy="4357343"/>
          </a:xfrm>
          <a:prstGeom prst="downArrow">
            <a:avLst/>
          </a:pr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lumMod val="1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201" y="299845"/>
            <a:ext cx="202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团队基础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34782" y="3973497"/>
            <a:ext cx="2188178" cy="952175"/>
          </a:xfrm>
          <a:custGeom>
            <a:avLst/>
            <a:gdLst>
              <a:gd name="connsiteX0" fmla="*/ 0 w 2781790"/>
              <a:gd name="connsiteY0" fmla="*/ 0 h 1286255"/>
              <a:gd name="connsiteX1" fmla="*/ 2781790 w 2781790"/>
              <a:gd name="connsiteY1" fmla="*/ 0 h 1286255"/>
              <a:gd name="connsiteX2" fmla="*/ 2781790 w 2781790"/>
              <a:gd name="connsiteY2" fmla="*/ 1286255 h 1286255"/>
              <a:gd name="connsiteX3" fmla="*/ 0 w 2781790"/>
              <a:gd name="connsiteY3" fmla="*/ 1286255 h 1286255"/>
              <a:gd name="connsiteX4" fmla="*/ 0 w 2781790"/>
              <a:gd name="connsiteY4" fmla="*/ 0 h 128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86255">
                <a:moveTo>
                  <a:pt x="0" y="0"/>
                </a:moveTo>
                <a:lnTo>
                  <a:pt x="2781790" y="0"/>
                </a:lnTo>
                <a:lnTo>
                  <a:pt x="2781790" y="1286255"/>
                </a:lnTo>
                <a:lnTo>
                  <a:pt x="0" y="128625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汪鹏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北京航空航天大学 硕士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研究方向为智能机器人</a:t>
            </a:r>
            <a:endParaRPr lang="zh-CN" altLang="en-US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566657" y="3963470"/>
            <a:ext cx="2116055" cy="962202"/>
          </a:xfrm>
          <a:custGeom>
            <a:avLst/>
            <a:gdLst>
              <a:gd name="connsiteX0" fmla="*/ 0 w 2781790"/>
              <a:gd name="connsiteY0" fmla="*/ 0 h 1293566"/>
              <a:gd name="connsiteX1" fmla="*/ 2781790 w 2781790"/>
              <a:gd name="connsiteY1" fmla="*/ 0 h 1293566"/>
              <a:gd name="connsiteX2" fmla="*/ 2781790 w 2781790"/>
              <a:gd name="connsiteY2" fmla="*/ 1293566 h 1293566"/>
              <a:gd name="connsiteX3" fmla="*/ 0 w 2781790"/>
              <a:gd name="connsiteY3" fmla="*/ 1293566 h 1293566"/>
              <a:gd name="connsiteX4" fmla="*/ 0 w 2781790"/>
              <a:gd name="connsiteY4" fmla="*/ 0 h 12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93566">
                <a:moveTo>
                  <a:pt x="0" y="0"/>
                </a:moveTo>
                <a:lnTo>
                  <a:pt x="2781790" y="0"/>
                </a:lnTo>
                <a:lnTo>
                  <a:pt x="2781790" y="1293566"/>
                </a:lnTo>
                <a:lnTo>
                  <a:pt x="0" y="1293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吴伟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合肥工业大学 本科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从事编译技术开发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826410" y="3963470"/>
            <a:ext cx="2692071" cy="962202"/>
          </a:xfrm>
          <a:custGeom>
            <a:avLst/>
            <a:gdLst>
              <a:gd name="connsiteX0" fmla="*/ 0 w 3485722"/>
              <a:gd name="connsiteY0" fmla="*/ 0 h 1314713"/>
              <a:gd name="connsiteX1" fmla="*/ 3485722 w 3485722"/>
              <a:gd name="connsiteY1" fmla="*/ 0 h 1314713"/>
              <a:gd name="connsiteX2" fmla="*/ 3485722 w 3485722"/>
              <a:gd name="connsiteY2" fmla="*/ 1314713 h 1314713"/>
              <a:gd name="connsiteX3" fmla="*/ 0 w 3485722"/>
              <a:gd name="connsiteY3" fmla="*/ 1314713 h 1314713"/>
              <a:gd name="connsiteX4" fmla="*/ 0 w 3485722"/>
              <a:gd name="connsiteY4" fmla="*/ 0 h 131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722" h="1314713">
                <a:moveTo>
                  <a:pt x="0" y="0"/>
                </a:moveTo>
                <a:lnTo>
                  <a:pt x="3485722" y="0"/>
                </a:lnTo>
                <a:lnTo>
                  <a:pt x="3485722" y="1314713"/>
                </a:lnTo>
                <a:lnTo>
                  <a:pt x="0" y="13147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徐志浩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澳大利亚阿德莱德大学 硕士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</a:t>
            </a:r>
            <a:r>
              <a:rPr lang="en-US" altLang="zh-CN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与导航技术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234782" y="5045238"/>
            <a:ext cx="2188178" cy="936462"/>
          </a:xfrm>
          <a:custGeom>
            <a:avLst/>
            <a:gdLst>
              <a:gd name="connsiteX0" fmla="*/ 0 w 2781790"/>
              <a:gd name="connsiteY0" fmla="*/ 0 h 1261736"/>
              <a:gd name="connsiteX1" fmla="*/ 2781790 w 2781790"/>
              <a:gd name="connsiteY1" fmla="*/ 0 h 1261736"/>
              <a:gd name="connsiteX2" fmla="*/ 2781790 w 2781790"/>
              <a:gd name="connsiteY2" fmla="*/ 1261736 h 1261736"/>
              <a:gd name="connsiteX3" fmla="*/ 0 w 2781790"/>
              <a:gd name="connsiteY3" fmla="*/ 1261736 h 1261736"/>
              <a:gd name="connsiteX4" fmla="*/ 0 w 2781790"/>
              <a:gd name="connsiteY4" fmla="*/ 0 h 12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61736">
                <a:moveTo>
                  <a:pt x="0" y="0"/>
                </a:moveTo>
                <a:lnTo>
                  <a:pt x="2781790" y="0"/>
                </a:lnTo>
                <a:lnTo>
                  <a:pt x="2781790" y="1261736"/>
                </a:lnTo>
                <a:lnTo>
                  <a:pt x="0" y="126173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柴长坤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 硕士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研究方向为四足机器人</a:t>
            </a:r>
            <a:endParaRPr lang="zh-CN" altLang="en-US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566657" y="5045237"/>
            <a:ext cx="2116055" cy="936464"/>
          </a:xfrm>
          <a:custGeom>
            <a:avLst/>
            <a:gdLst>
              <a:gd name="connsiteX0" fmla="*/ 0 w 2781790"/>
              <a:gd name="connsiteY0" fmla="*/ 0 h 1287073"/>
              <a:gd name="connsiteX1" fmla="*/ 2781790 w 2781790"/>
              <a:gd name="connsiteY1" fmla="*/ 0 h 1287073"/>
              <a:gd name="connsiteX2" fmla="*/ 2781790 w 2781790"/>
              <a:gd name="connsiteY2" fmla="*/ 1287073 h 1287073"/>
              <a:gd name="connsiteX3" fmla="*/ 0 w 2781790"/>
              <a:gd name="connsiteY3" fmla="*/ 1287073 h 1287073"/>
              <a:gd name="connsiteX4" fmla="*/ 0 w 2781790"/>
              <a:gd name="connsiteY4" fmla="*/ 0 h 128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87073">
                <a:moveTo>
                  <a:pt x="0" y="0"/>
                </a:moveTo>
                <a:lnTo>
                  <a:pt x="2781790" y="0"/>
                </a:lnTo>
                <a:lnTo>
                  <a:pt x="2781790" y="1287073"/>
                </a:lnTo>
                <a:lnTo>
                  <a:pt x="0" y="12870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张萌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北京航空航天大学 硕士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从事硬件开发工作</a:t>
            </a:r>
            <a:endParaRPr lang="zh-CN" altLang="en-US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826409" y="5045237"/>
            <a:ext cx="2692072" cy="936464"/>
          </a:xfrm>
          <a:custGeom>
            <a:avLst/>
            <a:gdLst>
              <a:gd name="connsiteX0" fmla="*/ 0 w 3420017"/>
              <a:gd name="connsiteY0" fmla="*/ 0 h 1285037"/>
              <a:gd name="connsiteX1" fmla="*/ 3420017 w 3420017"/>
              <a:gd name="connsiteY1" fmla="*/ 0 h 1285037"/>
              <a:gd name="connsiteX2" fmla="*/ 3420017 w 3420017"/>
              <a:gd name="connsiteY2" fmla="*/ 1285037 h 1285037"/>
              <a:gd name="connsiteX3" fmla="*/ 0 w 3420017"/>
              <a:gd name="connsiteY3" fmla="*/ 1285037 h 1285037"/>
              <a:gd name="connsiteX4" fmla="*/ 0 w 3420017"/>
              <a:gd name="connsiteY4" fmla="*/ 0 h 128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017" h="1285037">
                <a:moveTo>
                  <a:pt x="0" y="0"/>
                </a:moveTo>
                <a:lnTo>
                  <a:pt x="3420017" y="0"/>
                </a:lnTo>
                <a:lnTo>
                  <a:pt x="3420017" y="1285037"/>
                </a:lnTo>
                <a:lnTo>
                  <a:pt x="0" y="12850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屈昇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德国卡尔斯鲁尔理工学院 硕士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机械电子方向</a:t>
            </a:r>
            <a:endParaRPr lang="zh-CN" altLang="en-US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662179" y="3968254"/>
            <a:ext cx="1828048" cy="957418"/>
          </a:xfrm>
          <a:custGeom>
            <a:avLst/>
            <a:gdLst>
              <a:gd name="connsiteX0" fmla="*/ 0 w 2781790"/>
              <a:gd name="connsiteY0" fmla="*/ 0 h 1261736"/>
              <a:gd name="connsiteX1" fmla="*/ 2781790 w 2781790"/>
              <a:gd name="connsiteY1" fmla="*/ 0 h 1261736"/>
              <a:gd name="connsiteX2" fmla="*/ 2781790 w 2781790"/>
              <a:gd name="connsiteY2" fmla="*/ 1261736 h 1261736"/>
              <a:gd name="connsiteX3" fmla="*/ 0 w 2781790"/>
              <a:gd name="connsiteY3" fmla="*/ 1261736 h 1261736"/>
              <a:gd name="connsiteX4" fmla="*/ 0 w 2781790"/>
              <a:gd name="connsiteY4" fmla="*/ 0 h 12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61736">
                <a:moveTo>
                  <a:pt x="0" y="0"/>
                </a:moveTo>
                <a:lnTo>
                  <a:pt x="2781790" y="0"/>
                </a:lnTo>
                <a:lnTo>
                  <a:pt x="2781790" y="1261736"/>
                </a:lnTo>
                <a:lnTo>
                  <a:pt x="0" y="126173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海波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青岛科技大学 本科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从事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电机驱动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224533" y="2244024"/>
            <a:ext cx="9203752" cy="1396480"/>
          </a:xfrm>
          <a:custGeom>
            <a:avLst/>
            <a:gdLst>
              <a:gd name="connsiteX0" fmla="*/ 0 w 2781790"/>
              <a:gd name="connsiteY0" fmla="*/ 0 h 1286255"/>
              <a:gd name="connsiteX1" fmla="*/ 2781790 w 2781790"/>
              <a:gd name="connsiteY1" fmla="*/ 0 h 1286255"/>
              <a:gd name="connsiteX2" fmla="*/ 2781790 w 2781790"/>
              <a:gd name="connsiteY2" fmla="*/ 1286255 h 1286255"/>
              <a:gd name="connsiteX3" fmla="*/ 0 w 2781790"/>
              <a:gd name="connsiteY3" fmla="*/ 1286255 h 1286255"/>
              <a:gd name="connsiteX4" fmla="*/ 0 w 2781790"/>
              <a:gd name="connsiteY4" fmla="*/ 0 h 128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86255">
                <a:moveTo>
                  <a:pt x="0" y="0"/>
                </a:moveTo>
                <a:lnTo>
                  <a:pt x="2781790" y="0"/>
                </a:lnTo>
                <a:lnTo>
                  <a:pt x="2781790" y="1286255"/>
                </a:lnTo>
                <a:lnTo>
                  <a:pt x="0" y="128625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9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武延军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研究员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博士生导师</a:t>
            </a: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中国科学院青促会优秀会员，海淀区青年英才计划，中科院软件所杰出青年人才计划，北京市科技新星。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5601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51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从事机器人，操作系统，系统安全等方面的研究。</a:t>
            </a:r>
            <a:endParaRPr lang="en-US" altLang="zh-CN" sz="151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234781" y="1260843"/>
            <a:ext cx="7427398" cy="677946"/>
          </a:xfrm>
          <a:custGeom>
            <a:avLst/>
            <a:gdLst>
              <a:gd name="connsiteX0" fmla="*/ 0 w 2781790"/>
              <a:gd name="connsiteY0" fmla="*/ 0 h 1286255"/>
              <a:gd name="connsiteX1" fmla="*/ 2781790 w 2781790"/>
              <a:gd name="connsiteY1" fmla="*/ 0 h 1286255"/>
              <a:gd name="connsiteX2" fmla="*/ 2781790 w 2781790"/>
              <a:gd name="connsiteY2" fmla="*/ 1286255 h 1286255"/>
              <a:gd name="connsiteX3" fmla="*/ 0 w 2781790"/>
              <a:gd name="connsiteY3" fmla="*/ 1286255 h 1286255"/>
              <a:gd name="connsiteX4" fmla="*/ 0 w 2781790"/>
              <a:gd name="connsiteY4" fmla="*/ 0 h 128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790" h="1286255">
                <a:moveTo>
                  <a:pt x="0" y="0"/>
                </a:moveTo>
                <a:lnTo>
                  <a:pt x="2781790" y="0"/>
                </a:lnTo>
                <a:lnTo>
                  <a:pt x="2781790" y="1286255"/>
                </a:lnTo>
                <a:lnTo>
                  <a:pt x="0" y="128625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2" tIns="64802" rIns="64802" bIns="64802" numCol="1" spcCol="1270" anchor="t" anchorCtr="0">
            <a:noAutofit/>
          </a:bodyPr>
          <a:lstStyle/>
          <a:p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核心团队均毕业于国内外一流名校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在机器人、操作系统、人工智能方面具有丰富的技术积累和项目经验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32445" y="316100"/>
            <a:ext cx="194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1198387" y="1455196"/>
            <a:ext cx="3077136" cy="1061081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V 形 13"/>
          <p:cNvSpPr/>
          <p:nvPr/>
        </p:nvSpPr>
        <p:spPr>
          <a:xfrm>
            <a:off x="4275524" y="1455196"/>
            <a:ext cx="3077136" cy="1091398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/>
          <p:cNvSpPr/>
          <p:nvPr/>
        </p:nvSpPr>
        <p:spPr>
          <a:xfrm>
            <a:off x="7352660" y="1455196"/>
            <a:ext cx="3077136" cy="1091398"/>
          </a:xfrm>
          <a:prstGeom prst="chevron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0195" y="1738539"/>
            <a:ext cx="1773521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16811" y="1753698"/>
            <a:ext cx="1773521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77316" y="1738539"/>
            <a:ext cx="1773521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8387" y="2799620"/>
            <a:ext cx="283460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6" indent="-324006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机器人平台的产品研发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6" indent="-324006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平台开发和使用示例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6" indent="-324006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6" indent="-32400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稳定的研发、生产和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销售团队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75524" y="2799619"/>
            <a:ext cx="2834603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平台通用化和多样化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市场拓展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2660" y="2796533"/>
            <a:ext cx="283460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围绕平台搭建生态环境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构建平台开发社区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ü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组织应用开发交流活动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342391" y="2546831"/>
            <a:ext cx="3046819" cy="3501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449843" y="2546831"/>
            <a:ext cx="3046819" cy="3501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557296" y="2546831"/>
            <a:ext cx="3046819" cy="3501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1971462" y="1409958"/>
            <a:ext cx="1788679" cy="1803838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5078912" y="1409958"/>
            <a:ext cx="1788679" cy="180383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接点 11"/>
          <p:cNvSpPr/>
          <p:nvPr/>
        </p:nvSpPr>
        <p:spPr>
          <a:xfrm>
            <a:off x="8186365" y="1409958"/>
            <a:ext cx="1788679" cy="1803838"/>
          </a:xfrm>
          <a:prstGeom prst="flowChartConnector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631" y="279048"/>
            <a:ext cx="194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95894" y="1813779"/>
            <a:ext cx="970131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endParaRPr lang="en-US" altLang="zh-CN" sz="26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63978" y="1793165"/>
            <a:ext cx="970131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01747" y="1813778"/>
            <a:ext cx="970131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市场拓展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68823" y="3294729"/>
            <a:ext cx="2464344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易用、友好，扩展性强的开发环境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导航控制、人脸识别、智能化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专利和标准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16872" y="3302242"/>
            <a:ext cx="246434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研发团队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生产团队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市场团队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63691" y="3302242"/>
            <a:ext cx="2464344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开发社区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应用开发竞赛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技术交流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0005" indent="-270005">
              <a:buFont typeface="Wingdings" panose="05000000000000000000" pitchFamily="2" charset="2"/>
              <a:buChar char="l"/>
            </a:pPr>
            <a:r>
              <a:rPr lang="zh-CN" altLang="en-US" sz="1890">
                <a:latin typeface="微软雅黑" panose="020B0503020204020204" pitchFamily="34" charset="-122"/>
                <a:ea typeface="微软雅黑" panose="020B0503020204020204" pitchFamily="34" charset="-122"/>
              </a:rPr>
              <a:t>抢险、养老等新领域探索</a:t>
            </a:r>
            <a:endParaRPr lang="en-US" altLang="zh-CN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884" y="314330"/>
            <a:ext cx="1849214" cy="596313"/>
          </a:xfrm>
          <a:prstGeom prst="rect">
            <a:avLst/>
          </a:prstGeom>
          <a:noFill/>
        </p:spPr>
        <p:txBody>
          <a:bodyPr wrap="none" lIns="102865" tIns="51433" rIns="102865" bIns="51433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盈利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" y="926698"/>
            <a:ext cx="7847945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55603173"/>
              </p:ext>
            </p:extLst>
          </p:nvPr>
        </p:nvGraphicFramePr>
        <p:xfrm>
          <a:off x="864493" y="1007839"/>
          <a:ext cx="9649072" cy="512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2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1322" y="314330"/>
            <a:ext cx="1849224" cy="596320"/>
          </a:xfrm>
          <a:prstGeom prst="rect">
            <a:avLst/>
          </a:prstGeom>
          <a:noFill/>
        </p:spPr>
        <p:txBody>
          <a:bodyPr wrap="none" lIns="102865" tIns="51433" rIns="102865" bIns="51433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融资需求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397105" y="1618488"/>
            <a:ext cx="5184576" cy="3797189"/>
          </a:xfrm>
          <a:prstGeom prst="rect">
            <a:avLst/>
          </a:prstGeom>
        </p:spPr>
        <p:txBody>
          <a:bodyPr wrap="square" lIns="102865" tIns="51433" rIns="102865" bIns="51433">
            <a:spAutoFit/>
          </a:bodyPr>
          <a:lstStyle/>
          <a:p>
            <a:pPr marL="321468" indent="-321468"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融资需求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+mn-ea"/>
              </a:rPr>
              <a:t>股权</a:t>
            </a:r>
            <a:r>
              <a:rPr lang="zh-CN" altLang="en-US" dirty="0">
                <a:latin typeface="+mn-ea"/>
              </a:rPr>
              <a:t>融资额： </a:t>
            </a:r>
            <a:r>
              <a:rPr lang="zh-CN" altLang="en-US" dirty="0" smtClean="0">
                <a:latin typeface="+mn-ea"/>
              </a:rPr>
              <a:t>￥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万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marL="321468" indent="-321468"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资金用途、使用计划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+mn-ea"/>
              </a:rPr>
              <a:t>使用</a:t>
            </a:r>
            <a:r>
              <a:rPr lang="zh-CN" altLang="en-US" dirty="0">
                <a:latin typeface="+mn-ea"/>
              </a:rPr>
              <a:t>期</a:t>
            </a:r>
            <a:r>
              <a:rPr lang="zh-CN" altLang="en-US" dirty="0" smtClean="0">
                <a:latin typeface="+mn-ea"/>
              </a:rPr>
              <a:t>共</a:t>
            </a:r>
            <a:r>
              <a:rPr lang="zh-CN" altLang="en-US" dirty="0">
                <a:latin typeface="+mn-ea"/>
              </a:rPr>
              <a:t>一年半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2017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2019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月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主要用于产品研发，渠道和第三方合作公司的建设和支持，设备生产等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21468" indent="-321468"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运营迄今已投入多少资金？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+mn-ea"/>
              </a:rPr>
              <a:t>自项目立项以来在研发费用</a:t>
            </a:r>
            <a:r>
              <a:rPr lang="zh-CN" altLang="en-US" dirty="0" smtClean="0">
                <a:latin typeface="+mn-ea"/>
              </a:rPr>
              <a:t>，设备</a:t>
            </a:r>
            <a:r>
              <a:rPr lang="zh-CN" altLang="en-US" dirty="0" smtClean="0">
                <a:latin typeface="+mn-ea"/>
              </a:rPr>
              <a:t>采购上累计</a:t>
            </a:r>
            <a:r>
              <a:rPr lang="zh-CN" altLang="en-US" dirty="0" smtClean="0">
                <a:latin typeface="+mn-ea"/>
              </a:rPr>
              <a:t>投入</a:t>
            </a:r>
            <a:r>
              <a:rPr lang="en-US" altLang="zh-CN" dirty="0" smtClean="0">
                <a:latin typeface="+mn-ea"/>
              </a:rPr>
              <a:t>300</a:t>
            </a:r>
            <a:r>
              <a:rPr lang="zh-CN" altLang="en-US" dirty="0" smtClean="0">
                <a:latin typeface="+mn-ea"/>
              </a:rPr>
              <a:t>万元。</a:t>
            </a:r>
            <a:endParaRPr lang="en-US" altLang="zh-CN" dirty="0">
              <a:latin typeface="+mn-ea"/>
            </a:endParaRPr>
          </a:p>
          <a:p>
            <a:pPr marL="321468" indent="-321468">
              <a:buFont typeface="Arial" pitchFamily="34" charset="0"/>
              <a:buChar char="•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" y="926698"/>
            <a:ext cx="7847945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2087377759"/>
              </p:ext>
            </p:extLst>
          </p:nvPr>
        </p:nvGraphicFramePr>
        <p:xfrm>
          <a:off x="5544993" y="1257635"/>
          <a:ext cx="5593013" cy="451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149178" y="4824263"/>
            <a:ext cx="112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单位：万元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52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413" y="169628"/>
            <a:ext cx="1849214" cy="596313"/>
          </a:xfrm>
          <a:prstGeom prst="rect">
            <a:avLst/>
          </a:prstGeom>
          <a:noFill/>
        </p:spPr>
        <p:txBody>
          <a:bodyPr wrap="none" lIns="102865" tIns="51433" rIns="102865" bIns="51433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远景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规划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65401491"/>
              </p:ext>
            </p:extLst>
          </p:nvPr>
        </p:nvGraphicFramePr>
        <p:xfrm>
          <a:off x="384944" y="925503"/>
          <a:ext cx="10585176" cy="5323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800273"/>
            <a:ext cx="7847945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70618" y="2375991"/>
            <a:ext cx="67808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  YOU</a:t>
            </a:r>
            <a:endParaRPr lang="zh-CN" alt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6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2" y="314330"/>
            <a:ext cx="1849214" cy="596313"/>
          </a:xfrm>
          <a:prstGeom prst="rect">
            <a:avLst/>
          </a:prstGeom>
          <a:noFill/>
        </p:spPr>
        <p:txBody>
          <a:bodyPr wrap="none" lIns="102865" tIns="51433" rIns="102865" bIns="51433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产品介绍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4413" y="1046346"/>
            <a:ext cx="11233248" cy="842534"/>
          </a:xfrm>
          <a:prstGeom prst="rect">
            <a:avLst/>
          </a:prstGeom>
        </p:spPr>
        <p:txBody>
          <a:bodyPr wrap="square" lIns="102865" tIns="51433" rIns="102865" bIns="51433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xbot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机器人是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xbot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机器人小组历时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年研发的一款具备自主移动能力，能够自动避障以及实现人机交互的智能移动机器人。其主要特点为：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46" y="2080660"/>
            <a:ext cx="4612260" cy="41550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0517" y="2375991"/>
            <a:ext cx="52565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复杂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场景自动建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自主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移动和路径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避障和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导航</a:t>
            </a:r>
            <a:endParaRPr lang="en-US" altLang="zh-CN" sz="28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人性化人机交互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2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090438981"/>
              </p:ext>
            </p:extLst>
          </p:nvPr>
        </p:nvGraphicFramePr>
        <p:xfrm>
          <a:off x="1981486" y="1287251"/>
          <a:ext cx="6937035" cy="512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008509" y="278974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8509" y="325141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中小学校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8509" y="3651522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面向全国中小学校教师、学生的机器人教学平台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06258" y="148459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06258" y="194626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科研高校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406258" y="2346374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为全国各大高校的科研工作者提供基础科研设备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45477" y="41761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45477" y="463785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课外兴趣班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45477" y="50379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与老师合作成立机器人课外兴趣班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26732" y="314330"/>
            <a:ext cx="1849214" cy="596313"/>
          </a:xfrm>
          <a:prstGeom prst="rect">
            <a:avLst/>
          </a:prstGeom>
          <a:noFill/>
        </p:spPr>
        <p:txBody>
          <a:bodyPr wrap="none" lIns="102865" tIns="51433" rIns="102865" bIns="51433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目标用户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36501" y="1727919"/>
            <a:ext cx="9793088" cy="3528392"/>
            <a:chOff x="1045260" y="1912831"/>
            <a:chExt cx="10210897" cy="3528392"/>
          </a:xfrm>
        </p:grpSpPr>
        <p:grpSp>
          <p:nvGrpSpPr>
            <p:cNvPr id="13" name="Group 183"/>
            <p:cNvGrpSpPr>
              <a:grpSpLocks/>
            </p:cNvGrpSpPr>
            <p:nvPr/>
          </p:nvGrpSpPr>
          <p:grpSpPr bwMode="auto">
            <a:xfrm>
              <a:off x="1045260" y="2202546"/>
              <a:ext cx="4192588" cy="2789238"/>
              <a:chOff x="2462" y="1898"/>
              <a:chExt cx="2641" cy="1757"/>
            </a:xfrm>
          </p:grpSpPr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2462" y="2543"/>
                <a:ext cx="1339" cy="1112"/>
              </a:xfrm>
              <a:custGeom>
                <a:avLst/>
                <a:gdLst>
                  <a:gd name="T0" fmla="*/ 26 w 1339"/>
                  <a:gd name="T1" fmla="*/ 229 h 1112"/>
                  <a:gd name="T2" fmla="*/ 1339 w 1339"/>
                  <a:gd name="T3" fmla="*/ 1112 h 1112"/>
                  <a:gd name="T4" fmla="*/ 1339 w 1339"/>
                  <a:gd name="T5" fmla="*/ 864 h 1112"/>
                  <a:gd name="T6" fmla="*/ 0 w 1339"/>
                  <a:gd name="T7" fmla="*/ 0 h 1112"/>
                  <a:gd name="T8" fmla="*/ 26 w 1339"/>
                  <a:gd name="T9" fmla="*/ 22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9" h="1112">
                    <a:moveTo>
                      <a:pt x="26" y="229"/>
                    </a:moveTo>
                    <a:lnTo>
                      <a:pt x="1339" y="1112"/>
                    </a:lnTo>
                    <a:lnTo>
                      <a:pt x="1339" y="864"/>
                    </a:lnTo>
                    <a:lnTo>
                      <a:pt x="0" y="0"/>
                    </a:lnTo>
                    <a:lnTo>
                      <a:pt x="26" y="229"/>
                    </a:ln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8001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801" y="2529"/>
                <a:ext cx="1302" cy="1126"/>
              </a:xfrm>
              <a:custGeom>
                <a:avLst/>
                <a:gdLst>
                  <a:gd name="T0" fmla="*/ 0 w 1302"/>
                  <a:gd name="T1" fmla="*/ 878 h 1126"/>
                  <a:gd name="T2" fmla="*/ 0 w 1302"/>
                  <a:gd name="T3" fmla="*/ 1126 h 1126"/>
                  <a:gd name="T4" fmla="*/ 1273 w 1302"/>
                  <a:gd name="T5" fmla="*/ 229 h 1126"/>
                  <a:gd name="T6" fmla="*/ 1302 w 1302"/>
                  <a:gd name="T7" fmla="*/ 0 h 1126"/>
                  <a:gd name="T8" fmla="*/ 0 w 1302"/>
                  <a:gd name="T9" fmla="*/ 878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2" h="1126">
                    <a:moveTo>
                      <a:pt x="0" y="878"/>
                    </a:moveTo>
                    <a:lnTo>
                      <a:pt x="0" y="1126"/>
                    </a:lnTo>
                    <a:lnTo>
                      <a:pt x="1273" y="229"/>
                    </a:lnTo>
                    <a:lnTo>
                      <a:pt x="1302" y="0"/>
                    </a:lnTo>
                    <a:lnTo>
                      <a:pt x="0" y="878"/>
                    </a:lnTo>
                    <a:close/>
                  </a:path>
                </a:pathLst>
              </a:custGeom>
              <a:solidFill>
                <a:srgbClr val="FCFCFC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8001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2462" y="1898"/>
                <a:ext cx="2641" cy="1509"/>
              </a:xfrm>
              <a:custGeom>
                <a:avLst/>
                <a:gdLst>
                  <a:gd name="T0" fmla="*/ 1309 w 2641"/>
                  <a:gd name="T1" fmla="*/ 0 h 1509"/>
                  <a:gd name="T2" fmla="*/ 0 w 2641"/>
                  <a:gd name="T3" fmla="*/ 645 h 1509"/>
                  <a:gd name="T4" fmla="*/ 1339 w 2641"/>
                  <a:gd name="T5" fmla="*/ 1509 h 1509"/>
                  <a:gd name="T6" fmla="*/ 2641 w 2641"/>
                  <a:gd name="T7" fmla="*/ 631 h 1509"/>
                  <a:gd name="T8" fmla="*/ 1309 w 2641"/>
                  <a:gd name="T9" fmla="*/ 0 h 1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1" h="1509">
                    <a:moveTo>
                      <a:pt x="1309" y="0"/>
                    </a:moveTo>
                    <a:lnTo>
                      <a:pt x="0" y="645"/>
                    </a:lnTo>
                    <a:lnTo>
                      <a:pt x="1339" y="1509"/>
                    </a:lnTo>
                    <a:lnTo>
                      <a:pt x="2641" y="631"/>
                    </a:lnTo>
                    <a:lnTo>
                      <a:pt x="130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0B0B0"/>
                  </a:gs>
                  <a:gs pos="100000">
                    <a:srgbClr val="82828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8001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97"/>
            <p:cNvGrpSpPr>
              <a:grpSpLocks/>
            </p:cNvGrpSpPr>
            <p:nvPr/>
          </p:nvGrpSpPr>
          <p:grpSpPr bwMode="auto">
            <a:xfrm>
              <a:off x="2326156" y="1984839"/>
              <a:ext cx="1787526" cy="1236663"/>
              <a:chOff x="3260" y="1752"/>
              <a:chExt cx="1126" cy="779"/>
            </a:xfrm>
          </p:grpSpPr>
          <p:grpSp>
            <p:nvGrpSpPr>
              <p:cNvPr id="49" name="Group 194"/>
              <p:cNvGrpSpPr>
                <a:grpSpLocks/>
              </p:cNvGrpSpPr>
              <p:nvPr/>
            </p:nvGrpSpPr>
            <p:grpSpPr bwMode="auto">
              <a:xfrm>
                <a:off x="3260" y="1752"/>
                <a:ext cx="1035" cy="779"/>
                <a:chOff x="3260" y="1752"/>
                <a:chExt cx="1035" cy="779"/>
              </a:xfrm>
            </p:grpSpPr>
            <p:sp>
              <p:nvSpPr>
                <p:cNvPr id="51" name="Freeform 10"/>
                <p:cNvSpPr>
                  <a:spLocks/>
                </p:cNvSpPr>
                <p:nvPr/>
              </p:nvSpPr>
              <p:spPr bwMode="auto">
                <a:xfrm>
                  <a:off x="3260" y="1995"/>
                  <a:ext cx="525" cy="536"/>
                </a:xfrm>
                <a:custGeom>
                  <a:avLst/>
                  <a:gdLst>
                    <a:gd name="T0" fmla="*/ 525 w 525"/>
                    <a:gd name="T1" fmla="*/ 536 h 536"/>
                    <a:gd name="T2" fmla="*/ 525 w 525"/>
                    <a:gd name="T3" fmla="*/ 272 h 536"/>
                    <a:gd name="T4" fmla="*/ 0 w 525"/>
                    <a:gd name="T5" fmla="*/ 0 h 536"/>
                    <a:gd name="T6" fmla="*/ 12 w 525"/>
                    <a:gd name="T7" fmla="*/ 255 h 536"/>
                    <a:gd name="T8" fmla="*/ 525 w 525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536">
                      <a:moveTo>
                        <a:pt x="525" y="536"/>
                      </a:moveTo>
                      <a:lnTo>
                        <a:pt x="525" y="272"/>
                      </a:lnTo>
                      <a:lnTo>
                        <a:pt x="0" y="0"/>
                      </a:lnTo>
                      <a:lnTo>
                        <a:pt x="12" y="255"/>
                      </a:lnTo>
                      <a:lnTo>
                        <a:pt x="525" y="536"/>
                      </a:lnTo>
                      <a:close/>
                    </a:path>
                  </a:pathLst>
                </a:custGeom>
                <a:solidFill>
                  <a:srgbClr val="7CC8EC">
                    <a:lumMod val="60000"/>
                    <a:lumOff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 11"/>
                <p:cNvSpPr>
                  <a:spLocks/>
                </p:cNvSpPr>
                <p:nvPr/>
              </p:nvSpPr>
              <p:spPr bwMode="auto">
                <a:xfrm>
                  <a:off x="3785" y="1990"/>
                  <a:ext cx="510" cy="541"/>
                </a:xfrm>
                <a:custGeom>
                  <a:avLst/>
                  <a:gdLst>
                    <a:gd name="T0" fmla="*/ 510 w 510"/>
                    <a:gd name="T1" fmla="*/ 0 h 541"/>
                    <a:gd name="T2" fmla="*/ 0 w 510"/>
                    <a:gd name="T3" fmla="*/ 277 h 541"/>
                    <a:gd name="T4" fmla="*/ 0 w 510"/>
                    <a:gd name="T5" fmla="*/ 541 h 541"/>
                    <a:gd name="T6" fmla="*/ 498 w 510"/>
                    <a:gd name="T7" fmla="*/ 255 h 541"/>
                    <a:gd name="T8" fmla="*/ 510 w 510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0" h="541">
                      <a:moveTo>
                        <a:pt x="510" y="0"/>
                      </a:moveTo>
                      <a:lnTo>
                        <a:pt x="0" y="277"/>
                      </a:lnTo>
                      <a:lnTo>
                        <a:pt x="0" y="541"/>
                      </a:lnTo>
                      <a:lnTo>
                        <a:pt x="498" y="255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5E5E5E"/>
                    </a:gs>
                    <a:gs pos="100000">
                      <a:srgbClr val="7F7F7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Freeform 12"/>
                <p:cNvSpPr>
                  <a:spLocks/>
                </p:cNvSpPr>
                <p:nvPr/>
              </p:nvSpPr>
              <p:spPr bwMode="auto">
                <a:xfrm>
                  <a:off x="3260" y="1752"/>
                  <a:ext cx="1035" cy="515"/>
                </a:xfrm>
                <a:custGeom>
                  <a:avLst/>
                  <a:gdLst>
                    <a:gd name="T0" fmla="*/ 1035 w 1035"/>
                    <a:gd name="T1" fmla="*/ 238 h 515"/>
                    <a:gd name="T2" fmla="*/ 513 w 1035"/>
                    <a:gd name="T3" fmla="*/ 0 h 515"/>
                    <a:gd name="T4" fmla="*/ 0 w 1035"/>
                    <a:gd name="T5" fmla="*/ 243 h 515"/>
                    <a:gd name="T6" fmla="*/ 525 w 1035"/>
                    <a:gd name="T7" fmla="*/ 515 h 515"/>
                    <a:gd name="T8" fmla="*/ 1035 w 1035"/>
                    <a:gd name="T9" fmla="*/ 238 h 5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5" h="515">
                      <a:moveTo>
                        <a:pt x="1035" y="238"/>
                      </a:moveTo>
                      <a:lnTo>
                        <a:pt x="513" y="0"/>
                      </a:lnTo>
                      <a:lnTo>
                        <a:pt x="0" y="243"/>
                      </a:lnTo>
                      <a:lnTo>
                        <a:pt x="525" y="515"/>
                      </a:lnTo>
                      <a:lnTo>
                        <a:pt x="1035" y="238"/>
                      </a:lnTo>
                      <a:close/>
                    </a:path>
                  </a:pathLst>
                </a:custGeom>
                <a:solidFill>
                  <a:srgbClr val="F8D3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3433" y="1845"/>
                <a:ext cx="95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00" b="1" kern="0" baseline="-250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学校教学</a:t>
                </a:r>
                <a:endParaRPr kumimoji="0" lang="en-US" altLang="zh-CN" sz="26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96"/>
            <p:cNvGrpSpPr>
              <a:grpSpLocks/>
            </p:cNvGrpSpPr>
            <p:nvPr/>
          </p:nvGrpSpPr>
          <p:grpSpPr bwMode="auto">
            <a:xfrm>
              <a:off x="1418034" y="2382005"/>
              <a:ext cx="1957388" cy="1365250"/>
              <a:chOff x="2670" y="2002"/>
              <a:chExt cx="1233" cy="860"/>
            </a:xfrm>
          </p:grpSpPr>
          <p:grpSp>
            <p:nvGrpSpPr>
              <p:cNvPr id="44" name="Group 193"/>
              <p:cNvGrpSpPr>
                <a:grpSpLocks/>
              </p:cNvGrpSpPr>
              <p:nvPr/>
            </p:nvGrpSpPr>
            <p:grpSpPr bwMode="auto">
              <a:xfrm>
                <a:off x="2670" y="2002"/>
                <a:ext cx="1103" cy="860"/>
                <a:chOff x="2670" y="2002"/>
                <a:chExt cx="1103" cy="860"/>
              </a:xfrm>
            </p:grpSpPr>
            <p:sp>
              <p:nvSpPr>
                <p:cNvPr id="46" name="Freeform 13"/>
                <p:cNvSpPr>
                  <a:spLocks/>
                </p:cNvSpPr>
                <p:nvPr/>
              </p:nvSpPr>
              <p:spPr bwMode="auto">
                <a:xfrm>
                  <a:off x="2670" y="2278"/>
                  <a:ext cx="534" cy="584"/>
                </a:xfrm>
                <a:custGeom>
                  <a:avLst/>
                  <a:gdLst>
                    <a:gd name="T0" fmla="*/ 534 w 534"/>
                    <a:gd name="T1" fmla="*/ 584 h 584"/>
                    <a:gd name="T2" fmla="*/ 519 w 534"/>
                    <a:gd name="T3" fmla="*/ 307 h 584"/>
                    <a:gd name="T4" fmla="*/ 0 w 534"/>
                    <a:gd name="T5" fmla="*/ 0 h 584"/>
                    <a:gd name="T6" fmla="*/ 23 w 534"/>
                    <a:gd name="T7" fmla="*/ 265 h 584"/>
                    <a:gd name="T8" fmla="*/ 534 w 534"/>
                    <a:gd name="T9" fmla="*/ 584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584">
                      <a:moveTo>
                        <a:pt x="534" y="584"/>
                      </a:moveTo>
                      <a:lnTo>
                        <a:pt x="519" y="307"/>
                      </a:lnTo>
                      <a:lnTo>
                        <a:pt x="0" y="0"/>
                      </a:lnTo>
                      <a:lnTo>
                        <a:pt x="23" y="265"/>
                      </a:lnTo>
                      <a:lnTo>
                        <a:pt x="534" y="584"/>
                      </a:lnTo>
                      <a:close/>
                    </a:path>
                  </a:pathLst>
                </a:custGeom>
                <a:solidFill>
                  <a:srgbClr val="1B6AA3">
                    <a:lumMod val="75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Freeform 14"/>
                <p:cNvSpPr>
                  <a:spLocks/>
                </p:cNvSpPr>
                <p:nvPr/>
              </p:nvSpPr>
              <p:spPr bwMode="auto">
                <a:xfrm>
                  <a:off x="3189" y="2271"/>
                  <a:ext cx="584" cy="591"/>
                </a:xfrm>
                <a:custGeom>
                  <a:avLst/>
                  <a:gdLst>
                    <a:gd name="T0" fmla="*/ 15 w 584"/>
                    <a:gd name="T1" fmla="*/ 591 h 591"/>
                    <a:gd name="T2" fmla="*/ 584 w 584"/>
                    <a:gd name="T3" fmla="*/ 265 h 591"/>
                    <a:gd name="T4" fmla="*/ 584 w 584"/>
                    <a:gd name="T5" fmla="*/ 0 h 591"/>
                    <a:gd name="T6" fmla="*/ 0 w 584"/>
                    <a:gd name="T7" fmla="*/ 314 h 591"/>
                    <a:gd name="T8" fmla="*/ 15 w 584"/>
                    <a:gd name="T9" fmla="*/ 591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4" h="591">
                      <a:moveTo>
                        <a:pt x="15" y="591"/>
                      </a:moveTo>
                      <a:lnTo>
                        <a:pt x="584" y="265"/>
                      </a:lnTo>
                      <a:lnTo>
                        <a:pt x="584" y="0"/>
                      </a:lnTo>
                      <a:lnTo>
                        <a:pt x="0" y="314"/>
                      </a:lnTo>
                      <a:lnTo>
                        <a:pt x="15" y="591"/>
                      </a:lnTo>
                      <a:close/>
                    </a:path>
                  </a:pathLst>
                </a:custGeom>
                <a:solidFill>
                  <a:srgbClr val="868AD1">
                    <a:lumMod val="60000"/>
                    <a:lumOff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Freeform 15"/>
                <p:cNvSpPr>
                  <a:spLocks/>
                </p:cNvSpPr>
                <p:nvPr/>
              </p:nvSpPr>
              <p:spPr bwMode="auto">
                <a:xfrm>
                  <a:off x="2670" y="2002"/>
                  <a:ext cx="1103" cy="583"/>
                </a:xfrm>
                <a:custGeom>
                  <a:avLst/>
                  <a:gdLst>
                    <a:gd name="T0" fmla="*/ 579 w 1103"/>
                    <a:gd name="T1" fmla="*/ 0 h 583"/>
                    <a:gd name="T2" fmla="*/ 0 w 1103"/>
                    <a:gd name="T3" fmla="*/ 276 h 583"/>
                    <a:gd name="T4" fmla="*/ 519 w 1103"/>
                    <a:gd name="T5" fmla="*/ 583 h 583"/>
                    <a:gd name="T6" fmla="*/ 1103 w 1103"/>
                    <a:gd name="T7" fmla="*/ 269 h 583"/>
                    <a:gd name="T8" fmla="*/ 579 w 1103"/>
                    <a:gd name="T9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3" h="583">
                      <a:moveTo>
                        <a:pt x="579" y="0"/>
                      </a:moveTo>
                      <a:lnTo>
                        <a:pt x="0" y="276"/>
                      </a:lnTo>
                      <a:lnTo>
                        <a:pt x="519" y="583"/>
                      </a:lnTo>
                      <a:lnTo>
                        <a:pt x="1103" y="269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1B6A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Text Box 30"/>
              <p:cNvSpPr txBox="1">
                <a:spLocks noChangeArrowheads="1"/>
              </p:cNvSpPr>
              <p:nvPr/>
            </p:nvSpPr>
            <p:spPr bwMode="auto">
              <a:xfrm>
                <a:off x="2950" y="2091"/>
                <a:ext cx="95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科研</a:t>
                </a:r>
                <a:endParaRPr kumimoji="0" lang="en-US" altLang="zh-CN" sz="26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95"/>
            <p:cNvGrpSpPr>
              <a:grpSpLocks/>
            </p:cNvGrpSpPr>
            <p:nvPr/>
          </p:nvGrpSpPr>
          <p:grpSpPr bwMode="auto">
            <a:xfrm>
              <a:off x="3159812" y="2359712"/>
              <a:ext cx="1751013" cy="1362076"/>
              <a:chOff x="3794" y="1997"/>
              <a:chExt cx="1103" cy="858"/>
            </a:xfrm>
          </p:grpSpPr>
          <p:grpSp>
            <p:nvGrpSpPr>
              <p:cNvPr id="39" name="Group 187"/>
              <p:cNvGrpSpPr>
                <a:grpSpLocks/>
              </p:cNvGrpSpPr>
              <p:nvPr/>
            </p:nvGrpSpPr>
            <p:grpSpPr bwMode="auto">
              <a:xfrm>
                <a:off x="3794" y="1997"/>
                <a:ext cx="1103" cy="858"/>
                <a:chOff x="3794" y="1997"/>
                <a:chExt cx="1103" cy="858"/>
              </a:xfrm>
            </p:grpSpPr>
            <p:sp>
              <p:nvSpPr>
                <p:cNvPr id="41" name="Freeform 16"/>
                <p:cNvSpPr>
                  <a:spLocks/>
                </p:cNvSpPr>
                <p:nvPr/>
              </p:nvSpPr>
              <p:spPr bwMode="auto">
                <a:xfrm>
                  <a:off x="4378" y="2267"/>
                  <a:ext cx="519" cy="588"/>
                </a:xfrm>
                <a:custGeom>
                  <a:avLst/>
                  <a:gdLst>
                    <a:gd name="T0" fmla="*/ 493 w 519"/>
                    <a:gd name="T1" fmla="*/ 264 h 588"/>
                    <a:gd name="T2" fmla="*/ 519 w 519"/>
                    <a:gd name="T3" fmla="*/ 0 h 588"/>
                    <a:gd name="T4" fmla="*/ 14 w 519"/>
                    <a:gd name="T5" fmla="*/ 314 h 588"/>
                    <a:gd name="T6" fmla="*/ 0 w 519"/>
                    <a:gd name="T7" fmla="*/ 588 h 588"/>
                    <a:gd name="T8" fmla="*/ 493 w 519"/>
                    <a:gd name="T9" fmla="*/ 264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9" h="588">
                      <a:moveTo>
                        <a:pt x="493" y="264"/>
                      </a:moveTo>
                      <a:lnTo>
                        <a:pt x="519" y="0"/>
                      </a:lnTo>
                      <a:lnTo>
                        <a:pt x="14" y="314"/>
                      </a:lnTo>
                      <a:lnTo>
                        <a:pt x="0" y="588"/>
                      </a:lnTo>
                      <a:lnTo>
                        <a:pt x="493" y="264"/>
                      </a:lnTo>
                      <a:close/>
                    </a:path>
                  </a:pathLst>
                </a:custGeom>
                <a:solidFill>
                  <a:srgbClr val="84CBC5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3794" y="2271"/>
                  <a:ext cx="598" cy="584"/>
                </a:xfrm>
                <a:custGeom>
                  <a:avLst/>
                  <a:gdLst>
                    <a:gd name="T0" fmla="*/ 2 w 598"/>
                    <a:gd name="T1" fmla="*/ 0 h 584"/>
                    <a:gd name="T2" fmla="*/ 0 w 598"/>
                    <a:gd name="T3" fmla="*/ 265 h 584"/>
                    <a:gd name="T4" fmla="*/ 584 w 598"/>
                    <a:gd name="T5" fmla="*/ 584 h 584"/>
                    <a:gd name="T6" fmla="*/ 598 w 598"/>
                    <a:gd name="T7" fmla="*/ 310 h 584"/>
                    <a:gd name="T8" fmla="*/ 2 w 598"/>
                    <a:gd name="T9" fmla="*/ 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8" h="584">
                      <a:moveTo>
                        <a:pt x="2" y="0"/>
                      </a:moveTo>
                      <a:lnTo>
                        <a:pt x="0" y="265"/>
                      </a:lnTo>
                      <a:lnTo>
                        <a:pt x="584" y="584"/>
                      </a:lnTo>
                      <a:lnTo>
                        <a:pt x="598" y="3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9A9A9"/>
                    </a:gs>
                    <a:gs pos="100000">
                      <a:srgbClr val="5A5A5A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3796" y="1997"/>
                  <a:ext cx="1101" cy="584"/>
                </a:xfrm>
                <a:custGeom>
                  <a:avLst/>
                  <a:gdLst>
                    <a:gd name="T0" fmla="*/ 511 w 1101"/>
                    <a:gd name="T1" fmla="*/ 0 h 584"/>
                    <a:gd name="T2" fmla="*/ 0 w 1101"/>
                    <a:gd name="T3" fmla="*/ 274 h 584"/>
                    <a:gd name="T4" fmla="*/ 596 w 1101"/>
                    <a:gd name="T5" fmla="*/ 584 h 584"/>
                    <a:gd name="T6" fmla="*/ 1101 w 1101"/>
                    <a:gd name="T7" fmla="*/ 270 h 584"/>
                    <a:gd name="T8" fmla="*/ 511 w 1101"/>
                    <a:gd name="T9" fmla="*/ 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1" h="584">
                      <a:moveTo>
                        <a:pt x="511" y="0"/>
                      </a:moveTo>
                      <a:lnTo>
                        <a:pt x="0" y="274"/>
                      </a:lnTo>
                      <a:lnTo>
                        <a:pt x="596" y="584"/>
                      </a:lnTo>
                      <a:lnTo>
                        <a:pt x="1101" y="270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84CB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" name="Text Box 28"/>
              <p:cNvSpPr txBox="1">
                <a:spLocks noChangeArrowheads="1"/>
              </p:cNvSpPr>
              <p:nvPr/>
            </p:nvSpPr>
            <p:spPr bwMode="auto">
              <a:xfrm>
                <a:off x="4100" y="2106"/>
                <a:ext cx="729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00" b="1" kern="0" baseline="-25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课外兴趣小组</a:t>
                </a:r>
                <a:endParaRPr kumimoji="0" lang="en-US" altLang="zh-CN" sz="26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86"/>
            <p:cNvGrpSpPr>
              <a:grpSpLocks/>
            </p:cNvGrpSpPr>
            <p:nvPr/>
          </p:nvGrpSpPr>
          <p:grpSpPr bwMode="auto">
            <a:xfrm>
              <a:off x="2218422" y="2805796"/>
              <a:ext cx="1895475" cy="1516063"/>
              <a:chOff x="3201" y="2278"/>
              <a:chExt cx="1194" cy="955"/>
            </a:xfrm>
          </p:grpSpPr>
          <p:grpSp>
            <p:nvGrpSpPr>
              <p:cNvPr id="34" name="Group 86"/>
              <p:cNvGrpSpPr>
                <a:grpSpLocks/>
              </p:cNvGrpSpPr>
              <p:nvPr/>
            </p:nvGrpSpPr>
            <p:grpSpPr bwMode="auto">
              <a:xfrm>
                <a:off x="3201" y="2278"/>
                <a:ext cx="1179" cy="955"/>
                <a:chOff x="3201" y="2278"/>
                <a:chExt cx="1179" cy="955"/>
              </a:xfrm>
            </p:grpSpPr>
            <p:sp>
              <p:nvSpPr>
                <p:cNvPr id="36" name="Freeform 19"/>
                <p:cNvSpPr>
                  <a:spLocks/>
                </p:cNvSpPr>
                <p:nvPr/>
              </p:nvSpPr>
              <p:spPr bwMode="auto">
                <a:xfrm>
                  <a:off x="3799" y="2588"/>
                  <a:ext cx="581" cy="645"/>
                </a:xfrm>
                <a:custGeom>
                  <a:avLst/>
                  <a:gdLst>
                    <a:gd name="T0" fmla="*/ 581 w 581"/>
                    <a:gd name="T1" fmla="*/ 0 h 645"/>
                    <a:gd name="T2" fmla="*/ 0 w 581"/>
                    <a:gd name="T3" fmla="*/ 359 h 645"/>
                    <a:gd name="T4" fmla="*/ 0 w 581"/>
                    <a:gd name="T5" fmla="*/ 645 h 645"/>
                    <a:gd name="T6" fmla="*/ 567 w 581"/>
                    <a:gd name="T7" fmla="*/ 274 h 645"/>
                    <a:gd name="T8" fmla="*/ 581 w 581"/>
                    <a:gd name="T9" fmla="*/ 0 h 6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1" h="645">
                      <a:moveTo>
                        <a:pt x="581" y="0"/>
                      </a:moveTo>
                      <a:lnTo>
                        <a:pt x="0" y="359"/>
                      </a:lnTo>
                      <a:lnTo>
                        <a:pt x="0" y="645"/>
                      </a:lnTo>
                      <a:lnTo>
                        <a:pt x="567" y="274"/>
                      </a:ln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rgbClr val="F47264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Freeform 20"/>
                <p:cNvSpPr>
                  <a:spLocks/>
                </p:cNvSpPr>
                <p:nvPr/>
              </p:nvSpPr>
              <p:spPr bwMode="auto">
                <a:xfrm>
                  <a:off x="3201" y="2592"/>
                  <a:ext cx="598" cy="641"/>
                </a:xfrm>
                <a:custGeom>
                  <a:avLst/>
                  <a:gdLst>
                    <a:gd name="T0" fmla="*/ 598 w 598"/>
                    <a:gd name="T1" fmla="*/ 641 h 641"/>
                    <a:gd name="T2" fmla="*/ 598 w 598"/>
                    <a:gd name="T3" fmla="*/ 355 h 641"/>
                    <a:gd name="T4" fmla="*/ 0 w 598"/>
                    <a:gd name="T5" fmla="*/ 0 h 641"/>
                    <a:gd name="T6" fmla="*/ 14 w 598"/>
                    <a:gd name="T7" fmla="*/ 277 h 641"/>
                    <a:gd name="T8" fmla="*/ 598 w 598"/>
                    <a:gd name="T9" fmla="*/ 64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8" h="641">
                      <a:moveTo>
                        <a:pt x="598" y="641"/>
                      </a:moveTo>
                      <a:lnTo>
                        <a:pt x="598" y="355"/>
                      </a:lnTo>
                      <a:lnTo>
                        <a:pt x="0" y="0"/>
                      </a:lnTo>
                      <a:lnTo>
                        <a:pt x="14" y="277"/>
                      </a:lnTo>
                      <a:lnTo>
                        <a:pt x="598" y="641"/>
                      </a:lnTo>
                      <a:close/>
                    </a:path>
                  </a:pathLst>
                </a:custGeom>
                <a:solidFill>
                  <a:srgbClr val="F47264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Freeform 21"/>
                <p:cNvSpPr>
                  <a:spLocks/>
                </p:cNvSpPr>
                <p:nvPr/>
              </p:nvSpPr>
              <p:spPr bwMode="auto">
                <a:xfrm>
                  <a:off x="3201" y="2278"/>
                  <a:ext cx="1179" cy="669"/>
                </a:xfrm>
                <a:custGeom>
                  <a:avLst/>
                  <a:gdLst>
                    <a:gd name="T0" fmla="*/ 0 w 1179"/>
                    <a:gd name="T1" fmla="*/ 314 h 669"/>
                    <a:gd name="T2" fmla="*/ 598 w 1179"/>
                    <a:gd name="T3" fmla="*/ 669 h 669"/>
                    <a:gd name="T4" fmla="*/ 1179 w 1179"/>
                    <a:gd name="T5" fmla="*/ 310 h 669"/>
                    <a:gd name="T6" fmla="*/ 584 w 1179"/>
                    <a:gd name="T7" fmla="*/ 0 h 669"/>
                    <a:gd name="T8" fmla="*/ 0 w 1179"/>
                    <a:gd name="T9" fmla="*/ 314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9" h="669">
                      <a:moveTo>
                        <a:pt x="0" y="314"/>
                      </a:moveTo>
                      <a:lnTo>
                        <a:pt x="598" y="669"/>
                      </a:lnTo>
                      <a:lnTo>
                        <a:pt x="1179" y="310"/>
                      </a:lnTo>
                      <a:lnTo>
                        <a:pt x="584" y="0"/>
                      </a:lnTo>
                      <a:lnTo>
                        <a:pt x="0" y="314"/>
                      </a:lnTo>
                      <a:close/>
                    </a:path>
                  </a:pathLst>
                </a:custGeom>
                <a:solidFill>
                  <a:srgbClr val="F472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8001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Text Box 29"/>
              <p:cNvSpPr txBox="1">
                <a:spLocks noChangeArrowheads="1"/>
              </p:cNvSpPr>
              <p:nvPr/>
            </p:nvSpPr>
            <p:spPr bwMode="auto">
              <a:xfrm>
                <a:off x="3442" y="2438"/>
                <a:ext cx="95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机器人大赛</a:t>
                </a:r>
                <a:endParaRPr kumimoji="0" lang="en-US" altLang="zh-CN" sz="26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91"/>
            <p:cNvGrpSpPr/>
            <p:nvPr/>
          </p:nvGrpSpPr>
          <p:grpSpPr>
            <a:xfrm>
              <a:off x="6135001" y="1912831"/>
              <a:ext cx="1667471" cy="3528391"/>
              <a:chOff x="845865" y="615812"/>
              <a:chExt cx="1173433" cy="3528391"/>
            </a:xfrm>
          </p:grpSpPr>
          <p:sp>
            <p:nvSpPr>
              <p:cNvPr id="31" name="Rectangle 1436"/>
              <p:cNvSpPr>
                <a:spLocks noChangeArrowheads="1"/>
              </p:cNvSpPr>
              <p:nvPr/>
            </p:nvSpPr>
            <p:spPr bwMode="auto">
              <a:xfrm>
                <a:off x="919709" y="1006980"/>
                <a:ext cx="37638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B6AA3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科研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6AA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1436"/>
              <p:cNvSpPr>
                <a:spLocks noChangeArrowheads="1"/>
              </p:cNvSpPr>
              <p:nvPr/>
            </p:nvSpPr>
            <p:spPr bwMode="auto">
              <a:xfrm>
                <a:off x="914401" y="615812"/>
                <a:ext cx="2658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B6AA3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id-ID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B6AA3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B6AA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848100" y="1339509"/>
                <a:ext cx="1171198" cy="11485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为各大高校提供科学研究平台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845865" y="2995692"/>
                <a:ext cx="1171198" cy="11485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zh-CN" altLang="en-US" sz="1200" noProof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学生课外兴趣小组机器人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95"/>
            <p:cNvGrpSpPr/>
            <p:nvPr/>
          </p:nvGrpSpPr>
          <p:grpSpPr>
            <a:xfrm>
              <a:off x="8741740" y="1912831"/>
              <a:ext cx="2139016" cy="1872208"/>
              <a:chOff x="848100" y="615812"/>
              <a:chExt cx="1505269" cy="1872208"/>
            </a:xfrm>
          </p:grpSpPr>
          <p:sp>
            <p:nvSpPr>
              <p:cNvPr id="28" name="Rectangle 1436"/>
              <p:cNvSpPr>
                <a:spLocks noChangeArrowheads="1"/>
              </p:cNvSpPr>
              <p:nvPr/>
            </p:nvSpPr>
            <p:spPr bwMode="auto">
              <a:xfrm>
                <a:off x="919709" y="1006980"/>
                <a:ext cx="75276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kern="0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学校教学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1436"/>
              <p:cNvSpPr>
                <a:spLocks noChangeArrowheads="1"/>
              </p:cNvSpPr>
              <p:nvPr/>
            </p:nvSpPr>
            <p:spPr bwMode="auto">
              <a:xfrm>
                <a:off x="914401" y="615812"/>
                <a:ext cx="2658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id-ID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848100" y="1339509"/>
                <a:ext cx="1505269" cy="11485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中小学机器人课程，机器人研究的后备军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99"/>
            <p:cNvGrpSpPr/>
            <p:nvPr/>
          </p:nvGrpSpPr>
          <p:grpSpPr>
            <a:xfrm>
              <a:off x="6138177" y="3569015"/>
              <a:ext cx="2567051" cy="1872208"/>
              <a:chOff x="848100" y="922942"/>
              <a:chExt cx="1806486" cy="1872208"/>
            </a:xfrm>
          </p:grpSpPr>
          <p:sp>
            <p:nvSpPr>
              <p:cNvPr id="25" name="Rectangle 1436"/>
              <p:cNvSpPr>
                <a:spLocks noChangeArrowheads="1"/>
              </p:cNvSpPr>
              <p:nvPr/>
            </p:nvSpPr>
            <p:spPr bwMode="auto">
              <a:xfrm>
                <a:off x="919709" y="1279351"/>
                <a:ext cx="112914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kern="0" noProof="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课外兴趣小组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436"/>
              <p:cNvSpPr>
                <a:spLocks noChangeArrowheads="1"/>
              </p:cNvSpPr>
              <p:nvPr/>
            </p:nvSpPr>
            <p:spPr bwMode="auto">
              <a:xfrm>
                <a:off x="914401" y="922942"/>
                <a:ext cx="2658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id-ID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848100" y="1646639"/>
                <a:ext cx="1806486" cy="11485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CFCFC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103"/>
            <p:cNvGrpSpPr/>
            <p:nvPr/>
          </p:nvGrpSpPr>
          <p:grpSpPr>
            <a:xfrm>
              <a:off x="8741740" y="3569015"/>
              <a:ext cx="2514417" cy="1872208"/>
              <a:chOff x="848100" y="922942"/>
              <a:chExt cx="1769446" cy="1872208"/>
            </a:xfrm>
          </p:grpSpPr>
          <p:sp>
            <p:nvSpPr>
              <p:cNvPr id="22" name="Rectangle 1436"/>
              <p:cNvSpPr>
                <a:spLocks noChangeArrowheads="1"/>
              </p:cNvSpPr>
              <p:nvPr/>
            </p:nvSpPr>
            <p:spPr bwMode="auto">
              <a:xfrm>
                <a:off x="919709" y="1279351"/>
                <a:ext cx="9409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kern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机器人大赛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436"/>
              <p:cNvSpPr>
                <a:spLocks noChangeArrowheads="1"/>
              </p:cNvSpPr>
              <p:nvPr/>
            </p:nvSpPr>
            <p:spPr bwMode="auto">
              <a:xfrm>
                <a:off x="914401" y="922942"/>
                <a:ext cx="2658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id-ID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848100" y="1646639"/>
                <a:ext cx="1769446" cy="11485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中国机器人大赛官方机器人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371207" y="320364"/>
            <a:ext cx="205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应用场景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核心优势"/>
          <p:cNvSpPr>
            <a:spLocks noGrp="1"/>
          </p:cNvSpPr>
          <p:nvPr>
            <p:ph type="title" idx="4294967295"/>
          </p:nvPr>
        </p:nvSpPr>
        <p:spPr>
          <a:xfrm>
            <a:off x="288430" y="321829"/>
            <a:ext cx="2088232" cy="61400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硬件优势"/>
          <p:cNvSpPr/>
          <p:nvPr/>
        </p:nvSpPr>
        <p:spPr>
          <a:xfrm>
            <a:off x="2549922" y="1333931"/>
            <a:ext cx="1362120" cy="1261546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硬件优势</a:t>
            </a:r>
          </a:p>
        </p:txBody>
      </p:sp>
      <p:sp>
        <p:nvSpPr>
          <p:cNvPr id="130" name="软件优势"/>
          <p:cNvSpPr/>
          <p:nvPr/>
        </p:nvSpPr>
        <p:spPr>
          <a:xfrm>
            <a:off x="2593661" y="3768782"/>
            <a:ext cx="1362120" cy="1261546"/>
          </a:xfrm>
          <a:prstGeom prst="pentagon">
            <a:avLst/>
          </a:prstGeom>
          <a:solidFill>
            <a:schemeClr val="tx2">
              <a:lumMod val="2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软件优势</a:t>
            </a:r>
          </a:p>
        </p:txBody>
      </p:sp>
      <p:sp>
        <p:nvSpPr>
          <p:cNvPr id="131" name="机器人教程"/>
          <p:cNvSpPr/>
          <p:nvPr/>
        </p:nvSpPr>
        <p:spPr>
          <a:xfrm>
            <a:off x="6205008" y="3768782"/>
            <a:ext cx="1362120" cy="1261546"/>
          </a:xfrm>
          <a:prstGeom prst="pentagon">
            <a:avLst/>
          </a:prstGeom>
          <a:solidFill>
            <a:srgbClr val="C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机器人教程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实验材料"/>
          <p:cNvSpPr/>
          <p:nvPr/>
        </p:nvSpPr>
        <p:spPr>
          <a:xfrm>
            <a:off x="6205008" y="1333931"/>
            <a:ext cx="1362120" cy="1261546"/>
          </a:xfrm>
          <a:prstGeom prst="pentagon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实验材料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1. 价格低…"/>
          <p:cNvSpPr/>
          <p:nvPr/>
        </p:nvSpPr>
        <p:spPr>
          <a:xfrm>
            <a:off x="4053397" y="13003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2" y="21600"/>
                </a:lnTo>
                <a:cubicBezTo>
                  <a:pt x="21264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4" y="0"/>
                  <a:pt x="20852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OS 基础…"/>
          <p:cNvSpPr/>
          <p:nvPr/>
        </p:nvSpPr>
        <p:spPr>
          <a:xfrm>
            <a:off x="7771622" y="13003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/>
          <a:p>
            <a:pPr marL="281262" indent="-281262" defTabSz="1008045">
              <a:lnSpc>
                <a:spcPct val="90000"/>
              </a:lnSpc>
              <a:spcBef>
                <a:spcPts val="930"/>
              </a:spcBef>
              <a:buSzPct val="100000"/>
              <a:buAutoNum type="arabicPeriod"/>
              <a:defRPr b="1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交互性强…"/>
          <p:cNvSpPr/>
          <p:nvPr/>
        </p:nvSpPr>
        <p:spPr>
          <a:xfrm>
            <a:off x="4053397" y="3768781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/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内容丰富…"/>
          <p:cNvSpPr/>
          <p:nvPr/>
        </p:nvSpPr>
        <p:spPr>
          <a:xfrm>
            <a:off x="7771622" y="3768781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/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5483" y="1816802"/>
            <a:ext cx="1240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价格低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载重强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可拓展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293" y="1906057"/>
            <a:ext cx="1450566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262" indent="-281262" defTabSz="1008045">
              <a:lnSpc>
                <a:spcPct val="90000"/>
              </a:lnSpc>
              <a:spcBef>
                <a:spcPts val="930"/>
              </a:spcBef>
              <a:buSzPct val="100000"/>
              <a:buAutoNum type="arabicPeriod"/>
              <a:defRPr b="1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  <a:p>
            <a:pPr marL="281262" indent="-281262" defTabSz="1008045">
              <a:lnSpc>
                <a:spcPct val="90000"/>
              </a:lnSpc>
              <a:spcBef>
                <a:spcPts val="930"/>
              </a:spcBef>
              <a:buSzPct val="100000"/>
              <a:buAutoNum type="arabicPeriod"/>
              <a:defRPr b="1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</a:t>
            </a:r>
          </a:p>
          <a:p>
            <a:pPr marL="281262" indent="-281262" defTabSz="1008045">
              <a:lnSpc>
                <a:spcPct val="90000"/>
              </a:lnSpc>
              <a:spcBef>
                <a:spcPts val="930"/>
              </a:spcBef>
              <a:buSzPct val="100000"/>
              <a:buAutoNum type="arabicPeriod"/>
              <a:defRPr b="1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机器视觉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1528" y="4093917"/>
            <a:ext cx="14344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交互性强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模块式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自主运动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多运动模式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自主产权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6706" y="4123501"/>
            <a:ext cx="145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内容丰富</a:t>
            </a:r>
          </a:p>
          <a:p>
            <a:pPr marL="281262" indent="-281262">
              <a:buSzPct val="100000"/>
              <a:buAutoNum type="arabicPeriod"/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形式多样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硬件优势"/>
          <p:cNvSpPr>
            <a:spLocks noGrp="1"/>
          </p:cNvSpPr>
          <p:nvPr>
            <p:ph type="title" idx="4294967295"/>
          </p:nvPr>
        </p:nvSpPr>
        <p:spPr>
          <a:xfrm>
            <a:off x="216421" y="287759"/>
            <a:ext cx="2088629" cy="64055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硬件优势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价格低"/>
          <p:cNvSpPr/>
          <p:nvPr/>
        </p:nvSpPr>
        <p:spPr>
          <a:xfrm>
            <a:off x="979382" y="1583903"/>
            <a:ext cx="2693423" cy="8403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价格低</a:t>
            </a:r>
          </a:p>
        </p:txBody>
      </p:sp>
      <p:sp>
        <p:nvSpPr>
          <p:cNvPr id="140" name="速度快"/>
          <p:cNvSpPr/>
          <p:nvPr/>
        </p:nvSpPr>
        <p:spPr>
          <a:xfrm>
            <a:off x="979382" y="2613306"/>
            <a:ext cx="2693423" cy="7657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速度快</a:t>
            </a:r>
          </a:p>
        </p:txBody>
      </p:sp>
      <p:sp>
        <p:nvSpPr>
          <p:cNvPr id="141" name="载重强"/>
          <p:cNvSpPr/>
          <p:nvPr/>
        </p:nvSpPr>
        <p:spPr>
          <a:xfrm>
            <a:off x="979382" y="3642708"/>
            <a:ext cx="2693423" cy="8181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载重强</a:t>
            </a:r>
          </a:p>
        </p:txBody>
      </p:sp>
      <p:sp>
        <p:nvSpPr>
          <p:cNvPr id="142" name="可拓展"/>
          <p:cNvSpPr/>
          <p:nvPr/>
        </p:nvSpPr>
        <p:spPr>
          <a:xfrm>
            <a:off x="979382" y="4672111"/>
            <a:ext cx="2693423" cy="796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可拓展</a:t>
            </a:r>
          </a:p>
        </p:txBody>
      </p:sp>
      <p:sp>
        <p:nvSpPr>
          <p:cNvPr id="143" name="功能不变的情况下降低了价格门槛"/>
          <p:cNvSpPr/>
          <p:nvPr/>
        </p:nvSpPr>
        <p:spPr>
          <a:xfrm>
            <a:off x="5184973" y="1583903"/>
            <a:ext cx="5646145" cy="8403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功能不变的情况下降低了价格门槛</a:t>
            </a:r>
          </a:p>
        </p:txBody>
      </p:sp>
      <p:sp>
        <p:nvSpPr>
          <p:cNvPr id="144" name="相比于同类机器，采用了更大动力的电机，能够达到更大的运行速度"/>
          <p:cNvSpPr/>
          <p:nvPr/>
        </p:nvSpPr>
        <p:spPr>
          <a:xfrm>
            <a:off x="5184973" y="2613307"/>
            <a:ext cx="5634163" cy="7657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相比于同类机器，采用了更大动力的电机，能够达到更大的运行速度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具有更强的载重能力，因此可以负担更多的功能模块"/>
          <p:cNvSpPr/>
          <p:nvPr/>
        </p:nvSpPr>
        <p:spPr>
          <a:xfrm>
            <a:off x="5184973" y="3639390"/>
            <a:ext cx="5646145" cy="8264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具有更强的载重能力，因此可以负担更多的功能模块</a:t>
            </a:r>
          </a:p>
        </p:txBody>
      </p:sp>
      <p:sp>
        <p:nvSpPr>
          <p:cNvPr id="146" name="机体采用开放式设计，能够根据需要添加功能性模块／传感器"/>
          <p:cNvSpPr/>
          <p:nvPr/>
        </p:nvSpPr>
        <p:spPr>
          <a:xfrm>
            <a:off x="5184973" y="4668793"/>
            <a:ext cx="5658128" cy="80022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机体采用开放式设计，能够根据需要添加功能性模块／传感器</a:t>
            </a:r>
          </a:p>
        </p:txBody>
      </p:sp>
      <p:sp>
        <p:nvSpPr>
          <p:cNvPr id="147" name="箭头"/>
          <p:cNvSpPr/>
          <p:nvPr/>
        </p:nvSpPr>
        <p:spPr>
          <a:xfrm>
            <a:off x="3728977" y="1825386"/>
            <a:ext cx="1383988" cy="259255"/>
          </a:xfrm>
          <a:prstGeom prst="rightArrow">
            <a:avLst>
              <a:gd name="adj1" fmla="val 32000"/>
              <a:gd name="adj2" fmla="val 218298"/>
            </a:avLst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3751" tIns="33751" rIns="33751" bIns="33751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"/>
          <p:cNvSpPr/>
          <p:nvPr/>
        </p:nvSpPr>
        <p:spPr>
          <a:xfrm>
            <a:off x="3739957" y="2866552"/>
            <a:ext cx="1383988" cy="259255"/>
          </a:xfrm>
          <a:prstGeom prst="rightArrow">
            <a:avLst>
              <a:gd name="adj1" fmla="val 32000"/>
              <a:gd name="adj2" fmla="val 218298"/>
            </a:avLst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3751" tIns="33751" rIns="33751" bIns="33751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"/>
          <p:cNvSpPr/>
          <p:nvPr/>
        </p:nvSpPr>
        <p:spPr>
          <a:xfrm>
            <a:off x="3728977" y="3922178"/>
            <a:ext cx="1383988" cy="259255"/>
          </a:xfrm>
          <a:prstGeom prst="rightArrow">
            <a:avLst>
              <a:gd name="adj1" fmla="val 32000"/>
              <a:gd name="adj2" fmla="val 218298"/>
            </a:avLst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3751" tIns="33751" rIns="33751" bIns="33751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"/>
          <p:cNvSpPr/>
          <p:nvPr/>
        </p:nvSpPr>
        <p:spPr>
          <a:xfrm>
            <a:off x="3672805" y="4939277"/>
            <a:ext cx="1383988" cy="259255"/>
          </a:xfrm>
          <a:prstGeom prst="rightArrow">
            <a:avLst>
              <a:gd name="adj1" fmla="val 32000"/>
              <a:gd name="adj2" fmla="val 218298"/>
            </a:avLst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3751" tIns="33751" rIns="33751" bIns="33751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软件优势"/>
          <p:cNvSpPr>
            <a:spLocks noGrp="1"/>
          </p:cNvSpPr>
          <p:nvPr>
            <p:ph type="title" idx="4294967295"/>
          </p:nvPr>
        </p:nvSpPr>
        <p:spPr>
          <a:xfrm>
            <a:off x="216421" y="215751"/>
            <a:ext cx="2160637" cy="64055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软件优势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" name="交互性强：…"/>
          <p:cNvSpPr/>
          <p:nvPr/>
        </p:nvSpPr>
        <p:spPr>
          <a:xfrm>
            <a:off x="1972090" y="12238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交互性强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拥有一个可视化的操作界面，能够形象的而且实时的反馈周围的环境以及机器所处的位置</a:t>
            </a:r>
            <a:r>
              <a:rPr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4" name="模块式：…"/>
          <p:cNvSpPr/>
          <p:nvPr/>
        </p:nvSpPr>
        <p:spPr>
          <a:xfrm>
            <a:off x="3856517" y="12238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模块式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，让所有的功能模块都是可选的，可以随意根据需要定制改变功能</a:t>
            </a:r>
            <a:endParaRPr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5" name="3D感知：…"/>
          <p:cNvSpPr/>
          <p:nvPr/>
        </p:nvSpPr>
        <p:spPr>
          <a:xfrm>
            <a:off x="5740942" y="12238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/>
          <a:p>
            <a:pPr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3D感知：</a:t>
            </a:r>
          </a:p>
          <a:p>
            <a:pPr lvl="1"/>
            <a:r>
              <a:rPr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结合360度的雷达以及深度摄像头，机器能够识别3D的环境信息，并且根据感知作出相应反应</a:t>
            </a:r>
          </a:p>
          <a:p>
            <a:endParaRPr sz="1329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6" name="自主运动：…"/>
          <p:cNvSpPr/>
          <p:nvPr/>
        </p:nvSpPr>
        <p:spPr>
          <a:xfrm>
            <a:off x="1972090" y="3816151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自主运动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采用了自主开发的控制和路径规划程序，能够根据周围的环境实时自主规划路径，定义动作</a:t>
            </a:r>
            <a:endParaRPr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智能定位：…"/>
          <p:cNvSpPr/>
          <p:nvPr/>
        </p:nvSpPr>
        <p:spPr>
          <a:xfrm>
            <a:off x="7625368" y="1223863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智能定位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机器采用了</a:t>
            </a:r>
            <a:r>
              <a:rPr lang="en-US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AMCL</a:t>
            </a:r>
            <a:r>
              <a:rPr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定位方法</a:t>
            </a:r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，能够实时的修正自己的坐标</a:t>
            </a:r>
            <a:r>
              <a:rPr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8" name="多运动模式：…"/>
          <p:cNvSpPr/>
          <p:nvPr/>
        </p:nvSpPr>
        <p:spPr>
          <a:xfrm>
            <a:off x="3856517" y="3816151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多运动模式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拥有两种运动模式，一种是单点任务的运动模式，另一种是多点任务巡航模式</a:t>
            </a:r>
            <a:endParaRPr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自主产权：…"/>
          <p:cNvSpPr/>
          <p:nvPr/>
        </p:nvSpPr>
        <p:spPr>
          <a:xfrm>
            <a:off x="5740942" y="3816151"/>
            <a:ext cx="1744237" cy="231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6" y="0"/>
                </a:moveTo>
                <a:cubicBezTo>
                  <a:pt x="3314" y="0"/>
                  <a:pt x="2981" y="251"/>
                  <a:pt x="2981" y="561"/>
                </a:cubicBezTo>
                <a:lnTo>
                  <a:pt x="2981" y="4494"/>
                </a:lnTo>
                <a:lnTo>
                  <a:pt x="0" y="5617"/>
                </a:lnTo>
                <a:lnTo>
                  <a:pt x="2981" y="6741"/>
                </a:lnTo>
                <a:lnTo>
                  <a:pt x="2981" y="21036"/>
                </a:lnTo>
                <a:cubicBezTo>
                  <a:pt x="2981" y="21347"/>
                  <a:pt x="3314" y="21600"/>
                  <a:pt x="3726" y="21600"/>
                </a:cubicBezTo>
                <a:lnTo>
                  <a:pt x="20856" y="21600"/>
                </a:lnTo>
                <a:cubicBezTo>
                  <a:pt x="21267" y="21600"/>
                  <a:pt x="21600" y="21347"/>
                  <a:pt x="21600" y="21036"/>
                </a:cubicBezTo>
                <a:lnTo>
                  <a:pt x="21600" y="561"/>
                </a:lnTo>
                <a:cubicBezTo>
                  <a:pt x="21600" y="251"/>
                  <a:pt x="21267" y="0"/>
                  <a:pt x="20856" y="0"/>
                </a:cubicBezTo>
                <a:lnTo>
                  <a:pt x="372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751" tIns="33751" rIns="33751" bIns="33751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自主产权</a:t>
            </a: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采用完全自主的算法，并且相比于市场优化提升了算法，大大提升软件的性能</a:t>
            </a:r>
            <a:endParaRPr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EDF1-F20D-44F2-80E0-C52CB9436A9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软件优势"/>
          <p:cNvSpPr txBox="1">
            <a:spLocks/>
          </p:cNvSpPr>
          <p:nvPr/>
        </p:nvSpPr>
        <p:spPr>
          <a:xfrm>
            <a:off x="216421" y="215751"/>
            <a:ext cx="2160637" cy="640556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spc="-100" baseline="0">
                <a:solidFill>
                  <a:schemeClr val="tx2">
                    <a:satMod val="2000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extLst/>
          </a:lstStyle>
          <a:p>
            <a:pPr defTabSz="914400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技术成果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36901" y="309607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</a:t>
            </a:r>
            <a:r>
              <a:rPr lang="zh-CN" altLang="en-US" dirty="0" smtClean="0">
                <a:solidFill>
                  <a:srgbClr val="FF0000"/>
                </a:solidFill>
              </a:rPr>
              <a:t>博物馆视频。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201" y="299845"/>
            <a:ext cx="2314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机器人教程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30832" y="1899361"/>
            <a:ext cx="4386881" cy="4059421"/>
            <a:chOff x="2640725" y="1261241"/>
            <a:chExt cx="5098702" cy="4784835"/>
          </a:xfrm>
          <a:solidFill>
            <a:schemeClr val="accent3">
              <a:lumMod val="75000"/>
            </a:schemeClr>
          </a:solidFill>
        </p:grpSpPr>
        <p:sp>
          <p:nvSpPr>
            <p:cNvPr id="17" name="任意多边形 16"/>
            <p:cNvSpPr/>
            <p:nvPr/>
          </p:nvSpPr>
          <p:spPr>
            <a:xfrm>
              <a:off x="2647277" y="1261241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966019">
                <a:spcBef>
                  <a:spcPct val="0"/>
                </a:spcBef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机器人学介绍</a:t>
              </a:r>
              <a:endParaRPr lang="en-US" altLang="zh-CN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98536" y="2766790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47002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</a:t>
              </a:r>
              <a:endParaRPr lang="zh-CN" altLang="en-US" sz="3307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251126" y="2766790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3860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机器视觉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640725" y="4272338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9061" tIns="318269" rIns="289062" bIns="318268" numCol="1" spcCol="1270" anchor="ctr" anchorCtr="0">
              <a:noAutofit/>
            </a:bodyPr>
            <a:lstStyle/>
            <a:p>
              <a:pPr algn="ctr" defTabSz="109202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定位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108936" y="4272338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3860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硬件集成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156955" y="1261241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3860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运动学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79263" y="1261241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3860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ROS</a:t>
              </a: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393392" y="4272338"/>
              <a:ext cx="1582472" cy="1773738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459" tIns="224667" rIns="195460" bIns="224666" numCol="1" spcCol="1270" anchor="ctr" anchorCtr="0">
              <a:noAutofit/>
            </a:bodyPr>
            <a:lstStyle/>
            <a:p>
              <a:pPr algn="ctr" defTabSz="13860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9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路径规划</a:t>
              </a:r>
              <a:endPara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491311376"/>
              </p:ext>
            </p:extLst>
          </p:nvPr>
        </p:nvGraphicFramePr>
        <p:xfrm>
          <a:off x="6088750" y="2225280"/>
          <a:ext cx="4444257" cy="302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30832" y="1231907"/>
            <a:ext cx="462550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机器人教程的内容</a:t>
            </a:r>
            <a:r>
              <a:rPr lang="en-US" altLang="zh-CN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843529" y="1231907"/>
            <a:ext cx="2363147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9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机器人教学的形式：</a:t>
            </a:r>
            <a:endParaRPr lang="zh-CN" altLang="en-US" sz="189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" y="926698"/>
            <a:ext cx="781579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804</Words>
  <Application>Microsoft Office PowerPoint</Application>
  <PresentationFormat>自定义</PresentationFormat>
  <Paragraphs>214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华文楷体</vt:lpstr>
      <vt:lpstr>宋体</vt:lpstr>
      <vt:lpstr>微软雅黑</vt:lpstr>
      <vt:lpstr>Arial</vt:lpstr>
      <vt:lpstr>Calibri</vt:lpstr>
      <vt:lpstr>Consolas</vt:lpstr>
      <vt:lpstr>Corbel</vt:lpstr>
      <vt:lpstr>Helvetica</vt:lpstr>
      <vt:lpstr>Times New Roman</vt:lpstr>
      <vt:lpstr>Wingdings</vt:lpstr>
      <vt:lpstr>Wingdings 2</vt:lpstr>
      <vt:lpstr>Wingdings 3</vt:lpstr>
      <vt:lpstr>穿越</vt:lpstr>
      <vt:lpstr>PowerPoint 演示文稿</vt:lpstr>
      <vt:lpstr>PowerPoint 演示文稿</vt:lpstr>
      <vt:lpstr>PowerPoint 演示文稿</vt:lpstr>
      <vt:lpstr>PowerPoint 演示文稿</vt:lpstr>
      <vt:lpstr>核心优势</vt:lpstr>
      <vt:lpstr>硬件优势</vt:lpstr>
      <vt:lpstr>软件优势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roc-Xlab</cp:lastModifiedBy>
  <cp:revision>818</cp:revision>
  <dcterms:created xsi:type="dcterms:W3CDTF">2013-12-29T13:42:29Z</dcterms:created>
  <dcterms:modified xsi:type="dcterms:W3CDTF">2017-04-02T10:31:14Z</dcterms:modified>
</cp:coreProperties>
</file>