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2" r:id="rId6"/>
    <p:sldId id="262" r:id="rId7"/>
    <p:sldId id="273" r:id="rId8"/>
    <p:sldId id="265" r:id="rId9"/>
    <p:sldId id="268" r:id="rId10"/>
    <p:sldId id="275" r:id="rId11"/>
    <p:sldId id="274" r:id="rId12"/>
    <p:sldId id="27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7">
          <p15:clr>
            <a:srgbClr val="A4A3A4"/>
          </p15:clr>
        </p15:guide>
        <p15:guide id="2" pos="3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0E3"/>
    <a:srgbClr val="B0A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2491" autoAdjust="0"/>
  </p:normalViewPr>
  <p:slideViewPr>
    <p:cSldViewPr snapToGrid="0">
      <p:cViewPr varScale="1">
        <p:scale>
          <a:sx n="106" d="100"/>
          <a:sy n="106" d="100"/>
        </p:scale>
        <p:origin x="636" y="144"/>
      </p:cViewPr>
      <p:guideLst>
        <p:guide orient="horz" pos="2217"/>
        <p:guide pos="3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39691" b="-1"/>
          <a:stretch>
            <a:fillRect/>
          </a:stretch>
        </p:blipFill>
        <p:spPr>
          <a:xfrm rot="5400000">
            <a:off x="3566032" y="-1738819"/>
            <a:ext cx="6887149" cy="103647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stretch>
            <a:fillRect/>
          </a:stretch>
        </p:blipFill>
        <p:spPr>
          <a:xfrm rot="10800000" flipH="1">
            <a:off x="-185004" y="-1408908"/>
            <a:ext cx="6187501" cy="3982500"/>
          </a:xfrm>
          <a:prstGeom prst="rect">
            <a:avLst/>
          </a:prstGeom>
        </p:spPr>
      </p:pic>
      <p:cxnSp>
        <p:nvCxnSpPr>
          <p:cNvPr id="11" name="直接连接符 10"/>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5"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1250" b="22500"/>
          <a:stretch>
            <a:fillRect/>
          </a:stretch>
        </p:blipFill>
        <p:spPr>
          <a:xfrm>
            <a:off x="0" y="0"/>
            <a:ext cx="12192000" cy="4038600"/>
          </a:xfrm>
          <a:prstGeom prst="rect">
            <a:avLst/>
          </a:prstGeom>
        </p:spPr>
      </p:pic>
      <p:pic>
        <p:nvPicPr>
          <p:cNvPr id="8" name="图片 7"/>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9" name="直接连接符 8"/>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1"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7500"/>
          <a:stretch>
            <a:fillRect/>
          </a:stretch>
        </p:blipFill>
        <p:spPr>
          <a:xfrm>
            <a:off x="0" y="0"/>
            <a:ext cx="8572500" cy="6858000"/>
          </a:xfrm>
          <a:prstGeom prst="trapezoid">
            <a:avLst/>
          </a:prstGeom>
        </p:spPr>
      </p:pic>
      <p:sp>
        <p:nvSpPr>
          <p:cNvPr id="12" name="等腰三角形 11"/>
          <p:cNvSpPr/>
          <p:nvPr userDrawn="1"/>
        </p:nvSpPr>
        <p:spPr>
          <a:xfrm rot="10800000">
            <a:off x="0" y="0"/>
            <a:ext cx="2171700"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10800000">
            <a:off x="0" y="0"/>
            <a:ext cx="2370852"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8" name="直接连接符 7"/>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3"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2018/6/11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stretch>
            <a:fillRect/>
          </a:stretch>
        </p:blipFill>
        <p:spPr>
          <a:xfrm>
            <a:off x="4369435" y="485140"/>
            <a:ext cx="3240405" cy="3847465"/>
          </a:xfrm>
          <a:prstGeom prst="rect">
            <a:avLst/>
          </a:prstGeom>
        </p:spPr>
      </p:pic>
      <p:sp>
        <p:nvSpPr>
          <p:cNvPr id="2" name="文本框 1"/>
          <p:cNvSpPr txBox="1"/>
          <p:nvPr/>
        </p:nvSpPr>
        <p:spPr>
          <a:xfrm>
            <a:off x="4683913" y="2332618"/>
            <a:ext cx="2824669" cy="521970"/>
          </a:xfrm>
          <a:prstGeom prst="rect">
            <a:avLst/>
          </a:prstGeom>
          <a:noFill/>
        </p:spPr>
        <p:txBody>
          <a:bodyPr wrap="square" rtlCol="0">
            <a:spAutoFit/>
          </a:bodyPr>
          <a:lstStyle/>
          <a:p>
            <a:r>
              <a:rPr lang="zh-CN" altLang="zh-CN" sz="2800" b="1" dirty="0"/>
              <a:t>超市收银系统</a:t>
            </a:r>
          </a:p>
        </p:txBody>
      </p:sp>
      <p:cxnSp>
        <p:nvCxnSpPr>
          <p:cNvPr id="7" name="直接连接符 6"/>
          <p:cNvCxnSpPr/>
          <p:nvPr/>
        </p:nvCxnSpPr>
        <p:spPr>
          <a:xfrm>
            <a:off x="4369752" y="4752975"/>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11"/>
          <p:cNvSpPr/>
          <p:nvPr/>
        </p:nvSpPr>
        <p:spPr>
          <a:xfrm>
            <a:off x="3196750" y="5045673"/>
            <a:ext cx="5869429" cy="1369695"/>
          </a:xfrm>
          <a:prstGeom prst="rect">
            <a:avLst/>
          </a:prstGeom>
        </p:spPr>
        <p:txBody>
          <a:bodyPr wrap="square" lIns="91436" tIns="45718" rIns="91436" bIns="45718">
            <a:spAutoFit/>
          </a:bodyPr>
          <a:lstStyle/>
          <a:p>
            <a:pPr algn="ctr">
              <a:lnSpc>
                <a:spcPct val="130000"/>
              </a:lnSpc>
            </a:pPr>
            <a:r>
              <a:rPr kumimoji="1" lang="zh-CN" altLang="en-US" sz="1600" dirty="0"/>
              <a:t>成员：宋清卿、智莉、申铃、王壮壮、何靖、左家辉</a:t>
            </a:r>
          </a:p>
          <a:p>
            <a:pPr algn="ctr">
              <a:lnSpc>
                <a:spcPct val="130000"/>
              </a:lnSpc>
            </a:pPr>
            <a:r>
              <a:rPr kumimoji="1" lang="zh-CN" altLang="en-US" sz="1600" dirty="0"/>
              <a:t>班级：软件</a:t>
            </a:r>
            <a:r>
              <a:rPr kumimoji="1" lang="en-US" altLang="zh-CN" sz="1600" dirty="0"/>
              <a:t>1731</a:t>
            </a:r>
            <a:r>
              <a:rPr kumimoji="1" lang="zh-CN" altLang="en-US" sz="1600" dirty="0"/>
              <a:t>班</a:t>
            </a:r>
          </a:p>
          <a:p>
            <a:pPr algn="ctr">
              <a:lnSpc>
                <a:spcPct val="130000"/>
              </a:lnSpc>
            </a:pPr>
            <a:r>
              <a:rPr kumimoji="1" lang="zh-CN" altLang="en-US" sz="1600" dirty="0"/>
              <a:t>指导老师：李中科</a:t>
            </a:r>
          </a:p>
          <a:p>
            <a:pPr algn="ctr">
              <a:lnSpc>
                <a:spcPct val="130000"/>
              </a:lnSpc>
            </a:pPr>
            <a:r>
              <a:rPr kumimoji="1" lang="zh-CN" altLang="en-US" sz="1600" dirty="0"/>
              <a:t>课程名称：小型管理系统设计综合实训</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系统整体架构</a:t>
            </a:r>
          </a:p>
        </p:txBody>
      </p:sp>
      <p:pic>
        <p:nvPicPr>
          <p:cNvPr id="31"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88" y="1412532"/>
            <a:ext cx="7889875" cy="5186458"/>
          </a:xfrm>
          <a:prstGeom prst="rect">
            <a:avLst/>
          </a:prstGeom>
        </p:spPr>
      </p:pic>
      <p:graphicFrame>
        <p:nvGraphicFramePr>
          <p:cNvPr id="4" name="表格 3"/>
          <p:cNvGraphicFramePr/>
          <p:nvPr>
            <p:extLst>
              <p:ext uri="{D42A27DB-BD31-4B8C-83A1-F6EECF244321}">
                <p14:modId xmlns:p14="http://schemas.microsoft.com/office/powerpoint/2010/main" val="1022909538"/>
              </p:ext>
            </p:extLst>
          </p:nvPr>
        </p:nvGraphicFramePr>
        <p:xfrm>
          <a:off x="5276850" y="312712"/>
          <a:ext cx="6118225" cy="1099820"/>
        </p:xfrm>
        <a:graphic>
          <a:graphicData uri="http://schemas.openxmlformats.org/drawingml/2006/table">
            <a:tbl>
              <a:tblPr firstRow="1" bandRow="1">
                <a:tableStyleId>{5940675A-B579-460E-94D1-54222C63F5DA}</a:tableStyleId>
              </a:tblPr>
              <a:tblGrid>
                <a:gridCol w="1076325">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gridCol w="3870325">
                  <a:extLst>
                    <a:ext uri="{9D8B030D-6E8A-4147-A177-3AD203B41FA5}">
                      <a16:colId xmlns:a16="http://schemas.microsoft.com/office/drawing/2014/main" val="20002"/>
                    </a:ext>
                  </a:extLst>
                </a:gridCol>
              </a:tblGrid>
              <a:tr h="274955">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模块编号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模块名称</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功能描述</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955">
                <a:tc>
                  <a:txBody>
                    <a:bodyPr/>
                    <a:lstStyle/>
                    <a:p>
                      <a:pPr indent="0">
                        <a:buNone/>
                      </a:pPr>
                      <a:r>
                        <a:rPr lang="en-US" sz="1200" b="1" dirty="0">
                          <a:latin typeface="宋体" panose="02010600030101010101" pitchFamily="2" charset="-122"/>
                          <a:ea typeface="宋体" panose="02010600030101010101" pitchFamily="2" charset="-122"/>
                          <a:cs typeface="宋体" panose="02010600030101010101" pitchFamily="2" charset="-122"/>
                        </a:rPr>
                        <a:t>1</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登录</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err="1">
                          <a:latin typeface="宋体" panose="02010600030101010101" pitchFamily="2" charset="-122"/>
                          <a:ea typeface="宋体" panose="02010600030101010101" pitchFamily="2" charset="-122"/>
                          <a:cs typeface="宋体" panose="02010600030101010101" pitchFamily="2" charset="-122"/>
                        </a:rPr>
                        <a:t>主要提供用户登陆功能</a:t>
                      </a:r>
                      <a:r>
                        <a:rPr lang="en-US" sz="1200" b="1" dirty="0">
                          <a:latin typeface="宋体" panose="02010600030101010101" pitchFamily="2" charset="-122"/>
                          <a:ea typeface="宋体" panose="02010600030101010101" pitchFamily="2" charset="-122"/>
                          <a:cs typeface="宋体" panose="02010600030101010101" pitchFamily="2" charset="-122"/>
                        </a:rPr>
                        <a:t>。</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955">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2</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商品库存管理</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主要是提供商品入库、出库、新增和查询商品功能。</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955">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3</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宋体" panose="02010600030101010101" pitchFamily="2" charset="-122"/>
                          <a:ea typeface="宋体" panose="02010600030101010101" pitchFamily="2" charset="-122"/>
                          <a:cs typeface="宋体" panose="02010600030101010101" pitchFamily="2" charset="-122"/>
                        </a:rPr>
                        <a:t>收银管理</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dirty="0" err="1">
                          <a:latin typeface="宋体" panose="02010600030101010101" pitchFamily="2" charset="-122"/>
                          <a:ea typeface="宋体" panose="02010600030101010101" pitchFamily="2" charset="-122"/>
                          <a:cs typeface="宋体" panose="02010600030101010101" pitchFamily="2" charset="-122"/>
                        </a:rPr>
                        <a:t>主要提供扫描商品、修改购买数量和结账功能</a:t>
                      </a:r>
                      <a:r>
                        <a:rPr lang="en-US" sz="1200" b="1" dirty="0">
                          <a:latin typeface="宋体" panose="02010600030101010101" pitchFamily="2" charset="-122"/>
                          <a:ea typeface="宋体" panose="02010600030101010101" pitchFamily="2" charset="-122"/>
                          <a:cs typeface="宋体" panose="02010600030101010101" pitchFamily="2" charset="-122"/>
                        </a:rPr>
                        <a:t>。</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文件夹组织架构</a:t>
            </a:r>
          </a:p>
        </p:txBody>
      </p:sp>
      <p:pic>
        <p:nvPicPr>
          <p:cNvPr id="12"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945" y="400685"/>
            <a:ext cx="4194175" cy="6339840"/>
          </a:xfrm>
          <a:prstGeom prst="rect">
            <a:avLst/>
          </a:prstGeom>
        </p:spPr>
      </p:pic>
      <p:sp>
        <p:nvSpPr>
          <p:cNvPr id="4" name="Freeform 5"/>
          <p:cNvSpPr/>
          <p:nvPr/>
        </p:nvSpPr>
        <p:spPr bwMode="auto">
          <a:xfrm>
            <a:off x="2536553" y="2801251"/>
            <a:ext cx="816083" cy="773800"/>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grpSp>
        <p:nvGrpSpPr>
          <p:cNvPr id="10" name="组合 9"/>
          <p:cNvGrpSpPr/>
          <p:nvPr/>
        </p:nvGrpSpPr>
        <p:grpSpPr>
          <a:xfrm>
            <a:off x="4246519" y="2372632"/>
            <a:ext cx="1083312" cy="259444"/>
            <a:chOff x="2681516" y="2324099"/>
            <a:chExt cx="1988593" cy="476251"/>
          </a:xfrm>
        </p:grpSpPr>
        <p:sp>
          <p:nvSpPr>
            <p:cNvPr id="5" name="燕尾形 4"/>
            <p:cNvSpPr/>
            <p:nvPr/>
          </p:nvSpPr>
          <p:spPr>
            <a:xfrm>
              <a:off x="2681516" y="2324099"/>
              <a:ext cx="476251" cy="47625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041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422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812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4193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a:off x="4298589" y="4115707"/>
            <a:ext cx="1083312" cy="259444"/>
            <a:chOff x="2681516" y="2324099"/>
            <a:chExt cx="1988593" cy="476251"/>
          </a:xfrm>
        </p:grpSpPr>
        <p:sp>
          <p:nvSpPr>
            <p:cNvPr id="13" name="燕尾形 12"/>
            <p:cNvSpPr/>
            <p:nvPr/>
          </p:nvSpPr>
          <p:spPr>
            <a:xfrm>
              <a:off x="2681516" y="2324099"/>
              <a:ext cx="476251" cy="47625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a:off x="3041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p:nvSpPr>
          <p:spPr>
            <a:xfrm>
              <a:off x="3422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812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4193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4199529" y="3163207"/>
            <a:ext cx="1083312" cy="259444"/>
            <a:chOff x="2681516" y="2324099"/>
            <a:chExt cx="1988593" cy="476251"/>
          </a:xfrm>
        </p:grpSpPr>
        <p:sp>
          <p:nvSpPr>
            <p:cNvPr id="19" name="燕尾形 18"/>
            <p:cNvSpPr/>
            <p:nvPr/>
          </p:nvSpPr>
          <p:spPr>
            <a:xfrm>
              <a:off x="2681516" y="2324099"/>
              <a:ext cx="476251" cy="47625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a:off x="3041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3422091"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3812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4193858" y="2324099"/>
              <a:ext cx="476251" cy="476251"/>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文件夹介绍</a:t>
            </a:r>
          </a:p>
        </p:txBody>
      </p:sp>
      <p:sp>
        <p:nvSpPr>
          <p:cNvPr id="4" name="平行四边形 3"/>
          <p:cNvSpPr/>
          <p:nvPr/>
        </p:nvSpPr>
        <p:spPr>
          <a:xfrm>
            <a:off x="330200" y="4076700"/>
            <a:ext cx="1854200" cy="49530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CS.Kit：</a:t>
            </a:r>
          </a:p>
        </p:txBody>
      </p:sp>
      <p:sp>
        <p:nvSpPr>
          <p:cNvPr id="5" name="平行四边形 4"/>
          <p:cNvSpPr/>
          <p:nvPr/>
        </p:nvSpPr>
        <p:spPr>
          <a:xfrm>
            <a:off x="3133725" y="1574800"/>
            <a:ext cx="1879600" cy="49530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CS.Mysql：</a:t>
            </a:r>
          </a:p>
        </p:txBody>
      </p:sp>
      <p:sp>
        <p:nvSpPr>
          <p:cNvPr id="6" name="平行四边形 5"/>
          <p:cNvSpPr/>
          <p:nvPr/>
        </p:nvSpPr>
        <p:spPr>
          <a:xfrm>
            <a:off x="368300" y="1574800"/>
            <a:ext cx="1778000" cy="49530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CS.Frame：</a:t>
            </a:r>
          </a:p>
        </p:txBody>
      </p:sp>
      <p:sp>
        <p:nvSpPr>
          <p:cNvPr id="7" name="文本框 6"/>
          <p:cNvSpPr txBox="1"/>
          <p:nvPr/>
        </p:nvSpPr>
        <p:spPr>
          <a:xfrm>
            <a:off x="237528" y="2243773"/>
            <a:ext cx="2641600" cy="1398905"/>
          </a:xfrm>
          <a:prstGeom prst="rect">
            <a:avLst/>
          </a:prstGeom>
          <a:noFill/>
        </p:spPr>
        <p:txBody>
          <a:bodyPr wrap="square" rtlCol="0">
            <a:spAutoFit/>
          </a:bodyPr>
          <a:lstStyle/>
          <a:p>
            <a:r>
              <a:rPr lang="zh-CN" altLang="en-US" sz="1700" dirty="0"/>
              <a:t>主要有客户端操作界面和客户端业务类组成，主要负责引导用户操作，包括：初始化登陆界面、商品库存管理和收银管理视图。</a:t>
            </a:r>
          </a:p>
        </p:txBody>
      </p:sp>
      <p:sp>
        <p:nvSpPr>
          <p:cNvPr id="8" name="文本框 7"/>
          <p:cNvSpPr txBox="1"/>
          <p:nvPr/>
        </p:nvSpPr>
        <p:spPr>
          <a:xfrm>
            <a:off x="3000375" y="2299335"/>
            <a:ext cx="2146300" cy="1660525"/>
          </a:xfrm>
          <a:prstGeom prst="rect">
            <a:avLst/>
          </a:prstGeom>
          <a:noFill/>
        </p:spPr>
        <p:txBody>
          <a:bodyPr wrap="square" rtlCol="0">
            <a:spAutoFit/>
          </a:bodyPr>
          <a:lstStyle/>
          <a:p>
            <a:r>
              <a:rPr lang="zh-CN" altLang="en-US" sz="1700" dirty="0"/>
              <a:t>通过JDBC访问数据库，操作CS.Mysql中SQL语句来实现处理和存储指定的数据，从而实现CS.DAO中要实现的接口。</a:t>
            </a:r>
          </a:p>
        </p:txBody>
      </p:sp>
      <p:sp>
        <p:nvSpPr>
          <p:cNvPr id="9" name="平行四边形 8"/>
          <p:cNvSpPr/>
          <p:nvPr/>
        </p:nvSpPr>
        <p:spPr>
          <a:xfrm>
            <a:off x="6574790" y="1574800"/>
            <a:ext cx="1726565" cy="49530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t>CS.Object:</a:t>
            </a:r>
          </a:p>
        </p:txBody>
      </p:sp>
      <p:sp>
        <p:nvSpPr>
          <p:cNvPr id="10" name="文本框 9"/>
          <p:cNvSpPr txBox="1"/>
          <p:nvPr/>
        </p:nvSpPr>
        <p:spPr>
          <a:xfrm>
            <a:off x="330200" y="4724400"/>
            <a:ext cx="4060825" cy="1431161"/>
          </a:xfrm>
          <a:prstGeom prst="rect">
            <a:avLst/>
          </a:prstGeom>
          <a:noFill/>
        </p:spPr>
        <p:txBody>
          <a:bodyPr wrap="square" rtlCol="0">
            <a:spAutoFit/>
          </a:bodyPr>
          <a:lstStyle/>
          <a:p>
            <a:r>
              <a:rPr lang="zh-CN" altLang="en-US" sz="1700" dirty="0"/>
              <a:t>工具包：</a:t>
            </a:r>
          </a:p>
          <a:p>
            <a:r>
              <a:rPr lang="zh-CN" altLang="en-US" sz="1700" dirty="0" smtClean="0"/>
              <a:t>Unit</a:t>
            </a:r>
            <a:r>
              <a:rPr lang="zh-CN" altLang="en-US" sz="1700" dirty="0"/>
              <a:t>类：</a:t>
            </a:r>
            <a:r>
              <a:rPr lang="zh-CN" altLang="en-US" sz="1700" dirty="0" smtClean="0"/>
              <a:t>用于处理整个系统的日志系统，将部分变量在此处设定为常量，可以提高系统代码的复用性。</a:t>
            </a:r>
            <a:r>
              <a:rPr lang="zh-CN" altLang="en-US" dirty="0"/>
              <a:t>也加入</a:t>
            </a:r>
            <a:r>
              <a:rPr lang="zh-CN" altLang="en-US" dirty="0" smtClean="0"/>
              <a:t>了</a:t>
            </a:r>
            <a:r>
              <a:rPr lang="en-US" altLang="zh-CN" dirty="0" smtClean="0"/>
              <a:t>Debug</a:t>
            </a:r>
            <a:r>
              <a:rPr lang="zh-CN" altLang="en-US" smtClean="0"/>
              <a:t>进行调试输出。</a:t>
            </a:r>
            <a:endParaRPr lang="en-US" altLang="zh-CN" sz="1700" smtClean="0"/>
          </a:p>
        </p:txBody>
      </p:sp>
      <p:sp>
        <p:nvSpPr>
          <p:cNvPr id="11" name="文本框 10"/>
          <p:cNvSpPr txBox="1"/>
          <p:nvPr/>
        </p:nvSpPr>
        <p:spPr>
          <a:xfrm>
            <a:off x="5885180" y="2472055"/>
            <a:ext cx="3403600" cy="614045"/>
          </a:xfrm>
          <a:prstGeom prst="rect">
            <a:avLst/>
          </a:prstGeom>
          <a:noFill/>
        </p:spPr>
        <p:txBody>
          <a:bodyPr wrap="square" rtlCol="0">
            <a:spAutoFit/>
          </a:bodyPr>
          <a:lstStyle/>
          <a:p>
            <a:r>
              <a:rPr lang="zh-CN" altLang="en-US" sz="1700" dirty="0"/>
              <a:t>客观实现类。用于提供数据处理和存储所需要的对象。</a:t>
            </a:r>
          </a:p>
        </p:txBody>
      </p:sp>
      <p:sp>
        <p:nvSpPr>
          <p:cNvPr id="12" name="平行四边形 11"/>
          <p:cNvSpPr/>
          <p:nvPr/>
        </p:nvSpPr>
        <p:spPr>
          <a:xfrm>
            <a:off x="6311900" y="3959860"/>
            <a:ext cx="1854200" cy="41910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CS.DAO:</a:t>
            </a:r>
          </a:p>
        </p:txBody>
      </p:sp>
      <p:sp>
        <p:nvSpPr>
          <p:cNvPr id="13" name="文本框 12"/>
          <p:cNvSpPr txBox="1"/>
          <p:nvPr/>
        </p:nvSpPr>
        <p:spPr>
          <a:xfrm>
            <a:off x="6228080" y="4707255"/>
            <a:ext cx="2959100" cy="1137285"/>
          </a:xfrm>
          <a:prstGeom prst="rect">
            <a:avLst/>
          </a:prstGeom>
          <a:noFill/>
        </p:spPr>
        <p:txBody>
          <a:bodyPr wrap="square" rtlCol="0">
            <a:spAutoFit/>
          </a:bodyPr>
          <a:lstStyle/>
          <a:p>
            <a:r>
              <a:rPr lang="zh-CN" altLang="en-US" sz="1700" dirty="0"/>
              <a:t>数据访问接口包。通过与数据库连接，实现业务逻辑和数据库资源之间的存储和处理。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4271962" y="1234735"/>
            <a:ext cx="4033527" cy="3787106"/>
          </a:xfrm>
          <a:prstGeom prst="rect">
            <a:avLst/>
          </a:prstGeom>
        </p:spPr>
      </p:pic>
      <p:sp>
        <p:nvSpPr>
          <p:cNvPr id="4" name="文本框 3"/>
          <p:cNvSpPr txBox="1"/>
          <p:nvPr/>
        </p:nvSpPr>
        <p:spPr>
          <a:xfrm>
            <a:off x="4923815" y="2866633"/>
            <a:ext cx="2372335" cy="521970"/>
          </a:xfrm>
          <a:prstGeom prst="rect">
            <a:avLst/>
          </a:prstGeom>
          <a:noFill/>
        </p:spPr>
        <p:txBody>
          <a:bodyPr wrap="square" rtlCol="0">
            <a:spAutoFit/>
          </a:bodyPr>
          <a:lstStyle/>
          <a:p>
            <a:r>
              <a:rPr lang="en-US" altLang="zh-CN" sz="2800" b="1" dirty="0" smtClean="0"/>
              <a:t>THANK YOU !</a:t>
            </a:r>
            <a:endParaRPr lang="zh-CN" altLang="en-US" sz="2800" b="1" dirty="0"/>
          </a:p>
        </p:txBody>
      </p:sp>
      <p:cxnSp>
        <p:nvCxnSpPr>
          <p:cNvPr id="5" name="直接连接符 4"/>
          <p:cNvCxnSpPr/>
          <p:nvPr/>
        </p:nvCxnSpPr>
        <p:spPr>
          <a:xfrm>
            <a:off x="4348162" y="5200650"/>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11"/>
          <p:cNvSpPr/>
          <p:nvPr/>
        </p:nvSpPr>
        <p:spPr>
          <a:xfrm>
            <a:off x="3196750" y="5413338"/>
            <a:ext cx="5869429" cy="1208405"/>
          </a:xfrm>
          <a:prstGeom prst="rect">
            <a:avLst/>
          </a:prstGeom>
        </p:spPr>
        <p:txBody>
          <a:bodyPr wrap="square" lIns="91436" tIns="45718" rIns="91436" bIns="45718">
            <a:spAutoFit/>
          </a:bodyPr>
          <a:lstStyle/>
          <a:p>
            <a:pPr algn="ctr">
              <a:lnSpc>
                <a:spcPct val="130000"/>
              </a:lnSpc>
            </a:pPr>
            <a:r>
              <a:rPr kumimoji="1" lang="zh-CN" altLang="en-US" sz="1400" dirty="0">
                <a:sym typeface="+mn-ea"/>
              </a:rPr>
              <a:t>成员：宋清卿、智莉、申铃、王壮壮、何靖、左家辉</a:t>
            </a:r>
            <a:endParaRPr kumimoji="1" lang="zh-CN" altLang="en-US" sz="1400" dirty="0"/>
          </a:p>
          <a:p>
            <a:pPr algn="ctr">
              <a:lnSpc>
                <a:spcPct val="130000"/>
              </a:lnSpc>
            </a:pPr>
            <a:r>
              <a:rPr kumimoji="1" lang="zh-CN" altLang="en-US" sz="1400" dirty="0">
                <a:sym typeface="+mn-ea"/>
              </a:rPr>
              <a:t>班级：软件</a:t>
            </a:r>
            <a:r>
              <a:rPr kumimoji="1" lang="en-US" altLang="zh-CN" sz="1400" dirty="0">
                <a:sym typeface="+mn-ea"/>
              </a:rPr>
              <a:t>1731</a:t>
            </a:r>
            <a:r>
              <a:rPr kumimoji="1" lang="zh-CN" altLang="en-US" sz="1400" dirty="0">
                <a:sym typeface="+mn-ea"/>
              </a:rPr>
              <a:t>班</a:t>
            </a:r>
            <a:endParaRPr kumimoji="1" lang="zh-CN" altLang="en-US" sz="1400" dirty="0"/>
          </a:p>
          <a:p>
            <a:pPr algn="ctr">
              <a:lnSpc>
                <a:spcPct val="130000"/>
              </a:lnSpc>
            </a:pPr>
            <a:r>
              <a:rPr kumimoji="1" lang="zh-CN" altLang="en-US" sz="1400" dirty="0">
                <a:sym typeface="+mn-ea"/>
              </a:rPr>
              <a:t>指导老师：李中科</a:t>
            </a:r>
            <a:endParaRPr kumimoji="1" lang="zh-CN" altLang="en-US" sz="1400" dirty="0"/>
          </a:p>
          <a:p>
            <a:pPr algn="ctr">
              <a:lnSpc>
                <a:spcPct val="130000"/>
              </a:lnSpc>
            </a:pPr>
            <a:r>
              <a:rPr kumimoji="1" lang="zh-CN" altLang="en-US" sz="1400" dirty="0">
                <a:sym typeface="+mn-ea"/>
              </a:rPr>
              <a:t>课程名称：小型管理系统设计综合实训</a:t>
            </a:r>
            <a:endParaRPr kumimoji="1"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0203" y="362153"/>
            <a:ext cx="2351313" cy="521970"/>
          </a:xfrm>
          <a:prstGeom prst="rect">
            <a:avLst/>
          </a:prstGeom>
          <a:noFill/>
        </p:spPr>
        <p:txBody>
          <a:bodyPr wrap="square" rtlCol="0">
            <a:spAutoFit/>
          </a:bodyPr>
          <a:lstStyle/>
          <a:p>
            <a:r>
              <a:rPr lang="zh-CN" altLang="en-US" sz="2800" b="1" dirty="0" smtClean="0">
                <a:solidFill>
                  <a:schemeClr val="bg1"/>
                </a:solidFill>
              </a:rPr>
              <a:t>关于项目   </a:t>
            </a:r>
            <a:endParaRPr lang="zh-CN" altLang="en-US" sz="2800" b="1" dirty="0">
              <a:solidFill>
                <a:schemeClr val="bg1"/>
              </a:solidFill>
            </a:endParaRPr>
          </a:p>
        </p:txBody>
      </p:sp>
      <p:sp>
        <p:nvSpPr>
          <p:cNvPr id="9" name="Rectangle 11"/>
          <p:cNvSpPr/>
          <p:nvPr/>
        </p:nvSpPr>
        <p:spPr>
          <a:xfrm>
            <a:off x="2162690" y="1481625"/>
            <a:ext cx="8152516" cy="769620"/>
          </a:xfrm>
          <a:prstGeom prst="rect">
            <a:avLst/>
          </a:prstGeom>
        </p:spPr>
        <p:txBody>
          <a:bodyPr wrap="square" lIns="91436" tIns="45718" rIns="91436" bIns="45718">
            <a:spAutoFit/>
          </a:bodyPr>
          <a:lstStyle/>
          <a:p>
            <a:pPr algn="l">
              <a:lnSpc>
                <a:spcPct val="130000"/>
              </a:lnSpc>
            </a:pPr>
            <a:r>
              <a:rPr kumimoji="1" lang="zh-CN" altLang="en-US" sz="1700" dirty="0"/>
              <a:t>项目背景：超市收银系统用来管理和更新超市日常交易数据主要包括商品库存管理</a:t>
            </a:r>
          </a:p>
          <a:p>
            <a:pPr algn="l">
              <a:lnSpc>
                <a:spcPct val="130000"/>
              </a:lnSpc>
            </a:pPr>
            <a:r>
              <a:rPr kumimoji="1" lang="zh-CN" altLang="en-US" sz="1700" dirty="0"/>
              <a:t>                      </a:t>
            </a:r>
            <a:r>
              <a:rPr kumimoji="1" lang="zh-CN" altLang="en-US" sz="1700" dirty="0">
                <a:sym typeface="+mn-ea"/>
              </a:rPr>
              <a:t>和收银管理以及超市工作人员的管理</a:t>
            </a:r>
            <a:endParaRPr kumimoji="1" lang="zh-CN" altLang="en-US" sz="1700" dirty="0"/>
          </a:p>
        </p:txBody>
      </p:sp>
      <p:sp>
        <p:nvSpPr>
          <p:cNvPr id="10" name="椭圆 9"/>
          <p:cNvSpPr/>
          <p:nvPr/>
        </p:nvSpPr>
        <p:spPr>
          <a:xfrm>
            <a:off x="1235710" y="1459241"/>
            <a:ext cx="681266" cy="6812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33805" y="2466050"/>
            <a:ext cx="681266" cy="6812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1"/>
          <p:cNvSpPr/>
          <p:nvPr/>
        </p:nvSpPr>
        <p:spPr>
          <a:xfrm>
            <a:off x="1681340" y="3278505"/>
            <a:ext cx="4711840" cy="1689735"/>
          </a:xfrm>
          <a:prstGeom prst="rect">
            <a:avLst/>
          </a:prstGeom>
        </p:spPr>
        <p:txBody>
          <a:bodyPr wrap="square" lIns="91436" tIns="45718" rIns="91436" bIns="45718">
            <a:spAutoFit/>
          </a:bodyPr>
          <a:lstStyle/>
          <a:p>
            <a:pPr>
              <a:lnSpc>
                <a:spcPct val="130000"/>
              </a:lnSpc>
            </a:pPr>
            <a:r>
              <a:rPr kumimoji="1" lang="zh-CN" altLang="en-US" sz="1600" dirty="0"/>
              <a:t>收银：消费者所购的所有商品添加进购物车，</a:t>
            </a:r>
          </a:p>
          <a:p>
            <a:pPr>
              <a:lnSpc>
                <a:spcPct val="130000"/>
              </a:lnSpc>
            </a:pPr>
            <a:r>
              <a:rPr kumimoji="1" lang="en-US" altLang="zh-CN" sz="1600" dirty="0"/>
              <a:t>             </a:t>
            </a:r>
            <a:r>
              <a:rPr kumimoji="1" lang="zh-CN" altLang="en-US" sz="1600" dirty="0">
                <a:sym typeface="+mn-ea"/>
              </a:rPr>
              <a:t>收银员输入消费者的会员卡号、优惠券</a:t>
            </a:r>
          </a:p>
          <a:p>
            <a:pPr>
              <a:lnSpc>
                <a:spcPct val="130000"/>
              </a:lnSpc>
            </a:pPr>
            <a:r>
              <a:rPr kumimoji="1" lang="en-US" altLang="zh-CN" sz="1600" dirty="0"/>
              <a:t>             </a:t>
            </a:r>
            <a:r>
              <a:rPr kumimoji="1" lang="zh-CN" altLang="en-US" sz="1600" dirty="0">
                <a:sym typeface="+mn-ea"/>
              </a:rPr>
              <a:t>和商品货号，系统自动算得应收取的总</a:t>
            </a:r>
          </a:p>
          <a:p>
            <a:pPr>
              <a:lnSpc>
                <a:spcPct val="130000"/>
              </a:lnSpc>
            </a:pPr>
            <a:r>
              <a:rPr kumimoji="1" lang="zh-CN" altLang="en-US" sz="1600" dirty="0">
                <a:sym typeface="+mn-ea"/>
              </a:rPr>
              <a:t>             金额。完成收银后，记录交易信息，修</a:t>
            </a:r>
          </a:p>
          <a:p>
            <a:pPr>
              <a:lnSpc>
                <a:spcPct val="130000"/>
              </a:lnSpc>
            </a:pPr>
            <a:r>
              <a:rPr kumimoji="1" lang="en-US" altLang="zh-CN" sz="1600" dirty="0"/>
              <a:t>             </a:t>
            </a:r>
            <a:r>
              <a:rPr kumimoji="1" lang="zh-CN" altLang="en-US" sz="1600" dirty="0">
                <a:sym typeface="+mn-ea"/>
              </a:rPr>
              <a:t>改相关商品剩余量及消费者消费情况。</a:t>
            </a:r>
            <a:endParaRPr kumimoji="1" lang="en-US" altLang="zh-CN" sz="1600" dirty="0"/>
          </a:p>
        </p:txBody>
      </p:sp>
      <p:sp>
        <p:nvSpPr>
          <p:cNvPr id="14" name="Rectangle 11"/>
          <p:cNvSpPr/>
          <p:nvPr/>
        </p:nvSpPr>
        <p:spPr>
          <a:xfrm>
            <a:off x="1694986" y="5476240"/>
            <a:ext cx="4659460" cy="729615"/>
          </a:xfrm>
          <a:prstGeom prst="rect">
            <a:avLst/>
          </a:prstGeom>
        </p:spPr>
        <p:txBody>
          <a:bodyPr wrap="square" lIns="91436" tIns="45718" rIns="91436" bIns="45718">
            <a:spAutoFit/>
          </a:bodyPr>
          <a:lstStyle/>
          <a:p>
            <a:pPr>
              <a:lnSpc>
                <a:spcPct val="130000"/>
              </a:lnSpc>
            </a:pPr>
            <a:r>
              <a:rPr kumimoji="1" lang="zh-CN" altLang="en-US" sz="1600" dirty="0"/>
              <a:t>发卡：顾客通过办理会员所得到的优惠券在</a:t>
            </a:r>
          </a:p>
          <a:p>
            <a:pPr>
              <a:lnSpc>
                <a:spcPct val="130000"/>
              </a:lnSpc>
            </a:pPr>
            <a:r>
              <a:rPr kumimoji="1" lang="zh-CN" altLang="en-US" sz="1600" dirty="0"/>
              <a:t>             </a:t>
            </a:r>
            <a:r>
              <a:rPr kumimoji="1" lang="zh-CN" altLang="en-US" sz="1600" dirty="0">
                <a:sym typeface="+mn-ea"/>
              </a:rPr>
              <a:t>进行消费时会获得相应的价格优惠</a:t>
            </a:r>
            <a:endParaRPr kumimoji="1" lang="zh-CN" altLang="en-US" sz="1600" dirty="0"/>
          </a:p>
        </p:txBody>
      </p:sp>
      <p:sp>
        <p:nvSpPr>
          <p:cNvPr id="15" name="Rectangle 11"/>
          <p:cNvSpPr/>
          <p:nvPr/>
        </p:nvSpPr>
        <p:spPr>
          <a:xfrm>
            <a:off x="6914515" y="3338830"/>
            <a:ext cx="4309745" cy="1049655"/>
          </a:xfrm>
          <a:prstGeom prst="rect">
            <a:avLst/>
          </a:prstGeom>
        </p:spPr>
        <p:txBody>
          <a:bodyPr wrap="square" lIns="91436" tIns="45718" rIns="91436" bIns="45718">
            <a:spAutoFit/>
          </a:bodyPr>
          <a:lstStyle/>
          <a:p>
            <a:pPr>
              <a:lnSpc>
                <a:spcPct val="130000"/>
              </a:lnSpc>
            </a:pPr>
            <a:r>
              <a:rPr kumimoji="1" lang="zh-CN" altLang="en-US" sz="1600" dirty="0"/>
              <a:t>工作人员权限：通过注册仓库管理员及收银员</a:t>
            </a:r>
          </a:p>
          <a:p>
            <a:pPr>
              <a:lnSpc>
                <a:spcPct val="130000"/>
              </a:lnSpc>
            </a:pPr>
            <a:r>
              <a:rPr kumimoji="1" lang="zh-CN" altLang="en-US" sz="1600" dirty="0"/>
              <a:t>                               </a:t>
            </a:r>
            <a:r>
              <a:rPr kumimoji="1" lang="zh-CN" altLang="en-US" sz="1600" dirty="0">
                <a:sym typeface="+mn-ea"/>
              </a:rPr>
              <a:t>获取相应的资格，对指定数据                   </a:t>
            </a:r>
          </a:p>
          <a:p>
            <a:pPr>
              <a:lnSpc>
                <a:spcPct val="130000"/>
              </a:lnSpc>
            </a:pPr>
            <a:r>
              <a:rPr kumimoji="1" lang="zh-CN" altLang="en-US" sz="1600" dirty="0"/>
              <a:t>                               </a:t>
            </a:r>
            <a:r>
              <a:rPr kumimoji="1" lang="zh-CN" altLang="en-US" sz="1600" dirty="0">
                <a:sym typeface="+mn-ea"/>
              </a:rPr>
              <a:t>进行修改以及身份验证</a:t>
            </a:r>
            <a:endParaRPr kumimoji="1" lang="zh-CN" altLang="en-US" sz="1600" dirty="0"/>
          </a:p>
        </p:txBody>
      </p:sp>
      <p:grpSp>
        <p:nvGrpSpPr>
          <p:cNvPr id="16" name="组 1"/>
          <p:cNvGrpSpPr/>
          <p:nvPr/>
        </p:nvGrpSpPr>
        <p:grpSpPr>
          <a:xfrm>
            <a:off x="1301450" y="1553297"/>
            <a:ext cx="548515" cy="439975"/>
            <a:chOff x="301625" y="1724025"/>
            <a:chExt cx="898525" cy="720725"/>
          </a:xfrm>
          <a:solidFill>
            <a:schemeClr val="bg1"/>
          </a:solidFill>
        </p:grpSpPr>
        <p:sp>
          <p:nvSpPr>
            <p:cNvPr id="17" name="Freeform 92"/>
            <p:cNvSpPr/>
            <p:nvPr/>
          </p:nvSpPr>
          <p:spPr bwMode="auto">
            <a:xfrm>
              <a:off x="927100" y="1743075"/>
              <a:ext cx="200025" cy="200025"/>
            </a:xfrm>
            <a:custGeom>
              <a:avLst/>
              <a:gdLst/>
              <a:ahLst/>
              <a:cxnLst>
                <a:cxn ang="0">
                  <a:pos x="64" y="0"/>
                </a:cxn>
                <a:cxn ang="0">
                  <a:pos x="64" y="0"/>
                </a:cxn>
                <a:cxn ang="0">
                  <a:pos x="76" y="2"/>
                </a:cxn>
                <a:cxn ang="0">
                  <a:pos x="88" y="4"/>
                </a:cxn>
                <a:cxn ang="0">
                  <a:pos x="98" y="10"/>
                </a:cxn>
                <a:cxn ang="0">
                  <a:pos x="108" y="18"/>
                </a:cxn>
                <a:cxn ang="0">
                  <a:pos x="116" y="28"/>
                </a:cxn>
                <a:cxn ang="0">
                  <a:pos x="120" y="38"/>
                </a:cxn>
                <a:cxn ang="0">
                  <a:pos x="124" y="50"/>
                </a:cxn>
                <a:cxn ang="0">
                  <a:pos x="126" y="62"/>
                </a:cxn>
                <a:cxn ang="0">
                  <a:pos x="126" y="62"/>
                </a:cxn>
                <a:cxn ang="0">
                  <a:pos x="124" y="76"/>
                </a:cxn>
                <a:cxn ang="0">
                  <a:pos x="120" y="86"/>
                </a:cxn>
                <a:cxn ang="0">
                  <a:pos x="116" y="98"/>
                </a:cxn>
                <a:cxn ang="0">
                  <a:pos x="108" y="106"/>
                </a:cxn>
                <a:cxn ang="0">
                  <a:pos x="98" y="114"/>
                </a:cxn>
                <a:cxn ang="0">
                  <a:pos x="88" y="120"/>
                </a:cxn>
                <a:cxn ang="0">
                  <a:pos x="76" y="124"/>
                </a:cxn>
                <a:cxn ang="0">
                  <a:pos x="64" y="126"/>
                </a:cxn>
                <a:cxn ang="0">
                  <a:pos x="64" y="126"/>
                </a:cxn>
                <a:cxn ang="0">
                  <a:pos x="50" y="124"/>
                </a:cxn>
                <a:cxn ang="0">
                  <a:pos x="38" y="120"/>
                </a:cxn>
                <a:cxn ang="0">
                  <a:pos x="28" y="114"/>
                </a:cxn>
                <a:cxn ang="0">
                  <a:pos x="18" y="106"/>
                </a:cxn>
                <a:cxn ang="0">
                  <a:pos x="12" y="98"/>
                </a:cxn>
                <a:cxn ang="0">
                  <a:pos x="6" y="86"/>
                </a:cxn>
                <a:cxn ang="0">
                  <a:pos x="2" y="76"/>
                </a:cxn>
                <a:cxn ang="0">
                  <a:pos x="0" y="62"/>
                </a:cxn>
                <a:cxn ang="0">
                  <a:pos x="0" y="62"/>
                </a:cxn>
                <a:cxn ang="0">
                  <a:pos x="2" y="50"/>
                </a:cxn>
                <a:cxn ang="0">
                  <a:pos x="6" y="38"/>
                </a:cxn>
                <a:cxn ang="0">
                  <a:pos x="12" y="28"/>
                </a:cxn>
                <a:cxn ang="0">
                  <a:pos x="18" y="18"/>
                </a:cxn>
                <a:cxn ang="0">
                  <a:pos x="28" y="10"/>
                </a:cxn>
                <a:cxn ang="0">
                  <a:pos x="38" y="4"/>
                </a:cxn>
                <a:cxn ang="0">
                  <a:pos x="50" y="2"/>
                </a:cxn>
                <a:cxn ang="0">
                  <a:pos x="64" y="0"/>
                </a:cxn>
                <a:cxn ang="0">
                  <a:pos x="64" y="0"/>
                </a:cxn>
              </a:cxnLst>
              <a:rect l="0" t="0" r="r" b="b"/>
              <a:pathLst>
                <a:path w="126" h="126">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93"/>
            <p:cNvSpPr/>
            <p:nvPr/>
          </p:nvSpPr>
          <p:spPr bwMode="auto">
            <a:xfrm>
              <a:off x="365125" y="1825625"/>
              <a:ext cx="165100" cy="165100"/>
            </a:xfrm>
            <a:custGeom>
              <a:avLst/>
              <a:gdLst/>
              <a:ahLst/>
              <a:cxnLst>
                <a:cxn ang="0">
                  <a:pos x="52" y="0"/>
                </a:cxn>
                <a:cxn ang="0">
                  <a:pos x="52" y="0"/>
                </a:cxn>
                <a:cxn ang="0">
                  <a:pos x="62" y="0"/>
                </a:cxn>
                <a:cxn ang="0">
                  <a:pos x="72" y="4"/>
                </a:cxn>
                <a:cxn ang="0">
                  <a:pos x="82" y="8"/>
                </a:cxn>
                <a:cxn ang="0">
                  <a:pos x="90" y="14"/>
                </a:cxn>
                <a:cxn ang="0">
                  <a:pos x="96" y="22"/>
                </a:cxn>
                <a:cxn ang="0">
                  <a:pos x="100" y="32"/>
                </a:cxn>
                <a:cxn ang="0">
                  <a:pos x="104" y="42"/>
                </a:cxn>
                <a:cxn ang="0">
                  <a:pos x="104" y="52"/>
                </a:cxn>
                <a:cxn ang="0">
                  <a:pos x="104" y="52"/>
                </a:cxn>
                <a:cxn ang="0">
                  <a:pos x="104" y="62"/>
                </a:cxn>
                <a:cxn ang="0">
                  <a:pos x="100" y="72"/>
                </a:cxn>
                <a:cxn ang="0">
                  <a:pos x="96" y="82"/>
                </a:cxn>
                <a:cxn ang="0">
                  <a:pos x="90" y="90"/>
                </a:cxn>
                <a:cxn ang="0">
                  <a:pos x="82" y="96"/>
                </a:cxn>
                <a:cxn ang="0">
                  <a:pos x="72" y="100"/>
                </a:cxn>
                <a:cxn ang="0">
                  <a:pos x="62" y="104"/>
                </a:cxn>
                <a:cxn ang="0">
                  <a:pos x="52" y="104"/>
                </a:cxn>
                <a:cxn ang="0">
                  <a:pos x="52" y="104"/>
                </a:cxn>
                <a:cxn ang="0">
                  <a:pos x="42" y="104"/>
                </a:cxn>
                <a:cxn ang="0">
                  <a:pos x="32" y="100"/>
                </a:cxn>
                <a:cxn ang="0">
                  <a:pos x="22" y="96"/>
                </a:cxn>
                <a:cxn ang="0">
                  <a:pos x="14" y="90"/>
                </a:cxn>
                <a:cxn ang="0">
                  <a:pos x="8" y="82"/>
                </a:cxn>
                <a:cxn ang="0">
                  <a:pos x="4" y="72"/>
                </a:cxn>
                <a:cxn ang="0">
                  <a:pos x="0" y="62"/>
                </a:cxn>
                <a:cxn ang="0">
                  <a:pos x="0" y="52"/>
                </a:cxn>
                <a:cxn ang="0">
                  <a:pos x="0" y="52"/>
                </a:cxn>
                <a:cxn ang="0">
                  <a:pos x="0" y="42"/>
                </a:cxn>
                <a:cxn ang="0">
                  <a:pos x="4" y="32"/>
                </a:cxn>
                <a:cxn ang="0">
                  <a:pos x="8" y="22"/>
                </a:cxn>
                <a:cxn ang="0">
                  <a:pos x="14" y="14"/>
                </a:cxn>
                <a:cxn ang="0">
                  <a:pos x="22" y="8"/>
                </a:cxn>
                <a:cxn ang="0">
                  <a:pos x="32" y="4"/>
                </a:cxn>
                <a:cxn ang="0">
                  <a:pos x="42" y="0"/>
                </a:cxn>
                <a:cxn ang="0">
                  <a:pos x="52" y="0"/>
                </a:cxn>
                <a:cxn ang="0">
                  <a:pos x="52" y="0"/>
                </a:cxn>
              </a:cxnLst>
              <a:rect l="0" t="0" r="r" b="b"/>
              <a:pathLst>
                <a:path w="104" h="104">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94"/>
            <p:cNvSpPr/>
            <p:nvPr/>
          </p:nvSpPr>
          <p:spPr bwMode="auto">
            <a:xfrm>
              <a:off x="546100" y="2085975"/>
              <a:ext cx="47625" cy="123825"/>
            </a:xfrm>
            <a:custGeom>
              <a:avLst/>
              <a:gdLst/>
              <a:ahLst/>
              <a:cxnLst>
                <a:cxn ang="0">
                  <a:pos x="2" y="68"/>
                </a:cxn>
                <a:cxn ang="0">
                  <a:pos x="2" y="68"/>
                </a:cxn>
                <a:cxn ang="0">
                  <a:pos x="4" y="72"/>
                </a:cxn>
                <a:cxn ang="0">
                  <a:pos x="8" y="76"/>
                </a:cxn>
                <a:cxn ang="0">
                  <a:pos x="12" y="78"/>
                </a:cxn>
                <a:cxn ang="0">
                  <a:pos x="18" y="78"/>
                </a:cxn>
                <a:cxn ang="0">
                  <a:pos x="18" y="78"/>
                </a:cxn>
                <a:cxn ang="0">
                  <a:pos x="24" y="76"/>
                </a:cxn>
                <a:cxn ang="0">
                  <a:pos x="26" y="72"/>
                </a:cxn>
                <a:cxn ang="0">
                  <a:pos x="30" y="68"/>
                </a:cxn>
                <a:cxn ang="0">
                  <a:pos x="30" y="62"/>
                </a:cxn>
                <a:cxn ang="0">
                  <a:pos x="30" y="62"/>
                </a:cxn>
                <a:cxn ang="0">
                  <a:pos x="24" y="38"/>
                </a:cxn>
                <a:cxn ang="0">
                  <a:pos x="20" y="20"/>
                </a:cxn>
                <a:cxn ang="0">
                  <a:pos x="14" y="0"/>
                </a:cxn>
                <a:cxn ang="0">
                  <a:pos x="14" y="0"/>
                </a:cxn>
                <a:cxn ang="0">
                  <a:pos x="6" y="30"/>
                </a:cxn>
                <a:cxn ang="0">
                  <a:pos x="0" y="56"/>
                </a:cxn>
                <a:cxn ang="0">
                  <a:pos x="0" y="56"/>
                </a:cxn>
                <a:cxn ang="0">
                  <a:pos x="2" y="68"/>
                </a:cxn>
                <a:cxn ang="0">
                  <a:pos x="2" y="68"/>
                </a:cxn>
              </a:cxnLst>
              <a:rect l="0" t="0" r="r" b="b"/>
              <a:pathLst>
                <a:path w="30" h="78">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95"/>
            <p:cNvSpPr/>
            <p:nvPr/>
          </p:nvSpPr>
          <p:spPr bwMode="auto">
            <a:xfrm>
              <a:off x="301625" y="2006600"/>
              <a:ext cx="244475" cy="368300"/>
            </a:xfrm>
            <a:custGeom>
              <a:avLst/>
              <a:gdLst/>
              <a:ahLst/>
              <a:cxnLst>
                <a:cxn ang="0">
                  <a:pos x="138" y="146"/>
                </a:cxn>
                <a:cxn ang="0">
                  <a:pos x="130" y="132"/>
                </a:cxn>
                <a:cxn ang="0">
                  <a:pos x="130" y="116"/>
                </a:cxn>
                <a:cxn ang="0">
                  <a:pos x="134" y="92"/>
                </a:cxn>
                <a:cxn ang="0">
                  <a:pos x="140" y="62"/>
                </a:cxn>
                <a:cxn ang="0">
                  <a:pos x="140" y="56"/>
                </a:cxn>
                <a:cxn ang="0">
                  <a:pos x="142" y="60"/>
                </a:cxn>
                <a:cxn ang="0">
                  <a:pos x="148" y="42"/>
                </a:cxn>
                <a:cxn ang="0">
                  <a:pos x="154" y="22"/>
                </a:cxn>
                <a:cxn ang="0">
                  <a:pos x="144" y="12"/>
                </a:cxn>
                <a:cxn ang="0">
                  <a:pos x="122" y="4"/>
                </a:cxn>
                <a:cxn ang="0">
                  <a:pos x="92" y="0"/>
                </a:cxn>
                <a:cxn ang="0">
                  <a:pos x="62" y="4"/>
                </a:cxn>
                <a:cxn ang="0">
                  <a:pos x="40" y="12"/>
                </a:cxn>
                <a:cxn ang="0">
                  <a:pos x="30" y="20"/>
                </a:cxn>
                <a:cxn ang="0">
                  <a:pos x="18" y="46"/>
                </a:cxn>
                <a:cxn ang="0">
                  <a:pos x="4" y="92"/>
                </a:cxn>
                <a:cxn ang="0">
                  <a:pos x="0" y="112"/>
                </a:cxn>
                <a:cxn ang="0">
                  <a:pos x="2" y="124"/>
                </a:cxn>
                <a:cxn ang="0">
                  <a:pos x="12" y="128"/>
                </a:cxn>
                <a:cxn ang="0">
                  <a:pos x="14" y="128"/>
                </a:cxn>
                <a:cxn ang="0">
                  <a:pos x="18" y="128"/>
                </a:cxn>
                <a:cxn ang="0">
                  <a:pos x="26" y="122"/>
                </a:cxn>
                <a:cxn ang="0">
                  <a:pos x="28" y="116"/>
                </a:cxn>
                <a:cxn ang="0">
                  <a:pos x="44" y="52"/>
                </a:cxn>
                <a:cxn ang="0">
                  <a:pos x="44" y="62"/>
                </a:cxn>
                <a:cxn ang="0">
                  <a:pos x="44" y="102"/>
                </a:cxn>
                <a:cxn ang="0">
                  <a:pos x="44" y="102"/>
                </a:cxn>
                <a:cxn ang="0">
                  <a:pos x="46" y="216"/>
                </a:cxn>
                <a:cxn ang="0">
                  <a:pos x="48" y="222"/>
                </a:cxn>
                <a:cxn ang="0">
                  <a:pos x="58" y="230"/>
                </a:cxn>
                <a:cxn ang="0">
                  <a:pos x="64" y="232"/>
                </a:cxn>
                <a:cxn ang="0">
                  <a:pos x="64" y="232"/>
                </a:cxn>
                <a:cxn ang="0">
                  <a:pos x="76" y="226"/>
                </a:cxn>
                <a:cxn ang="0">
                  <a:pos x="80" y="214"/>
                </a:cxn>
                <a:cxn ang="0">
                  <a:pos x="78" y="168"/>
                </a:cxn>
                <a:cxn ang="0">
                  <a:pos x="76" y="122"/>
                </a:cxn>
                <a:cxn ang="0">
                  <a:pos x="106" y="122"/>
                </a:cxn>
                <a:cxn ang="0">
                  <a:pos x="106" y="168"/>
                </a:cxn>
                <a:cxn ang="0">
                  <a:pos x="104" y="214"/>
                </a:cxn>
                <a:cxn ang="0">
                  <a:pos x="108" y="226"/>
                </a:cxn>
                <a:cxn ang="0">
                  <a:pos x="118" y="232"/>
                </a:cxn>
                <a:cxn ang="0">
                  <a:pos x="120" y="232"/>
                </a:cxn>
                <a:cxn ang="0">
                  <a:pos x="126" y="230"/>
                </a:cxn>
                <a:cxn ang="0">
                  <a:pos x="134" y="222"/>
                </a:cxn>
                <a:cxn ang="0">
                  <a:pos x="136" y="216"/>
                </a:cxn>
                <a:cxn ang="0">
                  <a:pos x="140" y="148"/>
                </a:cxn>
                <a:cxn ang="0">
                  <a:pos x="138" y="146"/>
                </a:cxn>
              </a:cxnLst>
              <a:rect l="0" t="0" r="r" b="b"/>
              <a:pathLst>
                <a:path w="154" h="232">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96"/>
            <p:cNvSpPr/>
            <p:nvPr/>
          </p:nvSpPr>
          <p:spPr bwMode="auto">
            <a:xfrm>
              <a:off x="901700" y="1962150"/>
              <a:ext cx="298450" cy="434975"/>
            </a:xfrm>
            <a:custGeom>
              <a:avLst/>
              <a:gdLst/>
              <a:ahLst/>
              <a:cxnLst>
                <a:cxn ang="0">
                  <a:pos x="142" y="14"/>
                </a:cxn>
                <a:cxn ang="0">
                  <a:pos x="116" y="2"/>
                </a:cxn>
                <a:cxn ang="0">
                  <a:pos x="80" y="0"/>
                </a:cxn>
                <a:cxn ang="0">
                  <a:pos x="44" y="2"/>
                </a:cxn>
                <a:cxn ang="0">
                  <a:pos x="18" y="12"/>
                </a:cxn>
                <a:cxn ang="0">
                  <a:pos x="8" y="20"/>
                </a:cxn>
                <a:cxn ang="0">
                  <a:pos x="0" y="30"/>
                </a:cxn>
                <a:cxn ang="0">
                  <a:pos x="18" y="72"/>
                </a:cxn>
                <a:cxn ang="0">
                  <a:pos x="22" y="62"/>
                </a:cxn>
                <a:cxn ang="0">
                  <a:pos x="22" y="72"/>
                </a:cxn>
                <a:cxn ang="0">
                  <a:pos x="22" y="84"/>
                </a:cxn>
                <a:cxn ang="0">
                  <a:pos x="36" y="144"/>
                </a:cxn>
                <a:cxn ang="0">
                  <a:pos x="36" y="154"/>
                </a:cxn>
                <a:cxn ang="0">
                  <a:pos x="28" y="172"/>
                </a:cxn>
                <a:cxn ang="0">
                  <a:pos x="22" y="180"/>
                </a:cxn>
                <a:cxn ang="0">
                  <a:pos x="26" y="256"/>
                </a:cxn>
                <a:cxn ang="0">
                  <a:pos x="32" y="270"/>
                </a:cxn>
                <a:cxn ang="0">
                  <a:pos x="46" y="274"/>
                </a:cxn>
                <a:cxn ang="0">
                  <a:pos x="46" y="274"/>
                </a:cxn>
                <a:cxn ang="0">
                  <a:pos x="54" y="272"/>
                </a:cxn>
                <a:cxn ang="0">
                  <a:pos x="64" y="262"/>
                </a:cxn>
                <a:cxn ang="0">
                  <a:pos x="66" y="254"/>
                </a:cxn>
                <a:cxn ang="0">
                  <a:pos x="62" y="142"/>
                </a:cxn>
                <a:cxn ang="0">
                  <a:pos x="78" y="144"/>
                </a:cxn>
                <a:cxn ang="0">
                  <a:pos x="96" y="142"/>
                </a:cxn>
                <a:cxn ang="0">
                  <a:pos x="92" y="254"/>
                </a:cxn>
                <a:cxn ang="0">
                  <a:pos x="94" y="262"/>
                </a:cxn>
                <a:cxn ang="0">
                  <a:pos x="104" y="272"/>
                </a:cxn>
                <a:cxn ang="0">
                  <a:pos x="112" y="274"/>
                </a:cxn>
                <a:cxn ang="0">
                  <a:pos x="112" y="274"/>
                </a:cxn>
                <a:cxn ang="0">
                  <a:pos x="126" y="270"/>
                </a:cxn>
                <a:cxn ang="0">
                  <a:pos x="132" y="256"/>
                </a:cxn>
                <a:cxn ang="0">
                  <a:pos x="136" y="190"/>
                </a:cxn>
                <a:cxn ang="0">
                  <a:pos x="136" y="122"/>
                </a:cxn>
                <a:cxn ang="0">
                  <a:pos x="136" y="72"/>
                </a:cxn>
                <a:cxn ang="0">
                  <a:pos x="136" y="64"/>
                </a:cxn>
                <a:cxn ang="0">
                  <a:pos x="148" y="100"/>
                </a:cxn>
                <a:cxn ang="0">
                  <a:pos x="156" y="138"/>
                </a:cxn>
                <a:cxn ang="0">
                  <a:pos x="162" y="148"/>
                </a:cxn>
                <a:cxn ang="0">
                  <a:pos x="174" y="152"/>
                </a:cxn>
                <a:cxn ang="0">
                  <a:pos x="180" y="148"/>
                </a:cxn>
                <a:cxn ang="0">
                  <a:pos x="188" y="138"/>
                </a:cxn>
                <a:cxn ang="0">
                  <a:pos x="188" y="132"/>
                </a:cxn>
                <a:cxn ang="0">
                  <a:pos x="174" y="76"/>
                </a:cxn>
                <a:cxn ang="0">
                  <a:pos x="160" y="38"/>
                </a:cxn>
                <a:cxn ang="0">
                  <a:pos x="142" y="14"/>
                </a:cxn>
              </a:cxnLst>
              <a:rect l="0" t="0" r="r" b="b"/>
              <a:pathLst>
                <a:path w="188" h="274">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97"/>
            <p:cNvSpPr/>
            <p:nvPr/>
          </p:nvSpPr>
          <p:spPr bwMode="auto">
            <a:xfrm>
              <a:off x="857250" y="2051050"/>
              <a:ext cx="53975" cy="152400"/>
            </a:xfrm>
            <a:custGeom>
              <a:avLst/>
              <a:gdLst/>
              <a:ahLst/>
              <a:cxnLst>
                <a:cxn ang="0">
                  <a:pos x="0" y="68"/>
                </a:cxn>
                <a:cxn ang="0">
                  <a:pos x="0" y="68"/>
                </a:cxn>
                <a:cxn ang="0">
                  <a:pos x="4" y="92"/>
                </a:cxn>
                <a:cxn ang="0">
                  <a:pos x="4" y="92"/>
                </a:cxn>
                <a:cxn ang="0">
                  <a:pos x="12" y="96"/>
                </a:cxn>
                <a:cxn ang="0">
                  <a:pos x="12" y="96"/>
                </a:cxn>
                <a:cxn ang="0">
                  <a:pos x="14" y="96"/>
                </a:cxn>
                <a:cxn ang="0">
                  <a:pos x="14" y="96"/>
                </a:cxn>
                <a:cxn ang="0">
                  <a:pos x="20" y="94"/>
                </a:cxn>
                <a:cxn ang="0">
                  <a:pos x="26" y="92"/>
                </a:cxn>
                <a:cxn ang="0">
                  <a:pos x="28" y="88"/>
                </a:cxn>
                <a:cxn ang="0">
                  <a:pos x="30" y="82"/>
                </a:cxn>
                <a:cxn ang="0">
                  <a:pos x="30" y="82"/>
                </a:cxn>
                <a:cxn ang="0">
                  <a:pos x="34" y="58"/>
                </a:cxn>
                <a:cxn ang="0">
                  <a:pos x="34" y="58"/>
                </a:cxn>
                <a:cxn ang="0">
                  <a:pos x="28" y="30"/>
                </a:cxn>
                <a:cxn ang="0">
                  <a:pos x="16" y="0"/>
                </a:cxn>
                <a:cxn ang="0">
                  <a:pos x="16" y="0"/>
                </a:cxn>
                <a:cxn ang="0">
                  <a:pos x="10" y="18"/>
                </a:cxn>
                <a:cxn ang="0">
                  <a:pos x="6" y="36"/>
                </a:cxn>
                <a:cxn ang="0">
                  <a:pos x="0" y="68"/>
                </a:cxn>
                <a:cxn ang="0">
                  <a:pos x="0" y="68"/>
                </a:cxn>
              </a:cxnLst>
              <a:rect l="0" t="0" r="r" b="b"/>
              <a:pathLst>
                <a:path w="34" h="96">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98"/>
            <p:cNvSpPr/>
            <p:nvPr/>
          </p:nvSpPr>
          <p:spPr bwMode="auto">
            <a:xfrm>
              <a:off x="542925" y="1962150"/>
              <a:ext cx="381000" cy="482600"/>
            </a:xfrm>
            <a:custGeom>
              <a:avLst/>
              <a:gdLst/>
              <a:ahLst/>
              <a:cxnLst>
                <a:cxn ang="0">
                  <a:pos x="222" y="168"/>
                </a:cxn>
                <a:cxn ang="0">
                  <a:pos x="224" y="168"/>
                </a:cxn>
                <a:cxn ang="0">
                  <a:pos x="236" y="160"/>
                </a:cxn>
                <a:cxn ang="0">
                  <a:pos x="240" y="146"/>
                </a:cxn>
                <a:cxn ang="0">
                  <a:pos x="234" y="122"/>
                </a:cxn>
                <a:cxn ang="0">
                  <a:pos x="218" y="64"/>
                </a:cxn>
                <a:cxn ang="0">
                  <a:pos x="200" y="28"/>
                </a:cxn>
                <a:cxn ang="0">
                  <a:pos x="190" y="16"/>
                </a:cxn>
                <a:cxn ang="0">
                  <a:pos x="160" y="4"/>
                </a:cxn>
                <a:cxn ang="0">
                  <a:pos x="122" y="0"/>
                </a:cxn>
                <a:cxn ang="0">
                  <a:pos x="102" y="2"/>
                </a:cxn>
                <a:cxn ang="0">
                  <a:pos x="64" y="8"/>
                </a:cxn>
                <a:cxn ang="0">
                  <a:pos x="52" y="16"/>
                </a:cxn>
                <a:cxn ang="0">
                  <a:pos x="40" y="26"/>
                </a:cxn>
                <a:cxn ang="0">
                  <a:pos x="22" y="60"/>
                </a:cxn>
                <a:cxn ang="0">
                  <a:pos x="4" y="118"/>
                </a:cxn>
                <a:cxn ang="0">
                  <a:pos x="0" y="148"/>
                </a:cxn>
                <a:cxn ang="0">
                  <a:pos x="4" y="160"/>
                </a:cxn>
                <a:cxn ang="0">
                  <a:pos x="16" y="168"/>
                </a:cxn>
                <a:cxn ang="0">
                  <a:pos x="18" y="168"/>
                </a:cxn>
                <a:cxn ang="0">
                  <a:pos x="24" y="168"/>
                </a:cxn>
                <a:cxn ang="0">
                  <a:pos x="34" y="158"/>
                </a:cxn>
                <a:cxn ang="0">
                  <a:pos x="36" y="152"/>
                </a:cxn>
                <a:cxn ang="0">
                  <a:pos x="50" y="86"/>
                </a:cxn>
                <a:cxn ang="0">
                  <a:pos x="58" y="68"/>
                </a:cxn>
                <a:cxn ang="0">
                  <a:pos x="56" y="134"/>
                </a:cxn>
                <a:cxn ang="0">
                  <a:pos x="56" y="134"/>
                </a:cxn>
                <a:cxn ang="0">
                  <a:pos x="58" y="210"/>
                </a:cxn>
                <a:cxn ang="0">
                  <a:pos x="60" y="284"/>
                </a:cxn>
                <a:cxn ang="0">
                  <a:pos x="68" y="298"/>
                </a:cxn>
                <a:cxn ang="0">
                  <a:pos x="82" y="304"/>
                </a:cxn>
                <a:cxn ang="0">
                  <a:pos x="84" y="304"/>
                </a:cxn>
                <a:cxn ang="0">
                  <a:pos x="92" y="302"/>
                </a:cxn>
                <a:cxn ang="0">
                  <a:pos x="104" y="288"/>
                </a:cxn>
                <a:cxn ang="0">
                  <a:pos x="104" y="280"/>
                </a:cxn>
                <a:cxn ang="0">
                  <a:pos x="100" y="158"/>
                </a:cxn>
                <a:cxn ang="0">
                  <a:pos x="120" y="160"/>
                </a:cxn>
                <a:cxn ang="0">
                  <a:pos x="140" y="158"/>
                </a:cxn>
                <a:cxn ang="0">
                  <a:pos x="138" y="220"/>
                </a:cxn>
                <a:cxn ang="0">
                  <a:pos x="134" y="280"/>
                </a:cxn>
                <a:cxn ang="0">
                  <a:pos x="140" y="296"/>
                </a:cxn>
                <a:cxn ang="0">
                  <a:pos x="154" y="304"/>
                </a:cxn>
                <a:cxn ang="0">
                  <a:pos x="156" y="304"/>
                </a:cxn>
                <a:cxn ang="0">
                  <a:pos x="164" y="302"/>
                </a:cxn>
                <a:cxn ang="0">
                  <a:pos x="176" y="292"/>
                </a:cxn>
                <a:cxn ang="0">
                  <a:pos x="178" y="284"/>
                </a:cxn>
                <a:cxn ang="0">
                  <a:pos x="182" y="136"/>
                </a:cxn>
                <a:cxn ang="0">
                  <a:pos x="184" y="134"/>
                </a:cxn>
                <a:cxn ang="0">
                  <a:pos x="184" y="80"/>
                </a:cxn>
                <a:cxn ang="0">
                  <a:pos x="182" y="72"/>
                </a:cxn>
                <a:cxn ang="0">
                  <a:pos x="204" y="154"/>
                </a:cxn>
                <a:cxn ang="0">
                  <a:pos x="206" y="160"/>
                </a:cxn>
                <a:cxn ang="0">
                  <a:pos x="216" y="168"/>
                </a:cxn>
                <a:cxn ang="0">
                  <a:pos x="222" y="168"/>
                </a:cxn>
              </a:cxnLst>
              <a:rect l="0" t="0" r="r" b="b"/>
              <a:pathLst>
                <a:path w="240" h="304">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99"/>
            <p:cNvSpPr/>
            <p:nvPr/>
          </p:nvSpPr>
          <p:spPr bwMode="auto">
            <a:xfrm>
              <a:off x="622300" y="1724025"/>
              <a:ext cx="219075" cy="219075"/>
            </a:xfrm>
            <a:custGeom>
              <a:avLst/>
              <a:gdLst/>
              <a:ahLst/>
              <a:cxnLst>
                <a:cxn ang="0">
                  <a:pos x="70" y="0"/>
                </a:cxn>
                <a:cxn ang="0">
                  <a:pos x="70" y="0"/>
                </a:cxn>
                <a:cxn ang="0">
                  <a:pos x="84" y="0"/>
                </a:cxn>
                <a:cxn ang="0">
                  <a:pos x="96" y="4"/>
                </a:cxn>
                <a:cxn ang="0">
                  <a:pos x="108" y="12"/>
                </a:cxn>
                <a:cxn ang="0">
                  <a:pos x="118" y="20"/>
                </a:cxn>
                <a:cxn ang="0">
                  <a:pos x="126" y="30"/>
                </a:cxn>
                <a:cxn ang="0">
                  <a:pos x="134" y="42"/>
                </a:cxn>
                <a:cxn ang="0">
                  <a:pos x="138" y="54"/>
                </a:cxn>
                <a:cxn ang="0">
                  <a:pos x="138" y="68"/>
                </a:cxn>
                <a:cxn ang="0">
                  <a:pos x="138" y="68"/>
                </a:cxn>
                <a:cxn ang="0">
                  <a:pos x="138" y="82"/>
                </a:cxn>
                <a:cxn ang="0">
                  <a:pos x="134" y="96"/>
                </a:cxn>
                <a:cxn ang="0">
                  <a:pos x="126" y="106"/>
                </a:cxn>
                <a:cxn ang="0">
                  <a:pos x="118" y="118"/>
                </a:cxn>
                <a:cxn ang="0">
                  <a:pos x="108" y="126"/>
                </a:cxn>
                <a:cxn ang="0">
                  <a:pos x="96" y="132"/>
                </a:cxn>
                <a:cxn ang="0">
                  <a:pos x="84" y="136"/>
                </a:cxn>
                <a:cxn ang="0">
                  <a:pos x="70" y="138"/>
                </a:cxn>
                <a:cxn ang="0">
                  <a:pos x="70" y="138"/>
                </a:cxn>
                <a:cxn ang="0">
                  <a:pos x="56" y="136"/>
                </a:cxn>
                <a:cxn ang="0">
                  <a:pos x="42" y="132"/>
                </a:cxn>
                <a:cxn ang="0">
                  <a:pos x="32" y="126"/>
                </a:cxn>
                <a:cxn ang="0">
                  <a:pos x="20" y="118"/>
                </a:cxn>
                <a:cxn ang="0">
                  <a:pos x="12" y="106"/>
                </a:cxn>
                <a:cxn ang="0">
                  <a:pos x="6" y="96"/>
                </a:cxn>
                <a:cxn ang="0">
                  <a:pos x="2" y="82"/>
                </a:cxn>
                <a:cxn ang="0">
                  <a:pos x="0" y="68"/>
                </a:cxn>
                <a:cxn ang="0">
                  <a:pos x="0" y="68"/>
                </a:cxn>
                <a:cxn ang="0">
                  <a:pos x="2" y="54"/>
                </a:cxn>
                <a:cxn ang="0">
                  <a:pos x="6" y="42"/>
                </a:cxn>
                <a:cxn ang="0">
                  <a:pos x="12" y="30"/>
                </a:cxn>
                <a:cxn ang="0">
                  <a:pos x="20" y="20"/>
                </a:cxn>
                <a:cxn ang="0">
                  <a:pos x="32" y="12"/>
                </a:cxn>
                <a:cxn ang="0">
                  <a:pos x="42" y="4"/>
                </a:cxn>
                <a:cxn ang="0">
                  <a:pos x="56" y="0"/>
                </a:cxn>
                <a:cxn ang="0">
                  <a:pos x="70" y="0"/>
                </a:cxn>
                <a:cxn ang="0">
                  <a:pos x="70" y="0"/>
                </a:cxn>
              </a:cxnLst>
              <a:rect l="0" t="0" r="r" b="b"/>
              <a:pathLst>
                <a:path w="138" h="138">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26" name="组 4"/>
          <p:cNvGrpSpPr/>
          <p:nvPr/>
        </p:nvGrpSpPr>
        <p:grpSpPr>
          <a:xfrm>
            <a:off x="1365950" y="2550508"/>
            <a:ext cx="408565" cy="489654"/>
            <a:chOff x="1536700" y="911225"/>
            <a:chExt cx="831850" cy="996950"/>
          </a:xfrm>
          <a:solidFill>
            <a:schemeClr val="bg1"/>
          </a:solidFill>
        </p:grpSpPr>
        <p:sp>
          <p:nvSpPr>
            <p:cNvPr id="27"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1"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2"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3"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4"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5"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6"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2" name="文本框 1"/>
          <p:cNvSpPr txBox="1"/>
          <p:nvPr/>
        </p:nvSpPr>
        <p:spPr>
          <a:xfrm>
            <a:off x="2162810" y="2639695"/>
            <a:ext cx="1829435" cy="368300"/>
          </a:xfrm>
          <a:prstGeom prst="rect">
            <a:avLst/>
          </a:prstGeom>
          <a:noFill/>
        </p:spPr>
        <p:txBody>
          <a:bodyPr wrap="square" rtlCol="0">
            <a:spAutoFit/>
          </a:bodyPr>
          <a:lstStyle/>
          <a:p>
            <a:r>
              <a:rPr lang="zh-CN" altLang="en-US" sz="1700"/>
              <a:t>项目实现功能</a:t>
            </a:r>
            <a:r>
              <a:rPr lang="zh-CN" altLang="en-US"/>
              <a:t>：</a:t>
            </a:r>
          </a:p>
        </p:txBody>
      </p:sp>
      <p:sp>
        <p:nvSpPr>
          <p:cNvPr id="3" name="文本框 2"/>
          <p:cNvSpPr txBox="1"/>
          <p:nvPr/>
        </p:nvSpPr>
        <p:spPr>
          <a:xfrm>
            <a:off x="7075170" y="4631055"/>
            <a:ext cx="3474720" cy="337185"/>
          </a:xfrm>
          <a:prstGeom prst="rect">
            <a:avLst/>
          </a:prstGeom>
          <a:noFill/>
        </p:spPr>
        <p:txBody>
          <a:bodyPr wrap="square" rtlCol="0">
            <a:spAutoFit/>
          </a:bodyPr>
          <a:lstStyle/>
          <a:p>
            <a:r>
              <a:rPr lang="zh-CN" altLang="en-US" sz="1600"/>
              <a:t>商品信息的录入、修改、删除查询等</a:t>
            </a:r>
          </a:p>
        </p:txBody>
      </p:sp>
      <p:sp>
        <p:nvSpPr>
          <p:cNvPr id="4" name="文本框 3"/>
          <p:cNvSpPr txBox="1"/>
          <p:nvPr/>
        </p:nvSpPr>
        <p:spPr>
          <a:xfrm>
            <a:off x="7075170" y="5549265"/>
            <a:ext cx="4149090" cy="829945"/>
          </a:xfrm>
          <a:prstGeom prst="rect">
            <a:avLst/>
          </a:prstGeom>
          <a:noFill/>
        </p:spPr>
        <p:txBody>
          <a:bodyPr wrap="square" rtlCol="0">
            <a:spAutoFit/>
          </a:bodyPr>
          <a:lstStyle/>
          <a:p>
            <a:r>
              <a:rPr lang="zh-CN" altLang="en-US" sz="1600"/>
              <a:t>日志管理：一切在超市收银系统上的操作   </a:t>
            </a:r>
          </a:p>
          <a:p>
            <a:r>
              <a:rPr lang="zh-CN" altLang="en-US" sz="1600"/>
              <a:t>                       </a:t>
            </a:r>
            <a:r>
              <a:rPr lang="zh-CN" altLang="en-US" sz="1600">
                <a:sym typeface="+mn-ea"/>
              </a:rPr>
              <a:t>都会被日志记录下来，进行盘存</a:t>
            </a:r>
            <a:endParaRPr lang="zh-CN" altLang="en-US" sz="1600"/>
          </a:p>
          <a:p>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3220"/>
          </a:xfrm>
          <a:prstGeom prst="rect">
            <a:avLst/>
          </a:prstGeom>
          <a:noFill/>
        </p:spPr>
        <p:txBody>
          <a:bodyPr wrap="square" rtlCol="0">
            <a:spAutoFit/>
          </a:bodyPr>
          <a:lstStyle/>
          <a:p>
            <a:r>
              <a:rPr lang="zh-CN" altLang="en-US" sz="2800" b="1" dirty="0" smtClean="0">
                <a:solidFill>
                  <a:schemeClr val="bg1"/>
                </a:solidFill>
              </a:rPr>
              <a:t>关于我们</a:t>
            </a:r>
            <a:r>
              <a:rPr lang="zh-CN" altLang="en-US" sz="2800" b="1" dirty="0">
                <a:solidFill>
                  <a:schemeClr val="bg1"/>
                </a:solidFill>
              </a:rPr>
              <a:t>理念</a:t>
            </a:r>
            <a:r>
              <a:rPr lang="zh-CN" altLang="en-US" sz="2800" b="1" dirty="0" smtClean="0">
                <a:solidFill>
                  <a:schemeClr val="bg1"/>
                </a:solidFill>
              </a:rPr>
              <a:t>   </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6" name="文本框 5"/>
          <p:cNvSpPr txBox="1"/>
          <p:nvPr/>
        </p:nvSpPr>
        <p:spPr>
          <a:xfrm>
            <a:off x="2263775" y="2064385"/>
            <a:ext cx="1698625" cy="460375"/>
          </a:xfrm>
          <a:prstGeom prst="rect">
            <a:avLst/>
          </a:prstGeom>
          <a:noFill/>
        </p:spPr>
        <p:txBody>
          <a:bodyPr wrap="square" rtlCol="0">
            <a:spAutoFit/>
          </a:bodyPr>
          <a:lstStyle/>
          <a:p>
            <a:r>
              <a:rPr lang="en-US" sz="2400" b="1" dirty="0" smtClean="0">
                <a:solidFill>
                  <a:srgbClr val="EC60E3"/>
                </a:solidFill>
              </a:rPr>
              <a:t>UserMySql</a:t>
            </a:r>
          </a:p>
        </p:txBody>
      </p:sp>
      <p:sp>
        <p:nvSpPr>
          <p:cNvPr id="7" name="文本框 6"/>
          <p:cNvSpPr txBox="1"/>
          <p:nvPr/>
        </p:nvSpPr>
        <p:spPr>
          <a:xfrm>
            <a:off x="7552133" y="2064619"/>
            <a:ext cx="1409700" cy="460375"/>
          </a:xfrm>
          <a:prstGeom prst="rect">
            <a:avLst/>
          </a:prstGeom>
          <a:noFill/>
        </p:spPr>
        <p:txBody>
          <a:bodyPr wrap="square" rtlCol="0">
            <a:spAutoFit/>
          </a:bodyPr>
          <a:lstStyle/>
          <a:p>
            <a:r>
              <a:rPr lang="en-US" sz="2400" b="1" dirty="0" smtClean="0">
                <a:solidFill>
                  <a:srgbClr val="B0A0D1"/>
                </a:solidFill>
              </a:rPr>
              <a:t>VIPMySql</a:t>
            </a:r>
          </a:p>
        </p:txBody>
      </p:sp>
      <p:sp>
        <p:nvSpPr>
          <p:cNvPr id="8" name="等腰三角形 7"/>
          <p:cNvSpPr/>
          <p:nvPr/>
        </p:nvSpPr>
        <p:spPr>
          <a:xfrm rot="17527498">
            <a:off x="1341460" y="269190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770344">
            <a:off x="1256866" y="320181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7527498">
            <a:off x="6417153" y="269190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770344">
            <a:off x="6332559" y="320181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395220" y="2777490"/>
            <a:ext cx="3631565" cy="2606040"/>
          </a:xfrm>
          <a:prstGeom prst="rect">
            <a:avLst/>
          </a:prstGeom>
        </p:spPr>
        <p:txBody>
          <a:bodyPr wrap="square" lIns="91436" tIns="45718" rIns="91436" bIns="45718">
            <a:spAutoFit/>
          </a:bodyPr>
          <a:lstStyle/>
          <a:p>
            <a:pPr>
              <a:lnSpc>
                <a:spcPct val="130000"/>
              </a:lnSpc>
            </a:pPr>
            <a:r>
              <a:rPr kumimoji="1" lang="en-US" altLang="zh-CN" sz="1400" dirty="0">
                <a:solidFill>
                  <a:schemeClr val="tx1"/>
                </a:solidFill>
              </a:rPr>
              <a:t>add()     注册或者添加管</a:t>
            </a:r>
            <a:r>
              <a:rPr kumimoji="1" lang="en-US" altLang="zh-CN" sz="1400" dirty="0">
                <a:sym typeface="+mn-ea"/>
              </a:rPr>
              <a:t>理员或者收银员。</a:t>
            </a:r>
          </a:p>
          <a:p>
            <a:pPr>
              <a:lnSpc>
                <a:spcPct val="130000"/>
              </a:lnSpc>
            </a:pPr>
            <a:r>
              <a:rPr kumimoji="1" lang="en-US" altLang="zh-CN" sz="1400" dirty="0">
                <a:solidFill>
                  <a:schemeClr val="tx1"/>
                </a:solidFill>
              </a:rPr>
              <a:t>   </a:t>
            </a:r>
          </a:p>
          <a:p>
            <a:pPr>
              <a:lnSpc>
                <a:spcPct val="130000"/>
              </a:lnSpc>
            </a:pPr>
            <a:r>
              <a:rPr kumimoji="1" lang="en-US" altLang="zh-CN" sz="1400" dirty="0">
                <a:solidFill>
                  <a:schemeClr val="tx1"/>
                </a:solidFill>
              </a:rPr>
              <a:t>login()    使用相应人员的</a:t>
            </a:r>
            <a:r>
              <a:rPr kumimoji="1" lang="en-US" altLang="zh-CN" sz="1400" dirty="0">
                <a:sym typeface="+mn-ea"/>
              </a:rPr>
              <a:t>权利登陆</a:t>
            </a:r>
          </a:p>
          <a:p>
            <a:pPr>
              <a:lnSpc>
                <a:spcPct val="130000"/>
              </a:lnSpc>
            </a:pPr>
            <a:endParaRPr kumimoji="1" lang="en-US" altLang="zh-CN" sz="1400" dirty="0">
              <a:solidFill>
                <a:schemeClr val="tx1"/>
              </a:solidFill>
            </a:endParaRPr>
          </a:p>
          <a:p>
            <a:pPr>
              <a:lnSpc>
                <a:spcPct val="130000"/>
              </a:lnSpc>
            </a:pPr>
            <a:r>
              <a:rPr kumimoji="1" lang="en-US" altLang="zh-CN" sz="1400" dirty="0">
                <a:solidFill>
                  <a:schemeClr val="tx1"/>
                </a:solidFill>
              </a:rPr>
              <a:t>addSum()         计算收银员的</a:t>
            </a:r>
            <a:r>
              <a:rPr kumimoji="1" lang="en-US" altLang="zh-CN" sz="1400" dirty="0">
                <a:sym typeface="+mn-ea"/>
              </a:rPr>
              <a:t>总的营业额</a:t>
            </a:r>
          </a:p>
          <a:p>
            <a:pPr>
              <a:lnSpc>
                <a:spcPct val="130000"/>
              </a:lnSpc>
            </a:pPr>
            <a:endParaRPr kumimoji="1" lang="en-US" altLang="zh-CN" sz="1400" dirty="0">
              <a:sym typeface="+mn-ea"/>
            </a:endParaRPr>
          </a:p>
          <a:p>
            <a:pPr>
              <a:lnSpc>
                <a:spcPct val="130000"/>
              </a:lnSpc>
            </a:pPr>
            <a:r>
              <a:rPr kumimoji="1" lang="en-US" altLang="zh-CN" sz="1400" dirty="0">
                <a:solidFill>
                  <a:schemeClr val="tx1"/>
                </a:solidFill>
              </a:rPr>
              <a:t>getByUser()      通过user查</a:t>
            </a:r>
            <a:r>
              <a:rPr kumimoji="1" lang="en-US" altLang="zh-CN" sz="1400" dirty="0">
                <a:sym typeface="+mn-ea"/>
              </a:rPr>
              <a:t>询相应人员的</a:t>
            </a:r>
            <a:r>
              <a:rPr kumimoji="1" lang="zh-CN" altLang="en-US" sz="1400" dirty="0">
                <a:sym typeface="+mn-ea"/>
              </a:rPr>
              <a:t>信</a:t>
            </a:r>
            <a:r>
              <a:rPr kumimoji="1" lang="en-US" altLang="zh-CN" sz="1400" dirty="0">
                <a:sym typeface="+mn-ea"/>
              </a:rPr>
              <a:t>息</a:t>
            </a:r>
          </a:p>
          <a:p>
            <a:pPr>
              <a:lnSpc>
                <a:spcPct val="130000"/>
              </a:lnSpc>
            </a:pPr>
            <a:endParaRPr kumimoji="1" lang="en-US" altLang="zh-CN" sz="1400" dirty="0">
              <a:solidFill>
                <a:schemeClr val="tx1"/>
              </a:solidFill>
            </a:endParaRPr>
          </a:p>
          <a:p>
            <a:pPr>
              <a:lnSpc>
                <a:spcPct val="130000"/>
              </a:lnSpc>
            </a:pPr>
            <a:r>
              <a:rPr kumimoji="1" lang="en-US" altLang="zh-CN" sz="1400" dirty="0">
                <a:solidFill>
                  <a:schemeClr val="tx1"/>
                </a:solidFill>
              </a:rPr>
              <a:t>repassword()   用于重置密码</a:t>
            </a:r>
          </a:p>
        </p:txBody>
      </p:sp>
      <p:sp>
        <p:nvSpPr>
          <p:cNvPr id="13" name="Rectangle 11"/>
          <p:cNvSpPr/>
          <p:nvPr/>
        </p:nvSpPr>
        <p:spPr>
          <a:xfrm>
            <a:off x="7668260" y="2777490"/>
            <a:ext cx="3667760" cy="4563110"/>
          </a:xfrm>
          <a:prstGeom prst="rect">
            <a:avLst/>
          </a:prstGeom>
        </p:spPr>
        <p:txBody>
          <a:bodyPr wrap="square" lIns="91436" tIns="45718" rIns="91436" bIns="45718">
            <a:spAutoFit/>
          </a:bodyPr>
          <a:lstStyle/>
          <a:p>
            <a:pPr>
              <a:lnSpc>
                <a:spcPct val="130000"/>
              </a:lnSpc>
            </a:pPr>
            <a:r>
              <a:rPr lang="zh-CN" altLang="en-US" sz="1400" dirty="0">
                <a:solidFill>
                  <a:schemeClr val="tx1">
                    <a:lumMod val="95000"/>
                    <a:lumOff val="5000"/>
                  </a:schemeClr>
                </a:solidFill>
              </a:rPr>
              <a:t>add()           添加或注册新会员</a:t>
            </a: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rPr>
              <a:t>delete()       删除会员</a:t>
            </a: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sym typeface="+mn-ea"/>
              </a:rPr>
              <a:t>getAll()        获取所有会员信息</a:t>
            </a:r>
            <a:endParaRPr lang="zh-CN" altLang="en-US" sz="1400" dirty="0">
              <a:solidFill>
                <a:schemeClr val="tx1">
                  <a:lumMod val="95000"/>
                  <a:lumOff val="5000"/>
                </a:schemeClr>
              </a:solidFill>
            </a:endParaRP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rPr>
              <a:t>update()     更新会员信息</a:t>
            </a: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sym typeface="+mn-ea"/>
              </a:rPr>
              <a:t>addCount()  添加会员的优惠标准</a:t>
            </a: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rPr>
              <a:t>getById()    通过Id进行查询会员信息，若</a:t>
            </a:r>
          </a:p>
          <a:p>
            <a:pPr>
              <a:lnSpc>
                <a:spcPct val="130000"/>
              </a:lnSpc>
            </a:pPr>
            <a:r>
              <a:rPr lang="zh-CN" altLang="en-US" sz="1400" dirty="0">
                <a:solidFill>
                  <a:schemeClr val="tx1">
                    <a:lumMod val="95000"/>
                    <a:lumOff val="5000"/>
                  </a:schemeClr>
                </a:solidFill>
              </a:rPr>
              <a:t>                    </a:t>
            </a:r>
            <a:r>
              <a:rPr lang="zh-CN" altLang="en-US" sz="1400" dirty="0">
                <a:solidFill>
                  <a:schemeClr val="tx1">
                    <a:lumMod val="95000"/>
                    <a:lumOff val="5000"/>
                  </a:schemeClr>
                </a:solidFill>
                <a:sym typeface="+mn-ea"/>
              </a:rPr>
              <a:t>无此Id的会员则进行注册新会员。</a:t>
            </a:r>
          </a:p>
          <a:p>
            <a:pPr>
              <a:lnSpc>
                <a:spcPct val="130000"/>
              </a:lnSpc>
            </a:pPr>
            <a:r>
              <a:rPr lang="zh-CN" altLang="en-US" sz="1400" dirty="0">
                <a:solidFill>
                  <a:schemeClr val="tx1">
                    <a:lumMod val="95000"/>
                    <a:lumOff val="5000"/>
                  </a:schemeClr>
                </a:solidFill>
                <a:sym typeface="+mn-ea"/>
              </a:rPr>
              <a:t>                    </a:t>
            </a:r>
            <a:endParaRPr lang="zh-CN" altLang="en-US" sz="1400" dirty="0">
              <a:solidFill>
                <a:schemeClr val="tx1">
                  <a:lumMod val="95000"/>
                  <a:lumOff val="5000"/>
                </a:schemeClr>
              </a:solidFill>
            </a:endParaRPr>
          </a:p>
          <a:p>
            <a:pPr>
              <a:lnSpc>
                <a:spcPct val="130000"/>
              </a:lnSpc>
            </a:pPr>
            <a:endParaRPr lang="zh-CN" altLang="en-US" sz="1400" dirty="0">
              <a:solidFill>
                <a:schemeClr val="tx1">
                  <a:lumMod val="95000"/>
                  <a:lumOff val="5000"/>
                </a:schemeClr>
              </a:solidFill>
            </a:endParaRPr>
          </a:p>
          <a:p>
            <a:pPr>
              <a:lnSpc>
                <a:spcPct val="130000"/>
              </a:lnSpc>
            </a:pPr>
            <a:endParaRPr lang="zh-CN" altLang="en-US" sz="1400" dirty="0">
              <a:solidFill>
                <a:schemeClr val="tx1">
                  <a:lumMod val="95000"/>
                  <a:lumOff val="5000"/>
                </a:schemeClr>
              </a:solidFill>
            </a:endParaRPr>
          </a:p>
          <a:p>
            <a:pPr>
              <a:lnSpc>
                <a:spcPct val="130000"/>
              </a:lnSpc>
            </a:pPr>
            <a:r>
              <a:rPr lang="zh-CN" altLang="en-US" sz="1400" dirty="0">
                <a:solidFill>
                  <a:schemeClr val="tx1">
                    <a:lumMod val="95000"/>
                    <a:lumOff val="5000"/>
                  </a:schemeClr>
                </a:solidFill>
              </a:rPr>
              <a:t>		。</a:t>
            </a:r>
            <a:endParaRPr kumimoji="1" lang="zh-CN" altLang="en-US" sz="1400"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zh-CN" altLang="en-US" sz="2800" b="1" dirty="0" smtClean="0">
                <a:solidFill>
                  <a:schemeClr val="bg1"/>
                </a:solidFill>
              </a:rPr>
              <a:t>总体设计图 </a:t>
            </a:r>
            <a:endParaRPr lang="zh-CN" altLang="en-US" sz="2800" b="1" dirty="0">
              <a:solidFill>
                <a:schemeClr val="bg1"/>
              </a:solidFill>
            </a:endParaRPr>
          </a:p>
        </p:txBody>
      </p:sp>
      <p:grpSp>
        <p:nvGrpSpPr>
          <p:cNvPr id="57" name="组 4"/>
          <p:cNvGrpSpPr/>
          <p:nvPr/>
        </p:nvGrpSpPr>
        <p:grpSpPr>
          <a:xfrm>
            <a:off x="346886" y="5249530"/>
            <a:ext cx="731170" cy="876287"/>
            <a:chOff x="1536700" y="911225"/>
            <a:chExt cx="831850" cy="996950"/>
          </a:xfrm>
          <a:solidFill>
            <a:schemeClr val="tx1">
              <a:lumMod val="75000"/>
              <a:lumOff val="25000"/>
            </a:schemeClr>
          </a:solidFill>
        </p:grpSpPr>
        <p:sp>
          <p:nvSpPr>
            <p:cNvPr id="58"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9"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0"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1"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62"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63"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4"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5"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6"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7"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pic>
        <p:nvPicPr>
          <p:cNvPr id="10" name="图片 2"/>
          <p:cNvPicPr>
            <a:picLocks noChangeAspect="1"/>
          </p:cNvPicPr>
          <p:nvPr/>
        </p:nvPicPr>
        <p:blipFill rotWithShape="1">
          <a:blip r:embed="rId2">
            <a:extLst>
              <a:ext uri="{28A0092B-C50C-407E-A947-70E740481C1C}">
                <a14:useLocalDpi xmlns:a14="http://schemas.microsoft.com/office/drawing/2010/main" val="0"/>
              </a:ext>
            </a:extLst>
          </a:blip>
          <a:srcRect t="43316"/>
          <a:stretch/>
        </p:blipFill>
        <p:spPr>
          <a:xfrm>
            <a:off x="-239814" y="2020651"/>
            <a:ext cx="10201232" cy="3687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en-US" altLang="zh-CN" sz="2800" b="1" dirty="0" smtClean="0">
                <a:solidFill>
                  <a:schemeClr val="bg1"/>
                </a:solidFill>
              </a:rPr>
              <a:t>UML</a:t>
            </a:r>
            <a:r>
              <a:rPr lang="zh-CN" altLang="en-US" sz="2800" b="1" dirty="0" smtClean="0">
                <a:solidFill>
                  <a:schemeClr val="bg1"/>
                </a:solidFill>
              </a:rPr>
              <a:t>类图 </a:t>
            </a:r>
            <a:endParaRPr lang="zh-CN" altLang="en-US" sz="2800" b="1" dirty="0">
              <a:solidFill>
                <a:schemeClr val="bg1"/>
              </a:solidFill>
            </a:endParaRPr>
          </a:p>
        </p:txBody>
      </p:sp>
      <p:sp>
        <p:nvSpPr>
          <p:cNvPr id="80" name="Freeform 110"/>
          <p:cNvSpPr>
            <a:spLocks noEditPoints="1"/>
          </p:cNvSpPr>
          <p:nvPr/>
        </p:nvSpPr>
        <p:spPr bwMode="auto">
          <a:xfrm>
            <a:off x="898557" y="5003861"/>
            <a:ext cx="656067" cy="659859"/>
          </a:xfrm>
          <a:custGeom>
            <a:avLst/>
            <a:gdLst/>
            <a:ahLst/>
            <a:cxnLst>
              <a:cxn ang="0">
                <a:pos x="0" y="348"/>
              </a:cxn>
              <a:cxn ang="0">
                <a:pos x="42" y="64"/>
              </a:cxn>
              <a:cxn ang="0">
                <a:pos x="42" y="130"/>
              </a:cxn>
              <a:cxn ang="0">
                <a:pos x="42" y="196"/>
              </a:cxn>
              <a:cxn ang="0">
                <a:pos x="42" y="260"/>
              </a:cxn>
              <a:cxn ang="0">
                <a:pos x="64" y="228"/>
              </a:cxn>
              <a:cxn ang="0">
                <a:pos x="70" y="210"/>
              </a:cxn>
              <a:cxn ang="0">
                <a:pos x="90" y="196"/>
              </a:cxn>
              <a:cxn ang="0">
                <a:pos x="136" y="160"/>
              </a:cxn>
              <a:cxn ang="0">
                <a:pos x="130" y="142"/>
              </a:cxn>
              <a:cxn ang="0">
                <a:pos x="140" y="118"/>
              </a:cxn>
              <a:cxn ang="0">
                <a:pos x="162" y="108"/>
              </a:cxn>
              <a:cxn ang="0">
                <a:pos x="180" y="114"/>
              </a:cxn>
              <a:cxn ang="0">
                <a:pos x="194" y="134"/>
              </a:cxn>
              <a:cxn ang="0">
                <a:pos x="232" y="180"/>
              </a:cxn>
              <a:cxn ang="0">
                <a:pos x="250" y="174"/>
              </a:cxn>
              <a:cxn ang="0">
                <a:pos x="284" y="88"/>
              </a:cxn>
              <a:cxn ang="0">
                <a:pos x="282" y="70"/>
              </a:cxn>
              <a:cxn ang="0">
                <a:pos x="296" y="48"/>
              </a:cxn>
              <a:cxn ang="0">
                <a:pos x="314" y="44"/>
              </a:cxn>
              <a:cxn ang="0">
                <a:pos x="338" y="52"/>
              </a:cxn>
              <a:cxn ang="0">
                <a:pos x="346" y="76"/>
              </a:cxn>
              <a:cxn ang="0">
                <a:pos x="342" y="94"/>
              </a:cxn>
              <a:cxn ang="0">
                <a:pos x="320" y="108"/>
              </a:cxn>
              <a:cxn ang="0">
                <a:pos x="272" y="184"/>
              </a:cxn>
              <a:cxn ang="0">
                <a:pos x="282" y="206"/>
              </a:cxn>
              <a:cxn ang="0">
                <a:pos x="276" y="224"/>
              </a:cxn>
              <a:cxn ang="0">
                <a:pos x="256" y="238"/>
              </a:cxn>
              <a:cxn ang="0">
                <a:pos x="236" y="236"/>
              </a:cxn>
              <a:cxn ang="0">
                <a:pos x="220" y="218"/>
              </a:cxn>
              <a:cxn ang="0">
                <a:pos x="218" y="196"/>
              </a:cxn>
              <a:cxn ang="0">
                <a:pos x="162" y="174"/>
              </a:cxn>
              <a:cxn ang="0">
                <a:pos x="124" y="210"/>
              </a:cxn>
              <a:cxn ang="0">
                <a:pos x="130" y="234"/>
              </a:cxn>
              <a:cxn ang="0">
                <a:pos x="116" y="254"/>
              </a:cxn>
              <a:cxn ang="0">
                <a:pos x="98" y="260"/>
              </a:cxn>
              <a:cxn ang="0">
                <a:pos x="74" y="250"/>
              </a:cxn>
              <a:cxn ang="0">
                <a:pos x="64" y="228"/>
              </a:cxn>
              <a:cxn ang="0">
                <a:pos x="304" y="80"/>
              </a:cxn>
              <a:cxn ang="0">
                <a:pos x="314" y="86"/>
              </a:cxn>
              <a:cxn ang="0">
                <a:pos x="326" y="76"/>
              </a:cxn>
              <a:cxn ang="0">
                <a:pos x="318" y="66"/>
              </a:cxn>
              <a:cxn ang="0">
                <a:pos x="306" y="68"/>
              </a:cxn>
              <a:cxn ang="0">
                <a:pos x="238" y="206"/>
              </a:cxn>
              <a:cxn ang="0">
                <a:pos x="244" y="216"/>
              </a:cxn>
              <a:cxn ang="0">
                <a:pos x="256" y="214"/>
              </a:cxn>
              <a:cxn ang="0">
                <a:pos x="260" y="202"/>
              </a:cxn>
              <a:cxn ang="0">
                <a:pos x="250" y="196"/>
              </a:cxn>
              <a:cxn ang="0">
                <a:pos x="238" y="206"/>
              </a:cxn>
              <a:cxn ang="0">
                <a:pos x="152" y="146"/>
              </a:cxn>
              <a:cxn ang="0">
                <a:pos x="162" y="152"/>
              </a:cxn>
              <a:cxn ang="0">
                <a:pos x="174" y="142"/>
              </a:cxn>
              <a:cxn ang="0">
                <a:pos x="166" y="130"/>
              </a:cxn>
              <a:cxn ang="0">
                <a:pos x="154" y="134"/>
              </a:cxn>
              <a:cxn ang="0">
                <a:pos x="86" y="228"/>
              </a:cxn>
              <a:cxn ang="0">
                <a:pos x="92" y="238"/>
              </a:cxn>
              <a:cxn ang="0">
                <a:pos x="104" y="236"/>
              </a:cxn>
              <a:cxn ang="0">
                <a:pos x="108" y="224"/>
              </a:cxn>
              <a:cxn ang="0">
                <a:pos x="98" y="218"/>
              </a:cxn>
              <a:cxn ang="0">
                <a:pos x="86" y="228"/>
              </a:cxn>
            </a:cxnLst>
            <a:rect l="0" t="0" r="r" b="b"/>
            <a:pathLst>
              <a:path w="346" h="348">
                <a:moveTo>
                  <a:pt x="22" y="326"/>
                </a:moveTo>
                <a:lnTo>
                  <a:pt x="346" y="326"/>
                </a:lnTo>
                <a:lnTo>
                  <a:pt x="346" y="348"/>
                </a:lnTo>
                <a:lnTo>
                  <a:pt x="0" y="348"/>
                </a:lnTo>
                <a:lnTo>
                  <a:pt x="0" y="0"/>
                </a:lnTo>
                <a:lnTo>
                  <a:pt x="22" y="0"/>
                </a:lnTo>
                <a:lnTo>
                  <a:pt x="22" y="64"/>
                </a:lnTo>
                <a:lnTo>
                  <a:pt x="42" y="64"/>
                </a:lnTo>
                <a:lnTo>
                  <a:pt x="42" y="86"/>
                </a:lnTo>
                <a:lnTo>
                  <a:pt x="22" y="86"/>
                </a:lnTo>
                <a:lnTo>
                  <a:pt x="22" y="130"/>
                </a:lnTo>
                <a:lnTo>
                  <a:pt x="42" y="130"/>
                </a:lnTo>
                <a:lnTo>
                  <a:pt x="42" y="152"/>
                </a:lnTo>
                <a:lnTo>
                  <a:pt x="22" y="152"/>
                </a:lnTo>
                <a:lnTo>
                  <a:pt x="22" y="196"/>
                </a:lnTo>
                <a:lnTo>
                  <a:pt x="42" y="196"/>
                </a:lnTo>
                <a:lnTo>
                  <a:pt x="42" y="218"/>
                </a:lnTo>
                <a:lnTo>
                  <a:pt x="22" y="218"/>
                </a:lnTo>
                <a:lnTo>
                  <a:pt x="22" y="260"/>
                </a:lnTo>
                <a:lnTo>
                  <a:pt x="42" y="260"/>
                </a:lnTo>
                <a:lnTo>
                  <a:pt x="42" y="282"/>
                </a:lnTo>
                <a:lnTo>
                  <a:pt x="22" y="282"/>
                </a:lnTo>
                <a:lnTo>
                  <a:pt x="22" y="326"/>
                </a:lnTo>
                <a:close/>
                <a:moveTo>
                  <a:pt x="64" y="228"/>
                </a:moveTo>
                <a:lnTo>
                  <a:pt x="64" y="228"/>
                </a:lnTo>
                <a:lnTo>
                  <a:pt x="66" y="222"/>
                </a:lnTo>
                <a:lnTo>
                  <a:pt x="68" y="216"/>
                </a:lnTo>
                <a:lnTo>
                  <a:pt x="70" y="210"/>
                </a:lnTo>
                <a:lnTo>
                  <a:pt x="74" y="204"/>
                </a:lnTo>
                <a:lnTo>
                  <a:pt x="78" y="200"/>
                </a:lnTo>
                <a:lnTo>
                  <a:pt x="84" y="198"/>
                </a:lnTo>
                <a:lnTo>
                  <a:pt x="90" y="196"/>
                </a:lnTo>
                <a:lnTo>
                  <a:pt x="98" y="196"/>
                </a:lnTo>
                <a:lnTo>
                  <a:pt x="98" y="196"/>
                </a:lnTo>
                <a:lnTo>
                  <a:pt x="106" y="196"/>
                </a:lnTo>
                <a:lnTo>
                  <a:pt x="136" y="160"/>
                </a:lnTo>
                <a:lnTo>
                  <a:pt x="136" y="160"/>
                </a:lnTo>
                <a:lnTo>
                  <a:pt x="132" y="150"/>
                </a:lnTo>
                <a:lnTo>
                  <a:pt x="130" y="142"/>
                </a:lnTo>
                <a:lnTo>
                  <a:pt x="130" y="142"/>
                </a:lnTo>
                <a:lnTo>
                  <a:pt x="130" y="134"/>
                </a:lnTo>
                <a:lnTo>
                  <a:pt x="132" y="128"/>
                </a:lnTo>
                <a:lnTo>
                  <a:pt x="136" y="122"/>
                </a:lnTo>
                <a:lnTo>
                  <a:pt x="140" y="118"/>
                </a:lnTo>
                <a:lnTo>
                  <a:pt x="144" y="114"/>
                </a:lnTo>
                <a:lnTo>
                  <a:pt x="150" y="110"/>
                </a:lnTo>
                <a:lnTo>
                  <a:pt x="156" y="110"/>
                </a:lnTo>
                <a:lnTo>
                  <a:pt x="162" y="108"/>
                </a:lnTo>
                <a:lnTo>
                  <a:pt x="162" y="108"/>
                </a:lnTo>
                <a:lnTo>
                  <a:pt x="168" y="110"/>
                </a:lnTo>
                <a:lnTo>
                  <a:pt x="174" y="110"/>
                </a:lnTo>
                <a:lnTo>
                  <a:pt x="180" y="114"/>
                </a:lnTo>
                <a:lnTo>
                  <a:pt x="186" y="118"/>
                </a:lnTo>
                <a:lnTo>
                  <a:pt x="190" y="122"/>
                </a:lnTo>
                <a:lnTo>
                  <a:pt x="192" y="128"/>
                </a:lnTo>
                <a:lnTo>
                  <a:pt x="194" y="134"/>
                </a:lnTo>
                <a:lnTo>
                  <a:pt x="194" y="142"/>
                </a:lnTo>
                <a:lnTo>
                  <a:pt x="194" y="142"/>
                </a:lnTo>
                <a:lnTo>
                  <a:pt x="194" y="150"/>
                </a:lnTo>
                <a:lnTo>
                  <a:pt x="232" y="180"/>
                </a:lnTo>
                <a:lnTo>
                  <a:pt x="232" y="180"/>
                </a:lnTo>
                <a:lnTo>
                  <a:pt x="240" y="176"/>
                </a:lnTo>
                <a:lnTo>
                  <a:pt x="250" y="174"/>
                </a:lnTo>
                <a:lnTo>
                  <a:pt x="250" y="174"/>
                </a:lnTo>
                <a:lnTo>
                  <a:pt x="254" y="174"/>
                </a:lnTo>
                <a:lnTo>
                  <a:pt x="290" y="98"/>
                </a:lnTo>
                <a:lnTo>
                  <a:pt x="290" y="98"/>
                </a:lnTo>
                <a:lnTo>
                  <a:pt x="284" y="88"/>
                </a:lnTo>
                <a:lnTo>
                  <a:pt x="282" y="82"/>
                </a:lnTo>
                <a:lnTo>
                  <a:pt x="282" y="76"/>
                </a:lnTo>
                <a:lnTo>
                  <a:pt x="282" y="76"/>
                </a:lnTo>
                <a:lnTo>
                  <a:pt x="282" y="70"/>
                </a:lnTo>
                <a:lnTo>
                  <a:pt x="284" y="64"/>
                </a:lnTo>
                <a:lnTo>
                  <a:pt x="288" y="58"/>
                </a:lnTo>
                <a:lnTo>
                  <a:pt x="292" y="52"/>
                </a:lnTo>
                <a:lnTo>
                  <a:pt x="296" y="48"/>
                </a:lnTo>
                <a:lnTo>
                  <a:pt x="302" y="46"/>
                </a:lnTo>
                <a:lnTo>
                  <a:pt x="308" y="44"/>
                </a:lnTo>
                <a:lnTo>
                  <a:pt x="314" y="44"/>
                </a:lnTo>
                <a:lnTo>
                  <a:pt x="314" y="44"/>
                </a:lnTo>
                <a:lnTo>
                  <a:pt x="320" y="44"/>
                </a:lnTo>
                <a:lnTo>
                  <a:pt x="328" y="46"/>
                </a:lnTo>
                <a:lnTo>
                  <a:pt x="332" y="48"/>
                </a:lnTo>
                <a:lnTo>
                  <a:pt x="338" y="52"/>
                </a:lnTo>
                <a:lnTo>
                  <a:pt x="342" y="58"/>
                </a:lnTo>
                <a:lnTo>
                  <a:pt x="344" y="64"/>
                </a:lnTo>
                <a:lnTo>
                  <a:pt x="346" y="70"/>
                </a:lnTo>
                <a:lnTo>
                  <a:pt x="346" y="76"/>
                </a:lnTo>
                <a:lnTo>
                  <a:pt x="346" y="76"/>
                </a:lnTo>
                <a:lnTo>
                  <a:pt x="346" y="82"/>
                </a:lnTo>
                <a:lnTo>
                  <a:pt x="344" y="88"/>
                </a:lnTo>
                <a:lnTo>
                  <a:pt x="342" y="94"/>
                </a:lnTo>
                <a:lnTo>
                  <a:pt x="338" y="98"/>
                </a:lnTo>
                <a:lnTo>
                  <a:pt x="332" y="102"/>
                </a:lnTo>
                <a:lnTo>
                  <a:pt x="328" y="106"/>
                </a:lnTo>
                <a:lnTo>
                  <a:pt x="320" y="108"/>
                </a:lnTo>
                <a:lnTo>
                  <a:pt x="314" y="108"/>
                </a:lnTo>
                <a:lnTo>
                  <a:pt x="314" y="108"/>
                </a:lnTo>
                <a:lnTo>
                  <a:pt x="310" y="108"/>
                </a:lnTo>
                <a:lnTo>
                  <a:pt x="272" y="184"/>
                </a:lnTo>
                <a:lnTo>
                  <a:pt x="272" y="184"/>
                </a:lnTo>
                <a:lnTo>
                  <a:pt x="280" y="194"/>
                </a:lnTo>
                <a:lnTo>
                  <a:pt x="282" y="200"/>
                </a:lnTo>
                <a:lnTo>
                  <a:pt x="282" y="206"/>
                </a:lnTo>
                <a:lnTo>
                  <a:pt x="282" y="206"/>
                </a:lnTo>
                <a:lnTo>
                  <a:pt x="282" y="212"/>
                </a:lnTo>
                <a:lnTo>
                  <a:pt x="280" y="218"/>
                </a:lnTo>
                <a:lnTo>
                  <a:pt x="276" y="224"/>
                </a:lnTo>
                <a:lnTo>
                  <a:pt x="272" y="230"/>
                </a:lnTo>
                <a:lnTo>
                  <a:pt x="268" y="234"/>
                </a:lnTo>
                <a:lnTo>
                  <a:pt x="262" y="236"/>
                </a:lnTo>
                <a:lnTo>
                  <a:pt x="256" y="238"/>
                </a:lnTo>
                <a:lnTo>
                  <a:pt x="250" y="238"/>
                </a:lnTo>
                <a:lnTo>
                  <a:pt x="250" y="238"/>
                </a:lnTo>
                <a:lnTo>
                  <a:pt x="242" y="238"/>
                </a:lnTo>
                <a:lnTo>
                  <a:pt x="236" y="236"/>
                </a:lnTo>
                <a:lnTo>
                  <a:pt x="230" y="234"/>
                </a:lnTo>
                <a:lnTo>
                  <a:pt x="226" y="230"/>
                </a:lnTo>
                <a:lnTo>
                  <a:pt x="222" y="224"/>
                </a:lnTo>
                <a:lnTo>
                  <a:pt x="220" y="218"/>
                </a:lnTo>
                <a:lnTo>
                  <a:pt x="218" y="212"/>
                </a:lnTo>
                <a:lnTo>
                  <a:pt x="216" y="206"/>
                </a:lnTo>
                <a:lnTo>
                  <a:pt x="216" y="206"/>
                </a:lnTo>
                <a:lnTo>
                  <a:pt x="218" y="196"/>
                </a:lnTo>
                <a:lnTo>
                  <a:pt x="180" y="168"/>
                </a:lnTo>
                <a:lnTo>
                  <a:pt x="180" y="168"/>
                </a:lnTo>
                <a:lnTo>
                  <a:pt x="172" y="172"/>
                </a:lnTo>
                <a:lnTo>
                  <a:pt x="162" y="174"/>
                </a:lnTo>
                <a:lnTo>
                  <a:pt x="162" y="174"/>
                </a:lnTo>
                <a:lnTo>
                  <a:pt x="152" y="172"/>
                </a:lnTo>
                <a:lnTo>
                  <a:pt x="124" y="210"/>
                </a:lnTo>
                <a:lnTo>
                  <a:pt x="124" y="210"/>
                </a:lnTo>
                <a:lnTo>
                  <a:pt x="128" y="218"/>
                </a:lnTo>
                <a:lnTo>
                  <a:pt x="130" y="228"/>
                </a:lnTo>
                <a:lnTo>
                  <a:pt x="130" y="228"/>
                </a:lnTo>
                <a:lnTo>
                  <a:pt x="130" y="234"/>
                </a:lnTo>
                <a:lnTo>
                  <a:pt x="128" y="240"/>
                </a:lnTo>
                <a:lnTo>
                  <a:pt x="124" y="246"/>
                </a:lnTo>
                <a:lnTo>
                  <a:pt x="120" y="250"/>
                </a:lnTo>
                <a:lnTo>
                  <a:pt x="116" y="254"/>
                </a:lnTo>
                <a:lnTo>
                  <a:pt x="110" y="258"/>
                </a:lnTo>
                <a:lnTo>
                  <a:pt x="104" y="260"/>
                </a:lnTo>
                <a:lnTo>
                  <a:pt x="98" y="260"/>
                </a:lnTo>
                <a:lnTo>
                  <a:pt x="98" y="260"/>
                </a:lnTo>
                <a:lnTo>
                  <a:pt x="90" y="260"/>
                </a:lnTo>
                <a:lnTo>
                  <a:pt x="84" y="258"/>
                </a:lnTo>
                <a:lnTo>
                  <a:pt x="78" y="254"/>
                </a:lnTo>
                <a:lnTo>
                  <a:pt x="74" y="250"/>
                </a:lnTo>
                <a:lnTo>
                  <a:pt x="70" y="246"/>
                </a:lnTo>
                <a:lnTo>
                  <a:pt x="68" y="240"/>
                </a:lnTo>
                <a:lnTo>
                  <a:pt x="66" y="234"/>
                </a:lnTo>
                <a:lnTo>
                  <a:pt x="64" y="228"/>
                </a:lnTo>
                <a:lnTo>
                  <a:pt x="64" y="228"/>
                </a:lnTo>
                <a:close/>
                <a:moveTo>
                  <a:pt x="304" y="76"/>
                </a:moveTo>
                <a:lnTo>
                  <a:pt x="304" y="76"/>
                </a:lnTo>
                <a:lnTo>
                  <a:pt x="304" y="80"/>
                </a:lnTo>
                <a:lnTo>
                  <a:pt x="306" y="84"/>
                </a:lnTo>
                <a:lnTo>
                  <a:pt x="310" y="86"/>
                </a:lnTo>
                <a:lnTo>
                  <a:pt x="314" y="86"/>
                </a:lnTo>
                <a:lnTo>
                  <a:pt x="314" y="86"/>
                </a:lnTo>
                <a:lnTo>
                  <a:pt x="318" y="86"/>
                </a:lnTo>
                <a:lnTo>
                  <a:pt x="322" y="84"/>
                </a:lnTo>
                <a:lnTo>
                  <a:pt x="324" y="80"/>
                </a:lnTo>
                <a:lnTo>
                  <a:pt x="326" y="76"/>
                </a:lnTo>
                <a:lnTo>
                  <a:pt x="326" y="76"/>
                </a:lnTo>
                <a:lnTo>
                  <a:pt x="324" y="72"/>
                </a:lnTo>
                <a:lnTo>
                  <a:pt x="322" y="68"/>
                </a:lnTo>
                <a:lnTo>
                  <a:pt x="318" y="66"/>
                </a:lnTo>
                <a:lnTo>
                  <a:pt x="314" y="64"/>
                </a:lnTo>
                <a:lnTo>
                  <a:pt x="314" y="64"/>
                </a:lnTo>
                <a:lnTo>
                  <a:pt x="310" y="66"/>
                </a:lnTo>
                <a:lnTo>
                  <a:pt x="306" y="68"/>
                </a:lnTo>
                <a:lnTo>
                  <a:pt x="304" y="72"/>
                </a:lnTo>
                <a:lnTo>
                  <a:pt x="304" y="76"/>
                </a:lnTo>
                <a:lnTo>
                  <a:pt x="304" y="76"/>
                </a:lnTo>
                <a:close/>
                <a:moveTo>
                  <a:pt x="238" y="206"/>
                </a:moveTo>
                <a:lnTo>
                  <a:pt x="238" y="206"/>
                </a:lnTo>
                <a:lnTo>
                  <a:pt x="240" y="210"/>
                </a:lnTo>
                <a:lnTo>
                  <a:pt x="242" y="214"/>
                </a:lnTo>
                <a:lnTo>
                  <a:pt x="244" y="216"/>
                </a:lnTo>
                <a:lnTo>
                  <a:pt x="250" y="218"/>
                </a:lnTo>
                <a:lnTo>
                  <a:pt x="250" y="218"/>
                </a:lnTo>
                <a:lnTo>
                  <a:pt x="254" y="216"/>
                </a:lnTo>
                <a:lnTo>
                  <a:pt x="256" y="214"/>
                </a:lnTo>
                <a:lnTo>
                  <a:pt x="260" y="210"/>
                </a:lnTo>
                <a:lnTo>
                  <a:pt x="260" y="206"/>
                </a:lnTo>
                <a:lnTo>
                  <a:pt x="260" y="206"/>
                </a:lnTo>
                <a:lnTo>
                  <a:pt x="260" y="202"/>
                </a:lnTo>
                <a:lnTo>
                  <a:pt x="256" y="198"/>
                </a:lnTo>
                <a:lnTo>
                  <a:pt x="254" y="196"/>
                </a:lnTo>
                <a:lnTo>
                  <a:pt x="250" y="196"/>
                </a:lnTo>
                <a:lnTo>
                  <a:pt x="250" y="196"/>
                </a:lnTo>
                <a:lnTo>
                  <a:pt x="244" y="196"/>
                </a:lnTo>
                <a:lnTo>
                  <a:pt x="242" y="198"/>
                </a:lnTo>
                <a:lnTo>
                  <a:pt x="240" y="202"/>
                </a:lnTo>
                <a:lnTo>
                  <a:pt x="238" y="206"/>
                </a:lnTo>
                <a:lnTo>
                  <a:pt x="238" y="206"/>
                </a:lnTo>
                <a:close/>
                <a:moveTo>
                  <a:pt x="152" y="142"/>
                </a:moveTo>
                <a:lnTo>
                  <a:pt x="152" y="142"/>
                </a:lnTo>
                <a:lnTo>
                  <a:pt x="152" y="146"/>
                </a:lnTo>
                <a:lnTo>
                  <a:pt x="154" y="148"/>
                </a:lnTo>
                <a:lnTo>
                  <a:pt x="158" y="152"/>
                </a:lnTo>
                <a:lnTo>
                  <a:pt x="162" y="152"/>
                </a:lnTo>
                <a:lnTo>
                  <a:pt x="162" y="152"/>
                </a:lnTo>
                <a:lnTo>
                  <a:pt x="166" y="152"/>
                </a:lnTo>
                <a:lnTo>
                  <a:pt x="170" y="148"/>
                </a:lnTo>
                <a:lnTo>
                  <a:pt x="172" y="146"/>
                </a:lnTo>
                <a:lnTo>
                  <a:pt x="174" y="142"/>
                </a:lnTo>
                <a:lnTo>
                  <a:pt x="174" y="142"/>
                </a:lnTo>
                <a:lnTo>
                  <a:pt x="172" y="136"/>
                </a:lnTo>
                <a:lnTo>
                  <a:pt x="170" y="134"/>
                </a:lnTo>
                <a:lnTo>
                  <a:pt x="166" y="130"/>
                </a:lnTo>
                <a:lnTo>
                  <a:pt x="162" y="130"/>
                </a:lnTo>
                <a:lnTo>
                  <a:pt x="162" y="130"/>
                </a:lnTo>
                <a:lnTo>
                  <a:pt x="158" y="130"/>
                </a:lnTo>
                <a:lnTo>
                  <a:pt x="154" y="134"/>
                </a:lnTo>
                <a:lnTo>
                  <a:pt x="152" y="136"/>
                </a:lnTo>
                <a:lnTo>
                  <a:pt x="152" y="142"/>
                </a:lnTo>
                <a:lnTo>
                  <a:pt x="152" y="142"/>
                </a:lnTo>
                <a:close/>
                <a:moveTo>
                  <a:pt x="86" y="228"/>
                </a:moveTo>
                <a:lnTo>
                  <a:pt x="86" y="228"/>
                </a:lnTo>
                <a:lnTo>
                  <a:pt x="88" y="232"/>
                </a:lnTo>
                <a:lnTo>
                  <a:pt x="90" y="236"/>
                </a:lnTo>
                <a:lnTo>
                  <a:pt x="92" y="238"/>
                </a:lnTo>
                <a:lnTo>
                  <a:pt x="98" y="238"/>
                </a:lnTo>
                <a:lnTo>
                  <a:pt x="98" y="238"/>
                </a:lnTo>
                <a:lnTo>
                  <a:pt x="102" y="238"/>
                </a:lnTo>
                <a:lnTo>
                  <a:pt x="104" y="236"/>
                </a:lnTo>
                <a:lnTo>
                  <a:pt x="108" y="232"/>
                </a:lnTo>
                <a:lnTo>
                  <a:pt x="108" y="228"/>
                </a:lnTo>
                <a:lnTo>
                  <a:pt x="108" y="228"/>
                </a:lnTo>
                <a:lnTo>
                  <a:pt x="108" y="224"/>
                </a:lnTo>
                <a:lnTo>
                  <a:pt x="104" y="220"/>
                </a:lnTo>
                <a:lnTo>
                  <a:pt x="102" y="218"/>
                </a:lnTo>
                <a:lnTo>
                  <a:pt x="98" y="218"/>
                </a:lnTo>
                <a:lnTo>
                  <a:pt x="98" y="218"/>
                </a:lnTo>
                <a:lnTo>
                  <a:pt x="92" y="218"/>
                </a:lnTo>
                <a:lnTo>
                  <a:pt x="90" y="220"/>
                </a:lnTo>
                <a:lnTo>
                  <a:pt x="88" y="224"/>
                </a:lnTo>
                <a:lnTo>
                  <a:pt x="86" y="228"/>
                </a:lnTo>
                <a:lnTo>
                  <a:pt x="86" y="228"/>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zh-CN" altLang="en-US"/>
          </a:p>
        </p:txBody>
      </p:sp>
      <p:pic>
        <p:nvPicPr>
          <p:cNvPr id="5" name="图片 4" descr="V@4(50$PYLD]M7%({4W6RIY"/>
          <p:cNvPicPr>
            <a:picLocks noChangeAspect="1"/>
          </p:cNvPicPr>
          <p:nvPr/>
        </p:nvPicPr>
        <p:blipFill>
          <a:blip r:embed="rId2"/>
          <a:stretch>
            <a:fillRect/>
          </a:stretch>
        </p:blipFill>
        <p:spPr>
          <a:xfrm>
            <a:off x="-8890" y="-17145"/>
            <a:ext cx="12182475" cy="6887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5251447" cy="521970"/>
          </a:xfrm>
          <a:prstGeom prst="rect">
            <a:avLst/>
          </a:prstGeom>
          <a:noFill/>
        </p:spPr>
        <p:txBody>
          <a:bodyPr wrap="square" rtlCol="0">
            <a:spAutoFit/>
          </a:bodyPr>
          <a:lstStyle/>
          <a:p>
            <a:r>
              <a:rPr lang="zh-CN" altLang="en-US" sz="2800" b="1" dirty="0">
                <a:solidFill>
                  <a:schemeClr val="bg1"/>
                </a:solidFill>
              </a:rPr>
              <a:t>设计数据管理子系统</a:t>
            </a: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7" name="矩形 6"/>
          <p:cNvSpPr/>
          <p:nvPr/>
        </p:nvSpPr>
        <p:spPr>
          <a:xfrm>
            <a:off x="757555" y="2258695"/>
            <a:ext cx="2277745" cy="594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56920" y="4801235"/>
            <a:ext cx="2278380" cy="6146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83640" y="4902835"/>
            <a:ext cx="1424305" cy="410845"/>
          </a:xfrm>
          <a:prstGeom prst="rect">
            <a:avLst/>
          </a:prstGeom>
          <a:noFill/>
        </p:spPr>
        <p:txBody>
          <a:bodyPr wrap="square" rtlCol="0">
            <a:spAutoFit/>
          </a:bodyPr>
          <a:lstStyle/>
          <a:p>
            <a:pPr>
              <a:lnSpc>
                <a:spcPct val="130000"/>
              </a:lnSpc>
            </a:pPr>
            <a:r>
              <a:rPr lang="zh-CN" altLang="en-US" sz="1600" dirty="0">
                <a:solidFill>
                  <a:schemeClr val="tx1">
                    <a:lumMod val="65000"/>
                    <a:lumOff val="35000"/>
                  </a:schemeClr>
                </a:solidFill>
                <a:cs typeface="Arial" panose="020B0604020202020204" pitchFamily="34" charset="0"/>
              </a:rPr>
              <a:t>工作人员</a:t>
            </a:r>
            <a:r>
              <a:rPr lang="en-US" altLang="zh-CN" sz="1600" dirty="0">
                <a:solidFill>
                  <a:schemeClr val="tx1">
                    <a:lumMod val="65000"/>
                    <a:lumOff val="35000"/>
                  </a:schemeClr>
                </a:solidFill>
                <a:cs typeface="Arial" panose="020B0604020202020204" pitchFamily="34" charset="0"/>
              </a:rPr>
              <a:t>user</a:t>
            </a:r>
          </a:p>
        </p:txBody>
      </p:sp>
      <p:sp>
        <p:nvSpPr>
          <p:cNvPr id="20" name="文本框 19"/>
          <p:cNvSpPr txBox="1"/>
          <p:nvPr/>
        </p:nvSpPr>
        <p:spPr>
          <a:xfrm>
            <a:off x="1257300" y="2371090"/>
            <a:ext cx="1499870" cy="368300"/>
          </a:xfrm>
          <a:prstGeom prst="rect">
            <a:avLst/>
          </a:prstGeom>
          <a:noFill/>
        </p:spPr>
        <p:txBody>
          <a:bodyPr wrap="square" rtlCol="0">
            <a:spAutoFit/>
          </a:bodyPr>
          <a:lstStyle/>
          <a:p>
            <a:r>
              <a:rPr lang="zh-CN" altLang="en-US">
                <a:solidFill>
                  <a:schemeClr val="tx1">
                    <a:lumMod val="65000"/>
                    <a:lumOff val="35000"/>
                  </a:schemeClr>
                </a:solidFill>
              </a:rPr>
              <a:t>数据库表</a:t>
            </a:r>
          </a:p>
        </p:txBody>
      </p:sp>
      <p:graphicFrame>
        <p:nvGraphicFramePr>
          <p:cNvPr id="23" name="表格 22"/>
          <p:cNvGraphicFramePr/>
          <p:nvPr/>
        </p:nvGraphicFramePr>
        <p:xfrm>
          <a:off x="3622675" y="1602105"/>
          <a:ext cx="6031230" cy="1906905"/>
        </p:xfrm>
        <a:graphic>
          <a:graphicData uri="http://schemas.openxmlformats.org/drawingml/2006/table">
            <a:tbl>
              <a:tblPr firstRow="1" bandRow="1">
                <a:tableStyleId>{5940675A-B579-460E-94D1-54222C63F5DA}</a:tableStyleId>
              </a:tblPr>
              <a:tblGrid>
                <a:gridCol w="809625">
                  <a:extLst>
                    <a:ext uri="{9D8B030D-6E8A-4147-A177-3AD203B41FA5}">
                      <a16:colId xmlns:a16="http://schemas.microsoft.com/office/drawing/2014/main" val="20000"/>
                    </a:ext>
                  </a:extLst>
                </a:gridCol>
                <a:gridCol w="900430">
                  <a:extLst>
                    <a:ext uri="{9D8B030D-6E8A-4147-A177-3AD203B41FA5}">
                      <a16:colId xmlns:a16="http://schemas.microsoft.com/office/drawing/2014/main" val="20001"/>
                    </a:ext>
                  </a:extLst>
                </a:gridCol>
                <a:gridCol w="4321175">
                  <a:extLst>
                    <a:ext uri="{9D8B030D-6E8A-4147-A177-3AD203B41FA5}">
                      <a16:colId xmlns:a16="http://schemas.microsoft.com/office/drawing/2014/main" val="20002"/>
                    </a:ext>
                  </a:extLst>
                </a:gridCol>
              </a:tblGrid>
              <a:tr h="335280">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序号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数据表</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数据表存储的内容</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coupon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用于存储用户的优惠券信息包括编号和价格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item</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用于存储商品信息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log</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日志管理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user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工作人员信息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vip</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用于存储会员消费信息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5" name="表格 24"/>
          <p:cNvGraphicFramePr/>
          <p:nvPr/>
        </p:nvGraphicFramePr>
        <p:xfrm>
          <a:off x="3575050" y="3971290"/>
          <a:ext cx="6296025" cy="2315210"/>
        </p:xfrm>
        <a:graphic>
          <a:graphicData uri="http://schemas.openxmlformats.org/drawingml/2006/table">
            <a:tbl>
              <a:tblPr firstRow="1" bandRow="1">
                <a:tableStyleId>{5940675A-B579-460E-94D1-54222C63F5DA}</a:tableStyleId>
              </a:tblPr>
              <a:tblGrid>
                <a:gridCol w="365125">
                  <a:extLst>
                    <a:ext uri="{9D8B030D-6E8A-4147-A177-3AD203B41FA5}">
                      <a16:colId xmlns:a16="http://schemas.microsoft.com/office/drawing/2014/main" val="20000"/>
                    </a:ext>
                  </a:extLst>
                </a:gridCol>
                <a:gridCol w="918845">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1546860">
                  <a:extLst>
                    <a:ext uri="{9D8B030D-6E8A-4147-A177-3AD203B41FA5}">
                      <a16:colId xmlns:a16="http://schemas.microsoft.com/office/drawing/2014/main" val="20003"/>
                    </a:ext>
                  </a:extLst>
                </a:gridCol>
                <a:gridCol w="1470025">
                  <a:extLst>
                    <a:ext uri="{9D8B030D-6E8A-4147-A177-3AD203B41FA5}">
                      <a16:colId xmlns:a16="http://schemas.microsoft.com/office/drawing/2014/main" val="20004"/>
                    </a:ext>
                  </a:extLst>
                </a:gridCol>
                <a:gridCol w="1315720">
                  <a:extLst>
                    <a:ext uri="{9D8B030D-6E8A-4147-A177-3AD203B41FA5}">
                      <a16:colId xmlns:a16="http://schemas.microsoft.com/office/drawing/2014/main" val="20005"/>
                    </a:ext>
                  </a:extLst>
                </a:gridCol>
              </a:tblGrid>
              <a:tr h="357505">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序号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字段名</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 </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字段类型</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说明</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备注</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工作人员编号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关键字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USER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使用名称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PASSWORD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登陆密码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ADMIN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人员身份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717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NAME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人员姓名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SEX</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性别</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7</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AGE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int(10)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年龄</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TELEPHONE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varchar(30)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电话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653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9</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SUM</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float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营业总额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5251447" cy="521970"/>
          </a:xfrm>
          <a:prstGeom prst="rect">
            <a:avLst/>
          </a:prstGeom>
          <a:noFill/>
        </p:spPr>
        <p:txBody>
          <a:bodyPr wrap="square" rtlCol="0">
            <a:spAutoFit/>
          </a:bodyPr>
          <a:lstStyle/>
          <a:p>
            <a:r>
              <a:rPr lang="zh-CN" altLang="en-US" sz="2800" b="1" dirty="0">
                <a:solidFill>
                  <a:schemeClr val="bg1"/>
                </a:solidFill>
              </a:rPr>
              <a:t>设计数据管理子系统</a:t>
            </a:r>
          </a:p>
        </p:txBody>
      </p:sp>
      <p:sp>
        <p:nvSpPr>
          <p:cNvPr id="7" name="矩形 6"/>
          <p:cNvSpPr/>
          <p:nvPr/>
        </p:nvSpPr>
        <p:spPr>
          <a:xfrm>
            <a:off x="1090295" y="1893570"/>
            <a:ext cx="2277745" cy="594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9660" y="3435985"/>
            <a:ext cx="2278380" cy="6146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63320" y="3537585"/>
            <a:ext cx="2277110" cy="410845"/>
          </a:xfrm>
          <a:prstGeom prst="rect">
            <a:avLst/>
          </a:prstGeom>
          <a:noFill/>
        </p:spPr>
        <p:txBody>
          <a:bodyPr wrap="square" rtlCol="0">
            <a:spAutoFit/>
          </a:bodyPr>
          <a:lstStyle/>
          <a:p>
            <a:pPr>
              <a:lnSpc>
                <a:spcPct val="130000"/>
              </a:lnSpc>
            </a:pPr>
            <a:r>
              <a:rPr sz="1600" dirty="0">
                <a:solidFill>
                  <a:schemeClr val="tx1">
                    <a:lumMod val="65000"/>
                    <a:lumOff val="35000"/>
                  </a:schemeClr>
                </a:solidFill>
                <a:cs typeface="Arial" panose="020B0604020202020204" pitchFamily="34" charset="0"/>
              </a:rPr>
              <a:t>vip表的详细数据字段</a:t>
            </a:r>
          </a:p>
        </p:txBody>
      </p:sp>
      <p:sp>
        <p:nvSpPr>
          <p:cNvPr id="20" name="文本框 19"/>
          <p:cNvSpPr txBox="1"/>
          <p:nvPr/>
        </p:nvSpPr>
        <p:spPr>
          <a:xfrm>
            <a:off x="1492885" y="2021840"/>
            <a:ext cx="1851025" cy="337185"/>
          </a:xfrm>
          <a:prstGeom prst="rect">
            <a:avLst/>
          </a:prstGeom>
          <a:noFill/>
        </p:spPr>
        <p:txBody>
          <a:bodyPr wrap="square" rtlCol="0">
            <a:spAutoFit/>
          </a:bodyPr>
          <a:lstStyle/>
          <a:p>
            <a:r>
              <a:rPr lang="zh-CN" altLang="en-US" sz="1600">
                <a:solidFill>
                  <a:schemeClr val="tx1">
                    <a:lumMod val="65000"/>
                    <a:lumOff val="35000"/>
                  </a:schemeClr>
                </a:solidFill>
              </a:rPr>
              <a:t>商品表的item</a:t>
            </a:r>
          </a:p>
        </p:txBody>
      </p:sp>
      <p:graphicFrame>
        <p:nvGraphicFramePr>
          <p:cNvPr id="4" name="表格 3"/>
          <p:cNvGraphicFramePr/>
          <p:nvPr/>
        </p:nvGraphicFramePr>
        <p:xfrm>
          <a:off x="3924935" y="1642110"/>
          <a:ext cx="6066790" cy="1097280"/>
        </p:xfrm>
        <a:graphic>
          <a:graphicData uri="http://schemas.openxmlformats.org/drawingml/2006/table">
            <a:tbl>
              <a:tblPr firstRow="1" bandRow="1">
                <a:tableStyleId>{5940675A-B579-460E-94D1-54222C63F5DA}</a:tableStyleId>
              </a:tblPr>
              <a:tblGrid>
                <a:gridCol w="1036955">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1300480">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gridCol w="1330960">
                  <a:extLst>
                    <a:ext uri="{9D8B030D-6E8A-4147-A177-3AD203B41FA5}">
                      <a16:colId xmlns:a16="http://schemas.microsoft.com/office/drawing/2014/main" val="20004"/>
                    </a:ext>
                  </a:extLst>
                </a:gridCol>
              </a:tblGrid>
              <a:tr h="0">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序号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字段名</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字段类型</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说明</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备注</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商品编号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关键字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name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商品名称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prices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float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商品价格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count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int(20)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商品数量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note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商品备注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表格 4"/>
          <p:cNvGraphicFramePr/>
          <p:nvPr/>
        </p:nvGraphicFramePr>
        <p:xfrm>
          <a:off x="3924935" y="3102610"/>
          <a:ext cx="6018530" cy="1280160"/>
        </p:xfrm>
        <a:graphic>
          <a:graphicData uri="http://schemas.openxmlformats.org/drawingml/2006/table">
            <a:tbl>
              <a:tblPr firstRow="1" bandRow="1">
                <a:tableStyleId>{5940675A-B579-460E-94D1-54222C63F5DA}</a:tableStyleId>
              </a:tblPr>
              <a:tblGrid>
                <a:gridCol w="1079500">
                  <a:extLst>
                    <a:ext uri="{9D8B030D-6E8A-4147-A177-3AD203B41FA5}">
                      <a16:colId xmlns:a16="http://schemas.microsoft.com/office/drawing/2014/main" val="20000"/>
                    </a:ext>
                  </a:extLst>
                </a:gridCol>
                <a:gridCol w="1090930">
                  <a:extLst>
                    <a:ext uri="{9D8B030D-6E8A-4147-A177-3AD203B41FA5}">
                      <a16:colId xmlns:a16="http://schemas.microsoft.com/office/drawing/2014/main" val="20001"/>
                    </a:ext>
                  </a:extLst>
                </a:gridCol>
                <a:gridCol w="1310640">
                  <a:extLst>
                    <a:ext uri="{9D8B030D-6E8A-4147-A177-3AD203B41FA5}">
                      <a16:colId xmlns:a16="http://schemas.microsoft.com/office/drawing/2014/main" val="20002"/>
                    </a:ext>
                  </a:extLst>
                </a:gridCol>
                <a:gridCol w="1412875">
                  <a:extLst>
                    <a:ext uri="{9D8B030D-6E8A-4147-A177-3AD203B41FA5}">
                      <a16:colId xmlns:a16="http://schemas.microsoft.com/office/drawing/2014/main" val="20003"/>
                    </a:ext>
                  </a:extLst>
                </a:gridCol>
                <a:gridCol w="1124585">
                  <a:extLst>
                    <a:ext uri="{9D8B030D-6E8A-4147-A177-3AD203B41FA5}">
                      <a16:colId xmlns:a16="http://schemas.microsoft.com/office/drawing/2014/main" val="20004"/>
                    </a:ext>
                  </a:extLst>
                </a:gridCol>
              </a:tblGrid>
              <a:tr h="0">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序号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字段名</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字段类型</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说明</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备注</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会员编号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USER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会员卡级别</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NAME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会员持有人名称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COUNT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int(20)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会员人数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TELEPHONE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持有人电话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DATE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date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办理日期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表格 5"/>
          <p:cNvGraphicFramePr/>
          <p:nvPr/>
        </p:nvGraphicFramePr>
        <p:xfrm>
          <a:off x="3925570" y="4633595"/>
          <a:ext cx="6017260" cy="1413510"/>
        </p:xfrm>
        <a:graphic>
          <a:graphicData uri="http://schemas.openxmlformats.org/drawingml/2006/table">
            <a:tbl>
              <a:tblPr firstRow="1" bandRow="1">
                <a:tableStyleId>{5940675A-B579-460E-94D1-54222C63F5DA}</a:tableStyleId>
              </a:tblPr>
              <a:tblGrid>
                <a:gridCol w="1260475">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322705">
                  <a:extLst>
                    <a:ext uri="{9D8B030D-6E8A-4147-A177-3AD203B41FA5}">
                      <a16:colId xmlns:a16="http://schemas.microsoft.com/office/drawing/2014/main" val="20002"/>
                    </a:ext>
                  </a:extLst>
                </a:gridCol>
                <a:gridCol w="1426845">
                  <a:extLst>
                    <a:ext uri="{9D8B030D-6E8A-4147-A177-3AD203B41FA5}">
                      <a16:colId xmlns:a16="http://schemas.microsoft.com/office/drawing/2014/main" val="20003"/>
                    </a:ext>
                  </a:extLst>
                </a:gridCol>
                <a:gridCol w="1108075">
                  <a:extLst>
                    <a:ext uri="{9D8B030D-6E8A-4147-A177-3AD203B41FA5}">
                      <a16:colId xmlns:a16="http://schemas.microsoft.com/office/drawing/2014/main" val="20004"/>
                    </a:ext>
                  </a:extLst>
                </a:gridCol>
              </a:tblGrid>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字段名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字段类型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date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date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操作日期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type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操作类型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userid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操作者id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itemid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商品id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count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int(20)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操作数量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19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note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varchar(20)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矩形 8"/>
          <p:cNvSpPr/>
          <p:nvPr/>
        </p:nvSpPr>
        <p:spPr>
          <a:xfrm>
            <a:off x="1090930" y="5043170"/>
            <a:ext cx="2277745" cy="594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65910" y="5171440"/>
            <a:ext cx="1471295" cy="337185"/>
          </a:xfrm>
          <a:prstGeom prst="rect">
            <a:avLst/>
          </a:prstGeom>
          <a:noFill/>
        </p:spPr>
        <p:txBody>
          <a:bodyPr wrap="square" rtlCol="0">
            <a:spAutoFit/>
          </a:bodyPr>
          <a:lstStyle/>
          <a:p>
            <a:r>
              <a:rPr lang="zh-CN" altLang="en-US" sz="1600">
                <a:solidFill>
                  <a:schemeClr val="tx1">
                    <a:lumMod val="65000"/>
                    <a:lumOff val="35000"/>
                  </a:schemeClr>
                </a:solidFill>
              </a:rPr>
              <a:t>日志管理log</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0203" y="362153"/>
            <a:ext cx="5251447" cy="521970"/>
          </a:xfrm>
          <a:prstGeom prst="rect">
            <a:avLst/>
          </a:prstGeom>
          <a:noFill/>
        </p:spPr>
        <p:txBody>
          <a:bodyPr wrap="square" rtlCol="0">
            <a:spAutoFit/>
          </a:bodyPr>
          <a:lstStyle/>
          <a:p>
            <a:r>
              <a:rPr lang="en-US" altLang="zh-CN" sz="2800" b="1" dirty="0" smtClean="0">
                <a:solidFill>
                  <a:schemeClr val="bg1"/>
                </a:solidFill>
              </a:rPr>
              <a:t>      </a:t>
            </a:r>
            <a:r>
              <a:rPr lang="zh-CN" altLang="en-US" sz="2800" b="1" dirty="0" smtClean="0">
                <a:solidFill>
                  <a:schemeClr val="bg1"/>
                </a:solidFill>
              </a:rPr>
              <a:t>功能设计流程</a:t>
            </a:r>
          </a:p>
        </p:txBody>
      </p:sp>
      <p:sp>
        <p:nvSpPr>
          <p:cNvPr id="17" name="矩形 16"/>
          <p:cNvSpPr/>
          <p:nvPr/>
        </p:nvSpPr>
        <p:spPr>
          <a:xfrm>
            <a:off x="330200" y="1580515"/>
            <a:ext cx="629285" cy="518795"/>
          </a:xfrm>
          <a:prstGeom prst="rect">
            <a:avLst/>
          </a:prstGeom>
          <a:solidFill>
            <a:srgbClr val="EC6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300220" y="1570990"/>
            <a:ext cx="546735" cy="481330"/>
          </a:xfrm>
          <a:prstGeom prst="rect">
            <a:avLst/>
          </a:prstGeom>
          <a:solidFill>
            <a:srgbClr val="EC6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519670" y="1482090"/>
            <a:ext cx="583565" cy="513715"/>
          </a:xfrm>
          <a:prstGeom prst="rect">
            <a:avLst/>
          </a:prstGeom>
          <a:solidFill>
            <a:srgbClr val="EC60E3"/>
          </a:solidFill>
          <a:ln>
            <a:solidFill>
              <a:srgbClr val="EC60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 4"/>
          <p:cNvGrpSpPr/>
          <p:nvPr/>
        </p:nvGrpSpPr>
        <p:grpSpPr>
          <a:xfrm>
            <a:off x="502920" y="1681480"/>
            <a:ext cx="332740" cy="298450"/>
            <a:chOff x="1536700" y="911225"/>
            <a:chExt cx="831850" cy="996950"/>
          </a:xfrm>
          <a:solidFill>
            <a:schemeClr val="bg1"/>
          </a:solidFill>
        </p:grpSpPr>
        <p:sp>
          <p:nvSpPr>
            <p:cNvPr id="21"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2"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3"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4"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5"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6"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7"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31" name="Line 110"/>
          <p:cNvSpPr>
            <a:spLocks noChangeShapeType="1"/>
          </p:cNvSpPr>
          <p:nvPr/>
        </p:nvSpPr>
        <p:spPr bwMode="auto">
          <a:xfrm>
            <a:off x="3230169" y="4653047"/>
            <a:ext cx="1377" cy="1377"/>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32" name="Line 111"/>
          <p:cNvSpPr>
            <a:spLocks noChangeShapeType="1"/>
          </p:cNvSpPr>
          <p:nvPr/>
        </p:nvSpPr>
        <p:spPr bwMode="auto">
          <a:xfrm>
            <a:off x="3230169" y="4653047"/>
            <a:ext cx="1377" cy="1377"/>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33" name="Freeform 112"/>
          <p:cNvSpPr/>
          <p:nvPr/>
        </p:nvSpPr>
        <p:spPr bwMode="auto">
          <a:xfrm>
            <a:off x="4453255" y="1696720"/>
            <a:ext cx="262890" cy="266700"/>
          </a:xfrm>
          <a:custGeom>
            <a:avLst/>
            <a:gdLst/>
            <a:ahLst/>
            <a:cxnLst>
              <a:cxn ang="0">
                <a:pos x="112" y="0"/>
              </a:cxn>
              <a:cxn ang="0">
                <a:pos x="76" y="0"/>
              </a:cxn>
              <a:cxn ang="0">
                <a:pos x="50" y="0"/>
              </a:cxn>
              <a:cxn ang="0">
                <a:pos x="32" y="4"/>
              </a:cxn>
              <a:cxn ang="0">
                <a:pos x="18" y="12"/>
              </a:cxn>
              <a:cxn ang="0">
                <a:pos x="14" y="16"/>
              </a:cxn>
              <a:cxn ang="0">
                <a:pos x="4" y="28"/>
              </a:cxn>
              <a:cxn ang="0">
                <a:pos x="0" y="44"/>
              </a:cxn>
              <a:cxn ang="0">
                <a:pos x="0" y="62"/>
              </a:cxn>
              <a:cxn ang="0">
                <a:pos x="0" y="480"/>
              </a:cxn>
              <a:cxn ang="0">
                <a:pos x="6" y="492"/>
              </a:cxn>
              <a:cxn ang="0">
                <a:pos x="18" y="498"/>
              </a:cxn>
              <a:cxn ang="0">
                <a:pos x="328" y="498"/>
              </a:cxn>
              <a:cxn ang="0">
                <a:pos x="340" y="492"/>
              </a:cxn>
              <a:cxn ang="0">
                <a:pos x="346" y="480"/>
              </a:cxn>
              <a:cxn ang="0">
                <a:pos x="346" y="58"/>
              </a:cxn>
              <a:cxn ang="0">
                <a:pos x="340" y="46"/>
              </a:cxn>
              <a:cxn ang="0">
                <a:pos x="328" y="40"/>
              </a:cxn>
              <a:cxn ang="0">
                <a:pos x="122" y="40"/>
              </a:cxn>
              <a:cxn ang="0">
                <a:pos x="118" y="32"/>
              </a:cxn>
              <a:cxn ang="0">
                <a:pos x="110" y="28"/>
              </a:cxn>
              <a:cxn ang="0">
                <a:pos x="104" y="30"/>
              </a:cxn>
              <a:cxn ang="0">
                <a:pos x="98" y="36"/>
              </a:cxn>
              <a:cxn ang="0">
                <a:pos x="98" y="46"/>
              </a:cxn>
              <a:cxn ang="0">
                <a:pos x="68" y="134"/>
              </a:cxn>
              <a:cxn ang="0">
                <a:pos x="42" y="40"/>
              </a:cxn>
              <a:cxn ang="0">
                <a:pos x="18" y="40"/>
              </a:cxn>
              <a:cxn ang="0">
                <a:pos x="38" y="18"/>
              </a:cxn>
              <a:cxn ang="0">
                <a:pos x="358" y="18"/>
              </a:cxn>
              <a:cxn ang="0">
                <a:pos x="358" y="464"/>
              </a:cxn>
              <a:cxn ang="0">
                <a:pos x="366" y="462"/>
              </a:cxn>
              <a:cxn ang="0">
                <a:pos x="376" y="452"/>
              </a:cxn>
              <a:cxn ang="0">
                <a:pos x="376" y="18"/>
              </a:cxn>
              <a:cxn ang="0">
                <a:pos x="376" y="10"/>
              </a:cxn>
              <a:cxn ang="0">
                <a:pos x="366" y="2"/>
              </a:cxn>
              <a:cxn ang="0">
                <a:pos x="358" y="0"/>
              </a:cxn>
            </a:cxnLst>
            <a:rect l="0" t="0" r="r" b="b"/>
            <a:pathLst>
              <a:path w="376" h="498">
                <a:moveTo>
                  <a:pt x="358" y="0"/>
                </a:moveTo>
                <a:lnTo>
                  <a:pt x="112" y="0"/>
                </a:lnTo>
                <a:lnTo>
                  <a:pt x="112" y="0"/>
                </a:lnTo>
                <a:lnTo>
                  <a:pt x="76" y="0"/>
                </a:lnTo>
                <a:lnTo>
                  <a:pt x="50" y="0"/>
                </a:lnTo>
                <a:lnTo>
                  <a:pt x="50" y="0"/>
                </a:lnTo>
                <a:lnTo>
                  <a:pt x="42" y="0"/>
                </a:lnTo>
                <a:lnTo>
                  <a:pt x="32" y="4"/>
                </a:lnTo>
                <a:lnTo>
                  <a:pt x="24" y="8"/>
                </a:lnTo>
                <a:lnTo>
                  <a:pt x="18" y="12"/>
                </a:lnTo>
                <a:lnTo>
                  <a:pt x="14" y="16"/>
                </a:lnTo>
                <a:lnTo>
                  <a:pt x="14" y="16"/>
                </a:lnTo>
                <a:lnTo>
                  <a:pt x="8" y="22"/>
                </a:lnTo>
                <a:lnTo>
                  <a:pt x="4" y="28"/>
                </a:lnTo>
                <a:lnTo>
                  <a:pt x="2" y="38"/>
                </a:lnTo>
                <a:lnTo>
                  <a:pt x="0" y="44"/>
                </a:lnTo>
                <a:lnTo>
                  <a:pt x="0" y="58"/>
                </a:lnTo>
                <a:lnTo>
                  <a:pt x="0" y="62"/>
                </a:lnTo>
                <a:lnTo>
                  <a:pt x="0" y="480"/>
                </a:lnTo>
                <a:lnTo>
                  <a:pt x="0" y="480"/>
                </a:lnTo>
                <a:lnTo>
                  <a:pt x="2" y="488"/>
                </a:lnTo>
                <a:lnTo>
                  <a:pt x="6" y="492"/>
                </a:lnTo>
                <a:lnTo>
                  <a:pt x="12" y="496"/>
                </a:lnTo>
                <a:lnTo>
                  <a:pt x="18" y="498"/>
                </a:lnTo>
                <a:lnTo>
                  <a:pt x="328" y="498"/>
                </a:lnTo>
                <a:lnTo>
                  <a:pt x="328" y="498"/>
                </a:lnTo>
                <a:lnTo>
                  <a:pt x="334" y="496"/>
                </a:lnTo>
                <a:lnTo>
                  <a:pt x="340" y="492"/>
                </a:lnTo>
                <a:lnTo>
                  <a:pt x="344" y="488"/>
                </a:lnTo>
                <a:lnTo>
                  <a:pt x="346" y="480"/>
                </a:lnTo>
                <a:lnTo>
                  <a:pt x="346" y="58"/>
                </a:lnTo>
                <a:lnTo>
                  <a:pt x="346" y="58"/>
                </a:lnTo>
                <a:lnTo>
                  <a:pt x="344" y="52"/>
                </a:lnTo>
                <a:lnTo>
                  <a:pt x="340" y="46"/>
                </a:lnTo>
                <a:lnTo>
                  <a:pt x="334" y="42"/>
                </a:lnTo>
                <a:lnTo>
                  <a:pt x="328" y="40"/>
                </a:lnTo>
                <a:lnTo>
                  <a:pt x="122" y="40"/>
                </a:lnTo>
                <a:lnTo>
                  <a:pt x="122" y="40"/>
                </a:lnTo>
                <a:lnTo>
                  <a:pt x="120" y="36"/>
                </a:lnTo>
                <a:lnTo>
                  <a:pt x="118" y="32"/>
                </a:lnTo>
                <a:lnTo>
                  <a:pt x="114" y="30"/>
                </a:lnTo>
                <a:lnTo>
                  <a:pt x="110" y="28"/>
                </a:lnTo>
                <a:lnTo>
                  <a:pt x="110" y="28"/>
                </a:lnTo>
                <a:lnTo>
                  <a:pt x="104" y="30"/>
                </a:lnTo>
                <a:lnTo>
                  <a:pt x="102" y="32"/>
                </a:lnTo>
                <a:lnTo>
                  <a:pt x="98" y="36"/>
                </a:lnTo>
                <a:lnTo>
                  <a:pt x="98" y="40"/>
                </a:lnTo>
                <a:lnTo>
                  <a:pt x="98" y="46"/>
                </a:lnTo>
                <a:lnTo>
                  <a:pt x="98" y="162"/>
                </a:lnTo>
                <a:lnTo>
                  <a:pt x="68" y="134"/>
                </a:lnTo>
                <a:lnTo>
                  <a:pt x="42" y="162"/>
                </a:lnTo>
                <a:lnTo>
                  <a:pt x="42" y="40"/>
                </a:lnTo>
                <a:lnTo>
                  <a:pt x="18" y="40"/>
                </a:lnTo>
                <a:lnTo>
                  <a:pt x="18" y="40"/>
                </a:lnTo>
                <a:lnTo>
                  <a:pt x="18" y="40"/>
                </a:lnTo>
                <a:lnTo>
                  <a:pt x="38" y="18"/>
                </a:lnTo>
                <a:lnTo>
                  <a:pt x="94" y="18"/>
                </a:lnTo>
                <a:lnTo>
                  <a:pt x="358" y="18"/>
                </a:lnTo>
                <a:lnTo>
                  <a:pt x="358" y="464"/>
                </a:lnTo>
                <a:lnTo>
                  <a:pt x="358" y="464"/>
                </a:lnTo>
                <a:lnTo>
                  <a:pt x="358" y="464"/>
                </a:lnTo>
                <a:lnTo>
                  <a:pt x="366" y="462"/>
                </a:lnTo>
                <a:lnTo>
                  <a:pt x="372" y="458"/>
                </a:lnTo>
                <a:lnTo>
                  <a:pt x="376" y="452"/>
                </a:lnTo>
                <a:lnTo>
                  <a:pt x="376" y="446"/>
                </a:lnTo>
                <a:lnTo>
                  <a:pt x="376" y="18"/>
                </a:lnTo>
                <a:lnTo>
                  <a:pt x="376" y="18"/>
                </a:lnTo>
                <a:lnTo>
                  <a:pt x="376" y="10"/>
                </a:lnTo>
                <a:lnTo>
                  <a:pt x="372" y="6"/>
                </a:lnTo>
                <a:lnTo>
                  <a:pt x="366" y="2"/>
                </a:lnTo>
                <a:lnTo>
                  <a:pt x="358" y="0"/>
                </a:lnTo>
                <a:lnTo>
                  <a:pt x="358" y="0"/>
                </a:lnTo>
                <a:close/>
              </a:path>
            </a:pathLst>
          </a:custGeom>
          <a:solidFill>
            <a:schemeClr val="bg1"/>
          </a:solidFill>
          <a:ln w="9525">
            <a:solidFill>
              <a:srgbClr val="B0A0D1"/>
            </a:solidFill>
            <a:round/>
          </a:ln>
        </p:spPr>
        <p:txBody>
          <a:bodyPr vert="horz" wrap="square" lIns="91440" tIns="45720" rIns="91440" bIns="45720" numCol="1" anchor="t" anchorCtr="0" compatLnSpc="1"/>
          <a:lstStyle/>
          <a:p>
            <a:endParaRPr lang="zh-CN" altLang="en-US" u="sng"/>
          </a:p>
        </p:txBody>
      </p:sp>
      <p:sp>
        <p:nvSpPr>
          <p:cNvPr id="34" name="Freeform 94"/>
          <p:cNvSpPr>
            <a:spLocks noEditPoints="1"/>
          </p:cNvSpPr>
          <p:nvPr/>
        </p:nvSpPr>
        <p:spPr bwMode="auto">
          <a:xfrm>
            <a:off x="7654925" y="1627505"/>
            <a:ext cx="313055" cy="273050"/>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chemeClr val="bg1"/>
          </a:solidFill>
          <a:ln w="9525">
            <a:solidFill>
              <a:srgbClr val="EC60E3"/>
            </a:solidFill>
            <a:round/>
          </a:ln>
        </p:spPr>
        <p:txBody>
          <a:bodyPr vert="horz" wrap="square" lIns="91440" tIns="45720" rIns="91440" bIns="45720" numCol="1" anchor="t" anchorCtr="0" compatLnSpc="1"/>
          <a:lstStyle/>
          <a:p>
            <a:endParaRPr lang="zh-CN" altLang="en-US" u="sng"/>
          </a:p>
        </p:txBody>
      </p:sp>
      <p:sp>
        <p:nvSpPr>
          <p:cNvPr id="2" name="文本框 1"/>
          <p:cNvSpPr txBox="1"/>
          <p:nvPr/>
        </p:nvSpPr>
        <p:spPr>
          <a:xfrm>
            <a:off x="1085215" y="1627505"/>
            <a:ext cx="1760855" cy="368300"/>
          </a:xfrm>
          <a:prstGeom prst="rect">
            <a:avLst/>
          </a:prstGeom>
          <a:noFill/>
        </p:spPr>
        <p:txBody>
          <a:bodyPr wrap="square" rtlCol="0">
            <a:spAutoFit/>
          </a:bodyPr>
          <a:lstStyle/>
          <a:p>
            <a:r>
              <a:rPr lang="zh-CN" altLang="en-US">
                <a:solidFill>
                  <a:schemeClr val="tx1"/>
                </a:solidFill>
              </a:rPr>
              <a:t>用户登陆</a:t>
            </a:r>
          </a:p>
        </p:txBody>
      </p:sp>
      <p:pic>
        <p:nvPicPr>
          <p:cNvPr id="3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 y="1891030"/>
            <a:ext cx="4265930" cy="4915535"/>
          </a:xfrm>
          <a:prstGeom prst="rect">
            <a:avLst/>
          </a:prstGeom>
        </p:spPr>
      </p:pic>
      <p:sp>
        <p:nvSpPr>
          <p:cNvPr id="36" name="文本框 35"/>
          <p:cNvSpPr txBox="1"/>
          <p:nvPr/>
        </p:nvSpPr>
        <p:spPr>
          <a:xfrm>
            <a:off x="5182870" y="1656080"/>
            <a:ext cx="1151890" cy="368300"/>
          </a:xfrm>
          <a:prstGeom prst="rect">
            <a:avLst/>
          </a:prstGeom>
          <a:noFill/>
        </p:spPr>
        <p:txBody>
          <a:bodyPr wrap="square" rtlCol="0">
            <a:spAutoFit/>
          </a:bodyPr>
          <a:lstStyle/>
          <a:p>
            <a:r>
              <a:rPr lang="zh-CN" altLang="en-US">
                <a:solidFill>
                  <a:schemeClr val="tx1"/>
                </a:solidFill>
              </a:rPr>
              <a:t>收银管理</a:t>
            </a:r>
          </a:p>
        </p:txBody>
      </p:sp>
      <p:pic>
        <p:nvPicPr>
          <p:cNvPr id="37"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085" y="1783715"/>
            <a:ext cx="4426585" cy="5071745"/>
          </a:xfrm>
          <a:prstGeom prst="rect">
            <a:avLst/>
          </a:prstGeom>
        </p:spPr>
      </p:pic>
      <p:sp>
        <p:nvSpPr>
          <p:cNvPr id="38" name="文本框 37"/>
          <p:cNvSpPr txBox="1"/>
          <p:nvPr/>
        </p:nvSpPr>
        <p:spPr>
          <a:xfrm>
            <a:off x="8384540" y="1579880"/>
            <a:ext cx="1638300" cy="368300"/>
          </a:xfrm>
          <a:prstGeom prst="rect">
            <a:avLst/>
          </a:prstGeom>
          <a:noFill/>
        </p:spPr>
        <p:txBody>
          <a:bodyPr wrap="square" rtlCol="0">
            <a:spAutoFit/>
          </a:bodyPr>
          <a:lstStyle/>
          <a:p>
            <a:r>
              <a:rPr lang="zh-CN" altLang="en-US">
                <a:solidFill>
                  <a:schemeClr val="tx1"/>
                </a:solidFill>
              </a:rPr>
              <a:t>会员注册</a:t>
            </a:r>
          </a:p>
        </p:txBody>
      </p:sp>
      <p:pic>
        <p:nvPicPr>
          <p:cNvPr id="39"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835" y="1805305"/>
            <a:ext cx="3839845" cy="50876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145775" cy="521970"/>
          </a:xfrm>
          <a:prstGeom prst="rect">
            <a:avLst/>
          </a:prstGeom>
          <a:noFill/>
        </p:spPr>
        <p:txBody>
          <a:bodyPr wrap="square" rtlCol="0">
            <a:spAutoFit/>
          </a:bodyPr>
          <a:lstStyle/>
          <a:p>
            <a:r>
              <a:rPr lang="en-US" altLang="zh-CN" sz="2800" b="1" dirty="0">
                <a:solidFill>
                  <a:schemeClr val="bg1"/>
                </a:solidFill>
              </a:rPr>
              <a:t>     </a:t>
            </a:r>
            <a:r>
              <a:rPr lang="zh-CN" altLang="en-US" sz="2800" b="1" dirty="0">
                <a:solidFill>
                  <a:schemeClr val="bg1"/>
                </a:solidFill>
              </a:rPr>
              <a:t>系统实现</a:t>
            </a:r>
          </a:p>
        </p:txBody>
      </p:sp>
      <p:sp>
        <p:nvSpPr>
          <p:cNvPr id="4" name="圆角矩形 3"/>
          <p:cNvSpPr/>
          <p:nvPr/>
        </p:nvSpPr>
        <p:spPr>
          <a:xfrm>
            <a:off x="722500" y="1846747"/>
            <a:ext cx="1753478" cy="582867"/>
          </a:xfrm>
          <a:prstGeom prst="roundRect">
            <a:avLst>
              <a:gd name="adj" fmla="val 7843"/>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165"/>
            <a:r>
              <a:rPr lang="zh-CN" altLang="en-US" sz="2000" b="1" dirty="0">
                <a:solidFill>
                  <a:prstClr val="white"/>
                </a:solidFill>
                <a:latin typeface="Calibri" panose="020F0502020204030204"/>
                <a:ea typeface="宋体" panose="02010600030101010101" pitchFamily="2" charset="-122"/>
              </a:rPr>
              <a:t>用户界面层</a:t>
            </a:r>
          </a:p>
        </p:txBody>
      </p:sp>
      <p:sp>
        <p:nvSpPr>
          <p:cNvPr id="5" name="圆角矩形 4"/>
          <p:cNvSpPr/>
          <p:nvPr/>
        </p:nvSpPr>
        <p:spPr>
          <a:xfrm>
            <a:off x="719960" y="2887046"/>
            <a:ext cx="1756018" cy="582867"/>
          </a:xfrm>
          <a:prstGeom prst="roundRect">
            <a:avLst>
              <a:gd name="adj" fmla="val 78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165"/>
            <a:r>
              <a:rPr lang="zh-CN" altLang="en-US" sz="2000" b="1" dirty="0">
                <a:solidFill>
                  <a:prstClr val="white"/>
                </a:solidFill>
                <a:latin typeface="Calibri" panose="020F0502020204030204"/>
                <a:ea typeface="宋体" panose="02010600030101010101" pitchFamily="2" charset="-122"/>
              </a:rPr>
              <a:t>业务逻辑层</a:t>
            </a:r>
          </a:p>
        </p:txBody>
      </p:sp>
      <p:sp>
        <p:nvSpPr>
          <p:cNvPr id="6" name="圆角矩形 5"/>
          <p:cNvSpPr/>
          <p:nvPr/>
        </p:nvSpPr>
        <p:spPr>
          <a:xfrm>
            <a:off x="725676" y="4010516"/>
            <a:ext cx="1750302" cy="582867"/>
          </a:xfrm>
          <a:prstGeom prst="roundRect">
            <a:avLst>
              <a:gd name="adj" fmla="val 7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165"/>
            <a:r>
              <a:rPr lang="zh-CN" altLang="en-US" sz="2000" b="1" dirty="0">
                <a:solidFill>
                  <a:prstClr val="white"/>
                </a:solidFill>
                <a:latin typeface="Calibri" panose="020F0502020204030204"/>
                <a:ea typeface="宋体" panose="02010600030101010101" pitchFamily="2" charset="-122"/>
              </a:rPr>
              <a:t>数据库</a:t>
            </a:r>
            <a:r>
              <a:rPr lang="zh-CN" altLang="en-US" sz="2000" b="1" dirty="0" smtClean="0">
                <a:solidFill>
                  <a:prstClr val="white"/>
                </a:solidFill>
                <a:latin typeface="Calibri" panose="020F0502020204030204"/>
                <a:ea typeface="宋体" panose="02010600030101010101" pitchFamily="2" charset="-122"/>
              </a:rPr>
              <a:t>访问</a:t>
            </a:r>
            <a:r>
              <a:rPr lang="zh-CN" altLang="en-US" sz="2000" b="1" dirty="0">
                <a:solidFill>
                  <a:prstClr val="white"/>
                </a:solidFill>
                <a:latin typeface="Calibri" panose="020F0502020204030204"/>
                <a:ea typeface="宋体" panose="02010600030101010101" pitchFamily="2" charset="-122"/>
              </a:rPr>
              <a:t>层</a:t>
            </a:r>
          </a:p>
        </p:txBody>
      </p:sp>
      <p:cxnSp>
        <p:nvCxnSpPr>
          <p:cNvPr id="8" name="直接连接符 7"/>
          <p:cNvCxnSpPr/>
          <p:nvPr/>
        </p:nvCxnSpPr>
        <p:spPr>
          <a:xfrm>
            <a:off x="1490974" y="2429614"/>
            <a:ext cx="7" cy="45741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478280" y="3469957"/>
            <a:ext cx="2540" cy="5346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360" y="1649730"/>
            <a:ext cx="8374380" cy="4532630"/>
          </a:xfrm>
          <a:prstGeom prst="rect">
            <a:avLst/>
          </a:prstGeom>
        </p:spPr>
      </p:pic>
      <p:cxnSp>
        <p:nvCxnSpPr>
          <p:cNvPr id="27" name="直接连接符 26"/>
          <p:cNvCxnSpPr/>
          <p:nvPr/>
        </p:nvCxnSpPr>
        <p:spPr>
          <a:xfrm>
            <a:off x="1490974" y="4593228"/>
            <a:ext cx="0" cy="6346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16914" y="5227637"/>
            <a:ext cx="1759063" cy="635000"/>
          </a:xfrm>
          <a:prstGeom prst="roundRect">
            <a:avLst>
              <a:gd name="adj" fmla="val 7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165"/>
            <a:r>
              <a:rPr lang="zh-CN" altLang="en-US" sz="2000" b="1" dirty="0" smtClean="0">
                <a:solidFill>
                  <a:prstClr val="white"/>
                </a:solidFill>
                <a:latin typeface="Calibri" panose="020F0502020204030204"/>
                <a:ea typeface="宋体" panose="02010600030101010101" pitchFamily="2" charset="-122"/>
              </a:rPr>
              <a:t>系统工具层</a:t>
            </a:r>
            <a:endParaRPr lang="zh-CN" altLang="en-US" sz="2000" b="1"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765</Words>
  <Application>Microsoft Office PowerPoint</Application>
  <PresentationFormat>宽屏</PresentationFormat>
  <Paragraphs>275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Meyer·Cornelius·Lansky</cp:lastModifiedBy>
  <cp:revision>48</cp:revision>
  <dcterms:created xsi:type="dcterms:W3CDTF">2015-10-15T04:54:00Z</dcterms:created>
  <dcterms:modified xsi:type="dcterms:W3CDTF">2018-06-11T13:35:24Z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