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6" r:id="rId1"/>
  </p:sldMasterIdLst>
  <p:notesMasterIdLst>
    <p:notesMasterId r:id="rId26"/>
  </p:notesMasterIdLst>
  <p:sldIdLst>
    <p:sldId id="256" r:id="rId2"/>
    <p:sldId id="257" r:id="rId3"/>
    <p:sldId id="260" r:id="rId4"/>
    <p:sldId id="258" r:id="rId5"/>
    <p:sldId id="267" r:id="rId6"/>
    <p:sldId id="259" r:id="rId7"/>
    <p:sldId id="261" r:id="rId8"/>
    <p:sldId id="263" r:id="rId9"/>
    <p:sldId id="264" r:id="rId10"/>
    <p:sldId id="265" r:id="rId11"/>
    <p:sldId id="268" r:id="rId12"/>
    <p:sldId id="269" r:id="rId13"/>
    <p:sldId id="262" r:id="rId14"/>
    <p:sldId id="26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28"/>
    <a:srgbClr val="3366FF"/>
    <a:srgbClr val="558ED5"/>
    <a:srgbClr val="3760A4"/>
    <a:srgbClr val="BECFE6"/>
    <a:srgbClr val="00C89E"/>
    <a:srgbClr val="8EB4E3"/>
    <a:srgbClr val="50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07" autoAdjust="0"/>
  </p:normalViewPr>
  <p:slideViewPr>
    <p:cSldViewPr snapToGrid="0" snapToObjects="1">
      <p:cViewPr>
        <p:scale>
          <a:sx n="110" d="100"/>
          <a:sy n="110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0AA9-9A0C-0649-8DAF-C1E9AB3D0832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05D7-37FD-474F-B886-87F4AF4D5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30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405D7-37FD-474F-B886-87F4AF4D55D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44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405D7-37FD-474F-B886-87F4AF4D55D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44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405D7-37FD-474F-B886-87F4AF4D55D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44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405D7-37FD-474F-B886-87F4AF4D55D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44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E96-1E81-4140-964F-B0AF7842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E96-1E81-4140-964F-B0AF7842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E96-1E81-4140-964F-B0AF7842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E96-1E81-4140-964F-B0AF7842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E96-1E81-4140-964F-B0AF7842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E96-1E81-4140-964F-B0AF7842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E96-1E81-4140-964F-B0AF7842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E96-1E81-4140-964F-B0AF7842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AE96-1E81-4140-964F-B0AF7842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AA0DF6D-62D1-8C45-AF0E-1325C7D1A450}" type="datetimeFigureOut">
              <a:rPr kumimoji="1" lang="ja-JP" altLang="en-US" smtClean="0"/>
              <a:t>2012/9/25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FF3AE96-1E81-4140-964F-B0AF7842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abs.gree.jp/blog/2010/09/782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labs.gree.jp/blog/2010/12/1902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gree.jp/blog/2011/04/232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pear.org/package/IO_SWF" TargetMode="External"/><Relationship Id="rId2" Type="http://schemas.openxmlformats.org/officeDocument/2006/relationships/hyperlink" Target="http://sourceforge.jp/projects/swf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abs.gree.jp/blog/2011/07/3259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obe.com/jp/devnet/devices/articles/develop_in_japa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adobe.com/devnet/swf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47666" y="820283"/>
            <a:ext cx="8126894" cy="3464425"/>
          </a:xfrm>
        </p:spPr>
        <p:txBody>
          <a:bodyPr>
            <a:noAutofit/>
          </a:bodyPr>
          <a:lstStyle/>
          <a:p>
            <a:pPr algn="ctr"/>
            <a:r>
              <a:rPr lang="en-US" altLang="ja-JP" sz="4000" dirty="0" smtClean="0">
                <a:ln>
                  <a:solidFill>
                    <a:srgbClr val="292934"/>
                  </a:solidFill>
                </a:ln>
                <a:gradFill>
                  <a:gsLst>
                    <a:gs pos="0">
                      <a:srgbClr val="3366FF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ＤＦＰ太丸ゴシック体"/>
                <a:ea typeface="ＤＦＰ太丸ゴシック体"/>
              </a:rPr>
              <a:t>SWF</a:t>
            </a:r>
            <a:r>
              <a:rPr lang="ja-JP" altLang="en-US" sz="4000" dirty="0" smtClean="0">
                <a:ln>
                  <a:solidFill>
                    <a:srgbClr val="292934"/>
                  </a:solidFill>
                </a:ln>
                <a:gradFill>
                  <a:gsLst>
                    <a:gs pos="0">
                      <a:srgbClr val="3366FF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ＤＦＰ太丸ゴシック体"/>
                <a:ea typeface="ＤＦＰ太丸ゴシック体"/>
              </a:rPr>
              <a:t>研究会</a:t>
            </a:r>
            <a:r>
              <a:rPr lang="en-US" altLang="ja-JP" sz="4000" dirty="0" smtClean="0">
                <a:ln>
                  <a:solidFill>
                    <a:srgbClr val="292934"/>
                  </a:solidFill>
                </a:ln>
                <a:gradFill>
                  <a:gsLst>
                    <a:gs pos="0">
                      <a:srgbClr val="3366FF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ＤＦＰ太丸ゴシック体"/>
                <a:ea typeface="ＤＦＰ太丸ゴシック体"/>
              </a:rPr>
              <a:t>#2 </a:t>
            </a:r>
            <a:r>
              <a:rPr lang="ja-JP" altLang="en-US" sz="4000" dirty="0" smtClean="0">
                <a:ln>
                  <a:solidFill>
                    <a:srgbClr val="292934"/>
                  </a:solidFill>
                </a:ln>
                <a:gradFill>
                  <a:gsLst>
                    <a:gs pos="0">
                      <a:srgbClr val="3366FF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ＤＦＰ太丸ゴシック体"/>
                <a:ea typeface="ＤＦＰ太丸ゴシック体"/>
              </a:rPr>
              <a:t>発表</a:t>
            </a:r>
            <a:r>
              <a:rPr lang="en-US" altLang="ja-JP" sz="4000" dirty="0" smtClean="0">
                <a:ln>
                  <a:solidFill>
                    <a:srgbClr val="292934"/>
                  </a:solidFill>
                </a:ln>
                <a:gradFill>
                  <a:gsLst>
                    <a:gs pos="0">
                      <a:srgbClr val="3366FF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ＤＦＰ太丸ゴシック体"/>
                <a:ea typeface="ＤＦＰ太丸ゴシック体"/>
              </a:rPr>
              <a:t>#1</a:t>
            </a:r>
            <a:r>
              <a:rPr lang="en-US" altLang="ja-JP" sz="4000" dirty="0">
                <a:gradFill>
                  <a:gsLst>
                    <a:gs pos="0">
                      <a:srgbClr val="3366FF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ＤＦＰ太丸ゴシック体"/>
                <a:ea typeface="ＤＦＰ太丸ゴシック体"/>
              </a:rPr>
              <a:t/>
            </a:r>
            <a:br>
              <a:rPr lang="en-US" altLang="ja-JP" sz="4000" dirty="0">
                <a:gradFill>
                  <a:gsLst>
                    <a:gs pos="0">
                      <a:srgbClr val="3366FF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ＤＦＰ太丸ゴシック体"/>
                <a:ea typeface="ＤＦＰ太丸ゴシック体"/>
              </a:rPr>
            </a:br>
            <a:r>
              <a:rPr lang="en-US" altLang="ja-JP" sz="4400" dirty="0">
                <a:solidFill>
                  <a:srgbClr val="3366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ja-JP" sz="4400" dirty="0">
                <a:solidFill>
                  <a:srgbClr val="3366FF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ja-JP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25000">
                      <a:srgbClr val="585858"/>
                    </a:gs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/>
                <a:ea typeface="ＤＦＰ太丸ゴシック体"/>
              </a:rPr>
              <a:t>SWF </a:t>
            </a:r>
            <a:r>
              <a:rPr lang="ja-JP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25000">
                      <a:srgbClr val="585858"/>
                    </a:gs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/>
                <a:ea typeface="ＤＦＰ太丸ゴシック体"/>
              </a:rPr>
              <a:t>の情報要素と</a:t>
            </a:r>
            <a:r>
              <a:rPr lang="en-US" altLang="ja-JP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25000">
                      <a:srgbClr val="585858"/>
                    </a:gs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/>
                <a:ea typeface="ＤＦＰ太丸ゴシック体"/>
              </a:rPr>
              <a:t/>
            </a:r>
            <a:br>
              <a:rPr lang="en-US" altLang="ja-JP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25000">
                      <a:srgbClr val="585858"/>
                    </a:gs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/>
                <a:ea typeface="ＤＦＰ太丸ゴシック体"/>
              </a:rPr>
            </a:br>
            <a:r>
              <a:rPr lang="ja-JP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25000">
                      <a:srgbClr val="585858"/>
                    </a:gs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/>
                <a:ea typeface="ＤＦＰ太丸ゴシック体"/>
              </a:rPr>
              <a:t>バイナリの読み方</a:t>
            </a:r>
            <a:endParaRPr kumimoji="1" lang="ja-JP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25000">
                    <a:srgbClr val="585858"/>
                  </a:gs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/>
              <a:ea typeface="ＤＦＰ太丸ゴシック体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26041" y="5265521"/>
            <a:ext cx="7198360" cy="995679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 smtClean="0"/>
              <a:t>2012</a:t>
            </a:r>
            <a:r>
              <a:rPr lang="ja-JP" altLang="en-US" dirty="0" smtClean="0"/>
              <a:t>年</a:t>
            </a:r>
            <a:r>
              <a:rPr lang="en-US" altLang="ja-JP" dirty="0" smtClean="0"/>
              <a:t>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25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火</a:t>
            </a:r>
            <a:r>
              <a:rPr lang="en-US" altLang="ja-JP" dirty="0" smtClean="0"/>
              <a:t>) “</a:t>
            </a:r>
            <a:r>
              <a:rPr lang="ja-JP" altLang="en-US" dirty="0" smtClean="0"/>
              <a:t>よや</a:t>
            </a:r>
            <a:r>
              <a:rPr lang="en-US" altLang="ja-JP" dirty="0" smtClean="0"/>
              <a:t>“ &lt;</a:t>
            </a:r>
            <a:r>
              <a:rPr lang="en-US" altLang="ja-JP" dirty="0" err="1" smtClean="0"/>
              <a:t>yoya@awm.jp</a:t>
            </a:r>
            <a:r>
              <a:rPr lang="en-US" altLang="ja-JP" dirty="0" smtClean="0"/>
              <a:t>&gt;</a:t>
            </a:r>
            <a:endParaRPr kumimoji="1" lang="ja-JP" altLang="en-US" dirty="0"/>
          </a:p>
        </p:txBody>
      </p:sp>
      <p:pic>
        <p:nvPicPr>
          <p:cNvPr id="4" name="図 3" descr="swf-file-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70" y="1036541"/>
            <a:ext cx="1221740" cy="1221740"/>
          </a:xfrm>
          <a:prstGeom prst="rect">
            <a:avLst/>
          </a:prstGeom>
        </p:spPr>
      </p:pic>
      <p:cxnSp>
        <p:nvCxnSpPr>
          <p:cNvPr id="6" name="直線コネクタ 5"/>
          <p:cNvCxnSpPr>
            <a:endCxn id="3" idx="3"/>
          </p:cNvCxnSpPr>
          <p:nvPr/>
        </p:nvCxnSpPr>
        <p:spPr>
          <a:xfrm flipV="1">
            <a:off x="2480733" y="5763361"/>
            <a:ext cx="5943668" cy="44773"/>
          </a:xfrm>
          <a:prstGeom prst="line">
            <a:avLst/>
          </a:prstGeom>
          <a:ln>
            <a:solidFill>
              <a:srgbClr val="00C89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673067" y="4256869"/>
            <a:ext cx="7895201" cy="44774"/>
          </a:xfrm>
          <a:prstGeom prst="line">
            <a:avLst/>
          </a:prstGeom>
          <a:ln w="22225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4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SWF </a:t>
            </a:r>
            <a:r>
              <a:rPr lang="en-US" altLang="ja-JP" dirty="0" smtClean="0"/>
              <a:t>Tag example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ビットマップ画像を表示するのに最低限必要な</a:t>
            </a:r>
            <a:r>
              <a:rPr lang="en-US" altLang="ja-JP" dirty="0"/>
              <a:t> </a:t>
            </a:r>
            <a:r>
              <a:rPr lang="en-US" altLang="ja-JP" dirty="0" smtClean="0"/>
              <a:t>Tag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422416" y="2193226"/>
            <a:ext cx="5782714" cy="72008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smtClean="0">
                <a:solidFill>
                  <a:schemeClr val="bg1"/>
                </a:solidFill>
              </a:rPr>
              <a:t>SWF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8858" y="2489725"/>
            <a:ext cx="1207549" cy="360040"/>
          </a:xfrm>
          <a:prstGeom prst="rect">
            <a:avLst/>
          </a:prstGeom>
          <a:gradFill>
            <a:gsLst>
              <a:gs pos="0">
                <a:srgbClr val="3760A4"/>
              </a:gs>
              <a:gs pos="100000">
                <a:srgbClr val="558ED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Header</a:t>
            </a:r>
            <a:endParaRPr kumimoji="1"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2819706" y="2489725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Tag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39786" y="2489725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</a:rPr>
              <a:t>Tag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74086" y="2489725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Tag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7201" y="3522138"/>
            <a:ext cx="3468517" cy="763044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(type:9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SetBackgroundColor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82596" y="3893782"/>
            <a:ext cx="3114980" cy="3236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292934"/>
                </a:solidFill>
              </a:rPr>
              <a:t>[Red:0, Green:0, Blue:0] </a:t>
            </a:r>
            <a:r>
              <a:rPr lang="en-US" altLang="ja-JP" sz="1400" dirty="0" smtClean="0">
                <a:solidFill>
                  <a:srgbClr val="292934"/>
                </a:solidFill>
              </a:rPr>
              <a:t>(Black)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62348" y="4527957"/>
            <a:ext cx="3538313" cy="861521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(type:21 DefineBitsJPEG2)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pic>
        <p:nvPicPr>
          <p:cNvPr id="42" name="図 41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53" y="4889168"/>
            <a:ext cx="635000" cy="470370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>
            <a:off x="4251008" y="2489719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</a:rPr>
              <a:t>Tag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962236" y="2489719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</a:rPr>
              <a:t>Tag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2980260" y="3005667"/>
            <a:ext cx="0" cy="448733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939395" y="4872234"/>
            <a:ext cx="3251201" cy="5003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292934"/>
                </a:solidFill>
              </a:rPr>
              <a:t>[</a:t>
            </a:r>
            <a:r>
              <a:rPr lang="en-US" altLang="ja-JP" sz="1400" dirty="0" err="1" smtClean="0">
                <a:solidFill>
                  <a:srgbClr val="292934"/>
                </a:solidFill>
              </a:rPr>
              <a:t>CharacterID</a:t>
            </a:r>
            <a:r>
              <a:rPr lang="en-US" altLang="ja-JP" sz="1400" dirty="0" smtClean="0">
                <a:solidFill>
                  <a:srgbClr val="292934"/>
                </a:solidFill>
              </a:rPr>
              <a:t>: 1,</a:t>
            </a:r>
          </a:p>
          <a:p>
            <a:pPr algn="r"/>
            <a:r>
              <a:rPr lang="en-US" altLang="ja-JP" sz="1400" dirty="0" err="1" smtClean="0">
                <a:solidFill>
                  <a:srgbClr val="292934"/>
                </a:solidFill>
              </a:rPr>
              <a:t>ImageData</a:t>
            </a:r>
            <a:r>
              <a:rPr lang="en-US" altLang="ja-JP" sz="1400" dirty="0" smtClean="0">
                <a:solidFill>
                  <a:srgbClr val="292934"/>
                </a:solidFill>
              </a:rPr>
              <a:t>:                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] 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5111264" y="5685400"/>
            <a:ext cx="3546780" cy="763044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(type:26 PlaceObject2)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136658" y="5980840"/>
            <a:ext cx="3411319" cy="4630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292934"/>
                </a:solidFill>
              </a:rPr>
              <a:t>[</a:t>
            </a:r>
            <a:r>
              <a:rPr kumimoji="1" lang="en-US" altLang="ja-JP" sz="1400" dirty="0" err="1" smtClean="0">
                <a:solidFill>
                  <a:srgbClr val="292934"/>
                </a:solidFill>
              </a:rPr>
              <a:t>CharatorID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: 2</a:t>
            </a:r>
            <a:r>
              <a:rPr lang="en-US" altLang="ja-JP" sz="1400" dirty="0" smtClean="0">
                <a:solidFill>
                  <a:srgbClr val="292934"/>
                </a:solidFill>
              </a:rPr>
              <a:t>,</a:t>
            </a:r>
            <a:r>
              <a:rPr kumimoji="1" lang="ja-JP" altLang="en-US" sz="1400" dirty="0" smtClean="0">
                <a:solidFill>
                  <a:srgbClr val="292934"/>
                </a:solidFill>
              </a:rPr>
              <a:t>　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 </a:t>
            </a:r>
            <a:r>
              <a:rPr kumimoji="1" lang="ja-JP" altLang="en-US" sz="1400" dirty="0" smtClean="0">
                <a:solidFill>
                  <a:srgbClr val="292934"/>
                </a:solidFill>
              </a:rPr>
              <a:t>　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     </a:t>
            </a:r>
            <a:r>
              <a:rPr lang="en-US" altLang="ja-JP" sz="1400" dirty="0" smtClean="0">
                <a:solidFill>
                  <a:srgbClr val="292934"/>
                </a:solidFill>
              </a:rPr>
              <a:t>20  0    60</a:t>
            </a:r>
            <a:endParaRPr kumimoji="1" lang="en-US" altLang="ja-JP" sz="1400" dirty="0" smtClean="0">
              <a:solidFill>
                <a:srgbClr val="292934"/>
              </a:solidFill>
            </a:endParaRPr>
          </a:p>
          <a:p>
            <a:pPr algn="r"/>
            <a:r>
              <a:rPr lang="en-US" altLang="ja-JP" sz="1400" dirty="0" smtClean="0">
                <a:solidFill>
                  <a:srgbClr val="292934"/>
                </a:solidFill>
              </a:rPr>
              <a:t>Depth:1, Matrix:</a:t>
            </a:r>
            <a:r>
              <a:rPr lang="en-US" altLang="ja-JP" sz="1400" dirty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     0  20  800   , …    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]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788720" y="4207514"/>
            <a:ext cx="1869324" cy="439382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(type:0 End)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4070797" y="3005667"/>
            <a:ext cx="0" cy="1439337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>
            <a:off x="4451036" y="3005667"/>
            <a:ext cx="135467" cy="2497671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5998123" y="4963393"/>
            <a:ext cx="2659922" cy="489161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(type:1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ShowFrame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0373" y="5739956"/>
            <a:ext cx="1617133" cy="904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 smtClean="0">
                <a:solidFill>
                  <a:srgbClr val="292934"/>
                </a:solidFill>
                <a:latin typeface="ＤＦＰ痩金体W3"/>
                <a:ea typeface="ＤＦＰ痩金体W3"/>
                <a:cs typeface="ＤＦＰ痩金体W3"/>
              </a:rPr>
              <a:t>{       }</a:t>
            </a:r>
            <a:endParaRPr kumimoji="1" lang="ja-JP" altLang="en-US" sz="3600" dirty="0">
              <a:solidFill>
                <a:srgbClr val="292934"/>
              </a:solidFill>
              <a:latin typeface="ＤＦＰ痩金体W3"/>
              <a:ea typeface="ＤＦＰ痩金体W3"/>
              <a:cs typeface="ＤＦＰ痩金体W3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048190" y="5601044"/>
            <a:ext cx="3538313" cy="861521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(type:22 DefineShape2)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216770" y="5945321"/>
            <a:ext cx="3251201" cy="4073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292934"/>
                </a:solidFill>
              </a:rPr>
              <a:t>[</a:t>
            </a:r>
            <a:r>
              <a:rPr lang="en-US" altLang="ja-JP" sz="1400" dirty="0" smtClean="0">
                <a:solidFill>
                  <a:srgbClr val="292934"/>
                </a:solidFill>
              </a:rPr>
              <a:t>CharacterID:2,BitmapID:1,</a:t>
            </a:r>
          </a:p>
          <a:p>
            <a:pPr algn="r"/>
            <a:r>
              <a:rPr lang="en-US" altLang="ja-JP" sz="1400" dirty="0" smtClean="0">
                <a:solidFill>
                  <a:srgbClr val="292934"/>
                </a:solidFill>
              </a:rPr>
              <a:t>… ,</a:t>
            </a:r>
            <a:r>
              <a:rPr lang="en-US" altLang="ja-JP" sz="1400" dirty="0" err="1" smtClean="0">
                <a:solidFill>
                  <a:srgbClr val="292934"/>
                </a:solidFill>
              </a:rPr>
              <a:t>ShapeRecords</a:t>
            </a:r>
            <a:r>
              <a:rPr lang="en-US" altLang="ja-JP" sz="1400" dirty="0" smtClean="0">
                <a:solidFill>
                  <a:srgbClr val="292934"/>
                </a:solidFill>
              </a:rPr>
              <a:t>:                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] 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593498" y="5928387"/>
            <a:ext cx="635000" cy="487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6379429" y="2489725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Tag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5503333" y="3005667"/>
            <a:ext cx="370122" cy="2460612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416076" y="3005667"/>
            <a:ext cx="0" cy="1778000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7017204" y="3005667"/>
            <a:ext cx="0" cy="1058333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図 76" descr="saitamaスクリーンショット のコピー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076" y="1590816"/>
            <a:ext cx="1059166" cy="1154017"/>
          </a:xfrm>
          <a:prstGeom prst="rect">
            <a:avLst/>
          </a:prstGeom>
        </p:spPr>
      </p:pic>
      <p:pic>
        <p:nvPicPr>
          <p:cNvPr id="80" name="図 79" descr="saitamaスクリーンショット のコピー 2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79" y="1717105"/>
            <a:ext cx="950214" cy="950976"/>
          </a:xfrm>
          <a:prstGeom prst="rect">
            <a:avLst/>
          </a:prstGeom>
        </p:spPr>
      </p:pic>
      <p:pic>
        <p:nvPicPr>
          <p:cNvPr id="81" name="図 80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98" y="2055489"/>
            <a:ext cx="361836" cy="268026"/>
          </a:xfrm>
          <a:prstGeom prst="rect">
            <a:avLst/>
          </a:prstGeom>
        </p:spPr>
      </p:pic>
      <p:cxnSp>
        <p:nvCxnSpPr>
          <p:cNvPr id="82" name="直線矢印コネクタ 81"/>
          <p:cNvCxnSpPr/>
          <p:nvPr/>
        </p:nvCxnSpPr>
        <p:spPr>
          <a:xfrm flipV="1">
            <a:off x="3925718" y="2489725"/>
            <a:ext cx="3838215" cy="1413935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H="1" flipV="1">
            <a:off x="5935133" y="4207514"/>
            <a:ext cx="1981200" cy="681654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4493372" y="3632193"/>
            <a:ext cx="1314762" cy="1070701"/>
          </a:xfrm>
          <a:prstGeom prst="rect">
            <a:avLst/>
          </a:prstGeom>
          <a:gradFill>
            <a:gsLst>
              <a:gs pos="0">
                <a:schemeClr val="accent1">
                  <a:shade val="70000"/>
                  <a:satMod val="150000"/>
                  <a:alpha val="50000"/>
                </a:schemeClr>
              </a:gs>
              <a:gs pos="34000">
                <a:schemeClr val="accent1">
                  <a:shade val="70000"/>
                  <a:satMod val="140000"/>
                </a:schemeClr>
              </a:gs>
              <a:gs pos="70000">
                <a:schemeClr val="accent1">
                  <a:tint val="100000"/>
                  <a:shade val="90000"/>
                  <a:satMod val="140000"/>
                </a:schemeClr>
              </a:gs>
              <a:gs pos="100000">
                <a:schemeClr val="accent1">
                  <a:tint val="100000"/>
                  <a:shade val="100000"/>
                  <a:satMod val="10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dirty="0" err="1" smtClean="0">
                <a:solidFill>
                  <a:srgbClr val="292934"/>
                </a:solidFill>
              </a:rPr>
              <a:t>Displa</a:t>
            </a:r>
            <a:r>
              <a:rPr lang="en-US" altLang="ja-JP" dirty="0" err="1" smtClean="0">
                <a:solidFill>
                  <a:srgbClr val="292934"/>
                </a:solidFill>
              </a:rPr>
              <a:t>yList</a:t>
            </a:r>
            <a:endParaRPr lang="en-US" altLang="ja-JP" dirty="0" smtClean="0">
              <a:solidFill>
                <a:srgbClr val="292934"/>
              </a:solidFill>
            </a:endParaRPr>
          </a:p>
          <a:p>
            <a:pPr algn="ctr"/>
            <a:endParaRPr kumimoji="1" lang="en-US" altLang="ja-JP" dirty="0">
              <a:solidFill>
                <a:srgbClr val="292934"/>
              </a:solidFill>
            </a:endParaRPr>
          </a:p>
        </p:txBody>
      </p:sp>
      <p:cxnSp>
        <p:nvCxnSpPr>
          <p:cNvPr id="91" name="直線矢印コネクタ 90"/>
          <p:cNvCxnSpPr/>
          <p:nvPr/>
        </p:nvCxnSpPr>
        <p:spPr>
          <a:xfrm flipV="1">
            <a:off x="5994400" y="2623782"/>
            <a:ext cx="1981201" cy="1397000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図 94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41" y="4101918"/>
            <a:ext cx="361836" cy="268026"/>
          </a:xfrm>
          <a:prstGeom prst="rect">
            <a:avLst/>
          </a:prstGeom>
        </p:spPr>
      </p:pic>
      <p:cxnSp>
        <p:nvCxnSpPr>
          <p:cNvPr id="96" name="直線矢印コネクタ 95"/>
          <p:cNvCxnSpPr/>
          <p:nvPr/>
        </p:nvCxnSpPr>
        <p:spPr>
          <a:xfrm flipH="1" flipV="1">
            <a:off x="5283359" y="4527957"/>
            <a:ext cx="228600" cy="1073087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/>
          <p:cNvSpPr/>
          <p:nvPr/>
        </p:nvSpPr>
        <p:spPr>
          <a:xfrm>
            <a:off x="4586503" y="4135870"/>
            <a:ext cx="688230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D</a:t>
            </a:r>
            <a:r>
              <a:rPr lang="en-US" altLang="ja-JP" sz="1400" dirty="0" smtClean="0">
                <a:solidFill>
                  <a:srgbClr val="292934"/>
                </a:solidFill>
              </a:rPr>
              <a:t>epth:1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7273329" y="2939184"/>
            <a:ext cx="606339" cy="4302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400" dirty="0" smtClean="0">
                <a:solidFill>
                  <a:srgbClr val="292934"/>
                </a:solidFill>
              </a:rPr>
              <a:t>描画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756816" y="3100210"/>
            <a:ext cx="606339" cy="4302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rgbClr val="292934"/>
                </a:solidFill>
              </a:rPr>
              <a:t>背景色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5" grpId="0"/>
      <p:bldP spid="40" grpId="0" animBg="1"/>
      <p:bldP spid="60" grpId="0"/>
      <p:bldP spid="68" grpId="0" animBg="1"/>
      <p:bldP spid="69" grpId="0"/>
      <p:bldP spid="46" grpId="0" animBg="1"/>
      <p:bldP spid="52" grpId="0" animBg="1"/>
      <p:bldP spid="55" grpId="0"/>
      <p:bldP spid="57" grpId="0" animBg="1"/>
      <p:bldP spid="58" grpId="0"/>
      <p:bldP spid="59" grpId="0" animBg="1"/>
      <p:bldP spid="99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SWF Tag type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SWF Tag type </a:t>
            </a:r>
            <a:r>
              <a:rPr lang="en-US" altLang="ja-JP" dirty="0" smtClean="0"/>
              <a:t>(</a:t>
            </a:r>
            <a:r>
              <a:rPr lang="ja-JP" altLang="en-US" dirty="0" smtClean="0"/>
              <a:t>仕様書の</a:t>
            </a:r>
            <a:r>
              <a:rPr lang="en-US" altLang="ja-JP" dirty="0"/>
              <a:t> </a:t>
            </a:r>
            <a:r>
              <a:rPr lang="en-US" altLang="ja-JP" dirty="0" smtClean="0"/>
              <a:t>appendix B)</a:t>
            </a:r>
            <a:endParaRPr kumimoji="1" lang="ja-JP" altLang="en-US" dirty="0"/>
          </a:p>
        </p:txBody>
      </p:sp>
      <p:pic>
        <p:nvPicPr>
          <p:cNvPr id="4" name="図 3" descr="Reverse index of tag valu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7" y="2143053"/>
            <a:ext cx="6380017" cy="4333947"/>
          </a:xfrm>
          <a:prstGeom prst="rect">
            <a:avLst/>
          </a:prstGeom>
        </p:spPr>
      </p:pic>
      <p:sp>
        <p:nvSpPr>
          <p:cNvPr id="5" name="円形吹き出し 4"/>
          <p:cNvSpPr/>
          <p:nvPr/>
        </p:nvSpPr>
        <p:spPr>
          <a:xfrm>
            <a:off x="1295687" y="3920425"/>
            <a:ext cx="1205923" cy="400262"/>
          </a:xfrm>
          <a:prstGeom prst="wedgeEllipseCallout">
            <a:avLst>
              <a:gd name="adj1" fmla="val 69695"/>
              <a:gd name="adj2" fmla="val -36934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/>
              <a:t>Tag type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43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5210354" y="2251681"/>
            <a:ext cx="3131389" cy="420244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Control tags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93630" y="2240349"/>
            <a:ext cx="3183147" cy="421641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Definition tags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SWF Tag Categories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08855"/>
            <a:ext cx="8229600" cy="4876800"/>
          </a:xfrm>
        </p:spPr>
        <p:txBody>
          <a:bodyPr/>
          <a:lstStyle/>
          <a:p>
            <a:r>
              <a:rPr kumimoji="1" lang="en-US" altLang="ja-JP" dirty="0" smtClean="0"/>
              <a:t>SWF Tag type Categories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454075" y="4123453"/>
            <a:ext cx="2267525" cy="576498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(type:9)</a:t>
            </a:r>
          </a:p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SetBackgroundColor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362710" y="2743169"/>
            <a:ext cx="1800743" cy="563588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(type:21)</a:t>
            </a:r>
          </a:p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DefineBitsJPEG2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16514" y="4818049"/>
            <a:ext cx="1504281" cy="595327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(type:26)</a:t>
            </a:r>
          </a:p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PlaceObject2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748367" y="2729804"/>
            <a:ext cx="1869324" cy="572304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(type:0)</a:t>
            </a:r>
          </a:p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</a:rPr>
              <a:t>End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350166" y="3387529"/>
            <a:ext cx="2659922" cy="637651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(type:1)</a:t>
            </a:r>
          </a:p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ShowFrame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463826" y="3426316"/>
            <a:ext cx="1491810" cy="575774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(type:22)</a:t>
            </a:r>
          </a:p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DefineShape2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63826" y="5516454"/>
            <a:ext cx="1491810" cy="575774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39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DefineSprite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29191" y="4123453"/>
            <a:ext cx="1595718" cy="575774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33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ja-JP" sz="1600" b="1" dirty="0" smtClean="0">
                <a:solidFill>
                  <a:schemeClr val="tx1"/>
                </a:solidFill>
              </a:rPr>
              <a:t>DefineButton2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463826" y="4815289"/>
            <a:ext cx="1491810" cy="575774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10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</a:p>
          <a:p>
            <a:r>
              <a:rPr kumimoji="1" lang="en-US" altLang="ja-JP" sz="1600" b="1" dirty="0" err="1" smtClean="0">
                <a:solidFill>
                  <a:schemeClr val="tx1"/>
                </a:solidFill>
              </a:rPr>
              <a:t>DefineFont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916514" y="5525717"/>
            <a:ext cx="1504281" cy="595327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(type:12)</a:t>
            </a:r>
          </a:p>
          <a:p>
            <a:r>
              <a:rPr lang="en-US" altLang="ja-JP" sz="1600" b="1" dirty="0" err="1" smtClean="0">
                <a:solidFill>
                  <a:schemeClr val="tx1"/>
                </a:solidFill>
              </a:rPr>
              <a:t>DoAction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366065" y="6094875"/>
            <a:ext cx="504056" cy="35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…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946464" y="6102578"/>
            <a:ext cx="504056" cy="354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…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pic>
        <p:nvPicPr>
          <p:cNvPr id="19" name="図 18" descr="saita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962" y="2752894"/>
            <a:ext cx="434981" cy="322208"/>
          </a:xfrm>
          <a:prstGeom prst="rect">
            <a:avLst/>
          </a:prstGeom>
        </p:spPr>
      </p:pic>
      <p:sp>
        <p:nvSpPr>
          <p:cNvPr id="20" name="動作設定ボタン: 進む/次へ 19">
            <a:hlinkClick r:id="" action="ppaction://noaction" highlightClick="1"/>
          </p:cNvPr>
          <p:cNvSpPr/>
          <p:nvPr/>
        </p:nvSpPr>
        <p:spPr>
          <a:xfrm>
            <a:off x="2857499" y="4123453"/>
            <a:ext cx="305954" cy="229183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52904" y="4737234"/>
            <a:ext cx="567099" cy="3451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2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oper Std Black"/>
                <a:ea typeface="HGS創英角ｺﾞｼｯｸUB"/>
                <a:cs typeface="Cooper Std Black"/>
              </a:rPr>
              <a:t>ab</a:t>
            </a:r>
            <a:endParaRPr kumimoji="1" lang="ja-JP" altLang="en-US" sz="2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oper Std Black"/>
              <a:ea typeface="HGS創英角ｺﾞｼｯｸUB"/>
              <a:cs typeface="Cooper Std Black"/>
            </a:endParaRPr>
          </a:p>
        </p:txBody>
      </p:sp>
      <p:sp>
        <p:nvSpPr>
          <p:cNvPr id="22" name="正方形/長方形 21"/>
          <p:cNvSpPr/>
          <p:nvPr/>
        </p:nvSpPr>
        <p:spPr>
          <a:xfrm flipV="1">
            <a:off x="2880850" y="3476135"/>
            <a:ext cx="311208" cy="215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/>
          <p:cNvCxnSpPr/>
          <p:nvPr/>
        </p:nvCxnSpPr>
        <p:spPr>
          <a:xfrm flipH="1" flipV="1">
            <a:off x="3036455" y="3778371"/>
            <a:ext cx="2711912" cy="1337341"/>
          </a:xfrm>
          <a:prstGeom prst="straightConnector1">
            <a:avLst/>
          </a:prstGeom>
          <a:ln w="19050" cmpd="sng">
            <a:solidFill>
              <a:srgbClr val="002060">
                <a:alpha val="8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3036455" y="5268112"/>
            <a:ext cx="2711912" cy="536229"/>
          </a:xfrm>
          <a:prstGeom prst="straightConnector1">
            <a:avLst/>
          </a:prstGeom>
          <a:ln w="19050" cmpd="sng">
            <a:solidFill>
              <a:srgbClr val="002060">
                <a:alpha val="8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916392" y="4815289"/>
            <a:ext cx="1293963" cy="4302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 smtClean="0">
                <a:solidFill>
                  <a:srgbClr val="292934"/>
                </a:solidFill>
              </a:rPr>
              <a:t>インスタンス</a:t>
            </a:r>
            <a:r>
              <a:rPr lang="ja-JP" altLang="en-US" sz="1400" dirty="0">
                <a:solidFill>
                  <a:srgbClr val="292934"/>
                </a:solidFill>
              </a:rPr>
              <a:t>化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SWF Tag format (short</a:t>
            </a:r>
            <a:r>
              <a:rPr kumimoji="1" lang="en-US" altLang="ja-JP" dirty="0" smtClean="0"/>
              <a:t>)</a:t>
            </a:r>
            <a:r>
              <a:rPr lang="ja-JP" altLang="en-US" dirty="0"/>
              <a:t> </a:t>
            </a:r>
            <a:r>
              <a:rPr lang="en-US" altLang="ja-JP" dirty="0" smtClean="0"/>
              <a:t>“ </a:t>
            </a:r>
            <a:r>
              <a:rPr lang="ja-JP" altLang="en-US" dirty="0" smtClean="0"/>
              <a:t>≦</a:t>
            </a:r>
            <a:r>
              <a:rPr lang="en-US" altLang="ja-JP" dirty="0" smtClean="0"/>
              <a:t> 0x3e 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SWF Tag </a:t>
            </a:r>
            <a:r>
              <a:rPr lang="ja-JP" altLang="en-US" dirty="0" smtClean="0"/>
              <a:t>共通</a:t>
            </a:r>
            <a:r>
              <a:rPr lang="en-US" altLang="ja-JP" dirty="0" smtClean="0"/>
              <a:t> format (short)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74264" y="2131484"/>
            <a:ext cx="4026335" cy="67889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Tag</a:t>
            </a:r>
          </a:p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885808" y="2897737"/>
            <a:ext cx="15373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959582" y="3800697"/>
            <a:ext cx="1543146" cy="4540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RECORDHEADER</a:t>
            </a:r>
          </a:p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(s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hort)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841358" y="4523331"/>
            <a:ext cx="11135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248435" y="2897726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2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468030" y="2899856"/>
            <a:ext cx="2233659" cy="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079751" y="2894466"/>
            <a:ext cx="1006258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Length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2021668" y="4523325"/>
            <a:ext cx="5411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999188" y="4524887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10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3004032" y="2861815"/>
            <a:ext cx="672617" cy="304747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885808" y="2454771"/>
            <a:ext cx="1489091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Tag and 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468030" y="2454771"/>
            <a:ext cx="2233659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Payload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92057" y="3222344"/>
            <a:ext cx="1840646" cy="641912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400" b="1" dirty="0" err="1" smtClean="0">
                <a:solidFill>
                  <a:schemeClr val="tx1"/>
                </a:solidFill>
              </a:rPr>
              <a:t>TagCodeAndLength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69129" y="3523124"/>
            <a:ext cx="798407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1</a:t>
            </a:r>
            <a:r>
              <a:rPr lang="en-US" altLang="ja-JP" sz="1400" b="1" baseline="30000" dirty="0" smtClean="0">
                <a:solidFill>
                  <a:schemeClr val="tx1"/>
                </a:solidFill>
              </a:rPr>
              <a:t>st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byte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758096" y="3523124"/>
            <a:ext cx="798407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2</a:t>
            </a:r>
            <a:r>
              <a:rPr lang="en-US" altLang="ja-JP" sz="1400" b="1" baseline="30000" dirty="0" smtClean="0">
                <a:solidFill>
                  <a:schemeClr val="tx1"/>
                </a:solidFill>
              </a:rPr>
              <a:t>nd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byte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56690" y="4125810"/>
            <a:ext cx="798407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2</a:t>
            </a:r>
            <a:r>
              <a:rPr lang="en-US" altLang="ja-JP" sz="1400" b="1" baseline="30000" dirty="0" smtClean="0">
                <a:solidFill>
                  <a:schemeClr val="tx1"/>
                </a:solidFill>
              </a:rPr>
              <a:t>nd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byte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764446" y="4136180"/>
            <a:ext cx="798407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1</a:t>
            </a:r>
            <a:r>
              <a:rPr lang="en-US" altLang="ja-JP" sz="1400" b="1" baseline="30000" dirty="0" smtClean="0">
                <a:solidFill>
                  <a:schemeClr val="tx1"/>
                </a:solidFill>
              </a:rPr>
              <a:t>st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byte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下矢印 7"/>
          <p:cNvSpPr/>
          <p:nvPr/>
        </p:nvSpPr>
        <p:spPr>
          <a:xfrm rot="3020853">
            <a:off x="1665912" y="3707788"/>
            <a:ext cx="184369" cy="53185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下矢印 33"/>
          <p:cNvSpPr/>
          <p:nvPr/>
        </p:nvSpPr>
        <p:spPr>
          <a:xfrm rot="18324012">
            <a:off x="1693435" y="3709005"/>
            <a:ext cx="184369" cy="53185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1954928" y="4529887"/>
            <a:ext cx="618156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6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41" name="直線矢印コネクタ 40"/>
          <p:cNvCxnSpPr>
            <a:endCxn id="20" idx="3"/>
          </p:cNvCxnSpPr>
          <p:nvPr/>
        </p:nvCxnSpPr>
        <p:spPr>
          <a:xfrm flipV="1">
            <a:off x="2550662" y="3121933"/>
            <a:ext cx="551872" cy="1621553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13095" y="3864061"/>
            <a:ext cx="1078559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Little Endian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2209800" y="5158530"/>
            <a:ext cx="162586" cy="446011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1019707" y="5579141"/>
            <a:ext cx="1543146" cy="74161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RECORDHEADER</a:t>
            </a:r>
          </a:p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(long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)</a:t>
            </a:r>
          </a:p>
          <a:p>
            <a:pPr algn="ctr"/>
            <a:r>
              <a:rPr lang="ja-JP" altLang="en-US" sz="1400" dirty="0" smtClean="0">
                <a:solidFill>
                  <a:srgbClr val="292934"/>
                </a:solidFill>
              </a:rPr>
              <a:t>→ </a:t>
            </a:r>
            <a:r>
              <a:rPr lang="en-US" altLang="ja-JP" sz="1400" dirty="0" smtClean="0">
                <a:solidFill>
                  <a:srgbClr val="292934"/>
                </a:solidFill>
              </a:rPr>
              <a:t>(</a:t>
            </a:r>
            <a:r>
              <a:rPr lang="ja-JP" altLang="en-US" sz="1400" dirty="0" smtClean="0">
                <a:solidFill>
                  <a:srgbClr val="292934"/>
                </a:solidFill>
              </a:rPr>
              <a:t>次ページで説明</a:t>
            </a:r>
            <a:r>
              <a:rPr lang="en-US" altLang="ja-JP" sz="1400" dirty="0" smtClean="0">
                <a:solidFill>
                  <a:srgbClr val="292934"/>
                </a:solidFill>
              </a:rPr>
              <a:t>)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856690" y="4788113"/>
            <a:ext cx="1041960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t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ag code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1954928" y="4796580"/>
            <a:ext cx="618156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1929528" y="4748299"/>
            <a:ext cx="677775" cy="384831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/>
          <p:nvPr/>
        </p:nvCxnSpPr>
        <p:spPr>
          <a:xfrm flipV="1">
            <a:off x="1280185" y="3154609"/>
            <a:ext cx="237824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2311309" y="3917581"/>
            <a:ext cx="673071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0~0x3e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2027562" y="5259535"/>
            <a:ext cx="485000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0x3f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5" name="円形吹き出し 4"/>
          <p:cNvSpPr/>
          <p:nvPr/>
        </p:nvSpPr>
        <p:spPr>
          <a:xfrm>
            <a:off x="692726" y="5178879"/>
            <a:ext cx="1205923" cy="400262"/>
          </a:xfrm>
          <a:prstGeom prst="wedgeEllipseCallout">
            <a:avLst>
              <a:gd name="adj1" fmla="val 8421"/>
              <a:gd name="adj2" fmla="val -103277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/>
              <a:t>Tag type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2512562" y="4913023"/>
            <a:ext cx="1865460" cy="93702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※ </a:t>
            </a:r>
            <a:r>
              <a:rPr kumimoji="1" lang="en-US" altLang="ja-JP" sz="1400" dirty="0" err="1" smtClean="0">
                <a:solidFill>
                  <a:srgbClr val="292934"/>
                </a:solidFill>
              </a:rPr>
              <a:t>DefineBits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 </a:t>
            </a:r>
            <a:r>
              <a:rPr kumimoji="1" lang="ja-JP" altLang="en-US" sz="1400" dirty="0" smtClean="0">
                <a:solidFill>
                  <a:srgbClr val="292934"/>
                </a:solidFill>
              </a:rPr>
              <a:t>系は</a:t>
            </a:r>
            <a:endParaRPr kumimoji="1" lang="en-US" altLang="ja-JP" sz="1400" dirty="0" smtClean="0">
              <a:solidFill>
                <a:srgbClr val="292934"/>
              </a:solidFill>
            </a:endParaRPr>
          </a:p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long</a:t>
            </a:r>
            <a:r>
              <a:rPr lang="ja-JP" altLang="en-US" sz="1400" dirty="0" smtClean="0">
                <a:solidFill>
                  <a:srgbClr val="292934"/>
                </a:solidFill>
              </a:rPr>
              <a:t>形式を使う決まり</a:t>
            </a:r>
            <a:endParaRPr lang="en-US" altLang="ja-JP" sz="1400" dirty="0" smtClean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SWF Tag </a:t>
            </a:r>
            <a:r>
              <a:rPr kumimoji="1" lang="en-US" altLang="ja-JP" dirty="0" smtClean="0"/>
              <a:t>format (long</a:t>
            </a:r>
            <a:r>
              <a:rPr kumimoji="1" lang="en-US" altLang="ja-JP" dirty="0" smtClean="0"/>
              <a:t>) </a:t>
            </a:r>
            <a:r>
              <a:rPr lang="en-US" altLang="ja-JP" dirty="0"/>
              <a:t>“ </a:t>
            </a:r>
            <a:r>
              <a:rPr lang="ja-JP" altLang="en-US" dirty="0"/>
              <a:t>≧</a:t>
            </a:r>
            <a:r>
              <a:rPr lang="en-US" altLang="ja-JP" dirty="0" smtClean="0"/>
              <a:t> 0x3f </a:t>
            </a:r>
            <a:r>
              <a:rPr lang="en-US" altLang="ja-JP" dirty="0"/>
              <a:t>”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SWF Tag </a:t>
            </a:r>
            <a:r>
              <a:rPr lang="ja-JP" altLang="en-US" dirty="0" smtClean="0"/>
              <a:t>共通</a:t>
            </a:r>
            <a:r>
              <a:rPr lang="en-US" altLang="ja-JP" dirty="0" smtClean="0"/>
              <a:t> format (long)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86964" y="2131484"/>
            <a:ext cx="4026335" cy="67889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Tag</a:t>
            </a:r>
          </a:p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898508" y="2897737"/>
            <a:ext cx="15373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854679" y="4615399"/>
            <a:ext cx="1543146" cy="4540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i="1" dirty="0" smtClean="0">
                <a:solidFill>
                  <a:srgbClr val="292934"/>
                </a:solidFill>
              </a:rPr>
              <a:t>RECORDHEADER</a:t>
            </a:r>
          </a:p>
          <a:p>
            <a:pPr algn="ctr"/>
            <a:r>
              <a:rPr lang="en-US" altLang="ja-JP" sz="1400" i="1" dirty="0" smtClean="0">
                <a:solidFill>
                  <a:srgbClr val="292934"/>
                </a:solidFill>
              </a:rPr>
              <a:t>(long</a:t>
            </a:r>
            <a:r>
              <a:rPr kumimoji="1" lang="en-US" altLang="ja-JP" sz="1400" i="1" dirty="0" smtClean="0">
                <a:solidFill>
                  <a:srgbClr val="292934"/>
                </a:solidFill>
              </a:rPr>
              <a:t>)</a:t>
            </a:r>
            <a:endParaRPr kumimoji="1" lang="ja-JP" altLang="en-US" sz="1400" i="1" dirty="0">
              <a:solidFill>
                <a:srgbClr val="292934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61135" y="2897726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6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480730" y="2899856"/>
            <a:ext cx="2233659" cy="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092451" y="2894466"/>
            <a:ext cx="1006258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Length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3016732" y="2861815"/>
            <a:ext cx="672617" cy="304747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898508" y="2454771"/>
            <a:ext cx="1489091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Tag and 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480730" y="2454771"/>
            <a:ext cx="2233659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Payload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843638" y="4739095"/>
            <a:ext cx="111357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2023948" y="4739089"/>
            <a:ext cx="5411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001468" y="4740651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10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794337" y="3438108"/>
            <a:ext cx="3799069" cy="641912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400" b="1" dirty="0" err="1" smtClean="0">
                <a:solidFill>
                  <a:schemeClr val="tx1"/>
                </a:solidFill>
              </a:rPr>
              <a:t>TagCodeAndLength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871409" y="3738888"/>
            <a:ext cx="798407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1</a:t>
            </a:r>
            <a:r>
              <a:rPr lang="en-US" altLang="ja-JP" sz="1400" b="1" baseline="30000" dirty="0" smtClean="0">
                <a:solidFill>
                  <a:schemeClr val="tx1"/>
                </a:solidFill>
              </a:rPr>
              <a:t>st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byte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760376" y="3738888"/>
            <a:ext cx="798407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2</a:t>
            </a:r>
            <a:r>
              <a:rPr lang="en-US" altLang="ja-JP" sz="1400" b="1" baseline="30000" dirty="0" smtClean="0">
                <a:solidFill>
                  <a:schemeClr val="tx1"/>
                </a:solidFill>
              </a:rPr>
              <a:t>nd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byte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858970" y="4341574"/>
            <a:ext cx="798407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2</a:t>
            </a:r>
            <a:r>
              <a:rPr lang="en-US" altLang="ja-JP" sz="1400" b="1" baseline="30000" dirty="0" smtClean="0">
                <a:solidFill>
                  <a:schemeClr val="tx1"/>
                </a:solidFill>
              </a:rPr>
              <a:t>nd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byte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766726" y="4351944"/>
            <a:ext cx="798407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1</a:t>
            </a:r>
            <a:r>
              <a:rPr lang="en-US" altLang="ja-JP" sz="1400" b="1" baseline="30000" dirty="0" smtClean="0">
                <a:solidFill>
                  <a:schemeClr val="tx1"/>
                </a:solidFill>
              </a:rPr>
              <a:t>st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byte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下矢印 54"/>
          <p:cNvSpPr/>
          <p:nvPr/>
        </p:nvSpPr>
        <p:spPr>
          <a:xfrm rot="3020853">
            <a:off x="1668192" y="3923552"/>
            <a:ext cx="184369" cy="53185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下矢印 55"/>
          <p:cNvSpPr/>
          <p:nvPr/>
        </p:nvSpPr>
        <p:spPr>
          <a:xfrm rot="18324012">
            <a:off x="1695715" y="3924769"/>
            <a:ext cx="184369" cy="53185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957208" y="4745651"/>
            <a:ext cx="618156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6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15375" y="4079825"/>
            <a:ext cx="1078559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Little Endian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786403" y="5324868"/>
            <a:ext cx="1416740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111111 </a:t>
            </a:r>
            <a:r>
              <a:rPr lang="en-US" altLang="ja-JP" sz="1400" dirty="0">
                <a:solidFill>
                  <a:srgbClr val="292934"/>
                </a:solidFill>
              </a:rPr>
              <a:t>=</a:t>
            </a:r>
            <a:r>
              <a:rPr lang="ja-JP" altLang="en-US" sz="1400" dirty="0" smtClean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0x3f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2647759" y="3738888"/>
            <a:ext cx="1870025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2647759" y="4163724"/>
            <a:ext cx="1870025" cy="15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171393" y="4211553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4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837308" y="4997314"/>
            <a:ext cx="1041960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t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ag code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935546" y="5005781"/>
            <a:ext cx="618156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2693870" y="3690405"/>
            <a:ext cx="1864765" cy="384831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292885" y="3154609"/>
            <a:ext cx="237824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H="1" flipV="1">
            <a:off x="3378200" y="3228698"/>
            <a:ext cx="3896" cy="441602"/>
          </a:xfrm>
          <a:prstGeom prst="straightConnector1">
            <a:avLst/>
          </a:prstGeom>
          <a:ln w="31750" cmpd="sng">
            <a:solidFill>
              <a:schemeClr val="bg2">
                <a:lumMod val="75000"/>
                <a:alpha val="80000"/>
              </a:schemeClr>
            </a:solidFill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769003" y="3453915"/>
            <a:ext cx="1238222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0~0xffffffff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36" name="円形吹き出し 35"/>
          <p:cNvSpPr/>
          <p:nvPr/>
        </p:nvSpPr>
        <p:spPr>
          <a:xfrm>
            <a:off x="692726" y="5467504"/>
            <a:ext cx="1205923" cy="400262"/>
          </a:xfrm>
          <a:prstGeom prst="wedgeEllipseCallout">
            <a:avLst>
              <a:gd name="adj1" fmla="val 8421"/>
              <a:gd name="adj2" fmla="val -103277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/>
              <a:t>Tag type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9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ShowFrame</a:t>
            </a:r>
            <a:r>
              <a:rPr kumimoji="1" lang="en-US" altLang="ja-JP" dirty="0" smtClean="0"/>
              <a:t>, End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ShowFrame</a:t>
            </a:r>
            <a:r>
              <a:rPr lang="en-US" altLang="ja-JP" dirty="0"/>
              <a:t>, End (</a:t>
            </a:r>
            <a:r>
              <a:rPr lang="ja-JP" altLang="en-US" dirty="0"/>
              <a:t> </a:t>
            </a:r>
            <a:r>
              <a:rPr lang="en-US" altLang="ja-JP" dirty="0"/>
              <a:t>payload </a:t>
            </a:r>
            <a:r>
              <a:rPr lang="ja-JP" altLang="en-US" dirty="0"/>
              <a:t>無し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64599" y="2191866"/>
            <a:ext cx="1834720" cy="67889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Tag 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ShowFrame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lang="en-US" altLang="ja-JP" sz="16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976142" y="2958119"/>
            <a:ext cx="15373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338769" y="2958108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76142" y="2515153"/>
            <a:ext cx="1489091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Tag &amp; 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円形吹き出し 12"/>
          <p:cNvSpPr/>
          <p:nvPr/>
        </p:nvSpPr>
        <p:spPr>
          <a:xfrm>
            <a:off x="629720" y="3114682"/>
            <a:ext cx="741875" cy="396270"/>
          </a:xfrm>
          <a:prstGeom prst="wedgeEllipseCallout">
            <a:avLst>
              <a:gd name="adj1" fmla="val 19205"/>
              <a:gd name="adj2" fmla="val -129866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t</a:t>
            </a:r>
            <a:r>
              <a:rPr lang="en-US" altLang="ja-JP" sz="1400" dirty="0" smtClean="0">
                <a:solidFill>
                  <a:schemeClr val="tx1"/>
                </a:solidFill>
              </a:rPr>
              <a:t>ype:1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089712" y="3103376"/>
            <a:ext cx="591994" cy="341089"/>
          </a:xfrm>
          <a:prstGeom prst="wedgeEllipseCallout">
            <a:avLst>
              <a:gd name="adj1" fmla="val -52197"/>
              <a:gd name="adj2" fmla="val -155157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882212" y="4043669"/>
            <a:ext cx="1852362" cy="67889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Tag (End)</a:t>
            </a:r>
            <a:endParaRPr lang="en-US" altLang="ja-JP" sz="16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93755" y="4809922"/>
            <a:ext cx="15373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1356382" y="4809911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93755" y="4366956"/>
            <a:ext cx="1489091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Tag &amp; 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円形吹き出し 18"/>
          <p:cNvSpPr/>
          <p:nvPr/>
        </p:nvSpPr>
        <p:spPr>
          <a:xfrm>
            <a:off x="647333" y="4966485"/>
            <a:ext cx="741875" cy="396270"/>
          </a:xfrm>
          <a:prstGeom prst="wedgeEllipseCallout">
            <a:avLst>
              <a:gd name="adj1" fmla="val 19205"/>
              <a:gd name="adj2" fmla="val -129866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type:0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0" name="円形吹き出し 19"/>
          <p:cNvSpPr/>
          <p:nvPr/>
        </p:nvSpPr>
        <p:spPr>
          <a:xfrm>
            <a:off x="2107325" y="4955179"/>
            <a:ext cx="591994" cy="341089"/>
          </a:xfrm>
          <a:prstGeom prst="wedgeEllipseCallout">
            <a:avLst>
              <a:gd name="adj1" fmla="val -52197"/>
              <a:gd name="adj2" fmla="val -155157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1295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SetBackgroundColor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背景色設定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SetBackgroundColor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簡単な例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86964" y="2131484"/>
            <a:ext cx="3716025" cy="67889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Tag (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SetBackgroundColor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)</a:t>
            </a:r>
            <a:endParaRPr lang="en-US" altLang="ja-JP" sz="16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898508" y="2897737"/>
            <a:ext cx="1188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261135" y="2897726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196072" y="2899856"/>
            <a:ext cx="2233659" cy="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2807793" y="2894466"/>
            <a:ext cx="1006258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3 </a:t>
            </a:r>
            <a:r>
              <a:rPr lang="en-US" altLang="ja-JP" sz="1400" dirty="0" smtClean="0">
                <a:solidFill>
                  <a:srgbClr val="292934"/>
                </a:solidFill>
              </a:rPr>
              <a:t>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898508" y="2454771"/>
            <a:ext cx="1188400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Tag </a:t>
            </a:r>
            <a:r>
              <a:rPr lang="en-US" altLang="ja-JP" sz="1400" b="1" dirty="0">
                <a:solidFill>
                  <a:schemeClr val="tx1"/>
                </a:solidFill>
              </a:rPr>
              <a:t>&amp;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61568" y="2454771"/>
            <a:ext cx="2233659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err="1" smtClean="0">
                <a:solidFill>
                  <a:schemeClr val="tx1"/>
                </a:solidFill>
              </a:rPr>
              <a:t>BackgroundColor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18833" y="3319846"/>
            <a:ext cx="2120138" cy="593230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400" b="1" dirty="0" err="1" smtClean="0">
                <a:solidFill>
                  <a:schemeClr val="tx1"/>
                </a:solidFill>
              </a:rPr>
              <a:t>BackgroundColor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360142" y="3573450"/>
            <a:ext cx="593544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Green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692715" y="3573450"/>
            <a:ext cx="593544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Red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013831" y="3573291"/>
            <a:ext cx="593544" cy="287866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Blue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円形吹き出し 16"/>
          <p:cNvSpPr/>
          <p:nvPr/>
        </p:nvSpPr>
        <p:spPr>
          <a:xfrm>
            <a:off x="629720" y="3054300"/>
            <a:ext cx="741875" cy="396270"/>
          </a:xfrm>
          <a:prstGeom prst="wedgeEllipseCallout">
            <a:avLst>
              <a:gd name="adj1" fmla="val 19205"/>
              <a:gd name="adj2" fmla="val -129866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type:9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8" name="円形吹き出し 17"/>
          <p:cNvSpPr/>
          <p:nvPr/>
        </p:nvSpPr>
        <p:spPr>
          <a:xfrm>
            <a:off x="2086908" y="2977686"/>
            <a:ext cx="591994" cy="341089"/>
          </a:xfrm>
          <a:prstGeom prst="wedgeEllipseCallout">
            <a:avLst>
              <a:gd name="adj1" fmla="val -65312"/>
              <a:gd name="adj2" fmla="val -139982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683301" y="4001166"/>
            <a:ext cx="602958" cy="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2336009" y="4015550"/>
            <a:ext cx="602958" cy="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013831" y="4015544"/>
            <a:ext cx="602958" cy="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1692533" y="4001166"/>
            <a:ext cx="593726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1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336874" y="4009798"/>
            <a:ext cx="593726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1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032924" y="4015550"/>
            <a:ext cx="593726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1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8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DefineBitsJPEG</a:t>
            </a:r>
            <a:r>
              <a:rPr kumimoji="1" lang="en-US" altLang="ja-JP" dirty="0" smtClean="0"/>
              <a:t> (JPEG</a:t>
            </a:r>
            <a:r>
              <a:rPr kumimoji="1" lang="ja-JP" altLang="en-US" dirty="0" smtClean="0"/>
              <a:t>画像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DefineBitsJPEG3 (JPEG </a:t>
            </a:r>
            <a:r>
              <a:rPr lang="ja-JP" altLang="en-US" dirty="0" err="1" smtClean="0"/>
              <a:t>に透</a:t>
            </a:r>
            <a:r>
              <a:rPr lang="ja-JP" altLang="en-US" dirty="0" smtClean="0"/>
              <a:t>明度を追加したもの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86964" y="2459272"/>
            <a:ext cx="7071700" cy="67889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Tag (DefineBitsJPEG3)</a:t>
            </a:r>
            <a:endParaRPr lang="en-US" altLang="ja-JP" sz="16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898508" y="3225525"/>
            <a:ext cx="15373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261135" y="3225514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6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377218" y="3227644"/>
            <a:ext cx="79316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2380253" y="3246910"/>
            <a:ext cx="799992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98509" y="2782559"/>
            <a:ext cx="1387492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Tag </a:t>
            </a:r>
            <a:r>
              <a:rPr lang="en-US" altLang="ja-JP" sz="1400" b="1" dirty="0">
                <a:solidFill>
                  <a:schemeClr val="tx1"/>
                </a:solidFill>
              </a:rPr>
              <a:t>&amp;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14749" y="2768179"/>
            <a:ext cx="1452916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err="1" smtClean="0">
                <a:solidFill>
                  <a:schemeClr val="tx1"/>
                </a:solidFill>
              </a:rPr>
              <a:t>OffsetToAlpha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円形吹き出し 14"/>
          <p:cNvSpPr/>
          <p:nvPr/>
        </p:nvSpPr>
        <p:spPr>
          <a:xfrm>
            <a:off x="629720" y="3382088"/>
            <a:ext cx="741875" cy="396270"/>
          </a:xfrm>
          <a:prstGeom prst="wedgeEllipseCallout">
            <a:avLst>
              <a:gd name="adj1" fmla="val 19205"/>
              <a:gd name="adj2" fmla="val -129866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type:35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365079" y="2717303"/>
            <a:ext cx="787265" cy="389619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Charater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</a:rPr>
              <a:t>ID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 flipV="1">
            <a:off x="1280185" y="3456519"/>
            <a:ext cx="237824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738749" y="2768179"/>
            <a:ext cx="1342879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JPEG Data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66451" y="2669302"/>
            <a:ext cx="1485183" cy="389619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zlib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compressed)</a:t>
            </a:r>
          </a:p>
          <a:p>
            <a:pPr algn="ctr"/>
            <a:r>
              <a:rPr kumimoji="1" lang="en-US" altLang="ja-JP" sz="1200" b="1" dirty="0" err="1" smtClean="0">
                <a:solidFill>
                  <a:schemeClr val="tx1"/>
                </a:solidFill>
              </a:rPr>
              <a:t>BitmapAlphaData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3199174" y="3243286"/>
            <a:ext cx="146849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3478253" y="3245297"/>
            <a:ext cx="799992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4 </a:t>
            </a:r>
            <a:r>
              <a:rPr lang="en-US" altLang="ja-JP" sz="1400" dirty="0" smtClean="0">
                <a:solidFill>
                  <a:srgbClr val="292934"/>
                </a:solidFill>
              </a:rPr>
              <a:t>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4738749" y="3256086"/>
            <a:ext cx="134287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4520246" y="3264710"/>
            <a:ext cx="1794295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(</a:t>
            </a:r>
            <a:r>
              <a:rPr lang="en-US" altLang="ja-JP" sz="1400" dirty="0" err="1" smtClean="0">
                <a:solidFill>
                  <a:srgbClr val="292934"/>
                </a:solidFill>
              </a:rPr>
              <a:t>OffsetToAlpha</a:t>
            </a:r>
            <a:r>
              <a:rPr lang="en-US" altLang="ja-JP" sz="1400" dirty="0" smtClean="0">
                <a:solidFill>
                  <a:srgbClr val="292934"/>
                </a:solidFill>
              </a:rPr>
              <a:t>)</a:t>
            </a:r>
            <a:r>
              <a:rPr lang="en-US" altLang="ja-JP" sz="1400" dirty="0" smtClean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2435886" y="2326010"/>
            <a:ext cx="5353040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3904129" y="2107411"/>
            <a:ext cx="1794295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(length)</a:t>
            </a:r>
            <a:r>
              <a:rPr lang="en-US" altLang="ja-JP" sz="1400" dirty="0" smtClean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1560777" y="2784682"/>
            <a:ext cx="672617" cy="304747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4209815" y="2081588"/>
            <a:ext cx="672617" cy="304747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3234086" y="2734556"/>
            <a:ext cx="1399075" cy="353122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4476652" y="3214021"/>
            <a:ext cx="1399075" cy="353122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2233394" y="2326010"/>
            <a:ext cx="1976421" cy="512061"/>
          </a:xfrm>
          <a:prstGeom prst="straightConnector1">
            <a:avLst/>
          </a:prstGeom>
          <a:ln w="31750" cmpd="sng">
            <a:solidFill>
              <a:schemeClr val="bg2">
                <a:lumMod val="75000"/>
                <a:alpha val="80000"/>
              </a:schemeClr>
            </a:solidFill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4362215" y="3087678"/>
            <a:ext cx="439061" cy="126343"/>
          </a:xfrm>
          <a:prstGeom prst="straightConnector1">
            <a:avLst/>
          </a:prstGeom>
          <a:ln w="31750" cmpd="sng">
            <a:solidFill>
              <a:schemeClr val="bg2">
                <a:lumMod val="75000"/>
                <a:alpha val="80000"/>
              </a:schemeClr>
            </a:solidFill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図 52" descr="saitam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64" y="2543242"/>
            <a:ext cx="398019" cy="294829"/>
          </a:xfrm>
          <a:prstGeom prst="rect">
            <a:avLst/>
          </a:prstGeom>
        </p:spPr>
      </p:pic>
      <p:sp>
        <p:nvSpPr>
          <p:cNvPr id="54" name="正方形/長方形 53"/>
          <p:cNvSpPr/>
          <p:nvPr/>
        </p:nvSpPr>
        <p:spPr>
          <a:xfrm>
            <a:off x="1828801" y="6169640"/>
            <a:ext cx="5753902" cy="266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/>
                </a:solidFill>
              </a:rPr>
              <a:t>参考</a:t>
            </a:r>
            <a:r>
              <a:rPr lang="en-US" altLang="ja-JP" sz="1100" dirty="0" smtClean="0">
                <a:solidFill>
                  <a:schemeClr val="tx1"/>
                </a:solidFill>
              </a:rPr>
              <a:t>) </a:t>
            </a:r>
            <a:r>
              <a:rPr lang="en-US" altLang="ja-JP" sz="1100" dirty="0">
                <a:solidFill>
                  <a:srgbClr val="292934"/>
                </a:solidFill>
                <a:hlinkClick r:id="rId3"/>
              </a:rPr>
              <a:t>http://labs.gree.jp/blog/2010/09/782</a:t>
            </a:r>
            <a:r>
              <a:rPr lang="en-US" altLang="ja-JP" sz="1100" dirty="0" smtClean="0">
                <a:solidFill>
                  <a:srgbClr val="292934"/>
                </a:solidFill>
                <a:hlinkClick r:id="rId3"/>
              </a:rPr>
              <a:t>/</a:t>
            </a:r>
            <a:r>
              <a:rPr lang="ja-JP" altLang="en-US" sz="1100" dirty="0">
                <a:solidFill>
                  <a:srgbClr val="292934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SWF</a:t>
            </a:r>
            <a:r>
              <a:rPr lang="ja-JP" altLang="en-US" sz="1100" dirty="0">
                <a:solidFill>
                  <a:schemeClr val="tx1"/>
                </a:solidFill>
              </a:rPr>
              <a:t>バイナリ編集のススメ第三回 </a:t>
            </a:r>
            <a:r>
              <a:rPr lang="en-US" altLang="ja-JP" sz="1100" dirty="0">
                <a:solidFill>
                  <a:schemeClr val="tx1"/>
                </a:solidFill>
              </a:rPr>
              <a:t>(JPEG)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7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DefineBitsLossless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可逆圧縮画像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DefineBitsLossless2</a:t>
            </a:r>
            <a:r>
              <a:rPr lang="ja-JP" altLang="en-US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透明度付き </a:t>
            </a:r>
            <a:r>
              <a:rPr lang="en-US" altLang="ja-JP" dirty="0" smtClean="0"/>
              <a:t>PNG/GIF </a:t>
            </a:r>
            <a:r>
              <a:rPr lang="ja-JP" altLang="en-US" dirty="0" smtClean="0"/>
              <a:t>画像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Format:3</a:t>
            </a:r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lvl="1"/>
            <a:r>
              <a:rPr kumimoji="1" lang="en-US" altLang="ja-JP" dirty="0" smtClean="0"/>
              <a:t>Format: 4, 5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890643" y="6169640"/>
            <a:ext cx="5692059" cy="266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/>
                </a:solidFill>
              </a:rPr>
              <a:t>参考</a:t>
            </a:r>
            <a:r>
              <a:rPr lang="en-US" altLang="ja-JP" sz="1100" dirty="0">
                <a:solidFill>
                  <a:schemeClr val="tx1"/>
                </a:solidFill>
              </a:rPr>
              <a:t>) </a:t>
            </a:r>
            <a:r>
              <a:rPr lang="en-US" altLang="ja-JP" sz="1100" dirty="0" smtClean="0">
                <a:solidFill>
                  <a:schemeClr val="tx1"/>
                </a:solidFill>
                <a:hlinkClick r:id="rId2"/>
              </a:rPr>
              <a:t>http://labs.gree.jp/blog/2010/12/1902/</a:t>
            </a:r>
            <a:r>
              <a:rPr lang="en-US" altLang="ja-JP" sz="1100" dirty="0" smtClean="0">
                <a:solidFill>
                  <a:schemeClr val="tx1"/>
                </a:solidFill>
              </a:rPr>
              <a:t> SWF</a:t>
            </a:r>
            <a:r>
              <a:rPr lang="ja-JP" altLang="en-US" sz="1100" dirty="0">
                <a:solidFill>
                  <a:schemeClr val="tx1"/>
                </a:solidFill>
              </a:rPr>
              <a:t>バイナリ編集のススメ第五回 </a:t>
            </a:r>
            <a:r>
              <a:rPr lang="en-US" altLang="ja-JP" sz="1100" dirty="0">
                <a:solidFill>
                  <a:schemeClr val="tx1"/>
                </a:solidFill>
              </a:rPr>
              <a:t>(PNG)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76736" y="2390264"/>
            <a:ext cx="7071700" cy="67889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Tag (DefineBitsLossless2)</a:t>
            </a:r>
            <a:endParaRPr lang="en-US" altLang="ja-JP" sz="16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088280" y="3145013"/>
            <a:ext cx="992135" cy="1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2161568" y="3150010"/>
            <a:ext cx="79316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1088280" y="2648294"/>
            <a:ext cx="992135" cy="389619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Tag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Length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999100" y="2699171"/>
            <a:ext cx="701624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Format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149429" y="2648295"/>
            <a:ext cx="787265" cy="389619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Charater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</a:rPr>
              <a:t>ID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70506" y="2705821"/>
            <a:ext cx="689341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Width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86567" y="2615911"/>
            <a:ext cx="742591" cy="389619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TableSize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983524" y="3148403"/>
            <a:ext cx="717200" cy="16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V="1">
            <a:off x="3745711" y="3145305"/>
            <a:ext cx="76687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1248038" y="2802095"/>
            <a:ext cx="672617" cy="304747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4531075" y="2702047"/>
            <a:ext cx="689341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Height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120479" y="2458541"/>
            <a:ext cx="1851004" cy="544272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zlib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compressed)</a:t>
            </a:r>
          </a:p>
          <a:p>
            <a:pPr algn="ctr"/>
            <a:r>
              <a:rPr kumimoji="1" lang="en-US" altLang="ja-JP" sz="1200" b="1" dirty="0" err="1" smtClean="0">
                <a:solidFill>
                  <a:schemeClr val="tx1"/>
                </a:solidFill>
              </a:rPr>
              <a:t>ColorTable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ColormapPixelData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038027" y="3374933"/>
            <a:ext cx="2967076" cy="481075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sz="1200" b="1" dirty="0" err="1" smtClean="0">
                <a:solidFill>
                  <a:schemeClr val="tx1"/>
                </a:solidFill>
              </a:rPr>
              <a:t>ColorTable</a:t>
            </a:r>
            <a:r>
              <a:rPr kumimoji="1" lang="en-US" altLang="ja-JP" sz="1200" b="1" dirty="0" smtClean="0">
                <a:solidFill>
                  <a:schemeClr val="tx1"/>
                </a:solidFill>
              </a:rPr>
              <a:t> &amp;  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ColormapPixelData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4492307" y="3142179"/>
            <a:ext cx="76687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5286567" y="3147708"/>
            <a:ext cx="76687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2149429" y="2242361"/>
            <a:ext cx="58555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3617672" y="2023760"/>
            <a:ext cx="1794295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(length)</a:t>
            </a:r>
            <a:r>
              <a:rPr lang="en-US" altLang="ja-JP" sz="1400" dirty="0" smtClean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3819846" y="2084197"/>
            <a:ext cx="672617" cy="304747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1823177" y="2150311"/>
            <a:ext cx="2100181" cy="681107"/>
          </a:xfrm>
          <a:prstGeom prst="straightConnector1">
            <a:avLst/>
          </a:prstGeom>
          <a:ln w="31750" cmpd="sng">
            <a:solidFill>
              <a:schemeClr val="bg2">
                <a:lumMod val="75000"/>
                <a:alpha val="80000"/>
              </a:schemeClr>
            </a:solidFill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248038" y="3133553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6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201850" y="3131983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964596" y="3141414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1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780132" y="3132095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480822" y="3128858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259182" y="3147708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1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pic>
        <p:nvPicPr>
          <p:cNvPr id="18" name="図 17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69" y="2567032"/>
            <a:ext cx="398019" cy="294829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5106281" y="3602241"/>
            <a:ext cx="991266" cy="219263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en-US" altLang="ja-JP" sz="1200" b="1" dirty="0" err="1" smtClean="0">
                <a:solidFill>
                  <a:schemeClr val="tx1"/>
                </a:solidFill>
              </a:rPr>
              <a:t>ColorTable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185724" y="3596836"/>
            <a:ext cx="1733114" cy="224668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en-US" altLang="ja-JP" sz="1200" b="1" dirty="0" err="1" smtClean="0">
                <a:solidFill>
                  <a:schemeClr val="tx1"/>
                </a:solidFill>
              </a:rPr>
              <a:t>ColormapPixelData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V="1">
            <a:off x="5125040" y="3929844"/>
            <a:ext cx="963881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4640476" y="3964349"/>
            <a:ext cx="2165787" cy="21859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(4 x </a:t>
            </a:r>
            <a:r>
              <a:rPr lang="en-US" altLang="ja-JP" sz="1400" dirty="0" err="1" smtClean="0">
                <a:solidFill>
                  <a:srgbClr val="292934"/>
                </a:solidFill>
              </a:rPr>
              <a:t>ColorTableSize</a:t>
            </a:r>
            <a:r>
              <a:rPr lang="en-US" altLang="ja-JP" sz="1400" dirty="0" smtClean="0">
                <a:solidFill>
                  <a:srgbClr val="292934"/>
                </a:solidFill>
              </a:rPr>
              <a:t>)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5317081" y="3047419"/>
            <a:ext cx="0" cy="1089451"/>
          </a:xfrm>
          <a:prstGeom prst="straightConnector1">
            <a:avLst/>
          </a:prstGeom>
          <a:ln w="31750" cmpd="sng">
            <a:solidFill>
              <a:schemeClr val="bg2">
                <a:lumMod val="75000"/>
                <a:alpha val="80000"/>
              </a:schemeClr>
            </a:solidFill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/>
          <p:cNvSpPr/>
          <p:nvPr/>
        </p:nvSpPr>
        <p:spPr>
          <a:xfrm>
            <a:off x="956613" y="4538696"/>
            <a:ext cx="7071700" cy="67889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altLang="ja-JP" sz="1600" b="1" dirty="0" smtClean="0">
                <a:solidFill>
                  <a:schemeClr val="tx1"/>
                </a:solidFill>
              </a:rPr>
              <a:t>Tag (DefineBitsLossless2)</a:t>
            </a:r>
            <a:endParaRPr lang="en-US" altLang="ja-JP" sz="1600" b="1" dirty="0" smtClean="0">
              <a:solidFill>
                <a:schemeClr val="tx1"/>
              </a:solidFill>
            </a:endParaRPr>
          </a:p>
          <a:p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1" name="直線矢印コネクタ 110"/>
          <p:cNvCxnSpPr/>
          <p:nvPr/>
        </p:nvCxnSpPr>
        <p:spPr>
          <a:xfrm flipV="1">
            <a:off x="1068157" y="5293445"/>
            <a:ext cx="992135" cy="115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V="1">
            <a:off x="2141445" y="5298442"/>
            <a:ext cx="793166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068157" y="4796726"/>
            <a:ext cx="992135" cy="389619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Tag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Length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14" name="正方形/長方形 113"/>
          <p:cNvSpPr/>
          <p:nvPr/>
        </p:nvSpPr>
        <p:spPr>
          <a:xfrm>
            <a:off x="2978977" y="4847603"/>
            <a:ext cx="701624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Format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129306" y="4796727"/>
            <a:ext cx="787265" cy="389619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Charater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</a:rPr>
              <a:t>ID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3750383" y="4854253"/>
            <a:ext cx="689341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Width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7" name="正方形/長方形 116"/>
          <p:cNvSpPr/>
          <p:nvPr/>
        </p:nvSpPr>
        <p:spPr>
          <a:xfrm>
            <a:off x="5266444" y="4764343"/>
            <a:ext cx="742591" cy="389619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Color</a:t>
            </a:r>
          </a:p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TableSize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8" name="直線矢印コネクタ 117"/>
          <p:cNvCxnSpPr/>
          <p:nvPr/>
        </p:nvCxnSpPr>
        <p:spPr>
          <a:xfrm>
            <a:off x="2963401" y="5296835"/>
            <a:ext cx="717200" cy="16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 flipV="1">
            <a:off x="3725588" y="5293737"/>
            <a:ext cx="76687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円/楕円 119"/>
          <p:cNvSpPr/>
          <p:nvPr/>
        </p:nvSpPr>
        <p:spPr>
          <a:xfrm>
            <a:off x="1227915" y="4950527"/>
            <a:ext cx="672617" cy="304747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4510952" y="4850479"/>
            <a:ext cx="689341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Height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6100356" y="4744989"/>
            <a:ext cx="1851004" cy="403320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(</a:t>
            </a:r>
            <a:r>
              <a:rPr lang="en-US" altLang="ja-JP" sz="1200" b="1" dirty="0" err="1" smtClean="0">
                <a:solidFill>
                  <a:schemeClr val="tx1"/>
                </a:solidFill>
              </a:rPr>
              <a:t>zlib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compressed)</a:t>
            </a:r>
          </a:p>
          <a:p>
            <a:pPr algn="ctr"/>
            <a:r>
              <a:rPr kumimoji="1" lang="en-US" altLang="ja-JP" sz="1200" b="1" dirty="0" err="1" smtClean="0">
                <a:solidFill>
                  <a:schemeClr val="tx1"/>
                </a:solidFill>
              </a:rPr>
              <a:t>BitmapPixelData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5017904" y="5572669"/>
            <a:ext cx="2967076" cy="336885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/>
          <p:nvPr/>
        </p:nvCxnSpPr>
        <p:spPr>
          <a:xfrm flipV="1">
            <a:off x="4472184" y="5290611"/>
            <a:ext cx="76687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/>
          <p:nvPr/>
        </p:nvCxnSpPr>
        <p:spPr>
          <a:xfrm flipV="1">
            <a:off x="5266444" y="5296140"/>
            <a:ext cx="766875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>
            <a:off x="2129306" y="4390793"/>
            <a:ext cx="58555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正方形/長方形 126"/>
          <p:cNvSpPr/>
          <p:nvPr/>
        </p:nvSpPr>
        <p:spPr>
          <a:xfrm>
            <a:off x="3597549" y="4172192"/>
            <a:ext cx="1794295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(length)</a:t>
            </a:r>
            <a:r>
              <a:rPr lang="en-US" altLang="ja-JP" sz="1400" dirty="0" smtClean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28" name="円/楕円 127"/>
          <p:cNvSpPr/>
          <p:nvPr/>
        </p:nvSpPr>
        <p:spPr>
          <a:xfrm>
            <a:off x="3799723" y="4232629"/>
            <a:ext cx="672617" cy="304747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9" name="直線矢印コネクタ 128"/>
          <p:cNvCxnSpPr/>
          <p:nvPr/>
        </p:nvCxnSpPr>
        <p:spPr>
          <a:xfrm flipV="1">
            <a:off x="1803054" y="4298743"/>
            <a:ext cx="2100181" cy="681107"/>
          </a:xfrm>
          <a:prstGeom prst="straightConnector1">
            <a:avLst/>
          </a:prstGeom>
          <a:ln w="31750" cmpd="sng">
            <a:solidFill>
              <a:schemeClr val="bg2">
                <a:lumMod val="75000"/>
                <a:alpha val="80000"/>
              </a:schemeClr>
            </a:solidFill>
            <a:tailEnd type="arrow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/>
          <p:cNvSpPr/>
          <p:nvPr/>
        </p:nvSpPr>
        <p:spPr>
          <a:xfrm>
            <a:off x="1227915" y="5281985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6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2181727" y="5280415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32" name="正方形/長方形 131"/>
          <p:cNvSpPr/>
          <p:nvPr/>
        </p:nvSpPr>
        <p:spPr>
          <a:xfrm>
            <a:off x="2944473" y="5289846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1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33" name="正方形/長方形 132"/>
          <p:cNvSpPr/>
          <p:nvPr/>
        </p:nvSpPr>
        <p:spPr>
          <a:xfrm>
            <a:off x="3760009" y="5280527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34" name="正方形/長方形 133"/>
          <p:cNvSpPr/>
          <p:nvPr/>
        </p:nvSpPr>
        <p:spPr>
          <a:xfrm>
            <a:off x="4460699" y="5277290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35" name="正方形/長方形 134"/>
          <p:cNvSpPr/>
          <p:nvPr/>
        </p:nvSpPr>
        <p:spPr>
          <a:xfrm>
            <a:off x="5239059" y="5296140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1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pic>
        <p:nvPicPr>
          <p:cNvPr id="136" name="図 135" descr="saita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546" y="4715464"/>
            <a:ext cx="398019" cy="294829"/>
          </a:xfrm>
          <a:prstGeom prst="rect">
            <a:avLst/>
          </a:prstGeom>
        </p:spPr>
      </p:pic>
      <p:sp>
        <p:nvSpPr>
          <p:cNvPr id="138" name="正方形/長方形 137"/>
          <p:cNvSpPr/>
          <p:nvPr/>
        </p:nvSpPr>
        <p:spPr>
          <a:xfrm>
            <a:off x="5125040" y="5650382"/>
            <a:ext cx="2773675" cy="224668"/>
          </a:xfrm>
          <a:prstGeom prst="rect">
            <a:avLst/>
          </a:prstGeom>
          <a:gradFill flip="none" rotWithShape="1">
            <a:gsLst>
              <a:gs pos="0">
                <a:srgbClr val="BECFE6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200" b="1" dirty="0" err="1">
                <a:solidFill>
                  <a:schemeClr val="tx1"/>
                </a:solidFill>
              </a:rPr>
              <a:t>BitmapPixelData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円形吹き出し 139"/>
          <p:cNvSpPr/>
          <p:nvPr/>
        </p:nvSpPr>
        <p:spPr>
          <a:xfrm>
            <a:off x="679967" y="3250713"/>
            <a:ext cx="741875" cy="396270"/>
          </a:xfrm>
          <a:prstGeom prst="wedgeEllipseCallout">
            <a:avLst>
              <a:gd name="adj1" fmla="val 19205"/>
              <a:gd name="adj2" fmla="val -129866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type:36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41" name="円形吹き出し 140"/>
          <p:cNvSpPr/>
          <p:nvPr/>
        </p:nvSpPr>
        <p:spPr>
          <a:xfrm>
            <a:off x="2779767" y="3334510"/>
            <a:ext cx="398419" cy="243870"/>
          </a:xfrm>
          <a:prstGeom prst="wedgeEllipseCallout">
            <a:avLst>
              <a:gd name="adj1" fmla="val 43022"/>
              <a:gd name="adj2" fmla="val -21122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2" name="円形吹き出し 141"/>
          <p:cNvSpPr/>
          <p:nvPr/>
        </p:nvSpPr>
        <p:spPr>
          <a:xfrm>
            <a:off x="2542817" y="5480474"/>
            <a:ext cx="666211" cy="243870"/>
          </a:xfrm>
          <a:prstGeom prst="wedgeEllipseCallout">
            <a:avLst>
              <a:gd name="adj1" fmla="val 43022"/>
              <a:gd name="adj2" fmla="val -211224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4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or 5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43" name="円形吹き出し 142"/>
          <p:cNvSpPr/>
          <p:nvPr/>
        </p:nvSpPr>
        <p:spPr>
          <a:xfrm>
            <a:off x="640302" y="5386589"/>
            <a:ext cx="741875" cy="396270"/>
          </a:xfrm>
          <a:prstGeom prst="wedgeEllipseCallout">
            <a:avLst>
              <a:gd name="adj1" fmla="val 19205"/>
              <a:gd name="adj2" fmla="val -129866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FFC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type:36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DefineShape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ベクター画像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DefineShape2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699405" y="6169640"/>
            <a:ext cx="6107502" cy="266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/>
                </a:solidFill>
              </a:rPr>
              <a:t>参考</a:t>
            </a:r>
            <a:r>
              <a:rPr lang="en-US" altLang="ja-JP" sz="1100" dirty="0">
                <a:solidFill>
                  <a:schemeClr val="tx1"/>
                </a:solidFill>
              </a:rPr>
              <a:t>) </a:t>
            </a:r>
            <a:r>
              <a:rPr lang="en-US" altLang="ja-JP" sz="1100" dirty="0" smtClean="0">
                <a:solidFill>
                  <a:schemeClr val="tx1"/>
                </a:solidFill>
                <a:hlinkClick r:id="rId2"/>
              </a:rPr>
              <a:t>http://labs.gree.jp/blog/2011/04/2328/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SWF</a:t>
            </a:r>
            <a:r>
              <a:rPr lang="ja-JP" altLang="en-US" sz="1100" dirty="0">
                <a:solidFill>
                  <a:schemeClr val="tx1"/>
                </a:solidFill>
              </a:rPr>
              <a:t>バイナリ編集のススメ第七回 </a:t>
            </a:r>
            <a:r>
              <a:rPr lang="en-US" altLang="ja-JP" sz="1100" dirty="0">
                <a:solidFill>
                  <a:schemeClr val="tx1"/>
                </a:solidFill>
              </a:rPr>
              <a:t>(Shape</a:t>
            </a:r>
            <a:r>
              <a:rPr lang="ja-JP" altLang="en-US" sz="1100" dirty="0">
                <a:solidFill>
                  <a:schemeClr val="tx1"/>
                </a:solidFill>
              </a:rPr>
              <a:t>基本構造</a:t>
            </a:r>
            <a:r>
              <a:rPr lang="en-US" altLang="ja-JP" sz="1100" dirty="0">
                <a:solidFill>
                  <a:schemeClr val="tx1"/>
                </a:solidFill>
              </a:rPr>
              <a:t>) 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9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六本木の方から来ました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lvl="1"/>
            <a:r>
              <a:rPr lang="ja-JP" altLang="en-US" dirty="0" smtClean="0"/>
              <a:t>会社は着ている</a:t>
            </a:r>
            <a:r>
              <a:rPr lang="en-US" altLang="ja-JP" dirty="0" smtClean="0"/>
              <a:t>T</a:t>
            </a:r>
            <a:r>
              <a:rPr lang="ja-JP" altLang="en-US" dirty="0" smtClean="0"/>
              <a:t>シャツでお察し下さい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アウェイで発表頑張ります！</a:t>
            </a:r>
            <a:endParaRPr lang="en-US" altLang="ja-JP" dirty="0" smtClean="0"/>
          </a:p>
          <a:p>
            <a:pPr marL="6858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SWF </a:t>
            </a:r>
            <a:r>
              <a:rPr lang="ja-JP" altLang="en-US" dirty="0" smtClean="0"/>
              <a:t>バイナリ編集が趣味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主に</a:t>
            </a:r>
            <a:r>
              <a:rPr lang="en-US" altLang="ja-JP" dirty="0" smtClean="0"/>
              <a:t> Flash Lite)</a:t>
            </a:r>
          </a:p>
          <a:p>
            <a:pPr lvl="1"/>
            <a:r>
              <a:rPr lang="en-US" altLang="ja-JP" dirty="0" smtClean="0"/>
              <a:t>PHP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SWF</a:t>
            </a:r>
            <a:r>
              <a:rPr lang="ja-JP" altLang="en-US" dirty="0" smtClean="0"/>
              <a:t>バイナリ</a:t>
            </a:r>
            <a:r>
              <a:rPr lang="en-US" altLang="en-US" dirty="0" smtClean="0"/>
              <a:t>編集</a:t>
            </a:r>
            <a:r>
              <a:rPr lang="ja-JP" altLang="en-US" dirty="0" smtClean="0"/>
              <a:t>ライブラリを作ってます</a:t>
            </a:r>
            <a:r>
              <a:rPr lang="en-US" altLang="ja-JP" dirty="0" smtClean="0"/>
              <a:t> </a:t>
            </a:r>
          </a:p>
          <a:p>
            <a:pPr lvl="1"/>
            <a:endParaRPr lang="en-US" altLang="ja-JP" dirty="0" smtClean="0"/>
          </a:p>
          <a:p>
            <a:pPr marL="274320" lvl="1" indent="0">
              <a:buNone/>
            </a:pPr>
            <a:r>
              <a:rPr lang="en-US" altLang="ja-JP" dirty="0" smtClean="0"/>
              <a:t>(</a:t>
            </a:r>
            <a:r>
              <a:rPr lang="ja-JP" altLang="en-US" dirty="0" smtClean="0"/>
              <a:t>動的</a:t>
            </a:r>
            <a:r>
              <a:rPr lang="ja-JP" altLang="en-US" dirty="0"/>
              <a:t>生成</a:t>
            </a:r>
            <a:r>
              <a:rPr lang="ja-JP" altLang="en-US" dirty="0" smtClean="0"/>
              <a:t>が下火でそろそろ過去形</a:t>
            </a:r>
            <a:r>
              <a:rPr lang="en-US" altLang="ja-JP" dirty="0" smtClean="0"/>
              <a:t> </a:t>
            </a:r>
            <a:r>
              <a:rPr lang="ja-JP" altLang="en-US" dirty="0" smtClean="0"/>
              <a:t>；</a:t>
            </a:r>
            <a:r>
              <a:rPr lang="en-US" altLang="ja-JP" dirty="0" err="1" smtClean="0"/>
              <a:t>ω</a:t>
            </a:r>
            <a:r>
              <a:rPr lang="ja-JP" altLang="en-US" dirty="0" smtClean="0"/>
              <a:t>；</a:t>
            </a:r>
            <a:r>
              <a:rPr lang="en-US" altLang="ja-JP" dirty="0" smtClean="0"/>
              <a:t>)</a:t>
            </a:r>
          </a:p>
          <a:p>
            <a:pPr marL="27432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http://sourceforge.jp/projects/swfed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/>
            <a:r>
              <a:rPr lang="en-US" altLang="ja-JP" dirty="0">
                <a:hlinkClick r:id="rId3"/>
              </a:rPr>
              <a:t>http://</a:t>
            </a:r>
            <a:r>
              <a:rPr lang="en-US" altLang="ja-JP" dirty="0" err="1">
                <a:hlinkClick r:id="rId3"/>
              </a:rPr>
              <a:t>openpear.org</a:t>
            </a:r>
            <a:r>
              <a:rPr lang="en-US" altLang="ja-JP" dirty="0">
                <a:hlinkClick r:id="rId3"/>
              </a:rPr>
              <a:t>/package/IO_SWF</a:t>
            </a:r>
            <a:endParaRPr kumimoji="1" lang="ja-JP" altLang="en-US" dirty="0"/>
          </a:p>
        </p:txBody>
      </p:sp>
      <p:pic>
        <p:nvPicPr>
          <p:cNvPr id="4" name="図 3" descr="ropphills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54" y="1312334"/>
            <a:ext cx="1889792" cy="2218266"/>
          </a:xfrm>
          <a:prstGeom prst="rect">
            <a:avLst/>
          </a:prstGeom>
        </p:spPr>
      </p:pic>
      <p:pic>
        <p:nvPicPr>
          <p:cNvPr id="5" name="図 4" descr="640x640_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75" y="4749800"/>
            <a:ext cx="3344859" cy="15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PlaceObject</a:t>
            </a:r>
            <a:r>
              <a:rPr lang="en-US" altLang="ja-JP" dirty="0" smtClean="0"/>
              <a:t> (</a:t>
            </a:r>
            <a:r>
              <a:rPr lang="ja-JP" altLang="en-US" dirty="0" smtClean="0"/>
              <a:t>画像の貼り付け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53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DoAction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ActionScript</a:t>
            </a:r>
            <a:r>
              <a:rPr lang="ja-JP" altLang="en-US" dirty="0"/>
              <a:t>実行</a:t>
            </a:r>
            <a:r>
              <a:rPr lang="ja-JP" altLang="en-US" dirty="0" smtClean="0"/>
              <a:t>コード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06107" y="6169640"/>
            <a:ext cx="6400800" cy="266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ja-JP" altLang="en-US" sz="1100" dirty="0">
                <a:solidFill>
                  <a:schemeClr val="tx1"/>
                </a:solidFill>
              </a:rPr>
              <a:t>参考</a:t>
            </a:r>
            <a:r>
              <a:rPr lang="en-US" altLang="ja-JP" sz="1100" dirty="0">
                <a:solidFill>
                  <a:schemeClr val="tx1"/>
                </a:solidFill>
              </a:rPr>
              <a:t>) </a:t>
            </a:r>
            <a:r>
              <a:rPr lang="en-US" altLang="ja-JP" sz="1100" dirty="0" smtClean="0">
                <a:solidFill>
                  <a:schemeClr val="tx1"/>
                </a:solidFill>
                <a:hlinkClick r:id="rId2"/>
              </a:rPr>
              <a:t>http://labs.gree.jp/blog/2011/07/3259/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SWF</a:t>
            </a:r>
            <a:r>
              <a:rPr lang="ja-JP" altLang="en-US" sz="1100" dirty="0">
                <a:solidFill>
                  <a:schemeClr val="tx1"/>
                </a:solidFill>
              </a:rPr>
              <a:t>バイナリ編集のススメ第八回 </a:t>
            </a:r>
            <a:r>
              <a:rPr lang="en-US" altLang="ja-JP" sz="1100" dirty="0">
                <a:solidFill>
                  <a:schemeClr val="tx1"/>
                </a:solidFill>
              </a:rPr>
              <a:t>(Action – AS2 </a:t>
            </a:r>
            <a:r>
              <a:rPr lang="en-US" altLang="ja-JP" sz="1100" dirty="0" err="1">
                <a:solidFill>
                  <a:schemeClr val="tx1"/>
                </a:solidFill>
              </a:rPr>
              <a:t>Bytecode</a:t>
            </a:r>
            <a:r>
              <a:rPr lang="ja-JP" altLang="en-US" sz="1100" dirty="0">
                <a:solidFill>
                  <a:schemeClr val="tx1"/>
                </a:solidFill>
              </a:rPr>
              <a:t>編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DefineButton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ボタンの振る舞い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532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DefineSprite</a:t>
            </a:r>
            <a:r>
              <a:rPr kumimoji="1" lang="en-US" altLang="ja-JP" dirty="0" smtClean="0"/>
              <a:t> (</a:t>
            </a:r>
            <a:r>
              <a:rPr kumimoji="1" lang="ja-JP" altLang="en-US" dirty="0" smtClean="0"/>
              <a:t>シンボル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25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16bits, 32bits</a:t>
            </a:r>
            <a:r>
              <a:rPr kumimoji="1" lang="ja-JP" altLang="en-US" dirty="0" smtClean="0"/>
              <a:t>値は </a:t>
            </a:r>
            <a:r>
              <a:rPr kumimoji="1" lang="en-US" altLang="ja-JP" dirty="0" err="1" smtClean="0"/>
              <a:t>LittleEndian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で埋まっている</a:t>
            </a:r>
            <a:endParaRPr kumimoji="1" lang="en-US" altLang="ja-JP" dirty="0" smtClean="0"/>
          </a:p>
          <a:p>
            <a:r>
              <a:rPr lang="en-US" altLang="ja-JP" dirty="0" smtClean="0"/>
              <a:t>Bit </a:t>
            </a:r>
            <a:r>
              <a:rPr lang="ja-JP" altLang="en-US" dirty="0" smtClean="0"/>
              <a:t>は先頭から切り出せば </a:t>
            </a:r>
            <a:r>
              <a:rPr lang="en-US" altLang="ja-JP" dirty="0" smtClean="0"/>
              <a:t>OK</a:t>
            </a:r>
          </a:p>
          <a:p>
            <a:pPr lvl="1"/>
            <a:r>
              <a:rPr lang="en-US" altLang="ja-JP" dirty="0" err="1"/>
              <a:t>tag_and_lenght</a:t>
            </a:r>
            <a:r>
              <a:rPr lang="ja-JP" altLang="en-US" dirty="0"/>
              <a:t> だけ </a:t>
            </a:r>
            <a:r>
              <a:rPr lang="en-US" altLang="ja-JP" dirty="0"/>
              <a:t>16Bits </a:t>
            </a:r>
            <a:r>
              <a:rPr lang="ja-JP" altLang="en-US" dirty="0"/>
              <a:t>まとまってるので </a:t>
            </a:r>
            <a:r>
              <a:rPr lang="en-US" altLang="ja-JP" dirty="0" err="1"/>
              <a:t>LittleEndian</a:t>
            </a:r>
            <a:r>
              <a:rPr lang="en-US" altLang="ja-JP" dirty="0"/>
              <a:t> 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r>
              <a:rPr lang="en-US" altLang="ja-JP" dirty="0" smtClean="0"/>
              <a:t>Byte Alignment </a:t>
            </a:r>
            <a:r>
              <a:rPr lang="ja-JP" altLang="en-US" dirty="0" smtClean="0"/>
              <a:t>が重要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Matrix </a:t>
            </a:r>
            <a:r>
              <a:rPr lang="ja-JP" altLang="en-US" dirty="0" smtClean="0"/>
              <a:t>等、情報要素によって </a:t>
            </a:r>
            <a:r>
              <a:rPr lang="en-US" altLang="ja-JP" dirty="0" smtClean="0"/>
              <a:t>Alignment </a:t>
            </a:r>
            <a:r>
              <a:rPr lang="ja-JP" altLang="en-US" dirty="0" smtClean="0"/>
              <a:t>を取るか決まる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8Bit </a:t>
            </a:r>
            <a:r>
              <a:rPr lang="ja-JP" altLang="en-US" dirty="0" smtClean="0"/>
              <a:t>単位でフラグが並んでいる場合は仕様書になくても </a:t>
            </a:r>
            <a:r>
              <a:rPr lang="en-US" altLang="ja-JP" dirty="0" smtClean="0"/>
              <a:t>alignment </a:t>
            </a:r>
            <a:r>
              <a:rPr lang="ja-JP" altLang="en-US" dirty="0" smtClean="0"/>
              <a:t>を取る</a:t>
            </a:r>
            <a:endParaRPr lang="en-US" altLang="ja-JP" dirty="0" smtClean="0"/>
          </a:p>
          <a:p>
            <a:r>
              <a:rPr lang="ja-JP" altLang="en-US" dirty="0" smtClean="0"/>
              <a:t>あ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tag_and_lenght</a:t>
            </a:r>
            <a:r>
              <a:rPr lang="ja-JP" altLang="en-US" dirty="0" smtClean="0"/>
              <a:t> だけ </a:t>
            </a:r>
            <a:r>
              <a:rPr lang="en-US" altLang="ja-JP" dirty="0" smtClean="0"/>
              <a:t>16Bits </a:t>
            </a:r>
            <a:r>
              <a:rPr lang="ja-JP" altLang="en-US" dirty="0" smtClean="0"/>
              <a:t>まとまってるので </a:t>
            </a:r>
            <a:r>
              <a:rPr lang="en-US" altLang="ja-JP" dirty="0" err="1" smtClean="0"/>
              <a:t>LittleEndian</a:t>
            </a:r>
            <a:r>
              <a:rPr lang="en-US" altLang="ja-JP" dirty="0" smtClean="0"/>
              <a:t> 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469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伝えたい</a:t>
            </a:r>
            <a:r>
              <a:rPr lang="ja-JP" altLang="en-US" dirty="0"/>
              <a:t>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SWF </a:t>
            </a:r>
            <a:r>
              <a:rPr lang="ja-JP" altLang="en-US" dirty="0" smtClean="0"/>
              <a:t>フォーマットの</a:t>
            </a:r>
            <a:r>
              <a:rPr lang="ja-JP" altLang="en-US" dirty="0" smtClean="0"/>
              <a:t>読み方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SWF </a:t>
            </a:r>
            <a:r>
              <a:rPr lang="ja-JP" altLang="en-US" dirty="0" smtClean="0"/>
              <a:t>に含まれる情報要素とその意味</a:t>
            </a:r>
            <a:endParaRPr lang="en-US" altLang="ja-JP" dirty="0"/>
          </a:p>
          <a:p>
            <a:pPr lvl="1"/>
            <a:r>
              <a:rPr lang="ja-JP" altLang="en-US" dirty="0" smtClean="0"/>
              <a:t>それらを</a:t>
            </a:r>
            <a:r>
              <a:rPr lang="en-US" altLang="ja-JP" dirty="0" smtClean="0"/>
              <a:t> SWF </a:t>
            </a:r>
            <a:r>
              <a:rPr lang="ja-JP" altLang="en-US" dirty="0" smtClean="0"/>
              <a:t>バイナリからどう切り出す</a:t>
            </a:r>
            <a:r>
              <a:rPr lang="ja-JP" altLang="en-US" dirty="0" smtClean="0"/>
              <a:t>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SWF </a:t>
            </a:r>
            <a:r>
              <a:rPr kumimoji="1" lang="ja-JP" altLang="en-US" dirty="0" smtClean="0"/>
              <a:t>バイナリの切り出しのコツ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幾つかのパターンが</a:t>
            </a:r>
            <a:r>
              <a:rPr lang="ja-JP" altLang="en-US" dirty="0" smtClean="0"/>
              <a:t>分かれば</a:t>
            </a:r>
            <a:r>
              <a:rPr kumimoji="1" lang="ja-JP" altLang="en-US" dirty="0" smtClean="0"/>
              <a:t>簡単</a:t>
            </a:r>
            <a:endParaRPr kumimoji="1" lang="en-US" altLang="ja-JP" dirty="0" smtClean="0"/>
          </a:p>
          <a:p>
            <a:pPr lvl="1"/>
            <a:endParaRPr lang="en-US" altLang="ja-JP" dirty="0"/>
          </a:p>
        </p:txBody>
      </p:sp>
      <p:pic>
        <p:nvPicPr>
          <p:cNvPr id="4" name="図 3" descr="swf-file-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33" y="2065866"/>
            <a:ext cx="1439333" cy="143933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473201" y="4690529"/>
            <a:ext cx="5317066" cy="14388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en-US" altLang="ja-JP" sz="1600" dirty="0" smtClean="0">
                <a:solidFill>
                  <a:srgbClr val="292934"/>
                </a:solidFill>
              </a:rPr>
              <a:t>Little Endian (Byte)</a:t>
            </a:r>
            <a:r>
              <a:rPr lang="ja-JP" altLang="en-US" sz="1600" dirty="0">
                <a:solidFill>
                  <a:srgbClr val="292934"/>
                </a:solidFill>
              </a:rPr>
              <a:t> </a:t>
            </a:r>
            <a:r>
              <a:rPr lang="en-US" altLang="ja-JP" sz="1600" dirty="0" smtClean="0">
                <a:solidFill>
                  <a:srgbClr val="292934"/>
                </a:solidFill>
              </a:rPr>
              <a:t>, MSB (Bit) , “</a:t>
            </a:r>
            <a:r>
              <a:rPr lang="en-US" altLang="ja-JP" sz="1600" dirty="0" err="1" smtClean="0">
                <a:solidFill>
                  <a:srgbClr val="292934"/>
                </a:solidFill>
              </a:rPr>
              <a:t>tag_and_length</a:t>
            </a:r>
            <a:r>
              <a:rPr lang="en-US" altLang="ja-JP" sz="1600" dirty="0" smtClean="0">
                <a:solidFill>
                  <a:srgbClr val="292934"/>
                </a:solidFill>
              </a:rPr>
              <a:t>”</a:t>
            </a:r>
          </a:p>
          <a:p>
            <a:pPr algn="ctr">
              <a:lnSpc>
                <a:spcPct val="120000"/>
              </a:lnSpc>
            </a:pPr>
            <a:r>
              <a:rPr kumimoji="1" lang="en-US" altLang="ja-JP" sz="1600" dirty="0" smtClean="0">
                <a:solidFill>
                  <a:srgbClr val="292934"/>
                </a:solidFill>
              </a:rPr>
              <a:t>Byte Alignment , 8 bit Flags</a:t>
            </a:r>
          </a:p>
          <a:p>
            <a:pPr algn="ctr">
              <a:lnSpc>
                <a:spcPct val="120000"/>
              </a:lnSpc>
            </a:pPr>
            <a:r>
              <a:rPr lang="en-US" altLang="ja-JP" sz="1600" dirty="0" smtClean="0">
                <a:solidFill>
                  <a:srgbClr val="292934"/>
                </a:solidFill>
              </a:rPr>
              <a:t>Length Dependency Optional Field , ¥0 Terminate</a:t>
            </a:r>
          </a:p>
          <a:p>
            <a:pPr algn="ctr">
              <a:lnSpc>
                <a:spcPct val="120000"/>
              </a:lnSpc>
            </a:pPr>
            <a:r>
              <a:rPr kumimoji="1" lang="en-US" altLang="ja-JP" sz="1600" dirty="0" smtClean="0">
                <a:solidFill>
                  <a:srgbClr val="292934"/>
                </a:solidFill>
              </a:rPr>
              <a:t>Offset to </a:t>
            </a:r>
            <a:r>
              <a:rPr kumimoji="1" lang="en-US" altLang="ja-JP" sz="1600" dirty="0" err="1" smtClean="0">
                <a:solidFill>
                  <a:srgbClr val="292934"/>
                </a:solidFill>
              </a:rPr>
              <a:t>foobaa</a:t>
            </a:r>
            <a:r>
              <a:rPr kumimoji="1" lang="en-US" altLang="ja-JP" sz="1600" dirty="0" smtClean="0">
                <a:solidFill>
                  <a:srgbClr val="292934"/>
                </a:solidFill>
              </a:rPr>
              <a:t> , Offset Table.</a:t>
            </a:r>
            <a:endParaRPr kumimoji="1" lang="ja-JP" altLang="en-US" sz="16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7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SWF </a:t>
            </a:r>
            <a:r>
              <a:rPr lang="ja-JP" altLang="en-US" dirty="0" smtClean="0"/>
              <a:t>を触る目的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ガラケー時代</a:t>
            </a:r>
            <a:r>
              <a:rPr lang="en-US" altLang="ja-JP" dirty="0" smtClean="0"/>
              <a:t> </a:t>
            </a:r>
            <a:r>
              <a:rPr lang="ja-JP" altLang="en-US" dirty="0" smtClean="0"/>
              <a:t>＞</a:t>
            </a:r>
            <a:r>
              <a:rPr lang="en-US" altLang="ja-JP" dirty="0" smtClean="0"/>
              <a:t> Flash Lite </a:t>
            </a:r>
            <a:r>
              <a:rPr lang="ja-JP" altLang="en-US" dirty="0" smtClean="0"/>
              <a:t>の制限</a:t>
            </a:r>
            <a:r>
              <a:rPr lang="en-US" altLang="en-US" dirty="0" smtClean="0"/>
              <a:t>に</a:t>
            </a:r>
            <a:r>
              <a:rPr lang="ja-JP" altLang="en-US" dirty="0" smtClean="0"/>
              <a:t>力づくで対応</a:t>
            </a:r>
            <a:endParaRPr lang="en-US" altLang="ja-JP" dirty="0"/>
          </a:p>
          <a:p>
            <a:pPr lvl="1"/>
            <a:r>
              <a:rPr lang="ja-JP" altLang="en-US" dirty="0" smtClean="0"/>
              <a:t>最大</a:t>
            </a:r>
            <a:r>
              <a:rPr lang="en-US" altLang="ja-JP" dirty="0" smtClean="0"/>
              <a:t>100KB </a:t>
            </a:r>
            <a:r>
              <a:rPr lang="ja-JP" altLang="en-US" dirty="0" smtClean="0"/>
              <a:t>⇒</a:t>
            </a:r>
            <a:r>
              <a:rPr lang="en-US" altLang="ja-JP" dirty="0" smtClean="0"/>
              <a:t> </a:t>
            </a:r>
            <a:r>
              <a:rPr lang="ja-JP" altLang="en-US" dirty="0" smtClean="0"/>
              <a:t>最小限のデータ</a:t>
            </a:r>
            <a:r>
              <a:rPr lang="ja-JP" altLang="en-US" dirty="0"/>
              <a:t>を</a:t>
            </a:r>
            <a:r>
              <a:rPr lang="en-US" altLang="ja-JP" dirty="0" smtClean="0"/>
              <a:t> SWF </a:t>
            </a:r>
            <a:r>
              <a:rPr lang="ja-JP" altLang="en-US" dirty="0" smtClean="0"/>
              <a:t>に載せる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実行引数渡せない</a:t>
            </a:r>
            <a:r>
              <a:rPr lang="en-US" altLang="ja-JP" dirty="0" smtClean="0"/>
              <a:t> </a:t>
            </a:r>
            <a:r>
              <a:rPr lang="ja-JP" altLang="en-US" dirty="0"/>
              <a:t>⇒</a:t>
            </a:r>
            <a:r>
              <a:rPr lang="en-US" altLang="ja-JP" dirty="0" smtClean="0"/>
              <a:t> SWF </a:t>
            </a:r>
            <a:r>
              <a:rPr lang="ja-JP" altLang="en-US" dirty="0" smtClean="0"/>
              <a:t>にパラメータ値を埋め込もう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画像を動的に入れ替えし辛い</a:t>
            </a:r>
            <a:r>
              <a:rPr lang="en-US" altLang="ja-JP" dirty="0" smtClean="0"/>
              <a:t> </a:t>
            </a:r>
            <a:r>
              <a:rPr lang="ja-JP" altLang="en-US" dirty="0"/>
              <a:t>⇒</a:t>
            </a:r>
            <a:r>
              <a:rPr lang="en-US" altLang="ja-JP" dirty="0" smtClean="0"/>
              <a:t> SWF </a:t>
            </a:r>
            <a:r>
              <a:rPr lang="ja-JP" altLang="en-US" dirty="0" smtClean="0"/>
              <a:t>の画像も入れ替えちゃえ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　</a:t>
            </a:r>
            <a:r>
              <a:rPr lang="ja-JP" altLang="en-US" dirty="0" smtClean="0"/>
              <a:t>　</a:t>
            </a:r>
            <a:r>
              <a:rPr lang="ja-JP" altLang="en-US" smtClean="0"/>
              <a:t>　＼</a:t>
            </a:r>
            <a:r>
              <a:rPr lang="ja-JP" altLang="en-US" dirty="0" smtClean="0"/>
              <a:t>まさかの実行ファイル</a:t>
            </a:r>
            <a:r>
              <a:rPr lang="en-US" altLang="ja-JP" dirty="0" smtClean="0"/>
              <a:t>(SWF)</a:t>
            </a:r>
            <a:r>
              <a:rPr lang="ja-JP" altLang="en-US" dirty="0" smtClean="0"/>
              <a:t>動的</a:t>
            </a:r>
            <a:r>
              <a:rPr lang="ja-JP" altLang="en-US" dirty="0"/>
              <a:t>生成</a:t>
            </a:r>
            <a:r>
              <a:rPr lang="ja-JP" altLang="en-US" dirty="0" smtClean="0"/>
              <a:t>／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スマートフォン時代</a:t>
            </a:r>
            <a:r>
              <a:rPr lang="en-US" altLang="ja-JP" dirty="0" smtClean="0"/>
              <a:t> </a:t>
            </a:r>
            <a:r>
              <a:rPr lang="ja-JP" altLang="en-US" dirty="0" smtClean="0"/>
              <a:t>＞</a:t>
            </a:r>
            <a:r>
              <a:rPr lang="en-US" altLang="ja-JP" dirty="0" smtClean="0"/>
              <a:t> Flash Player </a:t>
            </a:r>
            <a:r>
              <a:rPr lang="ja-JP" altLang="en-US" dirty="0" smtClean="0"/>
              <a:t>代わりの処理</a:t>
            </a:r>
            <a:endParaRPr lang="en-US" altLang="ja-JP" dirty="0" smtClean="0"/>
          </a:p>
          <a:p>
            <a:pPr lvl="2"/>
            <a:r>
              <a:rPr lang="en-US" altLang="ja-JP" dirty="0" err="1"/>
              <a:t>iOS</a:t>
            </a:r>
            <a:r>
              <a:rPr lang="en-US" altLang="ja-JP" dirty="0"/>
              <a:t> </a:t>
            </a:r>
            <a:r>
              <a:rPr lang="ja-JP" altLang="en-US" dirty="0"/>
              <a:t>に</a:t>
            </a:r>
            <a:r>
              <a:rPr lang="en-US" altLang="ja-JP" dirty="0"/>
              <a:t> Flash Player </a:t>
            </a:r>
            <a:r>
              <a:rPr lang="ja-JP" altLang="en-US" dirty="0"/>
              <a:t>が無い</a:t>
            </a:r>
            <a:r>
              <a:rPr lang="en-US" altLang="ja-JP" dirty="0"/>
              <a:t> </a:t>
            </a:r>
            <a:r>
              <a:rPr lang="ja-JP" altLang="en-US" dirty="0"/>
              <a:t>⇒</a:t>
            </a:r>
            <a:r>
              <a:rPr lang="en-US" altLang="ja-JP" dirty="0" smtClean="0"/>
              <a:t> </a:t>
            </a:r>
            <a:r>
              <a:rPr lang="en-US" altLang="ja-JP" dirty="0"/>
              <a:t>JavaScript </a:t>
            </a:r>
            <a:r>
              <a:rPr lang="ja-JP" altLang="en-US" dirty="0"/>
              <a:t>で</a:t>
            </a:r>
            <a:r>
              <a:rPr lang="en-US" altLang="ja-JP" dirty="0"/>
              <a:t> SWF </a:t>
            </a:r>
            <a:r>
              <a:rPr lang="ja-JP" altLang="en-US" dirty="0" smtClean="0"/>
              <a:t>を解釈して何か表示</a:t>
            </a:r>
            <a:endParaRPr lang="en-US" altLang="ja-JP" dirty="0"/>
          </a:p>
          <a:p>
            <a:pPr lvl="2"/>
            <a:r>
              <a:rPr lang="en-US" altLang="ja-JP" dirty="0"/>
              <a:t>Android </a:t>
            </a:r>
            <a:r>
              <a:rPr lang="ja-JP" altLang="en-US" dirty="0" smtClean="0"/>
              <a:t>も </a:t>
            </a:r>
            <a:r>
              <a:rPr lang="en-US" altLang="ja-JP" dirty="0" smtClean="0"/>
              <a:t>4.1 </a:t>
            </a:r>
            <a:r>
              <a:rPr lang="ja-JP" altLang="en-US" dirty="0"/>
              <a:t>から</a:t>
            </a:r>
            <a:r>
              <a:rPr lang="en-US" altLang="ja-JP" dirty="0" smtClean="0"/>
              <a:t> </a:t>
            </a:r>
            <a:r>
              <a:rPr lang="en-US" altLang="ja-JP" dirty="0"/>
              <a:t>Flash Player </a:t>
            </a:r>
            <a:r>
              <a:rPr lang="ja-JP" altLang="en-US" dirty="0"/>
              <a:t>が無い</a:t>
            </a:r>
            <a:r>
              <a:rPr lang="en-US" altLang="ja-JP" dirty="0"/>
              <a:t> </a:t>
            </a:r>
            <a:r>
              <a:rPr lang="ja-JP" altLang="en-US" dirty="0"/>
              <a:t>⇒</a:t>
            </a:r>
            <a:r>
              <a:rPr lang="en-US" altLang="ja-JP" dirty="0" smtClean="0"/>
              <a:t> </a:t>
            </a:r>
            <a:r>
              <a:rPr lang="ja-JP" altLang="en-US" dirty="0"/>
              <a:t>じゃぁ、こっち</a:t>
            </a:r>
            <a:r>
              <a:rPr lang="ja-JP" altLang="en-US" dirty="0" smtClean="0"/>
              <a:t>も！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　　　＼</a:t>
            </a:r>
            <a:r>
              <a:rPr lang="ja-JP" altLang="en-US" dirty="0"/>
              <a:t>まさか</a:t>
            </a:r>
            <a:r>
              <a:rPr lang="ja-JP" altLang="en-US" dirty="0" smtClean="0"/>
              <a:t>の</a:t>
            </a:r>
            <a:r>
              <a:rPr lang="en-US" altLang="ja-JP" dirty="0"/>
              <a:t> </a:t>
            </a:r>
            <a:r>
              <a:rPr lang="en-US" altLang="ja-JP" dirty="0" smtClean="0"/>
              <a:t>Flash Player </a:t>
            </a:r>
            <a:r>
              <a:rPr lang="ja-JP" altLang="en-US" dirty="0" smtClean="0"/>
              <a:t>実装／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pic>
        <p:nvPicPr>
          <p:cNvPr id="4" name="図 3" descr="keitai26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68" y="3216277"/>
            <a:ext cx="741074" cy="1051984"/>
          </a:xfrm>
          <a:prstGeom prst="rect">
            <a:avLst/>
          </a:prstGeom>
        </p:spPr>
      </p:pic>
      <p:pic>
        <p:nvPicPr>
          <p:cNvPr id="5" name="図 4" descr="43620E382B9E3839EE383BCE38388E38395E382A9E383B3EFBC8FSmart20phon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5305126"/>
            <a:ext cx="957820" cy="11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Flash Lite 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 SWF </a:t>
            </a:r>
            <a:r>
              <a:rPr lang="en-US" altLang="ja-JP" dirty="0" smtClean="0"/>
              <a:t>version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2074" y="1640703"/>
            <a:ext cx="8229600" cy="4876800"/>
          </a:xfrm>
        </p:spPr>
        <p:txBody>
          <a:bodyPr/>
          <a:lstStyle/>
          <a:p>
            <a:r>
              <a:rPr kumimoji="1" lang="en-US" altLang="ja-JP" dirty="0" smtClean="0"/>
              <a:t>Flash 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Flash Lite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SWF version</a:t>
            </a:r>
            <a:endParaRPr kumimoji="1" lang="ja-JP" altLang="en-US" dirty="0"/>
          </a:p>
        </p:txBody>
      </p:sp>
      <p:sp>
        <p:nvSpPr>
          <p:cNvPr id="4" name="ホームベース 3"/>
          <p:cNvSpPr/>
          <p:nvPr/>
        </p:nvSpPr>
        <p:spPr>
          <a:xfrm>
            <a:off x="2972950" y="2588512"/>
            <a:ext cx="1096818" cy="577272"/>
          </a:xfrm>
          <a:prstGeom prst="homePlate">
            <a:avLst/>
          </a:prstGeom>
          <a:gradFill flip="none" rotWithShape="1">
            <a:gsLst>
              <a:gs pos="0">
                <a:srgbClr val="800000"/>
              </a:gs>
              <a:gs pos="100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Flash 5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2565" y="2358359"/>
            <a:ext cx="1136073" cy="102447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kumimoji="1" lang="ja-JP" altLang="en-US" sz="1600" i="1" dirty="0" smtClean="0">
                <a:solidFill>
                  <a:srgbClr val="292934"/>
                </a:solidFill>
              </a:rPr>
              <a:t>以前</a:t>
            </a:r>
            <a:endParaRPr kumimoji="1" lang="en-US" altLang="ja-JP" sz="1600" i="1" dirty="0" smtClean="0">
              <a:solidFill>
                <a:srgbClr val="29293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ja-JP" altLang="en-US" sz="1600" i="1" dirty="0" smtClean="0">
                <a:solidFill>
                  <a:srgbClr val="292934"/>
                </a:solidFill>
              </a:rPr>
              <a:t>省略</a:t>
            </a:r>
            <a:endParaRPr kumimoji="1" lang="ja-JP" altLang="en-US" sz="1600" i="1" dirty="0">
              <a:solidFill>
                <a:srgbClr val="292934"/>
              </a:solidFill>
            </a:endParaRPr>
          </a:p>
        </p:txBody>
      </p:sp>
      <p:sp>
        <p:nvSpPr>
          <p:cNvPr id="6" name="ホームベース 5"/>
          <p:cNvSpPr/>
          <p:nvPr/>
        </p:nvSpPr>
        <p:spPr>
          <a:xfrm>
            <a:off x="1820731" y="2588512"/>
            <a:ext cx="1096818" cy="577272"/>
          </a:xfrm>
          <a:prstGeom prst="homePlate">
            <a:avLst/>
          </a:prstGeom>
          <a:gradFill flip="none" rotWithShape="1">
            <a:gsLst>
              <a:gs pos="0">
                <a:srgbClr val="800000"/>
              </a:gs>
              <a:gs pos="100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Flash 4</a:t>
            </a:r>
            <a:endParaRPr kumimoji="1" lang="ja-JP" altLang="en-US" dirty="0"/>
          </a:p>
        </p:txBody>
      </p:sp>
      <p:sp>
        <p:nvSpPr>
          <p:cNvPr id="7" name="ホームベース 6"/>
          <p:cNvSpPr/>
          <p:nvPr/>
        </p:nvSpPr>
        <p:spPr>
          <a:xfrm>
            <a:off x="4129812" y="2590823"/>
            <a:ext cx="1096818" cy="577272"/>
          </a:xfrm>
          <a:prstGeom prst="homePlate">
            <a:avLst/>
          </a:prstGeom>
          <a:gradFill flip="none" rotWithShape="1">
            <a:gsLst>
              <a:gs pos="0">
                <a:srgbClr val="800000"/>
              </a:gs>
              <a:gs pos="100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Flash 6</a:t>
            </a:r>
            <a:endParaRPr kumimoji="1" lang="ja-JP" altLang="en-US" dirty="0"/>
          </a:p>
        </p:txBody>
      </p:sp>
      <p:sp>
        <p:nvSpPr>
          <p:cNvPr id="8" name="ホームベース 7"/>
          <p:cNvSpPr/>
          <p:nvPr/>
        </p:nvSpPr>
        <p:spPr>
          <a:xfrm>
            <a:off x="5226630" y="2590823"/>
            <a:ext cx="1096818" cy="577272"/>
          </a:xfrm>
          <a:prstGeom prst="homePlate">
            <a:avLst/>
          </a:prstGeom>
          <a:gradFill flip="none" rotWithShape="1">
            <a:gsLst>
              <a:gs pos="0">
                <a:srgbClr val="800000"/>
              </a:gs>
              <a:gs pos="100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Flash 7</a:t>
            </a:r>
            <a:endParaRPr kumimoji="1" lang="ja-JP" altLang="en-US" dirty="0"/>
          </a:p>
        </p:txBody>
      </p:sp>
      <p:sp>
        <p:nvSpPr>
          <p:cNvPr id="9" name="ホームベース 8"/>
          <p:cNvSpPr/>
          <p:nvPr/>
        </p:nvSpPr>
        <p:spPr>
          <a:xfrm>
            <a:off x="6390406" y="2588512"/>
            <a:ext cx="1096818" cy="577272"/>
          </a:xfrm>
          <a:prstGeom prst="homePlate">
            <a:avLst/>
          </a:prstGeom>
          <a:gradFill flip="none" rotWithShape="1">
            <a:gsLst>
              <a:gs pos="0">
                <a:srgbClr val="800000"/>
              </a:gs>
              <a:gs pos="100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Flash 8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487224" y="2409923"/>
            <a:ext cx="1164941" cy="87900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kumimoji="1" lang="ja-JP" altLang="en-US" sz="1600" i="1" dirty="0" smtClean="0">
                <a:solidFill>
                  <a:srgbClr val="292934"/>
                </a:solidFill>
              </a:rPr>
              <a:t>以降</a:t>
            </a:r>
            <a:endParaRPr kumimoji="1" lang="en-US" altLang="ja-JP" sz="1600" i="1" dirty="0" smtClean="0">
              <a:solidFill>
                <a:srgbClr val="29293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ja-JP" altLang="en-US" sz="1600" i="1" dirty="0" smtClean="0">
                <a:solidFill>
                  <a:srgbClr val="292934"/>
                </a:solidFill>
              </a:rPr>
              <a:t>省略</a:t>
            </a:r>
            <a:endParaRPr kumimoji="1" lang="ja-JP" altLang="en-US" sz="1600" i="1" dirty="0">
              <a:solidFill>
                <a:srgbClr val="292934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448256" y="3265837"/>
            <a:ext cx="0" cy="336345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5660213" y="3265837"/>
            <a:ext cx="0" cy="336345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6803215" y="3265837"/>
            <a:ext cx="0" cy="336345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29818" y="6465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22" name="図 21" descr="キャリア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5" y="4299562"/>
            <a:ext cx="2582645" cy="1920596"/>
          </a:xfrm>
          <a:prstGeom prst="rect">
            <a:avLst/>
          </a:prstGeom>
        </p:spPr>
      </p:pic>
      <p:sp>
        <p:nvSpPr>
          <p:cNvPr id="16" name="ホームベース 15"/>
          <p:cNvSpPr/>
          <p:nvPr/>
        </p:nvSpPr>
        <p:spPr>
          <a:xfrm>
            <a:off x="1855366" y="3641474"/>
            <a:ext cx="1665998" cy="577272"/>
          </a:xfrm>
          <a:prstGeom prst="homePlate">
            <a:avLst/>
          </a:prstGeom>
          <a:gradFill flip="none" rotWithShape="1">
            <a:gsLst>
              <a:gs pos="0">
                <a:srgbClr val="800000"/>
              </a:gs>
              <a:gs pos="100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Flash </a:t>
            </a:r>
            <a:r>
              <a:rPr lang="en-US" altLang="ja-JP" dirty="0" smtClean="0"/>
              <a:t>Lite 1.x</a:t>
            </a:r>
            <a:endParaRPr kumimoji="1" lang="ja-JP" altLang="en-US" dirty="0"/>
          </a:p>
        </p:txBody>
      </p:sp>
      <p:sp>
        <p:nvSpPr>
          <p:cNvPr id="17" name="ホームベース 16"/>
          <p:cNvSpPr/>
          <p:nvPr/>
        </p:nvSpPr>
        <p:spPr>
          <a:xfrm>
            <a:off x="4606637" y="3641474"/>
            <a:ext cx="1664855" cy="577272"/>
          </a:xfrm>
          <a:prstGeom prst="homePlate">
            <a:avLst/>
          </a:prstGeom>
          <a:gradFill flip="none" rotWithShape="1">
            <a:gsLst>
              <a:gs pos="0">
                <a:srgbClr val="800000"/>
              </a:gs>
              <a:gs pos="100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Flash </a:t>
            </a:r>
            <a:r>
              <a:rPr lang="en-US" altLang="ja-JP" dirty="0" smtClean="0"/>
              <a:t>Lite 2.x</a:t>
            </a:r>
            <a:endParaRPr kumimoji="1" lang="ja-JP" altLang="en-US" dirty="0"/>
          </a:p>
        </p:txBody>
      </p:sp>
      <p:sp>
        <p:nvSpPr>
          <p:cNvPr id="18" name="ホームベース 17"/>
          <p:cNvSpPr/>
          <p:nvPr/>
        </p:nvSpPr>
        <p:spPr>
          <a:xfrm>
            <a:off x="6390409" y="3641474"/>
            <a:ext cx="1668321" cy="577272"/>
          </a:xfrm>
          <a:prstGeom prst="homePlate">
            <a:avLst/>
          </a:prstGeom>
          <a:gradFill flip="none" rotWithShape="1">
            <a:gsLst>
              <a:gs pos="0">
                <a:srgbClr val="800000"/>
              </a:gs>
              <a:gs pos="100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/>
              <a:t>Flash </a:t>
            </a:r>
            <a:r>
              <a:rPr lang="en-US" altLang="ja-JP" dirty="0" smtClean="0"/>
              <a:t>Lite 3.x</a:t>
            </a:r>
            <a:endParaRPr kumimoji="1" lang="ja-JP" altLang="en-US" dirty="0"/>
          </a:p>
        </p:txBody>
      </p:sp>
      <p:sp>
        <p:nvSpPr>
          <p:cNvPr id="19" name="ホームベース 18"/>
          <p:cNvSpPr/>
          <p:nvPr/>
        </p:nvSpPr>
        <p:spPr>
          <a:xfrm>
            <a:off x="2325257" y="4126385"/>
            <a:ext cx="2170544" cy="849724"/>
          </a:xfrm>
          <a:prstGeom prst="homePlate">
            <a:avLst/>
          </a:prstGeom>
          <a:gradFill flip="none" rotWithShape="1">
            <a:gsLst>
              <a:gs pos="0">
                <a:srgbClr val="800000"/>
              </a:gs>
              <a:gs pos="100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dirty="0" smtClean="0"/>
              <a:t>Flash </a:t>
            </a:r>
            <a:r>
              <a:rPr lang="en-US" altLang="ja-JP" sz="2400" dirty="0" smtClean="0"/>
              <a:t>Lite 1.1</a:t>
            </a:r>
            <a:endParaRPr kumimoji="1" lang="ja-JP" altLang="en-US" sz="2400" dirty="0"/>
          </a:p>
        </p:txBody>
      </p:sp>
      <p:sp>
        <p:nvSpPr>
          <p:cNvPr id="20" name="円/楕円 19"/>
          <p:cNvSpPr/>
          <p:nvPr/>
        </p:nvSpPr>
        <p:spPr>
          <a:xfrm>
            <a:off x="2162812" y="4037071"/>
            <a:ext cx="2362210" cy="1026637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3011321" y="5274076"/>
            <a:ext cx="2144622" cy="7180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en-US" altLang="en-US" sz="1600" dirty="0" err="1" smtClean="0">
                <a:solidFill>
                  <a:srgbClr val="292934"/>
                </a:solidFill>
              </a:rPr>
              <a:t>ガラケーのFlash</a:t>
            </a:r>
            <a:r>
              <a:rPr lang="en-US" altLang="en-US" sz="1600" dirty="0" smtClean="0">
                <a:solidFill>
                  <a:srgbClr val="292934"/>
                </a:solidFill>
              </a:rPr>
              <a:t> </a:t>
            </a:r>
            <a:r>
              <a:rPr lang="ja-JP" altLang="en-US" sz="1600" dirty="0" smtClean="0">
                <a:solidFill>
                  <a:srgbClr val="292934"/>
                </a:solidFill>
              </a:rPr>
              <a:t>というと、</a:t>
            </a:r>
            <a:endParaRPr lang="en-US" altLang="ja-JP" sz="1600" dirty="0" smtClean="0">
              <a:solidFill>
                <a:srgbClr val="292934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600" dirty="0" smtClean="0">
                <a:solidFill>
                  <a:srgbClr val="292934"/>
                </a:solidFill>
              </a:rPr>
              <a:t>大体コレがターゲット</a:t>
            </a:r>
            <a:endParaRPr kumimoji="1" lang="ja-JP" altLang="en-US" sz="1600" dirty="0">
              <a:solidFill>
                <a:srgbClr val="292934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 flipV="1">
            <a:off x="3902365" y="5010745"/>
            <a:ext cx="0" cy="426644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5199181" y="5276823"/>
            <a:ext cx="2144622" cy="738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ja-JP" altLang="en-US" sz="1600" dirty="0" smtClean="0">
                <a:solidFill>
                  <a:srgbClr val="292934"/>
                </a:solidFill>
              </a:rPr>
              <a:t>互換性の問題で</a:t>
            </a:r>
            <a:endParaRPr lang="en-US" altLang="ja-JP" sz="1600" dirty="0" smtClean="0">
              <a:solidFill>
                <a:srgbClr val="29293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ja-JP" altLang="en-US" sz="1600" dirty="0">
                <a:solidFill>
                  <a:srgbClr val="292934"/>
                </a:solidFill>
              </a:rPr>
              <a:t>こっち</a:t>
            </a:r>
            <a:r>
              <a:rPr lang="ja-JP" altLang="en-US" sz="1600" dirty="0" smtClean="0">
                <a:solidFill>
                  <a:srgbClr val="292934"/>
                </a:solidFill>
              </a:rPr>
              <a:t>もたまに見る</a:t>
            </a:r>
            <a:endParaRPr lang="en-US" altLang="ja-JP" sz="1600" dirty="0" smtClean="0">
              <a:solidFill>
                <a:srgbClr val="292934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5856383" y="4976109"/>
            <a:ext cx="1" cy="461280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3927185" y="2097047"/>
            <a:ext cx="1405084" cy="5118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920"/>
              </a:lnSpc>
            </a:pPr>
            <a:r>
              <a:rPr kumimoji="1" lang="en-US" altLang="ja-JP" sz="1600" dirty="0" smtClean="0">
                <a:solidFill>
                  <a:srgbClr val="292934"/>
                </a:solidFill>
              </a:rPr>
              <a:t>Macromedia</a:t>
            </a:r>
          </a:p>
          <a:p>
            <a:pPr algn="ctr">
              <a:lnSpc>
                <a:spcPts val="1920"/>
              </a:lnSpc>
            </a:pPr>
            <a:r>
              <a:rPr kumimoji="1" lang="en-US" altLang="ja-JP" sz="1600" dirty="0" smtClean="0">
                <a:solidFill>
                  <a:srgbClr val="292934"/>
                </a:solidFill>
              </a:rPr>
              <a:t>Flash</a:t>
            </a:r>
            <a:r>
              <a:rPr lang="en-US" altLang="ja-JP" sz="1600" dirty="0">
                <a:solidFill>
                  <a:srgbClr val="292934"/>
                </a:solidFill>
              </a:rPr>
              <a:t> </a:t>
            </a:r>
            <a:r>
              <a:rPr kumimoji="1" lang="en-US" altLang="ja-JP" sz="1600" dirty="0" smtClean="0">
                <a:solidFill>
                  <a:srgbClr val="292934"/>
                </a:solidFill>
              </a:rPr>
              <a:t>MX</a:t>
            </a:r>
            <a:endParaRPr kumimoji="1" lang="ja-JP" altLang="en-US" sz="1600" dirty="0">
              <a:solidFill>
                <a:srgbClr val="292934"/>
              </a:solidFill>
            </a:endParaRPr>
          </a:p>
        </p:txBody>
      </p:sp>
      <p:sp>
        <p:nvSpPr>
          <p:cNvPr id="46" name="円/楕円 45"/>
          <p:cNvSpPr/>
          <p:nvPr/>
        </p:nvSpPr>
        <p:spPr>
          <a:xfrm>
            <a:off x="1746295" y="2527314"/>
            <a:ext cx="1105431" cy="716976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ホームベース 50"/>
          <p:cNvSpPr/>
          <p:nvPr/>
        </p:nvSpPr>
        <p:spPr>
          <a:xfrm>
            <a:off x="4602656" y="4172526"/>
            <a:ext cx="1907304" cy="637319"/>
          </a:xfrm>
          <a:prstGeom prst="homePlate">
            <a:avLst/>
          </a:prstGeom>
          <a:gradFill flip="none" rotWithShape="1">
            <a:gsLst>
              <a:gs pos="0">
                <a:srgbClr val="800000"/>
              </a:gs>
              <a:gs pos="10000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75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 smtClean="0"/>
              <a:t>Flash </a:t>
            </a:r>
            <a:r>
              <a:rPr lang="en-US" altLang="ja-JP" sz="2000" dirty="0" smtClean="0"/>
              <a:t>Lite 2.0</a:t>
            </a:r>
            <a:endParaRPr kumimoji="1" lang="ja-JP" altLang="en-US" sz="2000" dirty="0"/>
          </a:p>
        </p:txBody>
      </p:sp>
      <p:sp>
        <p:nvSpPr>
          <p:cNvPr id="54" name="正方形/長方形 53"/>
          <p:cNvSpPr/>
          <p:nvPr/>
        </p:nvSpPr>
        <p:spPr>
          <a:xfrm>
            <a:off x="820884" y="6152388"/>
            <a:ext cx="5035499" cy="26621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ja-JP" altLang="en-US" sz="1100" dirty="0" smtClean="0">
                <a:solidFill>
                  <a:srgbClr val="292934"/>
                </a:solidFill>
              </a:rPr>
              <a:t>引用元</a:t>
            </a:r>
            <a:r>
              <a:rPr lang="en-US" altLang="ja-JP" sz="1100" dirty="0" smtClean="0">
                <a:solidFill>
                  <a:srgbClr val="292934"/>
                </a:solidFill>
              </a:rPr>
              <a:t>) </a:t>
            </a:r>
            <a:r>
              <a:rPr lang="en-US" altLang="ja-JP" sz="1100" dirty="0" smtClean="0">
                <a:solidFill>
                  <a:srgbClr val="292934"/>
                </a:solidFill>
                <a:hlinkClick r:id="rId3"/>
              </a:rPr>
              <a:t>http</a:t>
            </a:r>
            <a:r>
              <a:rPr lang="en-US" altLang="ja-JP" sz="1100" dirty="0">
                <a:solidFill>
                  <a:srgbClr val="292934"/>
                </a:solidFill>
                <a:hlinkClick r:id="rId3"/>
              </a:rPr>
              <a:t>://www.adobe.com/jp/devnet/devices/articles/develop_in_japan.html</a:t>
            </a:r>
            <a:endParaRPr kumimoji="1" lang="ja-JP" altLang="en-US" sz="1100" dirty="0">
              <a:solidFill>
                <a:srgbClr val="292934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7508900" y="3998250"/>
            <a:ext cx="1164941" cy="87900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kumimoji="1" lang="ja-JP" altLang="en-US" sz="1600" i="1" dirty="0" smtClean="0">
                <a:solidFill>
                  <a:srgbClr val="292934"/>
                </a:solidFill>
              </a:rPr>
              <a:t>以降</a:t>
            </a:r>
            <a:endParaRPr kumimoji="1" lang="en-US" altLang="ja-JP" sz="1600" i="1" dirty="0" smtClean="0">
              <a:solidFill>
                <a:srgbClr val="292934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ja-JP" altLang="en-US" sz="1600" i="1" dirty="0" smtClean="0">
                <a:solidFill>
                  <a:srgbClr val="292934"/>
                </a:solidFill>
              </a:rPr>
              <a:t>省略</a:t>
            </a:r>
            <a:endParaRPr kumimoji="1" lang="ja-JP" altLang="en-US" sz="1600" i="1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3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6" grpId="0" animBg="1"/>
      <p:bldP spid="17" grpId="0" animBg="1"/>
      <p:bldP spid="18" grpId="0" animBg="1"/>
      <p:bldP spid="19" grpId="0" animBg="1"/>
      <p:bldP spid="20" grpId="0" animBg="1"/>
      <p:bldP spid="35" grpId="0"/>
      <p:bldP spid="40" grpId="0"/>
      <p:bldP spid="45" grpId="0"/>
      <p:bldP spid="46" grpId="0" animBg="1"/>
      <p:bldP spid="51" grpId="0" animBg="1"/>
      <p:bldP spid="54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SWF</a:t>
            </a:r>
            <a:r>
              <a:rPr lang="ja-JP" altLang="en-US" dirty="0" smtClean="0"/>
              <a:t>の仕様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公式仕様書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www.adobe.com/devnet/swf.html</a:t>
            </a:r>
            <a:endParaRPr lang="en-US" altLang="ja-JP" dirty="0" smtClean="0"/>
          </a:p>
          <a:p>
            <a:pPr marL="274320" lvl="1" indent="0">
              <a:buNone/>
            </a:pPr>
            <a:endParaRPr lang="en-US" altLang="ja-JP" dirty="0"/>
          </a:p>
          <a:p>
            <a:r>
              <a:rPr lang="ja-JP" altLang="en-US" dirty="0" smtClean="0"/>
              <a:t>データ形式は</a:t>
            </a:r>
            <a:r>
              <a:rPr lang="en-US" altLang="ja-JP" dirty="0" smtClean="0"/>
              <a:t>(</a:t>
            </a:r>
            <a:r>
              <a:rPr lang="ja-JP" altLang="en-US" dirty="0" smtClean="0"/>
              <a:t>正確さはさておき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ja-JP" dirty="0" smtClean="0"/>
              <a:t>　</a:t>
            </a:r>
            <a:r>
              <a:rPr lang="ja-JP" altLang="en-US" dirty="0" smtClean="0"/>
              <a:t>詳細に書かれているが、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意味</a:t>
            </a:r>
            <a:r>
              <a:rPr lang="ja-JP" altLang="en-US" dirty="0"/>
              <a:t>の</a:t>
            </a:r>
            <a:r>
              <a:rPr lang="ja-JP" altLang="en-US" dirty="0" smtClean="0"/>
              <a:t>記述が全然足りない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自力で調べる必要あり</a:t>
            </a:r>
            <a:endParaRPr lang="en-US" altLang="ja-JP" dirty="0"/>
          </a:p>
          <a:p>
            <a:pPr lvl="1"/>
            <a:r>
              <a:rPr lang="en-US" altLang="ja-JP" dirty="0" smtClean="0"/>
              <a:t>Flash Player </a:t>
            </a:r>
            <a:r>
              <a:rPr lang="ja-JP" altLang="en-US" dirty="0" smtClean="0"/>
              <a:t>のブラックボックス解析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2000</a:t>
            </a:r>
            <a:r>
              <a:rPr lang="ja-JP" altLang="en-US" dirty="0" smtClean="0"/>
              <a:t>年初頭の書籍を漁る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だって </a:t>
            </a:r>
            <a:r>
              <a:rPr lang="en-US" altLang="ja-JP" dirty="0" smtClean="0"/>
              <a:t>Flash 4 </a:t>
            </a:r>
            <a:r>
              <a:rPr lang="ja-JP" altLang="en-US" dirty="0" smtClean="0"/>
              <a:t>だし</a:t>
            </a:r>
            <a:r>
              <a:rPr lang="en-US" altLang="ja-JP" dirty="0" smtClean="0"/>
              <a:t>…) </a:t>
            </a:r>
          </a:p>
          <a:p>
            <a:pPr marL="274320" lvl="1" indent="0" algn="ctr">
              <a:buNone/>
            </a:pPr>
            <a:r>
              <a:rPr lang="ja-JP" altLang="en-US" dirty="0" smtClean="0"/>
              <a:t>　お勧め</a:t>
            </a:r>
            <a:r>
              <a:rPr lang="en-US" altLang="ja-JP" dirty="0" smtClean="0"/>
              <a:t> </a:t>
            </a:r>
            <a:r>
              <a:rPr lang="ja-JP" altLang="en-US" dirty="0"/>
              <a:t>→</a:t>
            </a:r>
            <a:r>
              <a:rPr lang="en-US" altLang="ja-JP" dirty="0" smtClean="0"/>
              <a:t> </a:t>
            </a:r>
            <a:r>
              <a:rPr lang="ja-JP" altLang="en-US" dirty="0" smtClean="0"/>
              <a:t>オーム社の</a:t>
            </a:r>
            <a:r>
              <a:rPr lang="en-US" altLang="ja-JP" dirty="0" smtClean="0"/>
              <a:t> Macromedia Flash </a:t>
            </a:r>
            <a:r>
              <a:rPr lang="en-US" altLang="ja-JP" dirty="0" err="1" smtClean="0"/>
              <a:t>ActionScript</a:t>
            </a:r>
            <a:r>
              <a:rPr lang="en-US" altLang="ja-JP" dirty="0" smtClean="0"/>
              <a:t> </a:t>
            </a:r>
            <a:r>
              <a:rPr lang="ja-JP" altLang="en-US" dirty="0" smtClean="0"/>
              <a:t>バイブル</a:t>
            </a:r>
            <a:endParaRPr lang="en-US" altLang="ja-JP" dirty="0" smtClean="0"/>
          </a:p>
        </p:txBody>
      </p:sp>
      <p:pic>
        <p:nvPicPr>
          <p:cNvPr id="4" name="図 3" descr="スクリーンショット 2012-09-21 19.06.59（2）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107" y="2421467"/>
            <a:ext cx="2883757" cy="28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SWF </a:t>
            </a:r>
            <a:r>
              <a:rPr kumimoji="1" lang="ja-JP" altLang="en-US" dirty="0" smtClean="0"/>
              <a:t>全体構造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Header </a:t>
            </a:r>
            <a:r>
              <a:rPr kumimoji="1" lang="ja-JP" altLang="en-US" dirty="0" smtClean="0"/>
              <a:t>と</a:t>
            </a:r>
            <a:r>
              <a:rPr lang="en-US" altLang="ja-JP" dirty="0"/>
              <a:t> </a:t>
            </a:r>
            <a:r>
              <a:rPr lang="en-US" altLang="ja-JP" dirty="0" smtClean="0"/>
              <a:t>Tag </a:t>
            </a:r>
            <a:r>
              <a:rPr lang="ja-JP" altLang="en-US" dirty="0" smtClean="0"/>
              <a:t>のイメージ</a:t>
            </a:r>
            <a:r>
              <a:rPr lang="en-US" altLang="ja-JP" dirty="0" smtClean="0"/>
              <a:t> </a:t>
            </a:r>
            <a:r>
              <a:rPr lang="ja-JP" altLang="en-US" dirty="0" smtClean="0"/>
              <a:t>　　　＼概念／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600223" y="2167825"/>
            <a:ext cx="5274709" cy="72008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b="1" smtClean="0">
                <a:solidFill>
                  <a:schemeClr val="bg1"/>
                </a:solidFill>
              </a:rPr>
              <a:t>SWF</a:t>
            </a:r>
            <a:endParaRPr kumimoji="1" lang="ja-JP" altLang="en-US" b="1">
              <a:solidFill>
                <a:schemeClr val="bg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06665" y="2464324"/>
            <a:ext cx="1207549" cy="360040"/>
          </a:xfrm>
          <a:prstGeom prst="rect">
            <a:avLst/>
          </a:prstGeom>
          <a:gradFill>
            <a:gsLst>
              <a:gs pos="0">
                <a:srgbClr val="3760A4"/>
              </a:gs>
              <a:gs pos="100000">
                <a:srgbClr val="558ED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Header</a:t>
            </a:r>
            <a:endParaRPr kumimoji="1" lang="ja-JP" altLang="en-US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2997513" y="2464324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Tag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720385" y="2464324"/>
            <a:ext cx="50405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…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717593" y="2464324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</a:rPr>
              <a:t>Tag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148238" y="2464324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Tag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62864" y="3548066"/>
            <a:ext cx="3330968" cy="2260067"/>
          </a:xfrm>
          <a:prstGeom prst="rect">
            <a:avLst/>
          </a:prstGeom>
          <a:gradFill>
            <a:gsLst>
              <a:gs pos="0">
                <a:srgbClr val="3760A4"/>
              </a:gs>
              <a:gs pos="100000">
                <a:srgbClr val="558ED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/>
              <a:t>Header</a:t>
            </a:r>
            <a:endParaRPr kumimoji="1" lang="ja-JP" altLang="en-US" b="1" dirty="0"/>
          </a:p>
        </p:txBody>
      </p:sp>
      <p:pic>
        <p:nvPicPr>
          <p:cNvPr id="4" name="図 3" descr="saitamaスクリーンショッ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89" y="4682083"/>
            <a:ext cx="1007535" cy="1097761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1439307" y="4385747"/>
            <a:ext cx="8466" cy="1021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1600223" y="4230438"/>
            <a:ext cx="9228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753553" y="4284145"/>
            <a:ext cx="787401" cy="12078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</a:rPr>
              <a:t>Ymin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/>
                </a:solidFill>
              </a:rPr>
              <a:t>Ymax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24476" y="3854994"/>
            <a:ext cx="1770160" cy="3979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</a:rPr>
              <a:t>Xmin</a:t>
            </a:r>
            <a:r>
              <a:rPr lang="en-US" altLang="ja-JP" sz="1400" dirty="0" smtClean="0">
                <a:solidFill>
                  <a:schemeClr val="bg1"/>
                </a:solidFill>
              </a:rPr>
              <a:t>          </a:t>
            </a:r>
            <a:r>
              <a:rPr lang="en-US" altLang="ja-JP" sz="1400" dirty="0" err="1" smtClean="0">
                <a:solidFill>
                  <a:schemeClr val="bg1"/>
                </a:solidFill>
              </a:rPr>
              <a:t>Xmax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26" name="図 25" descr="saitamaスクリーンショッ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97" y="4559315"/>
            <a:ext cx="1007535" cy="1097761"/>
          </a:xfrm>
          <a:prstGeom prst="rect">
            <a:avLst/>
          </a:prstGeom>
        </p:spPr>
      </p:pic>
      <p:pic>
        <p:nvPicPr>
          <p:cNvPr id="27" name="図 26" descr="saitamaスクリーンショッ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10" y="4453484"/>
            <a:ext cx="1007535" cy="1097761"/>
          </a:xfrm>
          <a:prstGeom prst="rect">
            <a:avLst/>
          </a:prstGeom>
        </p:spPr>
      </p:pic>
      <p:pic>
        <p:nvPicPr>
          <p:cNvPr id="28" name="図 27" descr="saitamaスクリーンショッ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34" y="4309546"/>
            <a:ext cx="1007535" cy="1097761"/>
          </a:xfrm>
          <a:prstGeom prst="rect">
            <a:avLst/>
          </a:prstGeom>
        </p:spPr>
      </p:pic>
      <p:cxnSp>
        <p:nvCxnSpPr>
          <p:cNvPr id="30" name="直線矢印コネクタ 29"/>
          <p:cNvCxnSpPr/>
          <p:nvPr/>
        </p:nvCxnSpPr>
        <p:spPr>
          <a:xfrm>
            <a:off x="2599305" y="4199475"/>
            <a:ext cx="253970" cy="143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642230" y="3929620"/>
            <a:ext cx="787401" cy="5095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</a:rPr>
              <a:t>FrameRate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2544298" y="4316478"/>
            <a:ext cx="685771" cy="4135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128460" y="4477321"/>
            <a:ext cx="787401" cy="5218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</a:rPr>
              <a:t>FrameCount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555824" y="3021548"/>
            <a:ext cx="3546775" cy="644519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(type:9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SetBackgroundColor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581220" y="3350857"/>
            <a:ext cx="3114980" cy="2559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292934"/>
                </a:solidFill>
              </a:rPr>
              <a:t>[Red:0, Green:0, Blue:0] </a:t>
            </a:r>
            <a:r>
              <a:rPr lang="en-US" altLang="ja-JP" sz="1400" dirty="0" smtClean="0">
                <a:solidFill>
                  <a:srgbClr val="292934"/>
                </a:solidFill>
              </a:rPr>
              <a:t>(Black)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2310440" y="3412067"/>
            <a:ext cx="2118376" cy="1317926"/>
          </a:xfrm>
          <a:prstGeom prst="straightConnector1">
            <a:avLst/>
          </a:prstGeom>
          <a:ln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4564285" y="3724302"/>
            <a:ext cx="3538313" cy="821299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(type:21 DefineBitsJPEG2)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pic>
        <p:nvPicPr>
          <p:cNvPr id="42" name="図 41" descr="saitam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55" y="4026244"/>
            <a:ext cx="635000" cy="470370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>
            <a:off x="4428815" y="2464318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</a:rPr>
              <a:t>Tag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140043" y="2464318"/>
            <a:ext cx="64807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mtClean="0">
                <a:solidFill>
                  <a:schemeClr val="tx1"/>
                </a:solidFill>
              </a:rPr>
              <a:t>Tag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3429632" y="2858226"/>
            <a:ext cx="999183" cy="359100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1" idx="2"/>
          </p:cNvCxnSpPr>
          <p:nvPr/>
        </p:nvCxnSpPr>
        <p:spPr>
          <a:xfrm flipH="1">
            <a:off x="2053189" y="2824364"/>
            <a:ext cx="257251" cy="596170"/>
          </a:xfrm>
          <a:prstGeom prst="straightConnector1">
            <a:avLst/>
          </a:prstGeom>
          <a:ln>
            <a:solidFill>
              <a:srgbClr val="3366FF">
                <a:alpha val="50000"/>
              </a:srgb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 flipV="1">
            <a:off x="2133607" y="4927601"/>
            <a:ext cx="2295209" cy="1024466"/>
          </a:xfrm>
          <a:prstGeom prst="straightConnector1">
            <a:avLst/>
          </a:prstGeom>
          <a:ln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4741332" y="4068580"/>
            <a:ext cx="3251201" cy="4102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292934"/>
                </a:solidFill>
              </a:rPr>
              <a:t>[</a:t>
            </a:r>
            <a:r>
              <a:rPr lang="en-US" altLang="ja-JP" sz="1400" dirty="0" smtClean="0">
                <a:solidFill>
                  <a:srgbClr val="292934"/>
                </a:solidFill>
              </a:rPr>
              <a:t>CharacterID:1,</a:t>
            </a:r>
          </a:p>
          <a:p>
            <a:pPr algn="r"/>
            <a:r>
              <a:rPr lang="en-US" altLang="ja-JP" sz="1400" dirty="0" err="1" smtClean="0">
                <a:solidFill>
                  <a:srgbClr val="292934"/>
                </a:solidFill>
              </a:rPr>
              <a:t>ImageData</a:t>
            </a:r>
            <a:r>
              <a:rPr lang="en-US" altLang="ja-JP" sz="1400" dirty="0" smtClean="0">
                <a:solidFill>
                  <a:srgbClr val="292934"/>
                </a:solidFill>
              </a:rPr>
              <a:t>:                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] 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6090947" y="6231466"/>
            <a:ext cx="504056" cy="24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…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4564279" y="4604864"/>
            <a:ext cx="3538313" cy="861521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(type:22 DefineShape2)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732859" y="4949141"/>
            <a:ext cx="3251201" cy="4073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292934"/>
                </a:solidFill>
              </a:rPr>
              <a:t>[</a:t>
            </a:r>
            <a:r>
              <a:rPr lang="en-US" altLang="ja-JP" sz="1400" dirty="0" smtClean="0">
                <a:solidFill>
                  <a:srgbClr val="292934"/>
                </a:solidFill>
              </a:rPr>
              <a:t>CharacterID:2,BitmapID:1,</a:t>
            </a:r>
          </a:p>
          <a:p>
            <a:pPr algn="r"/>
            <a:r>
              <a:rPr lang="en-US" altLang="ja-JP" sz="1400" dirty="0" smtClean="0">
                <a:solidFill>
                  <a:srgbClr val="292934"/>
                </a:solidFill>
              </a:rPr>
              <a:t>… ,</a:t>
            </a:r>
            <a:r>
              <a:rPr lang="en-US" altLang="ja-JP" sz="1400" dirty="0" err="1" smtClean="0">
                <a:solidFill>
                  <a:srgbClr val="292934"/>
                </a:solidFill>
              </a:rPr>
              <a:t>ShapeRecords</a:t>
            </a:r>
            <a:r>
              <a:rPr lang="en-US" altLang="ja-JP" sz="1400" dirty="0" smtClean="0">
                <a:solidFill>
                  <a:srgbClr val="292934"/>
                </a:solidFill>
              </a:rPr>
              <a:t>:                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] 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7109587" y="4915273"/>
            <a:ext cx="635000" cy="4873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365665" y="5527925"/>
            <a:ext cx="3651548" cy="763044"/>
          </a:xfrm>
          <a:prstGeom prst="rect">
            <a:avLst/>
          </a:prstGeom>
          <a:gradFill flip="none" rotWithShape="1">
            <a:gsLst>
              <a:gs pos="0">
                <a:srgbClr val="558ED5">
                  <a:alpha val="70000"/>
                </a:srgbClr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Tag 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(type:26 PlaceObject2)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4586141" y="5823365"/>
            <a:ext cx="3411319" cy="4630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rgbClr val="292934"/>
                </a:solidFill>
              </a:rPr>
              <a:t>[CharatorID:2</a:t>
            </a:r>
            <a:r>
              <a:rPr lang="en-US" altLang="ja-JP" sz="1400" dirty="0" smtClean="0">
                <a:solidFill>
                  <a:srgbClr val="292934"/>
                </a:solidFill>
              </a:rPr>
              <a:t>,</a:t>
            </a:r>
            <a:r>
              <a:rPr kumimoji="1" lang="ja-JP" altLang="en-US" sz="1400" dirty="0" smtClean="0">
                <a:solidFill>
                  <a:srgbClr val="292934"/>
                </a:solidFill>
              </a:rPr>
              <a:t>　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  </a:t>
            </a:r>
            <a:r>
              <a:rPr kumimoji="1" lang="ja-JP" altLang="en-US" sz="1400" dirty="0" smtClean="0">
                <a:solidFill>
                  <a:srgbClr val="292934"/>
                </a:solidFill>
              </a:rPr>
              <a:t>　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             </a:t>
            </a:r>
            <a:r>
              <a:rPr lang="en-US" altLang="ja-JP" sz="1400" dirty="0" smtClean="0">
                <a:solidFill>
                  <a:srgbClr val="292934"/>
                </a:solidFill>
              </a:rPr>
              <a:t>20   0    60</a:t>
            </a:r>
            <a:endParaRPr kumimoji="1" lang="en-US" altLang="ja-JP" sz="1400" dirty="0" smtClean="0">
              <a:solidFill>
                <a:srgbClr val="292934"/>
              </a:solidFill>
            </a:endParaRPr>
          </a:p>
          <a:p>
            <a:pPr algn="r"/>
            <a:r>
              <a:rPr lang="en-US" altLang="ja-JP" sz="1400" dirty="0" smtClean="0">
                <a:solidFill>
                  <a:srgbClr val="292934"/>
                </a:solidFill>
              </a:rPr>
              <a:t>…, Matrix:</a:t>
            </a:r>
            <a:r>
              <a:rPr lang="en-US" altLang="ja-JP" sz="1400" dirty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     0  20  800    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]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6527320" y="5745976"/>
            <a:ext cx="1808497" cy="57862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600" dirty="0" smtClean="0">
                <a:solidFill>
                  <a:srgbClr val="292934"/>
                </a:solidFill>
                <a:latin typeface="ＤＦＰ痩金体W3"/>
                <a:ea typeface="ＤＦＰ痩金体W3"/>
                <a:cs typeface="ＤＦＰ痩金体W3"/>
              </a:rPr>
              <a:t>{   </a:t>
            </a:r>
            <a:r>
              <a:rPr lang="en-US" altLang="ja-JP" sz="3600" dirty="0">
                <a:solidFill>
                  <a:srgbClr val="292934"/>
                </a:solidFill>
                <a:latin typeface="ＤＦＰ痩金体W3"/>
                <a:ea typeface="ＤＦＰ痩金体W3"/>
                <a:cs typeface="ＤＦＰ痩金体W3"/>
              </a:rPr>
              <a:t> </a:t>
            </a:r>
            <a:r>
              <a:rPr lang="en-US" altLang="ja-JP" sz="3600" dirty="0" smtClean="0">
                <a:solidFill>
                  <a:srgbClr val="292934"/>
                </a:solidFill>
                <a:latin typeface="ＤＦＰ痩金体W3"/>
                <a:ea typeface="ＤＦＰ痩金体W3"/>
                <a:cs typeface="ＤＦＰ痩金体W3"/>
              </a:rPr>
              <a:t>   }</a:t>
            </a:r>
            <a:endParaRPr kumimoji="1" lang="ja-JP" altLang="en-US" sz="3600" dirty="0">
              <a:solidFill>
                <a:srgbClr val="292934"/>
              </a:solidFill>
              <a:latin typeface="ＤＦＰ痩金体W3"/>
              <a:ea typeface="ＤＦＰ痩金体W3"/>
              <a:cs typeface="ＤＦＰ痩金体W3"/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V="1">
            <a:off x="5647267" y="5190067"/>
            <a:ext cx="211666" cy="633298"/>
          </a:xfrm>
          <a:prstGeom prst="straightConnector1">
            <a:avLst/>
          </a:prstGeom>
          <a:ln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6011333" y="4316478"/>
            <a:ext cx="784978" cy="632663"/>
          </a:xfrm>
          <a:prstGeom prst="straightConnector1">
            <a:avLst/>
          </a:prstGeom>
          <a:ln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3" grpId="0"/>
      <p:bldP spid="33" grpId="0"/>
      <p:bldP spid="36" grpId="0"/>
      <p:bldP spid="37" grpId="0" animBg="1"/>
      <p:bldP spid="25" grpId="0"/>
      <p:bldP spid="40" grpId="0" animBg="1"/>
      <p:bldP spid="60" grpId="0"/>
      <p:bldP spid="80" grpId="0"/>
      <p:bldP spid="84" grpId="0" animBg="1"/>
      <p:bldP spid="86" grpId="0"/>
      <p:bldP spid="88" grpId="0" animBg="1"/>
      <p:bldP spid="89" grpId="0" animBg="1"/>
      <p:bldP spid="90" grpId="0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SWF Header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Header </a:t>
            </a:r>
            <a:r>
              <a:rPr lang="ja-JP" altLang="en-US" dirty="0" smtClean="0"/>
              <a:t>詳細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74944" y="2235243"/>
            <a:ext cx="3330968" cy="2260067"/>
          </a:xfrm>
          <a:prstGeom prst="rect">
            <a:avLst/>
          </a:prstGeom>
          <a:gradFill>
            <a:gsLst>
              <a:gs pos="0">
                <a:srgbClr val="3760A4"/>
              </a:gs>
              <a:gs pos="100000">
                <a:srgbClr val="558ED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/>
              <a:t>Header</a:t>
            </a:r>
            <a:endParaRPr kumimoji="1" lang="ja-JP" altLang="en-US" b="1" dirty="0"/>
          </a:p>
        </p:txBody>
      </p:sp>
      <p:pic>
        <p:nvPicPr>
          <p:cNvPr id="4" name="図 3" descr="saitamaスクリーンショッ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97" y="3377727"/>
            <a:ext cx="1007535" cy="1097761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1524382" y="3055990"/>
            <a:ext cx="8466" cy="1021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1668364" y="2926082"/>
            <a:ext cx="9228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838628" y="2979789"/>
            <a:ext cx="787401" cy="12078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</a:rPr>
              <a:t>Ymin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/>
                </a:solidFill>
              </a:rPr>
              <a:t>Ymax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01084" y="2550638"/>
            <a:ext cx="1770160" cy="3979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</a:rPr>
              <a:t>Xmin</a:t>
            </a:r>
            <a:r>
              <a:rPr lang="en-US" altLang="ja-JP" sz="1400" dirty="0" smtClean="0">
                <a:solidFill>
                  <a:schemeClr val="bg1"/>
                </a:solidFill>
              </a:rPr>
              <a:t>         </a:t>
            </a:r>
            <a:r>
              <a:rPr lang="en-US" altLang="ja-JP" sz="1400" dirty="0" err="1" smtClean="0">
                <a:solidFill>
                  <a:schemeClr val="bg1"/>
                </a:solidFill>
              </a:rPr>
              <a:t>Xmax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26" name="図 25" descr="saitamaスクリーンショッ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305" y="3254959"/>
            <a:ext cx="1007535" cy="1097761"/>
          </a:xfrm>
          <a:prstGeom prst="rect">
            <a:avLst/>
          </a:prstGeom>
        </p:spPr>
      </p:pic>
      <p:pic>
        <p:nvPicPr>
          <p:cNvPr id="27" name="図 26" descr="saitamaスクリーンショッ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85" y="3149128"/>
            <a:ext cx="1007535" cy="1097761"/>
          </a:xfrm>
          <a:prstGeom prst="rect">
            <a:avLst/>
          </a:prstGeom>
        </p:spPr>
      </p:pic>
      <p:pic>
        <p:nvPicPr>
          <p:cNvPr id="28" name="図 27" descr="saitamaスクリーンショッ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09" y="3005190"/>
            <a:ext cx="1007535" cy="1097761"/>
          </a:xfrm>
          <a:prstGeom prst="rect">
            <a:avLst/>
          </a:prstGeom>
        </p:spPr>
      </p:pic>
      <p:cxnSp>
        <p:nvCxnSpPr>
          <p:cNvPr id="30" name="直線矢印コネクタ 29"/>
          <p:cNvCxnSpPr/>
          <p:nvPr/>
        </p:nvCxnSpPr>
        <p:spPr>
          <a:xfrm>
            <a:off x="2684380" y="2895119"/>
            <a:ext cx="253970" cy="143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727305" y="2717805"/>
            <a:ext cx="1150428" cy="3212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</a:rPr>
              <a:t>FrameRate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2629373" y="3012122"/>
            <a:ext cx="685771" cy="4135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3050936" y="3352325"/>
            <a:ext cx="1173925" cy="33067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</a:rPr>
              <a:t>FrameCount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874944" y="4669026"/>
            <a:ext cx="6917317" cy="708365"/>
          </a:xfrm>
          <a:prstGeom prst="rect">
            <a:avLst/>
          </a:prstGeom>
          <a:gradFill>
            <a:gsLst>
              <a:gs pos="0">
                <a:srgbClr val="3760A4"/>
              </a:gs>
              <a:gs pos="100000">
                <a:srgbClr val="558ED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/>
              <a:t>Header</a:t>
            </a:r>
            <a:endParaRPr kumimoji="1" lang="ja-JP" altLang="en-US" b="1" dirty="0"/>
          </a:p>
        </p:txBody>
      </p:sp>
      <p:sp>
        <p:nvSpPr>
          <p:cNvPr id="46" name="正方形/長方形 45"/>
          <p:cNvSpPr/>
          <p:nvPr/>
        </p:nvSpPr>
        <p:spPr>
          <a:xfrm>
            <a:off x="955289" y="4981260"/>
            <a:ext cx="857014" cy="353379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Signature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875184" y="4975016"/>
            <a:ext cx="583077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Version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517528" y="4972692"/>
            <a:ext cx="1210732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b="1" dirty="0" err="1" smtClean="0">
                <a:solidFill>
                  <a:schemeClr val="tx1"/>
                </a:solidFill>
              </a:rPr>
              <a:t>FileLength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787529" y="4842933"/>
            <a:ext cx="1627482" cy="491708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(Rectangle)</a:t>
            </a:r>
          </a:p>
          <a:p>
            <a:pPr algn="ctr"/>
            <a:r>
              <a:rPr kumimoji="1" lang="en-US" altLang="ja-JP" sz="1400" b="1" dirty="0" err="1" smtClean="0">
                <a:solidFill>
                  <a:schemeClr val="tx1"/>
                </a:solidFill>
              </a:rPr>
              <a:t>FrameSize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479921" y="4974911"/>
            <a:ext cx="1000949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 err="1" smtClean="0">
                <a:solidFill>
                  <a:schemeClr val="tx1"/>
                </a:solidFill>
              </a:rPr>
              <a:t>FrameRate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550804" y="4976817"/>
            <a:ext cx="1172488" cy="36004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 err="1" smtClean="0">
                <a:solidFill>
                  <a:schemeClr val="tx1"/>
                </a:solidFill>
              </a:rPr>
              <a:t>FrameCount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889437" y="5440683"/>
            <a:ext cx="9228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955289" y="5450684"/>
            <a:ext cx="787401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3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1840718" y="5440683"/>
            <a:ext cx="61754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1830367" y="5450684"/>
            <a:ext cx="632999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1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488171" y="5457617"/>
            <a:ext cx="1240089" cy="10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697962" y="5450684"/>
            <a:ext cx="787401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4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75" name="直線矢印コネクタ 74"/>
          <p:cNvCxnSpPr/>
          <p:nvPr/>
        </p:nvCxnSpPr>
        <p:spPr>
          <a:xfrm>
            <a:off x="5429207" y="5447616"/>
            <a:ext cx="10516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5562795" y="5449150"/>
            <a:ext cx="787401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78" name="直線矢印コネクタ 77"/>
          <p:cNvCxnSpPr/>
          <p:nvPr/>
        </p:nvCxnSpPr>
        <p:spPr>
          <a:xfrm>
            <a:off x="6600712" y="5449150"/>
            <a:ext cx="10516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6734300" y="5442217"/>
            <a:ext cx="787401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2</a:t>
            </a:r>
            <a:r>
              <a:rPr lang="en-US" altLang="ja-JP" sz="1400" dirty="0" smtClean="0">
                <a:solidFill>
                  <a:srgbClr val="292934"/>
                </a:solidFill>
              </a:rPr>
              <a:t> bytes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31" name="左矢印 30"/>
          <p:cNvSpPr/>
          <p:nvPr/>
        </p:nvSpPr>
        <p:spPr>
          <a:xfrm rot="16200000">
            <a:off x="4493786" y="5406131"/>
            <a:ext cx="245534" cy="351573"/>
          </a:xfrm>
          <a:prstGeom prst="leftArrow">
            <a:avLst>
              <a:gd name="adj1" fmla="val 3555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 descr="swf-file-obj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43" y="1498605"/>
            <a:ext cx="807538" cy="807538"/>
          </a:xfrm>
          <a:prstGeom prst="rect">
            <a:avLst/>
          </a:prstGeom>
        </p:spPr>
      </p:pic>
      <p:pic>
        <p:nvPicPr>
          <p:cNvPr id="107" name="図 106" descr="スクリーンショット 2012-09-22 19.04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01" y="2205684"/>
            <a:ext cx="3898900" cy="622300"/>
          </a:xfrm>
          <a:prstGeom prst="rect">
            <a:avLst/>
          </a:prstGeom>
        </p:spPr>
      </p:pic>
      <p:sp>
        <p:nvSpPr>
          <p:cNvPr id="90" name="円/楕円 89"/>
          <p:cNvSpPr/>
          <p:nvPr/>
        </p:nvSpPr>
        <p:spPr>
          <a:xfrm>
            <a:off x="5359294" y="2188138"/>
            <a:ext cx="812905" cy="252944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6172199" y="2222515"/>
            <a:ext cx="280067" cy="210100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7636004" y="2209936"/>
            <a:ext cx="499639" cy="252944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1742690" y="2432615"/>
            <a:ext cx="3737231" cy="2497844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>
            <a:off x="2379133" y="2485429"/>
            <a:ext cx="3828056" cy="2445030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円/楕円 101"/>
          <p:cNvSpPr/>
          <p:nvPr/>
        </p:nvSpPr>
        <p:spPr>
          <a:xfrm>
            <a:off x="6442145" y="2188138"/>
            <a:ext cx="1037221" cy="262052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矢印コネクタ 102"/>
          <p:cNvCxnSpPr/>
          <p:nvPr/>
        </p:nvCxnSpPr>
        <p:spPr>
          <a:xfrm flipH="1">
            <a:off x="3442149" y="2485429"/>
            <a:ext cx="3158564" cy="2445030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円/楕円 107"/>
          <p:cNvSpPr/>
          <p:nvPr/>
        </p:nvSpPr>
        <p:spPr>
          <a:xfrm flipV="1">
            <a:off x="5359294" y="2542167"/>
            <a:ext cx="539176" cy="285813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 flipV="1">
            <a:off x="5892709" y="2542161"/>
            <a:ext cx="539176" cy="285813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矢印コネクタ 109"/>
          <p:cNvCxnSpPr/>
          <p:nvPr/>
        </p:nvCxnSpPr>
        <p:spPr>
          <a:xfrm>
            <a:off x="5791762" y="2827984"/>
            <a:ext cx="168771" cy="2102475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6350197" y="2827984"/>
            <a:ext cx="677136" cy="2102475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4839980" y="2936714"/>
            <a:ext cx="3281779" cy="15585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ja-JP" sz="1400" dirty="0" smtClean="0">
                <a:solidFill>
                  <a:srgbClr val="292934"/>
                </a:solidFill>
              </a:rPr>
              <a:t>Signature: FWS →  </a:t>
            </a:r>
            <a:r>
              <a:rPr lang="ja-JP" altLang="en-US" sz="1400" dirty="0" smtClean="0">
                <a:solidFill>
                  <a:srgbClr val="292934"/>
                </a:solidFill>
              </a:rPr>
              <a:t>無圧縮</a:t>
            </a:r>
            <a:endParaRPr lang="en-US" altLang="ja-JP" sz="1400" dirty="0" smtClean="0">
              <a:solidFill>
                <a:srgbClr val="292934"/>
              </a:solidFill>
            </a:endParaRPr>
          </a:p>
          <a:p>
            <a:r>
              <a:rPr kumimoji="1" lang="en-US" altLang="ja-JP" sz="1400" dirty="0" smtClean="0">
                <a:solidFill>
                  <a:srgbClr val="292934"/>
                </a:solidFill>
              </a:rPr>
              <a:t>Version: 0x04 →</a:t>
            </a:r>
            <a:r>
              <a:rPr lang="en-US" altLang="ja-JP" sz="1400" dirty="0" smtClean="0">
                <a:solidFill>
                  <a:srgbClr val="292934"/>
                </a:solidFill>
              </a:rPr>
              <a:t> 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Flash 4</a:t>
            </a:r>
          </a:p>
          <a:p>
            <a:r>
              <a:rPr lang="en-US" altLang="ja-JP" sz="1400" dirty="0" err="1" smtClean="0">
                <a:solidFill>
                  <a:srgbClr val="292934"/>
                </a:solidFill>
              </a:rPr>
              <a:t>FileLength</a:t>
            </a:r>
            <a:r>
              <a:rPr lang="en-US" altLang="ja-JP" sz="1400" dirty="0" smtClean="0">
                <a:solidFill>
                  <a:srgbClr val="292934"/>
                </a:solidFill>
              </a:rPr>
              <a:t>: 0x00000a90 → 2,704byte</a:t>
            </a:r>
          </a:p>
          <a:p>
            <a:r>
              <a:rPr kumimoji="1" lang="en-US" altLang="ja-JP" sz="1400" dirty="0" err="1" smtClean="0">
                <a:solidFill>
                  <a:srgbClr val="292934"/>
                </a:solidFill>
              </a:rPr>
              <a:t>FrameSize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: (</a:t>
            </a:r>
            <a:r>
              <a:rPr lang="ja-JP" altLang="en-US" sz="1400" dirty="0" smtClean="0">
                <a:solidFill>
                  <a:srgbClr val="292934"/>
                </a:solidFill>
              </a:rPr>
              <a:t>次ページで説明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)</a:t>
            </a:r>
          </a:p>
          <a:p>
            <a:r>
              <a:rPr lang="en-US" altLang="ja-JP" sz="1400" dirty="0" err="1" smtClean="0">
                <a:solidFill>
                  <a:srgbClr val="292934"/>
                </a:solidFill>
              </a:rPr>
              <a:t>FrameRate</a:t>
            </a:r>
            <a:r>
              <a:rPr lang="en-US" altLang="ja-JP" sz="1400" dirty="0" smtClean="0">
                <a:solidFill>
                  <a:srgbClr val="292934"/>
                </a:solidFill>
              </a:rPr>
              <a:t>: 0x08.00 → 8 frames/sec</a:t>
            </a:r>
          </a:p>
          <a:p>
            <a:r>
              <a:rPr kumimoji="1" lang="en-US" altLang="ja-JP" sz="1400" dirty="0" err="1" smtClean="0">
                <a:solidFill>
                  <a:srgbClr val="292934"/>
                </a:solidFill>
              </a:rPr>
              <a:t>FrameSize</a:t>
            </a:r>
            <a:r>
              <a:rPr kumimoji="1" lang="en-US" altLang="ja-JP" sz="1400" dirty="0" smtClean="0">
                <a:solidFill>
                  <a:srgbClr val="292934"/>
                </a:solidFill>
              </a:rPr>
              <a:t>: 0x0028 → 40 frames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3770595" y="5848769"/>
            <a:ext cx="1800853" cy="5096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err="1" smtClean="0">
                <a:solidFill>
                  <a:srgbClr val="292934"/>
                </a:solidFill>
              </a:rPr>
              <a:t>FrameSize</a:t>
            </a:r>
            <a:r>
              <a:rPr lang="en-US" altLang="ja-JP" dirty="0" smtClean="0">
                <a:solidFill>
                  <a:srgbClr val="292934"/>
                </a:solidFill>
              </a:rPr>
              <a:t> </a:t>
            </a:r>
            <a:r>
              <a:rPr lang="ja-JP" altLang="en-US" dirty="0" smtClean="0">
                <a:solidFill>
                  <a:srgbClr val="292934"/>
                </a:solidFill>
              </a:rPr>
              <a:t>は</a:t>
            </a:r>
            <a:endParaRPr lang="en-US" altLang="ja-JP" dirty="0" smtClean="0">
              <a:solidFill>
                <a:srgbClr val="292934"/>
              </a:solidFill>
            </a:endParaRPr>
          </a:p>
          <a:p>
            <a:pPr algn="ctr"/>
            <a:r>
              <a:rPr lang="ja-JP" altLang="en-US" dirty="0" smtClean="0">
                <a:solidFill>
                  <a:srgbClr val="292934"/>
                </a:solidFill>
              </a:rPr>
              <a:t>次ページで説明</a:t>
            </a:r>
            <a:endParaRPr kumimoji="1" lang="ja-JP" altLang="en-US" dirty="0">
              <a:solidFill>
                <a:srgbClr val="292934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415279" y="1916093"/>
            <a:ext cx="1078559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Little Endian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7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6" grpId="0" animBg="1"/>
      <p:bldP spid="97" grpId="0" animBg="1"/>
      <p:bldP spid="102" grpId="0" animBg="1"/>
      <p:bldP spid="108" grpId="0" animBg="1"/>
      <p:bldP spid="1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SWF Header </a:t>
            </a:r>
            <a:r>
              <a:rPr kumimoji="1" lang="en-US" altLang="ja-JP" dirty="0" err="1" smtClean="0"/>
              <a:t>FrameSize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Header </a:t>
            </a:r>
            <a:r>
              <a:rPr lang="ja-JP" altLang="en-US" dirty="0" smtClean="0"/>
              <a:t>詳細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61397" y="4394200"/>
            <a:ext cx="1627482" cy="535620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 smtClean="0">
                <a:solidFill>
                  <a:schemeClr val="tx1"/>
                </a:solidFill>
              </a:rPr>
              <a:t>(Rectangle)</a:t>
            </a:r>
          </a:p>
          <a:p>
            <a:pPr algn="ctr"/>
            <a:r>
              <a:rPr kumimoji="1" lang="en-US" altLang="ja-JP" sz="1400" b="1" dirty="0" err="1" smtClean="0">
                <a:solidFill>
                  <a:schemeClr val="tx1"/>
                </a:solidFill>
              </a:rPr>
              <a:t>FrameSize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1784087" y="5437156"/>
            <a:ext cx="4228288" cy="601133"/>
          </a:xfrm>
          <a:prstGeom prst="rect">
            <a:avLst/>
          </a:prstGeom>
          <a:gradFill flip="none" rotWithShape="1">
            <a:gsLst>
              <a:gs pos="0">
                <a:srgbClr val="558ED5"/>
              </a:gs>
              <a:gs pos="10000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kumimoji="1" lang="en-US" altLang="ja-JP" sz="1400" b="1" dirty="0" err="1" smtClean="0">
                <a:solidFill>
                  <a:schemeClr val="tx1"/>
                </a:solidFill>
              </a:rPr>
              <a:t>FrameSize</a:t>
            </a:r>
            <a:r>
              <a:rPr kumimoji="1" lang="en-US" altLang="ja-JP" sz="1400" b="1" dirty="0" smtClean="0">
                <a:solidFill>
                  <a:schemeClr val="tx1"/>
                </a:solidFill>
              </a:rPr>
              <a:t> (Rectangle)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911810" y="5708091"/>
            <a:ext cx="527581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kumimoji="1" lang="en-US" altLang="ja-JP" sz="1400" b="1" dirty="0" err="1" smtClean="0">
                <a:solidFill>
                  <a:schemeClr val="tx1"/>
                </a:solidFill>
              </a:rPr>
              <a:t>Nbits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513100" y="5708092"/>
            <a:ext cx="798407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err="1" smtClean="0">
                <a:solidFill>
                  <a:schemeClr val="tx1"/>
                </a:solidFill>
              </a:rPr>
              <a:t>Xmin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379242" y="5708092"/>
            <a:ext cx="798407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err="1" smtClean="0">
                <a:solidFill>
                  <a:schemeClr val="tx1"/>
                </a:solidFill>
              </a:rPr>
              <a:t>Xmax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237871" y="5708092"/>
            <a:ext cx="798407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</a:rPr>
              <a:t>Y</a:t>
            </a:r>
            <a:r>
              <a:rPr lang="en-US" altLang="ja-JP" sz="1400" b="1" dirty="0" err="1" smtClean="0">
                <a:solidFill>
                  <a:schemeClr val="tx1"/>
                </a:solidFill>
              </a:rPr>
              <a:t>min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5104013" y="5708092"/>
            <a:ext cx="798407" cy="287866"/>
          </a:xfrm>
          <a:prstGeom prst="rect">
            <a:avLst/>
          </a:prstGeom>
          <a:gradFill flip="none" rotWithShape="1">
            <a:gsLst>
              <a:gs pos="100000">
                <a:srgbClr val="BECFE6"/>
              </a:gs>
              <a:gs pos="0">
                <a:srgbClr val="8EB4E3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</a:rPr>
              <a:t>Y</a:t>
            </a:r>
            <a:r>
              <a:rPr lang="en-US" altLang="ja-JP" sz="1400" b="1" dirty="0" err="1" smtClean="0">
                <a:solidFill>
                  <a:schemeClr val="tx1"/>
                </a:solidFill>
              </a:rPr>
              <a:t>max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>
            <a:off x="1876627" y="6096020"/>
            <a:ext cx="5627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/>
          <p:cNvSpPr/>
          <p:nvPr/>
        </p:nvSpPr>
        <p:spPr>
          <a:xfrm>
            <a:off x="1925546" y="6089087"/>
            <a:ext cx="496912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5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31" name="左矢印 30"/>
          <p:cNvSpPr/>
          <p:nvPr/>
        </p:nvSpPr>
        <p:spPr>
          <a:xfrm rot="13878261">
            <a:off x="1764107" y="4994807"/>
            <a:ext cx="335369" cy="351573"/>
          </a:xfrm>
          <a:prstGeom prst="leftArrow">
            <a:avLst>
              <a:gd name="adj1" fmla="val 35551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2503179" y="6096014"/>
            <a:ext cx="808328" cy="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2560564" y="6089081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err="1" smtClean="0">
                <a:solidFill>
                  <a:srgbClr val="292934"/>
                </a:solidFill>
              </a:rPr>
              <a:t>Nbits</a:t>
            </a:r>
            <a:r>
              <a:rPr lang="en-US" altLang="ja-JP" sz="1400" dirty="0" smtClean="0">
                <a:solidFill>
                  <a:srgbClr val="292934"/>
                </a:solidFill>
              </a:rPr>
              <a:t>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83" name="直線矢印コネクタ 82"/>
          <p:cNvCxnSpPr/>
          <p:nvPr/>
        </p:nvCxnSpPr>
        <p:spPr>
          <a:xfrm>
            <a:off x="3375274" y="6096008"/>
            <a:ext cx="808328" cy="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3432659" y="6089075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err="1" smtClean="0">
                <a:solidFill>
                  <a:srgbClr val="292934"/>
                </a:solidFill>
              </a:rPr>
              <a:t>Nbits</a:t>
            </a:r>
            <a:r>
              <a:rPr lang="en-US" altLang="ja-JP" sz="1400" dirty="0" smtClean="0">
                <a:solidFill>
                  <a:srgbClr val="292934"/>
                </a:solidFill>
              </a:rPr>
              <a:t>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85" name="直線矢印コネクタ 84"/>
          <p:cNvCxnSpPr/>
          <p:nvPr/>
        </p:nvCxnSpPr>
        <p:spPr>
          <a:xfrm>
            <a:off x="4247369" y="6096002"/>
            <a:ext cx="808328" cy="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4304754" y="6089069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err="1" smtClean="0">
                <a:solidFill>
                  <a:srgbClr val="292934"/>
                </a:solidFill>
              </a:rPr>
              <a:t>Nbits</a:t>
            </a:r>
            <a:r>
              <a:rPr lang="en-US" altLang="ja-JP" sz="1400" dirty="0" smtClean="0">
                <a:solidFill>
                  <a:srgbClr val="292934"/>
                </a:solidFill>
              </a:rPr>
              <a:t>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>
            <a:off x="5085602" y="6104469"/>
            <a:ext cx="808328" cy="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/>
          <p:cNvSpPr/>
          <p:nvPr/>
        </p:nvSpPr>
        <p:spPr>
          <a:xfrm>
            <a:off x="5142987" y="6097536"/>
            <a:ext cx="750943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err="1" smtClean="0">
                <a:solidFill>
                  <a:srgbClr val="292934"/>
                </a:solidFill>
              </a:rPr>
              <a:t>Nbits</a:t>
            </a:r>
            <a:r>
              <a:rPr lang="en-US" altLang="ja-JP" sz="1400" dirty="0" smtClean="0">
                <a:solidFill>
                  <a:srgbClr val="292934"/>
                </a:solidFill>
              </a:rPr>
              <a:t>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89" name="円/楕円 88"/>
          <p:cNvSpPr/>
          <p:nvPr/>
        </p:nvSpPr>
        <p:spPr>
          <a:xfrm>
            <a:off x="1925546" y="5682690"/>
            <a:ext cx="513846" cy="355599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2516114" y="6062693"/>
            <a:ext cx="513846" cy="252944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円/楕円 91"/>
          <p:cNvSpPr/>
          <p:nvPr/>
        </p:nvSpPr>
        <p:spPr>
          <a:xfrm>
            <a:off x="4251837" y="6062693"/>
            <a:ext cx="513846" cy="252944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/>
          <p:cNvSpPr/>
          <p:nvPr/>
        </p:nvSpPr>
        <p:spPr>
          <a:xfrm>
            <a:off x="5098537" y="6071160"/>
            <a:ext cx="513846" cy="252944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 descr="スクリーンショット 2012-09-22 18.49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00" y="2096132"/>
            <a:ext cx="3911600" cy="419100"/>
          </a:xfrm>
          <a:prstGeom prst="rect">
            <a:avLst/>
          </a:prstGeom>
        </p:spPr>
      </p:pic>
      <p:pic>
        <p:nvPicPr>
          <p:cNvPr id="38" name="図 37" descr="swf-file-obje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31" y="1371600"/>
            <a:ext cx="807538" cy="807538"/>
          </a:xfrm>
          <a:prstGeom prst="rect">
            <a:avLst/>
          </a:prstGeom>
        </p:spPr>
      </p:pic>
      <p:sp>
        <p:nvSpPr>
          <p:cNvPr id="95" name="円/楕円 94"/>
          <p:cNvSpPr/>
          <p:nvPr/>
        </p:nvSpPr>
        <p:spPr>
          <a:xfrm>
            <a:off x="3391968" y="6071653"/>
            <a:ext cx="513846" cy="252944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5054482" y="2235243"/>
            <a:ext cx="2260718" cy="317565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510863" y="2235244"/>
            <a:ext cx="2032616" cy="2015024"/>
          </a:xfrm>
          <a:prstGeom prst="rect">
            <a:avLst/>
          </a:prstGeom>
          <a:gradFill>
            <a:gsLst>
              <a:gs pos="0">
                <a:srgbClr val="3760A4"/>
              </a:gs>
              <a:gs pos="100000">
                <a:srgbClr val="558ED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b="1" dirty="0" smtClean="0"/>
              <a:t>Header</a:t>
            </a:r>
            <a:endParaRPr kumimoji="1" lang="ja-JP" altLang="en-US" b="1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>
            <a:off x="1196617" y="3058161"/>
            <a:ext cx="8466" cy="1021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340599" y="2928253"/>
            <a:ext cx="92286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510863" y="2981960"/>
            <a:ext cx="787401" cy="12078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</a:rPr>
              <a:t>Ymin</a:t>
            </a:r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endParaRPr lang="en-US" altLang="ja-JP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/>
                </a:solidFill>
              </a:rPr>
              <a:t>Ymax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773319" y="2552809"/>
            <a:ext cx="1770160" cy="3979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bg1"/>
                </a:solidFill>
              </a:rPr>
              <a:t>Xmin</a:t>
            </a:r>
            <a:r>
              <a:rPr lang="en-US" altLang="ja-JP" sz="1400" dirty="0" smtClean="0">
                <a:solidFill>
                  <a:schemeClr val="bg1"/>
                </a:solidFill>
              </a:rPr>
              <a:t>         </a:t>
            </a:r>
            <a:r>
              <a:rPr lang="en-US" altLang="ja-JP" sz="1400" dirty="0" err="1" smtClean="0">
                <a:solidFill>
                  <a:schemeClr val="bg1"/>
                </a:solidFill>
              </a:rPr>
              <a:t>Xmax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pic>
        <p:nvPicPr>
          <p:cNvPr id="96" name="図 95" descr="saitamaスクリーンショット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44" y="3007361"/>
            <a:ext cx="1007535" cy="1097761"/>
          </a:xfrm>
          <a:prstGeom prst="rect">
            <a:avLst/>
          </a:prstGeom>
        </p:spPr>
      </p:pic>
      <p:sp>
        <p:nvSpPr>
          <p:cNvPr id="101" name="正方形/長方形 100"/>
          <p:cNvSpPr/>
          <p:nvPr/>
        </p:nvSpPr>
        <p:spPr>
          <a:xfrm>
            <a:off x="2895601" y="2644988"/>
            <a:ext cx="5858932" cy="4741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ja-JP" sz="1200" dirty="0">
                <a:solidFill>
                  <a:srgbClr val="292934"/>
                </a:solidFill>
              </a:rPr>
              <a:t> </a:t>
            </a:r>
            <a:r>
              <a:rPr lang="en-US" altLang="ja-JP" sz="1200" dirty="0" smtClean="0">
                <a:solidFill>
                  <a:srgbClr val="292934"/>
                </a:solidFill>
              </a:rPr>
              <a:t>     7     0        0     0       0      9       6      0       0      0       0      0       9     6        0     0</a:t>
            </a:r>
          </a:p>
          <a:p>
            <a:r>
              <a:rPr lang="en-US" altLang="ja-JP" sz="1200" dirty="0" smtClean="0">
                <a:solidFill>
                  <a:srgbClr val="292934"/>
                </a:solidFill>
              </a:rPr>
              <a:t>01110000 00000000 00001001 01100000 00000000 00000000 10010110 00000000</a:t>
            </a:r>
            <a:endParaRPr kumimoji="1" lang="ja-JP" altLang="en-US" sz="1200" dirty="0">
              <a:solidFill>
                <a:srgbClr val="292934"/>
              </a:solidFill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2972510" y="3119123"/>
            <a:ext cx="4118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2927895" y="3126761"/>
            <a:ext cx="483771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rgbClr val="292934"/>
                </a:solidFill>
              </a:rPr>
              <a:t>5</a:t>
            </a:r>
            <a:r>
              <a:rPr lang="en-US" altLang="ja-JP" sz="1400" dirty="0" smtClean="0">
                <a:solidFill>
                  <a:srgbClr val="292934"/>
                </a:solidFill>
              </a:rPr>
              <a:t>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3562368" y="3532483"/>
            <a:ext cx="4735820" cy="15585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ja-JP" sz="1400" dirty="0" err="1" smtClean="0">
                <a:solidFill>
                  <a:srgbClr val="292934"/>
                </a:solidFill>
              </a:rPr>
              <a:t>Nbits</a:t>
            </a:r>
            <a:r>
              <a:rPr lang="en-US" altLang="ja-JP" sz="1400" dirty="0" smtClean="0">
                <a:solidFill>
                  <a:srgbClr val="292934"/>
                </a:solidFill>
              </a:rPr>
              <a:t>:  01110 → 14bits</a:t>
            </a:r>
          </a:p>
          <a:p>
            <a:r>
              <a:rPr lang="en-US" altLang="ja-JP" sz="1400" dirty="0" err="1">
                <a:solidFill>
                  <a:srgbClr val="292934"/>
                </a:solidFill>
              </a:rPr>
              <a:t>Xmin</a:t>
            </a:r>
            <a:r>
              <a:rPr lang="en-US" altLang="ja-JP" sz="1400" dirty="0">
                <a:solidFill>
                  <a:srgbClr val="292934"/>
                </a:solidFill>
              </a:rPr>
              <a:t>: </a:t>
            </a:r>
            <a:r>
              <a:rPr lang="en-US" altLang="ja-JP" sz="1400" dirty="0" smtClean="0">
                <a:solidFill>
                  <a:srgbClr val="292934"/>
                </a:solidFill>
              </a:rPr>
              <a:t> 000 00000000 000  →       0 </a:t>
            </a:r>
            <a:r>
              <a:rPr lang="en-US" altLang="ja-JP" sz="1400" dirty="0" err="1">
                <a:solidFill>
                  <a:srgbClr val="292934"/>
                </a:solidFill>
              </a:rPr>
              <a:t>twips</a:t>
            </a:r>
            <a:r>
              <a:rPr lang="en-US" altLang="ja-JP" sz="1400" dirty="0">
                <a:solidFill>
                  <a:srgbClr val="292934"/>
                </a:solidFill>
              </a:rPr>
              <a:t> → </a:t>
            </a:r>
            <a:r>
              <a:rPr lang="en-US" altLang="ja-JP" sz="1400" dirty="0" smtClean="0">
                <a:solidFill>
                  <a:srgbClr val="292934"/>
                </a:solidFill>
              </a:rPr>
              <a:t>   0 </a:t>
            </a:r>
            <a:r>
              <a:rPr lang="en-US" altLang="ja-JP" sz="1400" dirty="0">
                <a:solidFill>
                  <a:srgbClr val="292934"/>
                </a:solidFill>
              </a:rPr>
              <a:t>pixel</a:t>
            </a:r>
          </a:p>
          <a:p>
            <a:r>
              <a:rPr lang="en-US" altLang="ja-JP" sz="1400" dirty="0" err="1">
                <a:solidFill>
                  <a:srgbClr val="292934"/>
                </a:solidFill>
              </a:rPr>
              <a:t>Xmax</a:t>
            </a:r>
            <a:r>
              <a:rPr lang="en-US" altLang="ja-JP" sz="1400" dirty="0">
                <a:solidFill>
                  <a:srgbClr val="292934"/>
                </a:solidFill>
              </a:rPr>
              <a:t>: </a:t>
            </a:r>
            <a:r>
              <a:rPr lang="en-US" altLang="ja-JP" sz="1400" dirty="0" smtClean="0">
                <a:solidFill>
                  <a:srgbClr val="292934"/>
                </a:solidFill>
              </a:rPr>
              <a:t>01001 01100000 0 </a:t>
            </a:r>
            <a:r>
              <a:rPr lang="en-US" altLang="ja-JP" sz="1400" dirty="0">
                <a:solidFill>
                  <a:srgbClr val="292934"/>
                </a:solidFill>
              </a:rPr>
              <a:t>→ 4800 </a:t>
            </a:r>
            <a:r>
              <a:rPr lang="en-US" altLang="ja-JP" sz="1400" dirty="0" err="1">
                <a:solidFill>
                  <a:srgbClr val="292934"/>
                </a:solidFill>
              </a:rPr>
              <a:t>twips</a:t>
            </a:r>
            <a:r>
              <a:rPr lang="en-US" altLang="ja-JP" sz="1400" dirty="0">
                <a:solidFill>
                  <a:srgbClr val="292934"/>
                </a:solidFill>
              </a:rPr>
              <a:t> → 240 </a:t>
            </a:r>
            <a:r>
              <a:rPr lang="en-US" altLang="ja-JP" sz="1400" dirty="0" smtClean="0">
                <a:solidFill>
                  <a:srgbClr val="292934"/>
                </a:solidFill>
              </a:rPr>
              <a:t>pixel</a:t>
            </a:r>
          </a:p>
          <a:p>
            <a:r>
              <a:rPr lang="en-US" altLang="ja-JP" sz="1400" dirty="0" err="1" smtClean="0">
                <a:solidFill>
                  <a:srgbClr val="292934"/>
                </a:solidFill>
              </a:rPr>
              <a:t>Ymin</a:t>
            </a:r>
            <a:r>
              <a:rPr lang="en-US" altLang="ja-JP" sz="1400" dirty="0">
                <a:solidFill>
                  <a:srgbClr val="292934"/>
                </a:solidFill>
              </a:rPr>
              <a:t>: </a:t>
            </a:r>
            <a:r>
              <a:rPr lang="ja-JP" altLang="en-US" sz="1400" dirty="0">
                <a:solidFill>
                  <a:srgbClr val="292934"/>
                </a:solidFill>
              </a:rPr>
              <a:t> </a:t>
            </a:r>
            <a:r>
              <a:rPr lang="en-US" altLang="ja-JP" sz="1400" dirty="0" smtClean="0">
                <a:solidFill>
                  <a:srgbClr val="292934"/>
                </a:solidFill>
              </a:rPr>
              <a:t>0000000 0000000   →       0 </a:t>
            </a:r>
            <a:r>
              <a:rPr lang="en-US" altLang="ja-JP" sz="1400" dirty="0" err="1">
                <a:solidFill>
                  <a:srgbClr val="292934"/>
                </a:solidFill>
              </a:rPr>
              <a:t>twips</a:t>
            </a:r>
            <a:r>
              <a:rPr lang="en-US" altLang="ja-JP" sz="1400" dirty="0">
                <a:solidFill>
                  <a:srgbClr val="292934"/>
                </a:solidFill>
              </a:rPr>
              <a:t> → </a:t>
            </a:r>
            <a:r>
              <a:rPr lang="en-US" altLang="ja-JP" sz="1400" dirty="0" smtClean="0">
                <a:solidFill>
                  <a:srgbClr val="292934"/>
                </a:solidFill>
              </a:rPr>
              <a:t>   0 </a:t>
            </a:r>
            <a:r>
              <a:rPr lang="en-US" altLang="ja-JP" sz="1400" dirty="0">
                <a:solidFill>
                  <a:srgbClr val="292934"/>
                </a:solidFill>
              </a:rPr>
              <a:t>pixel</a:t>
            </a:r>
          </a:p>
          <a:p>
            <a:r>
              <a:rPr lang="en-US" altLang="ja-JP" sz="1400" dirty="0" err="1" smtClean="0">
                <a:solidFill>
                  <a:srgbClr val="292934"/>
                </a:solidFill>
              </a:rPr>
              <a:t>Ymax</a:t>
            </a:r>
            <a:r>
              <a:rPr lang="en-US" altLang="ja-JP" sz="1400" dirty="0">
                <a:solidFill>
                  <a:srgbClr val="292934"/>
                </a:solidFill>
              </a:rPr>
              <a:t>: </a:t>
            </a:r>
            <a:r>
              <a:rPr lang="en-US" altLang="ja-JP" sz="1400" dirty="0" smtClean="0">
                <a:solidFill>
                  <a:srgbClr val="292934"/>
                </a:solidFill>
              </a:rPr>
              <a:t>0 10010110 00000 </a:t>
            </a:r>
            <a:r>
              <a:rPr lang="en-US" altLang="ja-JP" sz="1400" dirty="0">
                <a:solidFill>
                  <a:srgbClr val="292934"/>
                </a:solidFill>
              </a:rPr>
              <a:t>→ 4800 </a:t>
            </a:r>
            <a:r>
              <a:rPr lang="en-US" altLang="ja-JP" sz="1400" dirty="0" err="1">
                <a:solidFill>
                  <a:srgbClr val="292934"/>
                </a:solidFill>
              </a:rPr>
              <a:t>twips</a:t>
            </a:r>
            <a:r>
              <a:rPr lang="en-US" altLang="ja-JP" sz="1400" dirty="0">
                <a:solidFill>
                  <a:srgbClr val="292934"/>
                </a:solidFill>
              </a:rPr>
              <a:t> → 240 </a:t>
            </a:r>
            <a:r>
              <a:rPr lang="en-US" altLang="ja-JP" sz="1400" dirty="0" smtClean="0">
                <a:solidFill>
                  <a:srgbClr val="292934"/>
                </a:solidFill>
              </a:rPr>
              <a:t>pixel</a:t>
            </a:r>
            <a:endParaRPr lang="en-US" altLang="ja-JP" sz="1400" dirty="0">
              <a:solidFill>
                <a:srgbClr val="292934"/>
              </a:solidFill>
            </a:endParaRPr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3378920" y="3110650"/>
            <a:ext cx="1278511" cy="169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3639117" y="3135222"/>
            <a:ext cx="598754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14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 flipV="1">
            <a:off x="4657431" y="3110650"/>
            <a:ext cx="1264380" cy="84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4917628" y="3126749"/>
            <a:ext cx="600830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14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110" name="直線矢印コネクタ 109"/>
          <p:cNvCxnSpPr/>
          <p:nvPr/>
        </p:nvCxnSpPr>
        <p:spPr>
          <a:xfrm flipV="1">
            <a:off x="5930278" y="3094553"/>
            <a:ext cx="1207122" cy="169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/>
          <p:cNvSpPr/>
          <p:nvPr/>
        </p:nvSpPr>
        <p:spPr>
          <a:xfrm>
            <a:off x="6182008" y="3119112"/>
            <a:ext cx="548992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14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7154334" y="3094553"/>
            <a:ext cx="12615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7459761" y="3110650"/>
            <a:ext cx="553939" cy="218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rgbClr val="292934"/>
                </a:solidFill>
              </a:rPr>
              <a:t>14 bits</a:t>
            </a:r>
            <a:endParaRPr kumimoji="1" lang="ja-JP" altLang="en-US" sz="1400" dirty="0">
              <a:solidFill>
                <a:srgbClr val="292934"/>
              </a:solidFill>
            </a:endParaRPr>
          </a:p>
        </p:txBody>
      </p:sp>
      <p:sp>
        <p:nvSpPr>
          <p:cNvPr id="50" name="円/楕円 49"/>
          <p:cNvSpPr/>
          <p:nvPr/>
        </p:nvSpPr>
        <p:spPr>
          <a:xfrm>
            <a:off x="2927895" y="3135222"/>
            <a:ext cx="513846" cy="252944"/>
          </a:xfrm>
          <a:prstGeom prst="ellipse">
            <a:avLst/>
          </a:prstGeom>
          <a:noFill/>
          <a:ln w="19050" cmpd="sng">
            <a:solidFill>
              <a:srgbClr val="FF00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3432659" y="3388166"/>
            <a:ext cx="750943" cy="416083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 flipV="1">
            <a:off x="4237872" y="3388167"/>
            <a:ext cx="798406" cy="416082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5143072" y="3388167"/>
            <a:ext cx="0" cy="388815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5295472" y="3345361"/>
            <a:ext cx="1000428" cy="431621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endCxn id="113" idx="2"/>
          </p:cNvCxnSpPr>
          <p:nvPr/>
        </p:nvCxnSpPr>
        <p:spPr>
          <a:xfrm flipV="1">
            <a:off x="5489766" y="3329249"/>
            <a:ext cx="2246965" cy="535385"/>
          </a:xfrm>
          <a:prstGeom prst="straightConnector1">
            <a:avLst/>
          </a:prstGeom>
          <a:ln w="19050" cmpd="sng">
            <a:solidFill>
              <a:schemeClr val="bg2">
                <a:lumMod val="75000"/>
                <a:alpha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1" grpId="0" animBg="1"/>
      <p:bldP spid="92" grpId="0" animBg="1"/>
      <p:bldP spid="93" grpId="0" animBg="1"/>
      <p:bldP spid="95" grpId="0" animBg="1"/>
      <p:bldP spid="103" grpId="0"/>
      <p:bldP spid="107" grpId="0"/>
      <p:bldP spid="109" grpId="0"/>
      <p:bldP spid="111" grpId="0"/>
      <p:bldP spid="113" grpId="0"/>
      <p:bldP spid="5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25400" cmpd="sng">
          <a:solidFill>
            <a:schemeClr val="bg2">
              <a:lumMod val="75000"/>
              <a:alpha val="80000"/>
            </a:schemeClr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1856</TotalTime>
  <Words>1231</Words>
  <Application>Microsoft Office PowerPoint</Application>
  <PresentationFormat>画面に合わせる (4:3)</PresentationFormat>
  <Paragraphs>409</Paragraphs>
  <Slides>24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クラリティ</vt:lpstr>
      <vt:lpstr>SWF研究会#2 発表#1  SWF の情報要素と バイナリの読み方</vt:lpstr>
      <vt:lpstr>自己紹介</vt:lpstr>
      <vt:lpstr>伝えたい事</vt:lpstr>
      <vt:lpstr>SWF を触る目的</vt:lpstr>
      <vt:lpstr>Flash Lite と SWF version</vt:lpstr>
      <vt:lpstr>SWFの仕様</vt:lpstr>
      <vt:lpstr>SWF 全体構造</vt:lpstr>
      <vt:lpstr>SWF Header</vt:lpstr>
      <vt:lpstr>SWF Header FrameSize</vt:lpstr>
      <vt:lpstr>SWF Tag example</vt:lpstr>
      <vt:lpstr>SWF Tag type</vt:lpstr>
      <vt:lpstr>SWF Tag Categories</vt:lpstr>
      <vt:lpstr>SWF Tag format (short) “ ≦ 0x3e ”</vt:lpstr>
      <vt:lpstr>SWF Tag format (long) “ ≧ 0x3f ”</vt:lpstr>
      <vt:lpstr>ShowFrame, End</vt:lpstr>
      <vt:lpstr>SetBackgroundColor (背景色設定)</vt:lpstr>
      <vt:lpstr>DefineBitsJPEG (JPEG画像)</vt:lpstr>
      <vt:lpstr>DefineBitsLossless (可逆圧縮画像)</vt:lpstr>
      <vt:lpstr>DefineShape (ベクター画像)</vt:lpstr>
      <vt:lpstr>PlaceObject (画像の貼り付け)</vt:lpstr>
      <vt:lpstr>DoAction (ActionScript実行コード)</vt:lpstr>
      <vt:lpstr>DefineButton (ボタンの振る舞い)</vt:lpstr>
      <vt:lpstr>DefineSprite (シンボル)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SWF の情報要素とバイナリの読み方</dc:title>
  <dc:creator>yamazaki yoshihiro</dc:creator>
  <cp:lastModifiedBy>よや</cp:lastModifiedBy>
  <cp:revision>286</cp:revision>
  <dcterms:created xsi:type="dcterms:W3CDTF">2012-09-21T04:34:40Z</dcterms:created>
  <dcterms:modified xsi:type="dcterms:W3CDTF">2012-09-24T17:30:33Z</dcterms:modified>
</cp:coreProperties>
</file>