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sldIdLst>
    <p:sldId id="256" r:id="rId5"/>
    <p:sldId id="257" r:id="rId6"/>
    <p:sldId id="258" r:id="rId7"/>
    <p:sldId id="263" r:id="rId8"/>
    <p:sldId id="259" r:id="rId9"/>
    <p:sldId id="261" r:id="rId10"/>
    <p:sldId id="262"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84" d="100"/>
          <a:sy n="84" d="100"/>
        </p:scale>
        <p:origin x="11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767E0-E772-486B-A213-3F062E5132FF}" type="datetimeFigureOut">
              <a:rPr lang="en-US" smtClean="0"/>
              <a:t>10/31/2021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E4E3-394B-4C76-954B-3D57681C61EF}" type="slidenum">
              <a:rPr lang="en-US" smtClean="0"/>
              <a:t>‹#›</a:t>
            </a:fld>
            <a:endParaRPr lang="en-US"/>
          </a:p>
        </p:txBody>
      </p:sp>
    </p:spTree>
    <p:extLst>
      <p:ext uri="{BB962C8B-B14F-4D97-AF65-F5344CB8AC3E}">
        <p14:creationId xmlns:p14="http://schemas.microsoft.com/office/powerpoint/2010/main" val="787689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D7822A-AC8B-4392-9CB8-C1E5D281BA0A}"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78810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706005-9BE6-464A-B6C2-65B1DB5DF19B}"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41360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1D658-D817-4AC2-BEF3-20030DE0D098}"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122601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7EEAB-321F-4382-87D4-6E9FE071C6D3}"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169441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39CEAC-749A-428A-99A0-68F58EC93C90}"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7253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C09EC-EBD8-41C6-A6B1-2DE0A02621E0}" type="datetime1">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26748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70E08A-EAFD-4979-9F67-61E9C6C07B14}" type="datetime1">
              <a:rPr lang="en-US" smtClean="0"/>
              <a:t>10/31/2021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0930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1BFD8F-E153-4D2F-9DE5-7BD06F9ED9A7}" type="datetime1">
              <a:rPr lang="en-US" smtClean="0"/>
              <a:t>10/31/2021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61176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A06B8-4CE6-48E5-BD65-796FCF179E90}" type="datetime1">
              <a:rPr lang="en-US" smtClean="0"/>
              <a:t>10/31/2021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70784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6AE9D1-37A8-4973-B241-C15B3EBAA362}" type="datetime1">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86319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E1B29C-ED0C-452B-AEC4-7F2D92BEF6F0}" type="datetime1">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13015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5048F-EC02-4CCE-B2F0-AC030E62A2FA}" type="datetime1">
              <a:rPr lang="en-US" smtClean="0"/>
              <a:t>10/31/2021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99047-411D-41FD-BF20-B889C60CD16E}" type="slidenum">
              <a:rPr lang="en-US" smtClean="0"/>
              <a:t>‹#›</a:t>
            </a:fld>
            <a:endParaRPr lang="en-US"/>
          </a:p>
        </p:txBody>
      </p:sp>
    </p:spTree>
    <p:extLst>
      <p:ext uri="{BB962C8B-B14F-4D97-AF65-F5344CB8AC3E}">
        <p14:creationId xmlns:p14="http://schemas.microsoft.com/office/powerpoint/2010/main" val="144525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AutoBoost</a:t>
            </a:r>
            <a:r>
              <a:rPr lang="en-US" dirty="0" smtClean="0"/>
              <a:t>: Test Suite Boosting by Patches</a:t>
            </a:r>
            <a:endParaRPr lang="en-US" dirty="0"/>
          </a:p>
        </p:txBody>
      </p:sp>
      <p:sp>
        <p:nvSpPr>
          <p:cNvPr id="3" name="Subtitle 2"/>
          <p:cNvSpPr>
            <a:spLocks noGrp="1"/>
          </p:cNvSpPr>
          <p:nvPr>
            <p:ph type="subTitle" idx="1"/>
          </p:nvPr>
        </p:nvSpPr>
        <p:spPr/>
        <p:txBody>
          <a:bodyPr/>
          <a:lstStyle/>
          <a:p>
            <a:endParaRPr lang="en-US" dirty="0" smtClean="0"/>
          </a:p>
          <a:p>
            <a:r>
              <a:rPr lang="en-US" dirty="0" smtClean="0"/>
              <a:t>Shing-Chi Cheung</a:t>
            </a:r>
          </a:p>
          <a:p>
            <a:r>
              <a:rPr lang="en-US" dirty="0" smtClean="0"/>
              <a:t>HKUST</a:t>
            </a:r>
            <a:endParaRPr lang="en-US" dirty="0"/>
          </a:p>
        </p:txBody>
      </p:sp>
    </p:spTree>
    <p:extLst>
      <p:ext uri="{BB962C8B-B14F-4D97-AF65-F5344CB8AC3E}">
        <p14:creationId xmlns:p14="http://schemas.microsoft.com/office/powerpoint/2010/main" val="154793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p:txBody>
          <a:bodyPr/>
          <a:lstStyle/>
          <a:p>
            <a:r>
              <a:rPr lang="en-US" dirty="0" smtClean="0"/>
              <a:t>Background: Test suites of existing projects are mostly inadequate due to two common issues</a:t>
            </a:r>
          </a:p>
          <a:p>
            <a:pPr lvl="1"/>
            <a:r>
              <a:rPr lang="en-US" dirty="0" smtClean="0"/>
              <a:t>Issue 1: Insufficient coverage</a:t>
            </a:r>
          </a:p>
          <a:p>
            <a:pPr lvl="1"/>
            <a:r>
              <a:rPr lang="en-US" dirty="0" smtClean="0"/>
              <a:t>Issue 2: Weak test oracles</a:t>
            </a:r>
          </a:p>
          <a:p>
            <a:pPr lvl="1"/>
            <a:endParaRPr lang="en-US" dirty="0"/>
          </a:p>
          <a:p>
            <a:r>
              <a:rPr lang="en-US" dirty="0" smtClean="0"/>
              <a:t>Goal: Automatically boost the test suite of existing projects using their patches</a:t>
            </a:r>
            <a:endParaRPr lang="en-US" dirty="0"/>
          </a:p>
        </p:txBody>
      </p:sp>
      <p:sp>
        <p:nvSpPr>
          <p:cNvPr id="4" name="Date Placeholder 3"/>
          <p:cNvSpPr>
            <a:spLocks noGrp="1"/>
          </p:cNvSpPr>
          <p:nvPr>
            <p:ph type="dt" sz="half" idx="10"/>
          </p:nvPr>
        </p:nvSpPr>
        <p:spPr/>
        <p:txBody>
          <a:bodyPr/>
          <a:lstStyle/>
          <a:p>
            <a:fld id="{CCC79263-53AF-43DC-9A7F-008B41E85FC1}" type="datetime1">
              <a:rPr lang="en-US" smtClean="0"/>
              <a:t>10/31/2021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2</a:t>
            </a:fld>
            <a:endParaRPr lang="en-US"/>
          </a:p>
        </p:txBody>
      </p:sp>
    </p:spTree>
    <p:extLst>
      <p:ext uri="{BB962C8B-B14F-4D97-AF65-F5344CB8AC3E}">
        <p14:creationId xmlns:p14="http://schemas.microsoft.com/office/powerpoint/2010/main" val="83372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and Issues</a:t>
            </a:r>
            <a:endParaRPr lang="en-US" dirty="0"/>
          </a:p>
        </p:txBody>
      </p:sp>
      <p:sp>
        <p:nvSpPr>
          <p:cNvPr id="3" name="Content Placeholder 2"/>
          <p:cNvSpPr>
            <a:spLocks noGrp="1"/>
          </p:cNvSpPr>
          <p:nvPr>
            <p:ph idx="1"/>
          </p:nvPr>
        </p:nvSpPr>
        <p:spPr/>
        <p:txBody>
          <a:bodyPr>
            <a:normAutofit lnSpcReduction="10000"/>
          </a:bodyPr>
          <a:lstStyle/>
          <a:p>
            <a:r>
              <a:rPr lang="en-US" dirty="0" smtClean="0"/>
              <a:t>Insight</a:t>
            </a:r>
          </a:p>
          <a:p>
            <a:pPr lvl="1"/>
            <a:r>
              <a:rPr lang="en-US" dirty="0" smtClean="0"/>
              <a:t>When developers decide which function visited by a failing test is buggy, they have also implicitly decided that the evaluation of other functions in a failing test is correct. So, such information implicitly encoded by developers can be used to strengthen the existing test suite</a:t>
            </a:r>
            <a:r>
              <a:rPr lang="en-US" dirty="0" smtClean="0"/>
              <a:t>.</a:t>
            </a:r>
            <a:endParaRPr lang="en-US" dirty="0" smtClean="0"/>
          </a:p>
          <a:p>
            <a:r>
              <a:rPr lang="en-US" dirty="0" smtClean="0"/>
              <a:t>Two Issues</a:t>
            </a:r>
          </a:p>
          <a:p>
            <a:pPr lvl="1"/>
            <a:r>
              <a:rPr lang="en-US" dirty="0" smtClean="0"/>
              <a:t>Automated program repair generates many plausible patches but few of them are correct because existing test suite is too weak to differentiate correct patches from incorrect ones</a:t>
            </a:r>
          </a:p>
          <a:p>
            <a:pPr lvl="1"/>
            <a:r>
              <a:rPr lang="en-US" dirty="0" smtClean="0"/>
              <a:t>Automated generated tests cannot improve the effectiveness of automated program repair because many tests generated are noisy or irrelevant to the fault to be repaired</a:t>
            </a:r>
          </a:p>
        </p:txBody>
      </p:sp>
      <p:sp>
        <p:nvSpPr>
          <p:cNvPr id="4" name="Date Placeholder 3"/>
          <p:cNvSpPr>
            <a:spLocks noGrp="1"/>
          </p:cNvSpPr>
          <p:nvPr>
            <p:ph type="dt" sz="half" idx="10"/>
          </p:nvPr>
        </p:nvSpPr>
        <p:spPr/>
        <p:txBody>
          <a:bodyPr/>
          <a:lstStyle/>
          <a:p>
            <a:fld id="{AAA2C069-34C2-46B7-9FA4-EDE7D9325724}" type="datetime1">
              <a:rPr lang="en-US" smtClean="0"/>
              <a:t>10/31/2021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3</a:t>
            </a:fld>
            <a:endParaRPr lang="en-US"/>
          </a:p>
        </p:txBody>
      </p:sp>
    </p:spTree>
    <p:extLst>
      <p:ext uri="{BB962C8B-B14F-4D97-AF65-F5344CB8AC3E}">
        <p14:creationId xmlns:p14="http://schemas.microsoft.com/office/powerpoint/2010/main" val="91909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Ideas</a:t>
            </a:r>
            <a:endParaRPr lang="en-US" dirty="0"/>
          </a:p>
        </p:txBody>
      </p:sp>
      <p:sp>
        <p:nvSpPr>
          <p:cNvPr id="3" name="Content Placeholder 2"/>
          <p:cNvSpPr>
            <a:spLocks noGrp="1"/>
          </p:cNvSpPr>
          <p:nvPr>
            <p:ph idx="1"/>
          </p:nvPr>
        </p:nvSpPr>
        <p:spPr/>
        <p:txBody>
          <a:bodyPr>
            <a:normAutofit lnSpcReduction="10000"/>
          </a:bodyPr>
          <a:lstStyle/>
          <a:p>
            <a:r>
              <a:rPr lang="en-US" dirty="0" smtClean="0"/>
              <a:t>Based on the intuition, insert tests for each function/method visited by the failing test. These </a:t>
            </a:r>
            <a:r>
              <a:rPr lang="en-US" dirty="0"/>
              <a:t>inserted tests should be able to reject </a:t>
            </a:r>
            <a:r>
              <a:rPr lang="en-US" dirty="0" smtClean="0"/>
              <a:t>most </a:t>
            </a:r>
            <a:r>
              <a:rPr lang="en-US" dirty="0"/>
              <a:t>incorrect plausible fixes not concerning the buggy function/method</a:t>
            </a:r>
            <a:r>
              <a:rPr lang="en-US" dirty="0" smtClean="0"/>
              <a:t>.</a:t>
            </a:r>
          </a:p>
          <a:p>
            <a:pPr lvl="1"/>
            <a:r>
              <a:rPr lang="en-US" dirty="0" smtClean="0"/>
              <a:t>Are the inserted tests useful in detecting future regression bugs? Are the inserted tests useful in improving the accuracy of automated program repair of </a:t>
            </a:r>
            <a:r>
              <a:rPr lang="en-US" smtClean="0"/>
              <a:t>future bugs?</a:t>
            </a:r>
          </a:p>
          <a:p>
            <a:pPr lvl="1"/>
            <a:r>
              <a:rPr lang="en-US" dirty="0" smtClean="0"/>
              <a:t>Note that the test that confirms the fix may not be effective in rejecting incorrect plausible fixes</a:t>
            </a:r>
            <a:endParaRPr lang="en-US" dirty="0"/>
          </a:p>
          <a:p>
            <a:r>
              <a:rPr lang="en-US" dirty="0" smtClean="0"/>
              <a:t>Adapt the failing test to an abstracted failing test using the paper below, and repeat the procedure above</a:t>
            </a:r>
          </a:p>
          <a:p>
            <a:r>
              <a:rPr lang="en-US" dirty="0" smtClean="0"/>
              <a:t>R. </a:t>
            </a:r>
            <a:r>
              <a:rPr lang="en-US" dirty="0" err="1" smtClean="0"/>
              <a:t>Gopinath</a:t>
            </a:r>
            <a:r>
              <a:rPr lang="en-US" dirty="0" smtClean="0"/>
              <a:t> et al., Abstracting failure-inducing inputs. ISSTA </a:t>
            </a:r>
            <a:r>
              <a:rPr lang="en-US" dirty="0"/>
              <a:t>2020 https://doi.org/10.1145/3395363.3397349</a:t>
            </a:r>
          </a:p>
        </p:txBody>
      </p:sp>
      <p:sp>
        <p:nvSpPr>
          <p:cNvPr id="4" name="Date Placeholder 3"/>
          <p:cNvSpPr>
            <a:spLocks noGrp="1"/>
          </p:cNvSpPr>
          <p:nvPr>
            <p:ph type="dt" sz="half" idx="10"/>
          </p:nvPr>
        </p:nvSpPr>
        <p:spPr/>
        <p:txBody>
          <a:bodyPr/>
          <a:lstStyle/>
          <a:p>
            <a:fld id="{7887EEAB-321F-4382-87D4-6E9FE071C6D3}" type="datetime1">
              <a:rPr lang="en-US" smtClean="0"/>
              <a:t>10/31/2021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4</a:t>
            </a:fld>
            <a:endParaRPr lang="en-US"/>
          </a:p>
        </p:txBody>
      </p:sp>
    </p:spTree>
    <p:extLst>
      <p:ext uri="{BB962C8B-B14F-4D97-AF65-F5344CB8AC3E}">
        <p14:creationId xmlns:p14="http://schemas.microsoft.com/office/powerpoint/2010/main" val="363794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to address the first issue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Given a correct patch, we can generate many passing tests.</a:t>
            </a:r>
          </a:p>
          <a:p>
            <a:r>
              <a:rPr lang="en-US" dirty="0"/>
              <a:t>W</a:t>
            </a:r>
            <a:r>
              <a:rPr lang="en-US" dirty="0" smtClean="0"/>
              <a:t>e can retain only those generated tests that are passing for the correct patch and failing for the incorrect plausible patches. The retained tests should also reject the mutants of the patched code.</a:t>
            </a:r>
          </a:p>
          <a:p>
            <a:r>
              <a:rPr lang="en-US" dirty="0" smtClean="0"/>
              <a:t>These retained tests likely capture additional domain knowledge made by developers beyond the existing test suite.</a:t>
            </a:r>
          </a:p>
          <a:p>
            <a:r>
              <a:rPr lang="en-US" dirty="0" smtClean="0"/>
              <a:t>We can repeat the above two steps on a collection of patches prior to a particular release to boost its test suite</a:t>
            </a:r>
          </a:p>
          <a:p>
            <a:r>
              <a:rPr lang="en-US" dirty="0" smtClean="0"/>
              <a:t>Evaluation: We can evaluate (1) whether the boosted test suite can detect faults of the release that cannot be detected by the original test suite, (2) whether the boosted test suite can facilitate automated fault localization, (3) correct patches are more likely to be generated using the boosted test suite than the original test suite and (4) the boosted test suite achieves a higher coverage than the original test suite</a:t>
            </a:r>
          </a:p>
          <a:p>
            <a:r>
              <a:rPr lang="en-US" dirty="0" smtClean="0"/>
              <a:t>Corpus: Defect4J </a:t>
            </a:r>
            <a:r>
              <a:rPr lang="en-US" dirty="0" err="1" smtClean="0"/>
              <a:t>ver</a:t>
            </a:r>
            <a:r>
              <a:rPr lang="en-US" dirty="0"/>
              <a:t> 2.0 (17 projects) https://github.com/rjust/defects4j</a:t>
            </a:r>
          </a:p>
        </p:txBody>
      </p:sp>
      <p:sp>
        <p:nvSpPr>
          <p:cNvPr id="4" name="Date Placeholder 3"/>
          <p:cNvSpPr>
            <a:spLocks noGrp="1"/>
          </p:cNvSpPr>
          <p:nvPr>
            <p:ph type="dt" sz="half" idx="10"/>
          </p:nvPr>
        </p:nvSpPr>
        <p:spPr/>
        <p:txBody>
          <a:bodyPr/>
          <a:lstStyle/>
          <a:p>
            <a:fld id="{1602294B-FD7F-4979-BB0C-3D13CCB122F6}" type="datetime1">
              <a:rPr lang="en-US" smtClean="0"/>
              <a:t>10/31/2021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5</a:t>
            </a:fld>
            <a:endParaRPr lang="en-US"/>
          </a:p>
        </p:txBody>
      </p:sp>
    </p:spTree>
    <p:extLst>
      <p:ext uri="{BB962C8B-B14F-4D97-AF65-F5344CB8AC3E}">
        <p14:creationId xmlns:p14="http://schemas.microsoft.com/office/powerpoint/2010/main" val="169733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open issues</a:t>
            </a:r>
            <a:endParaRPr lang="en-US" dirty="0"/>
          </a:p>
        </p:txBody>
      </p:sp>
      <p:sp>
        <p:nvSpPr>
          <p:cNvPr id="3" name="Content Placeholder 2"/>
          <p:cNvSpPr>
            <a:spLocks noGrp="1"/>
          </p:cNvSpPr>
          <p:nvPr>
            <p:ph idx="1"/>
          </p:nvPr>
        </p:nvSpPr>
        <p:spPr/>
        <p:txBody>
          <a:bodyPr>
            <a:normAutofit fontScale="92500"/>
          </a:bodyPr>
          <a:lstStyle/>
          <a:p>
            <a:r>
              <a:rPr lang="en-US" dirty="0" smtClean="0"/>
              <a:t>Given a patch, which program version should we use to generate tests?</a:t>
            </a:r>
          </a:p>
          <a:p>
            <a:pPr lvl="1"/>
            <a:r>
              <a:rPr lang="en-US" dirty="0" smtClean="0"/>
              <a:t>The version to which the patch is applied</a:t>
            </a:r>
          </a:p>
          <a:p>
            <a:pPr lvl="1"/>
            <a:r>
              <a:rPr lang="en-US" dirty="0" smtClean="0"/>
              <a:t>The current version</a:t>
            </a:r>
          </a:p>
          <a:p>
            <a:pPr lvl="1"/>
            <a:r>
              <a:rPr lang="en-US" dirty="0" smtClean="0"/>
              <a:t>I incline to use the current version because it is the version that we boost its test suite</a:t>
            </a:r>
          </a:p>
          <a:p>
            <a:r>
              <a:rPr lang="en-US" dirty="0" smtClean="0"/>
              <a:t>What if </a:t>
            </a:r>
            <a:r>
              <a:rPr lang="en-US" dirty="0" err="1" smtClean="0"/>
              <a:t>Evosuite</a:t>
            </a:r>
            <a:r>
              <a:rPr lang="en-US" dirty="0" smtClean="0"/>
              <a:t> is unable to generate a test that accepts the given patch (i.e., the patched program version) but only rejects some of the incorrect plausible patches</a:t>
            </a:r>
          </a:p>
          <a:p>
            <a:pPr lvl="1"/>
            <a:r>
              <a:rPr lang="en-US" dirty="0" smtClean="0"/>
              <a:t>I incline to identify a minimal set of the generated tests whose inclusion to the original test suite can maximally promote the rank of the faulty statement (i.e., the statement where the patch is applied) in fault localization. Ideally, the rank of the faulty statement can be promoted to the top after inclusion of the test set.</a:t>
            </a:r>
          </a:p>
        </p:txBody>
      </p:sp>
      <p:sp>
        <p:nvSpPr>
          <p:cNvPr id="4" name="Date Placeholder 3"/>
          <p:cNvSpPr>
            <a:spLocks noGrp="1"/>
          </p:cNvSpPr>
          <p:nvPr>
            <p:ph type="dt" sz="half" idx="10"/>
          </p:nvPr>
        </p:nvSpPr>
        <p:spPr/>
        <p:txBody>
          <a:bodyPr/>
          <a:lstStyle/>
          <a:p>
            <a:fld id="{D5AF5B5C-4115-4495-A659-D711BBEB2B3D}" type="datetime1">
              <a:rPr lang="en-US" smtClean="0"/>
              <a:t>10/31/2021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6</a:t>
            </a:fld>
            <a:endParaRPr lang="en-US"/>
          </a:p>
        </p:txBody>
      </p:sp>
    </p:spTree>
    <p:extLst>
      <p:ext uri="{BB962C8B-B14F-4D97-AF65-F5344CB8AC3E}">
        <p14:creationId xmlns:p14="http://schemas.microsoft.com/office/powerpoint/2010/main" val="212027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open issues</a:t>
            </a:r>
            <a:endParaRPr lang="en-US" dirty="0"/>
          </a:p>
        </p:txBody>
      </p:sp>
      <p:sp>
        <p:nvSpPr>
          <p:cNvPr id="3" name="Content Placeholder 2"/>
          <p:cNvSpPr>
            <a:spLocks noGrp="1"/>
          </p:cNvSpPr>
          <p:nvPr>
            <p:ph idx="1"/>
          </p:nvPr>
        </p:nvSpPr>
        <p:spPr/>
        <p:txBody>
          <a:bodyPr/>
          <a:lstStyle/>
          <a:p>
            <a:r>
              <a:rPr lang="en-US" dirty="0" smtClean="0"/>
              <a:t>Automated program repair techniques can generate many plausible patches. Should all of them (i.e., the program versions obtained by applying each of these patches) need to be considered?</a:t>
            </a:r>
          </a:p>
          <a:p>
            <a:pPr lvl="1"/>
            <a:r>
              <a:rPr lang="en-US" dirty="0" smtClean="0"/>
              <a:t>I think we need only to consider those incorrect plausible patches that are ranked higher than the correct patch in automated program repair</a:t>
            </a:r>
          </a:p>
          <a:p>
            <a:endParaRPr lang="en-US" dirty="0"/>
          </a:p>
        </p:txBody>
      </p:sp>
      <p:sp>
        <p:nvSpPr>
          <p:cNvPr id="4" name="Date Placeholder 3"/>
          <p:cNvSpPr>
            <a:spLocks noGrp="1"/>
          </p:cNvSpPr>
          <p:nvPr>
            <p:ph type="dt" sz="half" idx="10"/>
          </p:nvPr>
        </p:nvSpPr>
        <p:spPr/>
        <p:txBody>
          <a:bodyPr/>
          <a:lstStyle/>
          <a:p>
            <a:fld id="{7887EEAB-321F-4382-87D4-6E9FE071C6D3}" type="datetime1">
              <a:rPr lang="en-US" smtClean="0"/>
              <a:t>10/31/2021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7</a:t>
            </a:fld>
            <a:endParaRPr lang="en-US"/>
          </a:p>
        </p:txBody>
      </p:sp>
    </p:spTree>
    <p:extLst>
      <p:ext uri="{BB962C8B-B14F-4D97-AF65-F5344CB8AC3E}">
        <p14:creationId xmlns:p14="http://schemas.microsoft.com/office/powerpoint/2010/main" val="213386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to address the second issue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Design a set of mutation operators to tighten test oracles based on the common patterns found in unit test assert statements</a:t>
            </a:r>
          </a:p>
          <a:p>
            <a:r>
              <a:rPr lang="en-US" dirty="0" smtClean="0"/>
              <a:t>Design a set of </a:t>
            </a:r>
            <a:r>
              <a:rPr lang="en-US" smtClean="0"/>
              <a:t>mutation operators to </a:t>
            </a:r>
            <a:r>
              <a:rPr lang="en-US" dirty="0" smtClean="0"/>
              <a:t>the patched code</a:t>
            </a:r>
          </a:p>
          <a:p>
            <a:r>
              <a:rPr lang="en-US" dirty="0" smtClean="0"/>
              <a:t>Generate mutants by tightening the assert statements in the existing test suite</a:t>
            </a:r>
          </a:p>
          <a:p>
            <a:r>
              <a:rPr lang="en-US" dirty="0" smtClean="0"/>
              <a:t>Retain those mutants that accept the correct patch and reject all incorrect patches generated by automated program repair techniques as well as all inequivalent mutants of the patched code</a:t>
            </a:r>
          </a:p>
          <a:p>
            <a:r>
              <a:rPr lang="en-US" dirty="0" smtClean="0"/>
              <a:t>The retained mutants likely capture additional domain knowledge beyond the existing test oracles</a:t>
            </a:r>
          </a:p>
          <a:p>
            <a:r>
              <a:rPr lang="en-US" dirty="0" smtClean="0"/>
              <a:t>Repeat the above three steps on a set of patches prior to a particular release to boost the test oracles of its test suite</a:t>
            </a:r>
          </a:p>
          <a:p>
            <a:r>
              <a:rPr lang="en-US" dirty="0" smtClean="0"/>
              <a:t>Evaluation: Similar to the previous one. At the end, we apply </a:t>
            </a:r>
            <a:r>
              <a:rPr lang="en-US" dirty="0" err="1" smtClean="0"/>
              <a:t>AutoBoost</a:t>
            </a:r>
            <a:r>
              <a:rPr lang="en-US" dirty="0" smtClean="0"/>
              <a:t> to the latest release and see if the boosted test suite can detect new bugs</a:t>
            </a:r>
            <a:endParaRPr lang="en-US" dirty="0"/>
          </a:p>
        </p:txBody>
      </p:sp>
      <p:sp>
        <p:nvSpPr>
          <p:cNvPr id="4" name="Date Placeholder 3"/>
          <p:cNvSpPr>
            <a:spLocks noGrp="1"/>
          </p:cNvSpPr>
          <p:nvPr>
            <p:ph type="dt" sz="half" idx="10"/>
          </p:nvPr>
        </p:nvSpPr>
        <p:spPr/>
        <p:txBody>
          <a:bodyPr/>
          <a:lstStyle/>
          <a:p>
            <a:fld id="{8D0869E3-FEE8-4F06-A260-8414FF337138}" type="datetime1">
              <a:rPr lang="en-US" smtClean="0"/>
              <a:t>10/31/2021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8</a:t>
            </a:fld>
            <a:endParaRPr lang="en-US"/>
          </a:p>
        </p:txBody>
      </p:sp>
    </p:spTree>
    <p:extLst>
      <p:ext uri="{BB962C8B-B14F-4D97-AF65-F5344CB8AC3E}">
        <p14:creationId xmlns:p14="http://schemas.microsoft.com/office/powerpoint/2010/main" val="109342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1AD5998081B434B8BC53BAC9932CAAF" ma:contentTypeVersion="14" ma:contentTypeDescription="Create a new document." ma:contentTypeScope="" ma:versionID="772f9a32a2cb97be69fcfbc75d997929">
  <xsd:schema xmlns:xsd="http://www.w3.org/2001/XMLSchema" xmlns:xs="http://www.w3.org/2001/XMLSchema" xmlns:p="http://schemas.microsoft.com/office/2006/metadata/properties" xmlns:ns3="bc0e31ed-4e83-466b-a146-dc6b06e27777" xmlns:ns4="3e01e1b1-5690-4731-b535-902a3a7fab10" targetNamespace="http://schemas.microsoft.com/office/2006/metadata/properties" ma:root="true" ma:fieldsID="7dda5dac598f66464597bf29a766b120" ns3:_="" ns4:_="">
    <xsd:import namespace="bc0e31ed-4e83-466b-a146-dc6b06e27777"/>
    <xsd:import namespace="3e01e1b1-5690-4731-b535-902a3a7fab1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0e31ed-4e83-466b-a146-dc6b06e277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01e1b1-5690-4731-b535-902a3a7fab1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647B03-6E25-4297-8369-4CE73BB6D387}">
  <ds:schemaRefs>
    <ds:schemaRef ds:uri="http://schemas.microsoft.com/sharepoint/v3/contenttype/forms"/>
  </ds:schemaRefs>
</ds:datastoreItem>
</file>

<file path=customXml/itemProps2.xml><?xml version="1.0" encoding="utf-8"?>
<ds:datastoreItem xmlns:ds="http://schemas.openxmlformats.org/officeDocument/2006/customXml" ds:itemID="{09216820-53F0-478C-B19E-13148C32F2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0e31ed-4e83-466b-a146-dc6b06e27777"/>
    <ds:schemaRef ds:uri="3e01e1b1-5690-4731-b535-902a3a7fab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466792-61E3-4581-902A-92AD07F81C75}">
  <ds:schemaRefs>
    <ds:schemaRef ds:uri="http://purl.org/dc/elements/1.1/"/>
    <ds:schemaRef ds:uri="http://schemas.microsoft.com/office/infopath/2007/PartnerControls"/>
    <ds:schemaRef ds:uri="3e01e1b1-5690-4731-b535-902a3a7fab10"/>
    <ds:schemaRef ds:uri="http://schemas.microsoft.com/office/2006/documentManagement/types"/>
    <ds:schemaRef ds:uri="http://www.w3.org/XML/1998/namespace"/>
    <ds:schemaRef ds:uri="http://purl.org/dc/dcmitype/"/>
    <ds:schemaRef ds:uri="http://schemas.openxmlformats.org/package/2006/metadata/core-properties"/>
    <ds:schemaRef ds:uri="bc0e31ed-4e83-466b-a146-dc6b06e27777"/>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1039</TotalTime>
  <Words>815</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AutoBoost: Test Suite Boosting by Patches</vt:lpstr>
      <vt:lpstr>Preliminary</vt:lpstr>
      <vt:lpstr>Insight and Issues</vt:lpstr>
      <vt:lpstr>Basic Ideas</vt:lpstr>
      <vt:lpstr>Idea to address the first issue</vt:lpstr>
      <vt:lpstr>Potential open issues</vt:lpstr>
      <vt:lpstr>Potential open issues</vt:lpstr>
      <vt:lpstr>Idea to address the second issue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AutoBoost: Test Suite Boosting by Patches</dc:title>
  <dc:creator>Shing Chi CHEUNG</dc:creator>
  <cp:lastModifiedBy>Shing Chi CHEUNG</cp:lastModifiedBy>
  <cp:revision>32</cp:revision>
  <dcterms:created xsi:type="dcterms:W3CDTF">2021-04-07T11:47:35Z</dcterms:created>
  <dcterms:modified xsi:type="dcterms:W3CDTF">2021-10-31T02:42:56Z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0x01010091AD5998081B434B8BC53BAC9932CAAF</vt:lpwstr>
  </property>
</Properties>
</file>