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sldIdLst>
    <p:sldId id="256" r:id="rId5"/>
    <p:sldId id="257" r:id="rId6"/>
    <p:sldId id="258" r:id="rId7"/>
    <p:sldId id="259" r:id="rId8"/>
    <p:sldId id="263" r:id="rId9"/>
    <p:sldId id="261" r:id="rId10"/>
    <p:sldId id="264" r:id="rId11"/>
    <p:sldId id="265" r:id="rId12"/>
    <p:sldId id="266" r:id="rId13"/>
    <p:sldId id="262"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796" autoAdjust="0"/>
    <p:restoredTop sz="94660"/>
  </p:normalViewPr>
  <p:slideViewPr>
    <p:cSldViewPr snapToGrid="0">
      <p:cViewPr>
        <p:scale>
          <a:sx n="125" d="100"/>
          <a:sy n="125" d="100"/>
        </p:scale>
        <p:origin x="14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767E0-E772-486B-A213-3F062E5132FF}" type="datetimeFigureOut">
              <a:rPr lang="en-US" smtClean="0"/>
              <a:t>7/4/21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E4E3-394B-4C76-954B-3D57681C61EF}" type="slidenum">
              <a:rPr lang="en-US" smtClean="0"/>
              <a:t>‹#›</a:t>
            </a:fld>
            <a:endParaRPr lang="en-US"/>
          </a:p>
        </p:txBody>
      </p:sp>
    </p:spTree>
    <p:extLst>
      <p:ext uri="{BB962C8B-B14F-4D97-AF65-F5344CB8AC3E}">
        <p14:creationId xmlns:p14="http://schemas.microsoft.com/office/powerpoint/2010/main" val="78768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D7822A-AC8B-4392-9CB8-C1E5D281BA0A}" type="datetime1">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8810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06005-9BE6-464A-B6C2-65B1DB5DF19B}" type="datetime1">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41360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1D658-D817-4AC2-BEF3-20030DE0D098}" type="datetime1">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22601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87EEAB-321F-4382-87D4-6E9FE071C6D3}" type="datetime1">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69441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39CEAC-749A-428A-99A0-68F58EC93C90}" type="datetime1">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25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8C09EC-EBD8-41C6-A6B1-2DE0A02621E0}" type="datetime1">
              <a:rPr lang="en-US" smtClean="0"/>
              <a:t>7/4/21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26748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70E08A-EAFD-4979-9F67-61E9C6C07B14}" type="datetime1">
              <a:rPr lang="en-US" smtClean="0"/>
              <a:t>7/4/21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0930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1BFD8F-E153-4D2F-9DE5-7BD06F9ED9A7}" type="datetime1">
              <a:rPr lang="en-US" smtClean="0"/>
              <a:t>7/4/21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61176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A06B8-4CE6-48E5-BD65-796FCF179E90}" type="datetime1">
              <a:rPr lang="en-US" smtClean="0"/>
              <a:t>7/4/21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70784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AE9D1-37A8-4973-B241-C15B3EBAA362}" type="datetime1">
              <a:rPr lang="en-US" smtClean="0"/>
              <a:t>7/4/21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86319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E1B29C-ED0C-452B-AEC4-7F2D92BEF6F0}" type="datetime1">
              <a:rPr lang="en-US" smtClean="0"/>
              <a:t>7/4/21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13015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5048F-EC02-4CCE-B2F0-AC030E62A2FA}" type="datetime1">
              <a:rPr lang="en-US" smtClean="0"/>
              <a:t>7/4/21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9047-411D-41FD-BF20-B889C60CD16E}" type="slidenum">
              <a:rPr lang="en-US" smtClean="0"/>
              <a:t>‹#›</a:t>
            </a:fld>
            <a:endParaRPr lang="en-US"/>
          </a:p>
        </p:txBody>
      </p:sp>
    </p:spTree>
    <p:extLst>
      <p:ext uri="{BB962C8B-B14F-4D97-AF65-F5344CB8AC3E}">
        <p14:creationId xmlns:p14="http://schemas.microsoft.com/office/powerpoint/2010/main" val="144525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rogram-repair.org/tool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AutoBoost</a:t>
            </a:r>
            <a:r>
              <a:rPr lang="en-US" dirty="0"/>
              <a:t>: Test Suite Boosting by Patches</a:t>
            </a:r>
          </a:p>
        </p:txBody>
      </p:sp>
      <p:sp>
        <p:nvSpPr>
          <p:cNvPr id="3" name="Subtitle 2"/>
          <p:cNvSpPr>
            <a:spLocks noGrp="1"/>
          </p:cNvSpPr>
          <p:nvPr>
            <p:ph type="subTitle" idx="1"/>
          </p:nvPr>
        </p:nvSpPr>
        <p:spPr/>
        <p:txBody>
          <a:bodyPr/>
          <a:lstStyle/>
          <a:p>
            <a:endParaRPr lang="en-US" dirty="0"/>
          </a:p>
          <a:p>
            <a:r>
              <a:rPr lang="en-US" dirty="0"/>
              <a:t>Shing-Chi Cheung</a:t>
            </a:r>
          </a:p>
          <a:p>
            <a:r>
              <a:rPr lang="en-US" dirty="0"/>
              <a:t>HKUST</a:t>
            </a:r>
          </a:p>
        </p:txBody>
      </p:sp>
    </p:spTree>
    <p:extLst>
      <p:ext uri="{BB962C8B-B14F-4D97-AF65-F5344CB8AC3E}">
        <p14:creationId xmlns:p14="http://schemas.microsoft.com/office/powerpoint/2010/main" val="154793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open issues</a:t>
            </a:r>
          </a:p>
        </p:txBody>
      </p:sp>
      <p:sp>
        <p:nvSpPr>
          <p:cNvPr id="3" name="Content Placeholder 2"/>
          <p:cNvSpPr>
            <a:spLocks noGrp="1"/>
          </p:cNvSpPr>
          <p:nvPr>
            <p:ph idx="1"/>
          </p:nvPr>
        </p:nvSpPr>
        <p:spPr/>
        <p:txBody>
          <a:bodyPr/>
          <a:lstStyle/>
          <a:p>
            <a:r>
              <a:rPr lang="en-US" dirty="0"/>
              <a:t>Automated program repair techniques can generate many plausible patches. Should all of them (i.e., the program versions obtained by applying each of these patches) need to be considered?</a:t>
            </a:r>
          </a:p>
          <a:p>
            <a:pPr lvl="1"/>
            <a:r>
              <a:rPr lang="en-US" dirty="0"/>
              <a:t>I think we need only to consider those incorrect plausible patches that are ranked higher than the correct patch in automated program repair</a:t>
            </a:r>
          </a:p>
          <a:p>
            <a:endParaRPr lang="en-US" dirty="0"/>
          </a:p>
        </p:txBody>
      </p:sp>
      <p:sp>
        <p:nvSpPr>
          <p:cNvPr id="4" name="Date Placeholder 3"/>
          <p:cNvSpPr>
            <a:spLocks noGrp="1"/>
          </p:cNvSpPr>
          <p:nvPr>
            <p:ph type="dt" sz="half" idx="10"/>
          </p:nvPr>
        </p:nvSpPr>
        <p:spPr/>
        <p:txBody>
          <a:bodyPr/>
          <a:lstStyle/>
          <a:p>
            <a:fld id="{7887EEAB-321F-4382-87D4-6E9FE071C6D3}" type="datetime1">
              <a:rPr lang="en-US" smtClean="0"/>
              <a:t>7/4/21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10</a:t>
            </a:fld>
            <a:endParaRPr lang="en-US"/>
          </a:p>
        </p:txBody>
      </p:sp>
    </p:spTree>
    <p:extLst>
      <p:ext uri="{BB962C8B-B14F-4D97-AF65-F5344CB8AC3E}">
        <p14:creationId xmlns:p14="http://schemas.microsoft.com/office/powerpoint/2010/main" val="213386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to address the second issue</a:t>
            </a:r>
          </a:p>
        </p:txBody>
      </p:sp>
      <p:sp>
        <p:nvSpPr>
          <p:cNvPr id="3" name="Content Placeholder 2"/>
          <p:cNvSpPr>
            <a:spLocks noGrp="1"/>
          </p:cNvSpPr>
          <p:nvPr>
            <p:ph idx="1"/>
          </p:nvPr>
        </p:nvSpPr>
        <p:spPr/>
        <p:txBody>
          <a:bodyPr>
            <a:normAutofit fontScale="92500" lnSpcReduction="20000"/>
          </a:bodyPr>
          <a:lstStyle/>
          <a:p>
            <a:r>
              <a:rPr lang="en-US" dirty="0"/>
              <a:t>Design a set of mutation operators to tighten test oracles based on the common patterns found in unit test assert statements</a:t>
            </a:r>
          </a:p>
          <a:p>
            <a:r>
              <a:rPr lang="en-US" dirty="0"/>
              <a:t>Generate mutants by tightening the assert statements in the existing test suite</a:t>
            </a:r>
          </a:p>
          <a:p>
            <a:r>
              <a:rPr lang="en-US" dirty="0"/>
              <a:t>Retain those mutants that accept the correct patch and reject all incorrect patches generate by automated program repair techniques</a:t>
            </a:r>
          </a:p>
          <a:p>
            <a:r>
              <a:rPr lang="en-US" dirty="0"/>
              <a:t>The retained mutants likely capture additional domain knowledge beyond the existing test oracles</a:t>
            </a:r>
          </a:p>
          <a:p>
            <a:r>
              <a:rPr lang="en-US" dirty="0"/>
              <a:t>Repeat the above three steps on a set of patches prior to a particular release to boost the test oracles of its test suite</a:t>
            </a:r>
          </a:p>
          <a:p>
            <a:r>
              <a:rPr lang="en-US" dirty="0"/>
              <a:t>Evaluation: Similar to the previous one. At the end, we apply </a:t>
            </a:r>
            <a:r>
              <a:rPr lang="en-US" dirty="0" err="1"/>
              <a:t>AutoBoost</a:t>
            </a:r>
            <a:r>
              <a:rPr lang="en-US" dirty="0"/>
              <a:t> to the latest release and see if the boosted test suite can detect </a:t>
            </a:r>
            <a:r>
              <a:rPr lang="en-US"/>
              <a:t>new bugs</a:t>
            </a:r>
            <a:endParaRPr lang="en-US" dirty="0"/>
          </a:p>
        </p:txBody>
      </p:sp>
      <p:sp>
        <p:nvSpPr>
          <p:cNvPr id="4" name="Date Placeholder 3"/>
          <p:cNvSpPr>
            <a:spLocks noGrp="1"/>
          </p:cNvSpPr>
          <p:nvPr>
            <p:ph type="dt" sz="half" idx="10"/>
          </p:nvPr>
        </p:nvSpPr>
        <p:spPr/>
        <p:txBody>
          <a:bodyPr/>
          <a:lstStyle/>
          <a:p>
            <a:fld id="{8D0869E3-FEE8-4F06-A260-8414FF337138}" type="datetime1">
              <a:rPr lang="en-US" smtClean="0"/>
              <a:t>7/4/21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11</a:t>
            </a:fld>
            <a:endParaRPr lang="en-US"/>
          </a:p>
        </p:txBody>
      </p:sp>
      <p:sp>
        <p:nvSpPr>
          <p:cNvPr id="6" name="圓角矩形圖說文字 5">
            <a:extLst>
              <a:ext uri="{FF2B5EF4-FFF2-40B4-BE49-F238E27FC236}">
                <a16:creationId xmlns:a16="http://schemas.microsoft.com/office/drawing/2014/main" id="{24FCF9E7-7029-494B-B613-1D96DE7A4B15}"/>
              </a:ext>
            </a:extLst>
          </p:cNvPr>
          <p:cNvSpPr/>
          <p:nvPr/>
        </p:nvSpPr>
        <p:spPr>
          <a:xfrm>
            <a:off x="8438322" y="529604"/>
            <a:ext cx="1033670" cy="302866"/>
          </a:xfrm>
          <a:prstGeom prst="wedgeRound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HK" sz="1100" dirty="0"/>
              <a:t>Not covered</a:t>
            </a:r>
          </a:p>
        </p:txBody>
      </p:sp>
    </p:spTree>
    <p:extLst>
      <p:ext uri="{BB962C8B-B14F-4D97-AF65-F5344CB8AC3E}">
        <p14:creationId xmlns:p14="http://schemas.microsoft.com/office/powerpoint/2010/main" val="10934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a:t>
            </a:r>
          </a:p>
        </p:txBody>
      </p:sp>
      <p:sp>
        <p:nvSpPr>
          <p:cNvPr id="3" name="Content Placeholder 2"/>
          <p:cNvSpPr>
            <a:spLocks noGrp="1"/>
          </p:cNvSpPr>
          <p:nvPr>
            <p:ph idx="1"/>
          </p:nvPr>
        </p:nvSpPr>
        <p:spPr/>
        <p:txBody>
          <a:bodyPr/>
          <a:lstStyle/>
          <a:p>
            <a:r>
              <a:rPr lang="en-US" dirty="0"/>
              <a:t>Background: Test suites of existing projects are mostly inadequate due to two common issues</a:t>
            </a:r>
          </a:p>
          <a:p>
            <a:pPr lvl="1"/>
            <a:r>
              <a:rPr lang="en-US" dirty="0"/>
              <a:t>Issue 1: Insufficient coverage</a:t>
            </a:r>
          </a:p>
          <a:p>
            <a:pPr lvl="1"/>
            <a:r>
              <a:rPr lang="en-US" dirty="0"/>
              <a:t>Issue 2: Weak test oracles</a:t>
            </a:r>
          </a:p>
          <a:p>
            <a:pPr lvl="1"/>
            <a:endParaRPr lang="en-US" dirty="0"/>
          </a:p>
          <a:p>
            <a:r>
              <a:rPr lang="en-US" dirty="0"/>
              <a:t>Goal: Automatically boost the test suite of existing projects using their patches</a:t>
            </a:r>
          </a:p>
        </p:txBody>
      </p:sp>
      <p:sp>
        <p:nvSpPr>
          <p:cNvPr id="4" name="Date Placeholder 3"/>
          <p:cNvSpPr>
            <a:spLocks noGrp="1"/>
          </p:cNvSpPr>
          <p:nvPr>
            <p:ph type="dt" sz="half" idx="10"/>
          </p:nvPr>
        </p:nvSpPr>
        <p:spPr/>
        <p:txBody>
          <a:bodyPr/>
          <a:lstStyle/>
          <a:p>
            <a:fld id="{CCC79263-53AF-43DC-9A7F-008B41E85FC1}" type="datetime1">
              <a:rPr lang="en-US" smtClean="0"/>
              <a:t>7/4/21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2</a:t>
            </a:fld>
            <a:endParaRPr lang="en-US"/>
          </a:p>
        </p:txBody>
      </p:sp>
    </p:spTree>
    <p:extLst>
      <p:ext uri="{BB962C8B-B14F-4D97-AF65-F5344CB8AC3E}">
        <p14:creationId xmlns:p14="http://schemas.microsoft.com/office/powerpoint/2010/main" val="83372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a:t>
            </a:r>
          </a:p>
        </p:txBody>
      </p:sp>
      <p:sp>
        <p:nvSpPr>
          <p:cNvPr id="3" name="Content Placeholder 2"/>
          <p:cNvSpPr>
            <a:spLocks noGrp="1"/>
          </p:cNvSpPr>
          <p:nvPr>
            <p:ph idx="1"/>
          </p:nvPr>
        </p:nvSpPr>
        <p:spPr/>
        <p:txBody>
          <a:bodyPr>
            <a:normAutofit/>
          </a:bodyPr>
          <a:lstStyle/>
          <a:p>
            <a:r>
              <a:rPr lang="en-US" dirty="0"/>
              <a:t>Automated program repair generates many plausible patches but few of them are correct because existing test suite is too weak to differentiate correct patches from incorrect ones</a:t>
            </a:r>
          </a:p>
          <a:p>
            <a:r>
              <a:rPr lang="en-US" dirty="0"/>
              <a:t>Automated generated tests cannot improve the effectiveness of automated program repair because many tests generated are noisy or irrelevant to the fault to be repaired</a:t>
            </a:r>
          </a:p>
        </p:txBody>
      </p:sp>
      <p:sp>
        <p:nvSpPr>
          <p:cNvPr id="4" name="Date Placeholder 3"/>
          <p:cNvSpPr>
            <a:spLocks noGrp="1"/>
          </p:cNvSpPr>
          <p:nvPr>
            <p:ph type="dt" sz="half" idx="10"/>
          </p:nvPr>
        </p:nvSpPr>
        <p:spPr/>
        <p:txBody>
          <a:bodyPr/>
          <a:lstStyle/>
          <a:p>
            <a:fld id="{AAA2C069-34C2-46B7-9FA4-EDE7D9325724}" type="datetime1">
              <a:rPr lang="en-US" smtClean="0"/>
              <a:t>7/4/21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3</a:t>
            </a:fld>
            <a:endParaRPr lang="en-US"/>
          </a:p>
        </p:txBody>
      </p:sp>
    </p:spTree>
    <p:extLst>
      <p:ext uri="{BB962C8B-B14F-4D97-AF65-F5344CB8AC3E}">
        <p14:creationId xmlns:p14="http://schemas.microsoft.com/office/powerpoint/2010/main" val="91909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to address the first issue</a:t>
            </a:r>
          </a:p>
        </p:txBody>
      </p:sp>
      <p:sp>
        <p:nvSpPr>
          <p:cNvPr id="3" name="Content Placeholder 2"/>
          <p:cNvSpPr>
            <a:spLocks noGrp="1"/>
          </p:cNvSpPr>
          <p:nvPr>
            <p:ph idx="1"/>
          </p:nvPr>
        </p:nvSpPr>
        <p:spPr/>
        <p:txBody>
          <a:bodyPr>
            <a:normAutofit fontScale="85000" lnSpcReduction="20000"/>
          </a:bodyPr>
          <a:lstStyle/>
          <a:p>
            <a:r>
              <a:rPr lang="en-US" dirty="0"/>
              <a:t>Given a correct patch and a set of incorrect plausible patches, we can retain only those generated tests that are passing for the correct patch and failing for the incorrect patches</a:t>
            </a:r>
          </a:p>
          <a:p>
            <a:r>
              <a:rPr lang="en-US" dirty="0"/>
              <a:t>These retained tests likely capture additional domain knowledge made by developers beyond the existing test suite</a:t>
            </a:r>
          </a:p>
          <a:p>
            <a:r>
              <a:rPr lang="en-US" dirty="0"/>
              <a:t>We can repeat the above two steps on a collection of patches prior to a particular release to boost its test suite</a:t>
            </a:r>
          </a:p>
          <a:p>
            <a:r>
              <a:rPr lang="en-US" dirty="0"/>
              <a:t>Evaluation: We can evaluate (1) whether the boosted test suite can detect faults of the release that cannot be detected by the original test suite, (2) whether the boosted test suite can facilitate automated fault localization, (3) correct patches are more likely to be generated using the boosted test suite than the original test suite and (4) the boosted test suite achieves a higher coverage than the original test suite</a:t>
            </a:r>
          </a:p>
          <a:p>
            <a:r>
              <a:rPr lang="en-US" dirty="0"/>
              <a:t>Corpus: Defect4J </a:t>
            </a:r>
            <a:r>
              <a:rPr lang="en-US" dirty="0" err="1"/>
              <a:t>ver</a:t>
            </a:r>
            <a:r>
              <a:rPr lang="en-US" dirty="0"/>
              <a:t> 2.0 (17 projects) https://github.com/rjust/defects4j</a:t>
            </a:r>
          </a:p>
        </p:txBody>
      </p:sp>
      <p:sp>
        <p:nvSpPr>
          <p:cNvPr id="4" name="Date Placeholder 3"/>
          <p:cNvSpPr>
            <a:spLocks noGrp="1"/>
          </p:cNvSpPr>
          <p:nvPr>
            <p:ph type="dt" sz="half" idx="10"/>
          </p:nvPr>
        </p:nvSpPr>
        <p:spPr/>
        <p:txBody>
          <a:bodyPr/>
          <a:lstStyle/>
          <a:p>
            <a:fld id="{1602294B-FD7F-4979-BB0C-3D13CCB122F6}" type="datetime1">
              <a:rPr lang="en-US" smtClean="0"/>
              <a:t>7/4/21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4</a:t>
            </a:fld>
            <a:endParaRPr lang="en-US"/>
          </a:p>
        </p:txBody>
      </p:sp>
    </p:spTree>
    <p:extLst>
      <p:ext uri="{BB962C8B-B14F-4D97-AF65-F5344CB8AC3E}">
        <p14:creationId xmlns:p14="http://schemas.microsoft.com/office/powerpoint/2010/main" val="169733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41558F-6F26-D342-BAD1-029034053E79}"/>
              </a:ext>
            </a:extLst>
          </p:cNvPr>
          <p:cNvSpPr>
            <a:spLocks noGrp="1"/>
          </p:cNvSpPr>
          <p:nvPr>
            <p:ph type="title"/>
          </p:nvPr>
        </p:nvSpPr>
        <p:spPr/>
        <p:txBody>
          <a:bodyPr/>
          <a:lstStyle/>
          <a:p>
            <a:r>
              <a:rPr kumimoji="1" lang="en-US" altLang="zh-HK" dirty="0"/>
              <a:t>Current </a:t>
            </a:r>
            <a:endParaRPr kumimoji="1" lang="zh-HK" altLang="en-US" dirty="0"/>
          </a:p>
        </p:txBody>
      </p:sp>
      <p:sp>
        <p:nvSpPr>
          <p:cNvPr id="3" name="內容版面配置區 2">
            <a:extLst>
              <a:ext uri="{FF2B5EF4-FFF2-40B4-BE49-F238E27FC236}">
                <a16:creationId xmlns:a16="http://schemas.microsoft.com/office/drawing/2014/main" id="{AEA076A0-20B4-F241-AF99-CF5F14047162}"/>
              </a:ext>
            </a:extLst>
          </p:cNvPr>
          <p:cNvSpPr>
            <a:spLocks noGrp="1"/>
          </p:cNvSpPr>
          <p:nvPr>
            <p:ph idx="1"/>
          </p:nvPr>
        </p:nvSpPr>
        <p:spPr/>
        <p:txBody>
          <a:bodyPr/>
          <a:lstStyle/>
          <a:p>
            <a:r>
              <a:rPr kumimoji="1" lang="en-US" altLang="zh-HK" dirty="0"/>
              <a:t>Ideas extending it will be discussed</a:t>
            </a:r>
          </a:p>
          <a:p>
            <a:endParaRPr kumimoji="1" lang="zh-HK" altLang="en-US" dirty="0"/>
          </a:p>
        </p:txBody>
      </p:sp>
      <p:sp>
        <p:nvSpPr>
          <p:cNvPr id="4" name="日期版面配置區 3">
            <a:extLst>
              <a:ext uri="{FF2B5EF4-FFF2-40B4-BE49-F238E27FC236}">
                <a16:creationId xmlns:a16="http://schemas.microsoft.com/office/drawing/2014/main" id="{77BBD26D-139F-514F-A4B6-EF7FCC1B7856}"/>
              </a:ext>
            </a:extLst>
          </p:cNvPr>
          <p:cNvSpPr>
            <a:spLocks noGrp="1"/>
          </p:cNvSpPr>
          <p:nvPr>
            <p:ph type="dt" sz="half" idx="10"/>
          </p:nvPr>
        </p:nvSpPr>
        <p:spPr/>
        <p:txBody>
          <a:bodyPr/>
          <a:lstStyle/>
          <a:p>
            <a:fld id="{7887EEAB-321F-4382-87D4-6E9FE071C6D3}" type="datetime1">
              <a:rPr lang="en-US" smtClean="0"/>
              <a:t>7/4/21</a:t>
            </a:fld>
            <a:endParaRPr lang="en-US"/>
          </a:p>
        </p:txBody>
      </p:sp>
      <p:sp>
        <p:nvSpPr>
          <p:cNvPr id="5" name="投影片編號版面配置區 4">
            <a:extLst>
              <a:ext uri="{FF2B5EF4-FFF2-40B4-BE49-F238E27FC236}">
                <a16:creationId xmlns:a16="http://schemas.microsoft.com/office/drawing/2014/main" id="{A4406DB2-BD78-3A4A-A798-E5940C2E0558}"/>
              </a:ext>
            </a:extLst>
          </p:cNvPr>
          <p:cNvSpPr>
            <a:spLocks noGrp="1"/>
          </p:cNvSpPr>
          <p:nvPr>
            <p:ph type="sldNum" sz="quarter" idx="12"/>
          </p:nvPr>
        </p:nvSpPr>
        <p:spPr/>
        <p:txBody>
          <a:bodyPr/>
          <a:lstStyle/>
          <a:p>
            <a:fld id="{BF999047-411D-41FD-BF20-B889C60CD16E}" type="slidenum">
              <a:rPr lang="en-US" smtClean="0"/>
              <a:t>5</a:t>
            </a:fld>
            <a:endParaRPr lang="en-US"/>
          </a:p>
        </p:txBody>
      </p:sp>
      <p:pic>
        <p:nvPicPr>
          <p:cNvPr id="7" name="圖片 6">
            <a:extLst>
              <a:ext uri="{FF2B5EF4-FFF2-40B4-BE49-F238E27FC236}">
                <a16:creationId xmlns:a16="http://schemas.microsoft.com/office/drawing/2014/main" id="{0A7A4DC9-B066-6B4E-AFBC-68F0FB37C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180" y="2718594"/>
            <a:ext cx="8140700" cy="2565400"/>
          </a:xfrm>
          <a:prstGeom prst="rect">
            <a:avLst/>
          </a:prstGeom>
        </p:spPr>
      </p:pic>
      <p:pic>
        <p:nvPicPr>
          <p:cNvPr id="8" name="圖片 7">
            <a:extLst>
              <a:ext uri="{FF2B5EF4-FFF2-40B4-BE49-F238E27FC236}">
                <a16:creationId xmlns:a16="http://schemas.microsoft.com/office/drawing/2014/main" id="{C638AA8C-FBDD-3C4A-B345-D989C7AA7013}"/>
              </a:ext>
            </a:extLst>
          </p:cNvPr>
          <p:cNvPicPr>
            <a:picLocks noChangeAspect="1"/>
          </p:cNvPicPr>
          <p:nvPr/>
        </p:nvPicPr>
        <p:blipFill rotWithShape="1">
          <a:blip r:embed="rId3"/>
          <a:srcRect l="2668"/>
          <a:stretch/>
        </p:blipFill>
        <p:spPr>
          <a:xfrm>
            <a:off x="6343910" y="0"/>
            <a:ext cx="5776970" cy="2286000"/>
          </a:xfrm>
          <a:prstGeom prst="rect">
            <a:avLst/>
          </a:prstGeom>
        </p:spPr>
      </p:pic>
      <p:sp>
        <p:nvSpPr>
          <p:cNvPr id="9" name="文字方塊 8">
            <a:extLst>
              <a:ext uri="{FF2B5EF4-FFF2-40B4-BE49-F238E27FC236}">
                <a16:creationId xmlns:a16="http://schemas.microsoft.com/office/drawing/2014/main" id="{80C1EA88-15FC-DB44-8D2D-F135C751108F}"/>
              </a:ext>
            </a:extLst>
          </p:cNvPr>
          <p:cNvSpPr txBox="1"/>
          <p:nvPr/>
        </p:nvSpPr>
        <p:spPr>
          <a:xfrm>
            <a:off x="6380965" y="2042160"/>
            <a:ext cx="5811036" cy="261610"/>
          </a:xfrm>
          <a:prstGeom prst="rect">
            <a:avLst/>
          </a:prstGeom>
          <a:noFill/>
        </p:spPr>
        <p:txBody>
          <a:bodyPr wrap="square" rtlCol="0">
            <a:spAutoFit/>
          </a:bodyPr>
          <a:lstStyle/>
          <a:p>
            <a:r>
              <a:rPr kumimoji="1" lang="en-US" altLang="zh-HK" sz="1100" dirty="0"/>
              <a:t>Example using defects4J-Math-2</a:t>
            </a:r>
            <a:endParaRPr kumimoji="1" lang="zh-HK" altLang="en-US" sz="1100" dirty="0"/>
          </a:p>
        </p:txBody>
      </p:sp>
    </p:spTree>
    <p:extLst>
      <p:ext uri="{BB962C8B-B14F-4D97-AF65-F5344CB8AC3E}">
        <p14:creationId xmlns:p14="http://schemas.microsoft.com/office/powerpoint/2010/main" val="185166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open issues</a:t>
            </a:r>
          </a:p>
        </p:txBody>
      </p:sp>
      <p:sp>
        <p:nvSpPr>
          <p:cNvPr id="3" name="Content Placeholder 2"/>
          <p:cNvSpPr>
            <a:spLocks noGrp="1"/>
          </p:cNvSpPr>
          <p:nvPr>
            <p:ph idx="1"/>
          </p:nvPr>
        </p:nvSpPr>
        <p:spPr/>
        <p:txBody>
          <a:bodyPr>
            <a:normAutofit fontScale="92500"/>
          </a:bodyPr>
          <a:lstStyle/>
          <a:p>
            <a:r>
              <a:rPr lang="en-US" dirty="0"/>
              <a:t>Given a patch, which program version should we use to generate tests?</a:t>
            </a:r>
          </a:p>
          <a:p>
            <a:pPr lvl="1"/>
            <a:r>
              <a:rPr lang="en-US" dirty="0"/>
              <a:t>The version to which the patch is applied</a:t>
            </a:r>
          </a:p>
          <a:p>
            <a:pPr lvl="1"/>
            <a:r>
              <a:rPr lang="en-US" dirty="0"/>
              <a:t>The current version</a:t>
            </a:r>
          </a:p>
          <a:p>
            <a:pPr lvl="1"/>
            <a:r>
              <a:rPr lang="en-US" dirty="0"/>
              <a:t>I incline to use the </a:t>
            </a:r>
            <a:r>
              <a:rPr lang="en-US" dirty="0">
                <a:solidFill>
                  <a:srgbClr val="FF0000"/>
                </a:solidFill>
              </a:rPr>
              <a:t>current version</a:t>
            </a:r>
            <a:r>
              <a:rPr lang="en-US" dirty="0"/>
              <a:t> because it is the version that we boost its test suite</a:t>
            </a:r>
          </a:p>
          <a:p>
            <a:r>
              <a:rPr lang="en-US" dirty="0"/>
              <a:t>What if </a:t>
            </a:r>
            <a:r>
              <a:rPr lang="en-US" dirty="0" err="1"/>
              <a:t>Evosuite</a:t>
            </a:r>
            <a:r>
              <a:rPr lang="en-US" dirty="0"/>
              <a:t> is unable to generate a test that accepts the given patch (i.e., the patched program version) but only rejects some of the incorrect plausible patches</a:t>
            </a:r>
          </a:p>
          <a:p>
            <a:pPr lvl="1"/>
            <a:r>
              <a:rPr lang="en-US" dirty="0"/>
              <a:t>I incline to identify a minimal set of the generated tests whose inclusion to the original test suite can maximally promote the rank of the faulty statement (i.e., the statement where the patch is applied) in fault localization. Ideally, the rank of the faulty statement can be promoted to the top after inclusion of the test set.</a:t>
            </a:r>
          </a:p>
        </p:txBody>
      </p:sp>
      <p:sp>
        <p:nvSpPr>
          <p:cNvPr id="4" name="Date Placeholder 3"/>
          <p:cNvSpPr>
            <a:spLocks noGrp="1"/>
          </p:cNvSpPr>
          <p:nvPr>
            <p:ph type="dt" sz="half" idx="10"/>
          </p:nvPr>
        </p:nvSpPr>
        <p:spPr/>
        <p:txBody>
          <a:bodyPr/>
          <a:lstStyle/>
          <a:p>
            <a:fld id="{D5AF5B5C-4115-4495-A659-D711BBEB2B3D}" type="datetime1">
              <a:rPr lang="en-US" smtClean="0"/>
              <a:t>7/4/21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6</a:t>
            </a:fld>
            <a:endParaRPr lang="en-US"/>
          </a:p>
        </p:txBody>
      </p:sp>
      <p:sp>
        <p:nvSpPr>
          <p:cNvPr id="6" name="圓角矩形圖說文字 5">
            <a:extLst>
              <a:ext uri="{FF2B5EF4-FFF2-40B4-BE49-F238E27FC236}">
                <a16:creationId xmlns:a16="http://schemas.microsoft.com/office/drawing/2014/main" id="{5931E6E4-29A1-5644-90D0-582181D56B10}"/>
              </a:ext>
            </a:extLst>
          </p:cNvPr>
          <p:cNvSpPr/>
          <p:nvPr/>
        </p:nvSpPr>
        <p:spPr>
          <a:xfrm>
            <a:off x="5933660" y="983974"/>
            <a:ext cx="3389244" cy="774181"/>
          </a:xfrm>
          <a:prstGeom prst="wedgeRound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HK" sz="1100" dirty="0"/>
              <a:t>Current version == before fixing?</a:t>
            </a:r>
          </a:p>
          <a:p>
            <a:pPr algn="ctr"/>
            <a:r>
              <a:rPr kumimoji="1" lang="en-US" altLang="zh-HK" sz="1100" dirty="0"/>
              <a:t>Would it help to use fixed version to generate test, use buggy version, similar to unaccepted patches, to check failure rate?  </a:t>
            </a:r>
          </a:p>
        </p:txBody>
      </p:sp>
      <p:sp>
        <p:nvSpPr>
          <p:cNvPr id="7" name="圓角矩形圖說文字 6">
            <a:extLst>
              <a:ext uri="{FF2B5EF4-FFF2-40B4-BE49-F238E27FC236}">
                <a16:creationId xmlns:a16="http://schemas.microsoft.com/office/drawing/2014/main" id="{FB2B762D-7C30-DA4B-93DE-54DC3F762A04}"/>
              </a:ext>
            </a:extLst>
          </p:cNvPr>
          <p:cNvSpPr/>
          <p:nvPr/>
        </p:nvSpPr>
        <p:spPr>
          <a:xfrm>
            <a:off x="9988826" y="4472609"/>
            <a:ext cx="1033670" cy="302866"/>
          </a:xfrm>
          <a:prstGeom prst="wedgeRound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HK" sz="1100" dirty="0"/>
              <a:t>Next page</a:t>
            </a:r>
          </a:p>
        </p:txBody>
      </p:sp>
    </p:spTree>
    <p:extLst>
      <p:ext uri="{BB962C8B-B14F-4D97-AF65-F5344CB8AC3E}">
        <p14:creationId xmlns:p14="http://schemas.microsoft.com/office/powerpoint/2010/main" val="212027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116D2-24B3-1B4F-94D2-DE7A176BBC71}"/>
              </a:ext>
            </a:extLst>
          </p:cNvPr>
          <p:cNvSpPr>
            <a:spLocks noGrp="1"/>
          </p:cNvSpPr>
          <p:nvPr>
            <p:ph type="title"/>
          </p:nvPr>
        </p:nvSpPr>
        <p:spPr/>
        <p:txBody>
          <a:bodyPr/>
          <a:lstStyle/>
          <a:p>
            <a:r>
              <a:rPr kumimoji="1" lang="en-US" altLang="zh-HK" dirty="0"/>
              <a:t>Ideas on output </a:t>
            </a:r>
            <a:endParaRPr kumimoji="1" lang="zh-HK"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B0B8DFFA-0FF9-3840-B9EA-E655D80E1072}"/>
                  </a:ext>
                </a:extLst>
              </p:cNvPr>
              <p:cNvSpPr>
                <a:spLocks noGrp="1"/>
              </p:cNvSpPr>
              <p:nvPr>
                <p:ph idx="1"/>
              </p:nvPr>
            </p:nvSpPr>
            <p:spPr/>
            <p:txBody>
              <a:bodyPr>
                <a:normAutofit lnSpcReduction="10000"/>
              </a:bodyPr>
              <a:lstStyle/>
              <a:p>
                <a:pPr marL="514350" indent="-514350">
                  <a:buFont typeface="+mj-lt"/>
                  <a:buAutoNum type="arabicPeriod"/>
                </a:pPr>
                <a:r>
                  <a:rPr kumimoji="1" lang="en-US" altLang="zh-HK" b="1" i="1" dirty="0"/>
                  <a:t>Score – </a:t>
                </a:r>
                <a:r>
                  <a:rPr kumimoji="1" lang="en-US" altLang="zh-HK" dirty="0"/>
                  <a:t>Failure rate in unaccepted patches (current)</a:t>
                </a:r>
              </a:p>
              <a:p>
                <a:pPr marL="514350" indent="-514350">
                  <a:buFont typeface="+mj-lt"/>
                  <a:buAutoNum type="arabicPeriod"/>
                </a:pPr>
                <a:r>
                  <a:rPr kumimoji="1" lang="en-US" altLang="zh-HK" b="1" i="1" dirty="0"/>
                  <a:t>Score – </a:t>
                </a:r>
                <a:r>
                  <a:rPr kumimoji="1" lang="en-US" altLang="zh-HK" dirty="0"/>
                  <a:t>(1) + no. of different paths each test travel </a:t>
                </a:r>
              </a:p>
              <a:p>
                <a:pPr lvl="1"/>
                <a:r>
                  <a:rPr kumimoji="1" lang="en-US" altLang="zh-HK" sz="1400" dirty="0"/>
                  <a:t>May facilitate fault localization? </a:t>
                </a:r>
              </a:p>
              <a:p>
                <a:pPr marL="514350" indent="-514350">
                  <a:buFont typeface="+mj-lt"/>
                  <a:buAutoNum type="arabicPeriod"/>
                </a:pPr>
                <a:r>
                  <a:rPr kumimoji="1" lang="en-US" altLang="zh-HK" b="1" i="1" dirty="0"/>
                  <a:t>Set – </a:t>
                </a:r>
                <a:r>
                  <a:rPr kumimoji="1" lang="en-US" altLang="zh-HK" dirty="0"/>
                  <a:t>certain failure rate for each test + covering all traveled path sets with minimal amount of tests </a:t>
                </a:r>
              </a:p>
              <a:p>
                <a:pPr lvl="1"/>
                <a:r>
                  <a:rPr kumimoji="1" lang="en-US" altLang="zh-HK" sz="1400" dirty="0"/>
                  <a:t>May facilitate fault localization? (Idea: given a test </a:t>
                </a:r>
                <a14:m>
                  <m:oMath xmlns:m="http://schemas.openxmlformats.org/officeDocument/2006/math">
                    <m:r>
                      <a:rPr kumimoji="1" lang="en-US" altLang="zh-HK" sz="1400" i="1" dirty="0">
                        <a:latin typeface="Cambria Math" panose="02040503050406030204" pitchFamily="18" charset="0"/>
                      </a:rPr>
                      <m:t>𝐴</m:t>
                    </m:r>
                  </m:oMath>
                </a14:m>
                <a:r>
                  <a:rPr kumimoji="1" lang="en-US" altLang="zh-HK" sz="1400" dirty="0"/>
                  <a:t> fails, while others pass. IF they have different coverage, commonly covered  requirement would have lower score, while distinctly covered requirements in </a:t>
                </a:r>
                <a14:m>
                  <m:oMath xmlns:m="http://schemas.openxmlformats.org/officeDocument/2006/math">
                    <m:r>
                      <a:rPr kumimoji="1" lang="en-US" altLang="zh-HK" sz="1400" i="1" dirty="0">
                        <a:latin typeface="Cambria Math" panose="02040503050406030204" pitchFamily="18" charset="0"/>
                      </a:rPr>
                      <m:t>𝐴</m:t>
                    </m:r>
                  </m:oMath>
                </a14:m>
                <a:r>
                  <a:rPr kumimoji="1" lang="en-US" altLang="zh-HK" sz="1400" dirty="0"/>
                  <a:t> would have higher susp. score)</a:t>
                </a:r>
              </a:p>
              <a:p>
                <a:pPr lvl="1"/>
                <a:r>
                  <a:rPr kumimoji="1" lang="en-US" altLang="zh-HK" sz="1400" dirty="0"/>
                  <a:t>Reason for </a:t>
                </a:r>
                <a:r>
                  <a:rPr kumimoji="1" lang="en-US" altLang="zh-HK" sz="1400" b="1" dirty="0"/>
                  <a:t>path set </a:t>
                </a:r>
                <a:r>
                  <a:rPr kumimoji="1" lang="en-US" altLang="zh-HK" sz="1400" dirty="0"/>
                  <a:t>: ordering does not matter during fault localization </a:t>
                </a:r>
              </a:p>
              <a:p>
                <a:pPr lvl="1"/>
                <a:endParaRPr kumimoji="1" lang="en-US" altLang="zh-HK" sz="1400" dirty="0"/>
              </a:p>
              <a:p>
                <a:pPr marL="514350" indent="-514350">
                  <a:buFont typeface="+mj-lt"/>
                  <a:buAutoNum type="arabicPeriod"/>
                </a:pPr>
                <a:r>
                  <a:rPr kumimoji="1" lang="en-US" altLang="zh-HK" b="1" i="1" dirty="0"/>
                  <a:t>Set – </a:t>
                </a:r>
                <a:r>
                  <a:rPr kumimoji="1" lang="en-US" altLang="zh-HK" dirty="0"/>
                  <a:t>certain failure rate for each test + covering all dynamic slices with minimal amount of tests </a:t>
                </a:r>
              </a:p>
              <a:p>
                <a:pPr lvl="1"/>
                <a:r>
                  <a:rPr kumimoji="1" lang="en-US" altLang="zh-HK" sz="1400" dirty="0"/>
                  <a:t> Variant of (3). Reason: test cases may include method calls + code visiting unrelated to output -&gt; unique paths with same dynamic slices </a:t>
                </a:r>
              </a:p>
              <a:p>
                <a:pPr lvl="1"/>
                <a:r>
                  <a:rPr kumimoji="1" lang="en-US" altLang="zh-HK" sz="1400" dirty="0"/>
                  <a:t>Doubts on ability to facilitate fault localization and APR</a:t>
                </a:r>
              </a:p>
              <a:p>
                <a:pPr marL="514350" indent="-514350">
                  <a:buFont typeface="+mj-lt"/>
                  <a:buAutoNum type="arabicPeriod"/>
                </a:pPr>
                <a:endParaRPr kumimoji="1" lang="en-US" altLang="zh-HK" b="1" i="1" dirty="0"/>
              </a:p>
            </p:txBody>
          </p:sp>
        </mc:Choice>
        <mc:Fallback>
          <p:sp>
            <p:nvSpPr>
              <p:cNvPr id="3" name="內容版面配置區 2">
                <a:extLst>
                  <a:ext uri="{FF2B5EF4-FFF2-40B4-BE49-F238E27FC236}">
                    <a16:creationId xmlns:a16="http://schemas.microsoft.com/office/drawing/2014/main" id="{B0B8DFFA-0FF9-3840-B9EA-E655D80E1072}"/>
                  </a:ext>
                </a:extLst>
              </p:cNvPr>
              <p:cNvSpPr>
                <a:spLocks noGrp="1" noRot="1" noChangeAspect="1" noMove="1" noResize="1" noEditPoints="1" noAdjustHandles="1" noChangeArrowheads="1" noChangeShapeType="1" noTextEdit="1"/>
              </p:cNvSpPr>
              <p:nvPr>
                <p:ph idx="1"/>
              </p:nvPr>
            </p:nvSpPr>
            <p:spPr>
              <a:blipFill>
                <a:blip r:embed="rId2"/>
                <a:stretch>
                  <a:fillRect l="-1206" t="-3488"/>
                </a:stretch>
              </a:blipFill>
            </p:spPr>
            <p:txBody>
              <a:bodyPr/>
              <a:lstStyle/>
              <a:p>
                <a:r>
                  <a:rPr lang="zh-HK" altLang="en-US">
                    <a:noFill/>
                  </a:rPr>
                  <a:t> </a:t>
                </a:r>
              </a:p>
            </p:txBody>
          </p:sp>
        </mc:Fallback>
      </mc:AlternateContent>
      <p:sp>
        <p:nvSpPr>
          <p:cNvPr id="4" name="日期版面配置區 3">
            <a:extLst>
              <a:ext uri="{FF2B5EF4-FFF2-40B4-BE49-F238E27FC236}">
                <a16:creationId xmlns:a16="http://schemas.microsoft.com/office/drawing/2014/main" id="{8AEC8C64-EA67-9F47-9EFB-6B8408E3BA0A}"/>
              </a:ext>
            </a:extLst>
          </p:cNvPr>
          <p:cNvSpPr>
            <a:spLocks noGrp="1"/>
          </p:cNvSpPr>
          <p:nvPr>
            <p:ph type="dt" sz="half" idx="10"/>
          </p:nvPr>
        </p:nvSpPr>
        <p:spPr/>
        <p:txBody>
          <a:bodyPr/>
          <a:lstStyle/>
          <a:p>
            <a:fld id="{7887EEAB-321F-4382-87D4-6E9FE071C6D3}" type="datetime1">
              <a:rPr lang="en-US" smtClean="0"/>
              <a:t>7/4/21</a:t>
            </a:fld>
            <a:endParaRPr lang="en-US"/>
          </a:p>
        </p:txBody>
      </p:sp>
      <p:sp>
        <p:nvSpPr>
          <p:cNvPr id="5" name="投影片編號版面配置區 4">
            <a:extLst>
              <a:ext uri="{FF2B5EF4-FFF2-40B4-BE49-F238E27FC236}">
                <a16:creationId xmlns:a16="http://schemas.microsoft.com/office/drawing/2014/main" id="{F4034035-637C-F842-9549-DD92500D838E}"/>
              </a:ext>
            </a:extLst>
          </p:cNvPr>
          <p:cNvSpPr>
            <a:spLocks noGrp="1"/>
          </p:cNvSpPr>
          <p:nvPr>
            <p:ph type="sldNum" sz="quarter" idx="12"/>
          </p:nvPr>
        </p:nvSpPr>
        <p:spPr/>
        <p:txBody>
          <a:bodyPr/>
          <a:lstStyle/>
          <a:p>
            <a:fld id="{BF999047-411D-41FD-BF20-B889C60CD16E}" type="slidenum">
              <a:rPr lang="en-US" smtClean="0"/>
              <a:t>7</a:t>
            </a:fld>
            <a:endParaRPr lang="en-US"/>
          </a:p>
        </p:txBody>
      </p:sp>
      <p:sp>
        <p:nvSpPr>
          <p:cNvPr id="6" name="圓角矩形圖說文字 5">
            <a:extLst>
              <a:ext uri="{FF2B5EF4-FFF2-40B4-BE49-F238E27FC236}">
                <a16:creationId xmlns:a16="http://schemas.microsoft.com/office/drawing/2014/main" id="{88BCE3C9-3499-A440-B599-56B9E661455F}"/>
              </a:ext>
            </a:extLst>
          </p:cNvPr>
          <p:cNvSpPr/>
          <p:nvPr/>
        </p:nvSpPr>
        <p:spPr>
          <a:xfrm>
            <a:off x="4602480" y="6142355"/>
            <a:ext cx="3362960" cy="579120"/>
          </a:xfrm>
          <a:prstGeom prst="wedgeRoundRectCallout">
            <a:avLst>
              <a:gd name="adj1" fmla="val -24158"/>
              <a:gd name="adj2" fmla="val -6557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HK" sz="1100" dirty="0"/>
              <a:t>Fault localization and APR consider covered target requirement, not dynamic slice</a:t>
            </a:r>
            <a:endParaRPr kumimoji="1" lang="zh-HK" altLang="en-US" sz="1100" dirty="0"/>
          </a:p>
        </p:txBody>
      </p:sp>
    </p:spTree>
    <p:extLst>
      <p:ext uri="{BB962C8B-B14F-4D97-AF65-F5344CB8AC3E}">
        <p14:creationId xmlns:p14="http://schemas.microsoft.com/office/powerpoint/2010/main" val="241521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9062B0-D436-8C4E-8576-42604B56A01F}"/>
              </a:ext>
            </a:extLst>
          </p:cNvPr>
          <p:cNvSpPr>
            <a:spLocks noGrp="1"/>
          </p:cNvSpPr>
          <p:nvPr>
            <p:ph type="title"/>
          </p:nvPr>
        </p:nvSpPr>
        <p:spPr/>
        <p:txBody>
          <a:bodyPr/>
          <a:lstStyle/>
          <a:p>
            <a:r>
              <a:rPr kumimoji="1" lang="en-US" altLang="zh-HK" dirty="0"/>
              <a:t>Experiments in mind  </a:t>
            </a:r>
            <a:endParaRPr kumimoji="1" lang="zh-HK"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C2B8D62-D7E0-534F-9123-E4EB9E1C8623}"/>
                  </a:ext>
                </a:extLst>
              </p:cNvPr>
              <p:cNvSpPr>
                <a:spLocks noGrp="1"/>
              </p:cNvSpPr>
              <p:nvPr>
                <p:ph idx="1"/>
              </p:nvPr>
            </p:nvSpPr>
            <p:spPr/>
            <p:txBody>
              <a:bodyPr/>
              <a:lstStyle/>
              <a:p>
                <a:r>
                  <a:rPr kumimoji="1" lang="en-US" altLang="zh-HK" dirty="0"/>
                  <a:t>Generate test suite for buggy class from defects4J bug id </a:t>
                </a:r>
                <a14:m>
                  <m:oMath xmlns:m="http://schemas.openxmlformats.org/officeDocument/2006/math">
                    <m:r>
                      <a:rPr kumimoji="1" lang="en-US" altLang="zh-HK" b="0" i="1" smtClean="0">
                        <a:latin typeface="Cambria Math" panose="02040503050406030204" pitchFamily="18" charset="0"/>
                      </a:rPr>
                      <m:t>𝑖</m:t>
                    </m:r>
                  </m:oMath>
                </a14:m>
                <a:r>
                  <a:rPr kumimoji="1" lang="en-US" altLang="zh-HK" i="1" dirty="0"/>
                  <a:t> </a:t>
                </a:r>
                <a:r>
                  <a:rPr kumimoji="1" lang="en-US" altLang="zh-HK" dirty="0"/>
                  <a:t>with </a:t>
                </a:r>
                <a:r>
                  <a:rPr kumimoji="1" lang="en-US" altLang="zh-HK" dirty="0" err="1"/>
                  <a:t>Evosuite</a:t>
                </a:r>
                <a:endParaRPr kumimoji="1" lang="en-US" altLang="zh-HK" dirty="0"/>
              </a:p>
              <a:p>
                <a:r>
                  <a:rPr kumimoji="1" lang="en-US" altLang="zh-HK" dirty="0"/>
                  <a:t>Use </a:t>
                </a:r>
                <a:r>
                  <a:rPr kumimoji="1" lang="en-US" altLang="zh-HK" dirty="0" err="1"/>
                  <a:t>AutoBoost</a:t>
                </a:r>
                <a:r>
                  <a:rPr kumimoji="1" lang="en-US" altLang="zh-HK" dirty="0"/>
                  <a:t> to retrieve a set of tests </a:t>
                </a:r>
                <a14:m>
                  <m:oMath xmlns:m="http://schemas.openxmlformats.org/officeDocument/2006/math">
                    <m:r>
                      <a:rPr kumimoji="1" lang="en-US" altLang="zh-HK" i="1" dirty="0" smtClean="0">
                        <a:latin typeface="Cambria Math" panose="02040503050406030204" pitchFamily="18" charset="0"/>
                      </a:rPr>
                      <m:t>𝑌</m:t>
                    </m:r>
                  </m:oMath>
                </a14:m>
                <a:endParaRPr kumimoji="1" lang="en-US" altLang="zh-HK" i="1" dirty="0"/>
              </a:p>
              <a:p>
                <a:r>
                  <a:rPr kumimoji="1" lang="en-US" altLang="zh-HK" dirty="0"/>
                  <a:t>Add </a:t>
                </a:r>
                <a14:m>
                  <m:oMath xmlns:m="http://schemas.openxmlformats.org/officeDocument/2006/math">
                    <m:r>
                      <a:rPr kumimoji="1" lang="en-US" altLang="zh-HK" i="1" dirty="0" smtClean="0">
                        <a:latin typeface="Cambria Math" panose="02040503050406030204" pitchFamily="18" charset="0"/>
                      </a:rPr>
                      <m:t>𝑌</m:t>
                    </m:r>
                  </m:oMath>
                </a14:m>
                <a:r>
                  <a:rPr kumimoji="1" lang="en-US" altLang="zh-HK" i="1" dirty="0"/>
                  <a:t> </a:t>
                </a:r>
                <a:r>
                  <a:rPr kumimoji="1" lang="en-US" altLang="zh-HK" dirty="0"/>
                  <a:t>to other buggy versions</a:t>
                </a:r>
              </a:p>
              <a:p>
                <a:r>
                  <a:rPr kumimoji="1" lang="en-US" altLang="zh-HK" dirty="0"/>
                  <a:t>Run tests to check if </a:t>
                </a:r>
              </a:p>
              <a:p>
                <a:pPr marL="914400" lvl="1" indent="-457200">
                  <a:buFont typeface="+mj-lt"/>
                  <a:buAutoNum type="arabicPeriod"/>
                </a:pPr>
                <a:r>
                  <a:rPr kumimoji="1" lang="en-US" altLang="zh-HK" dirty="0"/>
                  <a:t>Higher coverage can be achieved?</a:t>
                </a:r>
              </a:p>
              <a:p>
                <a:pPr marL="914400" lvl="1" indent="-457200">
                  <a:buFont typeface="+mj-lt"/>
                  <a:buAutoNum type="arabicPeriod"/>
                </a:pPr>
                <a:r>
                  <a:rPr kumimoji="1" lang="en-US" altLang="zh-HK" dirty="0"/>
                  <a:t>Extra errors triggered? </a:t>
                </a:r>
              </a:p>
              <a:p>
                <a:pPr marL="914400" lvl="1" indent="-457200">
                  <a:buFont typeface="+mj-lt"/>
                  <a:buAutoNum type="arabicPeriod"/>
                </a:pPr>
                <a:r>
                  <a:rPr kumimoji="1" lang="en-US" altLang="zh-HK" dirty="0"/>
                  <a:t>Real fault of the version can increase in rank + susp. Score? </a:t>
                </a:r>
              </a:p>
              <a:p>
                <a:pPr marL="914400" lvl="1" indent="-457200">
                  <a:buFont typeface="+mj-lt"/>
                  <a:buAutoNum type="arabicPeriod"/>
                </a:pPr>
                <a:r>
                  <a:rPr kumimoji="1" lang="en-US" altLang="zh-HK" dirty="0"/>
                  <a:t>Correct patch of the version rank higher? </a:t>
                </a:r>
              </a:p>
              <a:p>
                <a:pPr marL="914400" lvl="1" indent="-457200">
                  <a:buFont typeface="+mj-lt"/>
                  <a:buAutoNum type="arabicPeriod"/>
                </a:pPr>
                <a:endParaRPr kumimoji="1" lang="en-US" altLang="zh-HK" dirty="0"/>
              </a:p>
              <a:p>
                <a:endParaRPr kumimoji="1" lang="zh-HK" altLang="en-US" dirty="0"/>
              </a:p>
            </p:txBody>
          </p:sp>
        </mc:Choice>
        <mc:Fallback>
          <p:sp>
            <p:nvSpPr>
              <p:cNvPr id="3" name="內容版面配置區 2">
                <a:extLst>
                  <a:ext uri="{FF2B5EF4-FFF2-40B4-BE49-F238E27FC236}">
                    <a16:creationId xmlns:a16="http://schemas.microsoft.com/office/drawing/2014/main" id="{3C2B8D62-D7E0-534F-9123-E4EB9E1C862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zh-HK" altLang="en-US">
                    <a:noFill/>
                  </a:rPr>
                  <a:t> </a:t>
                </a:r>
              </a:p>
            </p:txBody>
          </p:sp>
        </mc:Fallback>
      </mc:AlternateContent>
      <p:sp>
        <p:nvSpPr>
          <p:cNvPr id="4" name="日期版面配置區 3">
            <a:extLst>
              <a:ext uri="{FF2B5EF4-FFF2-40B4-BE49-F238E27FC236}">
                <a16:creationId xmlns:a16="http://schemas.microsoft.com/office/drawing/2014/main" id="{EC970D5C-EEF0-A34F-89BC-6C15B8B5FB79}"/>
              </a:ext>
            </a:extLst>
          </p:cNvPr>
          <p:cNvSpPr>
            <a:spLocks noGrp="1"/>
          </p:cNvSpPr>
          <p:nvPr>
            <p:ph type="dt" sz="half" idx="10"/>
          </p:nvPr>
        </p:nvSpPr>
        <p:spPr/>
        <p:txBody>
          <a:bodyPr/>
          <a:lstStyle/>
          <a:p>
            <a:fld id="{7887EEAB-321F-4382-87D4-6E9FE071C6D3}" type="datetime1">
              <a:rPr lang="en-US" smtClean="0"/>
              <a:t>7/4/21</a:t>
            </a:fld>
            <a:endParaRPr lang="en-US"/>
          </a:p>
        </p:txBody>
      </p:sp>
      <p:sp>
        <p:nvSpPr>
          <p:cNvPr id="5" name="投影片編號版面配置區 4">
            <a:extLst>
              <a:ext uri="{FF2B5EF4-FFF2-40B4-BE49-F238E27FC236}">
                <a16:creationId xmlns:a16="http://schemas.microsoft.com/office/drawing/2014/main" id="{5491BA79-0767-5A47-98DB-0D23AB7B4B94}"/>
              </a:ext>
            </a:extLst>
          </p:cNvPr>
          <p:cNvSpPr>
            <a:spLocks noGrp="1"/>
          </p:cNvSpPr>
          <p:nvPr>
            <p:ph type="sldNum" sz="quarter" idx="12"/>
          </p:nvPr>
        </p:nvSpPr>
        <p:spPr/>
        <p:txBody>
          <a:bodyPr/>
          <a:lstStyle/>
          <a:p>
            <a:fld id="{BF999047-411D-41FD-BF20-B889C60CD16E}" type="slidenum">
              <a:rPr lang="en-US" smtClean="0"/>
              <a:t>8</a:t>
            </a:fld>
            <a:endParaRPr lang="en-US"/>
          </a:p>
        </p:txBody>
      </p:sp>
    </p:spTree>
    <p:extLst>
      <p:ext uri="{BB962C8B-B14F-4D97-AF65-F5344CB8AC3E}">
        <p14:creationId xmlns:p14="http://schemas.microsoft.com/office/powerpoint/2010/main" val="88461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581351-8C81-7A4D-ACC8-050C3333EBD7}"/>
              </a:ext>
            </a:extLst>
          </p:cNvPr>
          <p:cNvSpPr>
            <a:spLocks noGrp="1"/>
          </p:cNvSpPr>
          <p:nvPr>
            <p:ph type="title"/>
          </p:nvPr>
        </p:nvSpPr>
        <p:spPr/>
        <p:txBody>
          <a:bodyPr/>
          <a:lstStyle/>
          <a:p>
            <a:r>
              <a:rPr kumimoji="1" lang="en-US" altLang="zh-HK" dirty="0"/>
              <a:t>Issues I encounter</a:t>
            </a:r>
            <a:endParaRPr kumimoji="1" lang="zh-HK" altLang="en-US" dirty="0"/>
          </a:p>
        </p:txBody>
      </p:sp>
      <p:sp>
        <p:nvSpPr>
          <p:cNvPr id="3" name="內容版面配置區 2">
            <a:extLst>
              <a:ext uri="{FF2B5EF4-FFF2-40B4-BE49-F238E27FC236}">
                <a16:creationId xmlns:a16="http://schemas.microsoft.com/office/drawing/2014/main" id="{3372A653-3486-3A4E-AA57-B6708BCC7B21}"/>
              </a:ext>
            </a:extLst>
          </p:cNvPr>
          <p:cNvSpPr>
            <a:spLocks noGrp="1"/>
          </p:cNvSpPr>
          <p:nvPr>
            <p:ph idx="1"/>
          </p:nvPr>
        </p:nvSpPr>
        <p:spPr/>
        <p:txBody>
          <a:bodyPr/>
          <a:lstStyle/>
          <a:p>
            <a:r>
              <a:rPr kumimoji="1" lang="en-US" altLang="zh-HK" dirty="0"/>
              <a:t>Tried multiple APR tool from </a:t>
            </a:r>
            <a:r>
              <a:rPr kumimoji="1" lang="en-US" altLang="zh-HK" dirty="0">
                <a:hlinkClick r:id="rId2"/>
              </a:rPr>
              <a:t>https://program-repair.org/tools.html</a:t>
            </a:r>
            <a:r>
              <a:rPr kumimoji="1" lang="en-US" altLang="zh-HK" dirty="0"/>
              <a:t>, ran them for HOURS, yet they either find NO PLAUSIBLE FIXES OR 1 PLAUSIBLE FIXES </a:t>
            </a:r>
          </a:p>
          <a:p>
            <a:endParaRPr kumimoji="1" lang="en-US" altLang="zh-HK" dirty="0"/>
          </a:p>
          <a:p>
            <a:endParaRPr kumimoji="1" lang="zh-HK" altLang="en-US" dirty="0"/>
          </a:p>
        </p:txBody>
      </p:sp>
      <p:sp>
        <p:nvSpPr>
          <p:cNvPr id="4" name="日期版面配置區 3">
            <a:extLst>
              <a:ext uri="{FF2B5EF4-FFF2-40B4-BE49-F238E27FC236}">
                <a16:creationId xmlns:a16="http://schemas.microsoft.com/office/drawing/2014/main" id="{93030A19-D89A-BE43-89E1-2173C7CAA307}"/>
              </a:ext>
            </a:extLst>
          </p:cNvPr>
          <p:cNvSpPr>
            <a:spLocks noGrp="1"/>
          </p:cNvSpPr>
          <p:nvPr>
            <p:ph type="dt" sz="half" idx="10"/>
          </p:nvPr>
        </p:nvSpPr>
        <p:spPr/>
        <p:txBody>
          <a:bodyPr/>
          <a:lstStyle/>
          <a:p>
            <a:fld id="{7887EEAB-321F-4382-87D4-6E9FE071C6D3}" type="datetime1">
              <a:rPr lang="en-US" smtClean="0"/>
              <a:t>7/4/21</a:t>
            </a:fld>
            <a:endParaRPr lang="en-US"/>
          </a:p>
        </p:txBody>
      </p:sp>
      <p:sp>
        <p:nvSpPr>
          <p:cNvPr id="5" name="投影片編號版面配置區 4">
            <a:extLst>
              <a:ext uri="{FF2B5EF4-FFF2-40B4-BE49-F238E27FC236}">
                <a16:creationId xmlns:a16="http://schemas.microsoft.com/office/drawing/2014/main" id="{4413D807-BC2E-4547-8E17-7E2C43B7777C}"/>
              </a:ext>
            </a:extLst>
          </p:cNvPr>
          <p:cNvSpPr>
            <a:spLocks noGrp="1"/>
          </p:cNvSpPr>
          <p:nvPr>
            <p:ph type="sldNum" sz="quarter" idx="12"/>
          </p:nvPr>
        </p:nvSpPr>
        <p:spPr/>
        <p:txBody>
          <a:bodyPr/>
          <a:lstStyle/>
          <a:p>
            <a:fld id="{BF999047-411D-41FD-BF20-B889C60CD16E}" type="slidenum">
              <a:rPr lang="en-US" smtClean="0"/>
              <a:t>9</a:t>
            </a:fld>
            <a:endParaRPr lang="en-US"/>
          </a:p>
        </p:txBody>
      </p:sp>
      <p:sp>
        <p:nvSpPr>
          <p:cNvPr id="6" name="文字方塊 5">
            <a:extLst>
              <a:ext uri="{FF2B5EF4-FFF2-40B4-BE49-F238E27FC236}">
                <a16:creationId xmlns:a16="http://schemas.microsoft.com/office/drawing/2014/main" id="{C327FA3B-9B26-1F41-A8EC-13FFC6334DDA}"/>
              </a:ext>
            </a:extLst>
          </p:cNvPr>
          <p:cNvSpPr txBox="1"/>
          <p:nvPr/>
        </p:nvSpPr>
        <p:spPr>
          <a:xfrm>
            <a:off x="838200" y="6081991"/>
            <a:ext cx="10515600" cy="261610"/>
          </a:xfrm>
          <a:prstGeom prst="rect">
            <a:avLst/>
          </a:prstGeom>
          <a:noFill/>
        </p:spPr>
        <p:txBody>
          <a:bodyPr wrap="square" rtlCol="0">
            <a:spAutoFit/>
          </a:bodyPr>
          <a:lstStyle/>
          <a:p>
            <a:r>
              <a:rPr kumimoji="1" lang="en-US" altLang="zh-HK" sz="1100" dirty="0"/>
              <a:t>List of tools I have tried: ARJA, Astor, </a:t>
            </a:r>
            <a:r>
              <a:rPr kumimoji="1" lang="en-US" altLang="zh-HK" sz="1100" dirty="0" err="1"/>
              <a:t>GenPat</a:t>
            </a:r>
            <a:r>
              <a:rPr kumimoji="1" lang="en-US" altLang="zh-HK" sz="1100" dirty="0"/>
              <a:t>, </a:t>
            </a:r>
            <a:r>
              <a:rPr kumimoji="1" lang="en-US" altLang="zh-HK" sz="1100" dirty="0" err="1"/>
              <a:t>kGenProg</a:t>
            </a:r>
            <a:r>
              <a:rPr kumimoji="1" lang="en-US" altLang="zh-HK" sz="1100" dirty="0"/>
              <a:t>, </a:t>
            </a:r>
            <a:r>
              <a:rPr kumimoji="1" lang="en-US" altLang="zh-HK" sz="1100" dirty="0" err="1"/>
              <a:t>SimFix</a:t>
            </a:r>
            <a:r>
              <a:rPr kumimoji="1" lang="en-US" altLang="zh-HK" sz="1100" dirty="0"/>
              <a:t> </a:t>
            </a:r>
            <a:endParaRPr kumimoji="1" lang="zh-HK" altLang="en-US" sz="1100" dirty="0"/>
          </a:p>
        </p:txBody>
      </p:sp>
    </p:spTree>
    <p:extLst>
      <p:ext uri="{BB962C8B-B14F-4D97-AF65-F5344CB8AC3E}">
        <p14:creationId xmlns:p14="http://schemas.microsoft.com/office/powerpoint/2010/main" val="2425400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AD5998081B434B8BC53BAC9932CAAF" ma:contentTypeVersion="13" ma:contentTypeDescription="Create a new document." ma:contentTypeScope="" ma:versionID="b94598ae06905660b8a052f30342310d">
  <xsd:schema xmlns:xsd="http://www.w3.org/2001/XMLSchema" xmlns:xs="http://www.w3.org/2001/XMLSchema" xmlns:p="http://schemas.microsoft.com/office/2006/metadata/properties" xmlns:ns3="bc0e31ed-4e83-466b-a146-dc6b06e27777" xmlns:ns4="3e01e1b1-5690-4731-b535-902a3a7fab10" targetNamespace="http://schemas.microsoft.com/office/2006/metadata/properties" ma:root="true" ma:fieldsID="6d50f630f44dc67db084ebb949d6f29a" ns3:_="" ns4:_="">
    <xsd:import namespace="bc0e31ed-4e83-466b-a146-dc6b06e27777"/>
    <xsd:import namespace="3e01e1b1-5690-4731-b535-902a3a7fab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0e31ed-4e83-466b-a146-dc6b06e27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01e1b1-5690-4731-b535-902a3a7fab1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466792-61E3-4581-902A-92AD07F81C75}">
  <ds:schemaRefs>
    <ds:schemaRef ds:uri="http://schemas.microsoft.com/office/infopath/2007/PartnerControls"/>
    <ds:schemaRef ds:uri="http://schemas.openxmlformats.org/package/2006/metadata/core-properties"/>
    <ds:schemaRef ds:uri="http://schemas.microsoft.com/office/2006/metadata/properties"/>
    <ds:schemaRef ds:uri="3e01e1b1-5690-4731-b535-902a3a7fab10"/>
    <ds:schemaRef ds:uri="http://purl.org/dc/elements/1.1/"/>
    <ds:schemaRef ds:uri="http://purl.org/dc/dcmitype/"/>
    <ds:schemaRef ds:uri="http://purl.org/dc/terms/"/>
    <ds:schemaRef ds:uri="http://schemas.microsoft.com/office/2006/documentManagement/types"/>
    <ds:schemaRef ds:uri="bc0e31ed-4e83-466b-a146-dc6b06e27777"/>
    <ds:schemaRef ds:uri="http://www.w3.org/XML/1998/namespace"/>
  </ds:schemaRefs>
</ds:datastoreItem>
</file>

<file path=customXml/itemProps2.xml><?xml version="1.0" encoding="utf-8"?>
<ds:datastoreItem xmlns:ds="http://schemas.openxmlformats.org/officeDocument/2006/customXml" ds:itemID="{B3647B03-6E25-4297-8369-4CE73BB6D387}">
  <ds:schemaRefs>
    <ds:schemaRef ds:uri="http://schemas.microsoft.com/sharepoint/v3/contenttype/forms"/>
  </ds:schemaRefs>
</ds:datastoreItem>
</file>

<file path=customXml/itemProps3.xml><?xml version="1.0" encoding="utf-8"?>
<ds:datastoreItem xmlns:ds="http://schemas.openxmlformats.org/officeDocument/2006/customXml" ds:itemID="{040FB7C2-538D-413E-A0B2-21B7EBC88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0e31ed-4e83-466b-a146-dc6b06e27777"/>
    <ds:schemaRef ds:uri="3e01e1b1-5690-4731-b535-902a3a7fa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1881</TotalTime>
  <Words>965</Words>
  <Application>Microsoft Macintosh PowerPoint</Application>
  <PresentationFormat>寬螢幕</PresentationFormat>
  <Paragraphs>87</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Arial</vt:lpstr>
      <vt:lpstr>Calibri</vt:lpstr>
      <vt:lpstr>Calibri Light</vt:lpstr>
      <vt:lpstr>Cambria Math</vt:lpstr>
      <vt:lpstr>Office Theme</vt:lpstr>
      <vt:lpstr>AutoBoost: Test Suite Boosting by Patches</vt:lpstr>
      <vt:lpstr>Preliminary</vt:lpstr>
      <vt:lpstr>Insight</vt:lpstr>
      <vt:lpstr>Idea to address the first issue</vt:lpstr>
      <vt:lpstr>Current </vt:lpstr>
      <vt:lpstr>Potential open issues</vt:lpstr>
      <vt:lpstr>Ideas on output </vt:lpstr>
      <vt:lpstr>Experiments in mind  </vt:lpstr>
      <vt:lpstr>Issues I encounter</vt:lpstr>
      <vt:lpstr>Potential open issues</vt:lpstr>
      <vt:lpstr>Idea to address the second issue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AutoBoost: Test Suite Boosting by Patches</dc:title>
  <dc:creator>Shing Chi CHEUNG</dc:creator>
  <cp:lastModifiedBy>Ka Wing Yoyo YEUNG</cp:lastModifiedBy>
  <cp:revision>29</cp:revision>
  <dcterms:created xsi:type="dcterms:W3CDTF">2021-04-07T11:47:35Z</dcterms:created>
  <dcterms:modified xsi:type="dcterms:W3CDTF">2021-07-04T07:36:36Z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0x01010091AD5998081B434B8BC53BAC9932CAAF</vt:lpwstr>
  </property>
</Properties>
</file>