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5"/>
  </p:notesMasterIdLst>
  <p:sldIdLst>
    <p:sldId id="256" r:id="rId5"/>
    <p:sldId id="257" r:id="rId6"/>
    <p:sldId id="258" r:id="rId7"/>
    <p:sldId id="259" r:id="rId8"/>
    <p:sldId id="261" r:id="rId9"/>
    <p:sldId id="263" r:id="rId10"/>
    <p:sldId id="264" r:id="rId11"/>
    <p:sldId id="265" r:id="rId12"/>
    <p:sldId id="262" r:id="rId13"/>
    <p:sldId id="2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11" autoAdjust="0"/>
    <p:restoredTop sz="92584"/>
  </p:normalViewPr>
  <p:slideViewPr>
    <p:cSldViewPr snapToGrid="0">
      <p:cViewPr>
        <p:scale>
          <a:sx n="145" d="100"/>
          <a:sy n="145" d="100"/>
        </p:scale>
        <p:origin x="15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767E0-E772-486B-A213-3F062E5132FF}" type="datetimeFigureOut">
              <a:rPr lang="en-US" smtClean="0"/>
              <a:t>8/22/21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4E4E3-394B-4C76-954B-3D57681C61EF}" type="slidenum">
              <a:rPr lang="en-US" smtClean="0"/>
              <a:t>‹#›</a:t>
            </a:fld>
            <a:endParaRPr lang="en-US"/>
          </a:p>
        </p:txBody>
      </p:sp>
    </p:spTree>
    <p:extLst>
      <p:ext uri="{BB962C8B-B14F-4D97-AF65-F5344CB8AC3E}">
        <p14:creationId xmlns:p14="http://schemas.microsoft.com/office/powerpoint/2010/main" val="787689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None/>
            </a:pPr>
            <a:r>
              <a:rPr kumimoji="1" lang="en-US" altLang="zh-HK" dirty="0"/>
              <a:t>Subjects: </a:t>
            </a:r>
          </a:p>
          <a:p>
            <a:endParaRPr kumimoji="1" lang="zh-HK" altLang="en-US" dirty="0"/>
          </a:p>
        </p:txBody>
      </p:sp>
      <p:sp>
        <p:nvSpPr>
          <p:cNvPr id="4" name="投影片編號版面配置區 3"/>
          <p:cNvSpPr>
            <a:spLocks noGrp="1"/>
          </p:cNvSpPr>
          <p:nvPr>
            <p:ph type="sldNum" sz="quarter" idx="5"/>
          </p:nvPr>
        </p:nvSpPr>
        <p:spPr/>
        <p:txBody>
          <a:bodyPr/>
          <a:lstStyle/>
          <a:p>
            <a:fld id="{DC54E4E3-394B-4C76-954B-3D57681C61EF}" type="slidenum">
              <a:rPr lang="en-US" smtClean="0"/>
              <a:t>8</a:t>
            </a:fld>
            <a:endParaRPr lang="en-US"/>
          </a:p>
        </p:txBody>
      </p:sp>
    </p:spTree>
    <p:extLst>
      <p:ext uri="{BB962C8B-B14F-4D97-AF65-F5344CB8AC3E}">
        <p14:creationId xmlns:p14="http://schemas.microsoft.com/office/powerpoint/2010/main" val="2289300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FD7822A-AC8B-4392-9CB8-C1E5D281BA0A}" type="datetime1">
              <a:rPr lang="en-US" smtClean="0"/>
              <a:t>8/22/21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2788101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706005-9BE6-464A-B6C2-65B1DB5DF19B}" type="datetime1">
              <a:rPr lang="en-US" smtClean="0"/>
              <a:t>8/22/21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413605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1D658-D817-4AC2-BEF3-20030DE0D098}" type="datetime1">
              <a:rPr lang="en-US" smtClean="0"/>
              <a:t>8/22/21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1226014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87EEAB-321F-4382-87D4-6E9FE071C6D3}" type="datetime1">
              <a:rPr lang="en-US" smtClean="0"/>
              <a:t>8/22/21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1694412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39CEAC-749A-428A-99A0-68F58EC93C90}" type="datetime1">
              <a:rPr lang="en-US" smtClean="0"/>
              <a:t>8/22/21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272531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8C09EC-EBD8-41C6-A6B1-2DE0A02621E0}" type="datetime1">
              <a:rPr lang="en-US" smtClean="0"/>
              <a:t>8/22/21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3267487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70E08A-EAFD-4979-9F67-61E9C6C07B14}" type="datetime1">
              <a:rPr lang="en-US" smtClean="0"/>
              <a:t>8/22/21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309306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1BFD8F-E153-4D2F-9DE5-7BD06F9ED9A7}" type="datetime1">
              <a:rPr lang="en-US" smtClean="0"/>
              <a:t>8/22/21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611763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9A06B8-4CE6-48E5-BD65-796FCF179E90}" type="datetime1">
              <a:rPr lang="en-US" smtClean="0"/>
              <a:t>8/22/21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3707848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6AE9D1-37A8-4973-B241-C15B3EBAA362}" type="datetime1">
              <a:rPr lang="en-US" smtClean="0"/>
              <a:t>8/22/21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2863193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E1B29C-ED0C-452B-AEC4-7F2D92BEF6F0}" type="datetime1">
              <a:rPr lang="en-US" smtClean="0"/>
              <a:t>8/22/21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3130153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15048F-EC02-4CCE-B2F0-AC030E62A2FA}" type="datetime1">
              <a:rPr lang="en-US" smtClean="0"/>
              <a:t>8/22/21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999047-411D-41FD-BF20-B889C60CD16E}" type="slidenum">
              <a:rPr lang="en-US" smtClean="0"/>
              <a:t>‹#›</a:t>
            </a:fld>
            <a:endParaRPr lang="en-US"/>
          </a:p>
        </p:txBody>
      </p:sp>
    </p:spTree>
    <p:extLst>
      <p:ext uri="{BB962C8B-B14F-4D97-AF65-F5344CB8AC3E}">
        <p14:creationId xmlns:p14="http://schemas.microsoft.com/office/powerpoint/2010/main" val="1445257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a:t>AutoBoost</a:t>
            </a:r>
            <a:r>
              <a:rPr lang="en-US" dirty="0"/>
              <a:t>: Test Suite Boosting by Patches</a:t>
            </a:r>
          </a:p>
        </p:txBody>
      </p:sp>
      <p:sp>
        <p:nvSpPr>
          <p:cNvPr id="3" name="Subtitle 2"/>
          <p:cNvSpPr>
            <a:spLocks noGrp="1"/>
          </p:cNvSpPr>
          <p:nvPr>
            <p:ph type="subTitle" idx="1"/>
          </p:nvPr>
        </p:nvSpPr>
        <p:spPr/>
        <p:txBody>
          <a:bodyPr/>
          <a:lstStyle/>
          <a:p>
            <a:endParaRPr lang="en-US" dirty="0"/>
          </a:p>
          <a:p>
            <a:r>
              <a:rPr lang="en-US" dirty="0"/>
              <a:t>Shing-Chi Cheung</a:t>
            </a:r>
          </a:p>
          <a:p>
            <a:r>
              <a:rPr lang="en-US" dirty="0"/>
              <a:t>HKUST</a:t>
            </a:r>
          </a:p>
        </p:txBody>
      </p:sp>
    </p:spTree>
    <p:extLst>
      <p:ext uri="{BB962C8B-B14F-4D97-AF65-F5344CB8AC3E}">
        <p14:creationId xmlns:p14="http://schemas.microsoft.com/office/powerpoint/2010/main" val="1547934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 to address the second issue</a:t>
            </a:r>
          </a:p>
        </p:txBody>
      </p:sp>
      <p:sp>
        <p:nvSpPr>
          <p:cNvPr id="3" name="Content Placeholder 2"/>
          <p:cNvSpPr>
            <a:spLocks noGrp="1"/>
          </p:cNvSpPr>
          <p:nvPr>
            <p:ph idx="1"/>
          </p:nvPr>
        </p:nvSpPr>
        <p:spPr/>
        <p:txBody>
          <a:bodyPr>
            <a:normAutofit fontScale="85000" lnSpcReduction="20000"/>
          </a:bodyPr>
          <a:lstStyle/>
          <a:p>
            <a:r>
              <a:rPr lang="en-US" dirty="0"/>
              <a:t>Design a set of mutation operators to tighten test oracles based on the common patterns found in unit test assert statements</a:t>
            </a:r>
          </a:p>
          <a:p>
            <a:r>
              <a:rPr lang="en-US" dirty="0"/>
              <a:t>Design a set of </a:t>
            </a:r>
            <a:r>
              <a:rPr lang="en-US"/>
              <a:t>mutation operators to </a:t>
            </a:r>
            <a:r>
              <a:rPr lang="en-US" dirty="0"/>
              <a:t>the patched code</a:t>
            </a:r>
          </a:p>
          <a:p>
            <a:r>
              <a:rPr lang="en-US" dirty="0"/>
              <a:t>Generate mutants by tightening the assert statements in the existing test suite</a:t>
            </a:r>
          </a:p>
          <a:p>
            <a:r>
              <a:rPr lang="en-US" dirty="0"/>
              <a:t>Retain those mutants that accept the correct patch and reject all incorrect patches generated by automated program repair techniques as well as all inequivalent mutants of the patched code</a:t>
            </a:r>
          </a:p>
          <a:p>
            <a:r>
              <a:rPr lang="en-US" dirty="0"/>
              <a:t>The retained mutants likely capture additional domain knowledge beyond the existing test oracles</a:t>
            </a:r>
          </a:p>
          <a:p>
            <a:r>
              <a:rPr lang="en-US" dirty="0"/>
              <a:t>Repeat the above three steps on a set of patches prior to a particular release to boost the test oracles of its test suite</a:t>
            </a:r>
          </a:p>
          <a:p>
            <a:r>
              <a:rPr lang="en-US" dirty="0"/>
              <a:t>Evaluation: Similar to the previous one. At the end, we apply </a:t>
            </a:r>
            <a:r>
              <a:rPr lang="en-US" dirty="0" err="1"/>
              <a:t>AutoBoost</a:t>
            </a:r>
            <a:r>
              <a:rPr lang="en-US" dirty="0"/>
              <a:t> to the latest release and see if the boosted test suite can detect new bugs</a:t>
            </a:r>
          </a:p>
        </p:txBody>
      </p:sp>
      <p:sp>
        <p:nvSpPr>
          <p:cNvPr id="4" name="Date Placeholder 3"/>
          <p:cNvSpPr>
            <a:spLocks noGrp="1"/>
          </p:cNvSpPr>
          <p:nvPr>
            <p:ph type="dt" sz="half" idx="10"/>
          </p:nvPr>
        </p:nvSpPr>
        <p:spPr/>
        <p:txBody>
          <a:bodyPr/>
          <a:lstStyle/>
          <a:p>
            <a:fld id="{8D0869E3-FEE8-4F06-A260-8414FF337138}" type="datetime1">
              <a:rPr lang="en-US" smtClean="0"/>
              <a:t>8/22/21</a:t>
            </a:fld>
            <a:endParaRPr lang="en-US"/>
          </a:p>
        </p:txBody>
      </p:sp>
      <p:sp>
        <p:nvSpPr>
          <p:cNvPr id="5" name="Slide Number Placeholder 4"/>
          <p:cNvSpPr>
            <a:spLocks noGrp="1"/>
          </p:cNvSpPr>
          <p:nvPr>
            <p:ph type="sldNum" sz="quarter" idx="12"/>
          </p:nvPr>
        </p:nvSpPr>
        <p:spPr/>
        <p:txBody>
          <a:bodyPr/>
          <a:lstStyle/>
          <a:p>
            <a:fld id="{BF999047-411D-41FD-BF20-B889C60CD16E}" type="slidenum">
              <a:rPr lang="en-US" smtClean="0"/>
              <a:t>10</a:t>
            </a:fld>
            <a:endParaRPr lang="en-US"/>
          </a:p>
        </p:txBody>
      </p:sp>
    </p:spTree>
    <p:extLst>
      <p:ext uri="{BB962C8B-B14F-4D97-AF65-F5344CB8AC3E}">
        <p14:creationId xmlns:p14="http://schemas.microsoft.com/office/powerpoint/2010/main" val="109342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Preliminary</a:t>
            </a:r>
          </a:p>
        </p:txBody>
      </p:sp>
      <p:sp>
        <p:nvSpPr>
          <p:cNvPr id="3" name="Content Placeholder 2"/>
          <p:cNvSpPr>
            <a:spLocks noGrp="1"/>
          </p:cNvSpPr>
          <p:nvPr>
            <p:ph idx="1"/>
          </p:nvPr>
        </p:nvSpPr>
        <p:spPr/>
        <p:txBody>
          <a:bodyPr/>
          <a:lstStyle/>
          <a:p>
            <a:r>
              <a:rPr lang="en-US" dirty="0"/>
              <a:t>Background: Test suites of existing projects are mostly inadequate due to two common issues</a:t>
            </a:r>
          </a:p>
          <a:p>
            <a:pPr lvl="1"/>
            <a:r>
              <a:rPr lang="en-US" dirty="0"/>
              <a:t>Issue 1: Insufficient coverage</a:t>
            </a:r>
          </a:p>
          <a:p>
            <a:pPr lvl="1"/>
            <a:r>
              <a:rPr lang="en-US" dirty="0"/>
              <a:t>Issue 2: Weak test oracles</a:t>
            </a:r>
          </a:p>
          <a:p>
            <a:pPr lvl="1"/>
            <a:endParaRPr lang="en-US" dirty="0"/>
          </a:p>
          <a:p>
            <a:r>
              <a:rPr lang="en-US" dirty="0"/>
              <a:t>Goal: Automatically boost the test suite of existing projects using their patches</a:t>
            </a:r>
          </a:p>
        </p:txBody>
      </p:sp>
      <p:sp>
        <p:nvSpPr>
          <p:cNvPr id="4" name="Date Placeholder 3"/>
          <p:cNvSpPr>
            <a:spLocks noGrp="1"/>
          </p:cNvSpPr>
          <p:nvPr>
            <p:ph type="dt" sz="half" idx="10"/>
          </p:nvPr>
        </p:nvSpPr>
        <p:spPr/>
        <p:txBody>
          <a:bodyPr/>
          <a:lstStyle/>
          <a:p>
            <a:fld id="{CCC79263-53AF-43DC-9A7F-008B41E85FC1}" type="datetime1">
              <a:rPr lang="en-US" smtClean="0"/>
              <a:t>8/22/21</a:t>
            </a:fld>
            <a:endParaRPr lang="en-US"/>
          </a:p>
        </p:txBody>
      </p:sp>
      <p:sp>
        <p:nvSpPr>
          <p:cNvPr id="5" name="Slide Number Placeholder 4"/>
          <p:cNvSpPr>
            <a:spLocks noGrp="1"/>
          </p:cNvSpPr>
          <p:nvPr>
            <p:ph type="sldNum" sz="quarter" idx="12"/>
          </p:nvPr>
        </p:nvSpPr>
        <p:spPr/>
        <p:txBody>
          <a:bodyPr/>
          <a:lstStyle/>
          <a:p>
            <a:fld id="{BF999047-411D-41FD-BF20-B889C60CD16E}" type="slidenum">
              <a:rPr lang="en-US" smtClean="0"/>
              <a:t>2</a:t>
            </a:fld>
            <a:endParaRPr lang="en-US"/>
          </a:p>
        </p:txBody>
      </p:sp>
    </p:spTree>
    <p:extLst>
      <p:ext uri="{BB962C8B-B14F-4D97-AF65-F5344CB8AC3E}">
        <p14:creationId xmlns:p14="http://schemas.microsoft.com/office/powerpoint/2010/main" val="833728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a:t>
            </a:r>
          </a:p>
        </p:txBody>
      </p:sp>
      <p:sp>
        <p:nvSpPr>
          <p:cNvPr id="3" name="Content Placeholder 2"/>
          <p:cNvSpPr>
            <a:spLocks noGrp="1"/>
          </p:cNvSpPr>
          <p:nvPr>
            <p:ph idx="1"/>
          </p:nvPr>
        </p:nvSpPr>
        <p:spPr/>
        <p:txBody>
          <a:bodyPr>
            <a:normAutofit/>
          </a:bodyPr>
          <a:lstStyle/>
          <a:p>
            <a:r>
              <a:rPr lang="en-US" dirty="0"/>
              <a:t>Automated program repair generates many plausible patches but few of them are correct because existing test suite is too weak to differentiate correct patches from incorrect ones</a:t>
            </a:r>
          </a:p>
          <a:p>
            <a:r>
              <a:rPr lang="en-US" dirty="0"/>
              <a:t>Automated generated tests cannot improve the effectiveness of automated program repair because many tests generated are noisy or irrelevant to the fault to be repaired</a:t>
            </a:r>
          </a:p>
        </p:txBody>
      </p:sp>
      <p:sp>
        <p:nvSpPr>
          <p:cNvPr id="4" name="Date Placeholder 3"/>
          <p:cNvSpPr>
            <a:spLocks noGrp="1"/>
          </p:cNvSpPr>
          <p:nvPr>
            <p:ph type="dt" sz="half" idx="10"/>
          </p:nvPr>
        </p:nvSpPr>
        <p:spPr/>
        <p:txBody>
          <a:bodyPr/>
          <a:lstStyle/>
          <a:p>
            <a:fld id="{AAA2C069-34C2-46B7-9FA4-EDE7D9325724}" type="datetime1">
              <a:rPr lang="en-US" smtClean="0"/>
              <a:t>8/22/21</a:t>
            </a:fld>
            <a:endParaRPr lang="en-US"/>
          </a:p>
        </p:txBody>
      </p:sp>
      <p:sp>
        <p:nvSpPr>
          <p:cNvPr id="5" name="Slide Number Placeholder 4"/>
          <p:cNvSpPr>
            <a:spLocks noGrp="1"/>
          </p:cNvSpPr>
          <p:nvPr>
            <p:ph type="sldNum" sz="quarter" idx="12"/>
          </p:nvPr>
        </p:nvSpPr>
        <p:spPr/>
        <p:txBody>
          <a:bodyPr/>
          <a:lstStyle/>
          <a:p>
            <a:fld id="{BF999047-411D-41FD-BF20-B889C60CD16E}" type="slidenum">
              <a:rPr lang="en-US" smtClean="0"/>
              <a:t>3</a:t>
            </a:fld>
            <a:endParaRPr lang="en-US"/>
          </a:p>
        </p:txBody>
      </p:sp>
    </p:spTree>
    <p:extLst>
      <p:ext uri="{BB962C8B-B14F-4D97-AF65-F5344CB8AC3E}">
        <p14:creationId xmlns:p14="http://schemas.microsoft.com/office/powerpoint/2010/main" val="919091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 to address the first issue</a:t>
            </a:r>
          </a:p>
        </p:txBody>
      </p:sp>
      <p:sp>
        <p:nvSpPr>
          <p:cNvPr id="3" name="Content Placeholder 2"/>
          <p:cNvSpPr>
            <a:spLocks noGrp="1"/>
          </p:cNvSpPr>
          <p:nvPr>
            <p:ph idx="1"/>
          </p:nvPr>
        </p:nvSpPr>
        <p:spPr/>
        <p:txBody>
          <a:bodyPr>
            <a:normAutofit fontScale="77500" lnSpcReduction="20000"/>
          </a:bodyPr>
          <a:lstStyle/>
          <a:p>
            <a:r>
              <a:rPr lang="en-US" dirty="0"/>
              <a:t>Given a correct patch, we can generate many passing tests.</a:t>
            </a:r>
          </a:p>
          <a:p>
            <a:r>
              <a:rPr lang="en-US" dirty="0"/>
              <a:t>We can retain only those generated tests that are passing for the correct patch and failing for the incorrect plausible patches. The retained tests should also reject the mutants of the patched code.</a:t>
            </a:r>
          </a:p>
          <a:p>
            <a:r>
              <a:rPr lang="en-US" dirty="0"/>
              <a:t>These retained tests likely capture additional domain knowledge made by developers beyond the existing test suite.</a:t>
            </a:r>
          </a:p>
          <a:p>
            <a:r>
              <a:rPr lang="en-US" dirty="0"/>
              <a:t>We can repeat the above two steps on a collection of patches prior to a particular release to boost its test suite</a:t>
            </a:r>
          </a:p>
          <a:p>
            <a:r>
              <a:rPr lang="en-US" dirty="0"/>
              <a:t>Evaluation: We can evaluate (1) whether the boosted test suite can detect faults of the release that cannot be detected by the original test suite, (2) whether the boosted test suite can facilitate automated fault localization, (3) correct patches are more likely to be generated using the boosted test suite than the original test suite and (4) the boosted test suite achieves a higher coverage than the original test suite</a:t>
            </a:r>
          </a:p>
          <a:p>
            <a:r>
              <a:rPr lang="en-US" dirty="0"/>
              <a:t>Corpus: Defect4J </a:t>
            </a:r>
            <a:r>
              <a:rPr lang="en-US" dirty="0" err="1"/>
              <a:t>ver</a:t>
            </a:r>
            <a:r>
              <a:rPr lang="en-US" dirty="0"/>
              <a:t> 2.0 (17 projects) https://github.com/rjust/defects4j</a:t>
            </a:r>
          </a:p>
        </p:txBody>
      </p:sp>
      <p:sp>
        <p:nvSpPr>
          <p:cNvPr id="4" name="Date Placeholder 3"/>
          <p:cNvSpPr>
            <a:spLocks noGrp="1"/>
          </p:cNvSpPr>
          <p:nvPr>
            <p:ph type="dt" sz="half" idx="10"/>
          </p:nvPr>
        </p:nvSpPr>
        <p:spPr/>
        <p:txBody>
          <a:bodyPr/>
          <a:lstStyle/>
          <a:p>
            <a:fld id="{1602294B-FD7F-4979-BB0C-3D13CCB122F6}" type="datetime1">
              <a:rPr lang="en-US" smtClean="0"/>
              <a:t>8/22/21</a:t>
            </a:fld>
            <a:endParaRPr lang="en-US"/>
          </a:p>
        </p:txBody>
      </p:sp>
      <p:sp>
        <p:nvSpPr>
          <p:cNvPr id="5" name="Slide Number Placeholder 4"/>
          <p:cNvSpPr>
            <a:spLocks noGrp="1"/>
          </p:cNvSpPr>
          <p:nvPr>
            <p:ph type="sldNum" sz="quarter" idx="12"/>
          </p:nvPr>
        </p:nvSpPr>
        <p:spPr/>
        <p:txBody>
          <a:bodyPr/>
          <a:lstStyle/>
          <a:p>
            <a:fld id="{BF999047-411D-41FD-BF20-B889C60CD16E}" type="slidenum">
              <a:rPr lang="en-US" smtClean="0"/>
              <a:t>4</a:t>
            </a:fld>
            <a:endParaRPr lang="en-US"/>
          </a:p>
        </p:txBody>
      </p:sp>
    </p:spTree>
    <p:extLst>
      <p:ext uri="{BB962C8B-B14F-4D97-AF65-F5344CB8AC3E}">
        <p14:creationId xmlns:p14="http://schemas.microsoft.com/office/powerpoint/2010/main" val="1697339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open issues</a:t>
            </a:r>
          </a:p>
        </p:txBody>
      </p:sp>
      <p:sp>
        <p:nvSpPr>
          <p:cNvPr id="3" name="Content Placeholder 2"/>
          <p:cNvSpPr>
            <a:spLocks noGrp="1"/>
          </p:cNvSpPr>
          <p:nvPr>
            <p:ph idx="1"/>
          </p:nvPr>
        </p:nvSpPr>
        <p:spPr/>
        <p:txBody>
          <a:bodyPr>
            <a:normAutofit fontScale="92500"/>
          </a:bodyPr>
          <a:lstStyle/>
          <a:p>
            <a:r>
              <a:rPr lang="en-US" dirty="0"/>
              <a:t>Given a patch, which program version should we use to generate tests?</a:t>
            </a:r>
          </a:p>
          <a:p>
            <a:pPr lvl="1"/>
            <a:r>
              <a:rPr lang="en-US" dirty="0"/>
              <a:t>The version to which the patch is applied</a:t>
            </a:r>
          </a:p>
          <a:p>
            <a:pPr lvl="1"/>
            <a:r>
              <a:rPr lang="en-US" dirty="0"/>
              <a:t>The current version (after fixing)</a:t>
            </a:r>
          </a:p>
          <a:p>
            <a:pPr lvl="1"/>
            <a:r>
              <a:rPr lang="en-US" dirty="0"/>
              <a:t>I incline to use the current version because it is the version that we boost its test suite</a:t>
            </a:r>
          </a:p>
          <a:p>
            <a:r>
              <a:rPr lang="en-US" dirty="0"/>
              <a:t>What if </a:t>
            </a:r>
            <a:r>
              <a:rPr lang="en-US" dirty="0" err="1"/>
              <a:t>Evosuite</a:t>
            </a:r>
            <a:r>
              <a:rPr lang="en-US" dirty="0"/>
              <a:t> is unable to generate a test that accepts the given patch (i.e., the patched program version) but only rejects some of the incorrect plausible patches</a:t>
            </a:r>
          </a:p>
          <a:p>
            <a:pPr lvl="1"/>
            <a:r>
              <a:rPr lang="en-US" dirty="0"/>
              <a:t>I incline to identify a minimal set of the generated tests whose inclusion to the original test suite can maximally promote the rank of the faulty statement (i.e., the statement where the patch is applied) in fault localization. Ideally, the rank of the faulty statement can be promoted to the top after inclusion of the test set.</a:t>
            </a:r>
          </a:p>
        </p:txBody>
      </p:sp>
      <p:sp>
        <p:nvSpPr>
          <p:cNvPr id="4" name="Date Placeholder 3"/>
          <p:cNvSpPr>
            <a:spLocks noGrp="1"/>
          </p:cNvSpPr>
          <p:nvPr>
            <p:ph type="dt" sz="half" idx="10"/>
          </p:nvPr>
        </p:nvSpPr>
        <p:spPr/>
        <p:txBody>
          <a:bodyPr/>
          <a:lstStyle/>
          <a:p>
            <a:fld id="{D5AF5B5C-4115-4495-A659-D711BBEB2B3D}" type="datetime1">
              <a:rPr lang="en-US" smtClean="0"/>
              <a:t>8/22/21</a:t>
            </a:fld>
            <a:endParaRPr lang="en-US"/>
          </a:p>
        </p:txBody>
      </p:sp>
      <p:sp>
        <p:nvSpPr>
          <p:cNvPr id="5" name="Slide Number Placeholder 4"/>
          <p:cNvSpPr>
            <a:spLocks noGrp="1"/>
          </p:cNvSpPr>
          <p:nvPr>
            <p:ph type="sldNum" sz="quarter" idx="12"/>
          </p:nvPr>
        </p:nvSpPr>
        <p:spPr/>
        <p:txBody>
          <a:bodyPr/>
          <a:lstStyle/>
          <a:p>
            <a:fld id="{BF999047-411D-41FD-BF20-B889C60CD16E}" type="slidenum">
              <a:rPr lang="en-US" smtClean="0"/>
              <a:t>5</a:t>
            </a:fld>
            <a:endParaRPr lang="en-US"/>
          </a:p>
        </p:txBody>
      </p:sp>
    </p:spTree>
    <p:extLst>
      <p:ext uri="{BB962C8B-B14F-4D97-AF65-F5344CB8AC3E}">
        <p14:creationId xmlns:p14="http://schemas.microsoft.com/office/powerpoint/2010/main" val="2120273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7B3165-60A3-0D4C-8C1A-F0A816981223}"/>
              </a:ext>
            </a:extLst>
          </p:cNvPr>
          <p:cNvSpPr>
            <a:spLocks noGrp="1"/>
          </p:cNvSpPr>
          <p:nvPr>
            <p:ph type="title"/>
          </p:nvPr>
        </p:nvSpPr>
        <p:spPr/>
        <p:txBody>
          <a:bodyPr/>
          <a:lstStyle/>
          <a:p>
            <a:r>
              <a:rPr kumimoji="1" lang="en-US" altLang="zh-HK" dirty="0"/>
              <a:t>Output</a:t>
            </a:r>
            <a:endParaRPr kumimoji="1" lang="zh-HK" altLang="en-US" dirty="0"/>
          </a:p>
        </p:txBody>
      </p:sp>
      <p:sp>
        <p:nvSpPr>
          <p:cNvPr id="3" name="內容版面配置區 2">
            <a:extLst>
              <a:ext uri="{FF2B5EF4-FFF2-40B4-BE49-F238E27FC236}">
                <a16:creationId xmlns:a16="http://schemas.microsoft.com/office/drawing/2014/main" id="{B843D4CD-AAEF-8B4C-A153-8028CDC1B771}"/>
              </a:ext>
            </a:extLst>
          </p:cNvPr>
          <p:cNvSpPr>
            <a:spLocks noGrp="1"/>
          </p:cNvSpPr>
          <p:nvPr>
            <p:ph idx="1"/>
          </p:nvPr>
        </p:nvSpPr>
        <p:spPr/>
        <p:txBody>
          <a:bodyPr>
            <a:normAutofit lnSpcReduction="10000"/>
          </a:bodyPr>
          <a:lstStyle/>
          <a:p>
            <a:r>
              <a:rPr kumimoji="1" lang="en-US" altLang="zh-HK" dirty="0"/>
              <a:t>List of prioritized test cases </a:t>
            </a:r>
          </a:p>
          <a:p>
            <a:r>
              <a:rPr kumimoji="1" lang="en-US" altLang="zh-HK" dirty="0"/>
              <a:t>Priority </a:t>
            </a:r>
            <a:r>
              <a:rPr kumimoji="1" lang="en-US" altLang="zh-HK" dirty="0">
                <a:solidFill>
                  <a:srgbClr val="FF0000"/>
                </a:solidFill>
              </a:rPr>
              <a:t>(under testing)</a:t>
            </a:r>
            <a:r>
              <a:rPr kumimoji="1" lang="en-US" altLang="zh-HK" dirty="0"/>
              <a:t>: </a:t>
            </a:r>
          </a:p>
          <a:p>
            <a:pPr marL="914400" lvl="1" indent="-457200">
              <a:buFont typeface="+mj-lt"/>
              <a:buAutoNum type="arabicParenR"/>
            </a:pPr>
            <a:r>
              <a:rPr kumimoji="1" lang="en-US" altLang="zh-HK" dirty="0"/>
              <a:t>Failure rate in incorrect patches </a:t>
            </a:r>
          </a:p>
          <a:p>
            <a:pPr marL="914400" lvl="1" indent="-457200">
              <a:buFont typeface="+mj-lt"/>
              <a:buAutoNum type="arabicParenR"/>
            </a:pPr>
            <a:r>
              <a:rPr kumimoji="1" lang="en-US" altLang="zh-HK" dirty="0"/>
              <a:t>Failure rate in incorrect patches + no. of different targets covered by each test </a:t>
            </a:r>
          </a:p>
          <a:p>
            <a:pPr lvl="2"/>
            <a:r>
              <a:rPr kumimoji="1" lang="en-US" altLang="zh-HK" dirty="0"/>
              <a:t>Targets: </a:t>
            </a:r>
          </a:p>
          <a:p>
            <a:pPr lvl="3"/>
            <a:r>
              <a:rPr kumimoji="1" lang="en-US" altLang="zh-HK" dirty="0"/>
              <a:t>Path </a:t>
            </a:r>
          </a:p>
          <a:p>
            <a:pPr lvl="3"/>
            <a:r>
              <a:rPr kumimoji="1" lang="en-US" altLang="zh-HK" dirty="0"/>
              <a:t>Dynamic slice </a:t>
            </a:r>
          </a:p>
          <a:p>
            <a:pPr lvl="3"/>
            <a:r>
              <a:rPr kumimoji="1" lang="en-US" altLang="zh-HK" dirty="0"/>
              <a:t>Statement set </a:t>
            </a:r>
          </a:p>
          <a:p>
            <a:pPr lvl="3"/>
            <a:r>
              <a:rPr kumimoji="1" lang="en-US" altLang="zh-HK" dirty="0"/>
              <a:t>Branch set</a:t>
            </a:r>
          </a:p>
          <a:p>
            <a:r>
              <a:rPr kumimoji="1" lang="en-US" altLang="zh-HK" dirty="0"/>
              <a:t>Another idea: use differential path coverage for fitness function of test generation tool </a:t>
            </a:r>
          </a:p>
          <a:p>
            <a:endParaRPr kumimoji="1" lang="en-US" altLang="zh-HK" dirty="0"/>
          </a:p>
        </p:txBody>
      </p:sp>
      <p:sp>
        <p:nvSpPr>
          <p:cNvPr id="4" name="日期版面配置區 3">
            <a:extLst>
              <a:ext uri="{FF2B5EF4-FFF2-40B4-BE49-F238E27FC236}">
                <a16:creationId xmlns:a16="http://schemas.microsoft.com/office/drawing/2014/main" id="{953B998D-CBDB-D442-8581-D8C554A7163F}"/>
              </a:ext>
            </a:extLst>
          </p:cNvPr>
          <p:cNvSpPr>
            <a:spLocks noGrp="1"/>
          </p:cNvSpPr>
          <p:nvPr>
            <p:ph type="dt" sz="half" idx="10"/>
          </p:nvPr>
        </p:nvSpPr>
        <p:spPr/>
        <p:txBody>
          <a:bodyPr/>
          <a:lstStyle/>
          <a:p>
            <a:fld id="{7887EEAB-321F-4382-87D4-6E9FE071C6D3}" type="datetime1">
              <a:rPr lang="en-US" smtClean="0"/>
              <a:t>8/22/21</a:t>
            </a:fld>
            <a:endParaRPr lang="en-US"/>
          </a:p>
        </p:txBody>
      </p:sp>
      <p:sp>
        <p:nvSpPr>
          <p:cNvPr id="5" name="投影片編號版面配置區 4">
            <a:extLst>
              <a:ext uri="{FF2B5EF4-FFF2-40B4-BE49-F238E27FC236}">
                <a16:creationId xmlns:a16="http://schemas.microsoft.com/office/drawing/2014/main" id="{B584BAAA-5CC9-8640-8B49-5A09B5A5ED35}"/>
              </a:ext>
            </a:extLst>
          </p:cNvPr>
          <p:cNvSpPr>
            <a:spLocks noGrp="1"/>
          </p:cNvSpPr>
          <p:nvPr>
            <p:ph type="sldNum" sz="quarter" idx="12"/>
          </p:nvPr>
        </p:nvSpPr>
        <p:spPr/>
        <p:txBody>
          <a:bodyPr/>
          <a:lstStyle/>
          <a:p>
            <a:fld id="{BF999047-411D-41FD-BF20-B889C60CD16E}" type="slidenum">
              <a:rPr lang="en-US" smtClean="0"/>
              <a:t>6</a:t>
            </a:fld>
            <a:endParaRPr lang="en-US"/>
          </a:p>
        </p:txBody>
      </p:sp>
      <p:sp>
        <p:nvSpPr>
          <p:cNvPr id="6" name="雲朵形圖說文字 5">
            <a:extLst>
              <a:ext uri="{FF2B5EF4-FFF2-40B4-BE49-F238E27FC236}">
                <a16:creationId xmlns:a16="http://schemas.microsoft.com/office/drawing/2014/main" id="{A9754918-259C-8440-A3EF-38FCFCD2351F}"/>
              </a:ext>
            </a:extLst>
          </p:cNvPr>
          <p:cNvSpPr/>
          <p:nvPr/>
        </p:nvSpPr>
        <p:spPr>
          <a:xfrm>
            <a:off x="6763617" y="5706441"/>
            <a:ext cx="4867835" cy="1120431"/>
          </a:xfrm>
          <a:prstGeom prst="cloudCallout">
            <a:avLst>
              <a:gd name="adj1" fmla="val -23846"/>
              <a:gd name="adj2" fmla="val -60982"/>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zh-HK" dirty="0"/>
              <a:t>Would test after priority, may use it to compare with simply using priority  </a:t>
            </a:r>
            <a:endParaRPr kumimoji="1" lang="zh-HK" altLang="en-US" dirty="0"/>
          </a:p>
        </p:txBody>
      </p:sp>
    </p:spTree>
    <p:extLst>
      <p:ext uri="{BB962C8B-B14F-4D97-AF65-F5344CB8AC3E}">
        <p14:creationId xmlns:p14="http://schemas.microsoft.com/office/powerpoint/2010/main" val="22856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3AD8C0-5907-C44F-83A5-E35EA89603B6}"/>
              </a:ext>
            </a:extLst>
          </p:cNvPr>
          <p:cNvSpPr>
            <a:spLocks noGrp="1"/>
          </p:cNvSpPr>
          <p:nvPr>
            <p:ph type="title"/>
          </p:nvPr>
        </p:nvSpPr>
        <p:spPr/>
        <p:txBody>
          <a:bodyPr/>
          <a:lstStyle/>
          <a:p>
            <a:r>
              <a:rPr kumimoji="1" lang="en-US" altLang="zh-HK" dirty="0"/>
              <a:t>Output – (2)’s implementation  </a:t>
            </a:r>
            <a:endParaRPr kumimoji="1" lang="zh-HK" altLang="en-US" dirty="0"/>
          </a:p>
        </p:txBody>
      </p:sp>
      <p:sp>
        <p:nvSpPr>
          <p:cNvPr id="3" name="內容版面配置區 2">
            <a:extLst>
              <a:ext uri="{FF2B5EF4-FFF2-40B4-BE49-F238E27FC236}">
                <a16:creationId xmlns:a16="http://schemas.microsoft.com/office/drawing/2014/main" id="{4AAF5AC3-9FFC-F548-BFC3-0468639B8D5E}"/>
              </a:ext>
            </a:extLst>
          </p:cNvPr>
          <p:cNvSpPr>
            <a:spLocks noGrp="1"/>
          </p:cNvSpPr>
          <p:nvPr>
            <p:ph idx="1"/>
          </p:nvPr>
        </p:nvSpPr>
        <p:spPr/>
        <p:txBody>
          <a:bodyPr/>
          <a:lstStyle/>
          <a:p>
            <a:pPr marL="514350" indent="-514350">
              <a:buFont typeface="+mj-lt"/>
              <a:buAutoNum type="arabicPeriod"/>
            </a:pPr>
            <a:r>
              <a:rPr kumimoji="1" lang="en-US" altLang="zh-HK" dirty="0"/>
              <a:t>Instrument the fixed class and generate index file with &lt;statement, index&gt; mapping in instrumentation </a:t>
            </a:r>
          </a:p>
          <a:p>
            <a:pPr marL="514350" indent="-514350">
              <a:buFont typeface="+mj-lt"/>
              <a:buAutoNum type="arabicPeriod"/>
            </a:pPr>
            <a:r>
              <a:rPr kumimoji="1" lang="en-US" altLang="zh-HK" dirty="0"/>
              <a:t>Instrument the plausible fixes based on index file generated (i.e. only statements that are SAME with fixed class would be “counted” when invoked)</a:t>
            </a:r>
          </a:p>
          <a:p>
            <a:pPr marL="514350" indent="-514350">
              <a:buFont typeface="+mj-lt"/>
              <a:buAutoNum type="arabicPeriod"/>
            </a:pPr>
            <a:r>
              <a:rPr kumimoji="1" lang="en-US" altLang="zh-HK" dirty="0"/>
              <a:t>Execute test cases on correct fix and plausible fixes to collect target coverages </a:t>
            </a:r>
          </a:p>
          <a:p>
            <a:pPr marL="0" indent="0">
              <a:buNone/>
            </a:pPr>
            <a:endParaRPr kumimoji="1" lang="en-US" altLang="zh-HK" dirty="0"/>
          </a:p>
        </p:txBody>
      </p:sp>
      <p:sp>
        <p:nvSpPr>
          <p:cNvPr id="4" name="日期版面配置區 3">
            <a:extLst>
              <a:ext uri="{FF2B5EF4-FFF2-40B4-BE49-F238E27FC236}">
                <a16:creationId xmlns:a16="http://schemas.microsoft.com/office/drawing/2014/main" id="{AF402A50-862D-F940-B92E-E8B27609A0E8}"/>
              </a:ext>
            </a:extLst>
          </p:cNvPr>
          <p:cNvSpPr>
            <a:spLocks noGrp="1"/>
          </p:cNvSpPr>
          <p:nvPr>
            <p:ph type="dt" sz="half" idx="10"/>
          </p:nvPr>
        </p:nvSpPr>
        <p:spPr/>
        <p:txBody>
          <a:bodyPr/>
          <a:lstStyle/>
          <a:p>
            <a:fld id="{7887EEAB-321F-4382-87D4-6E9FE071C6D3}" type="datetime1">
              <a:rPr lang="en-US" smtClean="0"/>
              <a:t>8/22/21</a:t>
            </a:fld>
            <a:endParaRPr lang="en-US"/>
          </a:p>
        </p:txBody>
      </p:sp>
      <p:sp>
        <p:nvSpPr>
          <p:cNvPr id="5" name="投影片編號版面配置區 4">
            <a:extLst>
              <a:ext uri="{FF2B5EF4-FFF2-40B4-BE49-F238E27FC236}">
                <a16:creationId xmlns:a16="http://schemas.microsoft.com/office/drawing/2014/main" id="{1718901A-FB72-0F44-926D-90EBA714D98C}"/>
              </a:ext>
            </a:extLst>
          </p:cNvPr>
          <p:cNvSpPr>
            <a:spLocks noGrp="1"/>
          </p:cNvSpPr>
          <p:nvPr>
            <p:ph type="sldNum" sz="quarter" idx="12"/>
          </p:nvPr>
        </p:nvSpPr>
        <p:spPr/>
        <p:txBody>
          <a:bodyPr/>
          <a:lstStyle/>
          <a:p>
            <a:fld id="{BF999047-411D-41FD-BF20-B889C60CD16E}" type="slidenum">
              <a:rPr lang="en-US" smtClean="0"/>
              <a:t>7</a:t>
            </a:fld>
            <a:endParaRPr lang="en-US" dirty="0"/>
          </a:p>
        </p:txBody>
      </p:sp>
      <p:sp>
        <p:nvSpPr>
          <p:cNvPr id="6" name="雲朵形圖說文字 5">
            <a:extLst>
              <a:ext uri="{FF2B5EF4-FFF2-40B4-BE49-F238E27FC236}">
                <a16:creationId xmlns:a16="http://schemas.microsoft.com/office/drawing/2014/main" id="{CC86FACC-D0E2-7348-9973-900EF5BEA3CB}"/>
              </a:ext>
            </a:extLst>
          </p:cNvPr>
          <p:cNvSpPr/>
          <p:nvPr/>
        </p:nvSpPr>
        <p:spPr>
          <a:xfrm>
            <a:off x="1889185" y="5046454"/>
            <a:ext cx="7763773" cy="1544128"/>
          </a:xfrm>
          <a:prstGeom prst="cloudCallout">
            <a:avLst>
              <a:gd name="adj1" fmla="val -31209"/>
              <a:gd name="adj2" fmla="val -53416"/>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zh-HK" dirty="0">
                <a:solidFill>
                  <a:schemeClr val="tx1"/>
                </a:solidFill>
              </a:rPr>
              <a:t>Extra testing: instrument only modified class? Or all classes? </a:t>
            </a:r>
          </a:p>
          <a:p>
            <a:pPr algn="ctr"/>
            <a:r>
              <a:rPr kumimoji="1" lang="en-US" altLang="zh-HK" dirty="0">
                <a:solidFill>
                  <a:schemeClr val="tx1"/>
                </a:solidFill>
              </a:rPr>
              <a:t>Intuition: would affect test case ranking, not sure about the effects on future fault localization</a:t>
            </a:r>
            <a:endParaRPr kumimoji="1" lang="zh-HK" altLang="en-US" dirty="0">
              <a:solidFill>
                <a:schemeClr val="tx1"/>
              </a:solidFill>
            </a:endParaRPr>
          </a:p>
        </p:txBody>
      </p:sp>
    </p:spTree>
    <p:extLst>
      <p:ext uri="{BB962C8B-B14F-4D97-AF65-F5344CB8AC3E}">
        <p14:creationId xmlns:p14="http://schemas.microsoft.com/office/powerpoint/2010/main" val="464288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A217A8-8751-5B41-B4DD-308516540E1E}"/>
              </a:ext>
            </a:extLst>
          </p:cNvPr>
          <p:cNvSpPr>
            <a:spLocks noGrp="1"/>
          </p:cNvSpPr>
          <p:nvPr>
            <p:ph type="title"/>
          </p:nvPr>
        </p:nvSpPr>
        <p:spPr/>
        <p:txBody>
          <a:bodyPr/>
          <a:lstStyle/>
          <a:p>
            <a:r>
              <a:rPr kumimoji="1" lang="en-US" altLang="zh-HK"/>
              <a:t>Evaluation </a:t>
            </a:r>
            <a:r>
              <a:rPr kumimoji="1" lang="en-US" altLang="zh-HK" dirty="0"/>
              <a:t>Implementation </a:t>
            </a:r>
            <a:endParaRPr kumimoji="1" lang="zh-HK"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4234E385-BB1A-264E-A601-F0F35C360A86}"/>
                  </a:ext>
                </a:extLst>
              </p:cNvPr>
              <p:cNvSpPr>
                <a:spLocks noGrp="1"/>
              </p:cNvSpPr>
              <p:nvPr>
                <p:ph idx="1"/>
              </p:nvPr>
            </p:nvSpPr>
            <p:spPr/>
            <p:txBody>
              <a:bodyPr>
                <a:normAutofit fontScale="92500" lnSpcReduction="10000"/>
              </a:bodyPr>
              <a:lstStyle/>
              <a:p>
                <a:pPr marL="0" indent="0">
                  <a:buNone/>
                </a:pPr>
                <a:r>
                  <a:rPr kumimoji="1" lang="en-US" altLang="zh-HK" dirty="0"/>
                  <a:t>After tests are generated based on </a:t>
                </a:r>
                <a:r>
                  <a:rPr kumimoji="1" lang="en-US" altLang="zh-HK" i="1" dirty="0"/>
                  <a:t>commit </a:t>
                </a:r>
                <a14:m>
                  <m:oMath xmlns:m="http://schemas.openxmlformats.org/officeDocument/2006/math">
                    <m:r>
                      <a:rPr kumimoji="1" lang="en-US" altLang="zh-HK" b="0" i="1" smtClean="0">
                        <a:latin typeface="Cambria Math" panose="02040503050406030204" pitchFamily="18" charset="0"/>
                      </a:rPr>
                      <m:t>𝑥</m:t>
                    </m:r>
                  </m:oMath>
                </a14:m>
                <a:r>
                  <a:rPr kumimoji="1" lang="en-US" altLang="zh-HK" dirty="0"/>
                  <a:t>. </a:t>
                </a:r>
              </a:p>
              <a:p>
                <a:pPr marL="514350" indent="-514350">
                  <a:buFont typeface="+mj-lt"/>
                  <a:buAutoNum type="arabicPeriod"/>
                </a:pPr>
                <a:r>
                  <a:rPr kumimoji="1" lang="en-US" altLang="zh-HK" dirty="0"/>
                  <a:t>Rank them using </a:t>
                </a:r>
                <a:r>
                  <a:rPr kumimoji="1" lang="en-US" altLang="zh-HK" dirty="0" err="1"/>
                  <a:t>AutoBoost</a:t>
                </a:r>
                <a:r>
                  <a:rPr kumimoji="1" lang="en-US" altLang="zh-HK" dirty="0"/>
                  <a:t> </a:t>
                </a:r>
              </a:p>
              <a:p>
                <a:pPr marL="514350" indent="-514350">
                  <a:buFont typeface="+mj-lt"/>
                  <a:buAutoNum type="arabicPeriod"/>
                </a:pPr>
                <a:r>
                  <a:rPr kumimoji="1" lang="en-US" altLang="zh-HK" dirty="0"/>
                  <a:t>Checking:</a:t>
                </a:r>
              </a:p>
              <a:p>
                <a:pPr lvl="1"/>
                <a:r>
                  <a:rPr kumimoji="1" lang="en-US" altLang="zh-HK" dirty="0"/>
                  <a:t>Updated test suite </a:t>
                </a:r>
                <a:r>
                  <a:rPr kumimoji="1" lang="en-US" altLang="zh-HK" i="1" dirty="0"/>
                  <a:t>vs</a:t>
                </a:r>
                <a:r>
                  <a:rPr kumimoji="1" lang="en-US" altLang="zh-HK" dirty="0"/>
                  <a:t> original test suite: </a:t>
                </a:r>
              </a:p>
              <a:p>
                <a:pPr lvl="2"/>
                <a:r>
                  <a:rPr kumimoji="1" lang="en-US" altLang="zh-HK" dirty="0"/>
                  <a:t>Is the coverage higher than the original test suite? </a:t>
                </a:r>
              </a:p>
              <a:p>
                <a:pPr lvl="2"/>
                <a:r>
                  <a:rPr kumimoji="1" lang="en-US" altLang="zh-HK" dirty="0"/>
                  <a:t>Can extra bugs be detected in current and later commits? </a:t>
                </a:r>
              </a:p>
              <a:p>
                <a:pPr lvl="1"/>
                <a:r>
                  <a:rPr kumimoji="1" lang="en-US" altLang="zh-HK" dirty="0"/>
                  <a:t>Adding all generated tests </a:t>
                </a:r>
                <a:r>
                  <a:rPr kumimoji="1" lang="en-US" altLang="zh-HK" i="1" dirty="0"/>
                  <a:t>vs </a:t>
                </a:r>
                <a:r>
                  <a:rPr kumimoji="1" lang="en-US" altLang="zh-HK" i="1" dirty="0" err="1"/>
                  <a:t>AutoBoost</a:t>
                </a:r>
                <a:r>
                  <a:rPr kumimoji="1" lang="en-US" altLang="zh-HK" i="1" dirty="0"/>
                  <a:t> </a:t>
                </a:r>
                <a:r>
                  <a:rPr kumimoji="1" lang="en-US" altLang="zh-HK" dirty="0"/>
                  <a:t>ranked tests passing threshold:</a:t>
                </a:r>
              </a:p>
              <a:p>
                <a:pPr lvl="2"/>
                <a:r>
                  <a:rPr kumimoji="1" lang="en-US" altLang="zh-HK" dirty="0"/>
                  <a:t>Subjects: </a:t>
                </a:r>
              </a:p>
              <a:p>
                <a:pPr lvl="3"/>
                <a:r>
                  <a:rPr kumimoji="1" lang="en-US" altLang="zh-HK" dirty="0"/>
                  <a:t>[</a:t>
                </a:r>
                <a:r>
                  <a:rPr kumimoji="1" lang="en-US" altLang="zh-HK" dirty="0" err="1"/>
                  <a:t>EvoSuite</a:t>
                </a:r>
                <a:r>
                  <a:rPr kumimoji="1" lang="en-US" altLang="zh-HK" dirty="0"/>
                  <a:t>] </a:t>
                </a:r>
                <a:r>
                  <a:rPr kumimoji="1" lang="en-US" altLang="zh-HK" i="1" dirty="0"/>
                  <a:t>vs</a:t>
                </a:r>
                <a:r>
                  <a:rPr kumimoji="1" lang="en-US" altLang="zh-HK" dirty="0"/>
                  <a:t> [</a:t>
                </a:r>
                <a:r>
                  <a:rPr kumimoji="1" lang="en-US" altLang="zh-HK" dirty="0" err="1"/>
                  <a:t>EvoSuite</a:t>
                </a:r>
                <a:r>
                  <a:rPr kumimoji="1" lang="en-US" altLang="zh-HK" dirty="0"/>
                  <a:t> + </a:t>
                </a:r>
                <a:r>
                  <a:rPr kumimoji="1" lang="en-US" altLang="zh-HK" dirty="0" err="1"/>
                  <a:t>AutoBoost</a:t>
                </a:r>
                <a:r>
                  <a:rPr kumimoji="1" lang="en-US" altLang="zh-HK" dirty="0"/>
                  <a:t>] </a:t>
                </a:r>
              </a:p>
              <a:p>
                <a:pPr lvl="3"/>
                <a:r>
                  <a:rPr kumimoji="1" lang="en-US" altLang="zh-HK" dirty="0"/>
                  <a:t>[</a:t>
                </a:r>
                <a:r>
                  <a:rPr kumimoji="1" lang="en-US" altLang="zh-HK" dirty="0" err="1"/>
                  <a:t>EvoSuite</a:t>
                </a:r>
                <a:r>
                  <a:rPr kumimoji="1" lang="en-US" altLang="zh-HK" dirty="0"/>
                  <a:t> + </a:t>
                </a:r>
                <a:r>
                  <a:rPr kumimoji="1" lang="en-US" altLang="zh-HK" dirty="0" err="1"/>
                  <a:t>Randoop</a:t>
                </a:r>
                <a:r>
                  <a:rPr kumimoji="1" lang="en-US" altLang="zh-HK" dirty="0"/>
                  <a:t>] </a:t>
                </a:r>
                <a:r>
                  <a:rPr kumimoji="1" lang="en-US" altLang="zh-HK" i="1" dirty="0"/>
                  <a:t>vs</a:t>
                </a:r>
                <a:r>
                  <a:rPr kumimoji="1" lang="en-US" altLang="zh-HK" dirty="0"/>
                  <a:t> [</a:t>
                </a:r>
                <a:r>
                  <a:rPr kumimoji="1" lang="en-US" altLang="zh-HK" dirty="0" err="1"/>
                  <a:t>EvoSuite</a:t>
                </a:r>
                <a:r>
                  <a:rPr kumimoji="1" lang="en-US" altLang="zh-HK" dirty="0"/>
                  <a:t> + </a:t>
                </a:r>
                <a:r>
                  <a:rPr kumimoji="1" lang="en-US" altLang="zh-HK" dirty="0" err="1"/>
                  <a:t>Randoop</a:t>
                </a:r>
                <a:r>
                  <a:rPr kumimoji="1" lang="en-US" altLang="zh-HK" dirty="0"/>
                  <a:t> + </a:t>
                </a:r>
                <a:r>
                  <a:rPr kumimoji="1" lang="en-US" altLang="zh-HK" dirty="0" err="1"/>
                  <a:t>AutoBoost</a:t>
                </a:r>
                <a:r>
                  <a:rPr kumimoji="1" lang="en-US" altLang="zh-HK" dirty="0"/>
                  <a:t>]</a:t>
                </a:r>
              </a:p>
              <a:p>
                <a:pPr lvl="2"/>
                <a:r>
                  <a:rPr kumimoji="1" lang="en-US" altLang="zh-HK" dirty="0"/>
                  <a:t>Compare </a:t>
                </a:r>
                <a:r>
                  <a:rPr kumimoji="1" lang="en-US" altLang="zh-HK" b="1" i="1" dirty="0"/>
                  <a:t>Fault localization </a:t>
                </a:r>
                <a:r>
                  <a:rPr kumimoji="1" lang="en-US" altLang="zh-HK" i="1" dirty="0"/>
                  <a:t>and </a:t>
                </a:r>
                <a:r>
                  <a:rPr kumimoji="1" lang="en-US" altLang="zh-HK" b="1" i="1" dirty="0"/>
                  <a:t>APR</a:t>
                </a:r>
                <a:r>
                  <a:rPr kumimoji="1" lang="en-US" altLang="zh-HK" i="1" dirty="0"/>
                  <a:t> </a:t>
                </a:r>
                <a:r>
                  <a:rPr kumimoji="1" lang="en-US" altLang="zh-HK" dirty="0"/>
                  <a:t>results for later buggy commit </a:t>
                </a:r>
                <a14:m>
                  <m:oMath xmlns:m="http://schemas.openxmlformats.org/officeDocument/2006/math">
                    <m:r>
                      <a:rPr kumimoji="1" lang="en-US" altLang="zh-HK" b="0" i="1" smtClean="0">
                        <a:latin typeface="Cambria Math" panose="02040503050406030204" pitchFamily="18" charset="0"/>
                      </a:rPr>
                      <m:t>𝑦</m:t>
                    </m:r>
                  </m:oMath>
                </a14:m>
                <a:r>
                  <a:rPr kumimoji="1" lang="en-US" altLang="zh-HK" dirty="0"/>
                  <a:t> of adding (1) all tests generated, (2) selecting tests passing threshold in </a:t>
                </a:r>
                <a:r>
                  <a:rPr kumimoji="1" lang="en-US" altLang="zh-HK" dirty="0" err="1"/>
                  <a:t>AutoBoost</a:t>
                </a:r>
                <a:r>
                  <a:rPr kumimoji="1" lang="en-US" altLang="zh-HK" dirty="0"/>
                  <a:t> results </a:t>
                </a:r>
                <a:br>
                  <a:rPr kumimoji="1" lang="en-US" altLang="zh-HK" dirty="0"/>
                </a:br>
                <a:endParaRPr kumimoji="1" lang="zh-HK" altLang="en-US" dirty="0"/>
              </a:p>
            </p:txBody>
          </p:sp>
        </mc:Choice>
        <mc:Fallback>
          <p:sp>
            <p:nvSpPr>
              <p:cNvPr id="3" name="內容版面配置區 2">
                <a:extLst>
                  <a:ext uri="{FF2B5EF4-FFF2-40B4-BE49-F238E27FC236}">
                    <a16:creationId xmlns:a16="http://schemas.microsoft.com/office/drawing/2014/main" id="{4234E385-BB1A-264E-A601-F0F35C360A86}"/>
                  </a:ext>
                </a:extLst>
              </p:cNvPr>
              <p:cNvSpPr>
                <a:spLocks noGrp="1" noRot="1" noChangeAspect="1" noMove="1" noResize="1" noEditPoints="1" noAdjustHandles="1" noChangeArrowheads="1" noChangeShapeType="1" noTextEdit="1"/>
              </p:cNvSpPr>
              <p:nvPr>
                <p:ph idx="1"/>
              </p:nvPr>
            </p:nvSpPr>
            <p:spPr>
              <a:blipFill>
                <a:blip r:embed="rId3"/>
                <a:stretch>
                  <a:fillRect l="-1086" t="-2616"/>
                </a:stretch>
              </a:blipFill>
            </p:spPr>
            <p:txBody>
              <a:bodyPr/>
              <a:lstStyle/>
              <a:p>
                <a:r>
                  <a:rPr lang="zh-HK" altLang="en-US">
                    <a:noFill/>
                  </a:rPr>
                  <a:t> </a:t>
                </a:r>
              </a:p>
            </p:txBody>
          </p:sp>
        </mc:Fallback>
      </mc:AlternateContent>
      <p:sp>
        <p:nvSpPr>
          <p:cNvPr id="4" name="日期版面配置區 3">
            <a:extLst>
              <a:ext uri="{FF2B5EF4-FFF2-40B4-BE49-F238E27FC236}">
                <a16:creationId xmlns:a16="http://schemas.microsoft.com/office/drawing/2014/main" id="{537084B2-24B0-214E-9621-6D3C7380E4A6}"/>
              </a:ext>
            </a:extLst>
          </p:cNvPr>
          <p:cNvSpPr>
            <a:spLocks noGrp="1"/>
          </p:cNvSpPr>
          <p:nvPr>
            <p:ph type="dt" sz="half" idx="10"/>
          </p:nvPr>
        </p:nvSpPr>
        <p:spPr/>
        <p:txBody>
          <a:bodyPr/>
          <a:lstStyle/>
          <a:p>
            <a:fld id="{7887EEAB-321F-4382-87D4-6E9FE071C6D3}" type="datetime1">
              <a:rPr lang="en-US" smtClean="0"/>
              <a:t>8/22/21</a:t>
            </a:fld>
            <a:endParaRPr lang="en-US"/>
          </a:p>
        </p:txBody>
      </p:sp>
      <p:sp>
        <p:nvSpPr>
          <p:cNvPr id="5" name="投影片編號版面配置區 4">
            <a:extLst>
              <a:ext uri="{FF2B5EF4-FFF2-40B4-BE49-F238E27FC236}">
                <a16:creationId xmlns:a16="http://schemas.microsoft.com/office/drawing/2014/main" id="{D7D6E93B-F230-7D42-8818-F96AF2F16BC1}"/>
              </a:ext>
            </a:extLst>
          </p:cNvPr>
          <p:cNvSpPr>
            <a:spLocks noGrp="1"/>
          </p:cNvSpPr>
          <p:nvPr>
            <p:ph type="sldNum" sz="quarter" idx="12"/>
          </p:nvPr>
        </p:nvSpPr>
        <p:spPr/>
        <p:txBody>
          <a:bodyPr/>
          <a:lstStyle/>
          <a:p>
            <a:fld id="{BF999047-411D-41FD-BF20-B889C60CD16E}" type="slidenum">
              <a:rPr lang="en-US" smtClean="0"/>
              <a:t>8</a:t>
            </a:fld>
            <a:endParaRPr lang="en-US"/>
          </a:p>
        </p:txBody>
      </p:sp>
      <mc:AlternateContent xmlns:mc="http://schemas.openxmlformats.org/markup-compatibility/2006">
        <mc:Choice xmlns:a14="http://schemas.microsoft.com/office/drawing/2010/main" Requires="a14">
          <p:sp>
            <p:nvSpPr>
              <p:cNvPr id="6" name="雲朵形圖說文字 5">
                <a:extLst>
                  <a:ext uri="{FF2B5EF4-FFF2-40B4-BE49-F238E27FC236}">
                    <a16:creationId xmlns:a16="http://schemas.microsoft.com/office/drawing/2014/main" id="{8BF05539-F61E-7249-B3FB-2EE2D0AACF25}"/>
                  </a:ext>
                </a:extLst>
              </p:cNvPr>
              <p:cNvSpPr/>
              <p:nvPr/>
            </p:nvSpPr>
            <p:spPr>
              <a:xfrm>
                <a:off x="3203332" y="5639288"/>
                <a:ext cx="8988668" cy="1345223"/>
              </a:xfrm>
              <a:prstGeom prst="cloudCallout">
                <a:avLst>
                  <a:gd name="adj1" fmla="val -38119"/>
                  <a:gd name="adj2" fmla="val -46692"/>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zh-HK" dirty="0">
                    <a:solidFill>
                      <a:schemeClr val="tx1"/>
                    </a:solidFill>
                  </a:rPr>
                  <a:t>For later buggy commits, 3 scenarios : </a:t>
                </a:r>
              </a:p>
              <a:p>
                <a:pPr algn="ctr"/>
                <a:r>
                  <a:rPr kumimoji="1" lang="en-US" altLang="zh-HK" dirty="0">
                    <a:solidFill>
                      <a:schemeClr val="tx1"/>
                    </a:solidFill>
                  </a:rPr>
                  <a:t>1. </a:t>
                </a:r>
                <a14:m>
                  <m:oMath xmlns:m="http://schemas.openxmlformats.org/officeDocument/2006/math">
                    <m:r>
                      <a:rPr kumimoji="1" lang="en-US" altLang="zh-HK" i="1">
                        <a:solidFill>
                          <a:schemeClr val="tx1"/>
                        </a:solidFill>
                        <a:latin typeface="Cambria Math" panose="02040503050406030204" pitchFamily="18" charset="0"/>
                      </a:rPr>
                      <m:t>𝑥</m:t>
                    </m:r>
                    <m:r>
                      <a:rPr kumimoji="1" lang="en-US" altLang="zh-HK" b="0" i="1" smtClean="0">
                        <a:solidFill>
                          <a:schemeClr val="tx1"/>
                        </a:solidFill>
                        <a:latin typeface="Cambria Math" panose="02040503050406030204" pitchFamily="18" charset="0"/>
                      </a:rPr>
                      <m:t>, </m:t>
                    </m:r>
                    <m:r>
                      <a:rPr kumimoji="1" lang="en-US" altLang="zh-HK" b="0" i="1" smtClean="0">
                        <a:solidFill>
                          <a:schemeClr val="tx1"/>
                        </a:solidFill>
                        <a:latin typeface="Cambria Math" panose="02040503050406030204" pitchFamily="18" charset="0"/>
                      </a:rPr>
                      <m:t>𝑦</m:t>
                    </m:r>
                  </m:oMath>
                </a14:m>
                <a:r>
                  <a:rPr kumimoji="1" lang="en-US" altLang="zh-HK" dirty="0">
                    <a:solidFill>
                      <a:schemeClr val="tx1"/>
                    </a:solidFill>
                  </a:rPr>
                  <a:t> ‘s faulty classes in the same package</a:t>
                </a:r>
              </a:p>
              <a:p>
                <a:pPr algn="ctr"/>
                <a:r>
                  <a:rPr kumimoji="1" lang="en-US" altLang="zh-HK" dirty="0">
                    <a:solidFill>
                      <a:schemeClr val="tx1"/>
                    </a:solidFill>
                  </a:rPr>
                  <a:t>2. </a:t>
                </a:r>
                <a14:m>
                  <m:oMath xmlns:m="http://schemas.openxmlformats.org/officeDocument/2006/math">
                    <m:r>
                      <a:rPr kumimoji="1" lang="en-US" altLang="zh-HK" i="1">
                        <a:solidFill>
                          <a:schemeClr val="tx1"/>
                        </a:solidFill>
                        <a:latin typeface="Cambria Math" panose="02040503050406030204" pitchFamily="18" charset="0"/>
                      </a:rPr>
                      <m:t>𝑥</m:t>
                    </m:r>
                    <m:r>
                      <a:rPr kumimoji="1" lang="en-US" altLang="zh-HK" i="1">
                        <a:solidFill>
                          <a:schemeClr val="tx1"/>
                        </a:solidFill>
                        <a:latin typeface="Cambria Math" panose="02040503050406030204" pitchFamily="18" charset="0"/>
                      </a:rPr>
                      <m:t>, </m:t>
                    </m:r>
                    <m:r>
                      <a:rPr kumimoji="1" lang="en-US" altLang="zh-HK" i="1">
                        <a:solidFill>
                          <a:schemeClr val="tx1"/>
                        </a:solidFill>
                        <a:latin typeface="Cambria Math" panose="02040503050406030204" pitchFamily="18" charset="0"/>
                      </a:rPr>
                      <m:t>𝑦</m:t>
                    </m:r>
                  </m:oMath>
                </a14:m>
                <a:r>
                  <a:rPr kumimoji="1" lang="en-US" altLang="zh-HK" dirty="0">
                    <a:solidFill>
                      <a:schemeClr val="tx1"/>
                    </a:solidFill>
                  </a:rPr>
                  <a:t> have the same fault class</a:t>
                </a:r>
              </a:p>
              <a:p>
                <a:pPr algn="ctr"/>
                <a:r>
                  <a:rPr kumimoji="1" lang="en-US" altLang="zh-HK" dirty="0">
                    <a:solidFill>
                      <a:schemeClr val="tx1"/>
                    </a:solidFill>
                  </a:rPr>
                  <a:t>3. </a:t>
                </a:r>
                <a14:m>
                  <m:oMath xmlns:m="http://schemas.openxmlformats.org/officeDocument/2006/math">
                    <m:r>
                      <a:rPr kumimoji="1" lang="en-US" altLang="zh-HK" i="1">
                        <a:solidFill>
                          <a:schemeClr val="tx1"/>
                        </a:solidFill>
                        <a:latin typeface="Cambria Math" panose="02040503050406030204" pitchFamily="18" charset="0"/>
                      </a:rPr>
                      <m:t>𝑥</m:t>
                    </m:r>
                    <m:r>
                      <a:rPr kumimoji="1" lang="en-US" altLang="zh-HK" i="1">
                        <a:solidFill>
                          <a:schemeClr val="tx1"/>
                        </a:solidFill>
                        <a:latin typeface="Cambria Math" panose="02040503050406030204" pitchFamily="18" charset="0"/>
                      </a:rPr>
                      <m:t>, </m:t>
                    </m:r>
                    <m:r>
                      <a:rPr kumimoji="1" lang="en-US" altLang="zh-HK" i="1">
                        <a:solidFill>
                          <a:schemeClr val="tx1"/>
                        </a:solidFill>
                        <a:latin typeface="Cambria Math" panose="02040503050406030204" pitchFamily="18" charset="0"/>
                      </a:rPr>
                      <m:t>𝑦</m:t>
                    </m:r>
                  </m:oMath>
                </a14:m>
                <a:r>
                  <a:rPr kumimoji="1" lang="en-US" altLang="zh-HK" dirty="0">
                    <a:solidFill>
                      <a:schemeClr val="tx1"/>
                    </a:solidFill>
                  </a:rPr>
                  <a:t>  have different faulty classes in different packages</a:t>
                </a:r>
              </a:p>
            </p:txBody>
          </p:sp>
        </mc:Choice>
        <mc:Fallback>
          <p:sp>
            <p:nvSpPr>
              <p:cNvPr id="6" name="雲朵形圖說文字 5">
                <a:extLst>
                  <a:ext uri="{FF2B5EF4-FFF2-40B4-BE49-F238E27FC236}">
                    <a16:creationId xmlns:a16="http://schemas.microsoft.com/office/drawing/2014/main" id="{8BF05539-F61E-7249-B3FB-2EE2D0AACF25}"/>
                  </a:ext>
                </a:extLst>
              </p:cNvPr>
              <p:cNvSpPr>
                <a:spLocks noRot="1" noChangeAspect="1" noMove="1" noResize="1" noEditPoints="1" noAdjustHandles="1" noChangeArrowheads="1" noChangeShapeType="1" noTextEdit="1"/>
              </p:cNvSpPr>
              <p:nvPr/>
            </p:nvSpPr>
            <p:spPr>
              <a:xfrm>
                <a:off x="3203332" y="5639288"/>
                <a:ext cx="8988668" cy="1345223"/>
              </a:xfrm>
              <a:prstGeom prst="cloudCallout">
                <a:avLst>
                  <a:gd name="adj1" fmla="val -38119"/>
                  <a:gd name="adj2" fmla="val -46692"/>
                </a:avLst>
              </a:prstGeom>
              <a:blipFill>
                <a:blip r:embed="rId4"/>
                <a:stretch>
                  <a:fillRect/>
                </a:stretch>
              </a:blipFill>
            </p:spPr>
            <p:txBody>
              <a:bodyPr/>
              <a:lstStyle/>
              <a:p>
                <a:r>
                  <a:rPr lang="zh-HK" altLang="en-US">
                    <a:noFill/>
                  </a:rPr>
                  <a:t> </a:t>
                </a:r>
              </a:p>
            </p:txBody>
          </p:sp>
        </mc:Fallback>
      </mc:AlternateContent>
    </p:spTree>
    <p:extLst>
      <p:ext uri="{BB962C8B-B14F-4D97-AF65-F5344CB8AC3E}">
        <p14:creationId xmlns:p14="http://schemas.microsoft.com/office/powerpoint/2010/main" val="2021518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open issues</a:t>
            </a:r>
          </a:p>
        </p:txBody>
      </p:sp>
      <p:sp>
        <p:nvSpPr>
          <p:cNvPr id="3" name="Content Placeholder 2"/>
          <p:cNvSpPr>
            <a:spLocks noGrp="1"/>
          </p:cNvSpPr>
          <p:nvPr>
            <p:ph idx="1"/>
          </p:nvPr>
        </p:nvSpPr>
        <p:spPr/>
        <p:txBody>
          <a:bodyPr/>
          <a:lstStyle/>
          <a:p>
            <a:r>
              <a:rPr lang="en-US" dirty="0"/>
              <a:t>Automated program repair techniques can generate many plausible patches. Should all of them (i.e., the program versions obtained by applying each of these patches) need to be considered?</a:t>
            </a:r>
          </a:p>
          <a:p>
            <a:pPr lvl="1"/>
            <a:r>
              <a:rPr lang="en-US" dirty="0"/>
              <a:t>I think we need only to consider those incorrect plausible patches that are ranked higher than the correct patch in automated program repair</a:t>
            </a:r>
          </a:p>
          <a:p>
            <a:endParaRPr lang="en-US" dirty="0"/>
          </a:p>
        </p:txBody>
      </p:sp>
      <p:sp>
        <p:nvSpPr>
          <p:cNvPr id="4" name="Date Placeholder 3"/>
          <p:cNvSpPr>
            <a:spLocks noGrp="1"/>
          </p:cNvSpPr>
          <p:nvPr>
            <p:ph type="dt" sz="half" idx="10"/>
          </p:nvPr>
        </p:nvSpPr>
        <p:spPr/>
        <p:txBody>
          <a:bodyPr/>
          <a:lstStyle/>
          <a:p>
            <a:fld id="{7887EEAB-321F-4382-87D4-6E9FE071C6D3}" type="datetime1">
              <a:rPr lang="en-US" smtClean="0"/>
              <a:t>8/22/21</a:t>
            </a:fld>
            <a:endParaRPr lang="en-US"/>
          </a:p>
        </p:txBody>
      </p:sp>
      <p:sp>
        <p:nvSpPr>
          <p:cNvPr id="5" name="Slide Number Placeholder 4"/>
          <p:cNvSpPr>
            <a:spLocks noGrp="1"/>
          </p:cNvSpPr>
          <p:nvPr>
            <p:ph type="sldNum" sz="quarter" idx="12"/>
          </p:nvPr>
        </p:nvSpPr>
        <p:spPr/>
        <p:txBody>
          <a:bodyPr/>
          <a:lstStyle/>
          <a:p>
            <a:fld id="{BF999047-411D-41FD-BF20-B889C60CD16E}" type="slidenum">
              <a:rPr lang="en-US" smtClean="0"/>
              <a:t>9</a:t>
            </a:fld>
            <a:endParaRPr lang="en-US"/>
          </a:p>
        </p:txBody>
      </p:sp>
    </p:spTree>
    <p:extLst>
      <p:ext uri="{BB962C8B-B14F-4D97-AF65-F5344CB8AC3E}">
        <p14:creationId xmlns:p14="http://schemas.microsoft.com/office/powerpoint/2010/main" val="2133868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1AD5998081B434B8BC53BAC9932CAAF" ma:contentTypeVersion="13" ma:contentTypeDescription="Create a new document." ma:contentTypeScope="" ma:versionID="b94598ae06905660b8a052f30342310d">
  <xsd:schema xmlns:xsd="http://www.w3.org/2001/XMLSchema" xmlns:xs="http://www.w3.org/2001/XMLSchema" xmlns:p="http://schemas.microsoft.com/office/2006/metadata/properties" xmlns:ns3="bc0e31ed-4e83-466b-a146-dc6b06e27777" xmlns:ns4="3e01e1b1-5690-4731-b535-902a3a7fab10" targetNamespace="http://schemas.microsoft.com/office/2006/metadata/properties" ma:root="true" ma:fieldsID="6d50f630f44dc67db084ebb949d6f29a" ns3:_="" ns4:_="">
    <xsd:import namespace="bc0e31ed-4e83-466b-a146-dc6b06e27777"/>
    <xsd:import namespace="3e01e1b1-5690-4731-b535-902a3a7fab1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0e31ed-4e83-466b-a146-dc6b06e277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e01e1b1-5690-4731-b535-902a3a7fab10"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40FB7C2-538D-413E-A0B2-21B7EBC883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0e31ed-4e83-466b-a146-dc6b06e27777"/>
    <ds:schemaRef ds:uri="3e01e1b1-5690-4731-b535-902a3a7fab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3647B03-6E25-4297-8369-4CE73BB6D387}">
  <ds:schemaRefs>
    <ds:schemaRef ds:uri="http://schemas.microsoft.com/sharepoint/v3/contenttype/forms"/>
  </ds:schemaRefs>
</ds:datastoreItem>
</file>

<file path=customXml/itemProps3.xml><?xml version="1.0" encoding="utf-8"?>
<ds:datastoreItem xmlns:ds="http://schemas.openxmlformats.org/officeDocument/2006/customXml" ds:itemID="{26466792-61E3-4581-902A-92AD07F81C75}">
  <ds:schemaRefs>
    <ds:schemaRef ds:uri="http://purl.org/dc/elements/1.1/"/>
    <ds:schemaRef ds:uri="http://purl.org/dc/dcmitype/"/>
    <ds:schemaRef ds:uri="http://www.w3.org/XML/1998/namespace"/>
    <ds:schemaRef ds:uri="http://schemas.microsoft.com/office/2006/documentManagement/types"/>
    <ds:schemaRef ds:uri="http://purl.org/dc/terms/"/>
    <ds:schemaRef ds:uri="3e01e1b1-5690-4731-b535-902a3a7fab10"/>
    <ds:schemaRef ds:uri="http://schemas.openxmlformats.org/package/2006/metadata/core-properties"/>
    <ds:schemaRef ds:uri="http://schemas.microsoft.com/office/infopath/2007/PartnerControls"/>
    <ds:schemaRef ds:uri="bc0e31ed-4e83-466b-a146-dc6b06e27777"/>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1103</TotalTime>
  <Words>988</Words>
  <Application>Microsoft Macintosh PowerPoint</Application>
  <PresentationFormat>寬螢幕</PresentationFormat>
  <Paragraphs>92</Paragraphs>
  <Slides>10</Slides>
  <Notes>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10</vt:i4>
      </vt:variant>
    </vt:vector>
  </HeadingPairs>
  <TitlesOfParts>
    <vt:vector size="15" baseType="lpstr">
      <vt:lpstr>Arial</vt:lpstr>
      <vt:lpstr>Calibri</vt:lpstr>
      <vt:lpstr>Calibri Light</vt:lpstr>
      <vt:lpstr>Cambria Math</vt:lpstr>
      <vt:lpstr>Office Theme</vt:lpstr>
      <vt:lpstr>AutoBoost: Test Suite Boosting by Patches</vt:lpstr>
      <vt:lpstr>Preliminary</vt:lpstr>
      <vt:lpstr>Insight</vt:lpstr>
      <vt:lpstr>Idea to address the first issue</vt:lpstr>
      <vt:lpstr>Potential open issues</vt:lpstr>
      <vt:lpstr>Output</vt:lpstr>
      <vt:lpstr>Output – (2)’s implementation  </vt:lpstr>
      <vt:lpstr>Evaluation Implementation </vt:lpstr>
      <vt:lpstr>Potential open issues</vt:lpstr>
      <vt:lpstr>Idea to address the second issue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AutoBoost: Test Suite Boosting by Patches</dc:title>
  <dc:creator>Shing Chi CHEUNG</dc:creator>
  <cp:lastModifiedBy>Ka Wing Yoyo YEUNG</cp:lastModifiedBy>
  <cp:revision>32</cp:revision>
  <dcterms:created xsi:type="dcterms:W3CDTF">2021-04-07T11:47:35Z</dcterms:created>
  <dcterms:modified xsi:type="dcterms:W3CDTF">2021-08-22T08:39:26Z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0x01010091AD5998081B434B8BC53BAC9932CAAF</vt:lpwstr>
  </property>
</Properties>
</file>