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7F48F-8003-4BC0-8559-30024D3216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5815AF-84E9-4D07-BDFE-2B1729D1C3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3F0FEA-502B-4581-ADEE-986EABB9F2D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23EA90-5344-494E-84EA-1D38FF715E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291AE3-11DE-4D64-BD4B-9BAF9A853C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0B769-5906-4EDF-8AF6-534D980E9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EF3E79-E37C-4A0F-BBD9-E6168B8C7E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6FE19-CA38-4919-B1B4-2585359D39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D97C0E-6992-4981-B665-A97FF46735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2AD41C-EE2B-4BBF-AB4B-F7A95D3AEE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0670D7-9647-4DE4-93D1-9AC16033DD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E4E14E-0093-4380-B2E6-782AA6C310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F6360E-2420-4EC4-A94A-E17E08E6D4DC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wszqkzqk/pypvz" TargetMode="External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Box 147"/>
          <p:cNvSpPr/>
          <p:nvPr/>
        </p:nvSpPr>
        <p:spPr>
          <a:xfrm>
            <a:off x="5544720" y="2049480"/>
            <a:ext cx="621360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3b3b3b"/>
                </a:solidFill>
                <a:latin typeface="微软雅黑"/>
                <a:ea typeface="微软雅黑"/>
              </a:rPr>
              <a:t>Plants V.S. Zombies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   </a:t>
            </a:r>
            <a:r>
              <a:rPr b="1" lang="en-US" sz="4800" spc="-1" strike="noStrike">
                <a:solidFill>
                  <a:srgbClr val="3b3b3b"/>
                </a:solidFill>
                <a:latin typeface="微软雅黑"/>
                <a:ea typeface="微软雅黑"/>
              </a:rPr>
              <a:t>---</a:t>
            </a:r>
            <a:r>
              <a:rPr b="1" lang="en-US" sz="4000" spc="-1" strike="noStrike">
                <a:solidFill>
                  <a:srgbClr val="3b3b3b"/>
                </a:solidFill>
                <a:latin typeface="微软雅黑"/>
                <a:ea typeface="微软雅黑"/>
              </a:rPr>
              <a:t>Survival mode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ectangle 148"/>
          <p:cNvSpPr/>
          <p:nvPr/>
        </p:nvSpPr>
        <p:spPr>
          <a:xfrm>
            <a:off x="5544720" y="3670200"/>
            <a:ext cx="6009480" cy="203400"/>
          </a:xfrm>
          <a:prstGeom prst="rect">
            <a:avLst/>
          </a:prstGeom>
          <a:solidFill>
            <a:srgbClr val="9dd5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 Box 147"/>
          <p:cNvSpPr/>
          <p:nvPr/>
        </p:nvSpPr>
        <p:spPr>
          <a:xfrm>
            <a:off x="5599080" y="4121280"/>
            <a:ext cx="621360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113511167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廖顯佑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113511161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楊士葦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113511247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陳冠頤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TW" sz="2800" spc="-1" strike="sngStrike">
                <a:solidFill>
                  <a:srgbClr val="3b3b3b"/>
                </a:solidFill>
                <a:latin typeface="微软雅黑"/>
                <a:ea typeface="微软雅黑"/>
              </a:rPr>
              <a:t>助教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4" name="圖片 4" descr="一張含有 卡通, 圖解, 寫生, 美工圖案 的圖片&#10;&#10;AI 產生的內容可能不正確。"/>
          <p:cNvPicPr/>
          <p:nvPr/>
        </p:nvPicPr>
        <p:blipFill>
          <a:blip r:embed="rId1"/>
          <a:stretch/>
        </p:blipFill>
        <p:spPr>
          <a:xfrm>
            <a:off x="855000" y="1558800"/>
            <a:ext cx="3584160" cy="358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Box 42"/>
          <p:cNvSpPr/>
          <p:nvPr/>
        </p:nvSpPr>
        <p:spPr>
          <a:xfrm>
            <a:off x="974880" y="353160"/>
            <a:ext cx="14965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594d7b"/>
                </a:solidFill>
                <a:latin typeface="Aptos"/>
                <a:ea typeface="微软雅黑"/>
              </a:rPr>
              <a:t>Demo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63" name="组合 19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64" name="组合 20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65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6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7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8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9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0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1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2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3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74" name="直接连接符 21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5" name="Text Box 147"/>
          <p:cNvSpPr/>
          <p:nvPr/>
        </p:nvSpPr>
        <p:spPr>
          <a:xfrm>
            <a:off x="428760" y="1355760"/>
            <a:ext cx="83872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運行環境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 Ubuntu 22.04 + Python + Pygame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Text Box 147"/>
          <p:cNvSpPr/>
          <p:nvPr/>
        </p:nvSpPr>
        <p:spPr>
          <a:xfrm>
            <a:off x="923040" y="4083840"/>
            <a:ext cx="838728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rgbClr val="ff0000"/>
                </a:solidFill>
                <a:latin typeface="微软雅黑"/>
                <a:ea typeface="微软雅黑"/>
              </a:rPr>
              <a:t>https://drive.google.com/file/d/1WWg8f6spG-bCWQu3ubRMl0tVnJkvBKrO/view?usp=drive_link</a:t>
            </a:r>
            <a:endParaRPr b="0" lang="en-US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 Box 42"/>
          <p:cNvSpPr/>
          <p:nvPr/>
        </p:nvSpPr>
        <p:spPr>
          <a:xfrm>
            <a:off x="1110960" y="429480"/>
            <a:ext cx="1246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e54b81"/>
                </a:solidFill>
                <a:latin typeface="Aptos"/>
                <a:ea typeface="微软雅黑"/>
              </a:rPr>
              <a:t>困難處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78" name="组合 43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79" name="组合 44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80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1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3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4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6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7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89" name="直接连接符 45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0" name="Text Box 67"/>
          <p:cNvSpPr/>
          <p:nvPr/>
        </p:nvSpPr>
        <p:spPr>
          <a:xfrm>
            <a:off x="376920" y="1458720"/>
            <a:ext cx="197028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c09cc2"/>
                </a:solidFill>
                <a:latin typeface="Impact"/>
              </a:rPr>
              <a:t>PROBLEM 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Text Box 147"/>
          <p:cNvSpPr/>
          <p:nvPr/>
        </p:nvSpPr>
        <p:spPr>
          <a:xfrm>
            <a:off x="600840" y="1995120"/>
            <a:ext cx="9847080" cy="456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殭屍生成問題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問題：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生存模式中，打完第二波旗幟後無法生成殭屍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解決方案：</a:t>
            </a:r>
            <a:endParaRPr b="0" lang="en-US" sz="2800" spc="-1" strike="noStrike">
              <a:latin typeface="Arial"/>
            </a:endParaRPr>
          </a:p>
          <a:p>
            <a:pPr marL="514440" indent="-514440">
              <a:lnSpc>
                <a:spcPct val="150000"/>
              </a:lnSpc>
              <a:buClr>
                <a:srgbClr val="3b3b3b"/>
              </a:buClr>
              <a:buFont typeface="StarSymbol"/>
              <a:buAutoNum type="arabicPeriod"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調整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constant.py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中的常數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（</a:t>
            </a: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NUM_FLAGS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），確保殭屍持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續生成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2.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新增除錯日誌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追蹤波次進展，修正波次計數器的邏輯錯誤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 Box 42"/>
          <p:cNvSpPr/>
          <p:nvPr/>
        </p:nvSpPr>
        <p:spPr>
          <a:xfrm>
            <a:off x="1110960" y="429480"/>
            <a:ext cx="12463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e54b81"/>
                </a:solidFill>
                <a:latin typeface="Aptos"/>
                <a:ea typeface="微软雅黑"/>
              </a:rPr>
              <a:t>困難處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193" name="组合 43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94" name="组合 44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95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6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7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9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0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4" name="直接连接符 45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5" name="Text Box 57"/>
          <p:cNvSpPr/>
          <p:nvPr/>
        </p:nvSpPr>
        <p:spPr>
          <a:xfrm>
            <a:off x="401400" y="1990440"/>
            <a:ext cx="23205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594d7b"/>
                </a:solidFill>
                <a:latin typeface="Impact"/>
              </a:rPr>
              <a:t>PROBLEM  02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Text Box 147"/>
          <p:cNvSpPr/>
          <p:nvPr/>
        </p:nvSpPr>
        <p:spPr>
          <a:xfrm>
            <a:off x="453960" y="2594160"/>
            <a:ext cx="11185200" cy="328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程式碼理解問題：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理解與修改開源程式碼在最初較為困難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解決方案：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使用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AI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輔助工具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分析程式碼結構並提出改進建議，加速開發與除錯過程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组合 30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208" name="组合 31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209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18" name="直接连接符 32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9" name="Rectangle 30"/>
          <p:cNvSpPr/>
          <p:nvPr/>
        </p:nvSpPr>
        <p:spPr>
          <a:xfrm>
            <a:off x="1174680" y="502560"/>
            <a:ext cx="417348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9dd53e"/>
                </a:solidFill>
                <a:latin typeface="Aptos"/>
                <a:ea typeface="微软雅黑"/>
              </a:rPr>
              <a:t>分工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20" name="Text Box 147"/>
          <p:cNvSpPr/>
          <p:nvPr/>
        </p:nvSpPr>
        <p:spPr>
          <a:xfrm>
            <a:off x="690120" y="1708200"/>
            <a:ext cx="9765720" cy="435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廖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角色美術修改、口頭報告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楊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畫面串接、初始頁面和排行榜製作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陳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生存模式製作、簡報製作、專案發想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助教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友情客串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组合 30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222" name="组合 31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223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32" name="直接连接符 32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3" name="Rectangle 30"/>
          <p:cNvSpPr/>
          <p:nvPr/>
        </p:nvSpPr>
        <p:spPr>
          <a:xfrm>
            <a:off x="1174680" y="502560"/>
            <a:ext cx="417348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9dd53e"/>
                </a:solidFill>
                <a:latin typeface="Aptos"/>
                <a:ea typeface="微软雅黑"/>
              </a:rPr>
              <a:t>反思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30" spc="-1" strike="noStrike">
              <a:latin typeface="Arial"/>
            </a:endParaRPr>
          </a:p>
        </p:txBody>
      </p:sp>
      <p:sp>
        <p:nvSpPr>
          <p:cNvPr id="234" name="Text Box 147"/>
          <p:cNvSpPr/>
          <p:nvPr/>
        </p:nvSpPr>
        <p:spPr>
          <a:xfrm>
            <a:off x="589320" y="1734120"/>
            <a:ext cx="10601280" cy="39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克服的挑戰：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修正了關鍵錯誤（如殭屍生成問題），並成功將複雜的開源程式碼改編為符合我們需求的版本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經驗教訓：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學會了清晰文件、模組化設計與早期測試的重要性，以避免如波次錯誤的問題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组合 30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236" name="组合 31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237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9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3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4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5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6" name="直接连接符 32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47" name="Rectangle 30"/>
          <p:cNvSpPr/>
          <p:nvPr/>
        </p:nvSpPr>
        <p:spPr>
          <a:xfrm>
            <a:off x="1174680" y="502560"/>
            <a:ext cx="4173480" cy="81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9dd53e"/>
                </a:solidFill>
                <a:latin typeface="Aptos"/>
                <a:ea typeface="微软雅黑"/>
              </a:rPr>
              <a:t>未來展望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130" spc="-1" strike="noStrike">
              <a:latin typeface="Arial"/>
            </a:endParaRPr>
          </a:p>
        </p:txBody>
      </p:sp>
      <p:sp>
        <p:nvSpPr>
          <p:cNvPr id="248" name="Text Box 147"/>
          <p:cNvSpPr/>
          <p:nvPr/>
        </p:nvSpPr>
        <p:spPr>
          <a:xfrm>
            <a:off x="538560" y="1616040"/>
            <a:ext cx="10601280" cy="39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457200" indent="-457200">
              <a:lnSpc>
                <a:spcPct val="150000"/>
              </a:lnSpc>
              <a:buClr>
                <a:srgbClr val="3b3b3b"/>
              </a:buClr>
              <a:buFont typeface="Wingdings" charset="2"/>
              <a:buChar char=""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功能增強：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新增更多植物與殭屍種類，加入更多音效與背景音樂，提升沉浸感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3b3b3b"/>
              </a:buClr>
              <a:buFont typeface="Wingdings" charset="2"/>
              <a:buChar char=""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技術改進：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優化大量殭屍波次的性能。增加單元測試，確保程式碼可靠性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50000"/>
              </a:lnSpc>
              <a:buClr>
                <a:srgbClr val="3b3b3b"/>
              </a:buClr>
              <a:buFont typeface="Wingdings" charset="2"/>
              <a:buChar char=""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潛在功能：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開發自訂關卡編輯器，支援玩家創作內容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 Box 147"/>
          <p:cNvSpPr/>
          <p:nvPr/>
        </p:nvSpPr>
        <p:spPr>
          <a:xfrm>
            <a:off x="5866920" y="2765880"/>
            <a:ext cx="2261160" cy="73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4270" spc="-1" strike="noStrike">
                <a:solidFill>
                  <a:srgbClr val="3b3b3b"/>
                </a:solidFill>
                <a:latin typeface="微软雅黑"/>
                <a:ea typeface="微软雅黑"/>
              </a:rPr>
              <a:t>謝謝聆聽</a:t>
            </a:r>
            <a:endParaRPr b="0" lang="en-US" sz="4270" spc="-1" strike="noStrike">
              <a:latin typeface="Arial"/>
            </a:endParaRPr>
          </a:p>
        </p:txBody>
      </p:sp>
      <p:sp>
        <p:nvSpPr>
          <p:cNvPr id="250" name="Rectangle 148"/>
          <p:cNvSpPr/>
          <p:nvPr/>
        </p:nvSpPr>
        <p:spPr>
          <a:xfrm>
            <a:off x="5858280" y="3534480"/>
            <a:ext cx="5421960" cy="245880"/>
          </a:xfrm>
          <a:prstGeom prst="rect">
            <a:avLst/>
          </a:prstGeom>
          <a:solidFill>
            <a:srgbClr val="9dd5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1" name="组合 2295"/>
          <p:cNvGrpSpPr/>
          <p:nvPr/>
        </p:nvGrpSpPr>
        <p:grpSpPr>
          <a:xfrm>
            <a:off x="1988280" y="-213120"/>
            <a:ext cx="1090080" cy="3099600"/>
            <a:chOff x="1988280" y="-213120"/>
            <a:chExt cx="1090080" cy="3099600"/>
          </a:xfrm>
        </p:grpSpPr>
        <p:grpSp>
          <p:nvGrpSpPr>
            <p:cNvPr id="252" name="组合 2241"/>
            <p:cNvGrpSpPr/>
            <p:nvPr/>
          </p:nvGrpSpPr>
          <p:grpSpPr>
            <a:xfrm>
              <a:off x="1988280" y="1758600"/>
              <a:ext cx="1090080" cy="1127880"/>
              <a:chOff x="1988280" y="1758600"/>
              <a:chExt cx="1090080" cy="1127880"/>
            </a:xfrm>
          </p:grpSpPr>
          <p:sp>
            <p:nvSpPr>
              <p:cNvPr id="253" name="Freeform 264"/>
              <p:cNvSpPr/>
              <p:nvPr/>
            </p:nvSpPr>
            <p:spPr>
              <a:xfrm>
                <a:off x="2228040" y="1758600"/>
                <a:ext cx="623520" cy="907200"/>
              </a:xfrm>
              <a:custGeom>
                <a:avLst/>
                <a:gdLst/>
                <a:ahLst/>
                <a:rect l="l" t="t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Freeform 265"/>
              <p:cNvSpPr/>
              <p:nvPr/>
            </p:nvSpPr>
            <p:spPr>
              <a:xfrm>
                <a:off x="2228040" y="1758600"/>
                <a:ext cx="621720" cy="907200"/>
              </a:xfrm>
              <a:custGeom>
                <a:avLst/>
                <a:gdLst/>
                <a:ahLst/>
                <a:rect l="l" t="t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Freeform 266"/>
              <p:cNvSpPr/>
              <p:nvPr/>
            </p:nvSpPr>
            <p:spPr>
              <a:xfrm>
                <a:off x="2899800" y="2379960"/>
                <a:ext cx="178560" cy="4536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Freeform 267"/>
              <p:cNvSpPr/>
              <p:nvPr/>
            </p:nvSpPr>
            <p:spPr>
              <a:xfrm>
                <a:off x="2485080" y="2711880"/>
                <a:ext cx="47160" cy="1746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Freeform 268"/>
              <p:cNvSpPr/>
              <p:nvPr/>
            </p:nvSpPr>
            <p:spPr>
              <a:xfrm>
                <a:off x="1988280" y="2356920"/>
                <a:ext cx="178560" cy="4716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Freeform 269"/>
              <p:cNvSpPr/>
              <p:nvPr/>
            </p:nvSpPr>
            <p:spPr>
              <a:xfrm>
                <a:off x="2093040" y="2003040"/>
                <a:ext cx="157680" cy="127080"/>
              </a:xfrm>
              <a:custGeom>
                <a:avLst/>
                <a:gdLst/>
                <a:ahLst/>
                <a:rect l="l" t="t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Freeform 270"/>
              <p:cNvSpPr/>
              <p:nvPr/>
            </p:nvSpPr>
            <p:spPr>
              <a:xfrm>
                <a:off x="2821680" y="2003040"/>
                <a:ext cx="157680" cy="127080"/>
              </a:xfrm>
              <a:custGeom>
                <a:avLst/>
                <a:gdLst/>
                <a:ahLst/>
                <a:rect l="l" t="t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Freeform 271"/>
              <p:cNvSpPr/>
              <p:nvPr/>
            </p:nvSpPr>
            <p:spPr>
              <a:xfrm>
                <a:off x="2123640" y="2635920"/>
                <a:ext cx="144360" cy="140400"/>
              </a:xfrm>
              <a:custGeom>
                <a:avLst/>
                <a:gdLst/>
                <a:ahLst/>
                <a:rect l="l" t="t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1" name="Freeform 272"/>
              <p:cNvSpPr/>
              <p:nvPr/>
            </p:nvSpPr>
            <p:spPr>
              <a:xfrm>
                <a:off x="2789280" y="2635920"/>
                <a:ext cx="144360" cy="140400"/>
              </a:xfrm>
              <a:custGeom>
                <a:avLst/>
                <a:gdLst/>
                <a:ahLst/>
                <a:rect l="l" t="t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2" name="直接连接符 2257"/>
            <p:cNvSpPr/>
            <p:nvPr/>
          </p:nvSpPr>
          <p:spPr>
            <a:xfrm flipV="1">
              <a:off x="2539800" y="-213120"/>
              <a:ext cx="360" cy="197172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63" name="组合 2297"/>
          <p:cNvGrpSpPr/>
          <p:nvPr/>
        </p:nvGrpSpPr>
        <p:grpSpPr>
          <a:xfrm>
            <a:off x="2819160" y="-140040"/>
            <a:ext cx="1192680" cy="5265720"/>
            <a:chOff x="2819160" y="-140040"/>
            <a:chExt cx="1192680" cy="5265720"/>
          </a:xfrm>
        </p:grpSpPr>
        <p:grpSp>
          <p:nvGrpSpPr>
            <p:cNvPr id="264" name="组合 2242"/>
            <p:cNvGrpSpPr/>
            <p:nvPr/>
          </p:nvGrpSpPr>
          <p:grpSpPr>
            <a:xfrm>
              <a:off x="2819160" y="3893760"/>
              <a:ext cx="1192680" cy="1231920"/>
              <a:chOff x="2819160" y="3893760"/>
              <a:chExt cx="1192680" cy="1231920"/>
            </a:xfrm>
          </p:grpSpPr>
          <p:sp>
            <p:nvSpPr>
              <p:cNvPr id="265" name="Freeform 273"/>
              <p:cNvSpPr/>
              <p:nvPr/>
            </p:nvSpPr>
            <p:spPr>
              <a:xfrm>
                <a:off x="3081600" y="3893760"/>
                <a:ext cx="682560" cy="98928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Freeform 274"/>
              <p:cNvSpPr/>
              <p:nvPr/>
            </p:nvSpPr>
            <p:spPr>
              <a:xfrm>
                <a:off x="3079440" y="3893760"/>
                <a:ext cx="682560" cy="98928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Freeform 275"/>
              <p:cNvSpPr/>
              <p:nvPr/>
            </p:nvSpPr>
            <p:spPr>
              <a:xfrm>
                <a:off x="3816360" y="4571280"/>
                <a:ext cx="195480" cy="5184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Freeform 276"/>
              <p:cNvSpPr/>
              <p:nvPr/>
            </p:nvSpPr>
            <p:spPr>
              <a:xfrm>
                <a:off x="3360600" y="4934520"/>
                <a:ext cx="51840" cy="19116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Freeform 277"/>
              <p:cNvSpPr/>
              <p:nvPr/>
            </p:nvSpPr>
            <p:spPr>
              <a:xfrm>
                <a:off x="2819160" y="4548600"/>
                <a:ext cx="195480" cy="4968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Freeform 278"/>
              <p:cNvSpPr/>
              <p:nvPr/>
            </p:nvSpPr>
            <p:spPr>
              <a:xfrm>
                <a:off x="2931840" y="4158000"/>
                <a:ext cx="174600" cy="13896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Freeform 279"/>
              <p:cNvSpPr/>
              <p:nvPr/>
            </p:nvSpPr>
            <p:spPr>
              <a:xfrm>
                <a:off x="3728880" y="4158000"/>
                <a:ext cx="174600" cy="13896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Freeform 280"/>
              <p:cNvSpPr/>
              <p:nvPr/>
            </p:nvSpPr>
            <p:spPr>
              <a:xfrm>
                <a:off x="2964960" y="4852440"/>
                <a:ext cx="159840" cy="15264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Freeform 281"/>
              <p:cNvSpPr/>
              <p:nvPr/>
            </p:nvSpPr>
            <p:spPr>
              <a:xfrm>
                <a:off x="3693600" y="4852440"/>
                <a:ext cx="159840" cy="15264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4" name="直接连接符 169"/>
            <p:cNvSpPr/>
            <p:nvPr/>
          </p:nvSpPr>
          <p:spPr>
            <a:xfrm flipV="1">
              <a:off x="3413160" y="-140040"/>
              <a:ext cx="360" cy="410652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5" name="组合 2298"/>
          <p:cNvGrpSpPr/>
          <p:nvPr/>
        </p:nvGrpSpPr>
        <p:grpSpPr>
          <a:xfrm>
            <a:off x="3795840" y="-140040"/>
            <a:ext cx="1094760" cy="3643200"/>
            <a:chOff x="3795840" y="-140040"/>
            <a:chExt cx="1094760" cy="3643200"/>
          </a:xfrm>
        </p:grpSpPr>
        <p:grpSp>
          <p:nvGrpSpPr>
            <p:cNvPr id="276" name="组合 2243"/>
            <p:cNvGrpSpPr/>
            <p:nvPr/>
          </p:nvGrpSpPr>
          <p:grpSpPr>
            <a:xfrm>
              <a:off x="3795840" y="2372400"/>
              <a:ext cx="1094760" cy="1130760"/>
              <a:chOff x="3795840" y="2372400"/>
              <a:chExt cx="1094760" cy="1130760"/>
            </a:xfrm>
          </p:grpSpPr>
          <p:sp>
            <p:nvSpPr>
              <p:cNvPr id="277" name="Freeform 254"/>
              <p:cNvSpPr/>
              <p:nvPr/>
            </p:nvSpPr>
            <p:spPr>
              <a:xfrm>
                <a:off x="4036680" y="2372400"/>
                <a:ext cx="626400" cy="909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Freeform 255"/>
              <p:cNvSpPr/>
              <p:nvPr/>
            </p:nvSpPr>
            <p:spPr>
              <a:xfrm>
                <a:off x="4034880" y="2372400"/>
                <a:ext cx="626400" cy="909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Freeform 256"/>
              <p:cNvSpPr/>
              <p:nvPr/>
            </p:nvSpPr>
            <p:spPr>
              <a:xfrm>
                <a:off x="4711320" y="2994480"/>
                <a:ext cx="179280" cy="4752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Freeform 257"/>
              <p:cNvSpPr/>
              <p:nvPr/>
            </p:nvSpPr>
            <p:spPr>
              <a:xfrm>
                <a:off x="4292640" y="3327840"/>
                <a:ext cx="47520" cy="17532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Freeform 258"/>
              <p:cNvSpPr/>
              <p:nvPr/>
            </p:nvSpPr>
            <p:spPr>
              <a:xfrm>
                <a:off x="3795840" y="2973600"/>
                <a:ext cx="179280" cy="4536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Freeform 259"/>
              <p:cNvSpPr/>
              <p:nvPr/>
            </p:nvSpPr>
            <p:spPr>
              <a:xfrm>
                <a:off x="3899160" y="2616120"/>
                <a:ext cx="160200" cy="12780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Freeform 260"/>
              <p:cNvSpPr/>
              <p:nvPr/>
            </p:nvSpPr>
            <p:spPr>
              <a:xfrm>
                <a:off x="4631040" y="2616120"/>
                <a:ext cx="160200" cy="12780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4" name="Freeform 261"/>
              <p:cNvSpPr/>
              <p:nvPr/>
            </p:nvSpPr>
            <p:spPr>
              <a:xfrm>
                <a:off x="3929760" y="3253320"/>
                <a:ext cx="146880" cy="13896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Freeform 262"/>
              <p:cNvSpPr/>
              <p:nvPr/>
            </p:nvSpPr>
            <p:spPr>
              <a:xfrm>
                <a:off x="4598640" y="3253320"/>
                <a:ext cx="146880" cy="13896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86" name="直接连接符 171"/>
            <p:cNvSpPr/>
            <p:nvPr/>
          </p:nvSpPr>
          <p:spPr>
            <a:xfrm flipV="1">
              <a:off x="4349880" y="-140040"/>
              <a:ext cx="360" cy="261504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7" name="组合 52"/>
          <p:cNvGrpSpPr/>
          <p:nvPr/>
        </p:nvGrpSpPr>
        <p:grpSpPr>
          <a:xfrm>
            <a:off x="950040" y="-209160"/>
            <a:ext cx="1170360" cy="4456800"/>
            <a:chOff x="950040" y="-209160"/>
            <a:chExt cx="1170360" cy="4456800"/>
          </a:xfrm>
        </p:grpSpPr>
        <p:grpSp>
          <p:nvGrpSpPr>
            <p:cNvPr id="288" name="组合 53"/>
            <p:cNvGrpSpPr/>
            <p:nvPr/>
          </p:nvGrpSpPr>
          <p:grpSpPr>
            <a:xfrm>
              <a:off x="950040" y="3038400"/>
              <a:ext cx="1170360" cy="1209240"/>
              <a:chOff x="950040" y="3038400"/>
              <a:chExt cx="1170360" cy="1209240"/>
            </a:xfrm>
          </p:grpSpPr>
          <p:sp>
            <p:nvSpPr>
              <p:cNvPr id="289" name="Freeform 273"/>
              <p:cNvSpPr/>
              <p:nvPr/>
            </p:nvSpPr>
            <p:spPr>
              <a:xfrm>
                <a:off x="1207800" y="3038400"/>
                <a:ext cx="669600" cy="97092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0" name="Freeform 274"/>
              <p:cNvSpPr/>
              <p:nvPr/>
            </p:nvSpPr>
            <p:spPr>
              <a:xfrm>
                <a:off x="1205640" y="3038400"/>
                <a:ext cx="669600" cy="97092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1" name="Freeform 275"/>
              <p:cNvSpPr/>
              <p:nvPr/>
            </p:nvSpPr>
            <p:spPr>
              <a:xfrm>
                <a:off x="1928880" y="3703320"/>
                <a:ext cx="191520" cy="5076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2" name="Freeform 276"/>
              <p:cNvSpPr/>
              <p:nvPr/>
            </p:nvSpPr>
            <p:spPr>
              <a:xfrm>
                <a:off x="1481400" y="4060080"/>
                <a:ext cx="50760" cy="18756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3" name="Freeform 277"/>
              <p:cNvSpPr/>
              <p:nvPr/>
            </p:nvSpPr>
            <p:spPr>
              <a:xfrm>
                <a:off x="950040" y="3681000"/>
                <a:ext cx="191520" cy="4860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4" name="Freeform 278"/>
              <p:cNvSpPr/>
              <p:nvPr/>
            </p:nvSpPr>
            <p:spPr>
              <a:xfrm>
                <a:off x="1060560" y="3297960"/>
                <a:ext cx="171360" cy="13644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5" name="Freeform 279"/>
              <p:cNvSpPr/>
              <p:nvPr/>
            </p:nvSpPr>
            <p:spPr>
              <a:xfrm>
                <a:off x="1842840" y="3297960"/>
                <a:ext cx="171360" cy="13644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6" name="Freeform 280"/>
              <p:cNvSpPr/>
              <p:nvPr/>
            </p:nvSpPr>
            <p:spPr>
              <a:xfrm>
                <a:off x="1093320" y="3979440"/>
                <a:ext cx="156960" cy="14976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Freeform 281"/>
              <p:cNvSpPr/>
              <p:nvPr/>
            </p:nvSpPr>
            <p:spPr>
              <a:xfrm>
                <a:off x="1808280" y="3979440"/>
                <a:ext cx="156960" cy="14976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98" name="直接连接符 54"/>
            <p:cNvSpPr/>
            <p:nvPr/>
          </p:nvSpPr>
          <p:spPr>
            <a:xfrm flipV="1">
              <a:off x="1532880" y="-209160"/>
              <a:ext cx="9720" cy="331884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42"/>
          <p:cNvSpPr/>
          <p:nvPr/>
        </p:nvSpPr>
        <p:spPr>
          <a:xfrm>
            <a:off x="1112040" y="429480"/>
            <a:ext cx="18086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c09cc2"/>
                </a:solidFill>
                <a:latin typeface="Aptos"/>
                <a:ea typeface="微软雅黑"/>
              </a:rPr>
              <a:t>專題介紹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grpSp>
        <p:nvGrpSpPr>
          <p:cNvPr id="46" name="组合 16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47" name="组合 17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48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7" name="直接连接符 18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8" name="Text Box 147"/>
          <p:cNvSpPr/>
          <p:nvPr/>
        </p:nvSpPr>
        <p:spPr>
          <a:xfrm>
            <a:off x="376920" y="1288440"/>
            <a:ext cx="11590920" cy="514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本專題有參考網路上的開源專案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(</a:t>
            </a:r>
            <a:r>
              <a:rPr b="0" lang="en-US" sz="2400" spc="-1" strike="noStrike" u="sng">
                <a:solidFill>
                  <a:srgbClr val="467886"/>
                </a:solidFill>
                <a:uFillTx/>
                <a:latin typeface="微软雅黑"/>
                <a:ea typeface="微软雅黑"/>
                <a:hlinkClick r:id="rId1"/>
              </a:rPr>
              <a:t>https://github.com/wszqkzqk/pypvz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)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，參考了其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檔案架構：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借用其模組化與組織化的結構，提升程式碼可維護性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場景設置和角色機制：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借鑑場景渲染與角色移動的實現方式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角色動畫呈現方式：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感謝助教友情客串</a:t>
            </a:r>
            <a:endParaRPr b="0" lang="en-US" sz="2400" spc="-1" strike="noStrike">
              <a:latin typeface="Arial"/>
            </a:endParaRPr>
          </a:p>
          <a:p>
            <a:pPr marL="457200">
              <a:lnSpc>
                <a:spcPct val="15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我們進行了以下改進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：      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關卡機制：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設計了生存模式，新增計分系統以增強遊戲性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介面製作與串接：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開發並整合各使用者介面，確保流暢的導航體驗</a:t>
            </a:r>
            <a:endParaRPr b="0" lang="en-US" sz="2400" spc="-1" strike="noStrike">
              <a:latin typeface="Arial"/>
            </a:endParaRPr>
          </a:p>
          <a:p>
            <a:pPr lvl="1" marL="8002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角色和背景美術改編：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重新設計角色和背景視覺效果，增添獨特風格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42"/>
          <p:cNvSpPr/>
          <p:nvPr/>
        </p:nvSpPr>
        <p:spPr>
          <a:xfrm>
            <a:off x="1112040" y="429480"/>
            <a:ext cx="180864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c09cc2"/>
                </a:solidFill>
                <a:latin typeface="Aptos"/>
                <a:ea typeface="微软雅黑"/>
              </a:rPr>
              <a:t>專題特色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grpSp>
        <p:nvGrpSpPr>
          <p:cNvPr id="60" name="组合 16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61" name="组合 17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62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1" name="直接连接符 18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2" name="Text Box 147"/>
          <p:cNvSpPr/>
          <p:nvPr/>
        </p:nvSpPr>
        <p:spPr>
          <a:xfrm>
            <a:off x="480240" y="1355760"/>
            <a:ext cx="11635560" cy="512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3b3b3b"/>
              </a:buClr>
              <a:buFont typeface="Wingdings" charset="2"/>
              <a:buChar char="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生存模式實作：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開發具挑戰性的生存模式，讓玩家面對無盡的殭屍浪潮，難度會隨生存時間增加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3b3b3b"/>
              </a:buClr>
              <a:buFont typeface="Wingdings" charset="2"/>
              <a:buChar char="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排行榜系統：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實現排行榜功能，記錄並展示玩家的分數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3b3b3b"/>
              </a:buClr>
              <a:buFont typeface="Wingdings" charset="2"/>
              <a:buChar char="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完整用戶流程（</a:t>
            </a: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State machine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設計流暢的用戶體驗，涵蓋選單、遊戲與排行榜間的轉換</a:t>
            </a:r>
            <a:endParaRPr b="0" lang="en-US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3b3b3b"/>
              </a:buClr>
              <a:buFont typeface="Wingdings" charset="2"/>
              <a:buChar char="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角色美術：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打造幽默且創意的角色設計，提升視覺吸引力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 </a:t>
            </a:r>
            <a:r>
              <a:rPr b="1" lang="zh-TW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線上遊玩功能</a:t>
            </a:r>
            <a:r>
              <a:rPr b="1" lang="en-US" sz="2400" spc="-1" strike="noStrike">
                <a:solidFill>
                  <a:srgbClr val="000000"/>
                </a:solidFill>
                <a:latin typeface="微软雅黑"/>
                <a:ea typeface="微软雅黑"/>
              </a:rPr>
              <a:t>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</a:pP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我們有把遊戲放到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Replit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上，有空的人可以去玩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Box 42"/>
          <p:cNvSpPr/>
          <p:nvPr/>
        </p:nvSpPr>
        <p:spPr>
          <a:xfrm>
            <a:off x="996120" y="429480"/>
            <a:ext cx="28951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09cc2"/>
                </a:solidFill>
                <a:latin typeface="Aptos"/>
                <a:ea typeface="微软雅黑"/>
              </a:rPr>
              <a:t>OOP</a:t>
            </a:r>
            <a:r>
              <a:rPr b="1" lang="zh-TW" sz="3200" spc="-1" strike="noStrike">
                <a:solidFill>
                  <a:srgbClr val="c09cc2"/>
                </a:solidFill>
                <a:latin typeface="Aptos"/>
                <a:ea typeface="微软雅黑"/>
              </a:rPr>
              <a:t>核心概念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  <p:grpSp>
        <p:nvGrpSpPr>
          <p:cNvPr id="74" name="组合 16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75" name="组合 17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76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85" name="直接连接符 18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Text Box 147"/>
          <p:cNvSpPr/>
          <p:nvPr/>
        </p:nvSpPr>
        <p:spPr>
          <a:xfrm>
            <a:off x="662760" y="1301760"/>
            <a:ext cx="102564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本專題應用到的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OOP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原則如下：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繼承（</a:t>
            </a: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Inheritance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建立類別層次結構，例如基礎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Plant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與</a:t>
            </a: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Zombie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類別延伸至特定角色類型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抽象（</a:t>
            </a: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Abstraction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使用抽象類別定義和管理關卡狀態，增加實作靈活性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封裝（</a:t>
            </a: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Encapsulation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將遊戲資料（如血量、位置）封裝於類別中，僅暴露必要介面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3b3b3b"/>
              </a:buClr>
              <a:buFont typeface="Wingdings" charset="2"/>
              <a:buChar char=""/>
            </a:pP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多型（</a:t>
            </a:r>
            <a:r>
              <a:rPr b="1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Polymorphism</a:t>
            </a:r>
            <a:r>
              <a:rPr b="1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）：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400" spc="-1" strike="noStrike">
                <a:solidFill>
                  <a:srgbClr val="3b3b3b"/>
                </a:solidFill>
                <a:latin typeface="微软雅黑"/>
                <a:ea typeface="微软雅黑"/>
              </a:rPr>
              <a:t>讓不同植物與殭屍類型共享共同介面，但表現出獨特行為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Box 42"/>
          <p:cNvSpPr/>
          <p:nvPr/>
        </p:nvSpPr>
        <p:spPr>
          <a:xfrm>
            <a:off x="583920" y="227520"/>
            <a:ext cx="3462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594d7b"/>
                </a:solidFill>
                <a:latin typeface="Aptos"/>
                <a:ea typeface="微软雅黑"/>
              </a:rPr>
              <a:t>Class Diagram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88" name="组合 19"/>
          <p:cNvGrpSpPr/>
          <p:nvPr/>
        </p:nvGrpSpPr>
        <p:grpSpPr>
          <a:xfrm>
            <a:off x="221760" y="-210240"/>
            <a:ext cx="629280" cy="1072800"/>
            <a:chOff x="221760" y="-210240"/>
            <a:chExt cx="629280" cy="1072800"/>
          </a:xfrm>
        </p:grpSpPr>
        <p:grpSp>
          <p:nvGrpSpPr>
            <p:cNvPr id="89" name="组合 20"/>
            <p:cNvGrpSpPr/>
            <p:nvPr/>
          </p:nvGrpSpPr>
          <p:grpSpPr>
            <a:xfrm>
              <a:off x="221760" y="212400"/>
              <a:ext cx="629280" cy="650160"/>
              <a:chOff x="221760" y="212400"/>
              <a:chExt cx="629280" cy="650160"/>
            </a:xfrm>
          </p:grpSpPr>
          <p:sp>
            <p:nvSpPr>
              <p:cNvPr id="90" name="Freeform 273"/>
              <p:cNvSpPr/>
              <p:nvPr/>
            </p:nvSpPr>
            <p:spPr>
              <a:xfrm>
                <a:off x="360360" y="21240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Freeform 274"/>
              <p:cNvSpPr/>
              <p:nvPr/>
            </p:nvSpPr>
            <p:spPr>
              <a:xfrm>
                <a:off x="359280" y="21240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Freeform 275"/>
              <p:cNvSpPr/>
              <p:nvPr/>
            </p:nvSpPr>
            <p:spPr>
              <a:xfrm>
                <a:off x="748080" y="56988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" name="Freeform 276"/>
              <p:cNvSpPr/>
              <p:nvPr/>
            </p:nvSpPr>
            <p:spPr>
              <a:xfrm>
                <a:off x="507600" y="76176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" name="Freeform 277"/>
              <p:cNvSpPr/>
              <p:nvPr/>
            </p:nvSpPr>
            <p:spPr>
              <a:xfrm>
                <a:off x="221760" y="55764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" name="Freeform 278"/>
              <p:cNvSpPr/>
              <p:nvPr/>
            </p:nvSpPr>
            <p:spPr>
              <a:xfrm>
                <a:off x="281160" y="35172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" name="Freeform 279"/>
              <p:cNvSpPr/>
              <p:nvPr/>
            </p:nvSpPr>
            <p:spPr>
              <a:xfrm>
                <a:off x="702000" y="35172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" name="Freeform 280"/>
              <p:cNvSpPr/>
              <p:nvPr/>
            </p:nvSpPr>
            <p:spPr>
              <a:xfrm>
                <a:off x="298800" y="71820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" name="Freeform 281"/>
              <p:cNvSpPr/>
              <p:nvPr/>
            </p:nvSpPr>
            <p:spPr>
              <a:xfrm>
                <a:off x="683280" y="71820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9" name="直接连接符 21"/>
            <p:cNvSpPr/>
            <p:nvPr/>
          </p:nvSpPr>
          <p:spPr>
            <a:xfrm flipV="1">
              <a:off x="534960" y="-21024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00" name="圖片 5" descr=""/>
          <p:cNvPicPr/>
          <p:nvPr/>
        </p:nvPicPr>
        <p:blipFill>
          <a:blip r:embed="rId1"/>
          <a:srcRect l="27351" t="9635" r="-172" b="115"/>
          <a:stretch/>
        </p:blipFill>
        <p:spPr>
          <a:xfrm>
            <a:off x="4797720" y="114480"/>
            <a:ext cx="5401080" cy="6628680"/>
          </a:xfrm>
          <a:prstGeom prst="rect">
            <a:avLst/>
          </a:prstGeom>
          <a:ln w="0">
            <a:noFill/>
          </a:ln>
        </p:spPr>
      </p:pic>
      <p:pic>
        <p:nvPicPr>
          <p:cNvPr id="101" name="圖片 9" descr=""/>
          <p:cNvPicPr/>
          <p:nvPr/>
        </p:nvPicPr>
        <p:blipFill>
          <a:blip r:embed="rId2"/>
          <a:srcRect l="0" t="7958" r="72110" b="20391"/>
          <a:stretch/>
        </p:blipFill>
        <p:spPr>
          <a:xfrm>
            <a:off x="2652120" y="1131840"/>
            <a:ext cx="2023200" cy="514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42"/>
          <p:cNvSpPr/>
          <p:nvPr/>
        </p:nvSpPr>
        <p:spPr>
          <a:xfrm>
            <a:off x="424080" y="232560"/>
            <a:ext cx="346248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594d7b"/>
                </a:solidFill>
                <a:latin typeface="Aptos"/>
                <a:ea typeface="微软雅黑"/>
              </a:rPr>
              <a:t>Class Diagram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03" name="组合 19"/>
          <p:cNvGrpSpPr/>
          <p:nvPr/>
        </p:nvGrpSpPr>
        <p:grpSpPr>
          <a:xfrm>
            <a:off x="93600" y="-204840"/>
            <a:ext cx="628920" cy="1072440"/>
            <a:chOff x="93600" y="-204840"/>
            <a:chExt cx="628920" cy="1072440"/>
          </a:xfrm>
        </p:grpSpPr>
        <p:grpSp>
          <p:nvGrpSpPr>
            <p:cNvPr id="104" name="组合 20"/>
            <p:cNvGrpSpPr/>
            <p:nvPr/>
          </p:nvGrpSpPr>
          <p:grpSpPr>
            <a:xfrm>
              <a:off x="93600" y="217440"/>
              <a:ext cx="628920" cy="650160"/>
              <a:chOff x="93600" y="217440"/>
              <a:chExt cx="628920" cy="650160"/>
            </a:xfrm>
          </p:grpSpPr>
          <p:sp>
            <p:nvSpPr>
              <p:cNvPr id="105" name="Freeform 273"/>
              <p:cNvSpPr/>
              <p:nvPr/>
            </p:nvSpPr>
            <p:spPr>
              <a:xfrm>
                <a:off x="231840" y="21744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" name="Freeform 274"/>
              <p:cNvSpPr/>
              <p:nvPr/>
            </p:nvSpPr>
            <p:spPr>
              <a:xfrm>
                <a:off x="230760" y="21744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" name="Freeform 275"/>
              <p:cNvSpPr/>
              <p:nvPr/>
            </p:nvSpPr>
            <p:spPr>
              <a:xfrm>
                <a:off x="619560" y="57528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" name="Freeform 276"/>
              <p:cNvSpPr/>
              <p:nvPr/>
            </p:nvSpPr>
            <p:spPr>
              <a:xfrm>
                <a:off x="379080" y="76680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" name="Freeform 277"/>
              <p:cNvSpPr/>
              <p:nvPr/>
            </p:nvSpPr>
            <p:spPr>
              <a:xfrm>
                <a:off x="93600" y="56304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" name="Freeform 278"/>
              <p:cNvSpPr/>
              <p:nvPr/>
            </p:nvSpPr>
            <p:spPr>
              <a:xfrm>
                <a:off x="152640" y="35712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1" name="Freeform 279"/>
              <p:cNvSpPr/>
              <p:nvPr/>
            </p:nvSpPr>
            <p:spPr>
              <a:xfrm>
                <a:off x="573480" y="35712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" name="Freeform 280"/>
              <p:cNvSpPr/>
              <p:nvPr/>
            </p:nvSpPr>
            <p:spPr>
              <a:xfrm>
                <a:off x="170280" y="72360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" name="Freeform 281"/>
              <p:cNvSpPr/>
              <p:nvPr/>
            </p:nvSpPr>
            <p:spPr>
              <a:xfrm>
                <a:off x="554760" y="72360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" name="直接连接符 21"/>
            <p:cNvSpPr/>
            <p:nvPr/>
          </p:nvSpPr>
          <p:spPr>
            <a:xfrm flipV="1">
              <a:off x="406800" y="-20484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15" name="圖片 8" descr=""/>
          <p:cNvPicPr/>
          <p:nvPr/>
        </p:nvPicPr>
        <p:blipFill>
          <a:blip r:embed="rId1"/>
          <a:srcRect l="2186" t="5459" r="14928" b="1973"/>
          <a:stretch/>
        </p:blipFill>
        <p:spPr>
          <a:xfrm>
            <a:off x="3644640" y="25560"/>
            <a:ext cx="8366400" cy="6672600"/>
          </a:xfrm>
          <a:prstGeom prst="rect">
            <a:avLst/>
          </a:prstGeom>
          <a:ln w="0">
            <a:noFill/>
          </a:ln>
        </p:spPr>
      </p:pic>
      <p:pic>
        <p:nvPicPr>
          <p:cNvPr id="116" name="圖片 1" descr=""/>
          <p:cNvPicPr/>
          <p:nvPr/>
        </p:nvPicPr>
        <p:blipFill>
          <a:blip r:embed="rId2"/>
          <a:srcRect l="85415" t="238" r="-621" b="47412"/>
          <a:stretch/>
        </p:blipFill>
        <p:spPr>
          <a:xfrm>
            <a:off x="1596960" y="1569240"/>
            <a:ext cx="1351440" cy="332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Box 42"/>
          <p:cNvSpPr/>
          <p:nvPr/>
        </p:nvSpPr>
        <p:spPr>
          <a:xfrm>
            <a:off x="1080000" y="35316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594d7b"/>
                </a:solidFill>
                <a:latin typeface="Aptos"/>
                <a:ea typeface="微软雅黑"/>
              </a:rPr>
              <a:t>實作架構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18" name="组合 19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19" name="组合 20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20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3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4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9" name="直接连接符 21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0" name="Text Box 147"/>
          <p:cNvSpPr/>
          <p:nvPr/>
        </p:nvSpPr>
        <p:spPr>
          <a:xfrm>
            <a:off x="662760" y="1024200"/>
            <a:ext cx="5741280" cy="55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State machine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結構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class Menu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遊戲啟動的起始畫面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class Level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遊戲機制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class Endscreen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顯示遊戲時間及輸入姓名紀錄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class ScoreBoard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顯示歷史前五遊戲紀錄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class Control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控制遊戲流程並檢測狀態轉換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1" name="圖片 3" descr=""/>
          <p:cNvPicPr/>
          <p:nvPr/>
        </p:nvPicPr>
        <p:blipFill>
          <a:blip r:embed="rId1"/>
          <a:stretch/>
        </p:blipFill>
        <p:spPr>
          <a:xfrm>
            <a:off x="5794200" y="2230560"/>
            <a:ext cx="6257520" cy="249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Box 42"/>
          <p:cNvSpPr/>
          <p:nvPr/>
        </p:nvSpPr>
        <p:spPr>
          <a:xfrm>
            <a:off x="1080000" y="35316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594d7b"/>
                </a:solidFill>
                <a:latin typeface="Aptos"/>
                <a:ea typeface="微软雅黑"/>
              </a:rPr>
              <a:t>實作架構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33" name="组合 19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34" name="组合 20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35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1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2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4" name="直接连接符 21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5" name="Text Box 147"/>
          <p:cNvSpPr/>
          <p:nvPr/>
        </p:nvSpPr>
        <p:spPr>
          <a:xfrm>
            <a:off x="538560" y="1603800"/>
            <a:ext cx="6557400" cy="504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Survival Mode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NUM_FLAGS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設定需克服的旗幟數量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refreshWave()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重置殭屍波次以迎接新挑戰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createWave()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根據遊戲進度生成殭屍波次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survival_rounds</a:t>
            </a:r>
            <a:r>
              <a:rPr b="1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b="0" lang="zh-TW" sz="2800" spc="-1" strike="noStrike">
                <a:solidFill>
                  <a:srgbClr val="000000"/>
                </a:solidFill>
                <a:latin typeface="微软雅黑"/>
                <a:ea typeface="微软雅黑"/>
              </a:rPr>
              <a:t>記錄已克服的旗幟數，用於動態調整難度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6" name="圖片 4" descr=""/>
          <p:cNvPicPr/>
          <p:nvPr/>
        </p:nvPicPr>
        <p:blipFill>
          <a:blip r:embed="rId1"/>
          <a:stretch/>
        </p:blipFill>
        <p:spPr>
          <a:xfrm>
            <a:off x="5996520" y="781920"/>
            <a:ext cx="5532480" cy="2061720"/>
          </a:xfrm>
          <a:prstGeom prst="rect">
            <a:avLst/>
          </a:prstGeom>
          <a:ln w="0">
            <a:noFill/>
          </a:ln>
        </p:spPr>
      </p:pic>
      <p:pic>
        <p:nvPicPr>
          <p:cNvPr id="147" name="圖片 6" descr=""/>
          <p:cNvPicPr/>
          <p:nvPr/>
        </p:nvPicPr>
        <p:blipFill>
          <a:blip r:embed="rId2"/>
          <a:stretch/>
        </p:blipFill>
        <p:spPr>
          <a:xfrm>
            <a:off x="6003000" y="3160800"/>
            <a:ext cx="5532480" cy="21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 42"/>
          <p:cNvSpPr/>
          <p:nvPr/>
        </p:nvSpPr>
        <p:spPr>
          <a:xfrm>
            <a:off x="1080000" y="353160"/>
            <a:ext cx="1808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zh-TW" sz="3200" spc="-1" strike="noStrike">
                <a:solidFill>
                  <a:srgbClr val="594d7b"/>
                </a:solidFill>
                <a:latin typeface="Aptos"/>
                <a:ea typeface="微软雅黑"/>
              </a:rPr>
              <a:t>流程介紹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149" name="组合 19"/>
          <p:cNvGrpSpPr/>
          <p:nvPr/>
        </p:nvGrpSpPr>
        <p:grpSpPr>
          <a:xfrm>
            <a:off x="376920" y="-11880"/>
            <a:ext cx="629280" cy="1072800"/>
            <a:chOff x="376920" y="-11880"/>
            <a:chExt cx="629280" cy="1072800"/>
          </a:xfrm>
        </p:grpSpPr>
        <p:grpSp>
          <p:nvGrpSpPr>
            <p:cNvPr id="150" name="组合 20"/>
            <p:cNvGrpSpPr/>
            <p:nvPr/>
          </p:nvGrpSpPr>
          <p:grpSpPr>
            <a:xfrm>
              <a:off x="376920" y="410760"/>
              <a:ext cx="629280" cy="650160"/>
              <a:chOff x="376920" y="410760"/>
              <a:chExt cx="629280" cy="650160"/>
            </a:xfrm>
          </p:grpSpPr>
          <p:sp>
            <p:nvSpPr>
              <p:cNvPr id="151" name="Freeform 273"/>
              <p:cNvSpPr/>
              <p:nvPr/>
            </p:nvSpPr>
            <p:spPr>
              <a:xfrm>
                <a:off x="51552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Freeform 274"/>
              <p:cNvSpPr/>
              <p:nvPr/>
            </p:nvSpPr>
            <p:spPr>
              <a:xfrm>
                <a:off x="514440" y="410760"/>
                <a:ext cx="360000" cy="522000"/>
              </a:xfrm>
              <a:custGeom>
                <a:avLst/>
                <a:gdLst/>
                <a:ahLst/>
                <a:rect l="l" t="t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" name="Freeform 275"/>
              <p:cNvSpPr/>
              <p:nvPr/>
            </p:nvSpPr>
            <p:spPr>
              <a:xfrm>
                <a:off x="903240" y="768240"/>
                <a:ext cx="102960" cy="27000"/>
              </a:xfrm>
              <a:custGeom>
                <a:avLst/>
                <a:gdLst/>
                <a:ahLst/>
                <a:rect l="l" t="t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4" name="Freeform 276"/>
              <p:cNvSpPr/>
              <p:nvPr/>
            </p:nvSpPr>
            <p:spPr>
              <a:xfrm>
                <a:off x="662760" y="960120"/>
                <a:ext cx="27000" cy="100800"/>
              </a:xfrm>
              <a:custGeom>
                <a:avLst/>
                <a:gdLst/>
                <a:ahLst/>
                <a:rect l="l" t="t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Freeform 277"/>
              <p:cNvSpPr/>
              <p:nvPr/>
            </p:nvSpPr>
            <p:spPr>
              <a:xfrm>
                <a:off x="376920" y="756360"/>
                <a:ext cx="102960" cy="25920"/>
              </a:xfrm>
              <a:custGeom>
                <a:avLst/>
                <a:gdLst/>
                <a:ahLst/>
                <a:rect l="l" t="t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Freeform 278"/>
              <p:cNvSpPr/>
              <p:nvPr/>
            </p:nvSpPr>
            <p:spPr>
              <a:xfrm>
                <a:off x="43632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Freeform 279"/>
              <p:cNvSpPr/>
              <p:nvPr/>
            </p:nvSpPr>
            <p:spPr>
              <a:xfrm>
                <a:off x="857160" y="550440"/>
                <a:ext cx="91800" cy="73080"/>
              </a:xfrm>
              <a:custGeom>
                <a:avLst/>
                <a:gdLst/>
                <a:ahLst/>
                <a:rect l="l" t="t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8" name="Freeform 280"/>
              <p:cNvSpPr/>
              <p:nvPr/>
            </p:nvSpPr>
            <p:spPr>
              <a:xfrm>
                <a:off x="45396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9" name="Freeform 281"/>
              <p:cNvSpPr/>
              <p:nvPr/>
            </p:nvSpPr>
            <p:spPr>
              <a:xfrm>
                <a:off x="838440" y="916560"/>
                <a:ext cx="84240" cy="80280"/>
              </a:xfrm>
              <a:custGeom>
                <a:avLst/>
                <a:gdLst/>
                <a:ahLst/>
                <a:rect l="l" t="t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60" name="直接连接符 21"/>
            <p:cNvSpPr/>
            <p:nvPr/>
          </p:nvSpPr>
          <p:spPr>
            <a:xfrm flipV="1">
              <a:off x="690480" y="-11880"/>
              <a:ext cx="360" cy="460800"/>
            </a:xfrm>
            <a:prstGeom prst="line">
              <a:avLst/>
            </a:prstGeom>
            <a:ln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61" name="Text Box 147"/>
          <p:cNvSpPr/>
          <p:nvPr/>
        </p:nvSpPr>
        <p:spPr>
          <a:xfrm>
            <a:off x="662760" y="1438920"/>
            <a:ext cx="10665360" cy="474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流程</a:t>
            </a: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1.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初始畫面：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顯示主選單，包含開始遊戲與查看排行榜的選項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2.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遊戲主體：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進入生存模式，玩家放置植物對抗殭屍浪潮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3.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排行榜：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遊戲結束後展示高分排行榜，讓玩家比較表現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4. </a:t>
            </a:r>
            <a:r>
              <a:rPr b="1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返回初始畫面：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b="0" lang="en-US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    </a:t>
            </a:r>
            <a:r>
              <a:rPr b="0" lang="zh-TW" sz="2800" spc="-1" strike="noStrike">
                <a:solidFill>
                  <a:srgbClr val="3b3b3b"/>
                </a:solidFill>
                <a:latin typeface="微软雅黑"/>
                <a:ea typeface="微软雅黑"/>
              </a:rPr>
              <a:t>循環回到主選單，增加可重玩性。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Application>LibreOffice/7.3.7.2$Linux_X86_64 LibreOffice_project/30$Build-2</Application>
  <AppVersion>15.0000</AppVersion>
  <Words>799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2025-06-13T13:58:33Z</dcterms:created>
  <dc:creator>陳冠頤</dc:creator>
  <dc:description/>
  <dc:language>en-US</dc:language>
  <cp:lastModifiedBy/>
  <dcterms:modified xsi:type="dcterms:W3CDTF">2025-06-18T01:46:19Z</dcterms:modified>
  <cp:revision>102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16</vt:i4>
  </property>
</Properties>
</file>