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84" r:id="rId3"/>
    <p:sldId id="385" r:id="rId4"/>
    <p:sldId id="386" r:id="rId5"/>
    <p:sldId id="387" r:id="rId6"/>
    <p:sldId id="390" r:id="rId7"/>
    <p:sldId id="391" r:id="rId8"/>
    <p:sldId id="392" r:id="rId9"/>
    <p:sldId id="258" r:id="rId10"/>
    <p:sldId id="377" r:id="rId11"/>
    <p:sldId id="383" r:id="rId12"/>
    <p:sldId id="380" r:id="rId13"/>
    <p:sldId id="381" r:id="rId14"/>
    <p:sldId id="382" r:id="rId15"/>
    <p:sldId id="395" r:id="rId16"/>
    <p:sldId id="394" r:id="rId17"/>
    <p:sldId id="396" r:id="rId18"/>
    <p:sldId id="378" r:id="rId19"/>
    <p:sldId id="379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E2A1"/>
    <a:srgbClr val="E2F0D9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9EA31-9A5E-41D7-B8A6-0FA074AEC187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539E0-B348-4F57-80D8-D50D01A45F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20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空間不夠的話讓程式視覺化空間上下捲動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539E0-B348-4F57-80D8-D50D01A45F8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76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571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534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969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空間不夠的話讓程式視覺化空間上下捲動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539E0-B348-4F57-80D8-D50D01A45F8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435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61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669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033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158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302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875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12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08447C-5D5D-475C-B3BF-4820285A4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247E20-D1CB-4EBF-B884-E40B38651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D819A1-B592-4AB0-B38E-08648A90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9134-C68F-4A71-952E-3A891D0C499A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2093C1-5022-405E-9A72-DDE09841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62D363-622D-420D-BA3D-4CEE249E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744C-B71C-48C3-9B35-3A0FDCF9B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21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984261-5ABB-459B-AED4-D232F766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4C8427-CD38-4058-9F02-5F2C60B36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E7DC33-4994-4D10-B517-ECAE79403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9134-C68F-4A71-952E-3A891D0C499A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26C926-9988-4E39-8EA3-EA14C8F8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76DE3D-A4CE-4332-9575-9648A839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744C-B71C-48C3-9B35-3A0FDCF9B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69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4F26903-4233-436A-9171-7AD5C4796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AA0DDE5-E3F2-48EE-84C6-4F8989EED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6C7704-D87F-4787-9A8E-489E7884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9134-C68F-4A71-952E-3A891D0C499A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C69941-5A48-4987-BB9E-72BBC997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1BEE8F-C458-4699-BC89-58239DBA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744C-B71C-48C3-9B35-3A0FDCF9B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4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386F7-3A98-4195-A838-77E4A4BD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2D9BCC-E8E6-43A9-9C73-AD0B9424B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D119C0-088F-4FD4-8F7D-F8D82CDC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9134-C68F-4A71-952E-3A891D0C499A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23C361-1A95-422E-9234-50A2627B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348B86-2DD1-44F0-B268-EA696504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744C-B71C-48C3-9B35-3A0FDCF9B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32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18FF39-9860-4C42-8DAE-81F8DE37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9F1775-AD01-4177-8E84-6FE3B375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BA4E3A-0D70-487C-BF3D-88AE3BC1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9134-C68F-4A71-952E-3A891D0C499A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AE50C6-5090-47D7-A0A5-D4477F3E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31ABD5-E9FD-4FCB-A10C-D0C851AC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744C-B71C-48C3-9B35-3A0FDCF9B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95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77F7B1-F54D-4C51-9C68-EBE41376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86D562-21A0-4452-BCD3-2F51AD615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C48670-BBBA-4098-9247-829EF729A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B2307C-F439-47AE-8A4D-E7732CB6F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9134-C68F-4A71-952E-3A891D0C499A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A1F99F-44F9-4E9B-A623-E905DA72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A90E59-C187-4108-98C9-D0F64593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744C-B71C-48C3-9B35-3A0FDCF9B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62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3A90D-F7A0-4B18-AA3C-87A4A939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6A11C3-1784-4911-AAD8-9C35F8D4A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ED8E34-62DD-45C6-BD96-4A11C990D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96A524D-51BA-4548-A818-3CA22D443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C2C1D54-8CB0-46BE-9E29-CA5C6D12E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A246300-E294-464E-9EEE-8A54DD98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9134-C68F-4A71-952E-3A891D0C499A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77557C4-7E4A-4A26-97AC-9C483DB8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9910FA-D689-4958-8680-BE073FFF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744C-B71C-48C3-9B35-3A0FDCF9B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33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F74C48-3A8A-4AD3-BA96-D58B4096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95627F5-012D-4ED3-877C-43C53487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9134-C68F-4A71-952E-3A891D0C499A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0E5D636-28C6-4E74-9857-730AFE63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12CA17-1039-4367-8FD7-07D9EF4D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744C-B71C-48C3-9B35-3A0FDCF9B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19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5BFFF5B-084D-44A0-833D-2EB4755D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9134-C68F-4A71-952E-3A891D0C499A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22EE009-03C2-4136-8DC6-0C09621F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E9C782-C28A-4246-AFA8-21D52C50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744C-B71C-48C3-9B35-3A0FDCF9B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43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1EE25E-60B0-486F-B5BE-33DEB71E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0CDE6D-EFCB-4A25-81C1-48BB2DBA7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B4A6C7-BD97-4BD3-8866-ED935B4FE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D5E6F6-5C46-476C-B58E-1C2FAF0C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9134-C68F-4A71-952E-3A891D0C499A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F2C0FE-CC26-4506-B121-51DA20B0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2DACB3-77D0-4BEE-A59D-FCF937C6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744C-B71C-48C3-9B35-3A0FDCF9B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57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04342-2493-4799-98FD-915EB35C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7A38F78-B3F4-40B2-B652-5452AD958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0D7B48-9078-47C4-B016-C5392A390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068C36-0A26-4559-9CC7-95945F4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9134-C68F-4A71-952E-3A891D0C499A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23FB91-FB5C-4DFF-B9DC-57CE8976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9921A7-E092-4AF8-B2C1-301F4596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744C-B71C-48C3-9B35-3A0FDCF9B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07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03CD2A4-0A20-42F7-9265-930409FC2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BA2EFC-895D-40CE-B346-13A49DFCA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E80392-72D2-4809-9FD4-821C6A065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E9134-C68F-4A71-952E-3A891D0C499A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81FA68-1607-49A7-9CDC-142185FC0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ADA548-1350-41F2-84C8-486472E88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C744C-B71C-48C3-9B35-3A0FDCF9B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73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A1E9E9D-0721-4206-B481-B0CFAE4736EC}"/>
              </a:ext>
            </a:extLst>
          </p:cNvPr>
          <p:cNvSpPr/>
          <p:nvPr/>
        </p:nvSpPr>
        <p:spPr>
          <a:xfrm>
            <a:off x="0" y="-1143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4C09F702-D2E0-4B4E-93D1-6DB70DC10102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讓使用者自行輸入成績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判斷該成績是否及格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輸出相對應的結果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 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；輸入成績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!)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BD0B100-A582-46B7-BDC4-5F2A48A21305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294B9B64-27CE-4345-A020-D5DDD523542D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0E823B3-6793-47AD-996C-ED2E399E21FE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521FF4-094C-4FB9-A800-03E45FC4CA31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2F07FBB1-F451-4E06-9648-B229B69F2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20FD7B8-5DDA-4F3E-96F0-9D3243E00FA9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B64971-A136-4273-BE98-6F291CE89AE6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FE3D41-19F2-416D-870D-9EB873BBE266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97A123-6AC5-42C7-82FD-B828E1DC3E8B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6D9ED1-0123-4829-929C-3ED5E42AF2E7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 = int(input("</a:t>
            </a:r>
            <a:r>
              <a:rPr lang="zh-TW" altLang="en-US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請輸入成績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&gt;= 60)</a:t>
            </a:r>
            <a:r>
              <a:rPr lang="zh-TW" altLang="en-US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else 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E509D69-D37E-47E7-A68B-FAE89EF4BB33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:59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4B536D3E-84CA-4A99-8A65-80EC7895B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3E24ECC1-D643-4372-81B4-2B6FB9DAFC4E}"/>
              </a:ext>
            </a:extLst>
          </p:cNvPr>
          <p:cNvSpPr/>
          <p:nvPr/>
        </p:nvSpPr>
        <p:spPr>
          <a:xfrm>
            <a:off x="294526" y="262271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125B5A5-7C48-4266-B4CA-34D70ECC7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302C921-1DFE-4ACE-99EA-A805BA64E8A6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2B6BD26-F59A-4BF0-97C4-0294FEFCD9D2}"/>
              </a:ext>
            </a:extLst>
          </p:cNvPr>
          <p:cNvSpPr txBox="1"/>
          <p:nvPr/>
        </p:nvSpPr>
        <p:spPr>
          <a:xfrm>
            <a:off x="3554859" y="1057727"/>
            <a:ext cx="1590782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一個整數變數表示成績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6F052F3-A1DD-4082-BE4F-7FBB8603BFEC}"/>
              </a:ext>
            </a:extLst>
          </p:cNvPr>
          <p:cNvSpPr txBox="1"/>
          <p:nvPr/>
        </p:nvSpPr>
        <p:spPr>
          <a:xfrm>
            <a:off x="5965862" y="905908"/>
            <a:ext cx="2011209" cy="41549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判斷條件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:60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以上為及格；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59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以下為不及格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5ED384E-59BA-41AB-B266-C7CE7EDBC2DB}"/>
              </a:ext>
            </a:extLst>
          </p:cNvPr>
          <p:cNvSpPr txBox="1"/>
          <p:nvPr/>
        </p:nvSpPr>
        <p:spPr>
          <a:xfrm>
            <a:off x="8803241" y="1057727"/>
            <a:ext cx="1265433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輸出判斷後的結果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C68294CF-7707-44FA-B71F-0CB2C33DE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7A26E244-2A33-454E-BCF9-3B36338ED235}"/>
              </a:ext>
            </a:extLst>
          </p:cNvPr>
          <p:cNvSpPr txBox="1"/>
          <p:nvPr/>
        </p:nvSpPr>
        <p:spPr>
          <a:xfrm>
            <a:off x="2957216" y="2446264"/>
            <a:ext cx="290843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input()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函式取得輸入字串，再使用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int()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函式轉換為整數，最後指派給變數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grade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37FF36A-B6EC-422D-B4C7-315AA05EFBCA}"/>
              </a:ext>
            </a:extLst>
          </p:cNvPr>
          <p:cNvSpPr txBox="1"/>
          <p:nvPr/>
        </p:nvSpPr>
        <p:spPr>
          <a:xfrm>
            <a:off x="1740299" y="2879330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條件判斷式，判斷變數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grade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是否大於或等於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92A9200-E902-4DDF-982D-E8FDB910B3B3}"/>
              </a:ext>
            </a:extLst>
          </p:cNvPr>
          <p:cNvSpPr txBox="1"/>
          <p:nvPr/>
        </p:nvSpPr>
        <p:spPr>
          <a:xfrm>
            <a:off x="1715784" y="3203457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印出及格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F42F193-D27B-410F-A095-7F6264E4DB61}"/>
              </a:ext>
            </a:extLst>
          </p:cNvPr>
          <p:cNvSpPr txBox="1"/>
          <p:nvPr/>
        </p:nvSpPr>
        <p:spPr>
          <a:xfrm>
            <a:off x="1861186" y="3866819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印出不及格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B10441D-517B-41E8-B63A-6FB52F999CEA}"/>
              </a:ext>
            </a:extLst>
          </p:cNvPr>
          <p:cNvSpPr txBox="1"/>
          <p:nvPr/>
        </p:nvSpPr>
        <p:spPr>
          <a:xfrm>
            <a:off x="1554686" y="3528678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條件式不成立，執行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else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運算式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FAC428E-AA5D-4427-96FD-05FFAA12898E}"/>
              </a:ext>
            </a:extLst>
          </p:cNvPr>
          <p:cNvSpPr/>
          <p:nvPr/>
        </p:nvSpPr>
        <p:spPr>
          <a:xfrm>
            <a:off x="6507608" y="3041817"/>
            <a:ext cx="48602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59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275958F1-F71F-437D-B443-39FFE8F9D7A4}"/>
              </a:ext>
            </a:extLst>
          </p:cNvPr>
          <p:cNvSpPr txBox="1"/>
          <p:nvPr/>
        </p:nvSpPr>
        <p:spPr>
          <a:xfrm>
            <a:off x="6422428" y="2808351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</a:p>
        </p:txBody>
      </p:sp>
    </p:spTree>
    <p:extLst>
      <p:ext uri="{BB962C8B-B14F-4D97-AF65-F5344CB8AC3E}">
        <p14:creationId xmlns:p14="http://schemas.microsoft.com/office/powerpoint/2010/main" val="323526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07963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C704D920-6412-4092-A9DB-F61F01264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FF9F537B-340C-48F7-AFDC-2904A425EA28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2F3EEAD-F75D-4B72-9DCA-6FD1F235227C}"/>
              </a:ext>
            </a:extLst>
          </p:cNvPr>
          <p:cNvSpPr/>
          <p:nvPr/>
        </p:nvSpPr>
        <p:spPr>
          <a:xfrm>
            <a:off x="7774946" y="3061181"/>
            <a:ext cx="1231096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input(“10”)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41E04C1-906B-4256-80E6-E54048F285FB}"/>
              </a:ext>
            </a:extLst>
          </p:cNvPr>
          <p:cNvSpPr/>
          <p:nvPr/>
        </p:nvSpPr>
        <p:spPr>
          <a:xfrm>
            <a:off x="6507608" y="3041817"/>
            <a:ext cx="48602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10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EB14896-7CC1-40F1-85A9-52FE3A7119A0}"/>
              </a:ext>
            </a:extLst>
          </p:cNvPr>
          <p:cNvSpPr/>
          <p:nvPr/>
        </p:nvSpPr>
        <p:spPr>
          <a:xfrm>
            <a:off x="7211464" y="3998481"/>
            <a:ext cx="947813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int(“10”)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8DE3217-00A5-4877-A6D8-BAAD484BE74A}"/>
              </a:ext>
            </a:extLst>
          </p:cNvPr>
          <p:cNvSpPr txBox="1"/>
          <p:nvPr/>
        </p:nvSpPr>
        <p:spPr>
          <a:xfrm>
            <a:off x="8698037" y="3734981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endParaRPr lang="zh-TW" altLang="en-US" sz="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9C39A59C-2D44-4690-B009-9CC18004A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997638"/>
              </p:ext>
            </p:extLst>
          </p:nvPr>
        </p:nvGraphicFramePr>
        <p:xfrm>
          <a:off x="8763113" y="3977338"/>
          <a:ext cx="1517088" cy="54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01">
                  <a:extLst>
                    <a:ext uri="{9D8B030D-6E8A-4147-A177-3AD203B41FA5}">
                      <a16:colId xmlns:a16="http://schemas.microsoft.com/office/drawing/2014/main" val="2640991930"/>
                    </a:ext>
                  </a:extLst>
                </a:gridCol>
                <a:gridCol w="1017087">
                  <a:extLst>
                    <a:ext uri="{9D8B030D-6E8A-4147-A177-3AD203B41FA5}">
                      <a16:colId xmlns:a16="http://schemas.microsoft.com/office/drawing/2014/main" val="3998051679"/>
                    </a:ext>
                  </a:extLst>
                </a:gridCol>
              </a:tblGrid>
              <a:tr h="543604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1017"/>
                  </a:ext>
                </a:extLst>
              </a:tr>
            </a:tbl>
          </a:graphicData>
        </a:graphic>
      </p:graphicFrame>
      <p:sp>
        <p:nvSpPr>
          <p:cNvPr id="52" name="矩形 51">
            <a:extLst>
              <a:ext uri="{FF2B5EF4-FFF2-40B4-BE49-F238E27FC236}">
                <a16:creationId xmlns:a16="http://schemas.microsoft.com/office/drawing/2014/main" id="{C6615F57-E77C-4B17-A614-CD96609751F4}"/>
              </a:ext>
            </a:extLst>
          </p:cNvPr>
          <p:cNvSpPr/>
          <p:nvPr/>
        </p:nvSpPr>
        <p:spPr>
          <a:xfrm>
            <a:off x="6538870" y="4876722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31E576BD-6E73-48B0-AB91-D7969FE1F525}"/>
              </a:ext>
            </a:extLst>
          </p:cNvPr>
          <p:cNvCxnSpPr>
            <a:cxnSpLocks/>
            <a:stCxn id="52" idx="3"/>
            <a:endCxn id="68" idx="1"/>
          </p:cNvCxnSpPr>
          <p:nvPr/>
        </p:nvCxnSpPr>
        <p:spPr>
          <a:xfrm flipV="1">
            <a:off x="7478431" y="5143388"/>
            <a:ext cx="1703504" cy="256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3BFC6235-53C8-44BF-9BDE-52BC9BBDC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095073"/>
              </p:ext>
            </p:extLst>
          </p:nvPr>
        </p:nvGraphicFramePr>
        <p:xfrm>
          <a:off x="9181935" y="4871586"/>
          <a:ext cx="1517088" cy="54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01">
                  <a:extLst>
                    <a:ext uri="{9D8B030D-6E8A-4147-A177-3AD203B41FA5}">
                      <a16:colId xmlns:a16="http://schemas.microsoft.com/office/drawing/2014/main" val="2640991930"/>
                    </a:ext>
                  </a:extLst>
                </a:gridCol>
                <a:gridCol w="1017087">
                  <a:extLst>
                    <a:ext uri="{9D8B030D-6E8A-4147-A177-3AD203B41FA5}">
                      <a16:colId xmlns:a16="http://schemas.microsoft.com/office/drawing/2014/main" val="3998051679"/>
                    </a:ext>
                  </a:extLst>
                </a:gridCol>
              </a:tblGrid>
              <a:tr h="543604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1017"/>
                  </a:ext>
                </a:extLst>
              </a:tr>
            </a:tbl>
          </a:graphicData>
        </a:graphic>
      </p:graphicFrame>
      <p:sp>
        <p:nvSpPr>
          <p:cNvPr id="69" name="文字方塊 68">
            <a:extLst>
              <a:ext uri="{FF2B5EF4-FFF2-40B4-BE49-F238E27FC236}">
                <a16:creationId xmlns:a16="http://schemas.microsoft.com/office/drawing/2014/main" id="{29EEA93D-DDD0-47DA-B3E3-53F63FE439F5}"/>
              </a:ext>
            </a:extLst>
          </p:cNvPr>
          <p:cNvSpPr txBox="1"/>
          <p:nvPr/>
        </p:nvSpPr>
        <p:spPr>
          <a:xfrm>
            <a:off x="9209370" y="4656142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endParaRPr lang="zh-TW" altLang="en-US" sz="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B8C8F0B2-DECE-4D64-96BF-C695044416C0}"/>
              </a:ext>
            </a:extLst>
          </p:cNvPr>
          <p:cNvSpPr txBox="1"/>
          <p:nvPr/>
        </p:nvSpPr>
        <p:spPr>
          <a:xfrm>
            <a:off x="8059655" y="491169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D98A94A0-7BC7-4A73-AAAC-30CBDB247B71}"/>
              </a:ext>
            </a:extLst>
          </p:cNvPr>
          <p:cNvSpPr txBox="1"/>
          <p:nvPr/>
        </p:nvSpPr>
        <p:spPr>
          <a:xfrm>
            <a:off x="7146166" y="3782594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&lt;/&gt;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9A0E108B-CA22-4290-84B1-7840936C206A}"/>
              </a:ext>
            </a:extLst>
          </p:cNvPr>
          <p:cNvSpPr txBox="1"/>
          <p:nvPr/>
        </p:nvSpPr>
        <p:spPr>
          <a:xfrm>
            <a:off x="7724248" y="2849552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&lt;/&gt;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C0356869-5254-4450-86D1-37BBA9CD692B}"/>
              </a:ext>
            </a:extLst>
          </p:cNvPr>
          <p:cNvSpPr txBox="1"/>
          <p:nvPr/>
        </p:nvSpPr>
        <p:spPr>
          <a:xfrm>
            <a:off x="6422428" y="2808351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</a:p>
        </p:txBody>
      </p:sp>
      <p:pic>
        <p:nvPicPr>
          <p:cNvPr id="74" name="Picture 6" descr="https://cdn-icons-png.flaticon.com/256/10302/10302544.png">
            <a:extLst>
              <a:ext uri="{FF2B5EF4-FFF2-40B4-BE49-F238E27FC236}">
                <a16:creationId xmlns:a16="http://schemas.microsoft.com/office/drawing/2014/main" id="{2ACB9E28-4675-4B9C-AC21-DE516EF42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981" y="3142802"/>
            <a:ext cx="448205" cy="44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 descr="https://cdn-icons-png.flaticon.com/256/10302/10302544.png">
            <a:extLst>
              <a:ext uri="{FF2B5EF4-FFF2-40B4-BE49-F238E27FC236}">
                <a16:creationId xmlns:a16="http://schemas.microsoft.com/office/drawing/2014/main" id="{3ADF1F96-64A8-4CF2-B9CF-47BB16213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490" y="3115668"/>
            <a:ext cx="448205" cy="44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https://cdn-icons-png.flaticon.com/256/10302/10302544.png">
            <a:extLst>
              <a:ext uri="{FF2B5EF4-FFF2-40B4-BE49-F238E27FC236}">
                <a16:creationId xmlns:a16="http://schemas.microsoft.com/office/drawing/2014/main" id="{6E5610A5-E03B-4DE8-B739-884FDBB77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97" y="4048873"/>
            <a:ext cx="448205" cy="44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https://cdn-icons-png.flaticon.com/256/10302/10302544.png">
            <a:extLst>
              <a:ext uri="{FF2B5EF4-FFF2-40B4-BE49-F238E27FC236}">
                <a16:creationId xmlns:a16="http://schemas.microsoft.com/office/drawing/2014/main" id="{A47FBA73-D94F-439A-BA29-97430F81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832" y="4039961"/>
            <a:ext cx="448205" cy="44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文字方塊 77">
            <a:extLst>
              <a:ext uri="{FF2B5EF4-FFF2-40B4-BE49-F238E27FC236}">
                <a16:creationId xmlns:a16="http://schemas.microsoft.com/office/drawing/2014/main" id="{E79F6E07-BF0B-4B28-B0DA-F07122D0A812}"/>
              </a:ext>
            </a:extLst>
          </p:cNvPr>
          <p:cNvSpPr txBox="1"/>
          <p:nvPr/>
        </p:nvSpPr>
        <p:spPr>
          <a:xfrm>
            <a:off x="6461368" y="462203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A7487897-591E-4004-B7F3-FE8CEF5189A3}"/>
              </a:ext>
            </a:extLst>
          </p:cNvPr>
          <p:cNvGrpSpPr/>
          <p:nvPr/>
        </p:nvGrpSpPr>
        <p:grpSpPr>
          <a:xfrm>
            <a:off x="9682707" y="2808351"/>
            <a:ext cx="1413630" cy="808785"/>
            <a:chOff x="9600267" y="2766160"/>
            <a:chExt cx="1413630" cy="808785"/>
          </a:xfrm>
        </p:grpSpPr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C2F67861-1DBE-4834-94E0-B726452987C9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2" name="箭號: 五邊形 81">
              <a:extLst>
                <a:ext uri="{FF2B5EF4-FFF2-40B4-BE49-F238E27FC236}">
                  <a16:creationId xmlns:a16="http://schemas.microsoft.com/office/drawing/2014/main" id="{55656C95-1B75-42F3-810F-14F6D367E094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“</a:t>
              </a:r>
              <a:r>
                <a:rPr lang="en-US" altLang="zh-TW" b="1" dirty="0">
                  <a:solidFill>
                    <a:schemeClr val="tx1"/>
                  </a:solidFill>
                </a:rPr>
                <a:t>10”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4B10F34-2956-470D-8787-165B80ACC0AD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str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1175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07963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6937120" y="275153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A7BA5AC-A3D8-44CD-B021-776BDB7094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085" y="55906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9699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9972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C704D920-6412-4092-A9DB-F61F01264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144A27AE-3EE6-4F4E-A378-FB2483BE23D5}"/>
              </a:ext>
            </a:extLst>
          </p:cNvPr>
          <p:cNvSpPr/>
          <p:nvPr/>
        </p:nvSpPr>
        <p:spPr>
          <a:xfrm>
            <a:off x="6988505" y="298656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1937191-2429-41DE-B378-798F63E2A61E}"/>
              </a:ext>
            </a:extLst>
          </p:cNvPr>
          <p:cNvCxnSpPr>
            <a:cxnSpLocks/>
            <a:stCxn id="49" idx="3"/>
            <a:endCxn id="38" idx="1"/>
          </p:cNvCxnSpPr>
          <p:nvPr/>
        </p:nvCxnSpPr>
        <p:spPr>
          <a:xfrm>
            <a:off x="7928066" y="3255802"/>
            <a:ext cx="1704670" cy="2238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6DED138-5397-470D-B8EB-273E558F2E13}"/>
              </a:ext>
            </a:extLst>
          </p:cNvPr>
          <p:cNvSpPr txBox="1"/>
          <p:nvPr/>
        </p:nvSpPr>
        <p:spPr>
          <a:xfrm>
            <a:off x="8509290" y="3021544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9F830C1-2A4B-4AC4-9984-64DFA055EFED}"/>
              </a:ext>
            </a:extLst>
          </p:cNvPr>
          <p:cNvSpPr txBox="1"/>
          <p:nvPr/>
        </p:nvSpPr>
        <p:spPr>
          <a:xfrm>
            <a:off x="6937120" y="354209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5A2C0DC-50CF-4234-99B8-FF6BD172C2D7}"/>
              </a:ext>
            </a:extLst>
          </p:cNvPr>
          <p:cNvSpPr/>
          <p:nvPr/>
        </p:nvSpPr>
        <p:spPr>
          <a:xfrm>
            <a:off x="6988505" y="377712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98B91BB6-839D-4320-B1D7-15126CBF3BE4}"/>
              </a:ext>
            </a:extLst>
          </p:cNvPr>
          <p:cNvGraphicFramePr>
            <a:graphicFrameLocks noGrp="1"/>
          </p:cNvGraphicFramePr>
          <p:nvPr/>
        </p:nvGraphicFramePr>
        <p:xfrm>
          <a:off x="9631570" y="3771989"/>
          <a:ext cx="1517088" cy="54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01">
                  <a:extLst>
                    <a:ext uri="{9D8B030D-6E8A-4147-A177-3AD203B41FA5}">
                      <a16:colId xmlns:a16="http://schemas.microsoft.com/office/drawing/2014/main" val="2640991930"/>
                    </a:ext>
                  </a:extLst>
                </a:gridCol>
                <a:gridCol w="1017087">
                  <a:extLst>
                    <a:ext uri="{9D8B030D-6E8A-4147-A177-3AD203B41FA5}">
                      <a16:colId xmlns:a16="http://schemas.microsoft.com/office/drawing/2014/main" val="3998051679"/>
                    </a:ext>
                  </a:extLst>
                </a:gridCol>
              </a:tblGrid>
              <a:tr h="543604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1017"/>
                  </a:ext>
                </a:extLst>
              </a:tr>
            </a:tbl>
          </a:graphicData>
        </a:graphic>
      </p:graphicFrame>
      <p:sp>
        <p:nvSpPr>
          <p:cNvPr id="61" name="文字方塊 60">
            <a:extLst>
              <a:ext uri="{FF2B5EF4-FFF2-40B4-BE49-F238E27FC236}">
                <a16:creationId xmlns:a16="http://schemas.microsoft.com/office/drawing/2014/main" id="{FA347106-B4AB-426F-A736-4F5DE05D1721}"/>
              </a:ext>
            </a:extLst>
          </p:cNvPr>
          <p:cNvSpPr txBox="1"/>
          <p:nvPr/>
        </p:nvSpPr>
        <p:spPr>
          <a:xfrm>
            <a:off x="9659005" y="3556545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endParaRPr lang="zh-TW" altLang="en-US" sz="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F0E98B2-5372-4DE8-9D1B-562F1407111B}"/>
              </a:ext>
            </a:extLst>
          </p:cNvPr>
          <p:cNvSpPr txBox="1"/>
          <p:nvPr/>
        </p:nvSpPr>
        <p:spPr>
          <a:xfrm>
            <a:off x="8509290" y="3812101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7F36749-9B6C-4ACF-866A-360644CD9497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7928066" y="4043791"/>
            <a:ext cx="1703504" cy="256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7A0AEAE2-360B-4B66-A39B-38F487CB2203}"/>
              </a:ext>
            </a:extLst>
          </p:cNvPr>
          <p:cNvGrpSpPr/>
          <p:nvPr/>
        </p:nvGrpSpPr>
        <p:grpSpPr>
          <a:xfrm>
            <a:off x="9600267" y="2766160"/>
            <a:ext cx="1413630" cy="808785"/>
            <a:chOff x="9600267" y="2766160"/>
            <a:chExt cx="1413630" cy="808785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0DD96286-93C4-4115-93AE-17AF1EFBB235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箭號: 五邊形 37">
              <a:extLst>
                <a:ext uri="{FF2B5EF4-FFF2-40B4-BE49-F238E27FC236}">
                  <a16:creationId xmlns:a16="http://schemas.microsoft.com/office/drawing/2014/main" id="{961D6EF5-11FA-4268-8CD5-16FC33C5E46B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10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E2EA732-417B-475A-B470-501883B4ED62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矩形 63">
            <a:extLst>
              <a:ext uri="{FF2B5EF4-FFF2-40B4-BE49-F238E27FC236}">
                <a16:creationId xmlns:a16="http://schemas.microsoft.com/office/drawing/2014/main" id="{6122F2E6-C5F5-48F3-973E-F750B1FAABFB}"/>
              </a:ext>
            </a:extLst>
          </p:cNvPr>
          <p:cNvSpPr/>
          <p:nvPr/>
        </p:nvSpPr>
        <p:spPr>
          <a:xfrm>
            <a:off x="6560159" y="4628001"/>
            <a:ext cx="2201980" cy="538468"/>
          </a:xfrm>
          <a:prstGeom prst="rect">
            <a:avLst/>
          </a:prstGeom>
          <a:solidFill>
            <a:srgbClr val="B6E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for </a:t>
            </a:r>
            <a:r>
              <a:rPr lang="en-US" altLang="zh-TW" b="1" dirty="0" err="1">
                <a:solidFill>
                  <a:schemeClr val="tx1"/>
                </a:solidFill>
              </a:rPr>
              <a:t>i</a:t>
            </a:r>
            <a:r>
              <a:rPr lang="en-US" altLang="zh-TW" b="1" dirty="0">
                <a:solidFill>
                  <a:schemeClr val="tx1"/>
                </a:solidFill>
              </a:rPr>
              <a:t> in range(1,11,1)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81FF4F49-9878-4037-A42F-2786414D04A0}"/>
              </a:ext>
            </a:extLst>
          </p:cNvPr>
          <p:cNvSpPr txBox="1"/>
          <p:nvPr/>
        </p:nvSpPr>
        <p:spPr>
          <a:xfrm>
            <a:off x="6509461" y="4407905"/>
            <a:ext cx="22526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&lt;/&gt; 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使用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for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loop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和 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range()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函式</a:t>
            </a:r>
          </a:p>
        </p:txBody>
      </p:sp>
      <p:pic>
        <p:nvPicPr>
          <p:cNvPr id="66" name="Picture 6" descr="https://cdn-icons-png.flaticon.com/256/10302/10302544.png">
            <a:extLst>
              <a:ext uri="{FF2B5EF4-FFF2-40B4-BE49-F238E27FC236}">
                <a16:creationId xmlns:a16="http://schemas.microsoft.com/office/drawing/2014/main" id="{AE720583-A359-456D-A2B7-86DEDCEFB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872094" y="4923157"/>
            <a:ext cx="437646" cy="43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文字方塊 66">
            <a:extLst>
              <a:ext uri="{FF2B5EF4-FFF2-40B4-BE49-F238E27FC236}">
                <a16:creationId xmlns:a16="http://schemas.microsoft.com/office/drawing/2014/main" id="{FCC2F6BE-B7FE-4062-BB51-3E4A67E19516}"/>
              </a:ext>
            </a:extLst>
          </p:cNvPr>
          <p:cNvSpPr txBox="1"/>
          <p:nvPr/>
        </p:nvSpPr>
        <p:spPr>
          <a:xfrm>
            <a:off x="6560159" y="5349386"/>
            <a:ext cx="1703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~ 11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數字的列表</a:t>
            </a:r>
            <a:endParaRPr lang="zh-TW" altLang="en-US" sz="4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865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07963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A7BA5AC-A3D8-44CD-B021-776BDB709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047137"/>
              </p:ext>
            </p:extLst>
          </p:nvPr>
        </p:nvGraphicFramePr>
        <p:xfrm>
          <a:off x="6259017" y="4649952"/>
          <a:ext cx="55858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0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209896" y="4996180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298960" y="49976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C704D920-6412-4092-A9DB-F61F01264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文字方塊 57">
            <a:extLst>
              <a:ext uri="{FF2B5EF4-FFF2-40B4-BE49-F238E27FC236}">
                <a16:creationId xmlns:a16="http://schemas.microsoft.com/office/drawing/2014/main" id="{C9F830C1-2A4B-4AC4-9984-64DFA055EFED}"/>
              </a:ext>
            </a:extLst>
          </p:cNvPr>
          <p:cNvSpPr txBox="1"/>
          <p:nvPr/>
        </p:nvSpPr>
        <p:spPr>
          <a:xfrm>
            <a:off x="6937120" y="259382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5A2C0DC-50CF-4234-99B8-FF6BD172C2D7}"/>
              </a:ext>
            </a:extLst>
          </p:cNvPr>
          <p:cNvSpPr/>
          <p:nvPr/>
        </p:nvSpPr>
        <p:spPr>
          <a:xfrm>
            <a:off x="6988505" y="2828854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98B91BB6-839D-4320-B1D7-15126CBF3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52448"/>
              </p:ext>
            </p:extLst>
          </p:nvPr>
        </p:nvGraphicFramePr>
        <p:xfrm>
          <a:off x="9631570" y="2823718"/>
          <a:ext cx="1517088" cy="54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01">
                  <a:extLst>
                    <a:ext uri="{9D8B030D-6E8A-4147-A177-3AD203B41FA5}">
                      <a16:colId xmlns:a16="http://schemas.microsoft.com/office/drawing/2014/main" val="2640991930"/>
                    </a:ext>
                  </a:extLst>
                </a:gridCol>
                <a:gridCol w="1017087">
                  <a:extLst>
                    <a:ext uri="{9D8B030D-6E8A-4147-A177-3AD203B41FA5}">
                      <a16:colId xmlns:a16="http://schemas.microsoft.com/office/drawing/2014/main" val="3998051679"/>
                    </a:ext>
                  </a:extLst>
                </a:gridCol>
              </a:tblGrid>
              <a:tr h="543604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1017"/>
                  </a:ext>
                </a:extLst>
              </a:tr>
            </a:tbl>
          </a:graphicData>
        </a:graphic>
      </p:graphicFrame>
      <p:sp>
        <p:nvSpPr>
          <p:cNvPr id="61" name="文字方塊 60">
            <a:extLst>
              <a:ext uri="{FF2B5EF4-FFF2-40B4-BE49-F238E27FC236}">
                <a16:creationId xmlns:a16="http://schemas.microsoft.com/office/drawing/2014/main" id="{FA347106-B4AB-426F-A736-4F5DE05D1721}"/>
              </a:ext>
            </a:extLst>
          </p:cNvPr>
          <p:cNvSpPr txBox="1"/>
          <p:nvPr/>
        </p:nvSpPr>
        <p:spPr>
          <a:xfrm>
            <a:off x="9659005" y="2608274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endParaRPr lang="zh-TW" altLang="en-US" sz="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F0E98B2-5372-4DE8-9D1B-562F1407111B}"/>
              </a:ext>
            </a:extLst>
          </p:cNvPr>
          <p:cNvSpPr txBox="1"/>
          <p:nvPr/>
        </p:nvSpPr>
        <p:spPr>
          <a:xfrm>
            <a:off x="8509290" y="286383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7F36749-9B6C-4ACF-866A-360644CD9497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7928066" y="3095520"/>
            <a:ext cx="1703504" cy="256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6122F2E6-C5F5-48F3-973E-F750B1FAABFB}"/>
              </a:ext>
            </a:extLst>
          </p:cNvPr>
          <p:cNvSpPr/>
          <p:nvPr/>
        </p:nvSpPr>
        <p:spPr>
          <a:xfrm>
            <a:off x="6560159" y="3679730"/>
            <a:ext cx="2201980" cy="538468"/>
          </a:xfrm>
          <a:prstGeom prst="rect">
            <a:avLst/>
          </a:prstGeom>
          <a:solidFill>
            <a:srgbClr val="B6E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for </a:t>
            </a:r>
            <a:r>
              <a:rPr lang="en-US" altLang="zh-TW" b="1" dirty="0" err="1">
                <a:solidFill>
                  <a:schemeClr val="tx1"/>
                </a:solidFill>
              </a:rPr>
              <a:t>i</a:t>
            </a:r>
            <a:r>
              <a:rPr lang="en-US" altLang="zh-TW" b="1" dirty="0">
                <a:solidFill>
                  <a:schemeClr val="tx1"/>
                </a:solidFill>
              </a:rPr>
              <a:t> in range(1,11,1)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81FF4F49-9878-4037-A42F-2786414D04A0}"/>
              </a:ext>
            </a:extLst>
          </p:cNvPr>
          <p:cNvSpPr txBox="1"/>
          <p:nvPr/>
        </p:nvSpPr>
        <p:spPr>
          <a:xfrm>
            <a:off x="6509461" y="3459634"/>
            <a:ext cx="22526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&lt;/&gt; 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使用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for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loop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和 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range()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函式</a:t>
            </a:r>
          </a:p>
        </p:txBody>
      </p:sp>
      <p:pic>
        <p:nvPicPr>
          <p:cNvPr id="66" name="Picture 6" descr="https://cdn-icons-png.flaticon.com/256/10302/10302544.png">
            <a:extLst>
              <a:ext uri="{FF2B5EF4-FFF2-40B4-BE49-F238E27FC236}">
                <a16:creationId xmlns:a16="http://schemas.microsoft.com/office/drawing/2014/main" id="{AE720583-A359-456D-A2B7-86DEDCEFB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872094" y="4034490"/>
            <a:ext cx="437646" cy="43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文字方塊 66">
            <a:extLst>
              <a:ext uri="{FF2B5EF4-FFF2-40B4-BE49-F238E27FC236}">
                <a16:creationId xmlns:a16="http://schemas.microsoft.com/office/drawing/2014/main" id="{FCC2F6BE-B7FE-4062-BB51-3E4A67E19516}"/>
              </a:ext>
            </a:extLst>
          </p:cNvPr>
          <p:cNvSpPr txBox="1"/>
          <p:nvPr/>
        </p:nvSpPr>
        <p:spPr>
          <a:xfrm>
            <a:off x="6246687" y="4393457"/>
            <a:ext cx="1703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~ 11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數字的列表</a:t>
            </a:r>
            <a:endParaRPr lang="zh-TW" altLang="en-US" sz="4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25DA6BD-434D-4893-9938-45FDA372E550}"/>
              </a:ext>
            </a:extLst>
          </p:cNvPr>
          <p:cNvSpPr/>
          <p:nvPr/>
        </p:nvSpPr>
        <p:spPr>
          <a:xfrm>
            <a:off x="7216694" y="5532354"/>
            <a:ext cx="1046969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sum           </a:t>
            </a:r>
            <a:r>
              <a:rPr lang="en-US" altLang="zh-TW" sz="1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1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2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  </a:t>
            </a:r>
            <a:r>
              <a:rPr lang="en-US" altLang="zh-TW" sz="12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0B20DAA-B3DD-4B33-A042-E3A65ACA6147}"/>
              </a:ext>
            </a:extLst>
          </p:cNvPr>
          <p:cNvSpPr/>
          <p:nvPr/>
        </p:nvSpPr>
        <p:spPr>
          <a:xfrm>
            <a:off x="7131176" y="534602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0CEE862F-DAC4-40B0-B5BA-9A44E2909173}"/>
              </a:ext>
            </a:extLst>
          </p:cNvPr>
          <p:cNvCxnSpPr>
            <a:stCxn id="46" idx="2"/>
            <a:endCxn id="51" idx="1"/>
          </p:cNvCxnSpPr>
          <p:nvPr/>
        </p:nvCxnSpPr>
        <p:spPr>
          <a:xfrm rot="16200000" flipH="1">
            <a:off x="6545970" y="5239630"/>
            <a:ext cx="660258" cy="68119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59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07963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A7BA5AC-A3D8-44CD-B021-776BDB7094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017" y="4649952"/>
          <a:ext cx="55858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0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209896" y="4996180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298960" y="49976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C704D920-6412-4092-A9DB-F61F01264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文字方塊 57">
            <a:extLst>
              <a:ext uri="{FF2B5EF4-FFF2-40B4-BE49-F238E27FC236}">
                <a16:creationId xmlns:a16="http://schemas.microsoft.com/office/drawing/2014/main" id="{C9F830C1-2A4B-4AC4-9984-64DFA055EFED}"/>
              </a:ext>
            </a:extLst>
          </p:cNvPr>
          <p:cNvSpPr txBox="1"/>
          <p:nvPr/>
        </p:nvSpPr>
        <p:spPr>
          <a:xfrm>
            <a:off x="6937120" y="259382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5A2C0DC-50CF-4234-99B8-FF6BD172C2D7}"/>
              </a:ext>
            </a:extLst>
          </p:cNvPr>
          <p:cNvSpPr/>
          <p:nvPr/>
        </p:nvSpPr>
        <p:spPr>
          <a:xfrm>
            <a:off x="6988505" y="2828854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98B91BB6-839D-4320-B1D7-15126CBF3BE4}"/>
              </a:ext>
            </a:extLst>
          </p:cNvPr>
          <p:cNvGraphicFramePr>
            <a:graphicFrameLocks noGrp="1"/>
          </p:cNvGraphicFramePr>
          <p:nvPr/>
        </p:nvGraphicFramePr>
        <p:xfrm>
          <a:off x="9631570" y="2823718"/>
          <a:ext cx="1517088" cy="54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01">
                  <a:extLst>
                    <a:ext uri="{9D8B030D-6E8A-4147-A177-3AD203B41FA5}">
                      <a16:colId xmlns:a16="http://schemas.microsoft.com/office/drawing/2014/main" val="2640991930"/>
                    </a:ext>
                  </a:extLst>
                </a:gridCol>
                <a:gridCol w="1017087">
                  <a:extLst>
                    <a:ext uri="{9D8B030D-6E8A-4147-A177-3AD203B41FA5}">
                      <a16:colId xmlns:a16="http://schemas.microsoft.com/office/drawing/2014/main" val="3998051679"/>
                    </a:ext>
                  </a:extLst>
                </a:gridCol>
              </a:tblGrid>
              <a:tr h="543604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1017"/>
                  </a:ext>
                </a:extLst>
              </a:tr>
            </a:tbl>
          </a:graphicData>
        </a:graphic>
      </p:graphicFrame>
      <p:sp>
        <p:nvSpPr>
          <p:cNvPr id="61" name="文字方塊 60">
            <a:extLst>
              <a:ext uri="{FF2B5EF4-FFF2-40B4-BE49-F238E27FC236}">
                <a16:creationId xmlns:a16="http://schemas.microsoft.com/office/drawing/2014/main" id="{FA347106-B4AB-426F-A736-4F5DE05D1721}"/>
              </a:ext>
            </a:extLst>
          </p:cNvPr>
          <p:cNvSpPr txBox="1"/>
          <p:nvPr/>
        </p:nvSpPr>
        <p:spPr>
          <a:xfrm>
            <a:off x="9659005" y="2608274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endParaRPr lang="zh-TW" altLang="en-US" sz="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F0E98B2-5372-4DE8-9D1B-562F1407111B}"/>
              </a:ext>
            </a:extLst>
          </p:cNvPr>
          <p:cNvSpPr txBox="1"/>
          <p:nvPr/>
        </p:nvSpPr>
        <p:spPr>
          <a:xfrm rot="1249180">
            <a:off x="8642388" y="3332675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7F36749-9B6C-4ACF-866A-360644CD9497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7928066" y="3095520"/>
            <a:ext cx="1703504" cy="256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6122F2E6-C5F5-48F3-973E-F750B1FAABFB}"/>
              </a:ext>
            </a:extLst>
          </p:cNvPr>
          <p:cNvSpPr/>
          <p:nvPr/>
        </p:nvSpPr>
        <p:spPr>
          <a:xfrm>
            <a:off x="6560159" y="3679730"/>
            <a:ext cx="2201980" cy="538468"/>
          </a:xfrm>
          <a:prstGeom prst="rect">
            <a:avLst/>
          </a:prstGeom>
          <a:solidFill>
            <a:srgbClr val="B6E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for </a:t>
            </a:r>
            <a:r>
              <a:rPr lang="en-US" altLang="zh-TW" b="1" dirty="0" err="1">
                <a:solidFill>
                  <a:schemeClr val="tx1"/>
                </a:solidFill>
              </a:rPr>
              <a:t>i</a:t>
            </a:r>
            <a:r>
              <a:rPr lang="en-US" altLang="zh-TW" b="1" dirty="0">
                <a:solidFill>
                  <a:schemeClr val="tx1"/>
                </a:solidFill>
              </a:rPr>
              <a:t> in range(1,11,1)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81FF4F49-9878-4037-A42F-2786414D04A0}"/>
              </a:ext>
            </a:extLst>
          </p:cNvPr>
          <p:cNvSpPr txBox="1"/>
          <p:nvPr/>
        </p:nvSpPr>
        <p:spPr>
          <a:xfrm>
            <a:off x="6509461" y="3459634"/>
            <a:ext cx="22526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&lt;/&gt; 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使用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for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loop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和 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range()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函式</a:t>
            </a:r>
          </a:p>
        </p:txBody>
      </p:sp>
      <p:pic>
        <p:nvPicPr>
          <p:cNvPr id="66" name="Picture 6" descr="https://cdn-icons-png.flaticon.com/256/10302/10302544.png">
            <a:extLst>
              <a:ext uri="{FF2B5EF4-FFF2-40B4-BE49-F238E27FC236}">
                <a16:creationId xmlns:a16="http://schemas.microsoft.com/office/drawing/2014/main" id="{AE720583-A359-456D-A2B7-86DEDCEFB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872094" y="4034490"/>
            <a:ext cx="437646" cy="43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文字方塊 66">
            <a:extLst>
              <a:ext uri="{FF2B5EF4-FFF2-40B4-BE49-F238E27FC236}">
                <a16:creationId xmlns:a16="http://schemas.microsoft.com/office/drawing/2014/main" id="{FCC2F6BE-B7FE-4062-BB51-3E4A67E19516}"/>
              </a:ext>
            </a:extLst>
          </p:cNvPr>
          <p:cNvSpPr txBox="1"/>
          <p:nvPr/>
        </p:nvSpPr>
        <p:spPr>
          <a:xfrm>
            <a:off x="6246687" y="4393457"/>
            <a:ext cx="1703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~ 11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數字的列表</a:t>
            </a:r>
            <a:endParaRPr lang="zh-TW" altLang="en-US" sz="4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25DA6BD-434D-4893-9938-45FDA372E550}"/>
              </a:ext>
            </a:extLst>
          </p:cNvPr>
          <p:cNvSpPr/>
          <p:nvPr/>
        </p:nvSpPr>
        <p:spPr>
          <a:xfrm>
            <a:off x="7216694" y="5532354"/>
            <a:ext cx="1046969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sum           </a:t>
            </a:r>
            <a:r>
              <a:rPr lang="en-US" altLang="zh-TW" sz="1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1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2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  </a:t>
            </a:r>
            <a:r>
              <a:rPr lang="en-US" altLang="zh-TW" sz="12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0B20DAA-B3DD-4B33-A042-E3A65ACA6147}"/>
              </a:ext>
            </a:extLst>
          </p:cNvPr>
          <p:cNvSpPr/>
          <p:nvPr/>
        </p:nvSpPr>
        <p:spPr>
          <a:xfrm>
            <a:off x="7131176" y="534602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0CEE862F-DAC4-40B0-B5BA-9A44E2909173}"/>
              </a:ext>
            </a:extLst>
          </p:cNvPr>
          <p:cNvCxnSpPr>
            <a:stCxn id="46" idx="2"/>
            <a:endCxn id="51" idx="1"/>
          </p:cNvCxnSpPr>
          <p:nvPr/>
        </p:nvCxnSpPr>
        <p:spPr>
          <a:xfrm rot="16200000" flipH="1">
            <a:off x="6545970" y="5239630"/>
            <a:ext cx="660258" cy="68119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146068E4-CF5D-49F3-AB96-A1F99EC67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786759"/>
              </p:ext>
            </p:extLst>
          </p:nvPr>
        </p:nvGraphicFramePr>
        <p:xfrm>
          <a:off x="9631570" y="3527274"/>
          <a:ext cx="1517088" cy="54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01">
                  <a:extLst>
                    <a:ext uri="{9D8B030D-6E8A-4147-A177-3AD203B41FA5}">
                      <a16:colId xmlns:a16="http://schemas.microsoft.com/office/drawing/2014/main" val="2640991930"/>
                    </a:ext>
                  </a:extLst>
                </a:gridCol>
                <a:gridCol w="1017087">
                  <a:extLst>
                    <a:ext uri="{9D8B030D-6E8A-4147-A177-3AD203B41FA5}">
                      <a16:colId xmlns:a16="http://schemas.microsoft.com/office/drawing/2014/main" val="3998051679"/>
                    </a:ext>
                  </a:extLst>
                </a:gridCol>
              </a:tblGrid>
              <a:tr h="543604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1017"/>
                  </a:ext>
                </a:extLst>
              </a:tr>
            </a:tbl>
          </a:graphicData>
        </a:graphic>
      </p:graphicFrame>
      <p:sp>
        <p:nvSpPr>
          <p:cNvPr id="38" name="文字方塊 37">
            <a:extLst>
              <a:ext uri="{FF2B5EF4-FFF2-40B4-BE49-F238E27FC236}">
                <a16:creationId xmlns:a16="http://schemas.microsoft.com/office/drawing/2014/main" id="{557F9E03-2BF9-4033-A0C9-C149C91CDF98}"/>
              </a:ext>
            </a:extLst>
          </p:cNvPr>
          <p:cNvSpPr txBox="1"/>
          <p:nvPr/>
        </p:nvSpPr>
        <p:spPr>
          <a:xfrm>
            <a:off x="9659005" y="3311830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endParaRPr lang="zh-TW" altLang="en-US" sz="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73A7A33-756E-458F-A4FB-4023EFACD04F}"/>
              </a:ext>
            </a:extLst>
          </p:cNvPr>
          <p:cNvCxnSpPr>
            <a:stCxn id="59" idx="3"/>
            <a:endCxn id="37" idx="1"/>
          </p:cNvCxnSpPr>
          <p:nvPr/>
        </p:nvCxnSpPr>
        <p:spPr>
          <a:xfrm>
            <a:off x="7928066" y="3098088"/>
            <a:ext cx="1703504" cy="70098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59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07963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A7BA5AC-A3D8-44CD-B021-776BDB709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7032"/>
              </p:ext>
            </p:extLst>
          </p:nvPr>
        </p:nvGraphicFramePr>
        <p:xfrm>
          <a:off x="6259017" y="4649952"/>
          <a:ext cx="55858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0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209896" y="4996180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298960" y="49976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C704D920-6412-4092-A9DB-F61F01264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文字方塊 57">
            <a:extLst>
              <a:ext uri="{FF2B5EF4-FFF2-40B4-BE49-F238E27FC236}">
                <a16:creationId xmlns:a16="http://schemas.microsoft.com/office/drawing/2014/main" id="{C9F830C1-2A4B-4AC4-9984-64DFA055EFED}"/>
              </a:ext>
            </a:extLst>
          </p:cNvPr>
          <p:cNvSpPr txBox="1"/>
          <p:nvPr/>
        </p:nvSpPr>
        <p:spPr>
          <a:xfrm>
            <a:off x="6937120" y="259382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5A2C0DC-50CF-4234-99B8-FF6BD172C2D7}"/>
              </a:ext>
            </a:extLst>
          </p:cNvPr>
          <p:cNvSpPr/>
          <p:nvPr/>
        </p:nvSpPr>
        <p:spPr>
          <a:xfrm>
            <a:off x="6988505" y="2828854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98B91BB6-839D-4320-B1D7-15126CBF3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481"/>
              </p:ext>
            </p:extLst>
          </p:nvPr>
        </p:nvGraphicFramePr>
        <p:xfrm>
          <a:off x="9631570" y="2823718"/>
          <a:ext cx="1517088" cy="54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01">
                  <a:extLst>
                    <a:ext uri="{9D8B030D-6E8A-4147-A177-3AD203B41FA5}">
                      <a16:colId xmlns:a16="http://schemas.microsoft.com/office/drawing/2014/main" val="2640991930"/>
                    </a:ext>
                  </a:extLst>
                </a:gridCol>
                <a:gridCol w="1017087">
                  <a:extLst>
                    <a:ext uri="{9D8B030D-6E8A-4147-A177-3AD203B41FA5}">
                      <a16:colId xmlns:a16="http://schemas.microsoft.com/office/drawing/2014/main" val="3998051679"/>
                    </a:ext>
                  </a:extLst>
                </a:gridCol>
              </a:tblGrid>
              <a:tr h="543604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1017"/>
                  </a:ext>
                </a:extLst>
              </a:tr>
            </a:tbl>
          </a:graphicData>
        </a:graphic>
      </p:graphicFrame>
      <p:sp>
        <p:nvSpPr>
          <p:cNvPr id="61" name="文字方塊 60">
            <a:extLst>
              <a:ext uri="{FF2B5EF4-FFF2-40B4-BE49-F238E27FC236}">
                <a16:creationId xmlns:a16="http://schemas.microsoft.com/office/drawing/2014/main" id="{FA347106-B4AB-426F-A736-4F5DE05D1721}"/>
              </a:ext>
            </a:extLst>
          </p:cNvPr>
          <p:cNvSpPr txBox="1"/>
          <p:nvPr/>
        </p:nvSpPr>
        <p:spPr>
          <a:xfrm>
            <a:off x="9659005" y="2608274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endParaRPr lang="zh-TW" altLang="en-US" sz="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7F36749-9B6C-4ACF-866A-360644CD9497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7928066" y="3095520"/>
            <a:ext cx="1703504" cy="2568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6122F2E6-C5F5-48F3-973E-F750B1FAABFB}"/>
              </a:ext>
            </a:extLst>
          </p:cNvPr>
          <p:cNvSpPr/>
          <p:nvPr/>
        </p:nvSpPr>
        <p:spPr>
          <a:xfrm>
            <a:off x="6560159" y="3679730"/>
            <a:ext cx="2201980" cy="538468"/>
          </a:xfrm>
          <a:prstGeom prst="rect">
            <a:avLst/>
          </a:prstGeom>
          <a:solidFill>
            <a:srgbClr val="B6E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for </a:t>
            </a:r>
            <a:r>
              <a:rPr lang="en-US" altLang="zh-TW" b="1" dirty="0" err="1">
                <a:solidFill>
                  <a:schemeClr val="tx1"/>
                </a:solidFill>
              </a:rPr>
              <a:t>i</a:t>
            </a:r>
            <a:r>
              <a:rPr lang="en-US" altLang="zh-TW" b="1" dirty="0">
                <a:solidFill>
                  <a:schemeClr val="tx1"/>
                </a:solidFill>
              </a:rPr>
              <a:t> in range(1,11,1)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81FF4F49-9878-4037-A42F-2786414D04A0}"/>
              </a:ext>
            </a:extLst>
          </p:cNvPr>
          <p:cNvSpPr txBox="1"/>
          <p:nvPr/>
        </p:nvSpPr>
        <p:spPr>
          <a:xfrm>
            <a:off x="6509461" y="3459634"/>
            <a:ext cx="22526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&lt;/&gt; 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使用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for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loop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和 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range()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函式</a:t>
            </a:r>
          </a:p>
        </p:txBody>
      </p:sp>
      <p:pic>
        <p:nvPicPr>
          <p:cNvPr id="66" name="Picture 6" descr="https://cdn-icons-png.flaticon.com/256/10302/10302544.png">
            <a:extLst>
              <a:ext uri="{FF2B5EF4-FFF2-40B4-BE49-F238E27FC236}">
                <a16:creationId xmlns:a16="http://schemas.microsoft.com/office/drawing/2014/main" id="{AE720583-A359-456D-A2B7-86DEDCEFB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872094" y="4034490"/>
            <a:ext cx="437646" cy="43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文字方塊 66">
            <a:extLst>
              <a:ext uri="{FF2B5EF4-FFF2-40B4-BE49-F238E27FC236}">
                <a16:creationId xmlns:a16="http://schemas.microsoft.com/office/drawing/2014/main" id="{FCC2F6BE-B7FE-4062-BB51-3E4A67E19516}"/>
              </a:ext>
            </a:extLst>
          </p:cNvPr>
          <p:cNvSpPr txBox="1"/>
          <p:nvPr/>
        </p:nvSpPr>
        <p:spPr>
          <a:xfrm>
            <a:off x="6246687" y="4393457"/>
            <a:ext cx="1703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~ 11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數字的列表</a:t>
            </a:r>
            <a:endParaRPr lang="zh-TW" altLang="en-US" sz="4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57F9E03-2BF9-4033-A0C9-C149C91CDF98}"/>
              </a:ext>
            </a:extLst>
          </p:cNvPr>
          <p:cNvSpPr txBox="1"/>
          <p:nvPr/>
        </p:nvSpPr>
        <p:spPr>
          <a:xfrm>
            <a:off x="9659005" y="3311830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endParaRPr lang="zh-TW" altLang="en-US" sz="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D2B1842-6EB3-479A-B296-4C898E9953A0}"/>
              </a:ext>
            </a:extLst>
          </p:cNvPr>
          <p:cNvSpPr/>
          <p:nvPr/>
        </p:nvSpPr>
        <p:spPr>
          <a:xfrm>
            <a:off x="7216694" y="5532354"/>
            <a:ext cx="1046969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sum           </a:t>
            </a:r>
            <a:r>
              <a:rPr lang="en-US" altLang="zh-TW" sz="1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2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2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  </a:t>
            </a:r>
            <a:r>
              <a:rPr lang="en-US" altLang="zh-TW" sz="12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E9C8C1C-AD9F-4448-B3D7-B32A4377865C}"/>
              </a:ext>
            </a:extLst>
          </p:cNvPr>
          <p:cNvSpPr/>
          <p:nvPr/>
        </p:nvSpPr>
        <p:spPr>
          <a:xfrm>
            <a:off x="7131176" y="5346023"/>
            <a:ext cx="5693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1EFB697F-9D47-4B5D-9879-A84C3A7CA3C8}"/>
              </a:ext>
            </a:extLst>
          </p:cNvPr>
          <p:cNvCxnSpPr>
            <a:cxnSpLocks/>
            <a:endCxn id="39" idx="1"/>
          </p:cNvCxnSpPr>
          <p:nvPr/>
        </p:nvCxnSpPr>
        <p:spPr>
          <a:xfrm rot="16200000" flipH="1">
            <a:off x="6645512" y="5339172"/>
            <a:ext cx="914174" cy="22819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149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07963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209896" y="4996180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298960" y="49976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C704D920-6412-4092-A9DB-F61F01264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文字方塊 57">
            <a:extLst>
              <a:ext uri="{FF2B5EF4-FFF2-40B4-BE49-F238E27FC236}">
                <a16:creationId xmlns:a16="http://schemas.microsoft.com/office/drawing/2014/main" id="{C9F830C1-2A4B-4AC4-9984-64DFA055EFED}"/>
              </a:ext>
            </a:extLst>
          </p:cNvPr>
          <p:cNvSpPr txBox="1"/>
          <p:nvPr/>
        </p:nvSpPr>
        <p:spPr>
          <a:xfrm>
            <a:off x="6937120" y="259382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5A2C0DC-50CF-4234-99B8-FF6BD172C2D7}"/>
              </a:ext>
            </a:extLst>
          </p:cNvPr>
          <p:cNvSpPr/>
          <p:nvPr/>
        </p:nvSpPr>
        <p:spPr>
          <a:xfrm>
            <a:off x="6988505" y="2828854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98B91BB6-839D-4320-B1D7-15126CBF3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287221"/>
              </p:ext>
            </p:extLst>
          </p:nvPr>
        </p:nvGraphicFramePr>
        <p:xfrm>
          <a:off x="9631570" y="2823718"/>
          <a:ext cx="1517088" cy="54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01">
                  <a:extLst>
                    <a:ext uri="{9D8B030D-6E8A-4147-A177-3AD203B41FA5}">
                      <a16:colId xmlns:a16="http://schemas.microsoft.com/office/drawing/2014/main" val="2640991930"/>
                    </a:ext>
                  </a:extLst>
                </a:gridCol>
                <a:gridCol w="1017087">
                  <a:extLst>
                    <a:ext uri="{9D8B030D-6E8A-4147-A177-3AD203B41FA5}">
                      <a16:colId xmlns:a16="http://schemas.microsoft.com/office/drawing/2014/main" val="3998051679"/>
                    </a:ext>
                  </a:extLst>
                </a:gridCol>
              </a:tblGrid>
              <a:tr h="543604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1017"/>
                  </a:ext>
                </a:extLst>
              </a:tr>
            </a:tbl>
          </a:graphicData>
        </a:graphic>
      </p:graphicFrame>
      <p:sp>
        <p:nvSpPr>
          <p:cNvPr id="61" name="文字方塊 60">
            <a:extLst>
              <a:ext uri="{FF2B5EF4-FFF2-40B4-BE49-F238E27FC236}">
                <a16:creationId xmlns:a16="http://schemas.microsoft.com/office/drawing/2014/main" id="{FA347106-B4AB-426F-A736-4F5DE05D1721}"/>
              </a:ext>
            </a:extLst>
          </p:cNvPr>
          <p:cNvSpPr txBox="1"/>
          <p:nvPr/>
        </p:nvSpPr>
        <p:spPr>
          <a:xfrm>
            <a:off x="9659005" y="2608274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endParaRPr lang="zh-TW" altLang="en-US" sz="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F0E98B2-5372-4DE8-9D1B-562F1407111B}"/>
              </a:ext>
            </a:extLst>
          </p:cNvPr>
          <p:cNvSpPr txBox="1"/>
          <p:nvPr/>
        </p:nvSpPr>
        <p:spPr>
          <a:xfrm rot="1249180">
            <a:off x="8642388" y="3332675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7F36749-9B6C-4ACF-866A-360644CD9497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7928066" y="3095520"/>
            <a:ext cx="1703504" cy="256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6122F2E6-C5F5-48F3-973E-F750B1FAABFB}"/>
              </a:ext>
            </a:extLst>
          </p:cNvPr>
          <p:cNvSpPr/>
          <p:nvPr/>
        </p:nvSpPr>
        <p:spPr>
          <a:xfrm>
            <a:off x="6560159" y="3679730"/>
            <a:ext cx="2201980" cy="538468"/>
          </a:xfrm>
          <a:prstGeom prst="rect">
            <a:avLst/>
          </a:prstGeom>
          <a:solidFill>
            <a:srgbClr val="B6E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for </a:t>
            </a:r>
            <a:r>
              <a:rPr lang="en-US" altLang="zh-TW" b="1" dirty="0" err="1">
                <a:solidFill>
                  <a:schemeClr val="tx1"/>
                </a:solidFill>
              </a:rPr>
              <a:t>i</a:t>
            </a:r>
            <a:r>
              <a:rPr lang="en-US" altLang="zh-TW" b="1" dirty="0">
                <a:solidFill>
                  <a:schemeClr val="tx1"/>
                </a:solidFill>
              </a:rPr>
              <a:t> in range(1,11,1)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81FF4F49-9878-4037-A42F-2786414D04A0}"/>
              </a:ext>
            </a:extLst>
          </p:cNvPr>
          <p:cNvSpPr txBox="1"/>
          <p:nvPr/>
        </p:nvSpPr>
        <p:spPr>
          <a:xfrm>
            <a:off x="6509461" y="3459634"/>
            <a:ext cx="22526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&lt;/&gt; 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使用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for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loop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和 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range()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函式</a:t>
            </a:r>
          </a:p>
        </p:txBody>
      </p:sp>
      <p:pic>
        <p:nvPicPr>
          <p:cNvPr id="66" name="Picture 6" descr="https://cdn-icons-png.flaticon.com/256/10302/10302544.png">
            <a:extLst>
              <a:ext uri="{FF2B5EF4-FFF2-40B4-BE49-F238E27FC236}">
                <a16:creationId xmlns:a16="http://schemas.microsoft.com/office/drawing/2014/main" id="{AE720583-A359-456D-A2B7-86DEDCEFB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872094" y="4034490"/>
            <a:ext cx="437646" cy="43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文字方塊 66">
            <a:extLst>
              <a:ext uri="{FF2B5EF4-FFF2-40B4-BE49-F238E27FC236}">
                <a16:creationId xmlns:a16="http://schemas.microsoft.com/office/drawing/2014/main" id="{FCC2F6BE-B7FE-4062-BB51-3E4A67E19516}"/>
              </a:ext>
            </a:extLst>
          </p:cNvPr>
          <p:cNvSpPr txBox="1"/>
          <p:nvPr/>
        </p:nvSpPr>
        <p:spPr>
          <a:xfrm>
            <a:off x="6246687" y="4393457"/>
            <a:ext cx="1703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~ 11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數字的列表</a:t>
            </a:r>
            <a:endParaRPr lang="zh-TW" altLang="en-US" sz="4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146068E4-CF5D-49F3-AB96-A1F99EC67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76354"/>
              </p:ext>
            </p:extLst>
          </p:nvPr>
        </p:nvGraphicFramePr>
        <p:xfrm>
          <a:off x="9631570" y="3527274"/>
          <a:ext cx="1517088" cy="54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01">
                  <a:extLst>
                    <a:ext uri="{9D8B030D-6E8A-4147-A177-3AD203B41FA5}">
                      <a16:colId xmlns:a16="http://schemas.microsoft.com/office/drawing/2014/main" val="2640991930"/>
                    </a:ext>
                  </a:extLst>
                </a:gridCol>
                <a:gridCol w="1017087">
                  <a:extLst>
                    <a:ext uri="{9D8B030D-6E8A-4147-A177-3AD203B41FA5}">
                      <a16:colId xmlns:a16="http://schemas.microsoft.com/office/drawing/2014/main" val="3998051679"/>
                    </a:ext>
                  </a:extLst>
                </a:gridCol>
              </a:tblGrid>
              <a:tr h="543604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1017"/>
                  </a:ext>
                </a:extLst>
              </a:tr>
            </a:tbl>
          </a:graphicData>
        </a:graphic>
      </p:graphicFrame>
      <p:sp>
        <p:nvSpPr>
          <p:cNvPr id="38" name="文字方塊 37">
            <a:extLst>
              <a:ext uri="{FF2B5EF4-FFF2-40B4-BE49-F238E27FC236}">
                <a16:creationId xmlns:a16="http://schemas.microsoft.com/office/drawing/2014/main" id="{557F9E03-2BF9-4033-A0C9-C149C91CDF98}"/>
              </a:ext>
            </a:extLst>
          </p:cNvPr>
          <p:cNvSpPr txBox="1"/>
          <p:nvPr/>
        </p:nvSpPr>
        <p:spPr>
          <a:xfrm>
            <a:off x="9659005" y="3311830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endParaRPr lang="zh-TW" altLang="en-US" sz="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73A7A33-756E-458F-A4FB-4023EFACD04F}"/>
              </a:ext>
            </a:extLst>
          </p:cNvPr>
          <p:cNvCxnSpPr>
            <a:stCxn id="59" idx="3"/>
            <a:endCxn id="37" idx="1"/>
          </p:cNvCxnSpPr>
          <p:nvPr/>
        </p:nvCxnSpPr>
        <p:spPr>
          <a:xfrm>
            <a:off x="7928066" y="3098088"/>
            <a:ext cx="1703504" cy="70098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2DB0DC94-438D-4CF2-969E-8EE70F924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5260"/>
              </p:ext>
            </p:extLst>
          </p:nvPr>
        </p:nvGraphicFramePr>
        <p:xfrm>
          <a:off x="6259017" y="4649952"/>
          <a:ext cx="55858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0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sp>
        <p:nvSpPr>
          <p:cNvPr id="40" name="矩形 39">
            <a:extLst>
              <a:ext uri="{FF2B5EF4-FFF2-40B4-BE49-F238E27FC236}">
                <a16:creationId xmlns:a16="http://schemas.microsoft.com/office/drawing/2014/main" id="{86F7897C-CC52-40EB-81BB-5C0D7931A6B8}"/>
              </a:ext>
            </a:extLst>
          </p:cNvPr>
          <p:cNvSpPr/>
          <p:nvPr/>
        </p:nvSpPr>
        <p:spPr>
          <a:xfrm>
            <a:off x="7216694" y="5532354"/>
            <a:ext cx="1046969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sum           </a:t>
            </a:r>
            <a:r>
              <a:rPr lang="en-US" altLang="zh-TW" sz="1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2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2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  </a:t>
            </a:r>
            <a:r>
              <a:rPr lang="en-US" altLang="zh-TW" sz="12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EBB2386-BBB3-410A-A581-535BBAA58F32}"/>
              </a:ext>
            </a:extLst>
          </p:cNvPr>
          <p:cNvSpPr/>
          <p:nvPr/>
        </p:nvSpPr>
        <p:spPr>
          <a:xfrm>
            <a:off x="7131176" y="5346023"/>
            <a:ext cx="5693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4121FF90-85A6-4AB7-86B7-5E0F2B747FB4}"/>
              </a:ext>
            </a:extLst>
          </p:cNvPr>
          <p:cNvCxnSpPr>
            <a:cxnSpLocks/>
            <a:endCxn id="40" idx="1"/>
          </p:cNvCxnSpPr>
          <p:nvPr/>
        </p:nvCxnSpPr>
        <p:spPr>
          <a:xfrm rot="16200000" flipH="1">
            <a:off x="6645512" y="5339172"/>
            <a:ext cx="914174" cy="22819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098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07963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A7BA5AC-A3D8-44CD-B021-776BDB709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961"/>
              </p:ext>
            </p:extLst>
          </p:nvPr>
        </p:nvGraphicFramePr>
        <p:xfrm>
          <a:off x="6259017" y="4649952"/>
          <a:ext cx="55858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0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4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B6E2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209896" y="4996180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298960" y="49976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C704D920-6412-4092-A9DB-F61F01264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文字方塊 57">
            <a:extLst>
              <a:ext uri="{FF2B5EF4-FFF2-40B4-BE49-F238E27FC236}">
                <a16:creationId xmlns:a16="http://schemas.microsoft.com/office/drawing/2014/main" id="{C9F830C1-2A4B-4AC4-9984-64DFA055EFED}"/>
              </a:ext>
            </a:extLst>
          </p:cNvPr>
          <p:cNvSpPr txBox="1"/>
          <p:nvPr/>
        </p:nvSpPr>
        <p:spPr>
          <a:xfrm>
            <a:off x="6937120" y="259382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5A2C0DC-50CF-4234-99B8-FF6BD172C2D7}"/>
              </a:ext>
            </a:extLst>
          </p:cNvPr>
          <p:cNvSpPr/>
          <p:nvPr/>
        </p:nvSpPr>
        <p:spPr>
          <a:xfrm>
            <a:off x="6988505" y="2828854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98B91BB6-839D-4320-B1D7-15126CBF3BE4}"/>
              </a:ext>
            </a:extLst>
          </p:cNvPr>
          <p:cNvGraphicFramePr>
            <a:graphicFrameLocks noGrp="1"/>
          </p:cNvGraphicFramePr>
          <p:nvPr/>
        </p:nvGraphicFramePr>
        <p:xfrm>
          <a:off x="9631570" y="2823718"/>
          <a:ext cx="1517088" cy="54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01">
                  <a:extLst>
                    <a:ext uri="{9D8B030D-6E8A-4147-A177-3AD203B41FA5}">
                      <a16:colId xmlns:a16="http://schemas.microsoft.com/office/drawing/2014/main" val="2640991930"/>
                    </a:ext>
                  </a:extLst>
                </a:gridCol>
                <a:gridCol w="1017087">
                  <a:extLst>
                    <a:ext uri="{9D8B030D-6E8A-4147-A177-3AD203B41FA5}">
                      <a16:colId xmlns:a16="http://schemas.microsoft.com/office/drawing/2014/main" val="3998051679"/>
                    </a:ext>
                  </a:extLst>
                </a:gridCol>
              </a:tblGrid>
              <a:tr h="543604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1017"/>
                  </a:ext>
                </a:extLst>
              </a:tr>
            </a:tbl>
          </a:graphicData>
        </a:graphic>
      </p:graphicFrame>
      <p:sp>
        <p:nvSpPr>
          <p:cNvPr id="61" name="文字方塊 60">
            <a:extLst>
              <a:ext uri="{FF2B5EF4-FFF2-40B4-BE49-F238E27FC236}">
                <a16:creationId xmlns:a16="http://schemas.microsoft.com/office/drawing/2014/main" id="{FA347106-B4AB-426F-A736-4F5DE05D1721}"/>
              </a:ext>
            </a:extLst>
          </p:cNvPr>
          <p:cNvSpPr txBox="1"/>
          <p:nvPr/>
        </p:nvSpPr>
        <p:spPr>
          <a:xfrm>
            <a:off x="9659005" y="2608274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endParaRPr lang="zh-TW" altLang="en-US" sz="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7F36749-9B6C-4ACF-866A-360644CD9497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7928066" y="3095520"/>
            <a:ext cx="1703504" cy="2568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6122F2E6-C5F5-48F3-973E-F750B1FAABFB}"/>
              </a:ext>
            </a:extLst>
          </p:cNvPr>
          <p:cNvSpPr/>
          <p:nvPr/>
        </p:nvSpPr>
        <p:spPr>
          <a:xfrm>
            <a:off x="6560159" y="3679730"/>
            <a:ext cx="2201980" cy="538468"/>
          </a:xfrm>
          <a:prstGeom prst="rect">
            <a:avLst/>
          </a:prstGeom>
          <a:solidFill>
            <a:srgbClr val="B6E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for </a:t>
            </a:r>
            <a:r>
              <a:rPr lang="en-US" altLang="zh-TW" b="1" dirty="0" err="1">
                <a:solidFill>
                  <a:schemeClr val="tx1"/>
                </a:solidFill>
              </a:rPr>
              <a:t>i</a:t>
            </a:r>
            <a:r>
              <a:rPr lang="en-US" altLang="zh-TW" b="1" dirty="0">
                <a:solidFill>
                  <a:schemeClr val="tx1"/>
                </a:solidFill>
              </a:rPr>
              <a:t> in range(1,11,1)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81FF4F49-9878-4037-A42F-2786414D04A0}"/>
              </a:ext>
            </a:extLst>
          </p:cNvPr>
          <p:cNvSpPr txBox="1"/>
          <p:nvPr/>
        </p:nvSpPr>
        <p:spPr>
          <a:xfrm>
            <a:off x="6509461" y="3459634"/>
            <a:ext cx="22526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&lt;/&gt; 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使用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for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loop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和 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range()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函式</a:t>
            </a:r>
          </a:p>
        </p:txBody>
      </p:sp>
      <p:pic>
        <p:nvPicPr>
          <p:cNvPr id="66" name="Picture 6" descr="https://cdn-icons-png.flaticon.com/256/10302/10302544.png">
            <a:extLst>
              <a:ext uri="{FF2B5EF4-FFF2-40B4-BE49-F238E27FC236}">
                <a16:creationId xmlns:a16="http://schemas.microsoft.com/office/drawing/2014/main" id="{AE720583-A359-456D-A2B7-86DEDCEFB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872094" y="4034490"/>
            <a:ext cx="437646" cy="43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文字方塊 66">
            <a:extLst>
              <a:ext uri="{FF2B5EF4-FFF2-40B4-BE49-F238E27FC236}">
                <a16:creationId xmlns:a16="http://schemas.microsoft.com/office/drawing/2014/main" id="{FCC2F6BE-B7FE-4062-BB51-3E4A67E19516}"/>
              </a:ext>
            </a:extLst>
          </p:cNvPr>
          <p:cNvSpPr txBox="1"/>
          <p:nvPr/>
        </p:nvSpPr>
        <p:spPr>
          <a:xfrm>
            <a:off x="6246687" y="4393457"/>
            <a:ext cx="1703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~ 11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數字的列表</a:t>
            </a:r>
            <a:endParaRPr lang="zh-TW" altLang="en-US" sz="4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57F9E03-2BF9-4033-A0C9-C149C91CDF98}"/>
              </a:ext>
            </a:extLst>
          </p:cNvPr>
          <p:cNvSpPr txBox="1"/>
          <p:nvPr/>
        </p:nvSpPr>
        <p:spPr>
          <a:xfrm>
            <a:off x="9659005" y="3311830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endParaRPr lang="zh-TW" altLang="en-US" sz="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0753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55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07963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A7BA5AC-A3D8-44CD-B021-776BDB7094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9017" y="4649952"/>
          <a:ext cx="55858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0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50780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4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B6E2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209896" y="4996180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298960" y="49976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C704D920-6412-4092-A9DB-F61F01264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文字方塊 57">
            <a:extLst>
              <a:ext uri="{FF2B5EF4-FFF2-40B4-BE49-F238E27FC236}">
                <a16:creationId xmlns:a16="http://schemas.microsoft.com/office/drawing/2014/main" id="{C9F830C1-2A4B-4AC4-9984-64DFA055EFED}"/>
              </a:ext>
            </a:extLst>
          </p:cNvPr>
          <p:cNvSpPr txBox="1"/>
          <p:nvPr/>
        </p:nvSpPr>
        <p:spPr>
          <a:xfrm>
            <a:off x="6937120" y="259382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5A2C0DC-50CF-4234-99B8-FF6BD172C2D7}"/>
              </a:ext>
            </a:extLst>
          </p:cNvPr>
          <p:cNvSpPr/>
          <p:nvPr/>
        </p:nvSpPr>
        <p:spPr>
          <a:xfrm>
            <a:off x="6988505" y="2828854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98B91BB6-839D-4320-B1D7-15126CBF3BE4}"/>
              </a:ext>
            </a:extLst>
          </p:cNvPr>
          <p:cNvGraphicFramePr>
            <a:graphicFrameLocks noGrp="1"/>
          </p:cNvGraphicFramePr>
          <p:nvPr/>
        </p:nvGraphicFramePr>
        <p:xfrm>
          <a:off x="9631570" y="2823718"/>
          <a:ext cx="1517088" cy="54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01">
                  <a:extLst>
                    <a:ext uri="{9D8B030D-6E8A-4147-A177-3AD203B41FA5}">
                      <a16:colId xmlns:a16="http://schemas.microsoft.com/office/drawing/2014/main" val="2640991930"/>
                    </a:ext>
                  </a:extLst>
                </a:gridCol>
                <a:gridCol w="1017087">
                  <a:extLst>
                    <a:ext uri="{9D8B030D-6E8A-4147-A177-3AD203B41FA5}">
                      <a16:colId xmlns:a16="http://schemas.microsoft.com/office/drawing/2014/main" val="3998051679"/>
                    </a:ext>
                  </a:extLst>
                </a:gridCol>
              </a:tblGrid>
              <a:tr h="543604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1017"/>
                  </a:ext>
                </a:extLst>
              </a:tr>
            </a:tbl>
          </a:graphicData>
        </a:graphic>
      </p:graphicFrame>
      <p:sp>
        <p:nvSpPr>
          <p:cNvPr id="61" name="文字方塊 60">
            <a:extLst>
              <a:ext uri="{FF2B5EF4-FFF2-40B4-BE49-F238E27FC236}">
                <a16:creationId xmlns:a16="http://schemas.microsoft.com/office/drawing/2014/main" id="{FA347106-B4AB-426F-A736-4F5DE05D1721}"/>
              </a:ext>
            </a:extLst>
          </p:cNvPr>
          <p:cNvSpPr txBox="1"/>
          <p:nvPr/>
        </p:nvSpPr>
        <p:spPr>
          <a:xfrm>
            <a:off x="9659005" y="2608274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endParaRPr lang="zh-TW" altLang="en-US" sz="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7F36749-9B6C-4ACF-866A-360644CD9497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7928066" y="3095520"/>
            <a:ext cx="1703504" cy="2568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6122F2E6-C5F5-48F3-973E-F750B1FAABFB}"/>
              </a:ext>
            </a:extLst>
          </p:cNvPr>
          <p:cNvSpPr/>
          <p:nvPr/>
        </p:nvSpPr>
        <p:spPr>
          <a:xfrm>
            <a:off x="6560159" y="3679730"/>
            <a:ext cx="2201980" cy="538468"/>
          </a:xfrm>
          <a:prstGeom prst="rect">
            <a:avLst/>
          </a:prstGeom>
          <a:solidFill>
            <a:srgbClr val="B6E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for </a:t>
            </a:r>
            <a:r>
              <a:rPr lang="en-US" altLang="zh-TW" b="1" dirty="0" err="1">
                <a:solidFill>
                  <a:schemeClr val="tx1"/>
                </a:solidFill>
              </a:rPr>
              <a:t>i</a:t>
            </a:r>
            <a:r>
              <a:rPr lang="en-US" altLang="zh-TW" b="1" dirty="0">
                <a:solidFill>
                  <a:schemeClr val="tx1"/>
                </a:solidFill>
              </a:rPr>
              <a:t> in range(1,11,1)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81FF4F49-9878-4037-A42F-2786414D04A0}"/>
              </a:ext>
            </a:extLst>
          </p:cNvPr>
          <p:cNvSpPr txBox="1"/>
          <p:nvPr/>
        </p:nvSpPr>
        <p:spPr>
          <a:xfrm>
            <a:off x="6509461" y="3459634"/>
            <a:ext cx="22526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&lt;/&gt; 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使用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for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loop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和 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range()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函式</a:t>
            </a:r>
          </a:p>
        </p:txBody>
      </p:sp>
      <p:pic>
        <p:nvPicPr>
          <p:cNvPr id="66" name="Picture 6" descr="https://cdn-icons-png.flaticon.com/256/10302/10302544.png">
            <a:extLst>
              <a:ext uri="{FF2B5EF4-FFF2-40B4-BE49-F238E27FC236}">
                <a16:creationId xmlns:a16="http://schemas.microsoft.com/office/drawing/2014/main" id="{AE720583-A359-456D-A2B7-86DEDCEFB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872094" y="4034490"/>
            <a:ext cx="437646" cy="43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文字方塊 66">
            <a:extLst>
              <a:ext uri="{FF2B5EF4-FFF2-40B4-BE49-F238E27FC236}">
                <a16:creationId xmlns:a16="http://schemas.microsoft.com/office/drawing/2014/main" id="{FCC2F6BE-B7FE-4062-BB51-3E4A67E19516}"/>
              </a:ext>
            </a:extLst>
          </p:cNvPr>
          <p:cNvSpPr txBox="1"/>
          <p:nvPr/>
        </p:nvSpPr>
        <p:spPr>
          <a:xfrm>
            <a:off x="6246687" y="4393457"/>
            <a:ext cx="1703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~ 11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數字的列表</a:t>
            </a:r>
            <a:endParaRPr lang="zh-TW" altLang="en-US" sz="4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57F9E03-2BF9-4033-A0C9-C149C91CDF98}"/>
              </a:ext>
            </a:extLst>
          </p:cNvPr>
          <p:cNvSpPr txBox="1"/>
          <p:nvPr/>
        </p:nvSpPr>
        <p:spPr>
          <a:xfrm>
            <a:off x="9659005" y="3311830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endParaRPr lang="zh-TW" altLang="en-US" sz="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872DF3A-ADF2-4CD5-9D24-A0CCD552A1FF}"/>
              </a:ext>
            </a:extLst>
          </p:cNvPr>
          <p:cNvSpPr/>
          <p:nvPr/>
        </p:nvSpPr>
        <p:spPr>
          <a:xfrm>
            <a:off x="8523077" y="5676471"/>
            <a:ext cx="1067183" cy="657547"/>
          </a:xfrm>
          <a:prstGeom prst="rect">
            <a:avLst/>
          </a:prstGeom>
          <a:solidFill>
            <a:srgbClr val="F7A4A4"/>
          </a:solidFill>
          <a:ln>
            <a:solidFill>
              <a:srgbClr val="F7A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sum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55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DA78388-FF5D-4945-8F3C-9E99B2033877}"/>
              </a:ext>
            </a:extLst>
          </p:cNvPr>
          <p:cNvSpPr txBox="1"/>
          <p:nvPr/>
        </p:nvSpPr>
        <p:spPr>
          <a:xfrm>
            <a:off x="8460101" y="5440425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&lt;/&gt;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</a:p>
        </p:txBody>
      </p:sp>
    </p:spTree>
    <p:extLst>
      <p:ext uri="{BB962C8B-B14F-4D97-AF65-F5344CB8AC3E}">
        <p14:creationId xmlns:p14="http://schemas.microsoft.com/office/powerpoint/2010/main" val="1176706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07963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6937120" y="275153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2AEBF0BB-0159-4355-B2CE-E16667ADC9F7}"/>
              </a:ext>
            </a:extLst>
          </p:cNvPr>
          <p:cNvSpPr txBox="1"/>
          <p:nvPr/>
        </p:nvSpPr>
        <p:spPr>
          <a:xfrm>
            <a:off x="9248295" y="4606493"/>
            <a:ext cx="1703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~ 11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數字的列表</a:t>
            </a:r>
            <a:endParaRPr lang="zh-TW" altLang="en-US" sz="4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C704D920-6412-4092-A9DB-F61F01264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144A27AE-3EE6-4F4E-A378-FB2483BE23D5}"/>
              </a:ext>
            </a:extLst>
          </p:cNvPr>
          <p:cNvSpPr/>
          <p:nvPr/>
        </p:nvSpPr>
        <p:spPr>
          <a:xfrm>
            <a:off x="6988505" y="298656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1937191-2429-41DE-B378-798F63E2A61E}"/>
              </a:ext>
            </a:extLst>
          </p:cNvPr>
          <p:cNvCxnSpPr>
            <a:cxnSpLocks/>
            <a:stCxn id="49" idx="3"/>
            <a:endCxn id="38" idx="1"/>
          </p:cNvCxnSpPr>
          <p:nvPr/>
        </p:nvCxnSpPr>
        <p:spPr>
          <a:xfrm>
            <a:off x="7928066" y="3255802"/>
            <a:ext cx="1704670" cy="2238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6DED138-5397-470D-B8EB-273E558F2E13}"/>
              </a:ext>
            </a:extLst>
          </p:cNvPr>
          <p:cNvSpPr txBox="1"/>
          <p:nvPr/>
        </p:nvSpPr>
        <p:spPr>
          <a:xfrm>
            <a:off x="8509290" y="3021544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9F830C1-2A4B-4AC4-9984-64DFA055EFED}"/>
              </a:ext>
            </a:extLst>
          </p:cNvPr>
          <p:cNvSpPr txBox="1"/>
          <p:nvPr/>
        </p:nvSpPr>
        <p:spPr>
          <a:xfrm>
            <a:off x="6937120" y="354209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5A2C0DC-50CF-4234-99B8-FF6BD172C2D7}"/>
              </a:ext>
            </a:extLst>
          </p:cNvPr>
          <p:cNvSpPr/>
          <p:nvPr/>
        </p:nvSpPr>
        <p:spPr>
          <a:xfrm>
            <a:off x="6988505" y="377712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98B91BB6-839D-4320-B1D7-15126CBF3BE4}"/>
              </a:ext>
            </a:extLst>
          </p:cNvPr>
          <p:cNvGraphicFramePr>
            <a:graphicFrameLocks noGrp="1"/>
          </p:cNvGraphicFramePr>
          <p:nvPr/>
        </p:nvGraphicFramePr>
        <p:xfrm>
          <a:off x="9631570" y="3771989"/>
          <a:ext cx="1517088" cy="54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01">
                  <a:extLst>
                    <a:ext uri="{9D8B030D-6E8A-4147-A177-3AD203B41FA5}">
                      <a16:colId xmlns:a16="http://schemas.microsoft.com/office/drawing/2014/main" val="2640991930"/>
                    </a:ext>
                  </a:extLst>
                </a:gridCol>
                <a:gridCol w="1017087">
                  <a:extLst>
                    <a:ext uri="{9D8B030D-6E8A-4147-A177-3AD203B41FA5}">
                      <a16:colId xmlns:a16="http://schemas.microsoft.com/office/drawing/2014/main" val="3998051679"/>
                    </a:ext>
                  </a:extLst>
                </a:gridCol>
              </a:tblGrid>
              <a:tr h="543604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1017"/>
                  </a:ext>
                </a:extLst>
              </a:tr>
            </a:tbl>
          </a:graphicData>
        </a:graphic>
      </p:graphicFrame>
      <p:sp>
        <p:nvSpPr>
          <p:cNvPr id="61" name="文字方塊 60">
            <a:extLst>
              <a:ext uri="{FF2B5EF4-FFF2-40B4-BE49-F238E27FC236}">
                <a16:creationId xmlns:a16="http://schemas.microsoft.com/office/drawing/2014/main" id="{FA347106-B4AB-426F-A736-4F5DE05D1721}"/>
              </a:ext>
            </a:extLst>
          </p:cNvPr>
          <p:cNvSpPr txBox="1"/>
          <p:nvPr/>
        </p:nvSpPr>
        <p:spPr>
          <a:xfrm>
            <a:off x="9659005" y="3556545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endParaRPr lang="zh-TW" altLang="en-US" sz="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F0E98B2-5372-4DE8-9D1B-562F1407111B}"/>
              </a:ext>
            </a:extLst>
          </p:cNvPr>
          <p:cNvSpPr txBox="1"/>
          <p:nvPr/>
        </p:nvSpPr>
        <p:spPr>
          <a:xfrm>
            <a:off x="8509290" y="3812101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7F36749-9B6C-4ACF-866A-360644CD9497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7928066" y="4043791"/>
            <a:ext cx="1703504" cy="256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7A0AEAE2-360B-4B66-A39B-38F487CB2203}"/>
              </a:ext>
            </a:extLst>
          </p:cNvPr>
          <p:cNvGrpSpPr/>
          <p:nvPr/>
        </p:nvGrpSpPr>
        <p:grpSpPr>
          <a:xfrm>
            <a:off x="9600267" y="2766160"/>
            <a:ext cx="1413630" cy="808785"/>
            <a:chOff x="9600267" y="2766160"/>
            <a:chExt cx="1413630" cy="808785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0DD96286-93C4-4115-93AE-17AF1EFBB235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箭號: 五邊形 37">
              <a:extLst>
                <a:ext uri="{FF2B5EF4-FFF2-40B4-BE49-F238E27FC236}">
                  <a16:creationId xmlns:a16="http://schemas.microsoft.com/office/drawing/2014/main" id="{961D6EF5-11FA-4268-8CD5-16FC33C5E46B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10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E2EA732-417B-475A-B470-501883B4ED62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D7C2E930-56C1-4976-A537-EA000BB04EBE}"/>
              </a:ext>
            </a:extLst>
          </p:cNvPr>
          <p:cNvSpPr/>
          <p:nvPr/>
        </p:nvSpPr>
        <p:spPr>
          <a:xfrm>
            <a:off x="6442482" y="4988152"/>
            <a:ext cx="2201980" cy="538468"/>
          </a:xfrm>
          <a:prstGeom prst="rect">
            <a:avLst/>
          </a:prstGeom>
          <a:solidFill>
            <a:srgbClr val="B6E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for </a:t>
            </a:r>
            <a:r>
              <a:rPr lang="en-US" altLang="zh-TW" b="1" dirty="0" err="1">
                <a:solidFill>
                  <a:schemeClr val="tx1"/>
                </a:solidFill>
              </a:rPr>
              <a:t>i</a:t>
            </a:r>
            <a:r>
              <a:rPr lang="en-US" altLang="zh-TW" b="1" dirty="0">
                <a:solidFill>
                  <a:schemeClr val="tx1"/>
                </a:solidFill>
              </a:rPr>
              <a:t> in range(1,11,1)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CB75D4C-AC1B-4C78-9530-1E06390B4740}"/>
              </a:ext>
            </a:extLst>
          </p:cNvPr>
          <p:cNvSpPr txBox="1"/>
          <p:nvPr/>
        </p:nvSpPr>
        <p:spPr>
          <a:xfrm>
            <a:off x="6391784" y="4768056"/>
            <a:ext cx="22526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&lt;/&gt; 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使用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for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loop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和 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range()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函式</a:t>
            </a:r>
          </a:p>
        </p:txBody>
      </p:sp>
      <p:pic>
        <p:nvPicPr>
          <p:cNvPr id="44" name="Picture 6" descr="https://cdn-icons-png.flaticon.com/256/10302/10302544.png">
            <a:extLst>
              <a:ext uri="{FF2B5EF4-FFF2-40B4-BE49-F238E27FC236}">
                <a16:creationId xmlns:a16="http://schemas.microsoft.com/office/drawing/2014/main" id="{BB4DC92B-28F1-458E-99DB-DEE3C8875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369" y="4988104"/>
            <a:ext cx="448205" cy="44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DD3754DF-7A66-4B51-BAB7-E912CBBD4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311299"/>
              </p:ext>
            </p:extLst>
          </p:nvPr>
        </p:nvGraphicFramePr>
        <p:xfrm>
          <a:off x="9876335" y="4870356"/>
          <a:ext cx="447424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</a:tblGrid>
              <a:tr h="226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850217"/>
                  </a:ext>
                </a:extLst>
              </a:tr>
              <a:tr h="2696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691177"/>
                  </a:ext>
                </a:extLst>
              </a:tr>
              <a:tr h="2696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25618"/>
                  </a:ext>
                </a:extLst>
              </a:tr>
              <a:tr h="1934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438773"/>
                  </a:ext>
                </a:extLst>
              </a:tr>
              <a:tr h="2357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01710"/>
                  </a:ext>
                </a:extLst>
              </a:tr>
              <a:tr h="2188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09351"/>
                  </a:ext>
                </a:extLst>
              </a:tr>
              <a:tr h="2188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535721"/>
                  </a:ext>
                </a:extLst>
              </a:tr>
              <a:tr h="2781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040835"/>
                  </a:ext>
                </a:extLst>
              </a:tr>
              <a:tr h="2188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467011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</a:p>
                  </a:txBody>
                  <a:tcP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45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525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819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A7BA5AC-A3D8-44CD-B021-776BDB709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751385"/>
              </p:ext>
            </p:extLst>
          </p:nvPr>
        </p:nvGraphicFramePr>
        <p:xfrm>
          <a:off x="9330885" y="3023875"/>
          <a:ext cx="447424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</a:tblGrid>
              <a:tr h="226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850217"/>
                  </a:ext>
                </a:extLst>
              </a:tr>
              <a:tr h="2696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691177"/>
                  </a:ext>
                </a:extLst>
              </a:tr>
              <a:tr h="2696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25618"/>
                  </a:ext>
                </a:extLst>
              </a:tr>
              <a:tr h="1934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438773"/>
                  </a:ext>
                </a:extLst>
              </a:tr>
              <a:tr h="2357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01710"/>
                  </a:ext>
                </a:extLst>
              </a:tr>
              <a:tr h="2188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</a:p>
                  </a:txBody>
                  <a:tcP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09351"/>
                  </a:ext>
                </a:extLst>
              </a:tr>
              <a:tr h="2188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535721"/>
                  </a:ext>
                </a:extLst>
              </a:tr>
              <a:tr h="2781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040835"/>
                  </a:ext>
                </a:extLst>
              </a:tr>
              <a:tr h="2188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467011"/>
                  </a:ext>
                </a:extLst>
              </a:tr>
              <a:tr h="2611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</a:p>
                  </a:txBody>
                  <a:tcP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45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</a:t>
                      </a:r>
                    </a:p>
                  </a:txBody>
                  <a:tcP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525500"/>
                  </a:ext>
                </a:extLst>
              </a:tr>
            </a:tbl>
          </a:graphicData>
        </a:graphic>
      </p:graphicFrame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07963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2AEBF0BB-0159-4355-B2CE-E16667ADC9F7}"/>
              </a:ext>
            </a:extLst>
          </p:cNvPr>
          <p:cNvSpPr txBox="1"/>
          <p:nvPr/>
        </p:nvSpPr>
        <p:spPr>
          <a:xfrm>
            <a:off x="8669677" y="2633534"/>
            <a:ext cx="1703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~ 11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數字的列表</a:t>
            </a:r>
            <a:endParaRPr lang="zh-TW" altLang="en-US" sz="4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C704D920-6412-4092-A9DB-F61F01264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D7C2E930-56C1-4976-A537-EA000BB04EBE}"/>
              </a:ext>
            </a:extLst>
          </p:cNvPr>
          <p:cNvSpPr/>
          <p:nvPr/>
        </p:nvSpPr>
        <p:spPr>
          <a:xfrm>
            <a:off x="6366282" y="3015410"/>
            <a:ext cx="2201980" cy="538468"/>
          </a:xfrm>
          <a:prstGeom prst="rect">
            <a:avLst/>
          </a:prstGeom>
          <a:solidFill>
            <a:srgbClr val="B6E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for </a:t>
            </a:r>
            <a:r>
              <a:rPr lang="en-US" altLang="zh-TW" b="1" dirty="0" err="1">
                <a:solidFill>
                  <a:schemeClr val="tx1"/>
                </a:solidFill>
              </a:rPr>
              <a:t>i</a:t>
            </a:r>
            <a:r>
              <a:rPr lang="en-US" altLang="zh-TW" b="1" dirty="0">
                <a:solidFill>
                  <a:schemeClr val="tx1"/>
                </a:solidFill>
              </a:rPr>
              <a:t> in range(1,11,1)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CB75D4C-AC1B-4C78-9530-1E06390B4740}"/>
              </a:ext>
            </a:extLst>
          </p:cNvPr>
          <p:cNvSpPr txBox="1"/>
          <p:nvPr/>
        </p:nvSpPr>
        <p:spPr>
          <a:xfrm>
            <a:off x="6315584" y="2795314"/>
            <a:ext cx="22526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&lt;/&gt; 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使用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for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loop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和 </a:t>
            </a:r>
            <a:r>
              <a:rPr lang="en-US" altLang="zh-TW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range()</a:t>
            </a:r>
            <a:r>
              <a:rPr lang="zh-TW" altLang="en-US" sz="1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函式</a:t>
            </a:r>
          </a:p>
        </p:txBody>
      </p:sp>
      <p:pic>
        <p:nvPicPr>
          <p:cNvPr id="44" name="Picture 6" descr="https://cdn-icons-png.flaticon.com/256/10302/10302544.png">
            <a:extLst>
              <a:ext uri="{FF2B5EF4-FFF2-40B4-BE49-F238E27FC236}">
                <a16:creationId xmlns:a16="http://schemas.microsoft.com/office/drawing/2014/main" id="{BB4DC92B-28F1-458E-99DB-DEE3C8875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694" y="3015362"/>
            <a:ext cx="448205" cy="44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https://cdn-icons-png.flaticon.com/256/10302/10302544.png">
            <a:extLst>
              <a:ext uri="{FF2B5EF4-FFF2-40B4-BE49-F238E27FC236}">
                <a16:creationId xmlns:a16="http://schemas.microsoft.com/office/drawing/2014/main" id="{403D9178-B35C-4D0E-8DAB-16763587B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846" y="2982575"/>
            <a:ext cx="300874" cy="30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6F84CB99-0159-4267-BEA5-1DFCD2980BE1}"/>
              </a:ext>
            </a:extLst>
          </p:cNvPr>
          <p:cNvSpPr/>
          <p:nvPr/>
        </p:nvSpPr>
        <p:spPr>
          <a:xfrm>
            <a:off x="10137431" y="3019747"/>
            <a:ext cx="1046969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sum           </a:t>
            </a:r>
            <a:r>
              <a:rPr lang="en-US" altLang="zh-TW" sz="1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1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2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  </a:t>
            </a:r>
            <a:r>
              <a:rPr lang="en-US" altLang="zh-TW" sz="12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4A6958D-EE9C-4ABB-8BD1-553207A6A253}"/>
              </a:ext>
            </a:extLst>
          </p:cNvPr>
          <p:cNvSpPr/>
          <p:nvPr/>
        </p:nvSpPr>
        <p:spPr>
          <a:xfrm>
            <a:off x="10051913" y="2833416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F348C16-F8F9-4787-AF8B-3580AD852B8F}"/>
              </a:ext>
            </a:extLst>
          </p:cNvPr>
          <p:cNvSpPr txBox="1"/>
          <p:nvPr/>
        </p:nvSpPr>
        <p:spPr>
          <a:xfrm>
            <a:off x="6937120" y="354209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11D5F9D-098A-476F-B43B-5E50892BE092}"/>
              </a:ext>
            </a:extLst>
          </p:cNvPr>
          <p:cNvSpPr/>
          <p:nvPr/>
        </p:nvSpPr>
        <p:spPr>
          <a:xfrm>
            <a:off x="6988505" y="377712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D5972C33-DDA4-464F-AE05-63D1CB168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041542"/>
              </p:ext>
            </p:extLst>
          </p:nvPr>
        </p:nvGraphicFramePr>
        <p:xfrm>
          <a:off x="9594996" y="3769522"/>
          <a:ext cx="1517088" cy="54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01">
                  <a:extLst>
                    <a:ext uri="{9D8B030D-6E8A-4147-A177-3AD203B41FA5}">
                      <a16:colId xmlns:a16="http://schemas.microsoft.com/office/drawing/2014/main" val="2640991930"/>
                    </a:ext>
                  </a:extLst>
                </a:gridCol>
                <a:gridCol w="1017087">
                  <a:extLst>
                    <a:ext uri="{9D8B030D-6E8A-4147-A177-3AD203B41FA5}">
                      <a16:colId xmlns:a16="http://schemas.microsoft.com/office/drawing/2014/main" val="3998051679"/>
                    </a:ext>
                  </a:extLst>
                </a:gridCol>
              </a:tblGrid>
              <a:tr h="543604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1017"/>
                  </a:ext>
                </a:extLst>
              </a:tr>
            </a:tbl>
          </a:graphicData>
        </a:graphic>
      </p:graphicFrame>
      <p:sp>
        <p:nvSpPr>
          <p:cNvPr id="64" name="文字方塊 63">
            <a:extLst>
              <a:ext uri="{FF2B5EF4-FFF2-40B4-BE49-F238E27FC236}">
                <a16:creationId xmlns:a16="http://schemas.microsoft.com/office/drawing/2014/main" id="{E4BD1E01-07F5-4806-A6DB-B6743BA699F3}"/>
              </a:ext>
            </a:extLst>
          </p:cNvPr>
          <p:cNvSpPr txBox="1"/>
          <p:nvPr/>
        </p:nvSpPr>
        <p:spPr>
          <a:xfrm>
            <a:off x="9659005" y="3556545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endParaRPr lang="zh-TW" altLang="en-US" sz="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DBCD4BB-FB8F-4109-9A63-475698CBB11C}"/>
              </a:ext>
            </a:extLst>
          </p:cNvPr>
          <p:cNvSpPr txBox="1"/>
          <p:nvPr/>
        </p:nvSpPr>
        <p:spPr>
          <a:xfrm>
            <a:off x="8376108" y="437020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E8AE5ED1-C1A2-404D-99A4-08069CE1CC00}"/>
              </a:ext>
            </a:extLst>
          </p:cNvPr>
          <p:cNvCxnSpPr>
            <a:cxnSpLocks/>
            <a:stCxn id="51" idx="3"/>
            <a:endCxn id="54" idx="1"/>
          </p:cNvCxnSpPr>
          <p:nvPr/>
        </p:nvCxnSpPr>
        <p:spPr>
          <a:xfrm flipV="1">
            <a:off x="7928066" y="4041324"/>
            <a:ext cx="1666930" cy="5035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2589C77C-720F-4002-91DC-923AE10F6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72883"/>
              </p:ext>
            </p:extLst>
          </p:nvPr>
        </p:nvGraphicFramePr>
        <p:xfrm>
          <a:off x="9617837" y="4414929"/>
          <a:ext cx="1517088" cy="54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01">
                  <a:extLst>
                    <a:ext uri="{9D8B030D-6E8A-4147-A177-3AD203B41FA5}">
                      <a16:colId xmlns:a16="http://schemas.microsoft.com/office/drawing/2014/main" val="2640991930"/>
                    </a:ext>
                  </a:extLst>
                </a:gridCol>
                <a:gridCol w="1017087">
                  <a:extLst>
                    <a:ext uri="{9D8B030D-6E8A-4147-A177-3AD203B41FA5}">
                      <a16:colId xmlns:a16="http://schemas.microsoft.com/office/drawing/2014/main" val="3998051679"/>
                    </a:ext>
                  </a:extLst>
                </a:gridCol>
              </a:tblGrid>
              <a:tr h="543604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1017"/>
                  </a:ext>
                </a:extLst>
              </a:tr>
            </a:tbl>
          </a:graphicData>
        </a:graphic>
      </p:graphicFrame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480F9D18-E984-4D67-B4C9-46FC2A4D3C60}"/>
              </a:ext>
            </a:extLst>
          </p:cNvPr>
          <p:cNvCxnSpPr>
            <a:cxnSpLocks/>
            <a:stCxn id="51" idx="3"/>
            <a:endCxn id="67" idx="1"/>
          </p:cNvCxnSpPr>
          <p:nvPr/>
        </p:nvCxnSpPr>
        <p:spPr>
          <a:xfrm>
            <a:off x="7928066" y="4046359"/>
            <a:ext cx="1689771" cy="64037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35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A1E9E9D-0721-4206-B481-B0CFAE4736EC}"/>
              </a:ext>
            </a:extLst>
          </p:cNvPr>
          <p:cNvSpPr/>
          <p:nvPr/>
        </p:nvSpPr>
        <p:spPr>
          <a:xfrm>
            <a:off x="0" y="-1143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4C09F702-D2E0-4B4E-93D1-6DB70DC10102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讓使用者自行輸入成績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判斷該成績是否及格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輸出相對應的結果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 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；輸入成績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!)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BD0B100-A582-46B7-BDC4-5F2A48A21305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294B9B64-27CE-4345-A020-D5DDD523542D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0E823B3-6793-47AD-996C-ED2E399E21FE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521FF4-094C-4FB9-A800-03E45FC4CA31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2F07FBB1-F451-4E06-9648-B229B69F2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20FD7B8-5DDA-4F3E-96F0-9D3243E00FA9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B64971-A136-4273-BE98-6F291CE89AE6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FE3D41-19F2-416D-870D-9EB873BBE266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97A123-6AC5-42C7-82FD-B828E1DC3E8B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6D9ED1-0123-4829-929C-3ED5E42AF2E7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 = int(input("</a:t>
            </a:r>
            <a:r>
              <a:rPr lang="zh-TW" altLang="en-US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請輸入成績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&gt;= 60)</a:t>
            </a:r>
            <a:r>
              <a:rPr lang="zh-TW" altLang="en-US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else 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E509D69-D37E-47E7-A68B-FAE89EF4BB33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:59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4B536D3E-84CA-4A99-8A65-80EC7895B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3E24ECC1-D643-4372-81B4-2B6FB9DAFC4E}"/>
              </a:ext>
            </a:extLst>
          </p:cNvPr>
          <p:cNvSpPr/>
          <p:nvPr/>
        </p:nvSpPr>
        <p:spPr>
          <a:xfrm>
            <a:off x="294526" y="262271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125B5A5-7C48-4266-B4CA-34D70ECC7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302C921-1DFE-4ACE-99EA-A805BA64E8A6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2B6BD26-F59A-4BF0-97C4-0294FEFCD9D2}"/>
              </a:ext>
            </a:extLst>
          </p:cNvPr>
          <p:cNvSpPr txBox="1"/>
          <p:nvPr/>
        </p:nvSpPr>
        <p:spPr>
          <a:xfrm>
            <a:off x="3554859" y="1057727"/>
            <a:ext cx="1590782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一個整數變數表示成績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6F052F3-A1DD-4082-BE4F-7FBB8603BFEC}"/>
              </a:ext>
            </a:extLst>
          </p:cNvPr>
          <p:cNvSpPr txBox="1"/>
          <p:nvPr/>
        </p:nvSpPr>
        <p:spPr>
          <a:xfrm>
            <a:off x="5965862" y="905908"/>
            <a:ext cx="2011209" cy="41549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判斷條件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:60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以上為及格；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59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以下為不及格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5ED384E-59BA-41AB-B266-C7CE7EDBC2DB}"/>
              </a:ext>
            </a:extLst>
          </p:cNvPr>
          <p:cNvSpPr txBox="1"/>
          <p:nvPr/>
        </p:nvSpPr>
        <p:spPr>
          <a:xfrm>
            <a:off x="8803241" y="1057727"/>
            <a:ext cx="1265433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輸出判斷後的結果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C68294CF-7707-44FA-B71F-0CB2C33DE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7A26E244-2A33-454E-BCF9-3B36338ED235}"/>
              </a:ext>
            </a:extLst>
          </p:cNvPr>
          <p:cNvSpPr txBox="1"/>
          <p:nvPr/>
        </p:nvSpPr>
        <p:spPr>
          <a:xfrm>
            <a:off x="2957216" y="2446264"/>
            <a:ext cx="290843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input()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函式取得輸入字串，再使用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int()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函式轉換為整數，最後指派給變數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grade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37FF36A-B6EC-422D-B4C7-315AA05EFBCA}"/>
              </a:ext>
            </a:extLst>
          </p:cNvPr>
          <p:cNvSpPr txBox="1"/>
          <p:nvPr/>
        </p:nvSpPr>
        <p:spPr>
          <a:xfrm>
            <a:off x="1740299" y="2879330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條件判斷式，判斷變數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grade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是否大於或等於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92A9200-E902-4DDF-982D-E8FDB910B3B3}"/>
              </a:ext>
            </a:extLst>
          </p:cNvPr>
          <p:cNvSpPr txBox="1"/>
          <p:nvPr/>
        </p:nvSpPr>
        <p:spPr>
          <a:xfrm>
            <a:off x="1715784" y="3203457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印出及格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F42F193-D27B-410F-A095-7F6264E4DB61}"/>
              </a:ext>
            </a:extLst>
          </p:cNvPr>
          <p:cNvSpPr txBox="1"/>
          <p:nvPr/>
        </p:nvSpPr>
        <p:spPr>
          <a:xfrm>
            <a:off x="1861186" y="3866819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印出不及格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B10441D-517B-41E8-B63A-6FB52F999CEA}"/>
              </a:ext>
            </a:extLst>
          </p:cNvPr>
          <p:cNvSpPr txBox="1"/>
          <p:nvPr/>
        </p:nvSpPr>
        <p:spPr>
          <a:xfrm>
            <a:off x="1554686" y="3528678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條件式不成立，執行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else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運算式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F67D20F-3DEA-4B26-B8F8-C72FF205E039}"/>
              </a:ext>
            </a:extLst>
          </p:cNvPr>
          <p:cNvSpPr/>
          <p:nvPr/>
        </p:nvSpPr>
        <p:spPr>
          <a:xfrm>
            <a:off x="7774946" y="3061181"/>
            <a:ext cx="1231096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input(“59”)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FAC428E-AA5D-4427-96FD-05FFAA12898E}"/>
              </a:ext>
            </a:extLst>
          </p:cNvPr>
          <p:cNvSpPr/>
          <p:nvPr/>
        </p:nvSpPr>
        <p:spPr>
          <a:xfrm>
            <a:off x="6507608" y="3041817"/>
            <a:ext cx="48602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59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F84E7CF-6D70-45B6-830D-DCCE36C70DE6}"/>
              </a:ext>
            </a:extLst>
          </p:cNvPr>
          <p:cNvSpPr txBox="1"/>
          <p:nvPr/>
        </p:nvSpPr>
        <p:spPr>
          <a:xfrm>
            <a:off x="7724248" y="2849552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&lt;/&gt;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275958F1-F71F-437D-B443-39FFE8F9D7A4}"/>
              </a:ext>
            </a:extLst>
          </p:cNvPr>
          <p:cNvSpPr txBox="1"/>
          <p:nvPr/>
        </p:nvSpPr>
        <p:spPr>
          <a:xfrm>
            <a:off x="6422428" y="2808351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</a:p>
        </p:txBody>
      </p:sp>
      <p:pic>
        <p:nvPicPr>
          <p:cNvPr id="1030" name="Picture 6" descr="https://cdn-icons-png.flaticon.com/256/10302/10302544.png">
            <a:extLst>
              <a:ext uri="{FF2B5EF4-FFF2-40B4-BE49-F238E27FC236}">
                <a16:creationId xmlns:a16="http://schemas.microsoft.com/office/drawing/2014/main" id="{210FBB44-733D-4130-9EE1-92FD7EB22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981" y="3142802"/>
            <a:ext cx="448205" cy="44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50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A1E9E9D-0721-4206-B481-B0CFAE4736EC}"/>
              </a:ext>
            </a:extLst>
          </p:cNvPr>
          <p:cNvSpPr/>
          <p:nvPr/>
        </p:nvSpPr>
        <p:spPr>
          <a:xfrm>
            <a:off x="0" y="-1143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4C09F702-D2E0-4B4E-93D1-6DB70DC10102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讓使用者自行輸入成績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判斷該成績是否及格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輸出相對應的結果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 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；輸入成績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!)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BD0B100-A582-46B7-BDC4-5F2A48A21305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294B9B64-27CE-4345-A020-D5DDD523542D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0E823B3-6793-47AD-996C-ED2E399E21FE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521FF4-094C-4FB9-A800-03E45FC4CA31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2F07FBB1-F451-4E06-9648-B229B69F2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20FD7B8-5DDA-4F3E-96F0-9D3243E00FA9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B64971-A136-4273-BE98-6F291CE89AE6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FE3D41-19F2-416D-870D-9EB873BBE266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97A123-6AC5-42C7-82FD-B828E1DC3E8B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6D9ED1-0123-4829-929C-3ED5E42AF2E7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 = int(input("</a:t>
            </a:r>
            <a:r>
              <a:rPr lang="zh-TW" altLang="en-US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請輸入成績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&gt;= 60)</a:t>
            </a:r>
            <a:r>
              <a:rPr lang="zh-TW" altLang="en-US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else 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E509D69-D37E-47E7-A68B-FAE89EF4BB33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:59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4B536D3E-84CA-4A99-8A65-80EC7895B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3E24ECC1-D643-4372-81B4-2B6FB9DAFC4E}"/>
              </a:ext>
            </a:extLst>
          </p:cNvPr>
          <p:cNvSpPr/>
          <p:nvPr/>
        </p:nvSpPr>
        <p:spPr>
          <a:xfrm>
            <a:off x="294526" y="262271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125B5A5-7C48-4266-B4CA-34D70ECC7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302C921-1DFE-4ACE-99EA-A805BA64E8A6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2B6BD26-F59A-4BF0-97C4-0294FEFCD9D2}"/>
              </a:ext>
            </a:extLst>
          </p:cNvPr>
          <p:cNvSpPr txBox="1"/>
          <p:nvPr/>
        </p:nvSpPr>
        <p:spPr>
          <a:xfrm>
            <a:off x="3554859" y="1057727"/>
            <a:ext cx="1590782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一個整數變數表示成績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6F052F3-A1DD-4082-BE4F-7FBB8603BFEC}"/>
              </a:ext>
            </a:extLst>
          </p:cNvPr>
          <p:cNvSpPr txBox="1"/>
          <p:nvPr/>
        </p:nvSpPr>
        <p:spPr>
          <a:xfrm>
            <a:off x="5965862" y="905908"/>
            <a:ext cx="2011209" cy="41549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判斷條件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:60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以上為及格；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59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以下為不及格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5ED384E-59BA-41AB-B266-C7CE7EDBC2DB}"/>
              </a:ext>
            </a:extLst>
          </p:cNvPr>
          <p:cNvSpPr txBox="1"/>
          <p:nvPr/>
        </p:nvSpPr>
        <p:spPr>
          <a:xfrm>
            <a:off x="8803241" y="1057727"/>
            <a:ext cx="1265433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輸出判斷後的結果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C68294CF-7707-44FA-B71F-0CB2C33DE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7A26E244-2A33-454E-BCF9-3B36338ED235}"/>
              </a:ext>
            </a:extLst>
          </p:cNvPr>
          <p:cNvSpPr txBox="1"/>
          <p:nvPr/>
        </p:nvSpPr>
        <p:spPr>
          <a:xfrm>
            <a:off x="2957216" y="2446264"/>
            <a:ext cx="290843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input()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函式取得輸入字串，再使用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int()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函式轉換為整數，最後指派給變數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grade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37FF36A-B6EC-422D-B4C7-315AA05EFBCA}"/>
              </a:ext>
            </a:extLst>
          </p:cNvPr>
          <p:cNvSpPr txBox="1"/>
          <p:nvPr/>
        </p:nvSpPr>
        <p:spPr>
          <a:xfrm>
            <a:off x="1740299" y="2879330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條件判斷式，判斷變數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grade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是否大於或等於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92A9200-E902-4DDF-982D-E8FDB910B3B3}"/>
              </a:ext>
            </a:extLst>
          </p:cNvPr>
          <p:cNvSpPr txBox="1"/>
          <p:nvPr/>
        </p:nvSpPr>
        <p:spPr>
          <a:xfrm>
            <a:off x="1715784" y="3203457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印出及格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F42F193-D27B-410F-A095-7F6264E4DB61}"/>
              </a:ext>
            </a:extLst>
          </p:cNvPr>
          <p:cNvSpPr txBox="1"/>
          <p:nvPr/>
        </p:nvSpPr>
        <p:spPr>
          <a:xfrm>
            <a:off x="1861186" y="3866819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印出不及格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B10441D-517B-41E8-B63A-6FB52F999CEA}"/>
              </a:ext>
            </a:extLst>
          </p:cNvPr>
          <p:cNvSpPr txBox="1"/>
          <p:nvPr/>
        </p:nvSpPr>
        <p:spPr>
          <a:xfrm>
            <a:off x="1554686" y="3528678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條件式不成立，執行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else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運算式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F67D20F-3DEA-4B26-B8F8-C72FF205E039}"/>
              </a:ext>
            </a:extLst>
          </p:cNvPr>
          <p:cNvSpPr/>
          <p:nvPr/>
        </p:nvSpPr>
        <p:spPr>
          <a:xfrm>
            <a:off x="7774946" y="3061181"/>
            <a:ext cx="1231096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input(“59”)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FAC428E-AA5D-4427-96FD-05FFAA12898E}"/>
              </a:ext>
            </a:extLst>
          </p:cNvPr>
          <p:cNvSpPr/>
          <p:nvPr/>
        </p:nvSpPr>
        <p:spPr>
          <a:xfrm>
            <a:off x="6507608" y="3041817"/>
            <a:ext cx="48602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59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F84E7CF-6D70-45B6-830D-DCCE36C70DE6}"/>
              </a:ext>
            </a:extLst>
          </p:cNvPr>
          <p:cNvSpPr txBox="1"/>
          <p:nvPr/>
        </p:nvSpPr>
        <p:spPr>
          <a:xfrm>
            <a:off x="7724248" y="2849552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&lt;/&gt;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275958F1-F71F-437D-B443-39FFE8F9D7A4}"/>
              </a:ext>
            </a:extLst>
          </p:cNvPr>
          <p:cNvSpPr txBox="1"/>
          <p:nvPr/>
        </p:nvSpPr>
        <p:spPr>
          <a:xfrm>
            <a:off x="6422428" y="2808351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</a:p>
        </p:txBody>
      </p:sp>
      <p:pic>
        <p:nvPicPr>
          <p:cNvPr id="1030" name="Picture 6" descr="https://cdn-icons-png.flaticon.com/256/10302/10302544.png">
            <a:extLst>
              <a:ext uri="{FF2B5EF4-FFF2-40B4-BE49-F238E27FC236}">
                <a16:creationId xmlns:a16="http://schemas.microsoft.com/office/drawing/2014/main" id="{210FBB44-733D-4130-9EE1-92FD7EB22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981" y="3142802"/>
            <a:ext cx="448205" cy="44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https://cdn-icons-png.flaticon.com/256/10302/10302544.png">
            <a:extLst>
              <a:ext uri="{FF2B5EF4-FFF2-40B4-BE49-F238E27FC236}">
                <a16:creationId xmlns:a16="http://schemas.microsoft.com/office/drawing/2014/main" id="{CD02C228-12C9-4896-8162-3BD121657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490" y="3115668"/>
            <a:ext cx="448205" cy="44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群組 76">
            <a:extLst>
              <a:ext uri="{FF2B5EF4-FFF2-40B4-BE49-F238E27FC236}">
                <a16:creationId xmlns:a16="http://schemas.microsoft.com/office/drawing/2014/main" id="{F6FEE753-D464-438E-AAF6-E2AC9A3CABE0}"/>
              </a:ext>
            </a:extLst>
          </p:cNvPr>
          <p:cNvGrpSpPr/>
          <p:nvPr/>
        </p:nvGrpSpPr>
        <p:grpSpPr>
          <a:xfrm>
            <a:off x="9682707" y="2808351"/>
            <a:ext cx="1413630" cy="808785"/>
            <a:chOff x="9600267" y="2766160"/>
            <a:chExt cx="1413630" cy="808785"/>
          </a:xfrm>
        </p:grpSpPr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61DAD226-6142-4F20-926A-186A9320F9FE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9" name="箭號: 五邊形 78">
              <a:extLst>
                <a:ext uri="{FF2B5EF4-FFF2-40B4-BE49-F238E27FC236}">
                  <a16:creationId xmlns:a16="http://schemas.microsoft.com/office/drawing/2014/main" id="{3778188B-D5BF-4AC6-8489-E2E44C8DAE68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“</a:t>
              </a:r>
              <a:r>
                <a:rPr lang="en-US" altLang="zh-TW" b="1" dirty="0">
                  <a:solidFill>
                    <a:schemeClr val="tx1"/>
                  </a:solidFill>
                </a:rPr>
                <a:t>59”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4A9743E2-22CC-4DD1-9085-910E5B0CFB05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str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67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A1E9E9D-0721-4206-B481-B0CFAE4736EC}"/>
              </a:ext>
            </a:extLst>
          </p:cNvPr>
          <p:cNvSpPr/>
          <p:nvPr/>
        </p:nvSpPr>
        <p:spPr>
          <a:xfrm>
            <a:off x="0" y="-1143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4C09F702-D2E0-4B4E-93D1-6DB70DC10102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讓使用者自行輸入成績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判斷該成績是否及格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輸出相對應的結果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 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；輸入成績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!)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BD0B100-A582-46B7-BDC4-5F2A48A21305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294B9B64-27CE-4345-A020-D5DDD523542D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0E823B3-6793-47AD-996C-ED2E399E21FE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521FF4-094C-4FB9-A800-03E45FC4CA31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2F07FBB1-F451-4E06-9648-B229B69F2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20FD7B8-5DDA-4F3E-96F0-9D3243E00FA9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B64971-A136-4273-BE98-6F291CE89AE6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FE3D41-19F2-416D-870D-9EB873BBE266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97A123-6AC5-42C7-82FD-B828E1DC3E8B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6D9ED1-0123-4829-929C-3ED5E42AF2E7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 = int(input("</a:t>
            </a:r>
            <a:r>
              <a:rPr lang="zh-TW" altLang="en-US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請輸入成績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&gt;= 60)</a:t>
            </a:r>
            <a:r>
              <a:rPr lang="zh-TW" altLang="en-US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else 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E509D69-D37E-47E7-A68B-FAE89EF4BB33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:59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4B536D3E-84CA-4A99-8A65-80EC7895B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3E24ECC1-D643-4372-81B4-2B6FB9DAFC4E}"/>
              </a:ext>
            </a:extLst>
          </p:cNvPr>
          <p:cNvSpPr/>
          <p:nvPr/>
        </p:nvSpPr>
        <p:spPr>
          <a:xfrm>
            <a:off x="294526" y="262271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125B5A5-7C48-4266-B4CA-34D70ECC7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302C921-1DFE-4ACE-99EA-A805BA64E8A6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2B6BD26-F59A-4BF0-97C4-0294FEFCD9D2}"/>
              </a:ext>
            </a:extLst>
          </p:cNvPr>
          <p:cNvSpPr txBox="1"/>
          <p:nvPr/>
        </p:nvSpPr>
        <p:spPr>
          <a:xfrm>
            <a:off x="3554859" y="1057727"/>
            <a:ext cx="1590782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一個整數變數表示成績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6F052F3-A1DD-4082-BE4F-7FBB8603BFEC}"/>
              </a:ext>
            </a:extLst>
          </p:cNvPr>
          <p:cNvSpPr txBox="1"/>
          <p:nvPr/>
        </p:nvSpPr>
        <p:spPr>
          <a:xfrm>
            <a:off x="5965862" y="905908"/>
            <a:ext cx="2011209" cy="41549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判斷條件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:60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以上為及格；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59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以下為不及格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5ED384E-59BA-41AB-B266-C7CE7EDBC2DB}"/>
              </a:ext>
            </a:extLst>
          </p:cNvPr>
          <p:cNvSpPr txBox="1"/>
          <p:nvPr/>
        </p:nvSpPr>
        <p:spPr>
          <a:xfrm>
            <a:off x="8803241" y="1057727"/>
            <a:ext cx="1265433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輸出判斷後的結果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C68294CF-7707-44FA-B71F-0CB2C33DE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7A26E244-2A33-454E-BCF9-3B36338ED235}"/>
              </a:ext>
            </a:extLst>
          </p:cNvPr>
          <p:cNvSpPr txBox="1"/>
          <p:nvPr/>
        </p:nvSpPr>
        <p:spPr>
          <a:xfrm>
            <a:off x="2957216" y="2446264"/>
            <a:ext cx="290843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input()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函式取得輸入字串，再使用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int()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函式轉換為整數，最後指派給變數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grade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37FF36A-B6EC-422D-B4C7-315AA05EFBCA}"/>
              </a:ext>
            </a:extLst>
          </p:cNvPr>
          <p:cNvSpPr txBox="1"/>
          <p:nvPr/>
        </p:nvSpPr>
        <p:spPr>
          <a:xfrm>
            <a:off x="1740299" y="2879330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條件判斷式，判斷變數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grade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是否大於或等於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92A9200-E902-4DDF-982D-E8FDB910B3B3}"/>
              </a:ext>
            </a:extLst>
          </p:cNvPr>
          <p:cNvSpPr txBox="1"/>
          <p:nvPr/>
        </p:nvSpPr>
        <p:spPr>
          <a:xfrm>
            <a:off x="1715784" y="3203457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印出及格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F42F193-D27B-410F-A095-7F6264E4DB61}"/>
              </a:ext>
            </a:extLst>
          </p:cNvPr>
          <p:cNvSpPr txBox="1"/>
          <p:nvPr/>
        </p:nvSpPr>
        <p:spPr>
          <a:xfrm>
            <a:off x="1861186" y="3866819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印出不及格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B10441D-517B-41E8-B63A-6FB52F999CEA}"/>
              </a:ext>
            </a:extLst>
          </p:cNvPr>
          <p:cNvSpPr txBox="1"/>
          <p:nvPr/>
        </p:nvSpPr>
        <p:spPr>
          <a:xfrm>
            <a:off x="1554686" y="3528678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條件式不成立，執行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else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運算式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F67D20F-3DEA-4B26-B8F8-C72FF205E039}"/>
              </a:ext>
            </a:extLst>
          </p:cNvPr>
          <p:cNvSpPr/>
          <p:nvPr/>
        </p:nvSpPr>
        <p:spPr>
          <a:xfrm>
            <a:off x="7774946" y="3061181"/>
            <a:ext cx="1231096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input(“59”)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FAC428E-AA5D-4427-96FD-05FFAA12898E}"/>
              </a:ext>
            </a:extLst>
          </p:cNvPr>
          <p:cNvSpPr/>
          <p:nvPr/>
        </p:nvSpPr>
        <p:spPr>
          <a:xfrm>
            <a:off x="6507608" y="3041817"/>
            <a:ext cx="48602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59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45549D9-0DB8-4285-A2F1-B5E22ED25CC1}"/>
              </a:ext>
            </a:extLst>
          </p:cNvPr>
          <p:cNvSpPr/>
          <p:nvPr/>
        </p:nvSpPr>
        <p:spPr>
          <a:xfrm>
            <a:off x="7211464" y="3998481"/>
            <a:ext cx="947813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int(“59”)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063A1D2C-E49F-449E-A735-6F9C9D09BE9F}"/>
              </a:ext>
            </a:extLst>
          </p:cNvPr>
          <p:cNvSpPr txBox="1"/>
          <p:nvPr/>
        </p:nvSpPr>
        <p:spPr>
          <a:xfrm>
            <a:off x="7146166" y="3782594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&lt;/&gt;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F84E7CF-6D70-45B6-830D-DCCE36C70DE6}"/>
              </a:ext>
            </a:extLst>
          </p:cNvPr>
          <p:cNvSpPr txBox="1"/>
          <p:nvPr/>
        </p:nvSpPr>
        <p:spPr>
          <a:xfrm>
            <a:off x="7724248" y="2849552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&lt;/&gt;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275958F1-F71F-437D-B443-39FFE8F9D7A4}"/>
              </a:ext>
            </a:extLst>
          </p:cNvPr>
          <p:cNvSpPr txBox="1"/>
          <p:nvPr/>
        </p:nvSpPr>
        <p:spPr>
          <a:xfrm>
            <a:off x="6422428" y="2808351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</a:p>
        </p:txBody>
      </p:sp>
      <p:pic>
        <p:nvPicPr>
          <p:cNvPr id="1030" name="Picture 6" descr="https://cdn-icons-png.flaticon.com/256/10302/10302544.png">
            <a:extLst>
              <a:ext uri="{FF2B5EF4-FFF2-40B4-BE49-F238E27FC236}">
                <a16:creationId xmlns:a16="http://schemas.microsoft.com/office/drawing/2014/main" id="{210FBB44-733D-4130-9EE1-92FD7EB22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981" y="3142802"/>
            <a:ext cx="448205" cy="44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https://cdn-icons-png.flaticon.com/256/10302/10302544.png">
            <a:extLst>
              <a:ext uri="{FF2B5EF4-FFF2-40B4-BE49-F238E27FC236}">
                <a16:creationId xmlns:a16="http://schemas.microsoft.com/office/drawing/2014/main" id="{CD02C228-12C9-4896-8162-3BD121657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490" y="3115668"/>
            <a:ext cx="448205" cy="44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https://cdn-icons-png.flaticon.com/256/10302/10302544.png">
            <a:extLst>
              <a:ext uri="{FF2B5EF4-FFF2-40B4-BE49-F238E27FC236}">
                <a16:creationId xmlns:a16="http://schemas.microsoft.com/office/drawing/2014/main" id="{D9967C3F-1F3E-4C6C-8DEF-770CEC134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97" y="4048873"/>
            <a:ext cx="448205" cy="44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群組 76">
            <a:extLst>
              <a:ext uri="{FF2B5EF4-FFF2-40B4-BE49-F238E27FC236}">
                <a16:creationId xmlns:a16="http://schemas.microsoft.com/office/drawing/2014/main" id="{F6FEE753-D464-438E-AAF6-E2AC9A3CABE0}"/>
              </a:ext>
            </a:extLst>
          </p:cNvPr>
          <p:cNvGrpSpPr/>
          <p:nvPr/>
        </p:nvGrpSpPr>
        <p:grpSpPr>
          <a:xfrm>
            <a:off x="9682707" y="2808351"/>
            <a:ext cx="1413630" cy="808785"/>
            <a:chOff x="9600267" y="2766160"/>
            <a:chExt cx="1413630" cy="808785"/>
          </a:xfrm>
        </p:grpSpPr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61DAD226-6142-4F20-926A-186A9320F9FE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9" name="箭號: 五邊形 78">
              <a:extLst>
                <a:ext uri="{FF2B5EF4-FFF2-40B4-BE49-F238E27FC236}">
                  <a16:creationId xmlns:a16="http://schemas.microsoft.com/office/drawing/2014/main" id="{3778188B-D5BF-4AC6-8489-E2E44C8DAE68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“</a:t>
              </a:r>
              <a:r>
                <a:rPr lang="en-US" altLang="zh-TW" b="1" dirty="0">
                  <a:solidFill>
                    <a:schemeClr val="tx1"/>
                  </a:solidFill>
                </a:rPr>
                <a:t>59”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4A9743E2-22CC-4DD1-9085-910E5B0CFB05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str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023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A1E9E9D-0721-4206-B481-B0CFAE4736EC}"/>
              </a:ext>
            </a:extLst>
          </p:cNvPr>
          <p:cNvSpPr/>
          <p:nvPr/>
        </p:nvSpPr>
        <p:spPr>
          <a:xfrm>
            <a:off x="0" y="-1143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4C09F702-D2E0-4B4E-93D1-6DB70DC10102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讓使用者自行輸入成績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判斷該成績是否及格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輸出相對應的結果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 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；輸入成績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!)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BD0B100-A582-46B7-BDC4-5F2A48A21305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294B9B64-27CE-4345-A020-D5DDD523542D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0E823B3-6793-47AD-996C-ED2E399E21FE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521FF4-094C-4FB9-A800-03E45FC4CA31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2F07FBB1-F451-4E06-9648-B229B69F2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20FD7B8-5DDA-4F3E-96F0-9D3243E00FA9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B64971-A136-4273-BE98-6F291CE89AE6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FE3D41-19F2-416D-870D-9EB873BBE266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97A123-6AC5-42C7-82FD-B828E1DC3E8B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6D9ED1-0123-4829-929C-3ED5E42AF2E7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 = int(input("</a:t>
            </a:r>
            <a:r>
              <a:rPr lang="zh-TW" altLang="en-US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請輸入成績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&gt;= 60)</a:t>
            </a:r>
            <a:r>
              <a:rPr lang="zh-TW" altLang="en-US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else 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E509D69-D37E-47E7-A68B-FAE89EF4BB33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:59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4B536D3E-84CA-4A99-8A65-80EC7895B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3E24ECC1-D643-4372-81B4-2B6FB9DAFC4E}"/>
              </a:ext>
            </a:extLst>
          </p:cNvPr>
          <p:cNvSpPr/>
          <p:nvPr/>
        </p:nvSpPr>
        <p:spPr>
          <a:xfrm>
            <a:off x="294526" y="262271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125B5A5-7C48-4266-B4CA-34D70ECC7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302C921-1DFE-4ACE-99EA-A805BA64E8A6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2B6BD26-F59A-4BF0-97C4-0294FEFCD9D2}"/>
              </a:ext>
            </a:extLst>
          </p:cNvPr>
          <p:cNvSpPr txBox="1"/>
          <p:nvPr/>
        </p:nvSpPr>
        <p:spPr>
          <a:xfrm>
            <a:off x="3554859" y="1057727"/>
            <a:ext cx="1590782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一個整數變數表示成績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6F052F3-A1DD-4082-BE4F-7FBB8603BFEC}"/>
              </a:ext>
            </a:extLst>
          </p:cNvPr>
          <p:cNvSpPr txBox="1"/>
          <p:nvPr/>
        </p:nvSpPr>
        <p:spPr>
          <a:xfrm>
            <a:off x="5965862" y="905908"/>
            <a:ext cx="2011209" cy="41549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判斷條件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:60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以上為及格；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59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以下為不及格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5ED384E-59BA-41AB-B266-C7CE7EDBC2DB}"/>
              </a:ext>
            </a:extLst>
          </p:cNvPr>
          <p:cNvSpPr txBox="1"/>
          <p:nvPr/>
        </p:nvSpPr>
        <p:spPr>
          <a:xfrm>
            <a:off x="8803241" y="1057727"/>
            <a:ext cx="1265433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輸出判斷後的結果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C68294CF-7707-44FA-B71F-0CB2C33DE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7A26E244-2A33-454E-BCF9-3B36338ED235}"/>
              </a:ext>
            </a:extLst>
          </p:cNvPr>
          <p:cNvSpPr txBox="1"/>
          <p:nvPr/>
        </p:nvSpPr>
        <p:spPr>
          <a:xfrm>
            <a:off x="2957216" y="2446264"/>
            <a:ext cx="290843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input()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函式取得輸入字串，再使用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int()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函式轉換為整數，最後指派給變數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grade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37FF36A-B6EC-422D-B4C7-315AA05EFBCA}"/>
              </a:ext>
            </a:extLst>
          </p:cNvPr>
          <p:cNvSpPr txBox="1"/>
          <p:nvPr/>
        </p:nvSpPr>
        <p:spPr>
          <a:xfrm>
            <a:off x="1740299" y="2879330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條件判斷式，判斷變數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grade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是否大於或等於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92A9200-E902-4DDF-982D-E8FDB910B3B3}"/>
              </a:ext>
            </a:extLst>
          </p:cNvPr>
          <p:cNvSpPr txBox="1"/>
          <p:nvPr/>
        </p:nvSpPr>
        <p:spPr>
          <a:xfrm>
            <a:off x="1715784" y="3203457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印出及格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F42F193-D27B-410F-A095-7F6264E4DB61}"/>
              </a:ext>
            </a:extLst>
          </p:cNvPr>
          <p:cNvSpPr txBox="1"/>
          <p:nvPr/>
        </p:nvSpPr>
        <p:spPr>
          <a:xfrm>
            <a:off x="1861186" y="3866819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印出不及格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B10441D-517B-41E8-B63A-6FB52F999CEA}"/>
              </a:ext>
            </a:extLst>
          </p:cNvPr>
          <p:cNvSpPr txBox="1"/>
          <p:nvPr/>
        </p:nvSpPr>
        <p:spPr>
          <a:xfrm>
            <a:off x="1554686" y="3528678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條件式不成立，執行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else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運算式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F67D20F-3DEA-4B26-B8F8-C72FF205E039}"/>
              </a:ext>
            </a:extLst>
          </p:cNvPr>
          <p:cNvSpPr/>
          <p:nvPr/>
        </p:nvSpPr>
        <p:spPr>
          <a:xfrm>
            <a:off x="7774946" y="3061181"/>
            <a:ext cx="1231096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input(“59”)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FAC428E-AA5D-4427-96FD-05FFAA12898E}"/>
              </a:ext>
            </a:extLst>
          </p:cNvPr>
          <p:cNvSpPr/>
          <p:nvPr/>
        </p:nvSpPr>
        <p:spPr>
          <a:xfrm>
            <a:off x="6507608" y="3041817"/>
            <a:ext cx="48602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59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45549D9-0DB8-4285-A2F1-B5E22ED25CC1}"/>
              </a:ext>
            </a:extLst>
          </p:cNvPr>
          <p:cNvSpPr/>
          <p:nvPr/>
        </p:nvSpPr>
        <p:spPr>
          <a:xfrm>
            <a:off x="7211464" y="3998481"/>
            <a:ext cx="947813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int(“59”)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063A1D2C-E49F-449E-A735-6F9C9D09BE9F}"/>
              </a:ext>
            </a:extLst>
          </p:cNvPr>
          <p:cNvSpPr txBox="1"/>
          <p:nvPr/>
        </p:nvSpPr>
        <p:spPr>
          <a:xfrm>
            <a:off x="7146166" y="3782594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&lt;/&gt;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F84E7CF-6D70-45B6-830D-DCCE36C70DE6}"/>
              </a:ext>
            </a:extLst>
          </p:cNvPr>
          <p:cNvSpPr txBox="1"/>
          <p:nvPr/>
        </p:nvSpPr>
        <p:spPr>
          <a:xfrm>
            <a:off x="7724248" y="2849552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&lt;/&gt;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275958F1-F71F-437D-B443-39FFE8F9D7A4}"/>
              </a:ext>
            </a:extLst>
          </p:cNvPr>
          <p:cNvSpPr txBox="1"/>
          <p:nvPr/>
        </p:nvSpPr>
        <p:spPr>
          <a:xfrm>
            <a:off x="6422428" y="2808351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</a:p>
        </p:txBody>
      </p:sp>
      <p:pic>
        <p:nvPicPr>
          <p:cNvPr id="1030" name="Picture 6" descr="https://cdn-icons-png.flaticon.com/256/10302/10302544.png">
            <a:extLst>
              <a:ext uri="{FF2B5EF4-FFF2-40B4-BE49-F238E27FC236}">
                <a16:creationId xmlns:a16="http://schemas.microsoft.com/office/drawing/2014/main" id="{210FBB44-733D-4130-9EE1-92FD7EB22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981" y="3142802"/>
            <a:ext cx="448205" cy="44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https://cdn-icons-png.flaticon.com/256/10302/10302544.png">
            <a:extLst>
              <a:ext uri="{FF2B5EF4-FFF2-40B4-BE49-F238E27FC236}">
                <a16:creationId xmlns:a16="http://schemas.microsoft.com/office/drawing/2014/main" id="{CD02C228-12C9-4896-8162-3BD121657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490" y="3115668"/>
            <a:ext cx="448205" cy="44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https://cdn-icons-png.flaticon.com/256/10302/10302544.png">
            <a:extLst>
              <a:ext uri="{FF2B5EF4-FFF2-40B4-BE49-F238E27FC236}">
                <a16:creationId xmlns:a16="http://schemas.microsoft.com/office/drawing/2014/main" id="{D9967C3F-1F3E-4C6C-8DEF-770CEC134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97" y="4048873"/>
            <a:ext cx="448205" cy="44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https://cdn-icons-png.flaticon.com/256/10302/10302544.png">
            <a:extLst>
              <a:ext uri="{FF2B5EF4-FFF2-40B4-BE49-F238E27FC236}">
                <a16:creationId xmlns:a16="http://schemas.microsoft.com/office/drawing/2014/main" id="{C939BEBB-3E99-41FA-AC5D-8748A91EE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832" y="4039961"/>
            <a:ext cx="448205" cy="44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群組 76">
            <a:extLst>
              <a:ext uri="{FF2B5EF4-FFF2-40B4-BE49-F238E27FC236}">
                <a16:creationId xmlns:a16="http://schemas.microsoft.com/office/drawing/2014/main" id="{F6FEE753-D464-438E-AAF6-E2AC9A3CABE0}"/>
              </a:ext>
            </a:extLst>
          </p:cNvPr>
          <p:cNvGrpSpPr/>
          <p:nvPr/>
        </p:nvGrpSpPr>
        <p:grpSpPr>
          <a:xfrm>
            <a:off x="9682707" y="2808351"/>
            <a:ext cx="1413630" cy="808785"/>
            <a:chOff x="9600267" y="2766160"/>
            <a:chExt cx="1413630" cy="808785"/>
          </a:xfrm>
        </p:grpSpPr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61DAD226-6142-4F20-926A-186A9320F9FE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9" name="箭號: 五邊形 78">
              <a:extLst>
                <a:ext uri="{FF2B5EF4-FFF2-40B4-BE49-F238E27FC236}">
                  <a16:creationId xmlns:a16="http://schemas.microsoft.com/office/drawing/2014/main" id="{3778188B-D5BF-4AC6-8489-E2E44C8DAE68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“</a:t>
              </a:r>
              <a:r>
                <a:rPr lang="en-US" altLang="zh-TW" b="1" dirty="0">
                  <a:solidFill>
                    <a:schemeClr val="tx1"/>
                  </a:solidFill>
                </a:rPr>
                <a:t>59”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4A9743E2-22CC-4DD1-9085-910E5B0CFB05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str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6EAE9D6A-407C-4A87-B65F-230DACC9BF56}"/>
              </a:ext>
            </a:extLst>
          </p:cNvPr>
          <p:cNvGrpSpPr/>
          <p:nvPr/>
        </p:nvGrpSpPr>
        <p:grpSpPr>
          <a:xfrm>
            <a:off x="8854155" y="3776914"/>
            <a:ext cx="1413630" cy="808785"/>
            <a:chOff x="9600267" y="2766160"/>
            <a:chExt cx="1413630" cy="808785"/>
          </a:xfrm>
        </p:grpSpPr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D60B8AC0-4BCE-4D00-A94F-DC8D8C798A69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2" name="箭號: 五邊形 51">
              <a:extLst>
                <a:ext uri="{FF2B5EF4-FFF2-40B4-BE49-F238E27FC236}">
                  <a16:creationId xmlns:a16="http://schemas.microsoft.com/office/drawing/2014/main" id="{880E18F2-2316-4DB0-9A13-1434A464D822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10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9855899-B9CB-4BAA-B386-8D53969EC8D1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824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A1E9E9D-0721-4206-B481-B0CFAE4736EC}"/>
              </a:ext>
            </a:extLst>
          </p:cNvPr>
          <p:cNvSpPr/>
          <p:nvPr/>
        </p:nvSpPr>
        <p:spPr>
          <a:xfrm>
            <a:off x="0" y="-1143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4C09F702-D2E0-4B4E-93D1-6DB70DC10102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讓使用者自行輸入成績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判斷該成績是否及格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輸出相對應的結果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 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；輸入成績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!)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BD0B100-A582-46B7-BDC4-5F2A48A21305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294B9B64-27CE-4345-A020-D5DDD523542D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0E823B3-6793-47AD-996C-ED2E399E21FE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521FF4-094C-4FB9-A800-03E45FC4CA31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2F07FBB1-F451-4E06-9648-B229B69F2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20FD7B8-5DDA-4F3E-96F0-9D3243E00FA9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B64971-A136-4273-BE98-6F291CE89AE6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FE3D41-19F2-416D-870D-9EB873BBE266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97A123-6AC5-42C7-82FD-B828E1DC3E8B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6D9ED1-0123-4829-929C-3ED5E42AF2E7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 = int(input("</a:t>
            </a:r>
            <a:r>
              <a:rPr lang="zh-TW" altLang="en-US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請輸入成績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&gt;= 60)</a:t>
            </a:r>
            <a:r>
              <a:rPr lang="zh-TW" altLang="en-US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else 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E509D69-D37E-47E7-A68B-FAE89EF4BB33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:59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4B536D3E-84CA-4A99-8A65-80EC7895B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3E24ECC1-D643-4372-81B4-2B6FB9DAFC4E}"/>
              </a:ext>
            </a:extLst>
          </p:cNvPr>
          <p:cNvSpPr/>
          <p:nvPr/>
        </p:nvSpPr>
        <p:spPr>
          <a:xfrm>
            <a:off x="294526" y="262271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125B5A5-7C48-4266-B4CA-34D70ECC7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302C921-1DFE-4ACE-99EA-A805BA64E8A6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2B6BD26-F59A-4BF0-97C4-0294FEFCD9D2}"/>
              </a:ext>
            </a:extLst>
          </p:cNvPr>
          <p:cNvSpPr txBox="1"/>
          <p:nvPr/>
        </p:nvSpPr>
        <p:spPr>
          <a:xfrm>
            <a:off x="3554859" y="1057727"/>
            <a:ext cx="1590782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一個整數變數表示成績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6F052F3-A1DD-4082-BE4F-7FBB8603BFEC}"/>
              </a:ext>
            </a:extLst>
          </p:cNvPr>
          <p:cNvSpPr txBox="1"/>
          <p:nvPr/>
        </p:nvSpPr>
        <p:spPr>
          <a:xfrm>
            <a:off x="5965862" y="905908"/>
            <a:ext cx="2011209" cy="41549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判斷條件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:60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以上為及格；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59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以下為不及格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5ED384E-59BA-41AB-B266-C7CE7EDBC2DB}"/>
              </a:ext>
            </a:extLst>
          </p:cNvPr>
          <p:cNvSpPr txBox="1"/>
          <p:nvPr/>
        </p:nvSpPr>
        <p:spPr>
          <a:xfrm>
            <a:off x="8803241" y="1057727"/>
            <a:ext cx="1265433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輸出判斷後的結果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C68294CF-7707-44FA-B71F-0CB2C33DE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7A26E244-2A33-454E-BCF9-3B36338ED235}"/>
              </a:ext>
            </a:extLst>
          </p:cNvPr>
          <p:cNvSpPr txBox="1"/>
          <p:nvPr/>
        </p:nvSpPr>
        <p:spPr>
          <a:xfrm>
            <a:off x="2957216" y="2446264"/>
            <a:ext cx="290843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input()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函式取得輸入字串，再使用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int()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函式轉換為整數，最後指派給變數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grade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37FF36A-B6EC-422D-B4C7-315AA05EFBCA}"/>
              </a:ext>
            </a:extLst>
          </p:cNvPr>
          <p:cNvSpPr txBox="1"/>
          <p:nvPr/>
        </p:nvSpPr>
        <p:spPr>
          <a:xfrm>
            <a:off x="1740299" y="2879330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條件判斷式，判斷變數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grade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是否大於或等於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92A9200-E902-4DDF-982D-E8FDB910B3B3}"/>
              </a:ext>
            </a:extLst>
          </p:cNvPr>
          <p:cNvSpPr txBox="1"/>
          <p:nvPr/>
        </p:nvSpPr>
        <p:spPr>
          <a:xfrm>
            <a:off x="1715784" y="3203457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印出及格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F42F193-D27B-410F-A095-7F6264E4DB61}"/>
              </a:ext>
            </a:extLst>
          </p:cNvPr>
          <p:cNvSpPr txBox="1"/>
          <p:nvPr/>
        </p:nvSpPr>
        <p:spPr>
          <a:xfrm>
            <a:off x="1861186" y="3866819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印出不及格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B10441D-517B-41E8-B63A-6FB52F999CEA}"/>
              </a:ext>
            </a:extLst>
          </p:cNvPr>
          <p:cNvSpPr txBox="1"/>
          <p:nvPr/>
        </p:nvSpPr>
        <p:spPr>
          <a:xfrm>
            <a:off x="1554686" y="3528678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條件式不成立，執行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else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運算式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F67D20F-3DEA-4B26-B8F8-C72FF205E039}"/>
              </a:ext>
            </a:extLst>
          </p:cNvPr>
          <p:cNvSpPr/>
          <p:nvPr/>
        </p:nvSpPr>
        <p:spPr>
          <a:xfrm>
            <a:off x="7774946" y="3061181"/>
            <a:ext cx="1231096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input(“59”)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FAC428E-AA5D-4427-96FD-05FFAA12898E}"/>
              </a:ext>
            </a:extLst>
          </p:cNvPr>
          <p:cNvSpPr/>
          <p:nvPr/>
        </p:nvSpPr>
        <p:spPr>
          <a:xfrm>
            <a:off x="6507608" y="3041817"/>
            <a:ext cx="48602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59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45549D9-0DB8-4285-A2F1-B5E22ED25CC1}"/>
              </a:ext>
            </a:extLst>
          </p:cNvPr>
          <p:cNvSpPr/>
          <p:nvPr/>
        </p:nvSpPr>
        <p:spPr>
          <a:xfrm>
            <a:off x="7211464" y="3998481"/>
            <a:ext cx="947813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int(“59”)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063A1D2C-E49F-449E-A735-6F9C9D09BE9F}"/>
              </a:ext>
            </a:extLst>
          </p:cNvPr>
          <p:cNvSpPr txBox="1"/>
          <p:nvPr/>
        </p:nvSpPr>
        <p:spPr>
          <a:xfrm>
            <a:off x="7146166" y="3782594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&lt;/&gt;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F84E7CF-6D70-45B6-830D-DCCE36C70DE6}"/>
              </a:ext>
            </a:extLst>
          </p:cNvPr>
          <p:cNvSpPr txBox="1"/>
          <p:nvPr/>
        </p:nvSpPr>
        <p:spPr>
          <a:xfrm>
            <a:off x="7724248" y="2849552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&lt;/&gt;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275958F1-F71F-437D-B443-39FFE8F9D7A4}"/>
              </a:ext>
            </a:extLst>
          </p:cNvPr>
          <p:cNvSpPr txBox="1"/>
          <p:nvPr/>
        </p:nvSpPr>
        <p:spPr>
          <a:xfrm>
            <a:off x="6422428" y="2808351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</a:p>
        </p:txBody>
      </p:sp>
      <p:pic>
        <p:nvPicPr>
          <p:cNvPr id="1030" name="Picture 6" descr="https://cdn-icons-png.flaticon.com/256/10302/10302544.png">
            <a:extLst>
              <a:ext uri="{FF2B5EF4-FFF2-40B4-BE49-F238E27FC236}">
                <a16:creationId xmlns:a16="http://schemas.microsoft.com/office/drawing/2014/main" id="{210FBB44-733D-4130-9EE1-92FD7EB22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981" y="3142802"/>
            <a:ext cx="448205" cy="44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https://cdn-icons-png.flaticon.com/256/10302/10302544.png">
            <a:extLst>
              <a:ext uri="{FF2B5EF4-FFF2-40B4-BE49-F238E27FC236}">
                <a16:creationId xmlns:a16="http://schemas.microsoft.com/office/drawing/2014/main" id="{CD02C228-12C9-4896-8162-3BD121657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490" y="3115668"/>
            <a:ext cx="448205" cy="44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https://cdn-icons-png.flaticon.com/256/10302/10302544.png">
            <a:extLst>
              <a:ext uri="{FF2B5EF4-FFF2-40B4-BE49-F238E27FC236}">
                <a16:creationId xmlns:a16="http://schemas.microsoft.com/office/drawing/2014/main" id="{D9967C3F-1F3E-4C6C-8DEF-770CEC134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97" y="4048873"/>
            <a:ext cx="448205" cy="44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https://cdn-icons-png.flaticon.com/256/10302/10302544.png">
            <a:extLst>
              <a:ext uri="{FF2B5EF4-FFF2-40B4-BE49-F238E27FC236}">
                <a16:creationId xmlns:a16="http://schemas.microsoft.com/office/drawing/2014/main" id="{C939BEBB-3E99-41FA-AC5D-8748A91EE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832" y="4039961"/>
            <a:ext cx="448205" cy="44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群組 76">
            <a:extLst>
              <a:ext uri="{FF2B5EF4-FFF2-40B4-BE49-F238E27FC236}">
                <a16:creationId xmlns:a16="http://schemas.microsoft.com/office/drawing/2014/main" id="{F6FEE753-D464-438E-AAF6-E2AC9A3CABE0}"/>
              </a:ext>
            </a:extLst>
          </p:cNvPr>
          <p:cNvGrpSpPr/>
          <p:nvPr/>
        </p:nvGrpSpPr>
        <p:grpSpPr>
          <a:xfrm>
            <a:off x="9682707" y="2808351"/>
            <a:ext cx="1413630" cy="808785"/>
            <a:chOff x="9600267" y="2766160"/>
            <a:chExt cx="1413630" cy="808785"/>
          </a:xfrm>
        </p:grpSpPr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61DAD226-6142-4F20-926A-186A9320F9FE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9" name="箭號: 五邊形 78">
              <a:extLst>
                <a:ext uri="{FF2B5EF4-FFF2-40B4-BE49-F238E27FC236}">
                  <a16:creationId xmlns:a16="http://schemas.microsoft.com/office/drawing/2014/main" id="{3778188B-D5BF-4AC6-8489-E2E44C8DAE68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“</a:t>
              </a:r>
              <a:r>
                <a:rPr lang="en-US" altLang="zh-TW" b="1" dirty="0">
                  <a:solidFill>
                    <a:schemeClr val="tx1"/>
                  </a:solidFill>
                </a:rPr>
                <a:t>59”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4A9743E2-22CC-4DD1-9085-910E5B0CFB05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str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6EAE9D6A-407C-4A87-B65F-230DACC9BF56}"/>
              </a:ext>
            </a:extLst>
          </p:cNvPr>
          <p:cNvGrpSpPr/>
          <p:nvPr/>
        </p:nvGrpSpPr>
        <p:grpSpPr>
          <a:xfrm>
            <a:off x="8854155" y="3776914"/>
            <a:ext cx="1413630" cy="808785"/>
            <a:chOff x="9600267" y="2766160"/>
            <a:chExt cx="1413630" cy="808785"/>
          </a:xfrm>
        </p:grpSpPr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D60B8AC0-4BCE-4D00-A94F-DC8D8C798A69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2" name="箭號: 五邊形 51">
              <a:extLst>
                <a:ext uri="{FF2B5EF4-FFF2-40B4-BE49-F238E27FC236}">
                  <a16:creationId xmlns:a16="http://schemas.microsoft.com/office/drawing/2014/main" id="{880E18F2-2316-4DB0-9A13-1434A464D822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10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9855899-B9CB-4BAA-B386-8D53969EC8D1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7ABFA4B6-40E9-4F85-8CCC-4DAF1A82D790}"/>
              </a:ext>
            </a:extLst>
          </p:cNvPr>
          <p:cNvSpPr/>
          <p:nvPr/>
        </p:nvSpPr>
        <p:spPr>
          <a:xfrm>
            <a:off x="6527782" y="4980803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grade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1898E97B-ACF6-4470-9AE9-0E4DF1558ACB}"/>
              </a:ext>
            </a:extLst>
          </p:cNvPr>
          <p:cNvSpPr txBox="1"/>
          <p:nvPr/>
        </p:nvSpPr>
        <p:spPr>
          <a:xfrm>
            <a:off x="6450280" y="472611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06787E96-4C11-43BC-A3D8-98B4D35C7160}"/>
              </a:ext>
            </a:extLst>
          </p:cNvPr>
          <p:cNvGrpSpPr/>
          <p:nvPr/>
        </p:nvGrpSpPr>
        <p:grpSpPr>
          <a:xfrm>
            <a:off x="8854155" y="4735872"/>
            <a:ext cx="1413630" cy="808785"/>
            <a:chOff x="9600267" y="2766160"/>
            <a:chExt cx="1413630" cy="808785"/>
          </a:xfrm>
        </p:grpSpPr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4110FBCB-3535-4189-B2BA-A8038C8727CE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6" name="箭號: 五邊形 55">
              <a:extLst>
                <a:ext uri="{FF2B5EF4-FFF2-40B4-BE49-F238E27FC236}">
                  <a16:creationId xmlns:a16="http://schemas.microsoft.com/office/drawing/2014/main" id="{F94CD52C-1FEA-4B21-9249-21D734B61912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10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EDA9FD3-8409-4F14-BF28-D461E9E4F0EA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85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A1E9E9D-0721-4206-B481-B0CFAE4736EC}"/>
              </a:ext>
            </a:extLst>
          </p:cNvPr>
          <p:cNvSpPr/>
          <p:nvPr/>
        </p:nvSpPr>
        <p:spPr>
          <a:xfrm>
            <a:off x="0" y="-1143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4C09F702-D2E0-4B4E-93D1-6DB70DC10102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讓使用者自行輸入成績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判斷該成績是否及格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輸出相對應的結果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 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；輸入成績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!)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BD0B100-A582-46B7-BDC4-5F2A48A21305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294B9B64-27CE-4345-A020-D5DDD523542D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0E823B3-6793-47AD-996C-ED2E399E21FE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521FF4-094C-4FB9-A800-03E45FC4CA31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2F07FBB1-F451-4E06-9648-B229B69F2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20FD7B8-5DDA-4F3E-96F0-9D3243E00FA9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B64971-A136-4273-BE98-6F291CE89AE6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FE3D41-19F2-416D-870D-9EB873BBE266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97A123-6AC5-42C7-82FD-B828E1DC3E8B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6D9ED1-0123-4829-929C-3ED5E42AF2E7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 = int(input("</a:t>
            </a:r>
            <a:r>
              <a:rPr lang="zh-TW" altLang="en-US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請輸入成績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&gt;= 60)</a:t>
            </a:r>
            <a:r>
              <a:rPr lang="zh-TW" altLang="en-US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else 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E509D69-D37E-47E7-A68B-FAE89EF4BB33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:59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4B536D3E-84CA-4A99-8A65-80EC7895B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3E24ECC1-D643-4372-81B4-2B6FB9DAFC4E}"/>
              </a:ext>
            </a:extLst>
          </p:cNvPr>
          <p:cNvSpPr/>
          <p:nvPr/>
        </p:nvSpPr>
        <p:spPr>
          <a:xfrm>
            <a:off x="294526" y="262271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125B5A5-7C48-4266-B4CA-34D70ECC7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302C921-1DFE-4ACE-99EA-A805BA64E8A6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2B6BD26-F59A-4BF0-97C4-0294FEFCD9D2}"/>
              </a:ext>
            </a:extLst>
          </p:cNvPr>
          <p:cNvSpPr txBox="1"/>
          <p:nvPr/>
        </p:nvSpPr>
        <p:spPr>
          <a:xfrm>
            <a:off x="3554859" y="1057727"/>
            <a:ext cx="1590782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一個整數變數表示成績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6F052F3-A1DD-4082-BE4F-7FBB8603BFEC}"/>
              </a:ext>
            </a:extLst>
          </p:cNvPr>
          <p:cNvSpPr txBox="1"/>
          <p:nvPr/>
        </p:nvSpPr>
        <p:spPr>
          <a:xfrm>
            <a:off x="5965862" y="905908"/>
            <a:ext cx="2011209" cy="41549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判斷條件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:60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以上為及格；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59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以下為不及格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5ED384E-59BA-41AB-B266-C7CE7EDBC2DB}"/>
              </a:ext>
            </a:extLst>
          </p:cNvPr>
          <p:cNvSpPr txBox="1"/>
          <p:nvPr/>
        </p:nvSpPr>
        <p:spPr>
          <a:xfrm>
            <a:off x="8803241" y="1057727"/>
            <a:ext cx="1265433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輸出判斷後的結果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C68294CF-7707-44FA-B71F-0CB2C33DE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7A26E244-2A33-454E-BCF9-3B36338ED235}"/>
              </a:ext>
            </a:extLst>
          </p:cNvPr>
          <p:cNvSpPr txBox="1"/>
          <p:nvPr/>
        </p:nvSpPr>
        <p:spPr>
          <a:xfrm>
            <a:off x="2957216" y="2446264"/>
            <a:ext cx="290843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input()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函式取得輸入字串，再使用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int()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函式轉換為整數，最後指派給變數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grade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37FF36A-B6EC-422D-B4C7-315AA05EFBCA}"/>
              </a:ext>
            </a:extLst>
          </p:cNvPr>
          <p:cNvSpPr txBox="1"/>
          <p:nvPr/>
        </p:nvSpPr>
        <p:spPr>
          <a:xfrm>
            <a:off x="1740299" y="2879330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條件判斷式，判斷變數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grade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是否大於或等於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92A9200-E902-4DDF-982D-E8FDB910B3B3}"/>
              </a:ext>
            </a:extLst>
          </p:cNvPr>
          <p:cNvSpPr txBox="1"/>
          <p:nvPr/>
        </p:nvSpPr>
        <p:spPr>
          <a:xfrm>
            <a:off x="1715784" y="3203457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印出及格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F42F193-D27B-410F-A095-7F6264E4DB61}"/>
              </a:ext>
            </a:extLst>
          </p:cNvPr>
          <p:cNvSpPr txBox="1"/>
          <p:nvPr/>
        </p:nvSpPr>
        <p:spPr>
          <a:xfrm>
            <a:off x="1861186" y="3866819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印出不及格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B10441D-517B-41E8-B63A-6FB52F999CEA}"/>
              </a:ext>
            </a:extLst>
          </p:cNvPr>
          <p:cNvSpPr txBox="1"/>
          <p:nvPr/>
        </p:nvSpPr>
        <p:spPr>
          <a:xfrm>
            <a:off x="1554686" y="3528678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條件式不成立，執行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else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運算式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F67D20F-3DEA-4B26-B8F8-C72FF205E039}"/>
              </a:ext>
            </a:extLst>
          </p:cNvPr>
          <p:cNvSpPr/>
          <p:nvPr/>
        </p:nvSpPr>
        <p:spPr>
          <a:xfrm>
            <a:off x="7774946" y="3061181"/>
            <a:ext cx="1231096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input(“59”)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FAC428E-AA5D-4427-96FD-05FFAA12898E}"/>
              </a:ext>
            </a:extLst>
          </p:cNvPr>
          <p:cNvSpPr/>
          <p:nvPr/>
        </p:nvSpPr>
        <p:spPr>
          <a:xfrm>
            <a:off x="6507608" y="3041817"/>
            <a:ext cx="48602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59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45549D9-0DB8-4285-A2F1-B5E22ED25CC1}"/>
              </a:ext>
            </a:extLst>
          </p:cNvPr>
          <p:cNvSpPr/>
          <p:nvPr/>
        </p:nvSpPr>
        <p:spPr>
          <a:xfrm>
            <a:off x="7211464" y="3998481"/>
            <a:ext cx="947813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int(“59”)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063A1D2C-E49F-449E-A735-6F9C9D09BE9F}"/>
              </a:ext>
            </a:extLst>
          </p:cNvPr>
          <p:cNvSpPr txBox="1"/>
          <p:nvPr/>
        </p:nvSpPr>
        <p:spPr>
          <a:xfrm>
            <a:off x="7146166" y="3782594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&lt;/&gt;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F84E7CF-6D70-45B6-830D-DCCE36C70DE6}"/>
              </a:ext>
            </a:extLst>
          </p:cNvPr>
          <p:cNvSpPr txBox="1"/>
          <p:nvPr/>
        </p:nvSpPr>
        <p:spPr>
          <a:xfrm>
            <a:off x="7724248" y="2849552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&lt;/&gt;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275958F1-F71F-437D-B443-39FFE8F9D7A4}"/>
              </a:ext>
            </a:extLst>
          </p:cNvPr>
          <p:cNvSpPr txBox="1"/>
          <p:nvPr/>
        </p:nvSpPr>
        <p:spPr>
          <a:xfrm>
            <a:off x="6422428" y="2808351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</a:p>
        </p:txBody>
      </p:sp>
      <p:pic>
        <p:nvPicPr>
          <p:cNvPr id="1030" name="Picture 6" descr="https://cdn-icons-png.flaticon.com/256/10302/10302544.png">
            <a:extLst>
              <a:ext uri="{FF2B5EF4-FFF2-40B4-BE49-F238E27FC236}">
                <a16:creationId xmlns:a16="http://schemas.microsoft.com/office/drawing/2014/main" id="{210FBB44-733D-4130-9EE1-92FD7EB22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981" y="3142802"/>
            <a:ext cx="448205" cy="44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https://cdn-icons-png.flaticon.com/256/10302/10302544.png">
            <a:extLst>
              <a:ext uri="{FF2B5EF4-FFF2-40B4-BE49-F238E27FC236}">
                <a16:creationId xmlns:a16="http://schemas.microsoft.com/office/drawing/2014/main" id="{CD02C228-12C9-4896-8162-3BD121657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490" y="3115668"/>
            <a:ext cx="448205" cy="44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https://cdn-icons-png.flaticon.com/256/10302/10302544.png">
            <a:extLst>
              <a:ext uri="{FF2B5EF4-FFF2-40B4-BE49-F238E27FC236}">
                <a16:creationId xmlns:a16="http://schemas.microsoft.com/office/drawing/2014/main" id="{D9967C3F-1F3E-4C6C-8DEF-770CEC134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97" y="4048873"/>
            <a:ext cx="448205" cy="44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https://cdn-icons-png.flaticon.com/256/10302/10302544.png">
            <a:extLst>
              <a:ext uri="{FF2B5EF4-FFF2-40B4-BE49-F238E27FC236}">
                <a16:creationId xmlns:a16="http://schemas.microsoft.com/office/drawing/2014/main" id="{C939BEBB-3E99-41FA-AC5D-8748A91EE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832" y="4039961"/>
            <a:ext cx="448205" cy="44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群組 76">
            <a:extLst>
              <a:ext uri="{FF2B5EF4-FFF2-40B4-BE49-F238E27FC236}">
                <a16:creationId xmlns:a16="http://schemas.microsoft.com/office/drawing/2014/main" id="{F6FEE753-D464-438E-AAF6-E2AC9A3CABE0}"/>
              </a:ext>
            </a:extLst>
          </p:cNvPr>
          <p:cNvGrpSpPr/>
          <p:nvPr/>
        </p:nvGrpSpPr>
        <p:grpSpPr>
          <a:xfrm>
            <a:off x="9682707" y="2808351"/>
            <a:ext cx="1413630" cy="808785"/>
            <a:chOff x="9600267" y="2766160"/>
            <a:chExt cx="1413630" cy="808785"/>
          </a:xfrm>
        </p:grpSpPr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61DAD226-6142-4F20-926A-186A9320F9FE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9" name="箭號: 五邊形 78">
              <a:extLst>
                <a:ext uri="{FF2B5EF4-FFF2-40B4-BE49-F238E27FC236}">
                  <a16:creationId xmlns:a16="http://schemas.microsoft.com/office/drawing/2014/main" id="{3778188B-D5BF-4AC6-8489-E2E44C8DAE68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“</a:t>
              </a:r>
              <a:r>
                <a:rPr lang="en-US" altLang="zh-TW" b="1" dirty="0">
                  <a:solidFill>
                    <a:schemeClr val="tx1"/>
                  </a:solidFill>
                </a:rPr>
                <a:t>59”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4A9743E2-22CC-4DD1-9085-910E5B0CFB05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str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6EAE9D6A-407C-4A87-B65F-230DACC9BF56}"/>
              </a:ext>
            </a:extLst>
          </p:cNvPr>
          <p:cNvGrpSpPr/>
          <p:nvPr/>
        </p:nvGrpSpPr>
        <p:grpSpPr>
          <a:xfrm>
            <a:off x="8854155" y="3776914"/>
            <a:ext cx="1413630" cy="808785"/>
            <a:chOff x="9600267" y="2766160"/>
            <a:chExt cx="1413630" cy="808785"/>
          </a:xfrm>
        </p:grpSpPr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D60B8AC0-4BCE-4D00-A94F-DC8D8C798A69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2" name="箭號: 五邊形 51">
              <a:extLst>
                <a:ext uri="{FF2B5EF4-FFF2-40B4-BE49-F238E27FC236}">
                  <a16:creationId xmlns:a16="http://schemas.microsoft.com/office/drawing/2014/main" id="{880E18F2-2316-4DB0-9A13-1434A464D822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10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9855899-B9CB-4BAA-B386-8D53969EC8D1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7ABFA4B6-40E9-4F85-8CCC-4DAF1A82D790}"/>
              </a:ext>
            </a:extLst>
          </p:cNvPr>
          <p:cNvSpPr/>
          <p:nvPr/>
        </p:nvSpPr>
        <p:spPr>
          <a:xfrm>
            <a:off x="6527782" y="4980803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grade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1898E97B-ACF6-4470-9AE9-0E4DF1558ACB}"/>
              </a:ext>
            </a:extLst>
          </p:cNvPr>
          <p:cNvSpPr txBox="1"/>
          <p:nvPr/>
        </p:nvSpPr>
        <p:spPr>
          <a:xfrm>
            <a:off x="6450280" y="472611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06787E96-4C11-43BC-A3D8-98B4D35C7160}"/>
              </a:ext>
            </a:extLst>
          </p:cNvPr>
          <p:cNvGrpSpPr/>
          <p:nvPr/>
        </p:nvGrpSpPr>
        <p:grpSpPr>
          <a:xfrm>
            <a:off x="8854155" y="4735872"/>
            <a:ext cx="1413630" cy="808785"/>
            <a:chOff x="9600267" y="2766160"/>
            <a:chExt cx="1413630" cy="808785"/>
          </a:xfrm>
        </p:grpSpPr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4110FBCB-3535-4189-B2BA-A8038C8727CE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6" name="箭號: 五邊形 55">
              <a:extLst>
                <a:ext uri="{FF2B5EF4-FFF2-40B4-BE49-F238E27FC236}">
                  <a16:creationId xmlns:a16="http://schemas.microsoft.com/office/drawing/2014/main" id="{F94CD52C-1FEA-4B21-9249-21D734B61912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10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EDA9FD3-8409-4F14-BF28-D461E9E4F0EA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2E2B046-DC96-4992-A7DF-17F39FEE6237}"/>
              </a:ext>
            </a:extLst>
          </p:cNvPr>
          <p:cNvCxnSpPr>
            <a:cxnSpLocks/>
            <a:stCxn id="47" idx="3"/>
            <a:endCxn id="57" idx="1"/>
          </p:cNvCxnSpPr>
          <p:nvPr/>
        </p:nvCxnSpPr>
        <p:spPr>
          <a:xfrm flipV="1">
            <a:off x="7467343" y="5248486"/>
            <a:ext cx="1418104" cy="155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BB5D082-FE0F-4268-8E96-9B29D97F9D0E}"/>
              </a:ext>
            </a:extLst>
          </p:cNvPr>
          <p:cNvSpPr txBox="1"/>
          <p:nvPr/>
        </p:nvSpPr>
        <p:spPr>
          <a:xfrm>
            <a:off x="7926957" y="5015474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362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A1E9E9D-0721-4206-B481-B0CFAE4736EC}"/>
              </a:ext>
            </a:extLst>
          </p:cNvPr>
          <p:cNvSpPr/>
          <p:nvPr/>
        </p:nvSpPr>
        <p:spPr>
          <a:xfrm>
            <a:off x="0" y="-1143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4C09F702-D2E0-4B4E-93D1-6DB70DC10102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讓使用者自行輸入成績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判斷該成績是否及格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輸出相對應的結果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 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；輸入成績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!)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BD0B100-A582-46B7-BDC4-5F2A48A21305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294B9B64-27CE-4345-A020-D5DDD523542D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0E823B3-6793-47AD-996C-ED2E399E21FE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521FF4-094C-4FB9-A800-03E45FC4CA31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2F07FBB1-F451-4E06-9648-B229B69F2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20FD7B8-5DDA-4F3E-96F0-9D3243E00FA9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B64971-A136-4273-BE98-6F291CE89AE6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FE3D41-19F2-416D-870D-9EB873BBE266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97A123-6AC5-42C7-82FD-B828E1DC3E8B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6D9ED1-0123-4829-929C-3ED5E42AF2E7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 = int(input("</a:t>
            </a:r>
            <a:r>
              <a:rPr lang="zh-TW" altLang="en-US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請輸入成績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&gt;= 60)</a:t>
            </a:r>
            <a:r>
              <a:rPr lang="zh-TW" altLang="en-US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else 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E509D69-D37E-47E7-A68B-FAE89EF4BB33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:59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4B536D3E-84CA-4A99-8A65-80EC7895B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3E24ECC1-D643-4372-81B4-2B6FB9DAFC4E}"/>
              </a:ext>
            </a:extLst>
          </p:cNvPr>
          <p:cNvSpPr/>
          <p:nvPr/>
        </p:nvSpPr>
        <p:spPr>
          <a:xfrm>
            <a:off x="294526" y="262271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125B5A5-7C48-4266-B4CA-34D70ECC7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302C921-1DFE-4ACE-99EA-A805BA64E8A6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2B6BD26-F59A-4BF0-97C4-0294FEFCD9D2}"/>
              </a:ext>
            </a:extLst>
          </p:cNvPr>
          <p:cNvSpPr txBox="1"/>
          <p:nvPr/>
        </p:nvSpPr>
        <p:spPr>
          <a:xfrm>
            <a:off x="3554859" y="1057727"/>
            <a:ext cx="1590782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一個整數變數表示成績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6F052F3-A1DD-4082-BE4F-7FBB8603BFEC}"/>
              </a:ext>
            </a:extLst>
          </p:cNvPr>
          <p:cNvSpPr txBox="1"/>
          <p:nvPr/>
        </p:nvSpPr>
        <p:spPr>
          <a:xfrm>
            <a:off x="5965862" y="905908"/>
            <a:ext cx="2011209" cy="41549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判斷條件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:60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以上為及格；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59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以下為不及格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5ED384E-59BA-41AB-B266-C7CE7EDBC2DB}"/>
              </a:ext>
            </a:extLst>
          </p:cNvPr>
          <p:cNvSpPr txBox="1"/>
          <p:nvPr/>
        </p:nvSpPr>
        <p:spPr>
          <a:xfrm>
            <a:off x="8803241" y="1057727"/>
            <a:ext cx="1265433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輸出判斷後的結果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C68294CF-7707-44FA-B71F-0CB2C33DE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7A26E244-2A33-454E-BCF9-3B36338ED235}"/>
              </a:ext>
            </a:extLst>
          </p:cNvPr>
          <p:cNvSpPr txBox="1"/>
          <p:nvPr/>
        </p:nvSpPr>
        <p:spPr>
          <a:xfrm>
            <a:off x="2957216" y="2446264"/>
            <a:ext cx="290843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input()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函式取得輸入字串，再使用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int()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函式轉換為整數，最後指派給變數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grade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37FF36A-B6EC-422D-B4C7-315AA05EFBCA}"/>
              </a:ext>
            </a:extLst>
          </p:cNvPr>
          <p:cNvSpPr txBox="1"/>
          <p:nvPr/>
        </p:nvSpPr>
        <p:spPr>
          <a:xfrm>
            <a:off x="1740299" y="2879330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條件判斷式，判斷變數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grade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是否大於或等於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92A9200-E902-4DDF-982D-E8FDB910B3B3}"/>
              </a:ext>
            </a:extLst>
          </p:cNvPr>
          <p:cNvSpPr txBox="1"/>
          <p:nvPr/>
        </p:nvSpPr>
        <p:spPr>
          <a:xfrm>
            <a:off x="1715784" y="3203457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印出及格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F42F193-D27B-410F-A095-7F6264E4DB61}"/>
              </a:ext>
            </a:extLst>
          </p:cNvPr>
          <p:cNvSpPr txBox="1"/>
          <p:nvPr/>
        </p:nvSpPr>
        <p:spPr>
          <a:xfrm>
            <a:off x="1861186" y="3866819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印出不及格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B10441D-517B-41E8-B63A-6FB52F999CEA}"/>
              </a:ext>
            </a:extLst>
          </p:cNvPr>
          <p:cNvSpPr txBox="1"/>
          <p:nvPr/>
        </p:nvSpPr>
        <p:spPr>
          <a:xfrm>
            <a:off x="1554686" y="3528678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條件式不成立，執行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else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運算式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C18904A8-6DF3-4A62-8160-AA91F811322F}"/>
              </a:ext>
            </a:extLst>
          </p:cNvPr>
          <p:cNvGrpSpPr/>
          <p:nvPr/>
        </p:nvGrpSpPr>
        <p:grpSpPr>
          <a:xfrm>
            <a:off x="6708975" y="4215926"/>
            <a:ext cx="1919097" cy="955873"/>
            <a:chOff x="2114637" y="3709260"/>
            <a:chExt cx="1919097" cy="955873"/>
          </a:xfrm>
        </p:grpSpPr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786B7A54-CA0D-407B-A543-3C0EC1945DEE}"/>
                </a:ext>
              </a:extLst>
            </p:cNvPr>
            <p:cNvGrpSpPr/>
            <p:nvPr/>
          </p:nvGrpSpPr>
          <p:grpSpPr>
            <a:xfrm>
              <a:off x="2207225" y="3970870"/>
              <a:ext cx="1826509" cy="694263"/>
              <a:chOff x="251422" y="4045896"/>
              <a:chExt cx="1671792" cy="577714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3A424FD-89D2-4CF9-AEB2-C75CBD667867}"/>
                  </a:ext>
                </a:extLst>
              </p:cNvPr>
              <p:cNvSpPr/>
              <p:nvPr/>
            </p:nvSpPr>
            <p:spPr>
              <a:xfrm>
                <a:off x="251422" y="4045896"/>
                <a:ext cx="1671792" cy="577714"/>
              </a:xfrm>
              <a:prstGeom prst="rect">
                <a:avLst/>
              </a:prstGeom>
              <a:solidFill>
                <a:srgbClr val="FFFDE3"/>
              </a:solidFill>
              <a:ln>
                <a:solidFill>
                  <a:srgbClr val="FFFD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  grade</a:t>
                </a:r>
              </a:p>
              <a:p>
                <a:endParaRPr lang="en-US" altLang="zh-TW" sz="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if            &gt;= 60 :</a:t>
                </a:r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95D47C39-9996-444F-8CD7-02A00D60D124}"/>
                  </a:ext>
                </a:extLst>
              </p:cNvPr>
              <p:cNvSpPr txBox="1"/>
              <p:nvPr/>
            </p:nvSpPr>
            <p:spPr>
              <a:xfrm>
                <a:off x="584409" y="4284725"/>
                <a:ext cx="442813" cy="307331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DEEBF7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highlight>
                      <a:srgbClr val="DEEBF7"/>
                    </a:highlight>
                  </a:rPr>
                  <a:t>59</a:t>
                </a:r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p:grp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9EBD2D9-F737-4729-A6AC-1CFF17366581}"/>
                </a:ext>
              </a:extLst>
            </p:cNvPr>
            <p:cNvSpPr/>
            <p:nvPr/>
          </p:nvSpPr>
          <p:spPr>
            <a:xfrm>
              <a:off x="2114637" y="3709260"/>
              <a:ext cx="93968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if </a:t>
              </a:r>
              <a:r>
                <a:rPr lang="zh-TW" altLang="en-US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條件判斷式</a:t>
              </a:r>
              <a:endPara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17A50260-8CBD-4A77-A06B-9BA06AC96BC7}"/>
              </a:ext>
            </a:extLst>
          </p:cNvPr>
          <p:cNvCxnSpPr>
            <a:cxnSpLocks/>
            <a:stCxn id="39" idx="0"/>
          </p:cNvCxnSpPr>
          <p:nvPr/>
        </p:nvCxnSpPr>
        <p:spPr>
          <a:xfrm rot="5400000" flipH="1" flipV="1">
            <a:off x="8497466" y="3433280"/>
            <a:ext cx="261608" cy="1826905"/>
          </a:xfrm>
          <a:prstGeom prst="bentConnector2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1C00E1E8-F7A0-4148-8088-CBBF2F6A8543}"/>
              </a:ext>
            </a:extLst>
          </p:cNvPr>
          <p:cNvCxnSpPr>
            <a:cxnSpLocks/>
            <a:stCxn id="39" idx="2"/>
          </p:cNvCxnSpPr>
          <p:nvPr/>
        </p:nvCxnSpPr>
        <p:spPr>
          <a:xfrm rot="16200000" flipH="1">
            <a:off x="8503725" y="4382892"/>
            <a:ext cx="249090" cy="1826904"/>
          </a:xfrm>
          <a:prstGeom prst="bentConnector2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6900542E-3FA1-4C51-B7BC-264962024FF4}"/>
              </a:ext>
            </a:extLst>
          </p:cNvPr>
          <p:cNvSpPr/>
          <p:nvPr/>
        </p:nvSpPr>
        <p:spPr>
          <a:xfrm>
            <a:off x="8305279" y="3916921"/>
            <a:ext cx="612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9365050-5D0A-45BF-8E72-05E5E440EED5}"/>
              </a:ext>
            </a:extLst>
          </p:cNvPr>
          <p:cNvSpPr/>
          <p:nvPr/>
        </p:nvSpPr>
        <p:spPr>
          <a:xfrm>
            <a:off x="8305279" y="5527506"/>
            <a:ext cx="6717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C49A9DF-9DF8-4E26-840B-962A5451604B}"/>
              </a:ext>
            </a:extLst>
          </p:cNvPr>
          <p:cNvSpPr/>
          <p:nvPr/>
        </p:nvSpPr>
        <p:spPr>
          <a:xfrm>
            <a:off x="9525388" y="3838347"/>
            <a:ext cx="1842448" cy="657547"/>
          </a:xfrm>
          <a:prstGeom prst="rect">
            <a:avLst/>
          </a:prstGeom>
          <a:solidFill>
            <a:srgbClr val="F7A4A4"/>
          </a:solidFill>
          <a:ln>
            <a:solidFill>
              <a:srgbClr val="F7A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及格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8D21705-1520-4C7F-8194-ABE8544177E8}"/>
              </a:ext>
            </a:extLst>
          </p:cNvPr>
          <p:cNvSpPr/>
          <p:nvPr/>
        </p:nvSpPr>
        <p:spPr>
          <a:xfrm>
            <a:off x="9541327" y="5092115"/>
            <a:ext cx="1826509" cy="657547"/>
          </a:xfrm>
          <a:prstGeom prst="rect">
            <a:avLst/>
          </a:prstGeom>
          <a:solidFill>
            <a:srgbClr val="F7A4A4"/>
          </a:solidFill>
          <a:ln>
            <a:solidFill>
              <a:srgbClr val="F7A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不及格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AED78BE-7AB6-4E98-8795-AEF2B86A548E}"/>
              </a:ext>
            </a:extLst>
          </p:cNvPr>
          <p:cNvSpPr txBox="1"/>
          <p:nvPr/>
        </p:nvSpPr>
        <p:spPr>
          <a:xfrm>
            <a:off x="9435957" y="3599504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&lt;/&gt;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D2CE753-C79E-412D-B994-191CA3B53F90}"/>
              </a:ext>
            </a:extLst>
          </p:cNvPr>
          <p:cNvSpPr txBox="1"/>
          <p:nvPr/>
        </p:nvSpPr>
        <p:spPr>
          <a:xfrm>
            <a:off x="9506918" y="4858402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&lt;/&gt;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</a:p>
        </p:txBody>
      </p:sp>
    </p:spTree>
    <p:extLst>
      <p:ext uri="{BB962C8B-B14F-4D97-AF65-F5344CB8AC3E}">
        <p14:creationId xmlns:p14="http://schemas.microsoft.com/office/powerpoint/2010/main" val="103640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A1E9E9D-0721-4206-B481-B0CFAE4736EC}"/>
              </a:ext>
            </a:extLst>
          </p:cNvPr>
          <p:cNvSpPr/>
          <p:nvPr/>
        </p:nvSpPr>
        <p:spPr>
          <a:xfrm>
            <a:off x="0" y="-1143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4C09F702-D2E0-4B4E-93D1-6DB70DC10102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讓使用者自行輸入成績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判斷該成績是否及格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輸出相對應的結果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 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；輸入成績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!)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BD0B100-A582-46B7-BDC4-5F2A48A21305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294B9B64-27CE-4345-A020-D5DDD523542D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0E823B3-6793-47AD-996C-ED2E399E21FE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521FF4-094C-4FB9-A800-03E45FC4CA31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2F07FBB1-F451-4E06-9648-B229B69F2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20FD7B8-5DDA-4F3E-96F0-9D3243E00FA9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B64971-A136-4273-BE98-6F291CE89AE6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FE3D41-19F2-416D-870D-9EB873BBE266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97A123-6AC5-42C7-82FD-B828E1DC3E8B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6D9ED1-0123-4829-929C-3ED5E42AF2E7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 = int(input("</a:t>
            </a:r>
            <a:r>
              <a:rPr lang="zh-TW" altLang="en-US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請輸入成績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&gt;= 60)</a:t>
            </a:r>
            <a:r>
              <a:rPr lang="zh-TW" altLang="en-US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else 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E509D69-D37E-47E7-A68B-FAE89EF4BB33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:59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4B536D3E-84CA-4A99-8A65-80EC7895B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3E24ECC1-D643-4372-81B4-2B6FB9DAFC4E}"/>
              </a:ext>
            </a:extLst>
          </p:cNvPr>
          <p:cNvSpPr/>
          <p:nvPr/>
        </p:nvSpPr>
        <p:spPr>
          <a:xfrm>
            <a:off x="294526" y="262271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125B5A5-7C48-4266-B4CA-34D70ECC7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302C921-1DFE-4ACE-99EA-A805BA64E8A6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2B6BD26-F59A-4BF0-97C4-0294FEFCD9D2}"/>
              </a:ext>
            </a:extLst>
          </p:cNvPr>
          <p:cNvSpPr txBox="1"/>
          <p:nvPr/>
        </p:nvSpPr>
        <p:spPr>
          <a:xfrm>
            <a:off x="3554859" y="1057727"/>
            <a:ext cx="1590782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一個整數變數表示成績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6F052F3-A1DD-4082-BE4F-7FBB8603BFEC}"/>
              </a:ext>
            </a:extLst>
          </p:cNvPr>
          <p:cNvSpPr txBox="1"/>
          <p:nvPr/>
        </p:nvSpPr>
        <p:spPr>
          <a:xfrm>
            <a:off x="5965862" y="905908"/>
            <a:ext cx="2011209" cy="41549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判斷條件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:60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以上為及格；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59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以下為不及格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5ED384E-59BA-41AB-B266-C7CE7EDBC2DB}"/>
              </a:ext>
            </a:extLst>
          </p:cNvPr>
          <p:cNvSpPr txBox="1"/>
          <p:nvPr/>
        </p:nvSpPr>
        <p:spPr>
          <a:xfrm>
            <a:off x="8803241" y="1057727"/>
            <a:ext cx="1265433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輸出判斷後的結果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C68294CF-7707-44FA-B71F-0CB2C33DE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7A26E244-2A33-454E-BCF9-3B36338ED235}"/>
              </a:ext>
            </a:extLst>
          </p:cNvPr>
          <p:cNvSpPr txBox="1"/>
          <p:nvPr/>
        </p:nvSpPr>
        <p:spPr>
          <a:xfrm>
            <a:off x="2957216" y="2446264"/>
            <a:ext cx="290843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input()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函式取得輸入字串，再使用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int()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函式轉換為整數，最後指派給變數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grade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37FF36A-B6EC-422D-B4C7-315AA05EFBCA}"/>
              </a:ext>
            </a:extLst>
          </p:cNvPr>
          <p:cNvSpPr txBox="1"/>
          <p:nvPr/>
        </p:nvSpPr>
        <p:spPr>
          <a:xfrm>
            <a:off x="1740299" y="2879330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條件判斷式，判斷變數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grade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是否大於或等於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92A9200-E902-4DDF-982D-E8FDB910B3B3}"/>
              </a:ext>
            </a:extLst>
          </p:cNvPr>
          <p:cNvSpPr txBox="1"/>
          <p:nvPr/>
        </p:nvSpPr>
        <p:spPr>
          <a:xfrm>
            <a:off x="1715784" y="3203457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印出及格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F42F193-D27B-410F-A095-7F6264E4DB61}"/>
              </a:ext>
            </a:extLst>
          </p:cNvPr>
          <p:cNvSpPr txBox="1"/>
          <p:nvPr/>
        </p:nvSpPr>
        <p:spPr>
          <a:xfrm>
            <a:off x="1861186" y="3866819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印出不及格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B10441D-517B-41E8-B63A-6FB52F999CEA}"/>
              </a:ext>
            </a:extLst>
          </p:cNvPr>
          <p:cNvSpPr txBox="1"/>
          <p:nvPr/>
        </p:nvSpPr>
        <p:spPr>
          <a:xfrm>
            <a:off x="1554686" y="3528678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條件式不成立，執行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else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運算式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C18904A8-6DF3-4A62-8160-AA91F811322F}"/>
              </a:ext>
            </a:extLst>
          </p:cNvPr>
          <p:cNvGrpSpPr/>
          <p:nvPr/>
        </p:nvGrpSpPr>
        <p:grpSpPr>
          <a:xfrm>
            <a:off x="6708975" y="4215926"/>
            <a:ext cx="1919097" cy="955873"/>
            <a:chOff x="2114637" y="3709260"/>
            <a:chExt cx="1919097" cy="955873"/>
          </a:xfrm>
        </p:grpSpPr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786B7A54-CA0D-407B-A543-3C0EC1945DEE}"/>
                </a:ext>
              </a:extLst>
            </p:cNvPr>
            <p:cNvGrpSpPr/>
            <p:nvPr/>
          </p:nvGrpSpPr>
          <p:grpSpPr>
            <a:xfrm>
              <a:off x="2207225" y="3970870"/>
              <a:ext cx="1826509" cy="694263"/>
              <a:chOff x="251422" y="4045896"/>
              <a:chExt cx="1671792" cy="577714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3A424FD-89D2-4CF9-AEB2-C75CBD667867}"/>
                  </a:ext>
                </a:extLst>
              </p:cNvPr>
              <p:cNvSpPr/>
              <p:nvPr/>
            </p:nvSpPr>
            <p:spPr>
              <a:xfrm>
                <a:off x="251422" y="4045896"/>
                <a:ext cx="1671792" cy="577714"/>
              </a:xfrm>
              <a:prstGeom prst="rect">
                <a:avLst/>
              </a:prstGeom>
              <a:solidFill>
                <a:srgbClr val="FFFDE3"/>
              </a:solidFill>
              <a:ln>
                <a:solidFill>
                  <a:srgbClr val="FFFD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  grade</a:t>
                </a:r>
              </a:p>
              <a:p>
                <a:endParaRPr lang="en-US" altLang="zh-TW" sz="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if            &gt;= 60 :</a:t>
                </a:r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95D47C39-9996-444F-8CD7-02A00D60D124}"/>
                  </a:ext>
                </a:extLst>
              </p:cNvPr>
              <p:cNvSpPr txBox="1"/>
              <p:nvPr/>
            </p:nvSpPr>
            <p:spPr>
              <a:xfrm>
                <a:off x="584409" y="4284725"/>
                <a:ext cx="442813" cy="307331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DEEBF7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highlight>
                      <a:srgbClr val="DEEBF7"/>
                    </a:highlight>
                  </a:rPr>
                  <a:t>59</a:t>
                </a:r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p:grp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9EBD2D9-F737-4729-A6AC-1CFF17366581}"/>
                </a:ext>
              </a:extLst>
            </p:cNvPr>
            <p:cNvSpPr/>
            <p:nvPr/>
          </p:nvSpPr>
          <p:spPr>
            <a:xfrm>
              <a:off x="2114637" y="3709260"/>
              <a:ext cx="93968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if </a:t>
              </a:r>
              <a:r>
                <a:rPr lang="zh-TW" altLang="en-US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條件判斷式</a:t>
              </a:r>
              <a:endPara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17A50260-8CBD-4A77-A06B-9BA06AC96BC7}"/>
              </a:ext>
            </a:extLst>
          </p:cNvPr>
          <p:cNvCxnSpPr>
            <a:cxnSpLocks/>
            <a:stCxn id="39" idx="0"/>
          </p:cNvCxnSpPr>
          <p:nvPr/>
        </p:nvCxnSpPr>
        <p:spPr>
          <a:xfrm rot="5400000" flipH="1" flipV="1">
            <a:off x="8497466" y="3433280"/>
            <a:ext cx="261608" cy="1826905"/>
          </a:xfrm>
          <a:prstGeom prst="bentConnector2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1C00E1E8-F7A0-4148-8088-CBBF2F6A8543}"/>
              </a:ext>
            </a:extLst>
          </p:cNvPr>
          <p:cNvCxnSpPr>
            <a:cxnSpLocks/>
            <a:stCxn id="39" idx="2"/>
          </p:cNvCxnSpPr>
          <p:nvPr/>
        </p:nvCxnSpPr>
        <p:spPr>
          <a:xfrm rot="16200000" flipH="1">
            <a:off x="8503725" y="4382892"/>
            <a:ext cx="249090" cy="1826904"/>
          </a:xfrm>
          <a:prstGeom prst="bentConnector2">
            <a:avLst/>
          </a:prstGeom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6900542E-3FA1-4C51-B7BC-264962024FF4}"/>
              </a:ext>
            </a:extLst>
          </p:cNvPr>
          <p:cNvSpPr/>
          <p:nvPr/>
        </p:nvSpPr>
        <p:spPr>
          <a:xfrm>
            <a:off x="8305279" y="3916921"/>
            <a:ext cx="612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9365050-5D0A-45BF-8E72-05E5E440EED5}"/>
              </a:ext>
            </a:extLst>
          </p:cNvPr>
          <p:cNvSpPr/>
          <p:nvPr/>
        </p:nvSpPr>
        <p:spPr>
          <a:xfrm>
            <a:off x="8305279" y="5527506"/>
            <a:ext cx="6717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C49A9DF-9DF8-4E26-840B-962A5451604B}"/>
              </a:ext>
            </a:extLst>
          </p:cNvPr>
          <p:cNvSpPr/>
          <p:nvPr/>
        </p:nvSpPr>
        <p:spPr>
          <a:xfrm>
            <a:off x="9525388" y="3838347"/>
            <a:ext cx="1842448" cy="657547"/>
          </a:xfrm>
          <a:prstGeom prst="rect">
            <a:avLst/>
          </a:prstGeom>
          <a:solidFill>
            <a:srgbClr val="F7A4A4"/>
          </a:solidFill>
          <a:ln>
            <a:solidFill>
              <a:srgbClr val="F7A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及格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8D21705-1520-4C7F-8194-ABE8544177E8}"/>
              </a:ext>
            </a:extLst>
          </p:cNvPr>
          <p:cNvSpPr/>
          <p:nvPr/>
        </p:nvSpPr>
        <p:spPr>
          <a:xfrm>
            <a:off x="9541327" y="5092115"/>
            <a:ext cx="1826509" cy="657547"/>
          </a:xfrm>
          <a:prstGeom prst="rect">
            <a:avLst/>
          </a:prstGeom>
          <a:solidFill>
            <a:srgbClr val="F7A4A4"/>
          </a:solidFill>
          <a:ln>
            <a:solidFill>
              <a:srgbClr val="F7A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不及格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AED78BE-7AB6-4E98-8795-AEF2B86A548E}"/>
              </a:ext>
            </a:extLst>
          </p:cNvPr>
          <p:cNvSpPr txBox="1"/>
          <p:nvPr/>
        </p:nvSpPr>
        <p:spPr>
          <a:xfrm>
            <a:off x="9435957" y="3599504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&lt;/&gt;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D2CE753-C79E-412D-B994-191CA3B53F90}"/>
              </a:ext>
            </a:extLst>
          </p:cNvPr>
          <p:cNvSpPr txBox="1"/>
          <p:nvPr/>
        </p:nvSpPr>
        <p:spPr>
          <a:xfrm>
            <a:off x="9506918" y="4858402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&lt;/&gt;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</a:p>
        </p:txBody>
      </p:sp>
    </p:spTree>
    <p:extLst>
      <p:ext uri="{BB962C8B-B14F-4D97-AF65-F5344CB8AC3E}">
        <p14:creationId xmlns:p14="http://schemas.microsoft.com/office/powerpoint/2010/main" val="43769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3352</Words>
  <Application>Microsoft Office PowerPoint</Application>
  <PresentationFormat>寬螢幕</PresentationFormat>
  <Paragraphs>1012</Paragraphs>
  <Slides>19</Slides>
  <Notes>12</Notes>
  <HiddenSlides>2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-apple-system</vt:lpstr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88697</dc:creator>
  <cp:lastModifiedBy>88697</cp:lastModifiedBy>
  <cp:revision>23</cp:revision>
  <dcterms:created xsi:type="dcterms:W3CDTF">2023-07-27T14:32:58Z</dcterms:created>
  <dcterms:modified xsi:type="dcterms:W3CDTF">2023-08-01T17:00:00Z</dcterms:modified>
</cp:coreProperties>
</file>