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512" r:id="rId2"/>
    <p:sldId id="513" r:id="rId3"/>
    <p:sldId id="390" r:id="rId4"/>
    <p:sldId id="393" r:id="rId5"/>
    <p:sldId id="392" r:id="rId6"/>
    <p:sldId id="514" r:id="rId7"/>
    <p:sldId id="486" r:id="rId8"/>
    <p:sldId id="1013" r:id="rId9"/>
    <p:sldId id="1027" r:id="rId10"/>
    <p:sldId id="1026" r:id="rId11"/>
    <p:sldId id="1020" r:id="rId12"/>
    <p:sldId id="1014" r:id="rId13"/>
    <p:sldId id="1015" r:id="rId14"/>
    <p:sldId id="1019" r:id="rId15"/>
    <p:sldId id="1016" r:id="rId16"/>
    <p:sldId id="1017" r:id="rId17"/>
    <p:sldId id="1018" r:id="rId18"/>
    <p:sldId id="1021" r:id="rId19"/>
    <p:sldId id="1022" r:id="rId20"/>
    <p:sldId id="1023" r:id="rId21"/>
    <p:sldId id="1024" r:id="rId22"/>
    <p:sldId id="1025" r:id="rId23"/>
    <p:sldId id="906" r:id="rId24"/>
    <p:sldId id="907" r:id="rId25"/>
    <p:sldId id="908" r:id="rId26"/>
    <p:sldId id="909" r:id="rId27"/>
    <p:sldId id="903" r:id="rId28"/>
    <p:sldId id="911" r:id="rId29"/>
    <p:sldId id="910" r:id="rId30"/>
    <p:sldId id="895" r:id="rId31"/>
    <p:sldId id="896" r:id="rId32"/>
    <p:sldId id="897" r:id="rId33"/>
    <p:sldId id="920" r:id="rId34"/>
    <p:sldId id="915" r:id="rId35"/>
    <p:sldId id="917" r:id="rId36"/>
    <p:sldId id="919" r:id="rId37"/>
    <p:sldId id="902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573" autoAdjust="0"/>
  </p:normalViewPr>
  <p:slideViewPr>
    <p:cSldViewPr snapToGrid="0">
      <p:cViewPr>
        <p:scale>
          <a:sx n="75" d="100"/>
          <a:sy n="75" d="100"/>
        </p:scale>
        <p:origin x="300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510B38-4D1D-4539-9132-54AC8CB30A5A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A861E-D653-4EFF-89B2-5F3E7F377F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85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點選下一頁按鈕 進入下一個畫面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1485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059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4837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8584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982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162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2342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2558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07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6413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2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食譜區：可以由下拉式選單實現（食材可重複），若學長有其他更好的方法也可以取代下拉式選單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積木區：點選該食材後，會出現該食材的綠色積木，可以拖拉至流程圖上</a:t>
            </a:r>
          </a:p>
          <a:p>
            <a:r>
              <a:rPr lang="en-US" altLang="zh-TW" dirty="0"/>
              <a:t>3.</a:t>
            </a:r>
            <a:r>
              <a:rPr lang="zh-TW" altLang="en-US" dirty="0"/>
              <a:t>開始製作時，若食譜區的步驟與流程圖不符，需顯示錯誤訊息：製作失敗，請檢查是否有錯誤！</a:t>
            </a:r>
          </a:p>
          <a:p>
            <a:r>
              <a:rPr lang="zh-TW" altLang="en-US" dirty="0"/>
              <a:t>製作成功時，會出現與食譜相同的漢堡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下一頁按鈕下後會轉換至下一個畫面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8338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924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6987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6926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1214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7985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6305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83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9503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4554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211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兩個下拉式選單來選</a:t>
            </a:r>
            <a:r>
              <a:rPr lang="en-US" altLang="zh-TW" dirty="0"/>
              <a:t>(</a:t>
            </a:r>
            <a:r>
              <a:rPr lang="zh-TW" altLang="en-US" dirty="0"/>
              <a:t>動作</a:t>
            </a:r>
            <a:r>
              <a:rPr lang="en-US" altLang="zh-TW" dirty="0"/>
              <a:t>/</a:t>
            </a:r>
            <a:r>
              <a:rPr lang="zh-TW" altLang="en-US" dirty="0"/>
              <a:t>食材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183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476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585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學生按下按鈕後會顯示完成作答的文字訊息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若沒有輸入訊息則顯示</a:t>
            </a:r>
            <a:r>
              <a:rPr lang="en-US" altLang="zh-TW" dirty="0"/>
              <a:t>:</a:t>
            </a:r>
            <a:r>
              <a:rPr lang="zh-TW" altLang="en-US" dirty="0"/>
              <a:t>請試著回答問題</a:t>
            </a:r>
            <a:r>
              <a:rPr lang="en-US" altLang="zh-TW" dirty="0"/>
              <a:t>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525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5.</a:t>
            </a:r>
            <a:r>
              <a:rPr lang="zh-TW" altLang="en-US" dirty="0"/>
              <a:t>學生回答完問題，按下送出鍵後，會出現老師圖示及對話框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D423D-3ADD-4C73-994A-0DBDC511DC14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423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176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69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4488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1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0824B-C499-4EE0-9689-AF9BE7FA5CB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2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AE3B9B-4B84-417D-9C9A-C5A105415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1F05A3-9E80-4060-8420-202A48B0C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2A8B4D-E5C3-4927-A51C-85F461E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5B0-DD6F-4D17-8B38-39056F345F2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836DD6-CD41-4A4F-94C6-39652868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FBFD6D-BE14-4B38-88FF-2A97E412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31B8-9C93-4FAF-A389-8637DC0B6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13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500045-0323-4CD7-82BC-7E12988F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E24137-07E5-4D6D-B978-7BDA4107A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DAD681-F296-4D7C-9822-F233753CF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5B0-DD6F-4D17-8B38-39056F345F2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12C5B5-BB01-4D2A-BCBA-0F694764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A4AF07-DA18-4F30-86C5-F5B807F2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31B8-9C93-4FAF-A389-8637DC0B6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4973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A144240-0A9E-43A5-8CC4-EE76A72A3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7B967F4-AD4B-4556-A089-C122C0364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BF655F-E669-49F4-8A99-AF693532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5B0-DD6F-4D17-8B38-39056F345F2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E9BBBD-46EC-43E7-80AF-CF7FC3EBB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AA2A5F-F934-47BB-A0E5-99A0E9345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31B8-9C93-4FAF-A389-8637DC0B6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325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AF2F09-5710-4064-966F-B2712B4C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11E6D4-4952-4CA8-94FD-20C7C8B1F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7A8BB4-2130-4D4D-A130-250345999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5B0-DD6F-4D17-8B38-39056F345F2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8B1647-185D-457A-B8C7-0220AC5F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F7E8FC-C43F-4FD6-9A90-ED0A953F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31B8-9C93-4FAF-A389-8637DC0B6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834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CE3CD5-B1ED-45E0-941F-98C8B266E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48C113-963C-45D7-862F-2E415515B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59C4D7-B771-47BA-8164-96B24D1B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5B0-DD6F-4D17-8B38-39056F345F2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8F523CE-CB95-4A66-804A-94100D7E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C7028-3F90-42CF-A2D1-FB6220687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31B8-9C93-4FAF-A389-8637DC0B6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330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29DDE-779A-46CF-B219-A6252CDC2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58F713-DC35-4303-913B-5E59716245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0EE9E3-2466-49A6-A283-709EF1672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835AF70-4CEC-4463-A864-EE062071A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5B0-DD6F-4D17-8B38-39056F345F2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4F4F7C0-04CB-492E-89E3-D2592AE0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F5A85D-0AF9-4232-A33C-881796DF8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31B8-9C93-4FAF-A389-8637DC0B6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403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1ABF9F-26D3-4784-93F7-8FBEF3F17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75CCFA-09C6-4F33-A1C7-4357760C7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04143AA-8344-4F69-AEC4-4CC57B821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154501-B905-4DE5-BD1F-A681D0F3AA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4979EAB-6481-466A-80E3-0B109193D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DF9BF5E-CBCB-4C52-8D24-E196F0402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5B0-DD6F-4D17-8B38-39056F345F2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BDCCD76-521A-416A-BA41-E2C0975E5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F333182-0A28-43D1-A1B9-91577085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31B8-9C93-4FAF-A389-8637DC0B6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8094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B5B8B5-E91D-4B83-AA60-8AB0E3CB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3CE5E30-E4E7-410A-BF75-C98076E7A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5B0-DD6F-4D17-8B38-39056F345F2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D69A96-FF63-42C3-8AE9-DDD549CD3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1D5EE8-8DFC-444B-9EFE-BF6AA4A1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31B8-9C93-4FAF-A389-8637DC0B6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508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253FC09-8B74-466C-9C14-F508598C9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5B0-DD6F-4D17-8B38-39056F345F2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22F2AA3-8F56-4A30-9665-3A744725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F602A4-E7CC-4DB9-B04E-D42961ACC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31B8-9C93-4FAF-A389-8637DC0B6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62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F7A13-2680-441E-B8AD-AE0A3BC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D2B452-279A-4DFD-A92A-90475BE4C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A1BFD8-660E-41DD-90BF-38340B666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53BAAD-A6C8-4DCA-870B-93AAF516B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5B0-DD6F-4D17-8B38-39056F345F2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DDA565-2C83-42EF-BF5D-BC3B85F7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4F00137-68CA-47BC-822E-5210F69D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31B8-9C93-4FAF-A389-8637DC0B6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390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C2A772-9357-483D-BABB-820DA6E5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DDFFD73-54C4-4E73-9EB0-FDCB5067F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FC063EA-EBB4-4C4C-8904-997DFC9D8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9E32340-5949-4CF6-8B30-C05BD333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0D5B0-DD6F-4D17-8B38-39056F345F2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AD95B1-173C-48AD-B0E8-B2BFDA4E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C9366-8F6C-4036-BE6D-FDF12400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3C31B8-9C93-4FAF-A389-8637DC0B6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693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4FA1A9-C5D1-4E96-BE7C-F270231C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C99817-DE84-4B3A-8AA8-C8965F713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F597EA-095A-460D-B91E-A6AB5F38E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0D5B0-DD6F-4D17-8B38-39056F345F20}" type="datetimeFigureOut">
              <a:rPr lang="zh-TW" altLang="en-US" smtClean="0"/>
              <a:t>2024/3/22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103B03-5904-4B09-847A-7BD2B554C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98DDE-882E-4944-8F52-1E52F3681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C31B8-9C93-4FAF-A389-8637DC0B63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0191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png"/><Relationship Id="rId1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12" Type="http://schemas.openxmlformats.org/officeDocument/2006/relationships/image" Target="../media/image6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1.png"/><Relationship Id="rId15" Type="http://schemas.openxmlformats.org/officeDocument/2006/relationships/image" Target="../media/image15.png"/><Relationship Id="rId10" Type="http://schemas.openxmlformats.org/officeDocument/2006/relationships/image" Target="../media/image4.png"/><Relationship Id="rId19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microsoft.com/office/2007/relationships/hdphoto" Target="../media/hdphoto1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microsoft.com/office/2007/relationships/hdphoto" Target="../media/hdphoto1.wdp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microsoft.com/office/2007/relationships/hdphoto" Target="../media/hdphoto1.wdp"/><Relationship Id="rId9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audio" Target="../media/audio1.wav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A1E378-D783-4F4B-984D-6FF4ABF63DFB}"/>
              </a:ext>
            </a:extLst>
          </p:cNvPr>
          <p:cNvSpPr txBox="1"/>
          <p:nvPr/>
        </p:nvSpPr>
        <p:spPr>
          <a:xfrm>
            <a:off x="2235200" y="874122"/>
            <a:ext cx="8942342" cy="3365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當我們遇到問題時，通常會先思考解題方法再開始行動，若要讓電腦幫我們解決問題，就更需要有清楚的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與嚴謹的步驟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順序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與流程設計，而這一系列的指令與其順序，就稱為演算法。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先以日常生活要處理的任務來舉例，若要製作一個「美味蟹堡」，可先上網搜尋美味蟹堡的食譜，而食譜上的步驟就可視為製作此漢堡的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en-US" altLang="zh-TW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(Algorithm)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。只不過，做菜做漢堡的食材與順序要求沒那麼嚴謹，但電腦的指令與順序是非常嚴謹的呢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不過，我們先以日常生活的任務來熟悉指令與順序。</a:t>
            </a:r>
          </a:p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首先，歡迎你成為漢堡公司的一員，我們交給你的第一份任務是</a:t>
            </a:r>
            <a:r>
              <a:rPr lang="zh-TW" altLang="en-US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製作考試滿分堡。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BE3530-1660-4847-A577-81DD17BB1A10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FEDB486-F2AE-44DC-B64F-807F7B4B66A0}"/>
              </a:ext>
            </a:extLst>
          </p:cNvPr>
          <p:cNvSpPr txBox="1"/>
          <p:nvPr/>
        </p:nvSpPr>
        <p:spPr>
          <a:xfrm>
            <a:off x="0" y="710226"/>
            <a:ext cx="2032000" cy="255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4" name="Picture 6" descr="タブレットでレシピを見る人のイラスト">
            <a:extLst>
              <a:ext uri="{FF2B5EF4-FFF2-40B4-BE49-F238E27FC236}">
                <a16:creationId xmlns:a16="http://schemas.microsoft.com/office/drawing/2014/main" id="{CFB60897-03E7-4C0A-80FD-37F5F70FB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107" y="4194037"/>
            <a:ext cx="2415200" cy="2611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8C6374E-B001-456E-B68A-E0329DCF295C}"/>
              </a:ext>
            </a:extLst>
          </p:cNvPr>
          <p:cNvSpPr/>
          <p:nvPr/>
        </p:nvSpPr>
        <p:spPr>
          <a:xfrm>
            <a:off x="5246051" y="6068753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</p:spTree>
    <p:extLst>
      <p:ext uri="{BB962C8B-B14F-4D97-AF65-F5344CB8AC3E}">
        <p14:creationId xmlns:p14="http://schemas.microsoft.com/office/powerpoint/2010/main" val="253809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192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130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66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</a:t>
            </a:r>
            <a:r>
              <a:rPr lang="en-US" altLang="zh-TW" dirty="0"/>
              <a:t>2</a:t>
            </a:r>
            <a:r>
              <a:rPr lang="zh-TW" altLang="en-US" dirty="0"/>
              <a:t>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3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</a:t>
            </a:r>
            <a:r>
              <a:rPr lang="en-US" altLang="zh-TW" dirty="0"/>
              <a:t>2</a:t>
            </a:r>
            <a:r>
              <a:rPr lang="zh-TW" altLang="en-US" dirty="0"/>
              <a:t>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091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</a:t>
            </a:r>
            <a:r>
              <a:rPr lang="en-US" altLang="zh-TW" dirty="0"/>
              <a:t>2</a:t>
            </a:r>
            <a:r>
              <a:rPr lang="zh-TW" altLang="en-US" dirty="0"/>
              <a:t>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368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</a:t>
            </a:r>
            <a:r>
              <a:rPr lang="en-US" altLang="zh-TW" dirty="0"/>
              <a:t>2</a:t>
            </a:r>
            <a:r>
              <a:rPr lang="zh-TW" altLang="en-US" dirty="0"/>
              <a:t>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1036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</a:t>
            </a:r>
            <a:r>
              <a:rPr lang="en-US" altLang="zh-TW" dirty="0"/>
              <a:t>2</a:t>
            </a:r>
            <a:r>
              <a:rPr lang="zh-TW" altLang="en-US" dirty="0"/>
              <a:t>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accent6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792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條件皆不成立情況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220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條件皆不成立情況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482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A1E378-D783-4F4B-984D-6FF4ABF63DFB}"/>
              </a:ext>
            </a:extLst>
          </p:cNvPr>
          <p:cNvSpPr txBox="1"/>
          <p:nvPr/>
        </p:nvSpPr>
        <p:spPr>
          <a:xfrm>
            <a:off x="2235199" y="757680"/>
            <a:ext cx="8942342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請先觀察考試滿分堡的圖示，思考該如何逐步完成這個漢堡，再將食材積木拖拉至流程圖中，完成符合考試滿分堡的流程圖，讓漢堡工廠可以依照你制定的流程生產漢堡。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BE3530-1660-4847-A577-81DD17BB1A10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42B63C8-8C81-47BA-921E-9F9820375660}"/>
              </a:ext>
            </a:extLst>
          </p:cNvPr>
          <p:cNvSpPr txBox="1"/>
          <p:nvPr/>
        </p:nvSpPr>
        <p:spPr>
          <a:xfrm>
            <a:off x="2604745" y="3382330"/>
            <a:ext cx="1956265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考試滿分堡</a:t>
            </a:r>
          </a:p>
        </p:txBody>
      </p: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302C1428-3695-4FBC-9795-068D461744F4}"/>
              </a:ext>
            </a:extLst>
          </p:cNvPr>
          <p:cNvSpPr/>
          <p:nvPr/>
        </p:nvSpPr>
        <p:spPr>
          <a:xfrm>
            <a:off x="5155874" y="3088213"/>
            <a:ext cx="3252706" cy="3693290"/>
          </a:xfrm>
          <a:prstGeom prst="roundRect">
            <a:avLst/>
          </a:prstGeom>
          <a:solidFill>
            <a:srgbClr val="FFF4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zh-TW" sz="16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B33645B-EF89-4316-98A9-70B744B5F91C}"/>
              </a:ext>
            </a:extLst>
          </p:cNvPr>
          <p:cNvSpPr txBox="1"/>
          <p:nvPr/>
        </p:nvSpPr>
        <p:spPr>
          <a:xfrm>
            <a:off x="5969556" y="2997296"/>
            <a:ext cx="1625341" cy="416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274184D-6CAA-4B30-AB9B-3097674A8CDC}"/>
              </a:ext>
            </a:extLst>
          </p:cNvPr>
          <p:cNvGrpSpPr/>
          <p:nvPr/>
        </p:nvGrpSpPr>
        <p:grpSpPr>
          <a:xfrm>
            <a:off x="6184394" y="3445844"/>
            <a:ext cx="1169307" cy="3240843"/>
            <a:chOff x="6184394" y="3020897"/>
            <a:chExt cx="1148793" cy="3396522"/>
          </a:xfrm>
          <a:solidFill>
            <a:srgbClr val="EFDDED"/>
          </a:solidFill>
        </p:grpSpPr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7DCD45A1-6E8A-4FCC-A971-31CEA60D5920}"/>
                </a:ext>
              </a:extLst>
            </p:cNvPr>
            <p:cNvGrpSpPr/>
            <p:nvPr/>
          </p:nvGrpSpPr>
          <p:grpSpPr>
            <a:xfrm>
              <a:off x="6196352" y="3337654"/>
              <a:ext cx="1132689" cy="2781546"/>
              <a:chOff x="13716000" y="2856080"/>
              <a:chExt cx="2133600" cy="5624684"/>
            </a:xfrm>
            <a:grpFill/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B2DD9BE-DED7-417E-AD2F-A7A6DF568939}"/>
                  </a:ext>
                </a:extLst>
              </p:cNvPr>
              <p:cNvSpPr/>
              <p:nvPr/>
            </p:nvSpPr>
            <p:spPr>
              <a:xfrm>
                <a:off x="13716000" y="2857500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底部麵包</a:t>
                </a:r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4C952DAD-1525-41EF-A713-737EFC302D1E}"/>
                  </a:ext>
                </a:extLst>
              </p:cNvPr>
              <p:cNvSpPr/>
              <p:nvPr/>
            </p:nvSpPr>
            <p:spPr>
              <a:xfrm>
                <a:off x="13716000" y="3820458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5CAE3030-BAE0-4C79-9C32-5F4F091C6A7B}"/>
                  </a:ext>
                </a:extLst>
              </p:cNvPr>
              <p:cNvSpPr/>
              <p:nvPr/>
            </p:nvSpPr>
            <p:spPr>
              <a:xfrm>
                <a:off x="13716000" y="4803850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6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起司</a:t>
                </a: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5C60499-74D7-4160-A786-09E1B8153197}"/>
                  </a:ext>
                </a:extLst>
              </p:cNvPr>
              <p:cNvSpPr/>
              <p:nvPr/>
            </p:nvSpPr>
            <p:spPr>
              <a:xfrm>
                <a:off x="13716000" y="5787242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7AAE3C81-A3F2-4DCD-B10C-A89F472EA900}"/>
                  </a:ext>
                </a:extLst>
              </p:cNvPr>
              <p:cNvSpPr/>
              <p:nvPr/>
            </p:nvSpPr>
            <p:spPr>
              <a:xfrm>
                <a:off x="13716000" y="6744467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B7A1E4E2-BBC3-4256-A36D-5C69DD5D0EAE}"/>
                  </a:ext>
                </a:extLst>
              </p:cNvPr>
              <p:cNvSpPr/>
              <p:nvPr/>
            </p:nvSpPr>
            <p:spPr>
              <a:xfrm>
                <a:off x="13716000" y="7764885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8A50D45D-99C9-442A-94FF-EE4B2A20E384}"/>
                  </a:ext>
                </a:extLst>
              </p:cNvPr>
              <p:cNvSpPr/>
              <p:nvPr/>
            </p:nvSpPr>
            <p:spPr>
              <a:xfrm>
                <a:off x="13716000" y="2856080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DC988267-642F-4B19-B5E3-5ADF6521D0A8}"/>
                  </a:ext>
                </a:extLst>
              </p:cNvPr>
              <p:cNvSpPr/>
              <p:nvPr/>
            </p:nvSpPr>
            <p:spPr>
              <a:xfrm>
                <a:off x="13716000" y="4802431"/>
                <a:ext cx="2133600" cy="715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6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sp>
          <p:nvSpPr>
            <p:cNvPr id="88" name="流程圖: 結束點 87">
              <a:extLst>
                <a:ext uri="{FF2B5EF4-FFF2-40B4-BE49-F238E27FC236}">
                  <a16:creationId xmlns:a16="http://schemas.microsoft.com/office/drawing/2014/main" id="{06FE194D-9D48-46B4-862F-F28B6CCE6A30}"/>
                </a:ext>
              </a:extLst>
            </p:cNvPr>
            <p:cNvSpPr/>
            <p:nvPr/>
          </p:nvSpPr>
          <p:spPr>
            <a:xfrm>
              <a:off x="6438161" y="3020897"/>
              <a:ext cx="649069" cy="182204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Start</a:t>
              </a:r>
              <a:endParaRPr lang="zh-TW" altLang="en-US" sz="1200" dirty="0"/>
            </a:p>
          </p:txBody>
        </p:sp>
        <p:sp>
          <p:nvSpPr>
            <p:cNvPr id="89" name="流程圖: 結束點 88">
              <a:extLst>
                <a:ext uri="{FF2B5EF4-FFF2-40B4-BE49-F238E27FC236}">
                  <a16:creationId xmlns:a16="http://schemas.microsoft.com/office/drawing/2014/main" id="{67F03429-7678-44FE-8483-2CB209EABED0}"/>
                </a:ext>
              </a:extLst>
            </p:cNvPr>
            <p:cNvSpPr/>
            <p:nvPr/>
          </p:nvSpPr>
          <p:spPr>
            <a:xfrm>
              <a:off x="6448237" y="6254833"/>
              <a:ext cx="649069" cy="162586"/>
            </a:xfrm>
            <a:prstGeom prst="flowChartTerminator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200" dirty="0"/>
                <a:t>End</a:t>
              </a:r>
              <a:endParaRPr lang="zh-TW" altLang="en-US" sz="1200" dirty="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2703AEB-BDEC-4B67-B219-1CE406D4018A}"/>
                </a:ext>
              </a:extLst>
            </p:cNvPr>
            <p:cNvSpPr/>
            <p:nvPr/>
          </p:nvSpPr>
          <p:spPr>
            <a:xfrm>
              <a:off x="6281783" y="4367535"/>
              <a:ext cx="954014" cy="2466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5C9C307-301C-48C1-8510-A982D054253C}"/>
                </a:ext>
              </a:extLst>
            </p:cNvPr>
            <p:cNvSpPr/>
            <p:nvPr/>
          </p:nvSpPr>
          <p:spPr>
            <a:xfrm>
              <a:off x="6332724" y="4820968"/>
              <a:ext cx="862758" cy="27142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57C3EA7E-C12E-43BA-BBE1-151D9F592B7B}"/>
                </a:ext>
              </a:extLst>
            </p:cNvPr>
            <p:cNvSpPr/>
            <p:nvPr/>
          </p:nvSpPr>
          <p:spPr>
            <a:xfrm>
              <a:off x="6291776" y="5325449"/>
              <a:ext cx="954391" cy="2362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4B40F3D7-84CD-42A5-A98B-DFB78E3CE11F}"/>
                </a:ext>
              </a:extLst>
            </p:cNvPr>
            <p:cNvSpPr/>
            <p:nvPr/>
          </p:nvSpPr>
          <p:spPr>
            <a:xfrm>
              <a:off x="6196092" y="3856850"/>
              <a:ext cx="1132689" cy="2927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7D32460-7B16-45F3-8573-8E6051C9E79D}"/>
                </a:ext>
              </a:extLst>
            </p:cNvPr>
            <p:cNvSpPr/>
            <p:nvPr/>
          </p:nvSpPr>
          <p:spPr>
            <a:xfrm>
              <a:off x="6184394" y="3385808"/>
              <a:ext cx="1148793" cy="23622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8F3C7EE1-EC75-467C-813E-2AE0D9317B09}"/>
              </a:ext>
            </a:extLst>
          </p:cNvPr>
          <p:cNvCxnSpPr>
            <a:stCxn id="88" idx="2"/>
            <a:endCxn id="98" idx="0"/>
          </p:cNvCxnSpPr>
          <p:nvPr/>
        </p:nvCxnSpPr>
        <p:spPr>
          <a:xfrm>
            <a:off x="6773023" y="3619697"/>
            <a:ext cx="1" cy="128385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128B628-9FEE-4B7D-B41D-6D39D37BBE68}"/>
              </a:ext>
            </a:extLst>
          </p:cNvPr>
          <p:cNvCxnSpPr>
            <a:stCxn id="98" idx="2"/>
            <a:endCxn id="83" idx="0"/>
          </p:cNvCxnSpPr>
          <p:nvPr/>
        </p:nvCxnSpPr>
        <p:spPr>
          <a:xfrm>
            <a:off x="6773024" y="4085875"/>
            <a:ext cx="0" cy="11725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FC3B5383-FBFE-4EAF-B8F9-A5800987D318}"/>
              </a:ext>
            </a:extLst>
          </p:cNvPr>
          <p:cNvCxnSpPr>
            <a:cxnSpLocks/>
            <a:stCxn id="105" idx="2"/>
            <a:endCxn id="99" idx="0"/>
          </p:cNvCxnSpPr>
          <p:nvPr/>
        </p:nvCxnSpPr>
        <p:spPr>
          <a:xfrm>
            <a:off x="6772759" y="4522785"/>
            <a:ext cx="265" cy="14369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直線單箭頭接點 115">
            <a:extLst>
              <a:ext uri="{FF2B5EF4-FFF2-40B4-BE49-F238E27FC236}">
                <a16:creationId xmlns:a16="http://schemas.microsoft.com/office/drawing/2014/main" id="{AE4D9A13-70C2-42C1-8841-CC6C3B5F36EF}"/>
              </a:ext>
            </a:extLst>
          </p:cNvPr>
          <p:cNvCxnSpPr>
            <a:stCxn id="99" idx="2"/>
            <a:endCxn id="85" idx="0"/>
          </p:cNvCxnSpPr>
          <p:nvPr/>
        </p:nvCxnSpPr>
        <p:spPr>
          <a:xfrm>
            <a:off x="6773024" y="5004277"/>
            <a:ext cx="0" cy="12689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直線單箭頭接點 117">
            <a:extLst>
              <a:ext uri="{FF2B5EF4-FFF2-40B4-BE49-F238E27FC236}">
                <a16:creationId xmlns:a16="http://schemas.microsoft.com/office/drawing/2014/main" id="{84BA36B3-E928-483D-8365-55D0F040E438}"/>
              </a:ext>
            </a:extLst>
          </p:cNvPr>
          <p:cNvCxnSpPr>
            <a:stCxn id="85" idx="2"/>
            <a:endCxn id="86" idx="0"/>
          </p:cNvCxnSpPr>
          <p:nvPr/>
        </p:nvCxnSpPr>
        <p:spPr>
          <a:xfrm>
            <a:off x="6773024" y="5468968"/>
            <a:ext cx="0" cy="11388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直線單箭頭接點 119">
            <a:extLst>
              <a:ext uri="{FF2B5EF4-FFF2-40B4-BE49-F238E27FC236}">
                <a16:creationId xmlns:a16="http://schemas.microsoft.com/office/drawing/2014/main" id="{190E45FE-6802-4AB1-A15B-50EC526B4E4F}"/>
              </a:ext>
            </a:extLst>
          </p:cNvPr>
          <p:cNvCxnSpPr>
            <a:stCxn id="86" idx="2"/>
            <a:endCxn id="87" idx="0"/>
          </p:cNvCxnSpPr>
          <p:nvPr/>
        </p:nvCxnSpPr>
        <p:spPr>
          <a:xfrm>
            <a:off x="6773024" y="5920643"/>
            <a:ext cx="0" cy="14370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1F5DD8EA-3462-4E81-8966-CF0C3B2505E5}"/>
              </a:ext>
            </a:extLst>
          </p:cNvPr>
          <p:cNvCxnSpPr>
            <a:stCxn id="87" idx="2"/>
            <a:endCxn id="89" idx="0"/>
          </p:cNvCxnSpPr>
          <p:nvPr/>
        </p:nvCxnSpPr>
        <p:spPr>
          <a:xfrm>
            <a:off x="6773024" y="6402136"/>
            <a:ext cx="10254" cy="12941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D476D301-F026-4C34-AE05-2C940784E1E8}"/>
              </a:ext>
            </a:extLst>
          </p:cNvPr>
          <p:cNvSpPr/>
          <p:nvPr/>
        </p:nvSpPr>
        <p:spPr>
          <a:xfrm>
            <a:off x="8806676" y="3871328"/>
            <a:ext cx="2999275" cy="1805205"/>
          </a:xfrm>
          <a:prstGeom prst="roundRect">
            <a:avLst/>
          </a:prstGeom>
          <a:solidFill>
            <a:srgbClr val="FD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完成的漢堡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2" name="Picture 2" descr="ハンバーガーの具材のイラスト（バンズ） | かわいいフリー素材集 ...">
            <a:extLst>
              <a:ext uri="{FF2B5EF4-FFF2-40B4-BE49-F238E27FC236}">
                <a16:creationId xmlns:a16="http://schemas.microsoft.com/office/drawing/2014/main" id="{EA466413-31D2-4EA4-BED5-2D2F39CD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14" y="4686484"/>
            <a:ext cx="1186097" cy="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12" descr="https://3.bp.blogspot.com/-CDEJKKsppaY/WGnPUzIlwQI/AAAAAAABA34/3Sbbb4hF3x4QgWs-SDI7iyfpXQW6HeTKgCLcB/s800/hamburger_goods_hamburg.png">
            <a:extLst>
              <a:ext uri="{FF2B5EF4-FFF2-40B4-BE49-F238E27FC236}">
                <a16:creationId xmlns:a16="http://schemas.microsoft.com/office/drawing/2014/main" id="{794C2A87-437E-4A8D-9A12-603586D27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923" y="4635448"/>
            <a:ext cx="1117241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" name="Picture 10" descr="https://4.bp.blogspot.com/-DaYfEERLDjA/WGnPUNiSiVI/AAAAAAABA3s/EvIT_o-1aIwOWcHxA7CiVWwowHbOzAE_gCLcB/s800/hamburger_goods_cheese.png">
            <a:extLst>
              <a:ext uri="{FF2B5EF4-FFF2-40B4-BE49-F238E27FC236}">
                <a16:creationId xmlns:a16="http://schemas.microsoft.com/office/drawing/2014/main" id="{DC428833-8138-4A48-BD0C-44626E11E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564" y="4662248"/>
            <a:ext cx="1079516" cy="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4" descr="https://2.bp.blogspot.com/-MWn6eivD5dA/WGnPU0XzKOI/AAAAAAABA4A/BJuSiFAin1QUenxC0fKZ7lVc0DA4g7u-QCLcB/s800/hamburger_goods_lettuce.png">
            <a:extLst>
              <a:ext uri="{FF2B5EF4-FFF2-40B4-BE49-F238E27FC236}">
                <a16:creationId xmlns:a16="http://schemas.microsoft.com/office/drawing/2014/main" id="{8BAE3829-F03F-45D1-94A3-9C151189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14" y="4622898"/>
            <a:ext cx="1200001" cy="5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8" descr="https://3.bp.blogspot.com/-uyy0q75ZfxY/WGnPWcnMKxI/AAAAAAABA4o/6-q7IubEYfgyQn2bkwPb3R1g2V6E4QcoACLcB/s800/hamburger_goods_tomato.png">
            <a:extLst>
              <a:ext uri="{FF2B5EF4-FFF2-40B4-BE49-F238E27FC236}">
                <a16:creationId xmlns:a16="http://schemas.microsoft.com/office/drawing/2014/main" id="{79486B67-8800-4B33-8102-53DCC221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564" y="4542012"/>
            <a:ext cx="1061754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https://2.bp.blogspot.com/-Q-Q2S303tUU/WGnPTzTOrjI/AAAAAAABA3o/lnLrXbXERfgg6yMQXEeE9iIRpnU0rsY0QCLcB/s800/hamburger_goods_bun1.png">
            <a:extLst>
              <a:ext uri="{FF2B5EF4-FFF2-40B4-BE49-F238E27FC236}">
                <a16:creationId xmlns:a16="http://schemas.microsoft.com/office/drawing/2014/main" id="{D8CC2113-47B5-42DA-AA91-7EA83846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164" y="4331051"/>
            <a:ext cx="1152000" cy="69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F81EE419-1215-4AF2-8A42-F5FB5B38DF2A}"/>
              </a:ext>
            </a:extLst>
          </p:cNvPr>
          <p:cNvSpPr/>
          <p:nvPr/>
        </p:nvSpPr>
        <p:spPr>
          <a:xfrm>
            <a:off x="9853669" y="3554012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開始製作</a:t>
            </a:r>
          </a:p>
        </p:txBody>
      </p:sp>
      <p:sp>
        <p:nvSpPr>
          <p:cNvPr id="139" name="矩形: 圓角 138">
            <a:extLst>
              <a:ext uri="{FF2B5EF4-FFF2-40B4-BE49-F238E27FC236}">
                <a16:creationId xmlns:a16="http://schemas.microsoft.com/office/drawing/2014/main" id="{84E5F09B-6F40-4AEE-B51E-BA846E19FAFD}"/>
              </a:ext>
            </a:extLst>
          </p:cNvPr>
          <p:cNvSpPr/>
          <p:nvPr/>
        </p:nvSpPr>
        <p:spPr>
          <a:xfrm>
            <a:off x="9906368" y="6299555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CE14A9C-1375-4142-A9ED-6406B2BEF7D9}"/>
              </a:ext>
            </a:extLst>
          </p:cNvPr>
          <p:cNvSpPr txBox="1"/>
          <p:nvPr/>
        </p:nvSpPr>
        <p:spPr>
          <a:xfrm>
            <a:off x="0" y="710226"/>
            <a:ext cx="2032000" cy="255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A45B7A12-1DAF-4834-BF67-E70E69AF8BE0}"/>
              </a:ext>
            </a:extLst>
          </p:cNvPr>
          <p:cNvSpPr txBox="1"/>
          <p:nvPr/>
        </p:nvSpPr>
        <p:spPr>
          <a:xfrm>
            <a:off x="10673958" y="3489268"/>
            <a:ext cx="858496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製作成功</a:t>
            </a: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7A36EFF3-2253-491F-B938-E3CC574174CB}"/>
              </a:ext>
            </a:extLst>
          </p:cNvPr>
          <p:cNvSpPr txBox="1"/>
          <p:nvPr/>
        </p:nvSpPr>
        <p:spPr>
          <a:xfrm>
            <a:off x="11385158" y="3474785"/>
            <a:ext cx="2318142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 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製作失敗，請修正錯誤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AA602455-DC74-4EB8-B744-CFD41494C3A8}"/>
              </a:ext>
            </a:extLst>
          </p:cNvPr>
          <p:cNvGrpSpPr/>
          <p:nvPr/>
        </p:nvGrpSpPr>
        <p:grpSpPr>
          <a:xfrm>
            <a:off x="3007936" y="3890050"/>
            <a:ext cx="1200151" cy="1123433"/>
            <a:chOff x="9706164" y="4331051"/>
            <a:chExt cx="1200151" cy="1123433"/>
          </a:xfrm>
        </p:grpSpPr>
        <p:pic>
          <p:nvPicPr>
            <p:cNvPr id="71" name="Picture 2" descr="ハンバーガーの具材のイラスト（バンズ） | かわいいフリー素材集 ...">
              <a:extLst>
                <a:ext uri="{FF2B5EF4-FFF2-40B4-BE49-F238E27FC236}">
                  <a16:creationId xmlns:a16="http://schemas.microsoft.com/office/drawing/2014/main" id="{4FBE72CE-82BD-4FA5-AD52-CCC261FA3B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6314" y="4686484"/>
              <a:ext cx="1186097" cy="76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12" descr="https://3.bp.blogspot.com/-CDEJKKsppaY/WGnPUzIlwQI/AAAAAAABA34/3Sbbb4hF3x4QgWs-SDI7iyfpXQW6HeTKgCLcB/s800/hamburger_goods_hamburg.png">
              <a:extLst>
                <a:ext uri="{FF2B5EF4-FFF2-40B4-BE49-F238E27FC236}">
                  <a16:creationId xmlns:a16="http://schemas.microsoft.com/office/drawing/2014/main" id="{2881A53D-1657-4025-A0F5-5E38EAF6A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0923" y="4635448"/>
              <a:ext cx="1117241" cy="6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10" descr="https://4.bp.blogspot.com/-DaYfEERLDjA/WGnPUNiSiVI/AAAAAAABA3s/EvIT_o-1aIwOWcHxA7CiVWwowHbOzAE_gCLcB/s800/hamburger_goods_cheese.png">
              <a:extLst>
                <a:ext uri="{FF2B5EF4-FFF2-40B4-BE49-F238E27FC236}">
                  <a16:creationId xmlns:a16="http://schemas.microsoft.com/office/drawing/2014/main" id="{9EA68884-3C37-4CAF-BC8E-04FB930A4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0564" y="4662248"/>
              <a:ext cx="1079516" cy="6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14" descr="https://2.bp.blogspot.com/-MWn6eivD5dA/WGnPU0XzKOI/AAAAAAABA4A/BJuSiFAin1QUenxC0fKZ7lVc0DA4g7u-QCLcB/s800/hamburger_goods_lettuce.png">
              <a:extLst>
                <a:ext uri="{FF2B5EF4-FFF2-40B4-BE49-F238E27FC236}">
                  <a16:creationId xmlns:a16="http://schemas.microsoft.com/office/drawing/2014/main" id="{598665A1-6882-45F0-9729-DF046A2792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6314" y="4622898"/>
              <a:ext cx="1200001" cy="55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8" descr="https://3.bp.blogspot.com/-uyy0q75ZfxY/WGnPWcnMKxI/AAAAAAABA4o/6-q7IubEYfgyQn2bkwPb3R1g2V6E4QcoACLcB/s800/hamburger_goods_tomato.png">
              <a:extLst>
                <a:ext uri="{FF2B5EF4-FFF2-40B4-BE49-F238E27FC236}">
                  <a16:creationId xmlns:a16="http://schemas.microsoft.com/office/drawing/2014/main" id="{B3305347-0EEA-408E-98C7-E12C4A9E86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40564" y="4542012"/>
              <a:ext cx="1061754" cy="57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6" descr="https://2.bp.blogspot.com/-Q-Q2S303tUU/WGnPTzTOrjI/AAAAAAABA3o/lnLrXbXERfgg6yMQXEeE9iIRpnU0rsY0QCLcB/s800/hamburger_goods_bun1.png">
              <a:extLst>
                <a:ext uri="{FF2B5EF4-FFF2-40B4-BE49-F238E27FC236}">
                  <a16:creationId xmlns:a16="http://schemas.microsoft.com/office/drawing/2014/main" id="{6ADCAC11-D28A-4603-AE13-8957F507E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6164" y="4331051"/>
              <a:ext cx="1152000" cy="698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77" name="Picture 4" descr="ハンバーガーの具材のイラスト（クラブ（中部））">
            <a:extLst>
              <a:ext uri="{FF2B5EF4-FFF2-40B4-BE49-F238E27FC236}">
                <a16:creationId xmlns:a16="http://schemas.microsoft.com/office/drawing/2014/main" id="{3A0E3B80-A704-4365-8766-8DE9DF3B0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07" y="3735801"/>
            <a:ext cx="558941" cy="36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10" descr="ハンバーガーの具材のイラスト（ハンバーグ）">
            <a:extLst>
              <a:ext uri="{FF2B5EF4-FFF2-40B4-BE49-F238E27FC236}">
                <a16:creationId xmlns:a16="http://schemas.microsoft.com/office/drawing/2014/main" id="{3F4686EC-D7BC-4284-93D3-DF1B8C12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677" y="4174303"/>
            <a:ext cx="630740" cy="36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12" descr="ハンバーガーの具材のイラスト（チーズ）">
            <a:extLst>
              <a:ext uri="{FF2B5EF4-FFF2-40B4-BE49-F238E27FC236}">
                <a16:creationId xmlns:a16="http://schemas.microsoft.com/office/drawing/2014/main" id="{BA2A0B91-61B4-422C-BFF8-D32A249CD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841" y="4690901"/>
            <a:ext cx="528598" cy="329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ハンバーガーの具材のイラスト（レタス）">
            <a:extLst>
              <a:ext uri="{FF2B5EF4-FFF2-40B4-BE49-F238E27FC236}">
                <a16:creationId xmlns:a16="http://schemas.microsoft.com/office/drawing/2014/main" id="{9A2DB96D-D5AA-4C61-9D02-0D798C0BC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642" y="5212999"/>
            <a:ext cx="563017" cy="25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8" descr="ハンバーガーの具材のイラスト（トマト）">
            <a:extLst>
              <a:ext uri="{FF2B5EF4-FFF2-40B4-BE49-F238E27FC236}">
                <a16:creationId xmlns:a16="http://schemas.microsoft.com/office/drawing/2014/main" id="{AD79CCF0-067E-4A7E-AF19-24B2A60B9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2948" y="5596760"/>
            <a:ext cx="610738" cy="33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ハンバーガーの具材のイラスト（ゴマ付きクラウン（上部））">
            <a:extLst>
              <a:ext uri="{FF2B5EF4-FFF2-40B4-BE49-F238E27FC236}">
                <a16:creationId xmlns:a16="http://schemas.microsoft.com/office/drawing/2014/main" id="{FA352C0E-008A-4C33-9CA1-65E1E9784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807" y="6062454"/>
            <a:ext cx="587775" cy="35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矩形 91">
            <a:extLst>
              <a:ext uri="{FF2B5EF4-FFF2-40B4-BE49-F238E27FC236}">
                <a16:creationId xmlns:a16="http://schemas.microsoft.com/office/drawing/2014/main" id="{83B490B5-7FA6-45DD-91EF-089D979E2541}"/>
              </a:ext>
            </a:extLst>
          </p:cNvPr>
          <p:cNvSpPr/>
          <p:nvPr/>
        </p:nvSpPr>
        <p:spPr>
          <a:xfrm>
            <a:off x="8567528" y="1422322"/>
            <a:ext cx="1146590" cy="229641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小黃瓜</a:t>
            </a:r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66759E91-1045-474E-869E-165E0B7AC9F2}"/>
              </a:ext>
            </a:extLst>
          </p:cNvPr>
          <p:cNvSpPr/>
          <p:nvPr/>
        </p:nvSpPr>
        <p:spPr>
          <a:xfrm>
            <a:off x="2235199" y="1758313"/>
            <a:ext cx="9836935" cy="1085645"/>
          </a:xfrm>
          <a:prstGeom prst="round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食材積木區</a:t>
            </a:r>
          </a:p>
        </p:txBody>
      </p:sp>
      <p:pic>
        <p:nvPicPr>
          <p:cNvPr id="94" name="Picture 2" descr="ハンバーガーの具材のイラスト（ゴマ付きクラウン（上部））">
            <a:extLst>
              <a:ext uri="{FF2B5EF4-FFF2-40B4-BE49-F238E27FC236}">
                <a16:creationId xmlns:a16="http://schemas.microsoft.com/office/drawing/2014/main" id="{120C8AB5-6128-4114-9262-B6D37336AC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93" y="1837378"/>
            <a:ext cx="726616" cy="44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5" name="Picture 4" descr="ハンバーガーの具材のイラスト（クラブ（中部））">
            <a:extLst>
              <a:ext uri="{FF2B5EF4-FFF2-40B4-BE49-F238E27FC236}">
                <a16:creationId xmlns:a16="http://schemas.microsoft.com/office/drawing/2014/main" id="{732A51E1-FA1D-4D7A-B25C-DAE07C3BF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90" y="1763213"/>
            <a:ext cx="763998" cy="49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6" descr="ハンバーガーの具材のイラスト（レタス）">
            <a:extLst>
              <a:ext uri="{FF2B5EF4-FFF2-40B4-BE49-F238E27FC236}">
                <a16:creationId xmlns:a16="http://schemas.microsoft.com/office/drawing/2014/main" id="{CB8B983C-82FF-4196-BD39-4F7ACFEF5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47" y="1874767"/>
            <a:ext cx="773652" cy="35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Picture 8" descr="ハンバーガーの具材のイラスト（トマト）">
            <a:extLst>
              <a:ext uri="{FF2B5EF4-FFF2-40B4-BE49-F238E27FC236}">
                <a16:creationId xmlns:a16="http://schemas.microsoft.com/office/drawing/2014/main" id="{7476E31D-08B4-4DB2-A82A-B1A27D3E8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51" y="1796090"/>
            <a:ext cx="763138" cy="4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10" descr="ハンバーガーの具材のイラスト（ハンバーグ）">
            <a:extLst>
              <a:ext uri="{FF2B5EF4-FFF2-40B4-BE49-F238E27FC236}">
                <a16:creationId xmlns:a16="http://schemas.microsoft.com/office/drawing/2014/main" id="{A8DF550F-382A-4795-8434-5EB14834C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99" y="1845602"/>
            <a:ext cx="714155" cy="41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" name="Picture 12" descr="ハンバーガーの具材のイラスト（チーズ）">
            <a:extLst>
              <a:ext uri="{FF2B5EF4-FFF2-40B4-BE49-F238E27FC236}">
                <a16:creationId xmlns:a16="http://schemas.microsoft.com/office/drawing/2014/main" id="{063423D6-E568-4006-8932-4AC6B283B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28" y="1746516"/>
            <a:ext cx="925987" cy="5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5" name="Picture 2" descr="ハンバーガーの具材のイラスト（ピクルス）">
            <a:extLst>
              <a:ext uri="{FF2B5EF4-FFF2-40B4-BE49-F238E27FC236}">
                <a16:creationId xmlns:a16="http://schemas.microsoft.com/office/drawing/2014/main" id="{45E0D4BF-C1F1-45A3-999C-8EC922B91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338" y="1887467"/>
            <a:ext cx="837929" cy="28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7" name="Picture 4" descr="ハンバーガーの具材のイラスト（ベーコン）">
            <a:extLst>
              <a:ext uri="{FF2B5EF4-FFF2-40B4-BE49-F238E27FC236}">
                <a16:creationId xmlns:a16="http://schemas.microsoft.com/office/drawing/2014/main" id="{0D5C3517-22C1-4A7D-A9AA-ED5EDA9E8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68" y="1887467"/>
            <a:ext cx="947686" cy="2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矩形 118">
            <a:extLst>
              <a:ext uri="{FF2B5EF4-FFF2-40B4-BE49-F238E27FC236}">
                <a16:creationId xmlns:a16="http://schemas.microsoft.com/office/drawing/2014/main" id="{D342DDF1-872A-453A-BD98-F3E85D53253E}"/>
              </a:ext>
            </a:extLst>
          </p:cNvPr>
          <p:cNvSpPr/>
          <p:nvPr/>
        </p:nvSpPr>
        <p:spPr>
          <a:xfrm>
            <a:off x="9740564" y="1437272"/>
            <a:ext cx="1146590" cy="229641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培根</a:t>
            </a:r>
          </a:p>
        </p:txBody>
      </p:sp>
      <p:pic>
        <p:nvPicPr>
          <p:cNvPr id="121" name="Picture 6" descr="ハンバーガーの具材のイラスト（アボカド）">
            <a:extLst>
              <a:ext uri="{FF2B5EF4-FFF2-40B4-BE49-F238E27FC236}">
                <a16:creationId xmlns:a16="http://schemas.microsoft.com/office/drawing/2014/main" id="{86BCB01C-843D-4356-B89D-67FF8D5F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629" y="1775253"/>
            <a:ext cx="838148" cy="4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矩形 122">
            <a:extLst>
              <a:ext uri="{FF2B5EF4-FFF2-40B4-BE49-F238E27FC236}">
                <a16:creationId xmlns:a16="http://schemas.microsoft.com/office/drawing/2014/main" id="{6867A608-4932-42D0-A196-663C07B78330}"/>
              </a:ext>
            </a:extLst>
          </p:cNvPr>
          <p:cNvSpPr/>
          <p:nvPr/>
        </p:nvSpPr>
        <p:spPr>
          <a:xfrm>
            <a:off x="10969720" y="1447183"/>
            <a:ext cx="1146590" cy="229641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酪梨</a:t>
            </a:r>
          </a:p>
        </p:txBody>
      </p:sp>
      <p:sp>
        <p:nvSpPr>
          <p:cNvPr id="125" name="矩形 124">
            <a:extLst>
              <a:ext uri="{FF2B5EF4-FFF2-40B4-BE49-F238E27FC236}">
                <a16:creationId xmlns:a16="http://schemas.microsoft.com/office/drawing/2014/main" id="{41126292-6FE6-4DB0-9033-72BC81EA701D}"/>
              </a:ext>
            </a:extLst>
          </p:cNvPr>
          <p:cNvSpPr/>
          <p:nvPr/>
        </p:nvSpPr>
        <p:spPr>
          <a:xfrm>
            <a:off x="2914957" y="2948038"/>
            <a:ext cx="1146590" cy="229641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草莓醬</a:t>
            </a:r>
          </a:p>
        </p:txBody>
      </p:sp>
      <p:pic>
        <p:nvPicPr>
          <p:cNvPr id="126" name="Picture 12" descr="ハンバーガーの具材のイラスト（ケチャップ）">
            <a:extLst>
              <a:ext uri="{FF2B5EF4-FFF2-40B4-BE49-F238E27FC236}">
                <a16:creationId xmlns:a16="http://schemas.microsoft.com/office/drawing/2014/main" id="{55B1B0D3-54D7-4E5A-AEAA-B550AFA23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03" y="2357256"/>
            <a:ext cx="824353" cy="43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7" name="Picture 14" descr="ハンバーガーの具材のイラスト（マスタード）">
            <a:extLst>
              <a:ext uri="{FF2B5EF4-FFF2-40B4-BE49-F238E27FC236}">
                <a16:creationId xmlns:a16="http://schemas.microsoft.com/office/drawing/2014/main" id="{59A21529-6D5F-45D2-8B35-B55595BC0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92" y="2272262"/>
            <a:ext cx="1885621" cy="64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矩形 127">
            <a:extLst>
              <a:ext uri="{FF2B5EF4-FFF2-40B4-BE49-F238E27FC236}">
                <a16:creationId xmlns:a16="http://schemas.microsoft.com/office/drawing/2014/main" id="{87D8A3F4-A27C-4F63-8F8A-224EAFFCECC2}"/>
              </a:ext>
            </a:extLst>
          </p:cNvPr>
          <p:cNvSpPr/>
          <p:nvPr/>
        </p:nvSpPr>
        <p:spPr>
          <a:xfrm>
            <a:off x="4155609" y="2847543"/>
            <a:ext cx="1146590" cy="229641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芒果醬</a:t>
            </a:r>
          </a:p>
        </p:txBody>
      </p:sp>
      <p:pic>
        <p:nvPicPr>
          <p:cNvPr id="129" name="Picture 16" descr="ハンバーガーの具材のイラスト（フィッシュ）">
            <a:extLst>
              <a:ext uri="{FF2B5EF4-FFF2-40B4-BE49-F238E27FC236}">
                <a16:creationId xmlns:a16="http://schemas.microsoft.com/office/drawing/2014/main" id="{305A91EE-2658-47CD-BB95-EC87F9F153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60" y="2287662"/>
            <a:ext cx="927166" cy="6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矩形 129">
            <a:extLst>
              <a:ext uri="{FF2B5EF4-FFF2-40B4-BE49-F238E27FC236}">
                <a16:creationId xmlns:a16="http://schemas.microsoft.com/office/drawing/2014/main" id="{C37E2C9B-C736-4A5B-B641-24F0E7E2ABD0}"/>
              </a:ext>
            </a:extLst>
          </p:cNvPr>
          <p:cNvSpPr/>
          <p:nvPr/>
        </p:nvSpPr>
        <p:spPr>
          <a:xfrm>
            <a:off x="6279218" y="2909187"/>
            <a:ext cx="1146590" cy="229641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薯餅</a:t>
            </a:r>
          </a:p>
        </p:txBody>
      </p:sp>
      <p:pic>
        <p:nvPicPr>
          <p:cNvPr id="138" name="Picture 18" descr="ハンバーガーの具材のイラスト（ソース）">
            <a:extLst>
              <a:ext uri="{FF2B5EF4-FFF2-40B4-BE49-F238E27FC236}">
                <a16:creationId xmlns:a16="http://schemas.microsoft.com/office/drawing/2014/main" id="{3094AF7C-4E3F-4368-95FA-1586B3069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67" y="2327141"/>
            <a:ext cx="874614" cy="46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B77C7774-3FDE-46CF-8336-5D277BCEF5EB}"/>
              </a:ext>
            </a:extLst>
          </p:cNvPr>
          <p:cNvSpPr/>
          <p:nvPr/>
        </p:nvSpPr>
        <p:spPr>
          <a:xfrm>
            <a:off x="7634747" y="2884204"/>
            <a:ext cx="1146590" cy="229641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巧克力醬</a:t>
            </a:r>
          </a:p>
        </p:txBody>
      </p:sp>
    </p:spTree>
    <p:extLst>
      <p:ext uri="{BB962C8B-B14F-4D97-AF65-F5344CB8AC3E}">
        <p14:creationId xmlns:p14="http://schemas.microsoft.com/office/powerpoint/2010/main" val="21716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條件皆不成立情況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681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條件皆不成立情況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38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42EF934-FBE0-4D92-B68C-B74C354853A0}"/>
              </a:ext>
            </a:extLst>
          </p:cNvPr>
          <p:cNvSpPr txBox="1"/>
          <p:nvPr/>
        </p:nvSpPr>
        <p:spPr>
          <a:xfrm>
            <a:off x="685800" y="9906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條件皆不成立情況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rgbClr val="FFFD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931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584860"/>
            <a:ext cx="11923073" cy="617526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假日，美伢決定帶小新去看電影。來到電影院後，看著人工窗口大排長龍的隊伍，於是便決定去空無一人的電子售票機購票。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這台電子售票機的功能並不完善，每次只能販售一張電影票。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請同學試著寫出，能夠讓機器自動進行條件判斷的程式，即：</a:t>
            </a:r>
            <a:r>
              <a:rPr lang="zh-TW" altLang="en-US" sz="1600" dirty="0">
                <a:highlight>
                  <a:srgbClr val="DEEBF7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消費者只要輸入年齡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，電子售票機就會</a:t>
            </a:r>
            <a:r>
              <a:rPr lang="zh-TW" altLang="en-US" sz="1600" dirty="0">
                <a:highlight>
                  <a:srgbClr val="F6C4BC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顯示相對應的票價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開心電影院的票價</a:t>
            </a:r>
            <a:r>
              <a:rPr lang="zh-TW" altLang="en-US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： </a:t>
            </a:r>
            <a:r>
              <a:rPr lang="en-US" altLang="zh-TW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歲以上</a:t>
            </a:r>
            <a:r>
              <a:rPr lang="en-US" altLang="zh-TW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敬老票</a:t>
            </a:r>
            <a:r>
              <a:rPr lang="en-US" altLang="zh-TW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highlight>
                <a:srgbClr val="FFFDE3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歲到</a:t>
            </a:r>
            <a:r>
              <a:rPr lang="en-US" altLang="zh-TW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en-US" altLang="zh-TW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一般票</a:t>
            </a:r>
            <a:r>
              <a:rPr lang="en-US" altLang="zh-TW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highlight>
                <a:srgbClr val="FFFDE3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歲以下，票價為</a:t>
            </a:r>
            <a:r>
              <a:rPr lang="en-US" altLang="zh-TW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r>
              <a:rPr lang="zh-TW" altLang="en-US" sz="1600" dirty="0">
                <a:highlight>
                  <a:srgbClr val="FFFDE3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C2E805C-D488-495B-8CA5-E382E3359A57}"/>
              </a:ext>
            </a:extLst>
          </p:cNvPr>
          <p:cNvGrpSpPr/>
          <p:nvPr/>
        </p:nvGrpSpPr>
        <p:grpSpPr>
          <a:xfrm>
            <a:off x="598894" y="2396939"/>
            <a:ext cx="5271728" cy="1727322"/>
            <a:chOff x="517827" y="2458183"/>
            <a:chExt cx="4889952" cy="172732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69E013C-2511-4D65-90C6-2AA4F68479F3}"/>
                </a:ext>
              </a:extLst>
            </p:cNvPr>
            <p:cNvSpPr/>
            <p:nvPr/>
          </p:nvSpPr>
          <p:spPr>
            <a:xfrm>
              <a:off x="517827" y="2458183"/>
              <a:ext cx="4878439" cy="28547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1257DD-BDC4-4186-AE5A-BCD559A059B7}"/>
                </a:ext>
              </a:extLst>
            </p:cNvPr>
            <p:cNvSpPr/>
            <p:nvPr/>
          </p:nvSpPr>
          <p:spPr>
            <a:xfrm>
              <a:off x="529340" y="2738633"/>
              <a:ext cx="4878439" cy="1446872"/>
            </a:xfrm>
            <a:prstGeom prst="rect">
              <a:avLst/>
            </a:prstGeom>
            <a:solidFill>
              <a:srgbClr val="FFF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5C0F2A-9BC5-4B4B-8504-DE45709AB97E}"/>
                </a:ext>
              </a:extLst>
            </p:cNvPr>
            <p:cNvSpPr/>
            <p:nvPr/>
          </p:nvSpPr>
          <p:spPr>
            <a:xfrm>
              <a:off x="716483" y="3939140"/>
              <a:ext cx="1808216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998EBF-50D1-48D1-A1E2-86658BE61284}"/>
                </a:ext>
              </a:extLst>
            </p:cNvPr>
            <p:cNvSpPr/>
            <p:nvPr/>
          </p:nvSpPr>
          <p:spPr>
            <a:xfrm>
              <a:off x="716483" y="2990946"/>
              <a:ext cx="1808217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B107511-73F4-4509-84ED-2DCA365899D7}"/>
              </a:ext>
            </a:extLst>
          </p:cNvPr>
          <p:cNvSpPr/>
          <p:nvPr/>
        </p:nvSpPr>
        <p:spPr>
          <a:xfrm>
            <a:off x="813059" y="3439101"/>
            <a:ext cx="1949391" cy="246365"/>
          </a:xfrm>
          <a:prstGeom prst="rect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age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請輸入年齡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if (age &gt;= 60):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(age &gt;= 13):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else: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14425" y="248646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05A0E178-5FEB-4F88-9BE5-FFB53219180E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請輸入年齡：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E9C6FC3-51FC-42A4-991F-2E7DDA10688C}"/>
              </a:ext>
            </a:extLst>
          </p:cNvPr>
          <p:cNvSpPr txBox="1"/>
          <p:nvPr/>
        </p:nvSpPr>
        <p:spPr>
          <a:xfrm>
            <a:off x="10146297" y="2923330"/>
            <a:ext cx="220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邊長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9CF2BCC5-2437-406C-B3E6-613F6FC7C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4351" y="2641506"/>
          <a:ext cx="1572170" cy="24006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7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331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73360409-F0B8-403F-9237-4415828CDC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44775"/>
          <a:ext cx="1623397" cy="23781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30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23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29" name="文字方塊 28">
            <a:extLst>
              <a:ext uri="{FF2B5EF4-FFF2-40B4-BE49-F238E27FC236}">
                <a16:creationId xmlns:a16="http://schemas.microsoft.com/office/drawing/2014/main" id="{654904BF-5CA9-458F-8776-0879BDF93C8A}"/>
              </a:ext>
            </a:extLst>
          </p:cNvPr>
          <p:cNvSpPr txBox="1"/>
          <p:nvPr/>
        </p:nvSpPr>
        <p:spPr>
          <a:xfrm>
            <a:off x="9367417" y="861095"/>
            <a:ext cx="2627495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根據使用者所輸入的數值輸出對應的結果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3C12740-D576-4D9B-B7C9-8198C5DEC292}"/>
              </a:ext>
            </a:extLst>
          </p:cNvPr>
          <p:cNvSpPr txBox="1"/>
          <p:nvPr/>
        </p:nvSpPr>
        <p:spPr>
          <a:xfrm>
            <a:off x="6679722" y="850689"/>
            <a:ext cx="1854629" cy="25391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使用一個整數變數代表年齡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250E0AD-FD24-412D-80E5-39721924F851}"/>
              </a:ext>
            </a:extLst>
          </p:cNvPr>
          <p:cNvSpPr txBox="1"/>
          <p:nvPr/>
        </p:nvSpPr>
        <p:spPr>
          <a:xfrm>
            <a:off x="7957350" y="1608764"/>
            <a:ext cx="4037561" cy="738664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>
                <a:latin typeface="標楷體" panose="03000509000000000000" pitchFamily="65" charset="-120"/>
                <a:ea typeface="標楷體" panose="03000509000000000000" pitchFamily="65" charset="-120"/>
              </a:rPr>
              <a:t>如果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輸入的年齡大於或等於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歲，票價為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元；如果年齡大於等於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200 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由於條件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的比較結果不為真，可以得知輸入的年齡必小於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，因此會涵蓋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歲到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歲這個範圍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；否則票價為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170(</a:t>
            </a:r>
            <a:r>
              <a:rPr lang="zh-TW" altLang="en-US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前兩個條件式皆不為真，因此年齡必小於或等於</a:t>
            </a:r>
            <a:r>
              <a:rPr lang="en-US" altLang="zh-TW" sz="1050" dirty="0">
                <a:latin typeface="標楷體" panose="03000509000000000000" pitchFamily="65" charset="-120"/>
                <a:ea typeface="標楷體" panose="03000509000000000000" pitchFamily="65" charset="-120"/>
              </a:rPr>
              <a:t>12)</a:t>
            </a:r>
            <a:endParaRPr lang="zh-TW" altLang="en-US" sz="105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12702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584860"/>
            <a:ext cx="11923073" cy="617526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假日，美伢決定帶小新去看電影。來到電影院後，看著人工窗口大排長龍的隊伍，於是便決定去空無一人的電子售票機購票。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這台電子售票機的功能並不完善，每次只能販售一張電影票。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請同學試著寫出，能夠讓機器自動進行條件判斷的程式，即：消費者只要輸入年齡，電子售票機就會顯示相對應的票價。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開心電影院的票價：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敬老票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C2E805C-D488-495B-8CA5-E382E3359A57}"/>
              </a:ext>
            </a:extLst>
          </p:cNvPr>
          <p:cNvGrpSpPr/>
          <p:nvPr/>
        </p:nvGrpSpPr>
        <p:grpSpPr>
          <a:xfrm>
            <a:off x="598894" y="2396939"/>
            <a:ext cx="5271728" cy="1727322"/>
            <a:chOff x="517827" y="2458183"/>
            <a:chExt cx="4889952" cy="172732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69E013C-2511-4D65-90C6-2AA4F68479F3}"/>
                </a:ext>
              </a:extLst>
            </p:cNvPr>
            <p:cNvSpPr/>
            <p:nvPr/>
          </p:nvSpPr>
          <p:spPr>
            <a:xfrm>
              <a:off x="517827" y="2458183"/>
              <a:ext cx="4878439" cy="28547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1257DD-BDC4-4186-AE5A-BCD559A059B7}"/>
                </a:ext>
              </a:extLst>
            </p:cNvPr>
            <p:cNvSpPr/>
            <p:nvPr/>
          </p:nvSpPr>
          <p:spPr>
            <a:xfrm>
              <a:off x="529340" y="2738633"/>
              <a:ext cx="4878439" cy="1446872"/>
            </a:xfrm>
            <a:prstGeom prst="rect">
              <a:avLst/>
            </a:prstGeom>
            <a:solidFill>
              <a:srgbClr val="FFF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5C0F2A-9BC5-4B4B-8504-DE45709AB97E}"/>
                </a:ext>
              </a:extLst>
            </p:cNvPr>
            <p:cNvSpPr/>
            <p:nvPr/>
          </p:nvSpPr>
          <p:spPr>
            <a:xfrm>
              <a:off x="716483" y="3939140"/>
              <a:ext cx="1808216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998EBF-50D1-48D1-A1E2-86658BE61284}"/>
                </a:ext>
              </a:extLst>
            </p:cNvPr>
            <p:cNvSpPr/>
            <p:nvPr/>
          </p:nvSpPr>
          <p:spPr>
            <a:xfrm>
              <a:off x="716483" y="2990946"/>
              <a:ext cx="1808217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B107511-73F4-4509-84ED-2DCA365899D7}"/>
              </a:ext>
            </a:extLst>
          </p:cNvPr>
          <p:cNvSpPr/>
          <p:nvPr/>
        </p:nvSpPr>
        <p:spPr>
          <a:xfrm>
            <a:off x="813059" y="3439101"/>
            <a:ext cx="1949391" cy="246365"/>
          </a:xfrm>
          <a:prstGeom prst="rect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age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請輸入年齡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if (age &gt;= 60):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(age &gt;= 13):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else: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14425" y="248646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05A0E178-5FEB-4F88-9BE5-FFB53219180E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請輸入年齡：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E9C6FC3-51FC-42A4-991F-2E7DDA10688C}"/>
              </a:ext>
            </a:extLst>
          </p:cNvPr>
          <p:cNvSpPr txBox="1"/>
          <p:nvPr/>
        </p:nvSpPr>
        <p:spPr>
          <a:xfrm>
            <a:off x="10146297" y="2923330"/>
            <a:ext cx="220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邊長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9CF2BCC5-2437-406C-B3E6-613F6FC7C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4351" y="2641506"/>
          <a:ext cx="1572170" cy="24006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7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331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73360409-F0B8-403F-9237-4415828CDC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44775"/>
          <a:ext cx="1623397" cy="23781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30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23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9" name="群組 28">
            <a:extLst>
              <a:ext uri="{FF2B5EF4-FFF2-40B4-BE49-F238E27FC236}">
                <a16:creationId xmlns:a16="http://schemas.microsoft.com/office/drawing/2014/main" id="{DE80CEBC-B1D4-4C54-96A6-2063A110226F}"/>
              </a:ext>
            </a:extLst>
          </p:cNvPr>
          <p:cNvGrpSpPr/>
          <p:nvPr/>
        </p:nvGrpSpPr>
        <p:grpSpPr>
          <a:xfrm>
            <a:off x="10188372" y="3171352"/>
            <a:ext cx="1446645" cy="434208"/>
            <a:chOff x="8814988" y="3389493"/>
            <a:chExt cx="1599012" cy="538468"/>
          </a:xfrm>
        </p:grpSpPr>
        <p:sp>
          <p:nvSpPr>
            <p:cNvPr id="32" name="箭號: 五邊形 31">
              <a:extLst>
                <a:ext uri="{FF2B5EF4-FFF2-40B4-BE49-F238E27FC236}">
                  <a16:creationId xmlns:a16="http://schemas.microsoft.com/office/drawing/2014/main" id="{60B3D29D-447C-4CB9-ADCE-6DD0146F5780}"/>
                </a:ext>
              </a:extLst>
            </p:cNvPr>
            <p:cNvSpPr/>
            <p:nvPr/>
          </p:nvSpPr>
          <p:spPr>
            <a:xfrm>
              <a:off x="8966200" y="3389493"/>
              <a:ext cx="1447800" cy="538468"/>
            </a:xfrm>
            <a:prstGeom prst="homePlate">
              <a:avLst>
                <a:gd name="adj" fmla="val 31132"/>
              </a:avLst>
            </a:prstGeom>
            <a:solidFill>
              <a:srgbClr val="DEEBF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“55”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BE916A-B568-41C6-8703-D281C1DCEF70}"/>
                </a:ext>
              </a:extLst>
            </p:cNvPr>
            <p:cNvSpPr/>
            <p:nvPr/>
          </p:nvSpPr>
          <p:spPr>
            <a:xfrm>
              <a:off x="8966200" y="3389493"/>
              <a:ext cx="258233" cy="538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E490CC4-9478-4B77-831A-D6FBB38CE56D}"/>
                </a:ext>
              </a:extLst>
            </p:cNvPr>
            <p:cNvSpPr txBox="1"/>
            <p:nvPr/>
          </p:nvSpPr>
          <p:spPr>
            <a:xfrm>
              <a:off x="8814988" y="3415716"/>
              <a:ext cx="560659" cy="471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>
                <a:lnSpc>
                  <a:spcPts val="1100"/>
                </a:lnSpc>
              </a:pPr>
              <a:r>
                <a:rPr lang="en-US" altLang="zh-TW" sz="1200" b="1" dirty="0"/>
                <a:t>str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636593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584860"/>
            <a:ext cx="11923073" cy="617526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假日，美伢決定帶小新去看電影。來到電影院後，看著人工窗口大排長龍的隊伍，於是便決定去空無一人的電子售票機購票。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這台電子售票機的功能並不完善，每次只能販售一張電影票。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請同學試著寫出，能夠讓機器自動進行條件判斷的程式，即：消費者只要輸入年齡，電子售票機就會顯示相對應的票價。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開心電影院的票價：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敬老票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C2E805C-D488-495B-8CA5-E382E3359A57}"/>
              </a:ext>
            </a:extLst>
          </p:cNvPr>
          <p:cNvGrpSpPr/>
          <p:nvPr/>
        </p:nvGrpSpPr>
        <p:grpSpPr>
          <a:xfrm>
            <a:off x="598894" y="2396939"/>
            <a:ext cx="5271728" cy="1727322"/>
            <a:chOff x="517827" y="2458183"/>
            <a:chExt cx="4889952" cy="172732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69E013C-2511-4D65-90C6-2AA4F68479F3}"/>
                </a:ext>
              </a:extLst>
            </p:cNvPr>
            <p:cNvSpPr/>
            <p:nvPr/>
          </p:nvSpPr>
          <p:spPr>
            <a:xfrm>
              <a:off x="517827" y="2458183"/>
              <a:ext cx="4878439" cy="28547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1257DD-BDC4-4186-AE5A-BCD559A059B7}"/>
                </a:ext>
              </a:extLst>
            </p:cNvPr>
            <p:cNvSpPr/>
            <p:nvPr/>
          </p:nvSpPr>
          <p:spPr>
            <a:xfrm>
              <a:off x="529340" y="2738633"/>
              <a:ext cx="4878439" cy="1446872"/>
            </a:xfrm>
            <a:prstGeom prst="rect">
              <a:avLst/>
            </a:prstGeom>
            <a:solidFill>
              <a:srgbClr val="FFF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5C0F2A-9BC5-4B4B-8504-DE45709AB97E}"/>
                </a:ext>
              </a:extLst>
            </p:cNvPr>
            <p:cNvSpPr/>
            <p:nvPr/>
          </p:nvSpPr>
          <p:spPr>
            <a:xfrm>
              <a:off x="716483" y="3939140"/>
              <a:ext cx="1808216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998EBF-50D1-48D1-A1E2-86658BE61284}"/>
                </a:ext>
              </a:extLst>
            </p:cNvPr>
            <p:cNvSpPr/>
            <p:nvPr/>
          </p:nvSpPr>
          <p:spPr>
            <a:xfrm>
              <a:off x="716483" y="2990946"/>
              <a:ext cx="1808217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B107511-73F4-4509-84ED-2DCA365899D7}"/>
              </a:ext>
            </a:extLst>
          </p:cNvPr>
          <p:cNvSpPr/>
          <p:nvPr/>
        </p:nvSpPr>
        <p:spPr>
          <a:xfrm>
            <a:off x="813059" y="3439101"/>
            <a:ext cx="1949391" cy="246365"/>
          </a:xfrm>
          <a:prstGeom prst="rect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age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請輸入年齡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if (age &gt;= 60):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(age &gt;= 13):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else: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14425" y="248646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05A0E178-5FEB-4F88-9BE5-FFB53219180E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請輸入年齡：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E9C6FC3-51FC-42A4-991F-2E7DDA10688C}"/>
              </a:ext>
            </a:extLst>
          </p:cNvPr>
          <p:cNvSpPr txBox="1"/>
          <p:nvPr/>
        </p:nvSpPr>
        <p:spPr>
          <a:xfrm>
            <a:off x="10146297" y="2923330"/>
            <a:ext cx="220213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int("55")</a:t>
            </a: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9CF2BCC5-2437-406C-B3E6-613F6FC7C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4351" y="2641506"/>
          <a:ext cx="1572170" cy="24006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7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331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73360409-F0B8-403F-9237-4415828CDC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44775"/>
          <a:ext cx="1623397" cy="23781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30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23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9" name="群組 28">
            <a:extLst>
              <a:ext uri="{FF2B5EF4-FFF2-40B4-BE49-F238E27FC236}">
                <a16:creationId xmlns:a16="http://schemas.microsoft.com/office/drawing/2014/main" id="{DE80CEBC-B1D4-4C54-96A6-2063A110226F}"/>
              </a:ext>
            </a:extLst>
          </p:cNvPr>
          <p:cNvGrpSpPr/>
          <p:nvPr/>
        </p:nvGrpSpPr>
        <p:grpSpPr>
          <a:xfrm>
            <a:off x="10188372" y="3171352"/>
            <a:ext cx="1446645" cy="434208"/>
            <a:chOff x="8814988" y="3389493"/>
            <a:chExt cx="1599012" cy="538468"/>
          </a:xfrm>
        </p:grpSpPr>
        <p:sp>
          <p:nvSpPr>
            <p:cNvPr id="32" name="箭號: 五邊形 31">
              <a:extLst>
                <a:ext uri="{FF2B5EF4-FFF2-40B4-BE49-F238E27FC236}">
                  <a16:creationId xmlns:a16="http://schemas.microsoft.com/office/drawing/2014/main" id="{60B3D29D-447C-4CB9-ADCE-6DD0146F5780}"/>
                </a:ext>
              </a:extLst>
            </p:cNvPr>
            <p:cNvSpPr/>
            <p:nvPr/>
          </p:nvSpPr>
          <p:spPr>
            <a:xfrm>
              <a:off x="8966200" y="3389493"/>
              <a:ext cx="1447800" cy="538468"/>
            </a:xfrm>
            <a:prstGeom prst="homePlate">
              <a:avLst>
                <a:gd name="adj" fmla="val 31132"/>
              </a:avLst>
            </a:prstGeom>
            <a:solidFill>
              <a:srgbClr val="DEEBF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55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BE916A-B568-41C6-8703-D281C1DCEF70}"/>
                </a:ext>
              </a:extLst>
            </p:cNvPr>
            <p:cNvSpPr/>
            <p:nvPr/>
          </p:nvSpPr>
          <p:spPr>
            <a:xfrm>
              <a:off x="8966200" y="3389493"/>
              <a:ext cx="258233" cy="538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E490CC4-9478-4B77-831A-D6FBB38CE56D}"/>
                </a:ext>
              </a:extLst>
            </p:cNvPr>
            <p:cNvSpPr txBox="1"/>
            <p:nvPr/>
          </p:nvSpPr>
          <p:spPr>
            <a:xfrm>
              <a:off x="8814988" y="3415716"/>
              <a:ext cx="560659" cy="471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>
                <a:lnSpc>
                  <a:spcPts val="1100"/>
                </a:lnSpc>
              </a:pPr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712115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584860"/>
            <a:ext cx="11923073" cy="617526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假日，美伢決定帶小新去看電影。來到電影院後，看著人工窗口大排長龍的隊伍，於是便決定去空無一人的電子售票機購票。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這台電子售票機的功能並不完善，每次只能販售一張電影票。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請同學試著寫出，能夠讓機器自動進行條件判斷的程式，即：消費者只要輸入年齡，電子售票機就會顯示相對應的票價。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開心電影院的票價：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敬老票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C2E805C-D488-495B-8CA5-E382E3359A57}"/>
              </a:ext>
            </a:extLst>
          </p:cNvPr>
          <p:cNvGrpSpPr/>
          <p:nvPr/>
        </p:nvGrpSpPr>
        <p:grpSpPr>
          <a:xfrm>
            <a:off x="598894" y="2396939"/>
            <a:ext cx="5271728" cy="1727322"/>
            <a:chOff x="517827" y="2458183"/>
            <a:chExt cx="4889952" cy="172732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69E013C-2511-4D65-90C6-2AA4F68479F3}"/>
                </a:ext>
              </a:extLst>
            </p:cNvPr>
            <p:cNvSpPr/>
            <p:nvPr/>
          </p:nvSpPr>
          <p:spPr>
            <a:xfrm>
              <a:off x="517827" y="2458183"/>
              <a:ext cx="4878439" cy="28547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1257DD-BDC4-4186-AE5A-BCD559A059B7}"/>
                </a:ext>
              </a:extLst>
            </p:cNvPr>
            <p:cNvSpPr/>
            <p:nvPr/>
          </p:nvSpPr>
          <p:spPr>
            <a:xfrm>
              <a:off x="529340" y="2738633"/>
              <a:ext cx="4878439" cy="1446872"/>
            </a:xfrm>
            <a:prstGeom prst="rect">
              <a:avLst/>
            </a:prstGeom>
            <a:solidFill>
              <a:srgbClr val="FFF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5C0F2A-9BC5-4B4B-8504-DE45709AB97E}"/>
                </a:ext>
              </a:extLst>
            </p:cNvPr>
            <p:cNvSpPr/>
            <p:nvPr/>
          </p:nvSpPr>
          <p:spPr>
            <a:xfrm>
              <a:off x="716483" y="3939140"/>
              <a:ext cx="1808216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998EBF-50D1-48D1-A1E2-86658BE61284}"/>
                </a:ext>
              </a:extLst>
            </p:cNvPr>
            <p:cNvSpPr/>
            <p:nvPr/>
          </p:nvSpPr>
          <p:spPr>
            <a:xfrm>
              <a:off x="716483" y="2990946"/>
              <a:ext cx="1808217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B107511-73F4-4509-84ED-2DCA365899D7}"/>
              </a:ext>
            </a:extLst>
          </p:cNvPr>
          <p:cNvSpPr/>
          <p:nvPr/>
        </p:nvSpPr>
        <p:spPr>
          <a:xfrm>
            <a:off x="813059" y="3439101"/>
            <a:ext cx="1949391" cy="246365"/>
          </a:xfrm>
          <a:prstGeom prst="rect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age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請輸入年齡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if (age &gt;= 60):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(age &gt;= 13):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else: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14425" y="248646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05A0E178-5FEB-4F88-9BE5-FFB53219180E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請輸入年齡：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9CF2BCC5-2437-406C-B3E6-613F6FC7C7F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4351" y="2641506"/>
          <a:ext cx="1572170" cy="24006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7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331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73360409-F0B8-403F-9237-4415828CDC5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44775"/>
          <a:ext cx="1623397" cy="23781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30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23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29" name="群組 28">
            <a:extLst>
              <a:ext uri="{FF2B5EF4-FFF2-40B4-BE49-F238E27FC236}">
                <a16:creationId xmlns:a16="http://schemas.microsoft.com/office/drawing/2014/main" id="{DE80CEBC-B1D4-4C54-96A6-2063A110226F}"/>
              </a:ext>
            </a:extLst>
          </p:cNvPr>
          <p:cNvGrpSpPr/>
          <p:nvPr/>
        </p:nvGrpSpPr>
        <p:grpSpPr>
          <a:xfrm>
            <a:off x="10188372" y="3171352"/>
            <a:ext cx="1446645" cy="434208"/>
            <a:chOff x="8814988" y="3389493"/>
            <a:chExt cx="1599012" cy="538468"/>
          </a:xfrm>
        </p:grpSpPr>
        <p:sp>
          <p:nvSpPr>
            <p:cNvPr id="32" name="箭號: 五邊形 31">
              <a:extLst>
                <a:ext uri="{FF2B5EF4-FFF2-40B4-BE49-F238E27FC236}">
                  <a16:creationId xmlns:a16="http://schemas.microsoft.com/office/drawing/2014/main" id="{60B3D29D-447C-4CB9-ADCE-6DD0146F5780}"/>
                </a:ext>
              </a:extLst>
            </p:cNvPr>
            <p:cNvSpPr/>
            <p:nvPr/>
          </p:nvSpPr>
          <p:spPr>
            <a:xfrm>
              <a:off x="8966200" y="3389493"/>
              <a:ext cx="1447800" cy="538468"/>
            </a:xfrm>
            <a:prstGeom prst="homePlate">
              <a:avLst>
                <a:gd name="adj" fmla="val 31132"/>
              </a:avLst>
            </a:prstGeom>
            <a:solidFill>
              <a:srgbClr val="DEEBF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55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BE916A-B568-41C6-8703-D281C1DCEF70}"/>
                </a:ext>
              </a:extLst>
            </p:cNvPr>
            <p:cNvSpPr/>
            <p:nvPr/>
          </p:nvSpPr>
          <p:spPr>
            <a:xfrm>
              <a:off x="8966200" y="3389493"/>
              <a:ext cx="258233" cy="538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E490CC4-9478-4B77-831A-D6FBB38CE56D}"/>
                </a:ext>
              </a:extLst>
            </p:cNvPr>
            <p:cNvSpPr txBox="1"/>
            <p:nvPr/>
          </p:nvSpPr>
          <p:spPr>
            <a:xfrm>
              <a:off x="8814988" y="3415716"/>
              <a:ext cx="560659" cy="471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>
                <a:lnSpc>
                  <a:spcPts val="1100"/>
                </a:lnSpc>
              </a:pPr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2251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4.44444E-6 L -0.13646 0.0069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23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584860"/>
            <a:ext cx="11923073" cy="617526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假日，美伢決定帶小新去看電影。來到電影院後，看著人工窗口大排長龍的隊伍，於是便決定去空無一人的電子售票機購票。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這台電子售票機的功能並不完善，每次只能販售一張電影票。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請同學試著寫出，能夠讓機器自動進行條件判斷的程式，即：消費者只要輸入年齡，電子售票機就會顯示相對應的票價。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開心電影院的票價：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敬老票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C2E805C-D488-495B-8CA5-E382E3359A57}"/>
              </a:ext>
            </a:extLst>
          </p:cNvPr>
          <p:cNvGrpSpPr/>
          <p:nvPr/>
        </p:nvGrpSpPr>
        <p:grpSpPr>
          <a:xfrm>
            <a:off x="598894" y="2396939"/>
            <a:ext cx="5271728" cy="1727322"/>
            <a:chOff x="517827" y="2458183"/>
            <a:chExt cx="4889952" cy="172732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69E013C-2511-4D65-90C6-2AA4F68479F3}"/>
                </a:ext>
              </a:extLst>
            </p:cNvPr>
            <p:cNvSpPr/>
            <p:nvPr/>
          </p:nvSpPr>
          <p:spPr>
            <a:xfrm>
              <a:off x="517827" y="2458183"/>
              <a:ext cx="4878439" cy="28547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1257DD-BDC4-4186-AE5A-BCD559A059B7}"/>
                </a:ext>
              </a:extLst>
            </p:cNvPr>
            <p:cNvSpPr/>
            <p:nvPr/>
          </p:nvSpPr>
          <p:spPr>
            <a:xfrm>
              <a:off x="529340" y="2738633"/>
              <a:ext cx="4878439" cy="1446872"/>
            </a:xfrm>
            <a:prstGeom prst="rect">
              <a:avLst/>
            </a:prstGeom>
            <a:solidFill>
              <a:srgbClr val="FFF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5C0F2A-9BC5-4B4B-8504-DE45709AB97E}"/>
                </a:ext>
              </a:extLst>
            </p:cNvPr>
            <p:cNvSpPr/>
            <p:nvPr/>
          </p:nvSpPr>
          <p:spPr>
            <a:xfrm>
              <a:off x="716483" y="3939140"/>
              <a:ext cx="1808216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998EBF-50D1-48D1-A1E2-86658BE61284}"/>
                </a:ext>
              </a:extLst>
            </p:cNvPr>
            <p:cNvSpPr/>
            <p:nvPr/>
          </p:nvSpPr>
          <p:spPr>
            <a:xfrm>
              <a:off x="716483" y="2990946"/>
              <a:ext cx="1808217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B107511-73F4-4509-84ED-2DCA365899D7}"/>
              </a:ext>
            </a:extLst>
          </p:cNvPr>
          <p:cNvSpPr/>
          <p:nvPr/>
        </p:nvSpPr>
        <p:spPr>
          <a:xfrm>
            <a:off x="813059" y="3439101"/>
            <a:ext cx="1949391" cy="246365"/>
          </a:xfrm>
          <a:prstGeom prst="rect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age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請輸入年齡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if (age &gt;= 60):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(age &gt;= 13):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else: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14425" y="248646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05A0E178-5FEB-4F88-9BE5-FFB53219180E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請輸入年齡：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5CD220C-4CE4-4C48-89F1-4B31FEECF5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4351" y="2641506"/>
          <a:ext cx="1572170" cy="24006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7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331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563A192-EBA6-44D9-B41D-08388D181E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44775"/>
          <a:ext cx="1623397" cy="23781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30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23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37" name="群組 36">
            <a:extLst>
              <a:ext uri="{FF2B5EF4-FFF2-40B4-BE49-F238E27FC236}">
                <a16:creationId xmlns:a16="http://schemas.microsoft.com/office/drawing/2014/main" id="{71150F3F-943F-4FD0-B45E-F8E54C4E8B46}"/>
              </a:ext>
            </a:extLst>
          </p:cNvPr>
          <p:cNvGrpSpPr/>
          <p:nvPr/>
        </p:nvGrpSpPr>
        <p:grpSpPr>
          <a:xfrm>
            <a:off x="8465449" y="3171352"/>
            <a:ext cx="1446645" cy="434208"/>
            <a:chOff x="8814988" y="3389493"/>
            <a:chExt cx="1599012" cy="538468"/>
          </a:xfrm>
        </p:grpSpPr>
        <p:sp>
          <p:nvSpPr>
            <p:cNvPr id="38" name="箭號: 五邊形 37">
              <a:extLst>
                <a:ext uri="{FF2B5EF4-FFF2-40B4-BE49-F238E27FC236}">
                  <a16:creationId xmlns:a16="http://schemas.microsoft.com/office/drawing/2014/main" id="{93C1D73B-0BBE-49AF-8B0D-D327E6940E04}"/>
                </a:ext>
              </a:extLst>
            </p:cNvPr>
            <p:cNvSpPr/>
            <p:nvPr/>
          </p:nvSpPr>
          <p:spPr>
            <a:xfrm>
              <a:off x="8966200" y="3389493"/>
              <a:ext cx="1447800" cy="538468"/>
            </a:xfrm>
            <a:prstGeom prst="homePlate">
              <a:avLst>
                <a:gd name="adj" fmla="val 31132"/>
              </a:avLst>
            </a:prstGeom>
            <a:solidFill>
              <a:srgbClr val="DEEBF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55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E2E74AB-AE57-4ACB-8196-412EA045975A}"/>
                </a:ext>
              </a:extLst>
            </p:cNvPr>
            <p:cNvSpPr/>
            <p:nvPr/>
          </p:nvSpPr>
          <p:spPr>
            <a:xfrm>
              <a:off x="8966200" y="3389493"/>
              <a:ext cx="258233" cy="538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BD6D39D8-D4D6-4D5A-BC2D-39742213513C}"/>
                </a:ext>
              </a:extLst>
            </p:cNvPr>
            <p:cNvSpPr txBox="1"/>
            <p:nvPr/>
          </p:nvSpPr>
          <p:spPr>
            <a:xfrm>
              <a:off x="8814988" y="3415716"/>
              <a:ext cx="560659" cy="471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>
                <a:lnSpc>
                  <a:spcPts val="1100"/>
                </a:lnSpc>
              </a:pPr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5538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584860"/>
            <a:ext cx="11923073" cy="617526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假日，美伢決定帶小新去看電影。來到電影院後，看著人工窗口大排長龍的隊伍，於是便決定去空無一人的電子售票機購票。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這台電子售票機的功能並不完善，每次只能販售一張電影票。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請同學試著寫出，能夠讓機器自動進行條件判斷的程式，即：消費者只要輸入年齡，電子售票機就會顯示相對應的票價。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開心電影院的票價：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敬老票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C2E805C-D488-495B-8CA5-E382E3359A57}"/>
              </a:ext>
            </a:extLst>
          </p:cNvPr>
          <p:cNvGrpSpPr/>
          <p:nvPr/>
        </p:nvGrpSpPr>
        <p:grpSpPr>
          <a:xfrm>
            <a:off x="598894" y="2396939"/>
            <a:ext cx="5271728" cy="1727322"/>
            <a:chOff x="517827" y="2458183"/>
            <a:chExt cx="4889952" cy="172732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69E013C-2511-4D65-90C6-2AA4F68479F3}"/>
                </a:ext>
              </a:extLst>
            </p:cNvPr>
            <p:cNvSpPr/>
            <p:nvPr/>
          </p:nvSpPr>
          <p:spPr>
            <a:xfrm>
              <a:off x="517827" y="2458183"/>
              <a:ext cx="4878439" cy="28547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1257DD-BDC4-4186-AE5A-BCD559A059B7}"/>
                </a:ext>
              </a:extLst>
            </p:cNvPr>
            <p:cNvSpPr/>
            <p:nvPr/>
          </p:nvSpPr>
          <p:spPr>
            <a:xfrm>
              <a:off x="529340" y="2738633"/>
              <a:ext cx="4878439" cy="1446872"/>
            </a:xfrm>
            <a:prstGeom prst="rect">
              <a:avLst/>
            </a:prstGeom>
            <a:solidFill>
              <a:srgbClr val="FFF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5C0F2A-9BC5-4B4B-8504-DE45709AB97E}"/>
                </a:ext>
              </a:extLst>
            </p:cNvPr>
            <p:cNvSpPr/>
            <p:nvPr/>
          </p:nvSpPr>
          <p:spPr>
            <a:xfrm>
              <a:off x="716483" y="3939140"/>
              <a:ext cx="1808216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998EBF-50D1-48D1-A1E2-86658BE61284}"/>
                </a:ext>
              </a:extLst>
            </p:cNvPr>
            <p:cNvSpPr/>
            <p:nvPr/>
          </p:nvSpPr>
          <p:spPr>
            <a:xfrm>
              <a:off x="716483" y="2990946"/>
              <a:ext cx="1808217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B107511-73F4-4509-84ED-2DCA365899D7}"/>
              </a:ext>
            </a:extLst>
          </p:cNvPr>
          <p:cNvSpPr/>
          <p:nvPr/>
        </p:nvSpPr>
        <p:spPr>
          <a:xfrm>
            <a:off x="813059" y="3439101"/>
            <a:ext cx="1949391" cy="246365"/>
          </a:xfrm>
          <a:prstGeom prst="rect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age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請輸入年齡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if (age &gt;= 60):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(age &gt;= 13):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else: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14425" y="248646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05A0E178-5FEB-4F88-9BE5-FFB53219180E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請輸入年齡：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5CD220C-4CE4-4C48-89F1-4B31FEECF5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4351" y="2641506"/>
          <a:ext cx="1572170" cy="24006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7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331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563A192-EBA6-44D9-B41D-08388D181E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44775"/>
          <a:ext cx="1623397" cy="23781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30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23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33" name="群組 32">
            <a:extLst>
              <a:ext uri="{FF2B5EF4-FFF2-40B4-BE49-F238E27FC236}">
                <a16:creationId xmlns:a16="http://schemas.microsoft.com/office/drawing/2014/main" id="{10278AF3-4DE6-469A-B454-D4C52E4B31C2}"/>
              </a:ext>
            </a:extLst>
          </p:cNvPr>
          <p:cNvGrpSpPr/>
          <p:nvPr/>
        </p:nvGrpSpPr>
        <p:grpSpPr>
          <a:xfrm>
            <a:off x="6566293" y="2990834"/>
            <a:ext cx="1572170" cy="614723"/>
            <a:chOff x="6922902" y="3154462"/>
            <a:chExt cx="1572170" cy="614723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364F06B-2D3D-4C58-B089-8868369CA4D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A18EEF5-92FD-4632-B5AF-6A35E71BCCC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age</a:t>
              </a: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704558A-ED75-4099-9643-66BD7C5D20E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AE71973D-6969-41B2-A11B-EC4FC4FB7D32}"/>
              </a:ext>
            </a:extLst>
          </p:cNvPr>
          <p:cNvGrpSpPr/>
          <p:nvPr/>
        </p:nvGrpSpPr>
        <p:grpSpPr>
          <a:xfrm>
            <a:off x="8465449" y="3171352"/>
            <a:ext cx="1446645" cy="434208"/>
            <a:chOff x="8814988" y="3389493"/>
            <a:chExt cx="1599012" cy="538468"/>
          </a:xfrm>
        </p:grpSpPr>
        <p:sp>
          <p:nvSpPr>
            <p:cNvPr id="42" name="箭號: 五邊形 41">
              <a:extLst>
                <a:ext uri="{FF2B5EF4-FFF2-40B4-BE49-F238E27FC236}">
                  <a16:creationId xmlns:a16="http://schemas.microsoft.com/office/drawing/2014/main" id="{98841AC3-0E0D-47EE-A338-7D9ADE83333C}"/>
                </a:ext>
              </a:extLst>
            </p:cNvPr>
            <p:cNvSpPr/>
            <p:nvPr/>
          </p:nvSpPr>
          <p:spPr>
            <a:xfrm>
              <a:off x="8966200" y="3389493"/>
              <a:ext cx="1447800" cy="538468"/>
            </a:xfrm>
            <a:prstGeom prst="homePlate">
              <a:avLst>
                <a:gd name="adj" fmla="val 31132"/>
              </a:avLst>
            </a:prstGeom>
            <a:solidFill>
              <a:srgbClr val="DEEBF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55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F7ED825-7EF1-4B7E-AADE-36B899DB2C48}"/>
                </a:ext>
              </a:extLst>
            </p:cNvPr>
            <p:cNvSpPr/>
            <p:nvPr/>
          </p:nvSpPr>
          <p:spPr>
            <a:xfrm>
              <a:off x="8966200" y="3389493"/>
              <a:ext cx="258233" cy="538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FABFDDE3-BEA8-42B4-BDEF-201D1D8E7A34}"/>
                </a:ext>
              </a:extLst>
            </p:cNvPr>
            <p:cNvSpPr txBox="1"/>
            <p:nvPr/>
          </p:nvSpPr>
          <p:spPr>
            <a:xfrm>
              <a:off x="8814988" y="3415716"/>
              <a:ext cx="560659" cy="471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>
                <a:lnSpc>
                  <a:spcPts val="1100"/>
                </a:lnSpc>
              </a:pPr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90774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584860"/>
            <a:ext cx="11923073" cy="617526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假日，美伢決定帶小新去看電影。來到電影院後，看著人工窗口大排長龍的隊伍，於是便決定去空無一人的電子售票機購票。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這台電子售票機的功能並不完善，每次只能販售一張電影票。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請同學試著寫出，能夠讓機器自動進行條件判斷的程式，即：消費者只要輸入年齡，電子售票機就會顯示相對應的票價。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開心電影院的票價：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敬老票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C2E805C-D488-495B-8CA5-E382E3359A57}"/>
              </a:ext>
            </a:extLst>
          </p:cNvPr>
          <p:cNvGrpSpPr/>
          <p:nvPr/>
        </p:nvGrpSpPr>
        <p:grpSpPr>
          <a:xfrm>
            <a:off x="598894" y="2396939"/>
            <a:ext cx="5271728" cy="1727322"/>
            <a:chOff x="517827" y="2458183"/>
            <a:chExt cx="4889952" cy="172732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69E013C-2511-4D65-90C6-2AA4F68479F3}"/>
                </a:ext>
              </a:extLst>
            </p:cNvPr>
            <p:cNvSpPr/>
            <p:nvPr/>
          </p:nvSpPr>
          <p:spPr>
            <a:xfrm>
              <a:off x="517827" y="2458183"/>
              <a:ext cx="4878439" cy="28547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1257DD-BDC4-4186-AE5A-BCD559A059B7}"/>
                </a:ext>
              </a:extLst>
            </p:cNvPr>
            <p:cNvSpPr/>
            <p:nvPr/>
          </p:nvSpPr>
          <p:spPr>
            <a:xfrm>
              <a:off x="529340" y="2738633"/>
              <a:ext cx="4878439" cy="1446872"/>
            </a:xfrm>
            <a:prstGeom prst="rect">
              <a:avLst/>
            </a:prstGeom>
            <a:solidFill>
              <a:srgbClr val="FFF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5C0F2A-9BC5-4B4B-8504-DE45709AB97E}"/>
                </a:ext>
              </a:extLst>
            </p:cNvPr>
            <p:cNvSpPr/>
            <p:nvPr/>
          </p:nvSpPr>
          <p:spPr>
            <a:xfrm>
              <a:off x="716483" y="3939140"/>
              <a:ext cx="1808216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998EBF-50D1-48D1-A1E2-86658BE61284}"/>
                </a:ext>
              </a:extLst>
            </p:cNvPr>
            <p:cNvSpPr/>
            <p:nvPr/>
          </p:nvSpPr>
          <p:spPr>
            <a:xfrm>
              <a:off x="716483" y="2990946"/>
              <a:ext cx="1808217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B107511-73F4-4509-84ED-2DCA365899D7}"/>
              </a:ext>
            </a:extLst>
          </p:cNvPr>
          <p:cNvSpPr/>
          <p:nvPr/>
        </p:nvSpPr>
        <p:spPr>
          <a:xfrm>
            <a:off x="813059" y="3439101"/>
            <a:ext cx="1949391" cy="246365"/>
          </a:xfrm>
          <a:prstGeom prst="rect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age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請輸入年齡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if (age &gt;= 60):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(age &gt;= 13):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else: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14425" y="2486468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05A0E178-5FEB-4F88-9BE5-FFB53219180E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請輸入年齡：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A5CD220C-4CE4-4C48-89F1-4B31FEECF5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34351" y="2641506"/>
          <a:ext cx="1572170" cy="2400676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72170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6750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331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32" name="表格 31">
            <a:extLst>
              <a:ext uri="{FF2B5EF4-FFF2-40B4-BE49-F238E27FC236}">
                <a16:creationId xmlns:a16="http://schemas.microsoft.com/office/drawing/2014/main" id="{C563A192-EBA6-44D9-B41D-08388D181E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333953" y="2644775"/>
          <a:ext cx="1623397" cy="237815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623397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3093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01239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33" name="群組 32">
            <a:extLst>
              <a:ext uri="{FF2B5EF4-FFF2-40B4-BE49-F238E27FC236}">
                <a16:creationId xmlns:a16="http://schemas.microsoft.com/office/drawing/2014/main" id="{10278AF3-4DE6-469A-B454-D4C52E4B31C2}"/>
              </a:ext>
            </a:extLst>
          </p:cNvPr>
          <p:cNvGrpSpPr/>
          <p:nvPr/>
        </p:nvGrpSpPr>
        <p:grpSpPr>
          <a:xfrm>
            <a:off x="6566293" y="2990834"/>
            <a:ext cx="1572170" cy="614723"/>
            <a:chOff x="6922902" y="3154462"/>
            <a:chExt cx="1572170" cy="614723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364F06B-2D3D-4C58-B089-8868369CA4DB}"/>
                </a:ext>
              </a:extLst>
            </p:cNvPr>
            <p:cNvSpPr txBox="1"/>
            <p:nvPr/>
          </p:nvSpPr>
          <p:spPr>
            <a:xfrm>
              <a:off x="6922902" y="3154462"/>
              <a:ext cx="157217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變數名稱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A18EEF5-92FD-4632-B5AF-6A35E71BCCC4}"/>
                </a:ext>
              </a:extLst>
            </p:cNvPr>
            <p:cNvSpPr/>
            <p:nvPr/>
          </p:nvSpPr>
          <p:spPr>
            <a:xfrm>
              <a:off x="6974287" y="3389493"/>
              <a:ext cx="939561" cy="379692"/>
            </a:xfrm>
            <a:prstGeom prst="rect">
              <a:avLst/>
            </a:prstGeom>
            <a:solidFill>
              <a:srgbClr val="DEEBF7"/>
            </a:solidFill>
            <a:ln>
              <a:solidFill>
                <a:srgbClr val="DEEB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 b="1" dirty="0">
                  <a:solidFill>
                    <a:schemeClr val="tx1"/>
                  </a:solidFill>
                </a:rPr>
                <a:t>age</a:t>
              </a:r>
            </a:p>
          </p:txBody>
        </p:sp>
        <p:sp>
          <p:nvSpPr>
            <p:cNvPr id="36" name="橢圓 35">
              <a:extLst>
                <a:ext uri="{FF2B5EF4-FFF2-40B4-BE49-F238E27FC236}">
                  <a16:creationId xmlns:a16="http://schemas.microsoft.com/office/drawing/2014/main" id="{9704558A-ED75-4099-9643-66BD7C5D20E1}"/>
                </a:ext>
              </a:extLst>
            </p:cNvPr>
            <p:cNvSpPr/>
            <p:nvPr/>
          </p:nvSpPr>
          <p:spPr>
            <a:xfrm>
              <a:off x="7799388" y="3561214"/>
              <a:ext cx="72000" cy="72000"/>
            </a:xfrm>
            <a:prstGeom prst="ellipse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71150F3F-943F-4FD0-B45E-F8E54C4E8B46}"/>
              </a:ext>
            </a:extLst>
          </p:cNvPr>
          <p:cNvGrpSpPr/>
          <p:nvPr/>
        </p:nvGrpSpPr>
        <p:grpSpPr>
          <a:xfrm>
            <a:off x="8465449" y="3171352"/>
            <a:ext cx="1446645" cy="434208"/>
            <a:chOff x="8814988" y="3389493"/>
            <a:chExt cx="1599012" cy="538468"/>
          </a:xfrm>
        </p:grpSpPr>
        <p:sp>
          <p:nvSpPr>
            <p:cNvPr id="38" name="箭號: 五邊形 37">
              <a:extLst>
                <a:ext uri="{FF2B5EF4-FFF2-40B4-BE49-F238E27FC236}">
                  <a16:creationId xmlns:a16="http://schemas.microsoft.com/office/drawing/2014/main" id="{93C1D73B-0BBE-49AF-8B0D-D327E6940E04}"/>
                </a:ext>
              </a:extLst>
            </p:cNvPr>
            <p:cNvSpPr/>
            <p:nvPr/>
          </p:nvSpPr>
          <p:spPr>
            <a:xfrm>
              <a:off x="8966200" y="3389493"/>
              <a:ext cx="1447800" cy="538468"/>
            </a:xfrm>
            <a:prstGeom prst="homePlate">
              <a:avLst>
                <a:gd name="adj" fmla="val 31132"/>
              </a:avLst>
            </a:prstGeom>
            <a:solidFill>
              <a:srgbClr val="DEEBF7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55</a:t>
              </a:r>
              <a:endPara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CE2E74AB-AE57-4ACB-8196-412EA045975A}"/>
                </a:ext>
              </a:extLst>
            </p:cNvPr>
            <p:cNvSpPr/>
            <p:nvPr/>
          </p:nvSpPr>
          <p:spPr>
            <a:xfrm>
              <a:off x="8966200" y="3389493"/>
              <a:ext cx="258233" cy="5384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BD6D39D8-D4D6-4D5A-BC2D-39742213513C}"/>
                </a:ext>
              </a:extLst>
            </p:cNvPr>
            <p:cNvSpPr txBox="1"/>
            <p:nvPr/>
          </p:nvSpPr>
          <p:spPr>
            <a:xfrm>
              <a:off x="8814988" y="3415716"/>
              <a:ext cx="560659" cy="471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100"/>
                </a:lnSpc>
              </a:pPr>
              <a:r>
                <a:rPr lang="en-US" altLang="zh-TW" sz="800" b="1" dirty="0">
                  <a:solidFill>
                    <a:schemeClr val="tx2"/>
                  </a:solidFill>
                </a:rPr>
                <a:t>type</a:t>
              </a:r>
            </a:p>
            <a:p>
              <a:pPr algn="ctr">
                <a:lnSpc>
                  <a:spcPts val="1100"/>
                </a:lnSpc>
              </a:pPr>
              <a:r>
                <a:rPr lang="en-US" altLang="zh-TW" sz="1200" b="1" dirty="0"/>
                <a:t>int</a:t>
              </a:r>
              <a:endParaRPr lang="zh-TW" altLang="en-US" sz="1600" b="1" dirty="0"/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5F89B86-018F-4240-89D4-6C69042757C8}"/>
              </a:ext>
            </a:extLst>
          </p:cNvPr>
          <p:cNvGrpSpPr/>
          <p:nvPr/>
        </p:nvGrpSpPr>
        <p:grpSpPr>
          <a:xfrm flipV="1">
            <a:off x="7514779" y="2987906"/>
            <a:ext cx="1110488" cy="671106"/>
            <a:chOff x="7535897" y="3243687"/>
            <a:chExt cx="1030649" cy="750280"/>
          </a:xfrm>
        </p:grpSpPr>
        <p:pic>
          <p:nvPicPr>
            <p:cNvPr id="42" name="Picture 6" descr="https://cdn-icons-png.flaticon.com/256/3991/3991131.png">
              <a:extLst>
                <a:ext uri="{FF2B5EF4-FFF2-40B4-BE49-F238E27FC236}">
                  <a16:creationId xmlns:a16="http://schemas.microsoft.com/office/drawing/2014/main" id="{22057E0C-00A3-4435-BE3A-6F4C2C24C80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15" t="18904" r="7990" b="18421"/>
            <a:stretch/>
          </p:blipFill>
          <p:spPr bwMode="auto">
            <a:xfrm rot="13169337">
              <a:off x="7535897" y="3243687"/>
              <a:ext cx="1030649" cy="7502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96C6B98-8D3A-4380-B10F-D564B98C9898}"/>
                </a:ext>
              </a:extLst>
            </p:cNvPr>
            <p:cNvSpPr txBox="1"/>
            <p:nvPr/>
          </p:nvSpPr>
          <p:spPr>
            <a:xfrm flipV="1">
              <a:off x="8069979" y="3421848"/>
              <a:ext cx="47293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105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指派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255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A1E378-D783-4F4B-984D-6FF4ABF63DFB}"/>
              </a:ext>
            </a:extLst>
          </p:cNvPr>
          <p:cNvSpPr txBox="1"/>
          <p:nvPr/>
        </p:nvSpPr>
        <p:spPr>
          <a:xfrm>
            <a:off x="2264728" y="757881"/>
            <a:ext cx="9081985" cy="785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餐飲業競爭激烈，漢堡店一間一間的開，因此漢堡公司將指派你第二個任務：開發一個新產品，讓漢堡工廠可以依照食譜的步驟生產漢堡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請完成漢堡新食譜，漢堡工廠將依據你提供的食譜進行製作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BE3530-1660-4847-A577-81DD17BB1A10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: 圓角 48">
            <a:extLst>
              <a:ext uri="{FF2B5EF4-FFF2-40B4-BE49-F238E27FC236}">
                <a16:creationId xmlns:a16="http://schemas.microsoft.com/office/drawing/2014/main" id="{130A9D88-500E-40AA-A1FC-D31578BAB35D}"/>
              </a:ext>
            </a:extLst>
          </p:cNvPr>
          <p:cNvSpPr/>
          <p:nvPr/>
        </p:nvSpPr>
        <p:spPr>
          <a:xfrm>
            <a:off x="2829812" y="3093385"/>
            <a:ext cx="3975909" cy="3693290"/>
          </a:xfrm>
          <a:prstGeom prst="roundRect">
            <a:avLst/>
          </a:prstGeom>
          <a:solidFill>
            <a:srgbClr val="FEFB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</a:p>
          <a:p>
            <a:pPr>
              <a:lnSpc>
                <a:spcPct val="200000"/>
              </a:lnSpc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</a:p>
          <a:p>
            <a:pPr>
              <a:lnSpc>
                <a:spcPct val="200000"/>
              </a:lnSpc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</a:p>
          <a:p>
            <a:pPr>
              <a:lnSpc>
                <a:spcPct val="200000"/>
              </a:lnSpc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</a:p>
          <a:p>
            <a:pPr>
              <a:lnSpc>
                <a:spcPct val="200000"/>
              </a:lnSpc>
            </a:pP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6.</a:t>
            </a: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42B63C8-8C81-47BA-921E-9F9820375660}"/>
              </a:ext>
            </a:extLst>
          </p:cNvPr>
          <p:cNvSpPr txBox="1"/>
          <p:nvPr/>
        </p:nvSpPr>
        <p:spPr>
          <a:xfrm>
            <a:off x="3662304" y="3084097"/>
            <a:ext cx="2557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漢堡新食譜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                           食材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4BF76A-04F0-4E8A-8F30-369A2A2CF1F0}"/>
              </a:ext>
            </a:extLst>
          </p:cNvPr>
          <p:cNvSpPr/>
          <p:nvPr/>
        </p:nvSpPr>
        <p:spPr>
          <a:xfrm>
            <a:off x="4964008" y="3653967"/>
            <a:ext cx="1645604" cy="292166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底部麵包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AFA83FF-3142-4BB3-AE67-E227E7BC0CE0}"/>
              </a:ext>
            </a:extLst>
          </p:cNvPr>
          <p:cNvSpPr/>
          <p:nvPr/>
        </p:nvSpPr>
        <p:spPr>
          <a:xfrm>
            <a:off x="4964007" y="5606933"/>
            <a:ext cx="1641892" cy="300672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番茄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7156E4D-B8A2-400D-A06B-90A940E30C0F}"/>
              </a:ext>
            </a:extLst>
          </p:cNvPr>
          <p:cNvSpPr/>
          <p:nvPr/>
        </p:nvSpPr>
        <p:spPr>
          <a:xfrm>
            <a:off x="4977344" y="6117697"/>
            <a:ext cx="1641892" cy="300671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頂層漢堡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70F5B938-8841-4F12-8F57-053764DBA457}"/>
              </a:ext>
            </a:extLst>
          </p:cNvPr>
          <p:cNvSpPr/>
          <p:nvPr/>
        </p:nvSpPr>
        <p:spPr>
          <a:xfrm>
            <a:off x="4964007" y="4174274"/>
            <a:ext cx="1645604" cy="261302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漢堡肉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CB2F1775-7C6B-4712-801B-AE0CDA778C29}"/>
              </a:ext>
            </a:extLst>
          </p:cNvPr>
          <p:cNvSpPr/>
          <p:nvPr/>
        </p:nvSpPr>
        <p:spPr>
          <a:xfrm>
            <a:off x="4964007" y="4685038"/>
            <a:ext cx="1645604" cy="261302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起司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4F80458F-03E3-4C58-9CED-AD00E0B2C772}"/>
              </a:ext>
            </a:extLst>
          </p:cNvPr>
          <p:cNvSpPr/>
          <p:nvPr/>
        </p:nvSpPr>
        <p:spPr>
          <a:xfrm>
            <a:off x="4950753" y="5103691"/>
            <a:ext cx="1641892" cy="300672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漢堡肉</a:t>
            </a:r>
          </a:p>
        </p:txBody>
      </p:sp>
      <p:sp>
        <p:nvSpPr>
          <p:cNvPr id="107" name="矩形: 圓角 106">
            <a:extLst>
              <a:ext uri="{FF2B5EF4-FFF2-40B4-BE49-F238E27FC236}">
                <a16:creationId xmlns:a16="http://schemas.microsoft.com/office/drawing/2014/main" id="{E1BCD75F-F908-4FCA-8619-89DAE0B7E23C}"/>
              </a:ext>
            </a:extLst>
          </p:cNvPr>
          <p:cNvSpPr/>
          <p:nvPr/>
        </p:nvSpPr>
        <p:spPr>
          <a:xfrm>
            <a:off x="2235199" y="1912740"/>
            <a:ext cx="9836935" cy="1085645"/>
          </a:xfrm>
          <a:prstGeom prst="round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食材積木區</a:t>
            </a:r>
          </a:p>
        </p:txBody>
      </p:sp>
      <p:pic>
        <p:nvPicPr>
          <p:cNvPr id="108" name="Picture 2" descr="ハンバーガーの具材のイラスト（ゴマ付きクラウン（上部））">
            <a:extLst>
              <a:ext uri="{FF2B5EF4-FFF2-40B4-BE49-F238E27FC236}">
                <a16:creationId xmlns:a16="http://schemas.microsoft.com/office/drawing/2014/main" id="{82E3BF94-7CEB-4A53-81FC-D2E097AD15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493" y="1991805"/>
            <a:ext cx="726616" cy="440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4" descr="ハンバーガーの具材のイラスト（クラブ（中部））">
            <a:extLst>
              <a:ext uri="{FF2B5EF4-FFF2-40B4-BE49-F238E27FC236}">
                <a16:creationId xmlns:a16="http://schemas.microsoft.com/office/drawing/2014/main" id="{2389D12C-283E-405D-B562-E17351955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090" y="1917640"/>
            <a:ext cx="763998" cy="496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6" descr="ハンバーガーの具材のイラスト（レタス）">
            <a:extLst>
              <a:ext uri="{FF2B5EF4-FFF2-40B4-BE49-F238E27FC236}">
                <a16:creationId xmlns:a16="http://schemas.microsoft.com/office/drawing/2014/main" id="{5D551B55-8957-48FA-AAD0-3ADF2C6D4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547" y="2029194"/>
            <a:ext cx="773652" cy="355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" name="Picture 8" descr="ハンバーガーの具材のイラスト（トマト）">
            <a:extLst>
              <a:ext uri="{FF2B5EF4-FFF2-40B4-BE49-F238E27FC236}">
                <a16:creationId xmlns:a16="http://schemas.microsoft.com/office/drawing/2014/main" id="{9C6521C2-2E9B-4ED1-A51F-FEA4A9395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351" y="1950517"/>
            <a:ext cx="763138" cy="41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" name="Picture 10" descr="ハンバーガーの具材のイラスト（ハンバーグ）">
            <a:extLst>
              <a:ext uri="{FF2B5EF4-FFF2-40B4-BE49-F238E27FC236}">
                <a16:creationId xmlns:a16="http://schemas.microsoft.com/office/drawing/2014/main" id="{5BB621AE-D37A-47AC-87B8-1D6072A76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399" y="2000029"/>
            <a:ext cx="714155" cy="41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12" descr="ハンバーガーの具材のイラスト（チーズ）">
            <a:extLst>
              <a:ext uri="{FF2B5EF4-FFF2-40B4-BE49-F238E27FC236}">
                <a16:creationId xmlns:a16="http://schemas.microsoft.com/office/drawing/2014/main" id="{0FFFB077-5C40-4D68-90C0-E7DFCEBEB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5128" y="1900943"/>
            <a:ext cx="925987" cy="57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矩形: 圓角 130">
            <a:extLst>
              <a:ext uri="{FF2B5EF4-FFF2-40B4-BE49-F238E27FC236}">
                <a16:creationId xmlns:a16="http://schemas.microsoft.com/office/drawing/2014/main" id="{D476D301-F026-4C34-AE05-2C940784E1E8}"/>
              </a:ext>
            </a:extLst>
          </p:cNvPr>
          <p:cNvSpPr/>
          <p:nvPr/>
        </p:nvSpPr>
        <p:spPr>
          <a:xfrm>
            <a:off x="8806676" y="3871328"/>
            <a:ext cx="2999275" cy="1805205"/>
          </a:xfrm>
          <a:prstGeom prst="roundRect">
            <a:avLst/>
          </a:prstGeom>
          <a:solidFill>
            <a:srgbClr val="FD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r>
              <a:rPr lang="zh-TW" altLang="en-US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完成的漢堡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lnSpc>
                <a:spcPct val="200000"/>
              </a:lnSpc>
            </a:pP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32" name="Picture 2" descr="ハンバーガーの具材のイラスト（バンズ） | かわいいフリー素材集 ...">
            <a:extLst>
              <a:ext uri="{FF2B5EF4-FFF2-40B4-BE49-F238E27FC236}">
                <a16:creationId xmlns:a16="http://schemas.microsoft.com/office/drawing/2014/main" id="{EA466413-31D2-4EA4-BED5-2D2F39CDC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14" y="4686484"/>
            <a:ext cx="1186097" cy="7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0" descr="https://4.bp.blogspot.com/-DaYfEERLDjA/WGnPUNiSiVI/AAAAAAABA3s/EvIT_o-1aIwOWcHxA7CiVWwowHbOzAE_gCLcB/s800/hamburger_goods_cheese.png">
            <a:extLst>
              <a:ext uri="{FF2B5EF4-FFF2-40B4-BE49-F238E27FC236}">
                <a16:creationId xmlns:a16="http://schemas.microsoft.com/office/drawing/2014/main" id="{159F0ECA-42AD-475C-B8DB-8142DDD1F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564" y="4662248"/>
            <a:ext cx="1079516" cy="6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Picture 14" descr="https://2.bp.blogspot.com/-MWn6eivD5dA/WGnPU0XzKOI/AAAAAAABA4A/BJuSiFAin1QUenxC0fKZ7lVc0DA4g7u-QCLcB/s800/hamburger_goods_lettuce.png">
            <a:extLst>
              <a:ext uri="{FF2B5EF4-FFF2-40B4-BE49-F238E27FC236}">
                <a16:creationId xmlns:a16="http://schemas.microsoft.com/office/drawing/2014/main" id="{8BAE3829-F03F-45D1-94A3-9C151189E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314" y="4622898"/>
            <a:ext cx="1200001" cy="5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Picture 8" descr="https://3.bp.blogspot.com/-uyy0q75ZfxY/WGnPWcnMKxI/AAAAAAABA4o/6-q7IubEYfgyQn2bkwPb3R1g2V6E4QcoACLcB/s800/hamburger_goods_tomato.png">
            <a:extLst>
              <a:ext uri="{FF2B5EF4-FFF2-40B4-BE49-F238E27FC236}">
                <a16:creationId xmlns:a16="http://schemas.microsoft.com/office/drawing/2014/main" id="{79486B67-8800-4B33-8102-53DCC2214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0564" y="4542012"/>
            <a:ext cx="1061754" cy="5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7" name="Picture 6" descr="https://2.bp.blogspot.com/-Q-Q2S303tUU/WGnPTzTOrjI/AAAAAAABA3o/lnLrXbXERfgg6yMQXEeE9iIRpnU0rsY0QCLcB/s800/hamburger_goods_bun1.png">
            <a:extLst>
              <a:ext uri="{FF2B5EF4-FFF2-40B4-BE49-F238E27FC236}">
                <a16:creationId xmlns:a16="http://schemas.microsoft.com/office/drawing/2014/main" id="{D8CC2113-47B5-42DA-AA91-7EA83846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6164" y="4331051"/>
            <a:ext cx="1152000" cy="69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" name="矩形: 圓角 123">
            <a:extLst>
              <a:ext uri="{FF2B5EF4-FFF2-40B4-BE49-F238E27FC236}">
                <a16:creationId xmlns:a16="http://schemas.microsoft.com/office/drawing/2014/main" id="{F81EE419-1215-4AF2-8A42-F5FB5B38DF2A}"/>
              </a:ext>
            </a:extLst>
          </p:cNvPr>
          <p:cNvSpPr/>
          <p:nvPr/>
        </p:nvSpPr>
        <p:spPr>
          <a:xfrm>
            <a:off x="9853669" y="3554012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開始製作</a:t>
            </a:r>
          </a:p>
        </p:txBody>
      </p:sp>
      <p:sp>
        <p:nvSpPr>
          <p:cNvPr id="139" name="矩形: 圓角 138">
            <a:extLst>
              <a:ext uri="{FF2B5EF4-FFF2-40B4-BE49-F238E27FC236}">
                <a16:creationId xmlns:a16="http://schemas.microsoft.com/office/drawing/2014/main" id="{84E5F09B-6F40-4AEE-B51E-BA846E19FAFD}"/>
              </a:ext>
            </a:extLst>
          </p:cNvPr>
          <p:cNvSpPr/>
          <p:nvPr/>
        </p:nvSpPr>
        <p:spPr>
          <a:xfrm>
            <a:off x="9906368" y="6299555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下一頁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CE14A9C-1375-4142-A9ED-6406B2BEF7D9}"/>
              </a:ext>
            </a:extLst>
          </p:cNvPr>
          <p:cNvSpPr txBox="1"/>
          <p:nvPr/>
        </p:nvSpPr>
        <p:spPr>
          <a:xfrm>
            <a:off x="0" y="710226"/>
            <a:ext cx="2032000" cy="255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2050" name="Picture 2" descr="ハンバーガーの具材のイラスト（ピクルス）">
            <a:extLst>
              <a:ext uri="{FF2B5EF4-FFF2-40B4-BE49-F238E27FC236}">
                <a16:creationId xmlns:a16="http://schemas.microsoft.com/office/drawing/2014/main" id="{5F5E3176-BAA3-46D8-9DA2-FEFE62F79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5338" y="2041894"/>
            <a:ext cx="837929" cy="28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ハンバーガーの具材のイラスト（ベーコン）">
            <a:extLst>
              <a:ext uri="{FF2B5EF4-FFF2-40B4-BE49-F238E27FC236}">
                <a16:creationId xmlns:a16="http://schemas.microsoft.com/office/drawing/2014/main" id="{99D1ECA0-B2DC-4A36-A73A-E212DBEF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468" y="2041894"/>
            <a:ext cx="947686" cy="26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ハンバーガーの具材のイラスト（アボカド）">
            <a:extLst>
              <a:ext uri="{FF2B5EF4-FFF2-40B4-BE49-F238E27FC236}">
                <a16:creationId xmlns:a16="http://schemas.microsoft.com/office/drawing/2014/main" id="{B180753D-486B-4D56-97FC-9063FFB12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629" y="1929680"/>
            <a:ext cx="838148" cy="45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ハンバーガーの具材のイラスト（ケチャップ）">
            <a:extLst>
              <a:ext uri="{FF2B5EF4-FFF2-40B4-BE49-F238E27FC236}">
                <a16:creationId xmlns:a16="http://schemas.microsoft.com/office/drawing/2014/main" id="{114B9E31-3461-4E5C-8D5E-CAD95F422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2303" y="2511683"/>
            <a:ext cx="824353" cy="434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ハンバーガーの具材のイラスト（マスタード）">
            <a:extLst>
              <a:ext uri="{FF2B5EF4-FFF2-40B4-BE49-F238E27FC236}">
                <a16:creationId xmlns:a16="http://schemas.microsoft.com/office/drawing/2014/main" id="{05B19D40-CE9D-44FB-907A-7F79F1723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92" y="2426689"/>
            <a:ext cx="1885621" cy="64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ハンバーガーの具材のイラスト（フィッシュ）">
            <a:extLst>
              <a:ext uri="{FF2B5EF4-FFF2-40B4-BE49-F238E27FC236}">
                <a16:creationId xmlns:a16="http://schemas.microsoft.com/office/drawing/2014/main" id="{615BBECE-4ABB-4F3A-B650-208789390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760" y="2442089"/>
            <a:ext cx="927166" cy="60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ハンバーガーの具材のイラスト（ソース）">
            <a:extLst>
              <a:ext uri="{FF2B5EF4-FFF2-40B4-BE49-F238E27FC236}">
                <a16:creationId xmlns:a16="http://schemas.microsoft.com/office/drawing/2014/main" id="{901B218C-3581-4A47-842C-29CC528C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4767" y="2481568"/>
            <a:ext cx="874614" cy="460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B91C41DB-6AF0-43F8-A1B7-CE83EFE4502B}"/>
              </a:ext>
            </a:extLst>
          </p:cNvPr>
          <p:cNvSpPr/>
          <p:nvPr/>
        </p:nvSpPr>
        <p:spPr>
          <a:xfrm>
            <a:off x="3486049" y="3672321"/>
            <a:ext cx="1250424" cy="282989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放置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E44E3558-77BB-404D-A51D-5B448B12C983}"/>
              </a:ext>
            </a:extLst>
          </p:cNvPr>
          <p:cNvSpPr/>
          <p:nvPr/>
        </p:nvSpPr>
        <p:spPr>
          <a:xfrm>
            <a:off x="3478222" y="4170321"/>
            <a:ext cx="1250424" cy="282989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放置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7954A927-69BB-4652-AE2D-AC16FEA5EA50}"/>
              </a:ext>
            </a:extLst>
          </p:cNvPr>
          <p:cNvSpPr/>
          <p:nvPr/>
        </p:nvSpPr>
        <p:spPr>
          <a:xfrm>
            <a:off x="3486049" y="4668321"/>
            <a:ext cx="1250424" cy="282989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放置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F6787F9-A635-4EC5-81DB-2744A46AE288}"/>
              </a:ext>
            </a:extLst>
          </p:cNvPr>
          <p:cNvSpPr/>
          <p:nvPr/>
        </p:nvSpPr>
        <p:spPr>
          <a:xfrm>
            <a:off x="3486049" y="5121722"/>
            <a:ext cx="1250424" cy="282989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拿走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3D01955E-4500-4397-915D-17765A1A2590}"/>
              </a:ext>
            </a:extLst>
          </p:cNvPr>
          <p:cNvSpPr/>
          <p:nvPr/>
        </p:nvSpPr>
        <p:spPr>
          <a:xfrm>
            <a:off x="3486049" y="5575123"/>
            <a:ext cx="1250424" cy="282989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放置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602698-05DD-4D2B-BB70-B9C588AD08F3}"/>
              </a:ext>
            </a:extLst>
          </p:cNvPr>
          <p:cNvSpPr/>
          <p:nvPr/>
        </p:nvSpPr>
        <p:spPr>
          <a:xfrm>
            <a:off x="3486049" y="6068268"/>
            <a:ext cx="1250424" cy="282989"/>
          </a:xfrm>
          <a:prstGeom prst="rect">
            <a:avLst/>
          </a:prstGeom>
          <a:solidFill>
            <a:srgbClr val="EFD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放置</a:t>
            </a:r>
          </a:p>
        </p:txBody>
      </p:sp>
    </p:spTree>
    <p:extLst>
      <p:ext uri="{BB962C8B-B14F-4D97-AF65-F5344CB8AC3E}">
        <p14:creationId xmlns:p14="http://schemas.microsoft.com/office/powerpoint/2010/main" val="316540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584860"/>
            <a:ext cx="11923073" cy="617526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假日，美伢決定帶小新去看電影。來到電影院後，看著人工窗口大排長龍的隊伍，於是便決定去空無一人的電子售票機購票。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這台電子售票機的功能並不完善，每次只能販售一張電影票。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請同學試著寫出，能夠讓機器自動進行條件判斷的程式，即：消費者只要輸入年齡，電子售票機就會顯示相對應的票價。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開心電影院的票價：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敬老票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C2E805C-D488-495B-8CA5-E382E3359A57}"/>
              </a:ext>
            </a:extLst>
          </p:cNvPr>
          <p:cNvGrpSpPr/>
          <p:nvPr/>
        </p:nvGrpSpPr>
        <p:grpSpPr>
          <a:xfrm>
            <a:off x="598894" y="2396939"/>
            <a:ext cx="5271728" cy="1727322"/>
            <a:chOff x="517827" y="2458183"/>
            <a:chExt cx="4889952" cy="172732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69E013C-2511-4D65-90C6-2AA4F68479F3}"/>
                </a:ext>
              </a:extLst>
            </p:cNvPr>
            <p:cNvSpPr/>
            <p:nvPr/>
          </p:nvSpPr>
          <p:spPr>
            <a:xfrm>
              <a:off x="517827" y="2458183"/>
              <a:ext cx="4878439" cy="28547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1257DD-BDC4-4186-AE5A-BCD559A059B7}"/>
                </a:ext>
              </a:extLst>
            </p:cNvPr>
            <p:cNvSpPr/>
            <p:nvPr/>
          </p:nvSpPr>
          <p:spPr>
            <a:xfrm>
              <a:off x="529340" y="2738633"/>
              <a:ext cx="4878439" cy="1446872"/>
            </a:xfrm>
            <a:prstGeom prst="rect">
              <a:avLst/>
            </a:prstGeom>
            <a:solidFill>
              <a:srgbClr val="FFF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5C0F2A-9BC5-4B4B-8504-DE45709AB97E}"/>
                </a:ext>
              </a:extLst>
            </p:cNvPr>
            <p:cNvSpPr/>
            <p:nvPr/>
          </p:nvSpPr>
          <p:spPr>
            <a:xfrm>
              <a:off x="716483" y="3939140"/>
              <a:ext cx="1808216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998EBF-50D1-48D1-A1E2-86658BE61284}"/>
                </a:ext>
              </a:extLst>
            </p:cNvPr>
            <p:cNvSpPr/>
            <p:nvPr/>
          </p:nvSpPr>
          <p:spPr>
            <a:xfrm>
              <a:off x="716483" y="2990946"/>
              <a:ext cx="1808217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B107511-73F4-4509-84ED-2DCA365899D7}"/>
              </a:ext>
            </a:extLst>
          </p:cNvPr>
          <p:cNvSpPr/>
          <p:nvPr/>
        </p:nvSpPr>
        <p:spPr>
          <a:xfrm>
            <a:off x="813059" y="3439101"/>
            <a:ext cx="1949391" cy="246365"/>
          </a:xfrm>
          <a:prstGeom prst="rect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age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請輸入年齡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if (age &gt;= 60):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(age &gt;= 13):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else: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065C65FD-8EAB-4C23-A174-52AA4B4EA004}"/>
              </a:ext>
            </a:extLst>
          </p:cNvPr>
          <p:cNvGrpSpPr/>
          <p:nvPr/>
        </p:nvGrpSpPr>
        <p:grpSpPr>
          <a:xfrm>
            <a:off x="8003620" y="2677388"/>
            <a:ext cx="2758843" cy="917677"/>
            <a:chOff x="6367811" y="2858462"/>
            <a:chExt cx="2758843" cy="91767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C0A1315-A3CC-49D1-90C8-9C0003135CCE}"/>
                </a:ext>
              </a:extLst>
            </p:cNvPr>
            <p:cNvSpPr/>
            <p:nvPr/>
          </p:nvSpPr>
          <p:spPr>
            <a:xfrm>
              <a:off x="6367811" y="2858462"/>
              <a:ext cx="2758843" cy="907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條件式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5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                         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384351AF-5845-41E9-B0FA-F14F4C8294A8}"/>
                </a:ext>
              </a:extLst>
            </p:cNvPr>
            <p:cNvGrpSpPr/>
            <p:nvPr/>
          </p:nvGrpSpPr>
          <p:grpSpPr>
            <a:xfrm>
              <a:off x="6637777" y="3081875"/>
              <a:ext cx="1540457" cy="694264"/>
              <a:chOff x="406580" y="4044744"/>
              <a:chExt cx="1409971" cy="577714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3AAF479-DCA9-42D5-94B9-5E35499C5AB3}"/>
                  </a:ext>
                </a:extLst>
              </p:cNvPr>
              <p:cNvSpPr/>
              <p:nvPr/>
            </p:nvSpPr>
            <p:spPr>
              <a:xfrm>
                <a:off x="406580" y="4044744"/>
                <a:ext cx="1409971" cy="577714"/>
              </a:xfrm>
              <a:prstGeom prst="rect">
                <a:avLst/>
              </a:prstGeom>
              <a:solidFill>
                <a:srgbClr val="FFFDE3"/>
              </a:solidFill>
              <a:ln w="28575">
                <a:solidFill>
                  <a:srgbClr val="FFD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age</a:t>
                </a:r>
              </a:p>
              <a:p>
                <a:endParaRPr lang="en-US" altLang="zh-TW" sz="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 &gt;= 60</a:t>
                </a: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D404EB33-A574-43D7-8DC0-866FBA00E0C4}"/>
                  </a:ext>
                </a:extLst>
              </p:cNvPr>
              <p:cNvSpPr txBox="1"/>
              <p:nvPr/>
            </p:nvSpPr>
            <p:spPr>
              <a:xfrm>
                <a:off x="472013" y="4278811"/>
                <a:ext cx="508545" cy="299565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/>
                  <a:t>55</a:t>
                </a:r>
                <a:r>
                  <a:rPr lang="en-US" altLang="zh-TW" sz="1600" dirty="0"/>
                  <a:t> </a:t>
                </a:r>
                <a:endParaRPr lang="zh-TW" altLang="en-US" sz="1600" dirty="0"/>
              </a:p>
            </p:txBody>
          </p:sp>
        </p:grp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14425" y="274635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05A0E178-5FEB-4F88-9BE5-FFB53219180E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請輸入年齡：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5BFD922-D9FB-44E3-9CFB-8362A79EB827}"/>
              </a:ext>
            </a:extLst>
          </p:cNvPr>
          <p:cNvSpPr txBox="1"/>
          <p:nvPr/>
        </p:nvSpPr>
        <p:spPr>
          <a:xfrm>
            <a:off x="6365876" y="4477856"/>
            <a:ext cx="2737485" cy="41549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當條件式成立時所執行的指令 </a:t>
            </a:r>
            <a:endParaRPr lang="en-US" altLang="zh-TW" sz="105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print("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票價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</a:p>
        </p:txBody>
      </p:sp>
      <p:pic>
        <p:nvPicPr>
          <p:cNvPr id="52" name="Picture 2" descr="https://cdn-icons-png.flaticon.com/256/2096/2096413.png">
            <a:extLst>
              <a:ext uri="{FF2B5EF4-FFF2-40B4-BE49-F238E27FC236}">
                <a16:creationId xmlns:a16="http://schemas.microsoft.com/office/drawing/2014/main" id="{8BD6CDD6-2956-40A3-A591-47B986BEF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47"/>
          <a:stretch/>
        </p:blipFill>
        <p:spPr bwMode="auto">
          <a:xfrm>
            <a:off x="8840095" y="3617343"/>
            <a:ext cx="415498" cy="28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群組 52">
            <a:extLst>
              <a:ext uri="{FF2B5EF4-FFF2-40B4-BE49-F238E27FC236}">
                <a16:creationId xmlns:a16="http://schemas.microsoft.com/office/drawing/2014/main" id="{742C4A01-1565-4031-B79D-B46D1DD06D0F}"/>
              </a:ext>
            </a:extLst>
          </p:cNvPr>
          <p:cNvGrpSpPr/>
          <p:nvPr/>
        </p:nvGrpSpPr>
        <p:grpSpPr>
          <a:xfrm>
            <a:off x="7527982" y="3856855"/>
            <a:ext cx="1398069" cy="595652"/>
            <a:chOff x="7527982" y="3856855"/>
            <a:chExt cx="1398069" cy="595652"/>
          </a:xfrm>
        </p:grpSpPr>
        <p:pic>
          <p:nvPicPr>
            <p:cNvPr id="54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57F66F08-B79E-42D2-BD91-0DBAD0459D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4922" l="17188" r="99219">
                          <a14:foregroundMark x1="88672" y1="85547" x2="89063" y2="42578"/>
                          <a14:foregroundMark x1="50195" y1="62500" x2="49609" y2="39063"/>
                          <a14:foregroundMark x1="50214" y1="63281" x2="50195" y2="62500"/>
                          <a14:foregroundMark x1="50220" y1="63504" x2="50214" y2="63281"/>
                          <a14:foregroundMark x1="47266" y1="94922" x2="47545" y2="94377"/>
                          <a14:foregroundMark x1="87891" y1="91016" x2="90234" y2="55078"/>
                          <a14:foregroundMark x1="91016" y1="38281" x2="78906" y2="36328"/>
                          <a14:foregroundMark x1="83203" y1="27734" x2="63281" y2="12109"/>
                          <a14:foregroundMark x1="35938" y1="12109" x2="99219" y2="21094"/>
                          <a14:foregroundMark x1="95313" y1="31641" x2="87109" y2="0"/>
                          <a14:foregroundMark x1="86719" y1="3516" x2="89063" y2="391"/>
                          <a14:foregroundMark x1="91406" y1="7031" x2="75781" y2="4297"/>
                          <a14:foregroundMark x1="55469" y1="15234" x2="32031" y2="7031"/>
                          <a14:foregroundMark x1="49609" y1="6641" x2="49609" y2="6641"/>
                          <a14:foregroundMark x1="47266" y1="8203" x2="47266" y2="8203"/>
                          <a14:foregroundMark x1="47266" y1="8203" x2="47266" y2="8203"/>
                          <a14:foregroundMark x1="47266" y1="8203" x2="47266" y2="8203"/>
                          <a14:foregroundMark x1="50000" y1="4297" x2="91797" y2="9375"/>
                          <a14:foregroundMark x1="89453" y1="8594" x2="75391" y2="4688"/>
                          <a14:backgroundMark x1="51563" y1="85938" x2="46094" y2="76953"/>
                          <a14:backgroundMark x1="50391" y1="82813" x2="48828" y2="59766"/>
                          <a14:backgroundMark x1="48828" y1="85547" x2="53906" y2="86328"/>
                          <a14:backgroundMark x1="51953" y1="65234" x2="51953" y2="65234"/>
                          <a14:backgroundMark x1="54297" y1="62500" x2="54297" y2="62500"/>
                          <a14:backgroundMark x1="54297" y1="62500" x2="54297" y2="62500"/>
                          <a14:backgroundMark x1="50391" y1="63672" x2="50391" y2="63672"/>
                          <a14:backgroundMark x1="50391" y1="63672" x2="50391" y2="63672"/>
                          <a14:backgroundMark x1="50391" y1="63672" x2="49219" y2="64453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68" t="-1906" r="-1"/>
            <a:stretch/>
          </p:blipFill>
          <p:spPr bwMode="auto">
            <a:xfrm rot="10800000">
              <a:off x="7527983" y="3860742"/>
              <a:ext cx="371590" cy="42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11649925-B33E-430B-8331-B111D19E087D}"/>
                </a:ext>
              </a:extLst>
            </p:cNvPr>
            <p:cNvGrpSpPr/>
            <p:nvPr/>
          </p:nvGrpSpPr>
          <p:grpSpPr>
            <a:xfrm>
              <a:off x="7527982" y="3856855"/>
              <a:ext cx="1398069" cy="595652"/>
              <a:chOff x="7527983" y="3858214"/>
              <a:chExt cx="1398069" cy="595652"/>
            </a:xfrm>
          </p:grpSpPr>
          <p:pic>
            <p:nvPicPr>
              <p:cNvPr id="57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0FFC2B8F-06CC-439D-BAB6-FD8E612170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8510554" y="3858225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E8374F3A-F521-43C7-B588-5CA80B967E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8181976" y="3858214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9F437D48-B918-41B4-B0D3-023E22399F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853398" y="3858214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15CF3B9B-2B4B-42D2-B32E-9D0D0B7600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92" t="35529"/>
              <a:stretch/>
            </p:blipFill>
            <p:spPr bwMode="auto">
              <a:xfrm rot="10800000">
                <a:off x="7527983" y="4185989"/>
                <a:ext cx="379384" cy="267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25A7744E-7CEC-4E1F-9D25-7C378213BC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9219" l="9766" r="98047">
                            <a14:foregroundMark x1="97266" y1="76563" x2="98047" y2="76953"/>
                            <a14:foregroundMark x1="49609" y1="71484" x2="46484" y2="58594"/>
                            <a14:foregroundMark x1="85547" y1="82422" x2="91797" y2="99219"/>
                            <a14:foregroundMark x1="85156" y1="62891" x2="78906" y2="80859"/>
                            <a14:foregroundMark x1="83203" y1="84766" x2="88281" y2="12500"/>
                            <a14:foregroundMark x1="83984" y1="71484" x2="84766" y2="0"/>
                            <a14:foregroundMark x1="48828" y1="90625" x2="53906" y2="85156"/>
                            <a14:backgroundMark x1="99609" y1="23047" x2="94531" y2="18750"/>
                            <a14:backgroundMark x1="50781" y1="16406" x2="46484" y2="16797"/>
                            <a14:backgroundMark x1="51172" y1="33594" x2="42188" y2="32422"/>
                            <a14:backgroundMark x1="51172" y1="33594" x2="48828" y2="34375"/>
                            <a14:backgroundMark x1="50000" y1="38281" x2="43359" y2="36719"/>
                            <a14:backgroundMark x1="50391" y1="35547" x2="51563" y2="33203"/>
                            <a14:backgroundMark x1="58984" y1="33594" x2="39453" y2="31250"/>
                            <a14:backgroundMark x1="66406" y1="42578" x2="61719" y2="43359"/>
                            <a14:backgroundMark x1="64844" y1="50391" x2="55078" y2="50000"/>
                            <a14:backgroundMark x1="60156" y1="53516" x2="48438" y2="51953"/>
                            <a14:backgroundMark x1="56641" y1="50000" x2="44922" y2="50000"/>
                            <a14:backgroundMark x1="61328" y1="53516" x2="48438" y2="51953"/>
                            <a14:backgroundMark x1="62109" y1="53906" x2="42969" y2="51172"/>
                            <a14:backgroundMark x1="62109" y1="48438" x2="53906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534855" y="3858216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7C104133-8ABF-46CD-BCB0-7C9795365C57}"/>
              </a:ext>
            </a:extLst>
          </p:cNvPr>
          <p:cNvGrpSpPr/>
          <p:nvPr/>
        </p:nvGrpSpPr>
        <p:grpSpPr>
          <a:xfrm flipH="1">
            <a:off x="9167538" y="3857337"/>
            <a:ext cx="1398069" cy="595652"/>
            <a:chOff x="7527982" y="3856855"/>
            <a:chExt cx="1398069" cy="595652"/>
          </a:xfrm>
        </p:grpSpPr>
        <p:pic>
          <p:nvPicPr>
            <p:cNvPr id="63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49C94A83-654B-4370-AECC-9D63FF7B23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4922" l="17188" r="99219">
                          <a14:foregroundMark x1="88672" y1="85547" x2="89063" y2="42578"/>
                          <a14:foregroundMark x1="50195" y1="62500" x2="49609" y2="39063"/>
                          <a14:foregroundMark x1="50214" y1="63281" x2="50195" y2="62500"/>
                          <a14:foregroundMark x1="50220" y1="63504" x2="50214" y2="63281"/>
                          <a14:foregroundMark x1="47266" y1="94922" x2="47545" y2="94377"/>
                          <a14:foregroundMark x1="87891" y1="91016" x2="90234" y2="55078"/>
                          <a14:foregroundMark x1="91016" y1="38281" x2="78906" y2="36328"/>
                          <a14:foregroundMark x1="83203" y1="27734" x2="63281" y2="12109"/>
                          <a14:foregroundMark x1="35938" y1="12109" x2="99219" y2="21094"/>
                          <a14:foregroundMark x1="95313" y1="31641" x2="87109" y2="0"/>
                          <a14:foregroundMark x1="86719" y1="3516" x2="89063" y2="391"/>
                          <a14:foregroundMark x1="91406" y1="7031" x2="75781" y2="4297"/>
                          <a14:foregroundMark x1="55469" y1="15234" x2="32031" y2="7031"/>
                          <a14:foregroundMark x1="49609" y1="6641" x2="49609" y2="6641"/>
                          <a14:foregroundMark x1="47266" y1="8203" x2="47266" y2="8203"/>
                          <a14:foregroundMark x1="47266" y1="8203" x2="47266" y2="8203"/>
                          <a14:foregroundMark x1="47266" y1="8203" x2="47266" y2="8203"/>
                          <a14:foregroundMark x1="50000" y1="4297" x2="91797" y2="9375"/>
                          <a14:foregroundMark x1="89453" y1="8594" x2="75391" y2="4688"/>
                          <a14:backgroundMark x1="51563" y1="85938" x2="46094" y2="76953"/>
                          <a14:backgroundMark x1="50391" y1="82813" x2="48828" y2="59766"/>
                          <a14:backgroundMark x1="48828" y1="85547" x2="53906" y2="86328"/>
                          <a14:backgroundMark x1="51953" y1="65234" x2="51953" y2="65234"/>
                          <a14:backgroundMark x1="54297" y1="62500" x2="54297" y2="62500"/>
                          <a14:backgroundMark x1="54297" y1="62500" x2="54297" y2="62500"/>
                          <a14:backgroundMark x1="50391" y1="63672" x2="50391" y2="63672"/>
                          <a14:backgroundMark x1="50391" y1="63672" x2="50391" y2="63672"/>
                          <a14:backgroundMark x1="50391" y1="63672" x2="49219" y2="64453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68" t="-1906" r="-1"/>
            <a:stretch/>
          </p:blipFill>
          <p:spPr bwMode="auto">
            <a:xfrm rot="10800000">
              <a:off x="7527983" y="3860742"/>
              <a:ext cx="371590" cy="42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43B7F4E3-5491-4B38-9C9E-80FEF9DD2C49}"/>
                </a:ext>
              </a:extLst>
            </p:cNvPr>
            <p:cNvGrpSpPr/>
            <p:nvPr/>
          </p:nvGrpSpPr>
          <p:grpSpPr>
            <a:xfrm>
              <a:off x="7527982" y="3856855"/>
              <a:ext cx="1398069" cy="595652"/>
              <a:chOff x="7527983" y="3858214"/>
              <a:chExt cx="1398069" cy="595652"/>
            </a:xfrm>
          </p:grpSpPr>
          <p:pic>
            <p:nvPicPr>
              <p:cNvPr id="65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0E24933E-A44D-460D-B9AE-90EBFECE40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8510554" y="3858225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FA121C26-9575-468E-8451-67DEE1090A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8181976" y="3858214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17708898-52A3-4121-8061-4CDC53A007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853398" y="3858214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6F0C2F5F-1607-41A5-A661-CAF863CB1C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92" t="35529"/>
              <a:stretch/>
            </p:blipFill>
            <p:spPr bwMode="auto">
              <a:xfrm rot="10800000">
                <a:off x="7527983" y="4185989"/>
                <a:ext cx="379384" cy="267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C20371DB-1B23-4DD8-9CD8-8F42CD214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9219" l="9766" r="98047">
                            <a14:foregroundMark x1="97266" y1="76563" x2="98047" y2="76953"/>
                            <a14:foregroundMark x1="49609" y1="71484" x2="46484" y2="58594"/>
                            <a14:foregroundMark x1="85547" y1="82422" x2="91797" y2="99219"/>
                            <a14:foregroundMark x1="85156" y1="62891" x2="78906" y2="80859"/>
                            <a14:foregroundMark x1="83203" y1="84766" x2="88281" y2="12500"/>
                            <a14:foregroundMark x1="83984" y1="71484" x2="84766" y2="0"/>
                            <a14:foregroundMark x1="48828" y1="90625" x2="53906" y2="85156"/>
                            <a14:backgroundMark x1="99609" y1="23047" x2="94531" y2="18750"/>
                            <a14:backgroundMark x1="50781" y1="16406" x2="46484" y2="16797"/>
                            <a14:backgroundMark x1="51172" y1="33594" x2="42188" y2="32422"/>
                            <a14:backgroundMark x1="51172" y1="33594" x2="48828" y2="34375"/>
                            <a14:backgroundMark x1="50000" y1="38281" x2="43359" y2="36719"/>
                            <a14:backgroundMark x1="50391" y1="35547" x2="51563" y2="33203"/>
                            <a14:backgroundMark x1="58984" y1="33594" x2="39453" y2="31250"/>
                            <a14:backgroundMark x1="66406" y1="42578" x2="61719" y2="43359"/>
                            <a14:backgroundMark x1="64844" y1="50391" x2="55078" y2="50000"/>
                            <a14:backgroundMark x1="60156" y1="53516" x2="48438" y2="51953"/>
                            <a14:backgroundMark x1="56641" y1="50000" x2="44922" y2="50000"/>
                            <a14:backgroundMark x1="61328" y1="53516" x2="48438" y2="51953"/>
                            <a14:backgroundMark x1="62109" y1="53906" x2="42969" y2="51172"/>
                            <a14:backgroundMark x1="62109" y1="48438" x2="53906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534855" y="3858216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0" name="Picture 2" descr="https://cdn-icons-png.flaticon.com/256/2096/2096413.png">
            <a:extLst>
              <a:ext uri="{FF2B5EF4-FFF2-40B4-BE49-F238E27FC236}">
                <a16:creationId xmlns:a16="http://schemas.microsoft.com/office/drawing/2014/main" id="{02572921-E9BC-4AA0-AFB5-CD570B9A9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6094" l="9766" r="97266">
                        <a14:foregroundMark x1="69922" y1="53516" x2="53906" y2="30859"/>
                        <a14:foregroundMark x1="50781" y1="11719" x2="69141" y2="0"/>
                        <a14:foregroundMark x1="97656" y1="13672" x2="97656" y2="13672"/>
                        <a14:foregroundMark x1="86328" y1="63281" x2="96094" y2="78125"/>
                        <a14:foregroundMark x1="90625" y1="83984" x2="73047" y2="79688"/>
                        <a14:foregroundMark x1="92188" y1="85156" x2="83594" y2="96094"/>
                        <a14:foregroundMark x1="92578" y1="95313" x2="81641" y2="80078"/>
                        <a14:foregroundMark x1="50391" y1="92188" x2="51172" y2="18359"/>
                        <a14:foregroundMark x1="41016" y1="87109" x2="68359" y2="82422"/>
                        <a14:foregroundMark x1="51563" y1="73047" x2="63281" y2="27734"/>
                        <a14:foregroundMark x1="45703" y1="28516" x2="62500" y2="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7088"/>
          <a:stretch/>
        </p:blipFill>
        <p:spPr bwMode="auto">
          <a:xfrm rot="5400000">
            <a:off x="8825351" y="3842405"/>
            <a:ext cx="415498" cy="4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文字方塊 91">
            <a:extLst>
              <a:ext uri="{FF2B5EF4-FFF2-40B4-BE49-F238E27FC236}">
                <a16:creationId xmlns:a16="http://schemas.microsoft.com/office/drawing/2014/main" id="{D7715559-B7AE-4479-8748-76E5DE508B12}"/>
              </a:ext>
            </a:extLst>
          </p:cNvPr>
          <p:cNvSpPr txBox="1"/>
          <p:nvPr/>
        </p:nvSpPr>
        <p:spPr>
          <a:xfrm>
            <a:off x="7621618" y="3921724"/>
            <a:ext cx="607218" cy="252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1C64F3EC-5337-4844-B6A4-78F760FA946E}"/>
              </a:ext>
            </a:extLst>
          </p:cNvPr>
          <p:cNvSpPr txBox="1"/>
          <p:nvPr/>
        </p:nvSpPr>
        <p:spPr>
          <a:xfrm>
            <a:off x="9821322" y="3915726"/>
            <a:ext cx="660887" cy="252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chemeClr val="bg2">
                    <a:lumMod val="75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2F8E5FBB-F177-44D8-A227-EBEC83776D28}"/>
              </a:ext>
            </a:extLst>
          </p:cNvPr>
          <p:cNvSpPr txBox="1"/>
          <p:nvPr/>
        </p:nvSpPr>
        <p:spPr>
          <a:xfrm>
            <a:off x="9199880" y="4455488"/>
            <a:ext cx="2607296" cy="41549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當條件式不成立時所執行的指令 </a:t>
            </a:r>
            <a:endParaRPr lang="en-US" altLang="zh-TW" sz="105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繼續執行下一個 </a:t>
            </a:r>
            <a:r>
              <a:rPr lang="en-US" altLang="zh-TW" sz="1050" b="1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條件判斷</a:t>
            </a:r>
            <a:endParaRPr lang="en-US" altLang="zh-TW" sz="105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F374046-74F5-464F-8B57-DFD59542EAED}"/>
              </a:ext>
            </a:extLst>
          </p:cNvPr>
          <p:cNvGrpSpPr/>
          <p:nvPr/>
        </p:nvGrpSpPr>
        <p:grpSpPr>
          <a:xfrm>
            <a:off x="9895953" y="2478461"/>
            <a:ext cx="851605" cy="587313"/>
            <a:chOff x="10030845" y="2646779"/>
            <a:chExt cx="600708" cy="496340"/>
          </a:xfrm>
        </p:grpSpPr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38077C7F-9105-46EF-A638-89B5BA153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845" y="2646779"/>
              <a:ext cx="480162" cy="496340"/>
            </a:xfrm>
            <a:prstGeom prst="rect">
              <a:avLst/>
            </a:prstGeom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E12E8765-9242-44EE-B9DF-D8B19DC6A9FC}"/>
                </a:ext>
              </a:extLst>
            </p:cNvPr>
            <p:cNvSpPr txBox="1"/>
            <p:nvPr/>
          </p:nvSpPr>
          <p:spPr>
            <a:xfrm>
              <a:off x="10072343" y="2688800"/>
              <a:ext cx="559210" cy="26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C00000"/>
                  </a:solidFill>
                </a:rPr>
                <a:t>False</a:t>
              </a:r>
              <a:endParaRPr lang="zh-TW" altLang="en-US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8520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584860"/>
            <a:ext cx="11923073" cy="617526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假日，美伢決定帶小新去看電影。來到電影院後，看著人工窗口大排長龍的隊伍，於是便決定去空無一人的電子售票機購票。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這台電子售票機的功能並不完善，每次只能販售一張電影票。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請同學試著寫出，能夠讓機器自動進行條件判斷的程式，即：消費者只要輸入年齡，電子售票機就會顯示相對應的票價。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開心電影院的票價：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敬老票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C2E805C-D488-495B-8CA5-E382E3359A57}"/>
              </a:ext>
            </a:extLst>
          </p:cNvPr>
          <p:cNvGrpSpPr/>
          <p:nvPr/>
        </p:nvGrpSpPr>
        <p:grpSpPr>
          <a:xfrm>
            <a:off x="598894" y="2396939"/>
            <a:ext cx="5271728" cy="1727322"/>
            <a:chOff x="517827" y="2458183"/>
            <a:chExt cx="4889952" cy="172732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69E013C-2511-4D65-90C6-2AA4F68479F3}"/>
                </a:ext>
              </a:extLst>
            </p:cNvPr>
            <p:cNvSpPr/>
            <p:nvPr/>
          </p:nvSpPr>
          <p:spPr>
            <a:xfrm>
              <a:off x="517827" y="2458183"/>
              <a:ext cx="4878439" cy="28547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1257DD-BDC4-4186-AE5A-BCD559A059B7}"/>
                </a:ext>
              </a:extLst>
            </p:cNvPr>
            <p:cNvSpPr/>
            <p:nvPr/>
          </p:nvSpPr>
          <p:spPr>
            <a:xfrm>
              <a:off x="529340" y="2738633"/>
              <a:ext cx="4878439" cy="1446872"/>
            </a:xfrm>
            <a:prstGeom prst="rect">
              <a:avLst/>
            </a:prstGeom>
            <a:solidFill>
              <a:srgbClr val="FFF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5C0F2A-9BC5-4B4B-8504-DE45709AB97E}"/>
                </a:ext>
              </a:extLst>
            </p:cNvPr>
            <p:cNvSpPr/>
            <p:nvPr/>
          </p:nvSpPr>
          <p:spPr>
            <a:xfrm>
              <a:off x="716483" y="3939140"/>
              <a:ext cx="1808216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998EBF-50D1-48D1-A1E2-86658BE61284}"/>
                </a:ext>
              </a:extLst>
            </p:cNvPr>
            <p:cNvSpPr/>
            <p:nvPr/>
          </p:nvSpPr>
          <p:spPr>
            <a:xfrm>
              <a:off x="716483" y="2990946"/>
              <a:ext cx="1808217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B107511-73F4-4509-84ED-2DCA365899D7}"/>
              </a:ext>
            </a:extLst>
          </p:cNvPr>
          <p:cNvSpPr/>
          <p:nvPr/>
        </p:nvSpPr>
        <p:spPr>
          <a:xfrm>
            <a:off x="813059" y="3439101"/>
            <a:ext cx="1949391" cy="246365"/>
          </a:xfrm>
          <a:prstGeom prst="rect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age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請輸入年齡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if (age &gt;= 60):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(age &gt;= 13):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else: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065C65FD-8EAB-4C23-A174-52AA4B4EA004}"/>
              </a:ext>
            </a:extLst>
          </p:cNvPr>
          <p:cNvGrpSpPr/>
          <p:nvPr/>
        </p:nvGrpSpPr>
        <p:grpSpPr>
          <a:xfrm>
            <a:off x="8003620" y="2677388"/>
            <a:ext cx="2758843" cy="917677"/>
            <a:chOff x="6367811" y="2858462"/>
            <a:chExt cx="2758843" cy="91767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C0A1315-A3CC-49D1-90C8-9C0003135CCE}"/>
                </a:ext>
              </a:extLst>
            </p:cNvPr>
            <p:cNvSpPr/>
            <p:nvPr/>
          </p:nvSpPr>
          <p:spPr>
            <a:xfrm>
              <a:off x="6367811" y="2858462"/>
              <a:ext cx="2758843" cy="907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條件式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5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                         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384351AF-5845-41E9-B0FA-F14F4C8294A8}"/>
                </a:ext>
              </a:extLst>
            </p:cNvPr>
            <p:cNvGrpSpPr/>
            <p:nvPr/>
          </p:nvGrpSpPr>
          <p:grpSpPr>
            <a:xfrm>
              <a:off x="6637777" y="3081875"/>
              <a:ext cx="1540457" cy="694264"/>
              <a:chOff x="406580" y="4044744"/>
              <a:chExt cx="1409971" cy="577714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3AAF479-DCA9-42D5-94B9-5E35499C5AB3}"/>
                  </a:ext>
                </a:extLst>
              </p:cNvPr>
              <p:cNvSpPr/>
              <p:nvPr/>
            </p:nvSpPr>
            <p:spPr>
              <a:xfrm>
                <a:off x="406580" y="4044744"/>
                <a:ext cx="1409971" cy="577714"/>
              </a:xfrm>
              <a:prstGeom prst="rect">
                <a:avLst/>
              </a:prstGeom>
              <a:solidFill>
                <a:srgbClr val="FFFDE3"/>
              </a:solidFill>
              <a:ln w="28575">
                <a:solidFill>
                  <a:srgbClr val="FFD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age</a:t>
                </a:r>
              </a:p>
              <a:p>
                <a:endParaRPr lang="en-US" altLang="zh-TW" sz="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 &gt;= 60</a:t>
                </a: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D404EB33-A574-43D7-8DC0-866FBA00E0C4}"/>
                  </a:ext>
                </a:extLst>
              </p:cNvPr>
              <p:cNvSpPr txBox="1"/>
              <p:nvPr/>
            </p:nvSpPr>
            <p:spPr>
              <a:xfrm>
                <a:off x="472013" y="4278811"/>
                <a:ext cx="508545" cy="299565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/>
                  <a:t>55</a:t>
                </a:r>
                <a:r>
                  <a:rPr lang="en-US" altLang="zh-TW" sz="1600" dirty="0"/>
                  <a:t> </a:t>
                </a:r>
                <a:endParaRPr lang="zh-TW" altLang="en-US" sz="1600" dirty="0"/>
              </a:p>
            </p:txBody>
          </p:sp>
        </p:grp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05A0E178-5FEB-4F88-9BE5-FFB53219180E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請輸入年齡：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5BFD922-D9FB-44E3-9CFB-8362A79EB827}"/>
              </a:ext>
            </a:extLst>
          </p:cNvPr>
          <p:cNvSpPr txBox="1"/>
          <p:nvPr/>
        </p:nvSpPr>
        <p:spPr>
          <a:xfrm>
            <a:off x="6365876" y="4477856"/>
            <a:ext cx="2737485" cy="41549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當條件式成立時所執行的指令 </a:t>
            </a:r>
            <a:endParaRPr lang="en-US" altLang="zh-TW" sz="105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print("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票價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</a:p>
        </p:txBody>
      </p:sp>
      <p:pic>
        <p:nvPicPr>
          <p:cNvPr id="52" name="Picture 2" descr="https://cdn-icons-png.flaticon.com/256/2096/2096413.png">
            <a:extLst>
              <a:ext uri="{FF2B5EF4-FFF2-40B4-BE49-F238E27FC236}">
                <a16:creationId xmlns:a16="http://schemas.microsoft.com/office/drawing/2014/main" id="{8BD6CDD6-2956-40A3-A591-47B986BEF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47"/>
          <a:stretch/>
        </p:blipFill>
        <p:spPr bwMode="auto">
          <a:xfrm>
            <a:off x="8840095" y="3617343"/>
            <a:ext cx="415498" cy="28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群組 52">
            <a:extLst>
              <a:ext uri="{FF2B5EF4-FFF2-40B4-BE49-F238E27FC236}">
                <a16:creationId xmlns:a16="http://schemas.microsoft.com/office/drawing/2014/main" id="{742C4A01-1565-4031-B79D-B46D1DD06D0F}"/>
              </a:ext>
            </a:extLst>
          </p:cNvPr>
          <p:cNvGrpSpPr/>
          <p:nvPr/>
        </p:nvGrpSpPr>
        <p:grpSpPr>
          <a:xfrm>
            <a:off x="7527982" y="3856855"/>
            <a:ext cx="1398069" cy="595652"/>
            <a:chOff x="7527982" y="3856855"/>
            <a:chExt cx="1398069" cy="595652"/>
          </a:xfrm>
        </p:grpSpPr>
        <p:pic>
          <p:nvPicPr>
            <p:cNvPr id="54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57F66F08-B79E-42D2-BD91-0DBAD0459D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4922" l="17188" r="99219">
                          <a14:foregroundMark x1="88672" y1="85547" x2="89063" y2="42578"/>
                          <a14:foregroundMark x1="50195" y1="62500" x2="49609" y2="39063"/>
                          <a14:foregroundMark x1="50214" y1="63281" x2="50195" y2="62500"/>
                          <a14:foregroundMark x1="50220" y1="63504" x2="50214" y2="63281"/>
                          <a14:foregroundMark x1="47266" y1="94922" x2="47545" y2="94377"/>
                          <a14:foregroundMark x1="87891" y1="91016" x2="90234" y2="55078"/>
                          <a14:foregroundMark x1="91016" y1="38281" x2="78906" y2="36328"/>
                          <a14:foregroundMark x1="83203" y1="27734" x2="63281" y2="12109"/>
                          <a14:foregroundMark x1="35938" y1="12109" x2="99219" y2="21094"/>
                          <a14:foregroundMark x1="95313" y1="31641" x2="87109" y2="0"/>
                          <a14:foregroundMark x1="86719" y1="3516" x2="89063" y2="391"/>
                          <a14:foregroundMark x1="91406" y1="7031" x2="75781" y2="4297"/>
                          <a14:foregroundMark x1="55469" y1="15234" x2="32031" y2="7031"/>
                          <a14:foregroundMark x1="49609" y1="6641" x2="49609" y2="6641"/>
                          <a14:foregroundMark x1="47266" y1="8203" x2="47266" y2="8203"/>
                          <a14:foregroundMark x1="47266" y1="8203" x2="47266" y2="8203"/>
                          <a14:foregroundMark x1="47266" y1="8203" x2="47266" y2="8203"/>
                          <a14:foregroundMark x1="50000" y1="4297" x2="91797" y2="9375"/>
                          <a14:foregroundMark x1="89453" y1="8594" x2="75391" y2="4688"/>
                          <a14:backgroundMark x1="51563" y1="85938" x2="46094" y2="76953"/>
                          <a14:backgroundMark x1="50391" y1="82813" x2="48828" y2="59766"/>
                          <a14:backgroundMark x1="48828" y1="85547" x2="53906" y2="86328"/>
                          <a14:backgroundMark x1="51953" y1="65234" x2="51953" y2="65234"/>
                          <a14:backgroundMark x1="54297" y1="62500" x2="54297" y2="62500"/>
                          <a14:backgroundMark x1="54297" y1="62500" x2="54297" y2="62500"/>
                          <a14:backgroundMark x1="50391" y1="63672" x2="50391" y2="63672"/>
                          <a14:backgroundMark x1="50391" y1="63672" x2="50391" y2="63672"/>
                          <a14:backgroundMark x1="50391" y1="63672" x2="49219" y2="64453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68" t="-1906" r="-1"/>
            <a:stretch/>
          </p:blipFill>
          <p:spPr bwMode="auto">
            <a:xfrm rot="10800000">
              <a:off x="7527983" y="3860742"/>
              <a:ext cx="371590" cy="42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11649925-B33E-430B-8331-B111D19E087D}"/>
                </a:ext>
              </a:extLst>
            </p:cNvPr>
            <p:cNvGrpSpPr/>
            <p:nvPr/>
          </p:nvGrpSpPr>
          <p:grpSpPr>
            <a:xfrm>
              <a:off x="7527982" y="3856855"/>
              <a:ext cx="1398069" cy="595652"/>
              <a:chOff x="7527983" y="3858214"/>
              <a:chExt cx="1398069" cy="595652"/>
            </a:xfrm>
          </p:grpSpPr>
          <p:pic>
            <p:nvPicPr>
              <p:cNvPr id="57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0FFC2B8F-06CC-439D-BAB6-FD8E612170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8510554" y="3858225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E8374F3A-F521-43C7-B588-5CA80B967E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8181976" y="3858214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9F437D48-B918-41B4-B0D3-023E22399F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853398" y="3858214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15CF3B9B-2B4B-42D2-B32E-9D0D0B7600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92" t="35529"/>
              <a:stretch/>
            </p:blipFill>
            <p:spPr bwMode="auto">
              <a:xfrm rot="10800000">
                <a:off x="7527983" y="4185989"/>
                <a:ext cx="379384" cy="267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25A7744E-7CEC-4E1F-9D25-7C378213BC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9219" l="9766" r="98047">
                            <a14:foregroundMark x1="97266" y1="76563" x2="98047" y2="76953"/>
                            <a14:foregroundMark x1="49609" y1="71484" x2="46484" y2="58594"/>
                            <a14:foregroundMark x1="85547" y1="82422" x2="91797" y2="99219"/>
                            <a14:foregroundMark x1="85156" y1="62891" x2="78906" y2="80859"/>
                            <a14:foregroundMark x1="83203" y1="84766" x2="88281" y2="12500"/>
                            <a14:foregroundMark x1="83984" y1="71484" x2="84766" y2="0"/>
                            <a14:foregroundMark x1="48828" y1="90625" x2="53906" y2="85156"/>
                            <a14:backgroundMark x1="99609" y1="23047" x2="94531" y2="18750"/>
                            <a14:backgroundMark x1="50781" y1="16406" x2="46484" y2="16797"/>
                            <a14:backgroundMark x1="51172" y1="33594" x2="42188" y2="32422"/>
                            <a14:backgroundMark x1="51172" y1="33594" x2="48828" y2="34375"/>
                            <a14:backgroundMark x1="50000" y1="38281" x2="43359" y2="36719"/>
                            <a14:backgroundMark x1="50391" y1="35547" x2="51563" y2="33203"/>
                            <a14:backgroundMark x1="58984" y1="33594" x2="39453" y2="31250"/>
                            <a14:backgroundMark x1="66406" y1="42578" x2="61719" y2="43359"/>
                            <a14:backgroundMark x1="64844" y1="50391" x2="55078" y2="50000"/>
                            <a14:backgroundMark x1="60156" y1="53516" x2="48438" y2="51953"/>
                            <a14:backgroundMark x1="56641" y1="50000" x2="44922" y2="50000"/>
                            <a14:backgroundMark x1="61328" y1="53516" x2="48438" y2="51953"/>
                            <a14:backgroundMark x1="62109" y1="53906" x2="42969" y2="51172"/>
                            <a14:backgroundMark x1="62109" y1="48438" x2="53906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534855" y="3858216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7C104133-8ABF-46CD-BCB0-7C9795365C57}"/>
              </a:ext>
            </a:extLst>
          </p:cNvPr>
          <p:cNvGrpSpPr/>
          <p:nvPr/>
        </p:nvGrpSpPr>
        <p:grpSpPr>
          <a:xfrm flipH="1">
            <a:off x="9167538" y="3857337"/>
            <a:ext cx="1398069" cy="595652"/>
            <a:chOff x="7527982" y="3856855"/>
            <a:chExt cx="1398069" cy="595652"/>
          </a:xfrm>
        </p:grpSpPr>
        <p:pic>
          <p:nvPicPr>
            <p:cNvPr id="63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49C94A83-654B-4370-AECC-9D63FF7B23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4922" l="17188" r="99219">
                          <a14:foregroundMark x1="88672" y1="85547" x2="89063" y2="42578"/>
                          <a14:foregroundMark x1="50195" y1="62500" x2="49609" y2="39063"/>
                          <a14:foregroundMark x1="50214" y1="63281" x2="50195" y2="62500"/>
                          <a14:foregroundMark x1="50220" y1="63504" x2="50214" y2="63281"/>
                          <a14:foregroundMark x1="47266" y1="94922" x2="47545" y2="94377"/>
                          <a14:foregroundMark x1="87891" y1="91016" x2="90234" y2="55078"/>
                          <a14:foregroundMark x1="91016" y1="38281" x2="78906" y2="36328"/>
                          <a14:foregroundMark x1="83203" y1="27734" x2="63281" y2="12109"/>
                          <a14:foregroundMark x1="35938" y1="12109" x2="99219" y2="21094"/>
                          <a14:foregroundMark x1="95313" y1="31641" x2="87109" y2="0"/>
                          <a14:foregroundMark x1="86719" y1="3516" x2="89063" y2="391"/>
                          <a14:foregroundMark x1="91406" y1="7031" x2="75781" y2="4297"/>
                          <a14:foregroundMark x1="55469" y1="15234" x2="32031" y2="7031"/>
                          <a14:foregroundMark x1="49609" y1="6641" x2="49609" y2="6641"/>
                          <a14:foregroundMark x1="47266" y1="8203" x2="47266" y2="8203"/>
                          <a14:foregroundMark x1="47266" y1="8203" x2="47266" y2="8203"/>
                          <a14:foregroundMark x1="47266" y1="8203" x2="47266" y2="8203"/>
                          <a14:foregroundMark x1="50000" y1="4297" x2="91797" y2="9375"/>
                          <a14:foregroundMark x1="89453" y1="8594" x2="75391" y2="4688"/>
                          <a14:backgroundMark x1="51563" y1="85938" x2="46094" y2="76953"/>
                          <a14:backgroundMark x1="50391" y1="82813" x2="48828" y2="59766"/>
                          <a14:backgroundMark x1="48828" y1="85547" x2="53906" y2="86328"/>
                          <a14:backgroundMark x1="51953" y1="65234" x2="51953" y2="65234"/>
                          <a14:backgroundMark x1="54297" y1="62500" x2="54297" y2="62500"/>
                          <a14:backgroundMark x1="54297" y1="62500" x2="54297" y2="62500"/>
                          <a14:backgroundMark x1="50391" y1="63672" x2="50391" y2="63672"/>
                          <a14:backgroundMark x1="50391" y1="63672" x2="50391" y2="63672"/>
                          <a14:backgroundMark x1="50391" y1="63672" x2="49219" y2="64453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68" t="-1906" r="-1"/>
            <a:stretch/>
          </p:blipFill>
          <p:spPr bwMode="auto">
            <a:xfrm rot="10800000">
              <a:off x="7527983" y="3860742"/>
              <a:ext cx="371590" cy="42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43B7F4E3-5491-4B38-9C9E-80FEF9DD2C49}"/>
                </a:ext>
              </a:extLst>
            </p:cNvPr>
            <p:cNvGrpSpPr/>
            <p:nvPr/>
          </p:nvGrpSpPr>
          <p:grpSpPr>
            <a:xfrm>
              <a:off x="7527982" y="3856855"/>
              <a:ext cx="1398069" cy="595652"/>
              <a:chOff x="7527983" y="3858214"/>
              <a:chExt cx="1398069" cy="595652"/>
            </a:xfrm>
          </p:grpSpPr>
          <p:pic>
            <p:nvPicPr>
              <p:cNvPr id="65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0E24933E-A44D-460D-B9AE-90EBFECE40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8510554" y="3858225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FA121C26-9575-468E-8451-67DEE1090A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8181976" y="3858214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17708898-52A3-4121-8061-4CDC53A007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853398" y="3858214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6F0C2F5F-1607-41A5-A661-CAF863CB1C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92" t="35529"/>
              <a:stretch/>
            </p:blipFill>
            <p:spPr bwMode="auto">
              <a:xfrm rot="10800000">
                <a:off x="7527983" y="4185989"/>
                <a:ext cx="379384" cy="267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C20371DB-1B23-4DD8-9CD8-8F42CD214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9219" l="9766" r="98047">
                            <a14:foregroundMark x1="97266" y1="76563" x2="98047" y2="76953"/>
                            <a14:foregroundMark x1="49609" y1="71484" x2="46484" y2="58594"/>
                            <a14:foregroundMark x1="85547" y1="82422" x2="91797" y2="99219"/>
                            <a14:foregroundMark x1="85156" y1="62891" x2="78906" y2="80859"/>
                            <a14:foregroundMark x1="83203" y1="84766" x2="88281" y2="12500"/>
                            <a14:foregroundMark x1="83984" y1="71484" x2="84766" y2="0"/>
                            <a14:foregroundMark x1="48828" y1="90625" x2="53906" y2="85156"/>
                            <a14:backgroundMark x1="99609" y1="23047" x2="94531" y2="18750"/>
                            <a14:backgroundMark x1="50781" y1="16406" x2="46484" y2="16797"/>
                            <a14:backgroundMark x1="51172" y1="33594" x2="42188" y2="32422"/>
                            <a14:backgroundMark x1="51172" y1="33594" x2="48828" y2="34375"/>
                            <a14:backgroundMark x1="50000" y1="38281" x2="43359" y2="36719"/>
                            <a14:backgroundMark x1="50391" y1="35547" x2="51563" y2="33203"/>
                            <a14:backgroundMark x1="58984" y1="33594" x2="39453" y2="31250"/>
                            <a14:backgroundMark x1="66406" y1="42578" x2="61719" y2="43359"/>
                            <a14:backgroundMark x1="64844" y1="50391" x2="55078" y2="50000"/>
                            <a14:backgroundMark x1="60156" y1="53516" x2="48438" y2="51953"/>
                            <a14:backgroundMark x1="56641" y1="50000" x2="44922" y2="50000"/>
                            <a14:backgroundMark x1="61328" y1="53516" x2="48438" y2="51953"/>
                            <a14:backgroundMark x1="62109" y1="53906" x2="42969" y2="51172"/>
                            <a14:backgroundMark x1="62109" y1="48438" x2="53906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534855" y="3858216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0" name="Picture 2" descr="https://cdn-icons-png.flaticon.com/256/2096/2096413.png">
            <a:extLst>
              <a:ext uri="{FF2B5EF4-FFF2-40B4-BE49-F238E27FC236}">
                <a16:creationId xmlns:a16="http://schemas.microsoft.com/office/drawing/2014/main" id="{02572921-E9BC-4AA0-AFB5-CD570B9A9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6094" l="9766" r="97266">
                        <a14:foregroundMark x1="69922" y1="53516" x2="53906" y2="30859"/>
                        <a14:foregroundMark x1="50781" y1="11719" x2="69141" y2="0"/>
                        <a14:foregroundMark x1="97656" y1="13672" x2="97656" y2="13672"/>
                        <a14:foregroundMark x1="86328" y1="63281" x2="96094" y2="78125"/>
                        <a14:foregroundMark x1="90625" y1="83984" x2="73047" y2="79688"/>
                        <a14:foregroundMark x1="92188" y1="85156" x2="83594" y2="96094"/>
                        <a14:foregroundMark x1="92578" y1="95313" x2="81641" y2="80078"/>
                        <a14:foregroundMark x1="50391" y1="92188" x2="51172" y2="18359"/>
                        <a14:foregroundMark x1="41016" y1="87109" x2="68359" y2="82422"/>
                        <a14:foregroundMark x1="51563" y1="73047" x2="63281" y2="27734"/>
                        <a14:foregroundMark x1="45703" y1="28516" x2="62500" y2="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7088"/>
          <a:stretch/>
        </p:blipFill>
        <p:spPr bwMode="auto">
          <a:xfrm rot="5400000">
            <a:off x="8825351" y="3842405"/>
            <a:ext cx="415498" cy="4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文字方塊 91">
            <a:extLst>
              <a:ext uri="{FF2B5EF4-FFF2-40B4-BE49-F238E27FC236}">
                <a16:creationId xmlns:a16="http://schemas.microsoft.com/office/drawing/2014/main" id="{D7715559-B7AE-4479-8748-76E5DE508B12}"/>
              </a:ext>
            </a:extLst>
          </p:cNvPr>
          <p:cNvSpPr txBox="1"/>
          <p:nvPr/>
        </p:nvSpPr>
        <p:spPr>
          <a:xfrm>
            <a:off x="7621618" y="3921724"/>
            <a:ext cx="607218" cy="252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1C64F3EC-5337-4844-B6A4-78F760FA946E}"/>
              </a:ext>
            </a:extLst>
          </p:cNvPr>
          <p:cNvSpPr txBox="1"/>
          <p:nvPr/>
        </p:nvSpPr>
        <p:spPr>
          <a:xfrm>
            <a:off x="9821322" y="3915726"/>
            <a:ext cx="660887" cy="252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>
                <a:solidFill>
                  <a:schemeClr val="bg2">
                    <a:lumMod val="75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2F8E5FBB-F177-44D8-A227-EBEC83776D28}"/>
              </a:ext>
            </a:extLst>
          </p:cNvPr>
          <p:cNvSpPr txBox="1"/>
          <p:nvPr/>
        </p:nvSpPr>
        <p:spPr>
          <a:xfrm>
            <a:off x="9199880" y="4455488"/>
            <a:ext cx="2607296" cy="41549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當條件式不成立時所執行的指令 </a:t>
            </a:r>
            <a:endParaRPr lang="en-US" altLang="zh-TW" sz="105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繼續執行下一個 </a:t>
            </a:r>
            <a:r>
              <a:rPr lang="en-US" altLang="zh-TW" sz="1050" b="1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條件判斷</a:t>
            </a:r>
            <a:endParaRPr lang="en-US" altLang="zh-TW" sz="105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CFFFC6BA-1514-459A-9DFA-CAA5C70E3967}"/>
              </a:ext>
            </a:extLst>
          </p:cNvPr>
          <p:cNvSpPr/>
          <p:nvPr/>
        </p:nvSpPr>
        <p:spPr>
          <a:xfrm>
            <a:off x="314425" y="274635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E6768BFF-44FB-410C-8419-7273EED9D69C}"/>
              </a:ext>
            </a:extLst>
          </p:cNvPr>
          <p:cNvGrpSpPr/>
          <p:nvPr/>
        </p:nvGrpSpPr>
        <p:grpSpPr>
          <a:xfrm>
            <a:off x="9895953" y="2478461"/>
            <a:ext cx="851605" cy="587313"/>
            <a:chOff x="10030845" y="2646779"/>
            <a:chExt cx="600708" cy="496340"/>
          </a:xfrm>
        </p:grpSpPr>
        <p:pic>
          <p:nvPicPr>
            <p:cNvPr id="74" name="圖片 73">
              <a:extLst>
                <a:ext uri="{FF2B5EF4-FFF2-40B4-BE49-F238E27FC236}">
                  <a16:creationId xmlns:a16="http://schemas.microsoft.com/office/drawing/2014/main" id="{616D38C4-25E9-46DA-A1A4-D51DF17B2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845" y="2646779"/>
              <a:ext cx="480162" cy="496340"/>
            </a:xfrm>
            <a:prstGeom prst="rect">
              <a:avLst/>
            </a:prstGeom>
          </p:spPr>
        </p:pic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23761F9-A216-4708-BA06-755B54FB035C}"/>
                </a:ext>
              </a:extLst>
            </p:cNvPr>
            <p:cNvSpPr txBox="1"/>
            <p:nvPr/>
          </p:nvSpPr>
          <p:spPr>
            <a:xfrm>
              <a:off x="10072343" y="2688800"/>
              <a:ext cx="559210" cy="26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C00000"/>
                  </a:solidFill>
                </a:rPr>
                <a:t>False</a:t>
              </a:r>
              <a:endParaRPr lang="zh-TW" altLang="en-US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3859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584860"/>
            <a:ext cx="11923073" cy="617526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假日，美伢決定帶小新去看電影。來到電影院後，看著人工窗口大排長龍的隊伍，於是便決定去空無一人的電子售票機購票。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這台電子售票機的功能並不完善，每次只能販售一張電影票。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請同學試著寫出，能夠讓機器自動進行條件判斷的程式，即：消費者只要輸入年齡，電子售票機就會顯示相對應的票價。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開心電影院的票價：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敬老票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C2E805C-D488-495B-8CA5-E382E3359A57}"/>
              </a:ext>
            </a:extLst>
          </p:cNvPr>
          <p:cNvGrpSpPr/>
          <p:nvPr/>
        </p:nvGrpSpPr>
        <p:grpSpPr>
          <a:xfrm>
            <a:off x="598894" y="2396939"/>
            <a:ext cx="5271728" cy="1727322"/>
            <a:chOff x="517827" y="2458183"/>
            <a:chExt cx="4889952" cy="172732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69E013C-2511-4D65-90C6-2AA4F68479F3}"/>
                </a:ext>
              </a:extLst>
            </p:cNvPr>
            <p:cNvSpPr/>
            <p:nvPr/>
          </p:nvSpPr>
          <p:spPr>
            <a:xfrm>
              <a:off x="517827" y="2458183"/>
              <a:ext cx="4878439" cy="28547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1257DD-BDC4-4186-AE5A-BCD559A059B7}"/>
                </a:ext>
              </a:extLst>
            </p:cNvPr>
            <p:cNvSpPr/>
            <p:nvPr/>
          </p:nvSpPr>
          <p:spPr>
            <a:xfrm>
              <a:off x="529340" y="2738633"/>
              <a:ext cx="4878439" cy="1446872"/>
            </a:xfrm>
            <a:prstGeom prst="rect">
              <a:avLst/>
            </a:prstGeom>
            <a:solidFill>
              <a:srgbClr val="FFF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5C0F2A-9BC5-4B4B-8504-DE45709AB97E}"/>
                </a:ext>
              </a:extLst>
            </p:cNvPr>
            <p:cNvSpPr/>
            <p:nvPr/>
          </p:nvSpPr>
          <p:spPr>
            <a:xfrm>
              <a:off x="716483" y="3939140"/>
              <a:ext cx="1808216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998EBF-50D1-48D1-A1E2-86658BE61284}"/>
                </a:ext>
              </a:extLst>
            </p:cNvPr>
            <p:cNvSpPr/>
            <p:nvPr/>
          </p:nvSpPr>
          <p:spPr>
            <a:xfrm>
              <a:off x="716483" y="2990946"/>
              <a:ext cx="1808217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B107511-73F4-4509-84ED-2DCA365899D7}"/>
              </a:ext>
            </a:extLst>
          </p:cNvPr>
          <p:cNvSpPr/>
          <p:nvPr/>
        </p:nvSpPr>
        <p:spPr>
          <a:xfrm>
            <a:off x="813059" y="3439101"/>
            <a:ext cx="1949391" cy="246365"/>
          </a:xfrm>
          <a:prstGeom prst="rect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age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請輸入年齡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if (age &gt;= 60):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(age &gt;= 13):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else: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058329" y="2589088"/>
            <a:ext cx="5936583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81" name="群組 80">
            <a:extLst>
              <a:ext uri="{FF2B5EF4-FFF2-40B4-BE49-F238E27FC236}">
                <a16:creationId xmlns:a16="http://schemas.microsoft.com/office/drawing/2014/main" id="{065C65FD-8EAB-4C23-A174-52AA4B4EA004}"/>
              </a:ext>
            </a:extLst>
          </p:cNvPr>
          <p:cNvGrpSpPr/>
          <p:nvPr/>
        </p:nvGrpSpPr>
        <p:grpSpPr>
          <a:xfrm>
            <a:off x="8003620" y="2677388"/>
            <a:ext cx="2758843" cy="917677"/>
            <a:chOff x="6367811" y="2858462"/>
            <a:chExt cx="2758843" cy="917677"/>
          </a:xfrm>
        </p:grpSpPr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C0A1315-A3CC-49D1-90C8-9C0003135CCE}"/>
                </a:ext>
              </a:extLst>
            </p:cNvPr>
            <p:cNvSpPr/>
            <p:nvPr/>
          </p:nvSpPr>
          <p:spPr>
            <a:xfrm>
              <a:off x="6367811" y="2858462"/>
              <a:ext cx="2758843" cy="9079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條件式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5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if                          </a:t>
              </a:r>
              <a:r>
                <a:rPr lang="zh-TW" altLang="en-US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87" name="群組 86">
              <a:extLst>
                <a:ext uri="{FF2B5EF4-FFF2-40B4-BE49-F238E27FC236}">
                  <a16:creationId xmlns:a16="http://schemas.microsoft.com/office/drawing/2014/main" id="{384351AF-5845-41E9-B0FA-F14F4C8294A8}"/>
                </a:ext>
              </a:extLst>
            </p:cNvPr>
            <p:cNvGrpSpPr/>
            <p:nvPr/>
          </p:nvGrpSpPr>
          <p:grpSpPr>
            <a:xfrm>
              <a:off x="6637777" y="3081875"/>
              <a:ext cx="1540457" cy="694264"/>
              <a:chOff x="406580" y="4044744"/>
              <a:chExt cx="1409971" cy="577714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B3AAF479-DCA9-42D5-94B9-5E35499C5AB3}"/>
                  </a:ext>
                </a:extLst>
              </p:cNvPr>
              <p:cNvSpPr/>
              <p:nvPr/>
            </p:nvSpPr>
            <p:spPr>
              <a:xfrm>
                <a:off x="406580" y="4044744"/>
                <a:ext cx="1409971" cy="577714"/>
              </a:xfrm>
              <a:prstGeom prst="rect">
                <a:avLst/>
              </a:prstGeom>
              <a:solidFill>
                <a:srgbClr val="FFFDE3"/>
              </a:solidFill>
              <a:ln w="28575">
                <a:solidFill>
                  <a:srgbClr val="FFD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age</a:t>
                </a:r>
              </a:p>
              <a:p>
                <a:endParaRPr lang="en-US" altLang="zh-TW" sz="8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     &gt;= 60</a:t>
                </a: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D404EB33-A574-43D7-8DC0-866FBA00E0C4}"/>
                  </a:ext>
                </a:extLst>
              </p:cNvPr>
              <p:cNvSpPr txBox="1"/>
              <p:nvPr/>
            </p:nvSpPr>
            <p:spPr>
              <a:xfrm>
                <a:off x="472013" y="4278811"/>
                <a:ext cx="508545" cy="299565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b="1" dirty="0"/>
                  <a:t>55</a:t>
                </a:r>
                <a:r>
                  <a:rPr lang="en-US" altLang="zh-TW" sz="1600" dirty="0"/>
                  <a:t> </a:t>
                </a:r>
                <a:endParaRPr lang="zh-TW" altLang="en-US" sz="1600" dirty="0"/>
              </a:p>
            </p:txBody>
          </p:sp>
        </p:grp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05A0E178-5FEB-4F88-9BE5-FFB53219180E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請輸入年齡：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5BFD922-D9FB-44E3-9CFB-8362A79EB827}"/>
              </a:ext>
            </a:extLst>
          </p:cNvPr>
          <p:cNvSpPr txBox="1"/>
          <p:nvPr/>
        </p:nvSpPr>
        <p:spPr>
          <a:xfrm>
            <a:off x="6365876" y="4477856"/>
            <a:ext cx="2737485" cy="41549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當條件式成立時所執行的指令 </a:t>
            </a:r>
            <a:endParaRPr lang="en-US" altLang="zh-TW" sz="105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print("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票價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</a:p>
        </p:txBody>
      </p:sp>
      <p:pic>
        <p:nvPicPr>
          <p:cNvPr id="52" name="Picture 2" descr="https://cdn-icons-png.flaticon.com/256/2096/2096413.png">
            <a:extLst>
              <a:ext uri="{FF2B5EF4-FFF2-40B4-BE49-F238E27FC236}">
                <a16:creationId xmlns:a16="http://schemas.microsoft.com/office/drawing/2014/main" id="{8BD6CDD6-2956-40A3-A591-47B986BEFD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647"/>
          <a:stretch/>
        </p:blipFill>
        <p:spPr bwMode="auto">
          <a:xfrm>
            <a:off x="8840095" y="3617343"/>
            <a:ext cx="415498" cy="28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" name="群組 52">
            <a:extLst>
              <a:ext uri="{FF2B5EF4-FFF2-40B4-BE49-F238E27FC236}">
                <a16:creationId xmlns:a16="http://schemas.microsoft.com/office/drawing/2014/main" id="{742C4A01-1565-4031-B79D-B46D1DD06D0F}"/>
              </a:ext>
            </a:extLst>
          </p:cNvPr>
          <p:cNvGrpSpPr/>
          <p:nvPr/>
        </p:nvGrpSpPr>
        <p:grpSpPr>
          <a:xfrm>
            <a:off x="7527982" y="3856855"/>
            <a:ext cx="1398069" cy="595652"/>
            <a:chOff x="7527982" y="3856855"/>
            <a:chExt cx="1398069" cy="595652"/>
          </a:xfrm>
        </p:grpSpPr>
        <p:pic>
          <p:nvPicPr>
            <p:cNvPr id="54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57F66F08-B79E-42D2-BD91-0DBAD0459D0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4922" l="17188" r="99219">
                          <a14:foregroundMark x1="88672" y1="85547" x2="89063" y2="42578"/>
                          <a14:foregroundMark x1="50195" y1="62500" x2="49609" y2="39063"/>
                          <a14:foregroundMark x1="50214" y1="63281" x2="50195" y2="62500"/>
                          <a14:foregroundMark x1="50220" y1="63504" x2="50214" y2="63281"/>
                          <a14:foregroundMark x1="47266" y1="94922" x2="47545" y2="94377"/>
                          <a14:foregroundMark x1="87891" y1="91016" x2="90234" y2="55078"/>
                          <a14:foregroundMark x1="91016" y1="38281" x2="78906" y2="36328"/>
                          <a14:foregroundMark x1="83203" y1="27734" x2="63281" y2="12109"/>
                          <a14:foregroundMark x1="35938" y1="12109" x2="99219" y2="21094"/>
                          <a14:foregroundMark x1="95313" y1="31641" x2="87109" y2="0"/>
                          <a14:foregroundMark x1="86719" y1="3516" x2="89063" y2="391"/>
                          <a14:foregroundMark x1="91406" y1="7031" x2="75781" y2="4297"/>
                          <a14:foregroundMark x1="55469" y1="15234" x2="32031" y2="7031"/>
                          <a14:foregroundMark x1="49609" y1="6641" x2="49609" y2="6641"/>
                          <a14:foregroundMark x1="47266" y1="8203" x2="47266" y2="8203"/>
                          <a14:foregroundMark x1="47266" y1="8203" x2="47266" y2="8203"/>
                          <a14:foregroundMark x1="47266" y1="8203" x2="47266" y2="8203"/>
                          <a14:foregroundMark x1="50000" y1="4297" x2="91797" y2="9375"/>
                          <a14:foregroundMark x1="89453" y1="8594" x2="75391" y2="4688"/>
                          <a14:backgroundMark x1="51563" y1="85938" x2="46094" y2="76953"/>
                          <a14:backgroundMark x1="50391" y1="82813" x2="48828" y2="59766"/>
                          <a14:backgroundMark x1="48828" y1="85547" x2="53906" y2="86328"/>
                          <a14:backgroundMark x1="51953" y1="65234" x2="51953" y2="65234"/>
                          <a14:backgroundMark x1="54297" y1="62500" x2="54297" y2="62500"/>
                          <a14:backgroundMark x1="54297" y1="62500" x2="54297" y2="62500"/>
                          <a14:backgroundMark x1="50391" y1="63672" x2="50391" y2="63672"/>
                          <a14:backgroundMark x1="50391" y1="63672" x2="50391" y2="63672"/>
                          <a14:backgroundMark x1="50391" y1="63672" x2="49219" y2="64453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68" t="-1906" r="-1"/>
            <a:stretch/>
          </p:blipFill>
          <p:spPr bwMode="auto">
            <a:xfrm rot="10800000">
              <a:off x="7527983" y="3860742"/>
              <a:ext cx="371590" cy="42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11649925-B33E-430B-8331-B111D19E087D}"/>
                </a:ext>
              </a:extLst>
            </p:cNvPr>
            <p:cNvGrpSpPr/>
            <p:nvPr/>
          </p:nvGrpSpPr>
          <p:grpSpPr>
            <a:xfrm>
              <a:off x="7527982" y="3856855"/>
              <a:ext cx="1398069" cy="595652"/>
              <a:chOff x="7527983" y="3858214"/>
              <a:chExt cx="1398069" cy="595652"/>
            </a:xfrm>
          </p:grpSpPr>
          <p:pic>
            <p:nvPicPr>
              <p:cNvPr id="57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0FFC2B8F-06CC-439D-BAB6-FD8E612170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8510554" y="3858225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8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E8374F3A-F521-43C7-B588-5CA80B967E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8181976" y="3858214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9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9F437D48-B918-41B4-B0D3-023E22399F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853398" y="3858214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15CF3B9B-2B4B-42D2-B32E-9D0D0B7600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92" t="35529"/>
              <a:stretch/>
            </p:blipFill>
            <p:spPr bwMode="auto">
              <a:xfrm rot="10800000">
                <a:off x="7527983" y="4185989"/>
                <a:ext cx="379384" cy="267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25A7744E-7CEC-4E1F-9D25-7C378213BC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9219" l="9766" r="98047">
                            <a14:foregroundMark x1="97266" y1="76563" x2="98047" y2="76953"/>
                            <a14:foregroundMark x1="49609" y1="71484" x2="46484" y2="58594"/>
                            <a14:foregroundMark x1="85547" y1="82422" x2="91797" y2="99219"/>
                            <a14:foregroundMark x1="85156" y1="62891" x2="78906" y2="80859"/>
                            <a14:foregroundMark x1="83203" y1="84766" x2="88281" y2="12500"/>
                            <a14:foregroundMark x1="83984" y1="71484" x2="84766" y2="0"/>
                            <a14:foregroundMark x1="48828" y1="90625" x2="53906" y2="85156"/>
                            <a14:backgroundMark x1="99609" y1="23047" x2="94531" y2="18750"/>
                            <a14:backgroundMark x1="50781" y1="16406" x2="46484" y2="16797"/>
                            <a14:backgroundMark x1="51172" y1="33594" x2="42188" y2="32422"/>
                            <a14:backgroundMark x1="51172" y1="33594" x2="48828" y2="34375"/>
                            <a14:backgroundMark x1="50000" y1="38281" x2="43359" y2="36719"/>
                            <a14:backgroundMark x1="50391" y1="35547" x2="51563" y2="33203"/>
                            <a14:backgroundMark x1="58984" y1="33594" x2="39453" y2="31250"/>
                            <a14:backgroundMark x1="66406" y1="42578" x2="61719" y2="43359"/>
                            <a14:backgroundMark x1="64844" y1="50391" x2="55078" y2="50000"/>
                            <a14:backgroundMark x1="60156" y1="53516" x2="48438" y2="51953"/>
                            <a14:backgroundMark x1="56641" y1="50000" x2="44922" y2="50000"/>
                            <a14:backgroundMark x1="61328" y1="53516" x2="48438" y2="51953"/>
                            <a14:backgroundMark x1="62109" y1="53906" x2="42969" y2="51172"/>
                            <a14:backgroundMark x1="62109" y1="48438" x2="53906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534855" y="3858216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7C104133-8ABF-46CD-BCB0-7C9795365C57}"/>
              </a:ext>
            </a:extLst>
          </p:cNvPr>
          <p:cNvGrpSpPr/>
          <p:nvPr/>
        </p:nvGrpSpPr>
        <p:grpSpPr>
          <a:xfrm flipH="1">
            <a:off x="9167538" y="3857337"/>
            <a:ext cx="1398069" cy="595652"/>
            <a:chOff x="7527982" y="3856855"/>
            <a:chExt cx="1398069" cy="595652"/>
          </a:xfrm>
        </p:grpSpPr>
        <p:pic>
          <p:nvPicPr>
            <p:cNvPr id="63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49C94A83-654B-4370-AECC-9D63FF7B23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0" b="94922" l="17188" r="99219">
                          <a14:foregroundMark x1="88672" y1="85547" x2="89063" y2="42578"/>
                          <a14:foregroundMark x1="50195" y1="62500" x2="49609" y2="39063"/>
                          <a14:foregroundMark x1="50214" y1="63281" x2="50195" y2="62500"/>
                          <a14:foregroundMark x1="50220" y1="63504" x2="50214" y2="63281"/>
                          <a14:foregroundMark x1="47266" y1="94922" x2="47545" y2="94377"/>
                          <a14:foregroundMark x1="87891" y1="91016" x2="90234" y2="55078"/>
                          <a14:foregroundMark x1="91016" y1="38281" x2="78906" y2="36328"/>
                          <a14:foregroundMark x1="83203" y1="27734" x2="63281" y2="12109"/>
                          <a14:foregroundMark x1="35938" y1="12109" x2="99219" y2="21094"/>
                          <a14:foregroundMark x1="95313" y1="31641" x2="87109" y2="0"/>
                          <a14:foregroundMark x1="86719" y1="3516" x2="89063" y2="391"/>
                          <a14:foregroundMark x1="91406" y1="7031" x2="75781" y2="4297"/>
                          <a14:foregroundMark x1="55469" y1="15234" x2="32031" y2="7031"/>
                          <a14:foregroundMark x1="49609" y1="6641" x2="49609" y2="6641"/>
                          <a14:foregroundMark x1="47266" y1="8203" x2="47266" y2="8203"/>
                          <a14:foregroundMark x1="47266" y1="8203" x2="47266" y2="8203"/>
                          <a14:foregroundMark x1="47266" y1="8203" x2="47266" y2="8203"/>
                          <a14:foregroundMark x1="50000" y1="4297" x2="91797" y2="9375"/>
                          <a14:foregroundMark x1="89453" y1="8594" x2="75391" y2="4688"/>
                          <a14:backgroundMark x1="51563" y1="85938" x2="46094" y2="76953"/>
                          <a14:backgroundMark x1="50391" y1="82813" x2="48828" y2="59766"/>
                          <a14:backgroundMark x1="48828" y1="85547" x2="53906" y2="86328"/>
                          <a14:backgroundMark x1="51953" y1="65234" x2="51953" y2="65234"/>
                          <a14:backgroundMark x1="54297" y1="62500" x2="54297" y2="62500"/>
                          <a14:backgroundMark x1="54297" y1="62500" x2="54297" y2="62500"/>
                          <a14:backgroundMark x1="50391" y1="63672" x2="50391" y2="63672"/>
                          <a14:backgroundMark x1="50391" y1="63672" x2="50391" y2="63672"/>
                          <a14:backgroundMark x1="50391" y1="63672" x2="49219" y2="64453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  <a14:backgroundMark x1="51172" y1="63281" x2="51172" y2="6328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68" t="-1906" r="-1"/>
            <a:stretch/>
          </p:blipFill>
          <p:spPr bwMode="auto">
            <a:xfrm rot="10800000">
              <a:off x="7527983" y="3860742"/>
              <a:ext cx="371590" cy="42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43B7F4E3-5491-4B38-9C9E-80FEF9DD2C49}"/>
                </a:ext>
              </a:extLst>
            </p:cNvPr>
            <p:cNvGrpSpPr/>
            <p:nvPr/>
          </p:nvGrpSpPr>
          <p:grpSpPr>
            <a:xfrm>
              <a:off x="7527982" y="3856855"/>
              <a:ext cx="1398069" cy="595652"/>
              <a:chOff x="7527983" y="3858214"/>
              <a:chExt cx="1398069" cy="595652"/>
            </a:xfrm>
          </p:grpSpPr>
          <p:pic>
            <p:nvPicPr>
              <p:cNvPr id="65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0E24933E-A44D-460D-B9AE-90EBFECE40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8510554" y="3858225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5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FA121C26-9575-468E-8451-67DEE1090A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8181976" y="3858214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7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17708898-52A3-4121-8061-4CDC53A007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853398" y="3858214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8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6F0C2F5F-1607-41A5-A661-CAF863CB1C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92" t="35529"/>
              <a:stretch/>
            </p:blipFill>
            <p:spPr bwMode="auto">
              <a:xfrm rot="10800000">
                <a:off x="7527983" y="4185989"/>
                <a:ext cx="379384" cy="26787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C20371DB-1B23-4DD8-9CD8-8F42CD214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99219" l="9766" r="98047">
                            <a14:foregroundMark x1="97266" y1="76563" x2="98047" y2="76953"/>
                            <a14:foregroundMark x1="49609" y1="71484" x2="46484" y2="58594"/>
                            <a14:foregroundMark x1="85547" y1="82422" x2="91797" y2="99219"/>
                            <a14:foregroundMark x1="85156" y1="62891" x2="78906" y2="80859"/>
                            <a14:foregroundMark x1="83203" y1="84766" x2="88281" y2="12500"/>
                            <a14:foregroundMark x1="83984" y1="71484" x2="84766" y2="0"/>
                            <a14:foregroundMark x1="48828" y1="90625" x2="53906" y2="85156"/>
                            <a14:backgroundMark x1="99609" y1="23047" x2="94531" y2="18750"/>
                            <a14:backgroundMark x1="50781" y1="16406" x2="46484" y2="16797"/>
                            <a14:backgroundMark x1="51172" y1="33594" x2="42188" y2="32422"/>
                            <a14:backgroundMark x1="51172" y1="33594" x2="48828" y2="34375"/>
                            <a14:backgroundMark x1="50000" y1="38281" x2="43359" y2="36719"/>
                            <a14:backgroundMark x1="50391" y1="35547" x2="51563" y2="33203"/>
                            <a14:backgroundMark x1="58984" y1="33594" x2="39453" y2="31250"/>
                            <a14:backgroundMark x1="66406" y1="42578" x2="61719" y2="43359"/>
                            <a14:backgroundMark x1="64844" y1="50391" x2="55078" y2="50000"/>
                            <a14:backgroundMark x1="60156" y1="53516" x2="48438" y2="51953"/>
                            <a14:backgroundMark x1="56641" y1="50000" x2="44922" y2="50000"/>
                            <a14:backgroundMark x1="61328" y1="53516" x2="48438" y2="51953"/>
                            <a14:backgroundMark x1="62109" y1="53906" x2="42969" y2="51172"/>
                            <a14:backgroundMark x1="62109" y1="48438" x2="53906" y2="31250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6200000">
                <a:off x="7534855" y="3858216"/>
                <a:ext cx="415498" cy="4154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80" name="Picture 2" descr="https://cdn-icons-png.flaticon.com/256/2096/2096413.png">
            <a:extLst>
              <a:ext uri="{FF2B5EF4-FFF2-40B4-BE49-F238E27FC236}">
                <a16:creationId xmlns:a16="http://schemas.microsoft.com/office/drawing/2014/main" id="{02572921-E9BC-4AA0-AFB5-CD570B9A9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6094" l="9766" r="97266">
                        <a14:foregroundMark x1="69922" y1="53516" x2="53906" y2="30859"/>
                        <a14:foregroundMark x1="50781" y1="11719" x2="69141" y2="0"/>
                        <a14:foregroundMark x1="97656" y1="13672" x2="97656" y2="13672"/>
                        <a14:foregroundMark x1="86328" y1="63281" x2="96094" y2="78125"/>
                        <a14:foregroundMark x1="90625" y1="83984" x2="73047" y2="79688"/>
                        <a14:foregroundMark x1="92188" y1="85156" x2="83594" y2="96094"/>
                        <a14:foregroundMark x1="92578" y1="95313" x2="81641" y2="80078"/>
                        <a14:foregroundMark x1="50391" y1="92188" x2="51172" y2="18359"/>
                        <a14:foregroundMark x1="41016" y1="87109" x2="68359" y2="82422"/>
                        <a14:foregroundMark x1="51563" y1="73047" x2="63281" y2="27734"/>
                        <a14:foregroundMark x1="45703" y1="28516" x2="62500" y2="3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" b="-7088"/>
          <a:stretch/>
        </p:blipFill>
        <p:spPr bwMode="auto">
          <a:xfrm rot="5400000">
            <a:off x="8825351" y="3842405"/>
            <a:ext cx="415498" cy="44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文字方塊 91">
            <a:extLst>
              <a:ext uri="{FF2B5EF4-FFF2-40B4-BE49-F238E27FC236}">
                <a16:creationId xmlns:a16="http://schemas.microsoft.com/office/drawing/2014/main" id="{D7715559-B7AE-4479-8748-76E5DE508B12}"/>
              </a:ext>
            </a:extLst>
          </p:cNvPr>
          <p:cNvSpPr txBox="1"/>
          <p:nvPr/>
        </p:nvSpPr>
        <p:spPr>
          <a:xfrm>
            <a:off x="7621618" y="3921724"/>
            <a:ext cx="607218" cy="252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1C64F3EC-5337-4844-B6A4-78F760FA946E}"/>
              </a:ext>
            </a:extLst>
          </p:cNvPr>
          <p:cNvSpPr txBox="1"/>
          <p:nvPr/>
        </p:nvSpPr>
        <p:spPr>
          <a:xfrm>
            <a:off x="9821322" y="3915726"/>
            <a:ext cx="660887" cy="25200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C00000"/>
                </a:solidFill>
              </a:rPr>
              <a:t>False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2F8E5FBB-F177-44D8-A227-EBEC83776D28}"/>
              </a:ext>
            </a:extLst>
          </p:cNvPr>
          <p:cNvSpPr txBox="1"/>
          <p:nvPr/>
        </p:nvSpPr>
        <p:spPr>
          <a:xfrm>
            <a:off x="9199880" y="4455488"/>
            <a:ext cx="2607296" cy="41549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當條件式不成立時所執行的指令 </a:t>
            </a:r>
            <a:endParaRPr lang="en-US" altLang="zh-TW" sz="105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indent="-228600">
              <a:buFont typeface="+mj-lt"/>
              <a:buAutoNum type="arabicPeriod"/>
            </a:pP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繼續執行下一個 </a:t>
            </a:r>
            <a:r>
              <a:rPr lang="en-US" altLang="zh-TW" sz="105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elif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條件判斷</a:t>
            </a:r>
            <a:endParaRPr lang="en-US" altLang="zh-TW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6" name="箭號: 向右 75">
            <a:extLst>
              <a:ext uri="{FF2B5EF4-FFF2-40B4-BE49-F238E27FC236}">
                <a16:creationId xmlns:a16="http://schemas.microsoft.com/office/drawing/2014/main" id="{EB3D330B-8CFD-4B50-862F-1F2D29683E35}"/>
              </a:ext>
            </a:extLst>
          </p:cNvPr>
          <p:cNvSpPr/>
          <p:nvPr/>
        </p:nvSpPr>
        <p:spPr>
          <a:xfrm>
            <a:off x="314425" y="274635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2" name="Picture 2" descr="https://cdn-icons-png.flaticon.com/256/1636/1636021.png">
            <a:extLst>
              <a:ext uri="{FF2B5EF4-FFF2-40B4-BE49-F238E27FC236}">
                <a16:creationId xmlns:a16="http://schemas.microsoft.com/office/drawing/2014/main" id="{0A609353-7022-4F61-BB26-7BA0611AE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1894" y="3853122"/>
            <a:ext cx="454479" cy="454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3" name="群組 82">
            <a:extLst>
              <a:ext uri="{FF2B5EF4-FFF2-40B4-BE49-F238E27FC236}">
                <a16:creationId xmlns:a16="http://schemas.microsoft.com/office/drawing/2014/main" id="{B28BBFFD-8C34-4137-816F-A997887AC8BE}"/>
              </a:ext>
            </a:extLst>
          </p:cNvPr>
          <p:cNvGrpSpPr/>
          <p:nvPr/>
        </p:nvGrpSpPr>
        <p:grpSpPr>
          <a:xfrm>
            <a:off x="9895953" y="2478461"/>
            <a:ext cx="851605" cy="587313"/>
            <a:chOff x="10030845" y="2646779"/>
            <a:chExt cx="600708" cy="496340"/>
          </a:xfrm>
        </p:grpSpPr>
        <p:pic>
          <p:nvPicPr>
            <p:cNvPr id="84" name="圖片 83">
              <a:extLst>
                <a:ext uri="{FF2B5EF4-FFF2-40B4-BE49-F238E27FC236}">
                  <a16:creationId xmlns:a16="http://schemas.microsoft.com/office/drawing/2014/main" id="{01D05B4D-2EFA-495A-9682-DE2410E00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845" y="2646779"/>
              <a:ext cx="480162" cy="496340"/>
            </a:xfrm>
            <a:prstGeom prst="rect">
              <a:avLst/>
            </a:prstGeom>
          </p:spPr>
        </p:pic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32E83BEA-D693-408E-8A3C-48CF0C724877}"/>
                </a:ext>
              </a:extLst>
            </p:cNvPr>
            <p:cNvSpPr txBox="1"/>
            <p:nvPr/>
          </p:nvSpPr>
          <p:spPr>
            <a:xfrm>
              <a:off x="10072343" y="2688800"/>
              <a:ext cx="559210" cy="26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C00000"/>
                  </a:solidFill>
                </a:rPr>
                <a:t>False</a:t>
              </a:r>
              <a:endParaRPr lang="zh-TW" altLang="en-US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18210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D3E52-FEC4-4E52-B095-69F929FC4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版面畫不下，故接下來的畫面皆代表程式邏輯分析區塊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0DA56A-0533-445A-903C-9DAE0357F1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01645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3C7F366C-D3C0-4C3A-98B1-101547B3FCA6}"/>
              </a:ext>
            </a:extLst>
          </p:cNvPr>
          <p:cNvGrpSpPr/>
          <p:nvPr/>
        </p:nvGrpSpPr>
        <p:grpSpPr>
          <a:xfrm>
            <a:off x="3930685" y="66367"/>
            <a:ext cx="4396587" cy="2215966"/>
            <a:chOff x="6365876" y="2677388"/>
            <a:chExt cx="4396587" cy="221596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88FEB9F9-499D-4395-88EC-E8F619E77911}"/>
                </a:ext>
              </a:extLst>
            </p:cNvPr>
            <p:cNvGrpSpPr/>
            <p:nvPr/>
          </p:nvGrpSpPr>
          <p:grpSpPr>
            <a:xfrm>
              <a:off x="8003620" y="2677388"/>
              <a:ext cx="2758843" cy="917677"/>
              <a:chOff x="6367811" y="2858462"/>
              <a:chExt cx="2758843" cy="917677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7071061-C3D3-40B6-A743-F47815C03C3B}"/>
                  </a:ext>
                </a:extLst>
              </p:cNvPr>
              <p:cNvSpPr/>
              <p:nvPr/>
            </p:nvSpPr>
            <p:spPr>
              <a:xfrm>
                <a:off x="6367811" y="2858462"/>
                <a:ext cx="2758843" cy="907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條件式</a:t>
                </a:r>
                <a:endPara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5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8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if                          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44703C04-04B3-4820-89CD-3F55D8F8F0FA}"/>
                  </a:ext>
                </a:extLst>
              </p:cNvPr>
              <p:cNvGrpSpPr/>
              <p:nvPr/>
            </p:nvGrpSpPr>
            <p:grpSpPr>
              <a:xfrm>
                <a:off x="6637777" y="3081875"/>
                <a:ext cx="1540457" cy="694264"/>
                <a:chOff x="406580" y="4044744"/>
                <a:chExt cx="1409971" cy="577714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B1FDB1B-5B49-432D-9DD6-957A74F3AB09}"/>
                    </a:ext>
                  </a:extLst>
                </p:cNvPr>
                <p:cNvSpPr/>
                <p:nvPr/>
              </p:nvSpPr>
              <p:spPr>
                <a:xfrm>
                  <a:off x="406580" y="4044744"/>
                  <a:ext cx="1409971" cy="577714"/>
                </a:xfrm>
                <a:prstGeom prst="rect">
                  <a:avLst/>
                </a:prstGeom>
                <a:solidFill>
                  <a:srgbClr val="FFFDE3"/>
                </a:solidFill>
                <a:ln w="28575">
                  <a:solidFill>
                    <a:srgbClr val="FFD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10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age</a:t>
                  </a:r>
                </a:p>
                <a:p>
                  <a:endParaRPr lang="en-US" altLang="zh-TW" sz="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r>
                    <a:rPr lang="en-US" altLang="zh-TW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      &gt;= 60</a:t>
                  </a:r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D0E2924D-3651-45AD-98A4-7FEDEEB9B6CB}"/>
                    </a:ext>
                  </a:extLst>
                </p:cNvPr>
                <p:cNvSpPr txBox="1"/>
                <p:nvPr/>
              </p:nvSpPr>
              <p:spPr>
                <a:xfrm>
                  <a:off x="472013" y="4278811"/>
                  <a:ext cx="508545" cy="281719"/>
                </a:xfrm>
                <a:prstGeom prst="rect">
                  <a:avLst/>
                </a:prstGeom>
                <a:solidFill>
                  <a:srgbClr val="DEEBF7"/>
                </a:solidFill>
                <a:ln>
                  <a:solidFill>
                    <a:srgbClr val="DEEBF7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dirty="0"/>
                    <a:t> </a:t>
                  </a:r>
                  <a:endParaRPr lang="zh-TW" altLang="en-US" sz="1600" dirty="0"/>
                </a:p>
              </p:txBody>
            </p:sp>
          </p:grp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BC63826-83E1-4290-AEA9-A4D6268080C0}"/>
                </a:ext>
              </a:extLst>
            </p:cNvPr>
            <p:cNvSpPr txBox="1"/>
            <p:nvPr/>
          </p:nvSpPr>
          <p:spPr>
            <a:xfrm>
              <a:off x="6365876" y="4477856"/>
              <a:ext cx="2737485" cy="415498"/>
            </a:xfrm>
            <a:prstGeom prst="rect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當條件式成立時所執行的指令 </a:t>
              </a:r>
              <a:endPara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TW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print("</a:t>
              </a:r>
              <a:r>
                <a:rPr lang="zh-TW" altLang="en-US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票價</a:t>
              </a:r>
              <a:r>
                <a:rPr lang="en-US" altLang="zh-TW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150</a:t>
              </a:r>
              <a:r>
                <a:rPr lang="zh-TW" altLang="en-US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元</a:t>
              </a:r>
              <a:r>
                <a:rPr lang="en-US" altLang="zh-TW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")</a:t>
              </a:r>
            </a:p>
          </p:txBody>
        </p:sp>
        <p:pic>
          <p:nvPicPr>
            <p:cNvPr id="8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C93EEA8F-3D17-4948-82CE-ED786892B0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47"/>
            <a:stretch/>
          </p:blipFill>
          <p:spPr bwMode="auto">
            <a:xfrm>
              <a:off x="8840095" y="3617343"/>
              <a:ext cx="415498" cy="28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0A76BA8-593A-4143-BC06-7C53A9885BF3}"/>
                </a:ext>
              </a:extLst>
            </p:cNvPr>
            <p:cNvGrpSpPr/>
            <p:nvPr/>
          </p:nvGrpSpPr>
          <p:grpSpPr>
            <a:xfrm>
              <a:off x="7527982" y="3856855"/>
              <a:ext cx="1398069" cy="595652"/>
              <a:chOff x="7527982" y="3856855"/>
              <a:chExt cx="1398069" cy="595652"/>
            </a:xfrm>
          </p:grpSpPr>
          <p:pic>
            <p:nvPicPr>
              <p:cNvPr id="10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0FF2243F-57E4-43F9-95B9-F143F7BA7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22" l="17188" r="99219">
                            <a14:foregroundMark x1="88672" y1="85547" x2="89063" y2="42578"/>
                            <a14:foregroundMark x1="50195" y1="62500" x2="49609" y2="39063"/>
                            <a14:foregroundMark x1="50214" y1="63281" x2="50195" y2="62500"/>
                            <a14:foregroundMark x1="50220" y1="63504" x2="50214" y2="63281"/>
                            <a14:foregroundMark x1="47266" y1="94922" x2="47545" y2="94377"/>
                            <a14:foregroundMark x1="87891" y1="91016" x2="90234" y2="55078"/>
                            <a14:foregroundMark x1="91016" y1="38281" x2="78906" y2="36328"/>
                            <a14:foregroundMark x1="83203" y1="27734" x2="63281" y2="12109"/>
                            <a14:foregroundMark x1="35938" y1="12109" x2="99219" y2="21094"/>
                            <a14:foregroundMark x1="95313" y1="31641" x2="87109" y2="0"/>
                            <a14:foregroundMark x1="86719" y1="3516" x2="89063" y2="391"/>
                            <a14:foregroundMark x1="91406" y1="7031" x2="75781" y2="4297"/>
                            <a14:foregroundMark x1="55469" y1="15234" x2="32031" y2="7031"/>
                            <a14:foregroundMark x1="49609" y1="6641" x2="49609" y2="6641"/>
                            <a14:foregroundMark x1="47266" y1="8203" x2="47266" y2="8203"/>
                            <a14:foregroundMark x1="47266" y1="8203" x2="47266" y2="8203"/>
                            <a14:foregroundMark x1="47266" y1="8203" x2="47266" y2="8203"/>
                            <a14:foregroundMark x1="50000" y1="4297" x2="91797" y2="9375"/>
                            <a14:foregroundMark x1="89453" y1="8594" x2="75391" y2="4688"/>
                            <a14:backgroundMark x1="51563" y1="85938" x2="46094" y2="76953"/>
                            <a14:backgroundMark x1="50391" y1="82813" x2="48828" y2="59766"/>
                            <a14:backgroundMark x1="48828" y1="85547" x2="53906" y2="86328"/>
                            <a14:backgroundMark x1="51953" y1="65234" x2="51953" y2="65234"/>
                            <a14:backgroundMark x1="54297" y1="62500" x2="54297" y2="62500"/>
                            <a14:backgroundMark x1="54297" y1="62500" x2="54297" y2="62500"/>
                            <a14:backgroundMark x1="50391" y1="63672" x2="50391" y2="63672"/>
                            <a14:backgroundMark x1="50391" y1="63672" x2="50391" y2="63672"/>
                            <a14:backgroundMark x1="50391" y1="63672" x2="49219" y2="64453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68" t="-1906" r="-1"/>
              <a:stretch/>
            </p:blipFill>
            <p:spPr bwMode="auto">
              <a:xfrm rot="10800000">
                <a:off x="7527983" y="3860742"/>
                <a:ext cx="371590" cy="423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02F2633F-2759-40D7-8D04-71D3D8405BF3}"/>
                  </a:ext>
                </a:extLst>
              </p:cNvPr>
              <p:cNvGrpSpPr/>
              <p:nvPr/>
            </p:nvGrpSpPr>
            <p:grpSpPr>
              <a:xfrm>
                <a:off x="7527982" y="3856855"/>
                <a:ext cx="1398069" cy="595652"/>
                <a:chOff x="7527983" y="3858214"/>
                <a:chExt cx="1398069" cy="595652"/>
              </a:xfrm>
            </p:grpSpPr>
            <p:pic>
              <p:nvPicPr>
                <p:cNvPr id="12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5112B3F0-C077-4740-BC44-A2D1C7631D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8510554" y="3858225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FA08458F-DBC7-492B-BAA3-078C37F8DD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8181976" y="3858214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5EA3AA4F-862B-42BE-A233-AC0DAC5A61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7853398" y="3858214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8E636E10-5718-4E23-A08D-D629A255F1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92" t="35529"/>
                <a:stretch/>
              </p:blipFill>
              <p:spPr bwMode="auto">
                <a:xfrm rot="10800000">
                  <a:off x="7527983" y="4185989"/>
                  <a:ext cx="379384" cy="267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EEAD763F-C631-4C4E-8371-9CA98802AA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9219" l="9766" r="98047">
                              <a14:foregroundMark x1="97266" y1="76563" x2="98047" y2="76953"/>
                              <a14:foregroundMark x1="49609" y1="71484" x2="46484" y2="58594"/>
                              <a14:foregroundMark x1="85547" y1="82422" x2="91797" y2="99219"/>
                              <a14:foregroundMark x1="85156" y1="62891" x2="78906" y2="80859"/>
                              <a14:foregroundMark x1="83203" y1="84766" x2="88281" y2="12500"/>
                              <a14:foregroundMark x1="83984" y1="71484" x2="84766" y2="0"/>
                              <a14:foregroundMark x1="48828" y1="90625" x2="53906" y2="85156"/>
                              <a14:backgroundMark x1="99609" y1="23047" x2="94531" y2="18750"/>
                              <a14:backgroundMark x1="50781" y1="16406" x2="46484" y2="16797"/>
                              <a14:backgroundMark x1="51172" y1="33594" x2="42188" y2="32422"/>
                              <a14:backgroundMark x1="51172" y1="33594" x2="48828" y2="34375"/>
                              <a14:backgroundMark x1="50000" y1="38281" x2="43359" y2="36719"/>
                              <a14:backgroundMark x1="50391" y1="35547" x2="51563" y2="33203"/>
                              <a14:backgroundMark x1="58984" y1="33594" x2="39453" y2="31250"/>
                              <a14:backgroundMark x1="66406" y1="42578" x2="61719" y2="43359"/>
                              <a14:backgroundMark x1="64844" y1="50391" x2="55078" y2="50000"/>
                              <a14:backgroundMark x1="60156" y1="53516" x2="48438" y2="51953"/>
                              <a14:backgroundMark x1="56641" y1="50000" x2="44922" y2="50000"/>
                              <a14:backgroundMark x1="61328" y1="53516" x2="48438" y2="51953"/>
                              <a14:backgroundMark x1="62109" y1="53906" x2="42969" y2="51172"/>
                              <a14:backgroundMark x1="62109" y1="48438" x2="53906" y2="312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7534855" y="3858216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31F7E58-027E-42A1-87FA-46E5C17B1245}"/>
                </a:ext>
              </a:extLst>
            </p:cNvPr>
            <p:cNvGrpSpPr/>
            <p:nvPr/>
          </p:nvGrpSpPr>
          <p:grpSpPr>
            <a:xfrm flipH="1">
              <a:off x="9167538" y="3857337"/>
              <a:ext cx="1398069" cy="595652"/>
              <a:chOff x="7527982" y="3856855"/>
              <a:chExt cx="1398069" cy="595652"/>
            </a:xfrm>
          </p:grpSpPr>
          <p:pic>
            <p:nvPicPr>
              <p:cNvPr id="18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5C311A36-7E86-400C-A314-3596DBE0ED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22" l="17188" r="99219">
                            <a14:foregroundMark x1="88672" y1="85547" x2="89063" y2="42578"/>
                            <a14:foregroundMark x1="50195" y1="62500" x2="49609" y2="39063"/>
                            <a14:foregroundMark x1="50214" y1="63281" x2="50195" y2="62500"/>
                            <a14:foregroundMark x1="50220" y1="63504" x2="50214" y2="63281"/>
                            <a14:foregroundMark x1="47266" y1="94922" x2="47545" y2="94377"/>
                            <a14:foregroundMark x1="87891" y1="91016" x2="90234" y2="55078"/>
                            <a14:foregroundMark x1="91016" y1="38281" x2="78906" y2="36328"/>
                            <a14:foregroundMark x1="83203" y1="27734" x2="63281" y2="12109"/>
                            <a14:foregroundMark x1="35938" y1="12109" x2="99219" y2="21094"/>
                            <a14:foregroundMark x1="95313" y1="31641" x2="87109" y2="0"/>
                            <a14:foregroundMark x1="86719" y1="3516" x2="89063" y2="391"/>
                            <a14:foregroundMark x1="91406" y1="7031" x2="75781" y2="4297"/>
                            <a14:foregroundMark x1="55469" y1="15234" x2="32031" y2="7031"/>
                            <a14:foregroundMark x1="49609" y1="6641" x2="49609" y2="6641"/>
                            <a14:foregroundMark x1="47266" y1="8203" x2="47266" y2="8203"/>
                            <a14:foregroundMark x1="47266" y1="8203" x2="47266" y2="8203"/>
                            <a14:foregroundMark x1="47266" y1="8203" x2="47266" y2="8203"/>
                            <a14:foregroundMark x1="50000" y1="4297" x2="91797" y2="9375"/>
                            <a14:foregroundMark x1="89453" y1="8594" x2="75391" y2="4688"/>
                            <a14:backgroundMark x1="51563" y1="85938" x2="46094" y2="76953"/>
                            <a14:backgroundMark x1="50391" y1="82813" x2="48828" y2="59766"/>
                            <a14:backgroundMark x1="48828" y1="85547" x2="53906" y2="86328"/>
                            <a14:backgroundMark x1="51953" y1="65234" x2="51953" y2="65234"/>
                            <a14:backgroundMark x1="54297" y1="62500" x2="54297" y2="62500"/>
                            <a14:backgroundMark x1="54297" y1="62500" x2="54297" y2="62500"/>
                            <a14:backgroundMark x1="50391" y1="63672" x2="50391" y2="63672"/>
                            <a14:backgroundMark x1="50391" y1="63672" x2="50391" y2="63672"/>
                            <a14:backgroundMark x1="50391" y1="63672" x2="49219" y2="64453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68" t="-1906" r="-1"/>
              <a:stretch/>
            </p:blipFill>
            <p:spPr bwMode="auto">
              <a:xfrm rot="10800000">
                <a:off x="7527983" y="3860742"/>
                <a:ext cx="371590" cy="423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7EEC285D-54A2-489C-96DE-E63DA3B70E4E}"/>
                  </a:ext>
                </a:extLst>
              </p:cNvPr>
              <p:cNvGrpSpPr/>
              <p:nvPr/>
            </p:nvGrpSpPr>
            <p:grpSpPr>
              <a:xfrm>
                <a:off x="7527982" y="3856855"/>
                <a:ext cx="1398069" cy="595652"/>
                <a:chOff x="7527983" y="3858214"/>
                <a:chExt cx="1398069" cy="595652"/>
              </a:xfrm>
            </p:grpSpPr>
            <p:pic>
              <p:nvPicPr>
                <p:cNvPr id="20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9A7425CE-8930-4DA2-AD1C-2FC005A09D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8510554" y="3858225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0680FF13-CF63-4D03-ACBF-E1BBD093CA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8181976" y="3858214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96099D60-27F7-472B-A89A-B6DD277575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7853398" y="3858214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15127AA4-F19C-4AA0-A9CA-A7EBE6E61D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92" t="35529"/>
                <a:stretch/>
              </p:blipFill>
              <p:spPr bwMode="auto">
                <a:xfrm rot="10800000">
                  <a:off x="7527983" y="4185989"/>
                  <a:ext cx="379384" cy="267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1E012A3A-0B0B-4DBC-B1CC-AAA7CA2D5D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9219" l="9766" r="98047">
                              <a14:foregroundMark x1="97266" y1="76563" x2="98047" y2="76953"/>
                              <a14:foregroundMark x1="49609" y1="71484" x2="46484" y2="58594"/>
                              <a14:foregroundMark x1="85547" y1="82422" x2="91797" y2="99219"/>
                              <a14:foregroundMark x1="85156" y1="62891" x2="78906" y2="80859"/>
                              <a14:foregroundMark x1="83203" y1="84766" x2="88281" y2="12500"/>
                              <a14:foregroundMark x1="83984" y1="71484" x2="84766" y2="0"/>
                              <a14:foregroundMark x1="48828" y1="90625" x2="53906" y2="85156"/>
                              <a14:backgroundMark x1="99609" y1="23047" x2="94531" y2="18750"/>
                              <a14:backgroundMark x1="50781" y1="16406" x2="46484" y2="16797"/>
                              <a14:backgroundMark x1="51172" y1="33594" x2="42188" y2="32422"/>
                              <a14:backgroundMark x1="51172" y1="33594" x2="48828" y2="34375"/>
                              <a14:backgroundMark x1="50000" y1="38281" x2="43359" y2="36719"/>
                              <a14:backgroundMark x1="50391" y1="35547" x2="51563" y2="33203"/>
                              <a14:backgroundMark x1="58984" y1="33594" x2="39453" y2="31250"/>
                              <a14:backgroundMark x1="66406" y1="42578" x2="61719" y2="43359"/>
                              <a14:backgroundMark x1="64844" y1="50391" x2="55078" y2="50000"/>
                              <a14:backgroundMark x1="60156" y1="53516" x2="48438" y2="51953"/>
                              <a14:backgroundMark x1="56641" y1="50000" x2="44922" y2="50000"/>
                              <a14:backgroundMark x1="61328" y1="53516" x2="48438" y2="51953"/>
                              <a14:backgroundMark x1="62109" y1="53906" x2="42969" y2="51172"/>
                              <a14:backgroundMark x1="62109" y1="48438" x2="53906" y2="312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7534855" y="3858216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5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E6E33343-932D-49E5-9EA0-249B24691A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6094" l="9766" r="97266">
                          <a14:foregroundMark x1="69922" y1="53516" x2="53906" y2="30859"/>
                          <a14:foregroundMark x1="50781" y1="11719" x2="69141" y2="0"/>
                          <a14:foregroundMark x1="97656" y1="13672" x2="97656" y2="13672"/>
                          <a14:foregroundMark x1="86328" y1="63281" x2="96094" y2="78125"/>
                          <a14:foregroundMark x1="90625" y1="83984" x2="73047" y2="79688"/>
                          <a14:foregroundMark x1="92188" y1="85156" x2="83594" y2="96094"/>
                          <a14:foregroundMark x1="92578" y1="95313" x2="81641" y2="80078"/>
                          <a14:foregroundMark x1="50391" y1="92188" x2="51172" y2="18359"/>
                          <a14:foregroundMark x1="41016" y1="87109" x2="68359" y2="82422"/>
                          <a14:foregroundMark x1="51563" y1="73047" x2="63281" y2="27734"/>
                          <a14:foregroundMark x1="45703" y1="28516" x2="62500" y2="3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-7088"/>
            <a:stretch/>
          </p:blipFill>
          <p:spPr bwMode="auto">
            <a:xfrm rot="5400000">
              <a:off x="8825351" y="3842405"/>
              <a:ext cx="415498" cy="44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20B26E7-C458-4E3C-B153-7DB574E61A0C}"/>
                </a:ext>
              </a:extLst>
            </p:cNvPr>
            <p:cNvSpPr txBox="1"/>
            <p:nvPr/>
          </p:nvSpPr>
          <p:spPr>
            <a:xfrm>
              <a:off x="7621618" y="3921724"/>
              <a:ext cx="607218" cy="2520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2">
                      <a:lumMod val="75000"/>
                    </a:schemeClr>
                  </a:solidFill>
                </a:rPr>
                <a:t>True</a:t>
              </a:r>
              <a:endParaRPr lang="zh-TW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AFAF0C3-7BC1-4092-B47E-5B0218CF5338}"/>
                </a:ext>
              </a:extLst>
            </p:cNvPr>
            <p:cNvSpPr txBox="1"/>
            <p:nvPr/>
          </p:nvSpPr>
          <p:spPr>
            <a:xfrm>
              <a:off x="9821322" y="3915726"/>
              <a:ext cx="660887" cy="2520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False</a:t>
              </a:r>
              <a:endParaRPr lang="zh-TW" alt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32" name="Picture 2" descr="https://cdn-icons-png.flaticon.com/256/1636/1636021.png">
              <a:extLst>
                <a:ext uri="{FF2B5EF4-FFF2-40B4-BE49-F238E27FC236}">
                  <a16:creationId xmlns:a16="http://schemas.microsoft.com/office/drawing/2014/main" id="{069A55AC-58CE-492F-A814-3F8FB7ECA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894" y="3853122"/>
              <a:ext cx="454479" cy="454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742CB756-2058-4356-892D-5C8120FA8B49}"/>
              </a:ext>
            </a:extLst>
          </p:cNvPr>
          <p:cNvGrpSpPr/>
          <p:nvPr/>
        </p:nvGrpSpPr>
        <p:grpSpPr>
          <a:xfrm>
            <a:off x="6892641" y="1643157"/>
            <a:ext cx="1684580" cy="792573"/>
            <a:chOff x="6706348" y="2839690"/>
            <a:chExt cx="1151630" cy="792573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F30D4C2-1679-4145-A54A-5157A2ADE75A}"/>
                </a:ext>
              </a:extLst>
            </p:cNvPr>
            <p:cNvSpPr/>
            <p:nvPr/>
          </p:nvSpPr>
          <p:spPr>
            <a:xfrm>
              <a:off x="6706348" y="2839690"/>
              <a:ext cx="115163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條件式                        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5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20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elif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02C4D927-BE85-4C37-A464-806A89FD3F69}"/>
                </a:ext>
              </a:extLst>
            </p:cNvPr>
            <p:cNvGrpSpPr/>
            <p:nvPr/>
          </p:nvGrpSpPr>
          <p:grpSpPr>
            <a:xfrm>
              <a:off x="6954638" y="3056263"/>
              <a:ext cx="738321" cy="576000"/>
              <a:chOff x="696605" y="4023425"/>
              <a:chExt cx="675783" cy="479303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78AB0F4D-6ECB-4C83-9A7A-4D8241B3E461}"/>
                  </a:ext>
                </a:extLst>
              </p:cNvPr>
              <p:cNvSpPr/>
              <p:nvPr/>
            </p:nvSpPr>
            <p:spPr>
              <a:xfrm>
                <a:off x="696605" y="4023425"/>
                <a:ext cx="675783" cy="479303"/>
              </a:xfrm>
              <a:prstGeom prst="rect">
                <a:avLst/>
              </a:prstGeom>
              <a:solidFill>
                <a:srgbClr val="FFFDE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age</a:t>
                </a:r>
              </a:p>
              <a:p>
                <a:endParaRPr lang="en-US" altLang="zh-TW" sz="3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</a:t>
                </a:r>
                <a:r>
                  <a:rPr lang="en-US" altLang="zh-TW" sz="1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&gt;= 13</a:t>
                </a:r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F3333D56-C2CE-4BAD-A0D8-2CBA5C66998B}"/>
                  </a:ext>
                </a:extLst>
              </p:cNvPr>
              <p:cNvSpPr txBox="1"/>
              <p:nvPr/>
            </p:nvSpPr>
            <p:spPr>
              <a:xfrm>
                <a:off x="712395" y="4220199"/>
                <a:ext cx="247787" cy="230497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TW" altLang="en-US" sz="1200" b="1" dirty="0"/>
              </a:p>
            </p:txBody>
          </p:sp>
        </p:grp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C6591111-2ED8-4EBC-A2E6-55F672F42FC6}"/>
              </a:ext>
            </a:extLst>
          </p:cNvPr>
          <p:cNvGrpSpPr/>
          <p:nvPr/>
        </p:nvGrpSpPr>
        <p:grpSpPr>
          <a:xfrm>
            <a:off x="6483824" y="2452482"/>
            <a:ext cx="2738909" cy="576000"/>
            <a:chOff x="8726910" y="4470359"/>
            <a:chExt cx="3037625" cy="835646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074BB67F-DBA7-4E9B-8B24-8274ED00A60F}"/>
                </a:ext>
              </a:extLst>
            </p:cNvPr>
            <p:cNvGrpSpPr/>
            <p:nvPr/>
          </p:nvGrpSpPr>
          <p:grpSpPr>
            <a:xfrm>
              <a:off x="8726910" y="4470359"/>
              <a:ext cx="3037625" cy="835646"/>
              <a:chOff x="7527982" y="3617343"/>
              <a:chExt cx="3037625" cy="835646"/>
            </a:xfrm>
          </p:grpSpPr>
          <p:pic>
            <p:nvPicPr>
              <p:cNvPr id="65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5D47661F-5C23-4683-91E4-003C80F3C0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0647"/>
              <a:stretch/>
            </p:blipFill>
            <p:spPr bwMode="auto">
              <a:xfrm>
                <a:off x="8840095" y="3617343"/>
                <a:ext cx="415498" cy="288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6" name="群組 65">
                <a:extLst>
                  <a:ext uri="{FF2B5EF4-FFF2-40B4-BE49-F238E27FC236}">
                    <a16:creationId xmlns:a16="http://schemas.microsoft.com/office/drawing/2014/main" id="{66541CEA-8EBF-4FE1-8501-1AF51A9AF1EF}"/>
                  </a:ext>
                </a:extLst>
              </p:cNvPr>
              <p:cNvGrpSpPr/>
              <p:nvPr/>
            </p:nvGrpSpPr>
            <p:grpSpPr>
              <a:xfrm>
                <a:off x="7527982" y="3856855"/>
                <a:ext cx="1398069" cy="595652"/>
                <a:chOff x="7527982" y="3856855"/>
                <a:chExt cx="1398069" cy="595652"/>
              </a:xfrm>
            </p:grpSpPr>
            <p:pic>
              <p:nvPicPr>
                <p:cNvPr id="77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0165E766-CED4-4159-A691-8C0B773702D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4922" l="17188" r="99219">
                              <a14:foregroundMark x1="88672" y1="85547" x2="89063" y2="42578"/>
                              <a14:foregroundMark x1="50195" y1="62500" x2="49609" y2="39063"/>
                              <a14:foregroundMark x1="50214" y1="63281" x2="50195" y2="62500"/>
                              <a14:foregroundMark x1="50220" y1="63504" x2="50214" y2="63281"/>
                              <a14:foregroundMark x1="47266" y1="94922" x2="47545" y2="94377"/>
                              <a14:foregroundMark x1="87891" y1="91016" x2="90234" y2="55078"/>
                              <a14:foregroundMark x1="91016" y1="38281" x2="78906" y2="36328"/>
                              <a14:foregroundMark x1="83203" y1="27734" x2="63281" y2="12109"/>
                              <a14:foregroundMark x1="35938" y1="12109" x2="99219" y2="21094"/>
                              <a14:foregroundMark x1="95313" y1="31641" x2="87109" y2="0"/>
                              <a14:foregroundMark x1="86719" y1="3516" x2="89063" y2="391"/>
                              <a14:foregroundMark x1="91406" y1="7031" x2="75781" y2="4297"/>
                              <a14:foregroundMark x1="55469" y1="15234" x2="32031" y2="7031"/>
                              <a14:foregroundMark x1="49609" y1="6641" x2="49609" y2="6641"/>
                              <a14:foregroundMark x1="47266" y1="8203" x2="47266" y2="8203"/>
                              <a14:foregroundMark x1="47266" y1="8203" x2="47266" y2="8203"/>
                              <a14:foregroundMark x1="47266" y1="8203" x2="47266" y2="8203"/>
                              <a14:foregroundMark x1="50000" y1="4297" x2="91797" y2="9375"/>
                              <a14:foregroundMark x1="89453" y1="8594" x2="75391" y2="4688"/>
                              <a14:backgroundMark x1="51563" y1="85938" x2="46094" y2="76953"/>
                              <a14:backgroundMark x1="50391" y1="82813" x2="48828" y2="59766"/>
                              <a14:backgroundMark x1="48828" y1="85547" x2="53906" y2="86328"/>
                              <a14:backgroundMark x1="51953" y1="65234" x2="51953" y2="65234"/>
                              <a14:backgroundMark x1="54297" y1="62500" x2="54297" y2="62500"/>
                              <a14:backgroundMark x1="54297" y1="62500" x2="54297" y2="62500"/>
                              <a14:backgroundMark x1="50391" y1="63672" x2="50391" y2="63672"/>
                              <a14:backgroundMark x1="50391" y1="63672" x2="50391" y2="63672"/>
                              <a14:backgroundMark x1="50391" y1="63672" x2="49219" y2="64453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68" t="-1906" r="-1"/>
                <a:stretch/>
              </p:blipFill>
              <p:spPr bwMode="auto">
                <a:xfrm rot="10800000">
                  <a:off x="7527983" y="3860742"/>
                  <a:ext cx="371590" cy="423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CC813CD7-C16F-41B2-B914-26F5BF8E50D6}"/>
                    </a:ext>
                  </a:extLst>
                </p:cNvPr>
                <p:cNvGrpSpPr/>
                <p:nvPr/>
              </p:nvGrpSpPr>
              <p:grpSpPr>
                <a:xfrm>
                  <a:off x="7527982" y="3856855"/>
                  <a:ext cx="1398069" cy="595652"/>
                  <a:chOff x="7527983" y="3858214"/>
                  <a:chExt cx="1398069" cy="595652"/>
                </a:xfrm>
              </p:grpSpPr>
              <p:pic>
                <p:nvPicPr>
                  <p:cNvPr id="79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2BCC3224-3C76-40C7-8039-ED647B9CD1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8510554" y="3858225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0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A3C3AAD7-E9A9-42F4-8F77-CDB923F5EDB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8181976" y="3858214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1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693B3882-147D-4219-B304-3BE94E3A51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7853398" y="3858214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2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ECE43844-C351-41AD-B50F-01F2C64772A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692" t="35529"/>
                  <a:stretch/>
                </p:blipFill>
                <p:spPr bwMode="auto">
                  <a:xfrm rot="10800000">
                    <a:off x="7527983" y="4185989"/>
                    <a:ext cx="379384" cy="2678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3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C42D09AA-5438-4B3C-A117-B7481A23D99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0" b="99219" l="9766" r="98047">
                                <a14:foregroundMark x1="97266" y1="76563" x2="98047" y2="76953"/>
                                <a14:foregroundMark x1="49609" y1="71484" x2="46484" y2="58594"/>
                                <a14:foregroundMark x1="85547" y1="82422" x2="91797" y2="99219"/>
                                <a14:foregroundMark x1="85156" y1="62891" x2="78906" y2="80859"/>
                                <a14:foregroundMark x1="83203" y1="84766" x2="88281" y2="12500"/>
                                <a14:foregroundMark x1="83984" y1="71484" x2="84766" y2="0"/>
                                <a14:foregroundMark x1="48828" y1="90625" x2="53906" y2="85156"/>
                                <a14:backgroundMark x1="99609" y1="23047" x2="94531" y2="18750"/>
                                <a14:backgroundMark x1="50781" y1="16406" x2="46484" y2="16797"/>
                                <a14:backgroundMark x1="51172" y1="33594" x2="42188" y2="32422"/>
                                <a14:backgroundMark x1="51172" y1="33594" x2="48828" y2="34375"/>
                                <a14:backgroundMark x1="50000" y1="38281" x2="43359" y2="36719"/>
                                <a14:backgroundMark x1="50391" y1="35547" x2="51563" y2="33203"/>
                                <a14:backgroundMark x1="58984" y1="33594" x2="39453" y2="31250"/>
                                <a14:backgroundMark x1="66406" y1="42578" x2="61719" y2="43359"/>
                                <a14:backgroundMark x1="64844" y1="50391" x2="55078" y2="50000"/>
                                <a14:backgroundMark x1="60156" y1="53516" x2="48438" y2="51953"/>
                                <a14:backgroundMark x1="56641" y1="50000" x2="44922" y2="50000"/>
                                <a14:backgroundMark x1="61328" y1="53516" x2="48438" y2="51953"/>
                                <a14:backgroundMark x1="62109" y1="53906" x2="42969" y2="51172"/>
                                <a14:backgroundMark x1="62109" y1="48438" x2="53906" y2="312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7534855" y="3858216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67" name="群組 66">
                <a:extLst>
                  <a:ext uri="{FF2B5EF4-FFF2-40B4-BE49-F238E27FC236}">
                    <a16:creationId xmlns:a16="http://schemas.microsoft.com/office/drawing/2014/main" id="{6A08ED7B-D89A-45A3-9E91-D703DB2BA902}"/>
                  </a:ext>
                </a:extLst>
              </p:cNvPr>
              <p:cNvGrpSpPr/>
              <p:nvPr/>
            </p:nvGrpSpPr>
            <p:grpSpPr>
              <a:xfrm flipH="1">
                <a:off x="9167538" y="3857337"/>
                <a:ext cx="1398069" cy="595652"/>
                <a:chOff x="7527982" y="3856855"/>
                <a:chExt cx="1398069" cy="595652"/>
              </a:xfrm>
            </p:grpSpPr>
            <p:pic>
              <p:nvPicPr>
                <p:cNvPr id="70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3B0854E1-44A5-4065-9A0F-EC6E0F8C88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4922" l="17188" r="99219">
                              <a14:foregroundMark x1="88672" y1="85547" x2="89063" y2="42578"/>
                              <a14:foregroundMark x1="50195" y1="62500" x2="49609" y2="39063"/>
                              <a14:foregroundMark x1="50214" y1="63281" x2="50195" y2="62500"/>
                              <a14:foregroundMark x1="50220" y1="63504" x2="50214" y2="63281"/>
                              <a14:foregroundMark x1="47266" y1="94922" x2="47545" y2="94377"/>
                              <a14:foregroundMark x1="87891" y1="91016" x2="90234" y2="55078"/>
                              <a14:foregroundMark x1="91016" y1="38281" x2="78906" y2="36328"/>
                              <a14:foregroundMark x1="83203" y1="27734" x2="63281" y2="12109"/>
                              <a14:foregroundMark x1="35938" y1="12109" x2="99219" y2="21094"/>
                              <a14:foregroundMark x1="95313" y1="31641" x2="87109" y2="0"/>
                              <a14:foregroundMark x1="86719" y1="3516" x2="89063" y2="391"/>
                              <a14:foregroundMark x1="91406" y1="7031" x2="75781" y2="4297"/>
                              <a14:foregroundMark x1="55469" y1="15234" x2="32031" y2="7031"/>
                              <a14:foregroundMark x1="49609" y1="6641" x2="49609" y2="6641"/>
                              <a14:foregroundMark x1="47266" y1="8203" x2="47266" y2="8203"/>
                              <a14:foregroundMark x1="47266" y1="8203" x2="47266" y2="8203"/>
                              <a14:foregroundMark x1="47266" y1="8203" x2="47266" y2="8203"/>
                              <a14:foregroundMark x1="50000" y1="4297" x2="91797" y2="9375"/>
                              <a14:foregroundMark x1="89453" y1="8594" x2="75391" y2="4688"/>
                              <a14:backgroundMark x1="51563" y1="85938" x2="46094" y2="76953"/>
                              <a14:backgroundMark x1="50391" y1="82813" x2="48828" y2="59766"/>
                              <a14:backgroundMark x1="48828" y1="85547" x2="53906" y2="86328"/>
                              <a14:backgroundMark x1="51953" y1="65234" x2="51953" y2="65234"/>
                              <a14:backgroundMark x1="54297" y1="62500" x2="54297" y2="62500"/>
                              <a14:backgroundMark x1="54297" y1="62500" x2="54297" y2="62500"/>
                              <a14:backgroundMark x1="50391" y1="63672" x2="50391" y2="63672"/>
                              <a14:backgroundMark x1="50391" y1="63672" x2="50391" y2="63672"/>
                              <a14:backgroundMark x1="50391" y1="63672" x2="49219" y2="64453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68" t="-1906" r="-1"/>
                <a:stretch/>
              </p:blipFill>
              <p:spPr bwMode="auto">
                <a:xfrm rot="10800000">
                  <a:off x="7527983" y="3860742"/>
                  <a:ext cx="371590" cy="423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71" name="群組 70">
                  <a:extLst>
                    <a:ext uri="{FF2B5EF4-FFF2-40B4-BE49-F238E27FC236}">
                      <a16:creationId xmlns:a16="http://schemas.microsoft.com/office/drawing/2014/main" id="{7264EC23-C247-40A2-AC42-D3139DEA368B}"/>
                    </a:ext>
                  </a:extLst>
                </p:cNvPr>
                <p:cNvGrpSpPr/>
                <p:nvPr/>
              </p:nvGrpSpPr>
              <p:grpSpPr>
                <a:xfrm>
                  <a:off x="7527982" y="3856855"/>
                  <a:ext cx="1398069" cy="595652"/>
                  <a:chOff x="7527983" y="3858214"/>
                  <a:chExt cx="1398069" cy="595652"/>
                </a:xfrm>
              </p:grpSpPr>
              <p:pic>
                <p:nvPicPr>
                  <p:cNvPr id="72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4A448FE7-E854-42E6-8D59-35CEBD8583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8510554" y="3858225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3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6E0C9A9C-1433-43AE-95BA-61975BC33E3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8181976" y="3858214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4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90527231-14FA-4601-916E-4CC78BABE38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7853398" y="3858214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5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69CE7427-8585-4EF6-88FF-22698E1DD0D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692" t="35529"/>
                  <a:stretch/>
                </p:blipFill>
                <p:spPr bwMode="auto">
                  <a:xfrm rot="10800000">
                    <a:off x="7527983" y="4185989"/>
                    <a:ext cx="379384" cy="2678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6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BA36C608-801C-4339-93F5-8A4798AF6788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0" b="99219" l="9766" r="98047">
                                <a14:foregroundMark x1="97266" y1="76563" x2="98047" y2="76953"/>
                                <a14:foregroundMark x1="49609" y1="71484" x2="46484" y2="58594"/>
                                <a14:foregroundMark x1="85547" y1="82422" x2="91797" y2="99219"/>
                                <a14:foregroundMark x1="85156" y1="62891" x2="78906" y2="80859"/>
                                <a14:foregroundMark x1="83203" y1="84766" x2="88281" y2="12500"/>
                                <a14:foregroundMark x1="83984" y1="71484" x2="84766" y2="0"/>
                                <a14:foregroundMark x1="48828" y1="90625" x2="53906" y2="85156"/>
                                <a14:backgroundMark x1="99609" y1="23047" x2="94531" y2="18750"/>
                                <a14:backgroundMark x1="50781" y1="16406" x2="46484" y2="16797"/>
                                <a14:backgroundMark x1="51172" y1="33594" x2="42188" y2="32422"/>
                                <a14:backgroundMark x1="51172" y1="33594" x2="48828" y2="34375"/>
                                <a14:backgroundMark x1="50000" y1="38281" x2="43359" y2="36719"/>
                                <a14:backgroundMark x1="50391" y1="35547" x2="51563" y2="33203"/>
                                <a14:backgroundMark x1="58984" y1="33594" x2="39453" y2="31250"/>
                                <a14:backgroundMark x1="66406" y1="42578" x2="61719" y2="43359"/>
                                <a14:backgroundMark x1="64844" y1="50391" x2="55078" y2="50000"/>
                                <a14:backgroundMark x1="60156" y1="53516" x2="48438" y2="51953"/>
                                <a14:backgroundMark x1="56641" y1="50000" x2="44922" y2="50000"/>
                                <a14:backgroundMark x1="61328" y1="53516" x2="48438" y2="51953"/>
                                <a14:backgroundMark x1="62109" y1="53906" x2="42969" y2="51172"/>
                                <a14:backgroundMark x1="62109" y1="48438" x2="53906" y2="312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7534855" y="3858216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831C5202-9D5D-45D6-B36E-8E350C2CFE30}"/>
                  </a:ext>
                </a:extLst>
              </p:cNvPr>
              <p:cNvSpPr txBox="1"/>
              <p:nvPr/>
            </p:nvSpPr>
            <p:spPr>
              <a:xfrm>
                <a:off x="7621618" y="3879833"/>
                <a:ext cx="519625" cy="40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</a:rPr>
                  <a:t>True</a:t>
                </a:r>
                <a:endParaRPr lang="zh-TW" altLang="en-US" sz="1200" b="1" dirty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56C786A7-AFD4-4671-87BD-113BD651862B}"/>
                  </a:ext>
                </a:extLst>
              </p:cNvPr>
              <p:cNvSpPr txBox="1"/>
              <p:nvPr/>
            </p:nvSpPr>
            <p:spPr>
              <a:xfrm>
                <a:off x="9962173" y="3873836"/>
                <a:ext cx="557458" cy="40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</a:rPr>
                  <a:t>False</a:t>
                </a:r>
                <a:endParaRPr lang="zh-TW" altLang="en-US" sz="1200" b="1" dirty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</a:endParaRPr>
              </a:p>
            </p:txBody>
          </p:sp>
        </p:grpSp>
        <p:pic>
          <p:nvPicPr>
            <p:cNvPr id="64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E6236127-8B2D-4F93-AE4D-F60BEF01AF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63" b="97266" l="9766" r="89844">
                          <a14:foregroundMark x1="49219" y1="12500" x2="51172" y2="92578"/>
                          <a14:foregroundMark x1="9766" y1="3125" x2="10938" y2="97266"/>
                          <a14:foregroundMark x1="51563" y1="1563" x2="50000" y2="29297"/>
                          <a14:foregroundMark x1="45703" y1="7031" x2="49219" y2="91016"/>
                          <a14:foregroundMark x1="49219" y1="92188" x2="49219" y2="92188"/>
                          <a14:backgroundMark x1="87500" y1="86328" x2="84766" y2="85547"/>
                          <a14:backgroundMark x1="92578" y1="12500" x2="89453" y2="980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039682" y="4709883"/>
              <a:ext cx="415498" cy="415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E13F9B62-C93C-4467-8D40-CF16BC0641A5}"/>
              </a:ext>
            </a:extLst>
          </p:cNvPr>
          <p:cNvSpPr txBox="1"/>
          <p:nvPr/>
        </p:nvSpPr>
        <p:spPr>
          <a:xfrm>
            <a:off x="5793646" y="3055808"/>
            <a:ext cx="2006514" cy="41549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當條件式成立時所執行的指令 </a:t>
            </a:r>
            <a:endParaRPr lang="en-US" altLang="zh-TW" sz="105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print("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票價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79BEFAF-BCF5-4DF4-BDF4-14FEE6240BDB}"/>
              </a:ext>
            </a:extLst>
          </p:cNvPr>
          <p:cNvSpPr txBox="1"/>
          <p:nvPr/>
        </p:nvSpPr>
        <p:spPr>
          <a:xfrm>
            <a:off x="7882713" y="3053500"/>
            <a:ext cx="2166062" cy="41549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當條件式不成立時所執行的指令 </a:t>
            </a:r>
            <a:endParaRPr lang="en-US" altLang="zh-TW" sz="105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print("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票價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BFB28B28-5AC7-4A57-8AC6-4E2BE5AC9B2A}"/>
              </a:ext>
            </a:extLst>
          </p:cNvPr>
          <p:cNvSpPr/>
          <p:nvPr/>
        </p:nvSpPr>
        <p:spPr>
          <a:xfrm>
            <a:off x="404152" y="289780"/>
            <a:ext cx="1193642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88" name="群組 87">
            <a:extLst>
              <a:ext uri="{FF2B5EF4-FFF2-40B4-BE49-F238E27FC236}">
                <a16:creationId xmlns:a16="http://schemas.microsoft.com/office/drawing/2014/main" id="{29DDA571-0B86-4A27-93CA-20756C64D5B8}"/>
              </a:ext>
            </a:extLst>
          </p:cNvPr>
          <p:cNvGrpSpPr/>
          <p:nvPr/>
        </p:nvGrpSpPr>
        <p:grpSpPr>
          <a:xfrm>
            <a:off x="7406809" y="-151869"/>
            <a:ext cx="851605" cy="587313"/>
            <a:chOff x="10030845" y="2646779"/>
            <a:chExt cx="600708" cy="496340"/>
          </a:xfrm>
        </p:grpSpPr>
        <p:pic>
          <p:nvPicPr>
            <p:cNvPr id="89" name="圖片 88">
              <a:extLst>
                <a:ext uri="{FF2B5EF4-FFF2-40B4-BE49-F238E27FC236}">
                  <a16:creationId xmlns:a16="http://schemas.microsoft.com/office/drawing/2014/main" id="{63AC0D21-DD02-4B4F-8998-03B91404C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845" y="2646779"/>
              <a:ext cx="480162" cy="496340"/>
            </a:xfrm>
            <a:prstGeom prst="rect">
              <a:avLst/>
            </a:prstGeom>
          </p:spPr>
        </p:pic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234A9A37-DE96-4DA9-905F-38BB1AB72895}"/>
                </a:ext>
              </a:extLst>
            </p:cNvPr>
            <p:cNvSpPr txBox="1"/>
            <p:nvPr/>
          </p:nvSpPr>
          <p:spPr>
            <a:xfrm>
              <a:off x="10072343" y="2688800"/>
              <a:ext cx="559210" cy="26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C00000"/>
                  </a:solidFill>
                </a:rPr>
                <a:t>False</a:t>
              </a:r>
              <a:endParaRPr lang="zh-TW" altLang="en-US" sz="1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9176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3C7F366C-D3C0-4C3A-98B1-101547B3FCA6}"/>
              </a:ext>
            </a:extLst>
          </p:cNvPr>
          <p:cNvGrpSpPr/>
          <p:nvPr/>
        </p:nvGrpSpPr>
        <p:grpSpPr>
          <a:xfrm>
            <a:off x="3930685" y="66367"/>
            <a:ext cx="4396587" cy="2215966"/>
            <a:chOff x="6365876" y="2677388"/>
            <a:chExt cx="4396587" cy="221596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88FEB9F9-499D-4395-88EC-E8F619E77911}"/>
                </a:ext>
              </a:extLst>
            </p:cNvPr>
            <p:cNvGrpSpPr/>
            <p:nvPr/>
          </p:nvGrpSpPr>
          <p:grpSpPr>
            <a:xfrm>
              <a:off x="8003620" y="2677388"/>
              <a:ext cx="2758843" cy="917677"/>
              <a:chOff x="6367811" y="2858462"/>
              <a:chExt cx="2758843" cy="917677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7071061-C3D3-40B6-A743-F47815C03C3B}"/>
                  </a:ext>
                </a:extLst>
              </p:cNvPr>
              <p:cNvSpPr/>
              <p:nvPr/>
            </p:nvSpPr>
            <p:spPr>
              <a:xfrm>
                <a:off x="6367811" y="2858462"/>
                <a:ext cx="2758843" cy="907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條件式</a:t>
                </a:r>
                <a:endPara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5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8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if                          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44703C04-04B3-4820-89CD-3F55D8F8F0FA}"/>
                  </a:ext>
                </a:extLst>
              </p:cNvPr>
              <p:cNvGrpSpPr/>
              <p:nvPr/>
            </p:nvGrpSpPr>
            <p:grpSpPr>
              <a:xfrm>
                <a:off x="6637777" y="3081875"/>
                <a:ext cx="1540457" cy="694264"/>
                <a:chOff x="406580" y="4044744"/>
                <a:chExt cx="1409971" cy="577714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B1FDB1B-5B49-432D-9DD6-957A74F3AB09}"/>
                    </a:ext>
                  </a:extLst>
                </p:cNvPr>
                <p:cNvSpPr/>
                <p:nvPr/>
              </p:nvSpPr>
              <p:spPr>
                <a:xfrm>
                  <a:off x="406580" y="4044744"/>
                  <a:ext cx="1409971" cy="577714"/>
                </a:xfrm>
                <a:prstGeom prst="rect">
                  <a:avLst/>
                </a:prstGeom>
                <a:solidFill>
                  <a:srgbClr val="FFFDE3"/>
                </a:solidFill>
                <a:ln w="28575">
                  <a:solidFill>
                    <a:srgbClr val="FFD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10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age</a:t>
                  </a:r>
                </a:p>
                <a:p>
                  <a:endParaRPr lang="en-US" altLang="zh-TW" sz="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r>
                    <a:rPr lang="en-US" altLang="zh-TW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      &gt;= 60</a:t>
                  </a:r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D0E2924D-3651-45AD-98A4-7FEDEEB9B6CB}"/>
                    </a:ext>
                  </a:extLst>
                </p:cNvPr>
                <p:cNvSpPr txBox="1"/>
                <p:nvPr/>
              </p:nvSpPr>
              <p:spPr>
                <a:xfrm>
                  <a:off x="472013" y="4278811"/>
                  <a:ext cx="508545" cy="281719"/>
                </a:xfrm>
                <a:prstGeom prst="rect">
                  <a:avLst/>
                </a:prstGeom>
                <a:solidFill>
                  <a:srgbClr val="DEEBF7"/>
                </a:solidFill>
                <a:ln>
                  <a:solidFill>
                    <a:srgbClr val="DEEBF7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dirty="0"/>
                    <a:t> </a:t>
                  </a:r>
                  <a:endParaRPr lang="zh-TW" altLang="en-US" sz="1600" dirty="0"/>
                </a:p>
              </p:txBody>
            </p:sp>
          </p:grp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BC63826-83E1-4290-AEA9-A4D6268080C0}"/>
                </a:ext>
              </a:extLst>
            </p:cNvPr>
            <p:cNvSpPr txBox="1"/>
            <p:nvPr/>
          </p:nvSpPr>
          <p:spPr>
            <a:xfrm>
              <a:off x="6365876" y="4477856"/>
              <a:ext cx="2737485" cy="415498"/>
            </a:xfrm>
            <a:prstGeom prst="rect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當條件式成立時所執行的指令 </a:t>
              </a:r>
              <a:endPara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TW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print("</a:t>
              </a:r>
              <a:r>
                <a:rPr lang="zh-TW" altLang="en-US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票價</a:t>
              </a:r>
              <a:r>
                <a:rPr lang="en-US" altLang="zh-TW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150</a:t>
              </a:r>
              <a:r>
                <a:rPr lang="zh-TW" altLang="en-US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元</a:t>
              </a:r>
              <a:r>
                <a:rPr lang="en-US" altLang="zh-TW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")</a:t>
              </a:r>
            </a:p>
          </p:txBody>
        </p:sp>
        <p:pic>
          <p:nvPicPr>
            <p:cNvPr id="8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C93EEA8F-3D17-4948-82CE-ED786892B0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47"/>
            <a:stretch/>
          </p:blipFill>
          <p:spPr bwMode="auto">
            <a:xfrm>
              <a:off x="8840095" y="3617343"/>
              <a:ext cx="415498" cy="28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0A76BA8-593A-4143-BC06-7C53A9885BF3}"/>
                </a:ext>
              </a:extLst>
            </p:cNvPr>
            <p:cNvGrpSpPr/>
            <p:nvPr/>
          </p:nvGrpSpPr>
          <p:grpSpPr>
            <a:xfrm>
              <a:off x="7527982" y="3856855"/>
              <a:ext cx="1398069" cy="595652"/>
              <a:chOff x="7527982" y="3856855"/>
              <a:chExt cx="1398069" cy="595652"/>
            </a:xfrm>
          </p:grpSpPr>
          <p:pic>
            <p:nvPicPr>
              <p:cNvPr id="10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0FF2243F-57E4-43F9-95B9-F143F7BA7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22" l="17188" r="99219">
                            <a14:foregroundMark x1="88672" y1="85547" x2="89063" y2="42578"/>
                            <a14:foregroundMark x1="50195" y1="62500" x2="49609" y2="39063"/>
                            <a14:foregroundMark x1="50214" y1="63281" x2="50195" y2="62500"/>
                            <a14:foregroundMark x1="50220" y1="63504" x2="50214" y2="63281"/>
                            <a14:foregroundMark x1="47266" y1="94922" x2="47545" y2="94377"/>
                            <a14:foregroundMark x1="87891" y1="91016" x2="90234" y2="55078"/>
                            <a14:foregroundMark x1="91016" y1="38281" x2="78906" y2="36328"/>
                            <a14:foregroundMark x1="83203" y1="27734" x2="63281" y2="12109"/>
                            <a14:foregroundMark x1="35938" y1="12109" x2="99219" y2="21094"/>
                            <a14:foregroundMark x1="95313" y1="31641" x2="87109" y2="0"/>
                            <a14:foregroundMark x1="86719" y1="3516" x2="89063" y2="391"/>
                            <a14:foregroundMark x1="91406" y1="7031" x2="75781" y2="4297"/>
                            <a14:foregroundMark x1="55469" y1="15234" x2="32031" y2="7031"/>
                            <a14:foregroundMark x1="49609" y1="6641" x2="49609" y2="6641"/>
                            <a14:foregroundMark x1="47266" y1="8203" x2="47266" y2="8203"/>
                            <a14:foregroundMark x1="47266" y1="8203" x2="47266" y2="8203"/>
                            <a14:foregroundMark x1="47266" y1="8203" x2="47266" y2="8203"/>
                            <a14:foregroundMark x1="50000" y1="4297" x2="91797" y2="9375"/>
                            <a14:foregroundMark x1="89453" y1="8594" x2="75391" y2="4688"/>
                            <a14:backgroundMark x1="51563" y1="85938" x2="46094" y2="76953"/>
                            <a14:backgroundMark x1="50391" y1="82813" x2="48828" y2="59766"/>
                            <a14:backgroundMark x1="48828" y1="85547" x2="53906" y2="86328"/>
                            <a14:backgroundMark x1="51953" y1="65234" x2="51953" y2="65234"/>
                            <a14:backgroundMark x1="54297" y1="62500" x2="54297" y2="62500"/>
                            <a14:backgroundMark x1="54297" y1="62500" x2="54297" y2="62500"/>
                            <a14:backgroundMark x1="50391" y1="63672" x2="50391" y2="63672"/>
                            <a14:backgroundMark x1="50391" y1="63672" x2="50391" y2="63672"/>
                            <a14:backgroundMark x1="50391" y1="63672" x2="49219" y2="64453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68" t="-1906" r="-1"/>
              <a:stretch/>
            </p:blipFill>
            <p:spPr bwMode="auto">
              <a:xfrm rot="10800000">
                <a:off x="7527983" y="3860742"/>
                <a:ext cx="371590" cy="423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02F2633F-2759-40D7-8D04-71D3D8405BF3}"/>
                  </a:ext>
                </a:extLst>
              </p:cNvPr>
              <p:cNvGrpSpPr/>
              <p:nvPr/>
            </p:nvGrpSpPr>
            <p:grpSpPr>
              <a:xfrm>
                <a:off x="7527982" y="3856855"/>
                <a:ext cx="1398069" cy="595652"/>
                <a:chOff x="7527983" y="3858214"/>
                <a:chExt cx="1398069" cy="595652"/>
              </a:xfrm>
            </p:grpSpPr>
            <p:pic>
              <p:nvPicPr>
                <p:cNvPr id="12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5112B3F0-C077-4740-BC44-A2D1C7631D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8510554" y="3858225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FA08458F-DBC7-492B-BAA3-078C37F8DD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8181976" y="3858214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5EA3AA4F-862B-42BE-A233-AC0DAC5A61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7853398" y="3858214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8E636E10-5718-4E23-A08D-D629A255F1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92" t="35529"/>
                <a:stretch/>
              </p:blipFill>
              <p:spPr bwMode="auto">
                <a:xfrm rot="10800000">
                  <a:off x="7527983" y="4185989"/>
                  <a:ext cx="379384" cy="267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EEAD763F-C631-4C4E-8371-9CA98802AA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9219" l="9766" r="98047">
                              <a14:foregroundMark x1="97266" y1="76563" x2="98047" y2="76953"/>
                              <a14:foregroundMark x1="49609" y1="71484" x2="46484" y2="58594"/>
                              <a14:foregroundMark x1="85547" y1="82422" x2="91797" y2="99219"/>
                              <a14:foregroundMark x1="85156" y1="62891" x2="78906" y2="80859"/>
                              <a14:foregroundMark x1="83203" y1="84766" x2="88281" y2="12500"/>
                              <a14:foregroundMark x1="83984" y1="71484" x2="84766" y2="0"/>
                              <a14:foregroundMark x1="48828" y1="90625" x2="53906" y2="85156"/>
                              <a14:backgroundMark x1="99609" y1="23047" x2="94531" y2="18750"/>
                              <a14:backgroundMark x1="50781" y1="16406" x2="46484" y2="16797"/>
                              <a14:backgroundMark x1="51172" y1="33594" x2="42188" y2="32422"/>
                              <a14:backgroundMark x1="51172" y1="33594" x2="48828" y2="34375"/>
                              <a14:backgroundMark x1="50000" y1="38281" x2="43359" y2="36719"/>
                              <a14:backgroundMark x1="50391" y1="35547" x2="51563" y2="33203"/>
                              <a14:backgroundMark x1="58984" y1="33594" x2="39453" y2="31250"/>
                              <a14:backgroundMark x1="66406" y1="42578" x2="61719" y2="43359"/>
                              <a14:backgroundMark x1="64844" y1="50391" x2="55078" y2="50000"/>
                              <a14:backgroundMark x1="60156" y1="53516" x2="48438" y2="51953"/>
                              <a14:backgroundMark x1="56641" y1="50000" x2="44922" y2="50000"/>
                              <a14:backgroundMark x1="61328" y1="53516" x2="48438" y2="51953"/>
                              <a14:backgroundMark x1="62109" y1="53906" x2="42969" y2="51172"/>
                              <a14:backgroundMark x1="62109" y1="48438" x2="53906" y2="312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7534855" y="3858216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31F7E58-027E-42A1-87FA-46E5C17B1245}"/>
                </a:ext>
              </a:extLst>
            </p:cNvPr>
            <p:cNvGrpSpPr/>
            <p:nvPr/>
          </p:nvGrpSpPr>
          <p:grpSpPr>
            <a:xfrm flipH="1">
              <a:off x="9167538" y="3857337"/>
              <a:ext cx="1398069" cy="595652"/>
              <a:chOff x="7527982" y="3856855"/>
              <a:chExt cx="1398069" cy="595652"/>
            </a:xfrm>
          </p:grpSpPr>
          <p:pic>
            <p:nvPicPr>
              <p:cNvPr id="18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5C311A36-7E86-400C-A314-3596DBE0ED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22" l="17188" r="99219">
                            <a14:foregroundMark x1="88672" y1="85547" x2="89063" y2="42578"/>
                            <a14:foregroundMark x1="50195" y1="62500" x2="49609" y2="39063"/>
                            <a14:foregroundMark x1="50214" y1="63281" x2="50195" y2="62500"/>
                            <a14:foregroundMark x1="50220" y1="63504" x2="50214" y2="63281"/>
                            <a14:foregroundMark x1="47266" y1="94922" x2="47545" y2="94377"/>
                            <a14:foregroundMark x1="87891" y1="91016" x2="90234" y2="55078"/>
                            <a14:foregroundMark x1="91016" y1="38281" x2="78906" y2="36328"/>
                            <a14:foregroundMark x1="83203" y1="27734" x2="63281" y2="12109"/>
                            <a14:foregroundMark x1="35938" y1="12109" x2="99219" y2="21094"/>
                            <a14:foregroundMark x1="95313" y1="31641" x2="87109" y2="0"/>
                            <a14:foregroundMark x1="86719" y1="3516" x2="89063" y2="391"/>
                            <a14:foregroundMark x1="91406" y1="7031" x2="75781" y2="4297"/>
                            <a14:foregroundMark x1="55469" y1="15234" x2="32031" y2="7031"/>
                            <a14:foregroundMark x1="49609" y1="6641" x2="49609" y2="6641"/>
                            <a14:foregroundMark x1="47266" y1="8203" x2="47266" y2="8203"/>
                            <a14:foregroundMark x1="47266" y1="8203" x2="47266" y2="8203"/>
                            <a14:foregroundMark x1="47266" y1="8203" x2="47266" y2="8203"/>
                            <a14:foregroundMark x1="50000" y1="4297" x2="91797" y2="9375"/>
                            <a14:foregroundMark x1="89453" y1="8594" x2="75391" y2="4688"/>
                            <a14:backgroundMark x1="51563" y1="85938" x2="46094" y2="76953"/>
                            <a14:backgroundMark x1="50391" y1="82813" x2="48828" y2="59766"/>
                            <a14:backgroundMark x1="48828" y1="85547" x2="53906" y2="86328"/>
                            <a14:backgroundMark x1="51953" y1="65234" x2="51953" y2="65234"/>
                            <a14:backgroundMark x1="54297" y1="62500" x2="54297" y2="62500"/>
                            <a14:backgroundMark x1="54297" y1="62500" x2="54297" y2="62500"/>
                            <a14:backgroundMark x1="50391" y1="63672" x2="50391" y2="63672"/>
                            <a14:backgroundMark x1="50391" y1="63672" x2="50391" y2="63672"/>
                            <a14:backgroundMark x1="50391" y1="63672" x2="49219" y2="64453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68" t="-1906" r="-1"/>
              <a:stretch/>
            </p:blipFill>
            <p:spPr bwMode="auto">
              <a:xfrm rot="10800000">
                <a:off x="7527983" y="3860742"/>
                <a:ext cx="371590" cy="423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7EEC285D-54A2-489C-96DE-E63DA3B70E4E}"/>
                  </a:ext>
                </a:extLst>
              </p:cNvPr>
              <p:cNvGrpSpPr/>
              <p:nvPr/>
            </p:nvGrpSpPr>
            <p:grpSpPr>
              <a:xfrm>
                <a:off x="7527982" y="3856855"/>
                <a:ext cx="1398069" cy="595652"/>
                <a:chOff x="7527983" y="3858214"/>
                <a:chExt cx="1398069" cy="595652"/>
              </a:xfrm>
            </p:grpSpPr>
            <p:pic>
              <p:nvPicPr>
                <p:cNvPr id="20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9A7425CE-8930-4DA2-AD1C-2FC005A09D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8510554" y="3858225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0680FF13-CF63-4D03-ACBF-E1BBD093CA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8181976" y="3858214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96099D60-27F7-472B-A89A-B6DD277575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7853398" y="3858214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15127AA4-F19C-4AA0-A9CA-A7EBE6E61D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92" t="35529"/>
                <a:stretch/>
              </p:blipFill>
              <p:spPr bwMode="auto">
                <a:xfrm rot="10800000">
                  <a:off x="7527983" y="4185989"/>
                  <a:ext cx="379384" cy="267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1E012A3A-0B0B-4DBC-B1CC-AAA7CA2D5D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9219" l="9766" r="98047">
                              <a14:foregroundMark x1="97266" y1="76563" x2="98047" y2="76953"/>
                              <a14:foregroundMark x1="49609" y1="71484" x2="46484" y2="58594"/>
                              <a14:foregroundMark x1="85547" y1="82422" x2="91797" y2="99219"/>
                              <a14:foregroundMark x1="85156" y1="62891" x2="78906" y2="80859"/>
                              <a14:foregroundMark x1="83203" y1="84766" x2="88281" y2="12500"/>
                              <a14:foregroundMark x1="83984" y1="71484" x2="84766" y2="0"/>
                              <a14:foregroundMark x1="48828" y1="90625" x2="53906" y2="85156"/>
                              <a14:backgroundMark x1="99609" y1="23047" x2="94531" y2="18750"/>
                              <a14:backgroundMark x1="50781" y1="16406" x2="46484" y2="16797"/>
                              <a14:backgroundMark x1="51172" y1="33594" x2="42188" y2="32422"/>
                              <a14:backgroundMark x1="51172" y1="33594" x2="48828" y2="34375"/>
                              <a14:backgroundMark x1="50000" y1="38281" x2="43359" y2="36719"/>
                              <a14:backgroundMark x1="50391" y1="35547" x2="51563" y2="33203"/>
                              <a14:backgroundMark x1="58984" y1="33594" x2="39453" y2="31250"/>
                              <a14:backgroundMark x1="66406" y1="42578" x2="61719" y2="43359"/>
                              <a14:backgroundMark x1="64844" y1="50391" x2="55078" y2="50000"/>
                              <a14:backgroundMark x1="60156" y1="53516" x2="48438" y2="51953"/>
                              <a14:backgroundMark x1="56641" y1="50000" x2="44922" y2="50000"/>
                              <a14:backgroundMark x1="61328" y1="53516" x2="48438" y2="51953"/>
                              <a14:backgroundMark x1="62109" y1="53906" x2="42969" y2="51172"/>
                              <a14:backgroundMark x1="62109" y1="48438" x2="53906" y2="312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7534855" y="3858216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5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E6E33343-932D-49E5-9EA0-249B24691A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6094" l="9766" r="97266">
                          <a14:foregroundMark x1="69922" y1="53516" x2="53906" y2="30859"/>
                          <a14:foregroundMark x1="50781" y1="11719" x2="69141" y2="0"/>
                          <a14:foregroundMark x1="97656" y1="13672" x2="97656" y2="13672"/>
                          <a14:foregroundMark x1="86328" y1="63281" x2="96094" y2="78125"/>
                          <a14:foregroundMark x1="90625" y1="83984" x2="73047" y2="79688"/>
                          <a14:foregroundMark x1="92188" y1="85156" x2="83594" y2="96094"/>
                          <a14:foregroundMark x1="92578" y1="95313" x2="81641" y2="80078"/>
                          <a14:foregroundMark x1="50391" y1="92188" x2="51172" y2="18359"/>
                          <a14:foregroundMark x1="41016" y1="87109" x2="68359" y2="82422"/>
                          <a14:foregroundMark x1="51563" y1="73047" x2="63281" y2="27734"/>
                          <a14:foregroundMark x1="45703" y1="28516" x2="62500" y2="3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-7088"/>
            <a:stretch/>
          </p:blipFill>
          <p:spPr bwMode="auto">
            <a:xfrm rot="5400000">
              <a:off x="8825351" y="3842405"/>
              <a:ext cx="415498" cy="44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20B26E7-C458-4E3C-B153-7DB574E61A0C}"/>
                </a:ext>
              </a:extLst>
            </p:cNvPr>
            <p:cNvSpPr txBox="1"/>
            <p:nvPr/>
          </p:nvSpPr>
          <p:spPr>
            <a:xfrm>
              <a:off x="7621618" y="3921724"/>
              <a:ext cx="607218" cy="2520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2">
                      <a:lumMod val="75000"/>
                    </a:schemeClr>
                  </a:solidFill>
                </a:rPr>
                <a:t>True</a:t>
              </a:r>
              <a:endParaRPr lang="zh-TW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AFAF0C3-7BC1-4092-B47E-5B0218CF5338}"/>
                </a:ext>
              </a:extLst>
            </p:cNvPr>
            <p:cNvSpPr txBox="1"/>
            <p:nvPr/>
          </p:nvSpPr>
          <p:spPr>
            <a:xfrm>
              <a:off x="9821322" y="3915726"/>
              <a:ext cx="660887" cy="2520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False</a:t>
              </a:r>
              <a:endParaRPr lang="zh-TW" alt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32" name="Picture 2" descr="https://cdn-icons-png.flaticon.com/256/1636/1636021.png">
              <a:extLst>
                <a:ext uri="{FF2B5EF4-FFF2-40B4-BE49-F238E27FC236}">
                  <a16:creationId xmlns:a16="http://schemas.microsoft.com/office/drawing/2014/main" id="{069A55AC-58CE-492F-A814-3F8FB7ECA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894" y="3853122"/>
              <a:ext cx="454479" cy="454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5" name="矩形 94">
            <a:extLst>
              <a:ext uri="{FF2B5EF4-FFF2-40B4-BE49-F238E27FC236}">
                <a16:creationId xmlns:a16="http://schemas.microsoft.com/office/drawing/2014/main" id="{0B0639D8-3B05-455A-BFF6-0E23590891F9}"/>
              </a:ext>
            </a:extLst>
          </p:cNvPr>
          <p:cNvSpPr/>
          <p:nvPr/>
        </p:nvSpPr>
        <p:spPr>
          <a:xfrm>
            <a:off x="404152" y="289780"/>
            <a:ext cx="1193642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FFD24C3-DAD7-491C-83D7-EEF7BA812611}"/>
              </a:ext>
            </a:extLst>
          </p:cNvPr>
          <p:cNvGrpSpPr/>
          <p:nvPr/>
        </p:nvGrpSpPr>
        <p:grpSpPr>
          <a:xfrm>
            <a:off x="6892641" y="1643157"/>
            <a:ext cx="1684580" cy="792573"/>
            <a:chOff x="6706348" y="2839690"/>
            <a:chExt cx="1151630" cy="792573"/>
          </a:xfrm>
        </p:grpSpPr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AA40A931-3720-47C2-8117-704FBB304EEE}"/>
                </a:ext>
              </a:extLst>
            </p:cNvPr>
            <p:cNvSpPr/>
            <p:nvPr/>
          </p:nvSpPr>
          <p:spPr>
            <a:xfrm>
              <a:off x="6706348" y="2839690"/>
              <a:ext cx="115163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條件式                        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5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20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elif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98" name="群組 97">
              <a:extLst>
                <a:ext uri="{FF2B5EF4-FFF2-40B4-BE49-F238E27FC236}">
                  <a16:creationId xmlns:a16="http://schemas.microsoft.com/office/drawing/2014/main" id="{E1BC6FC6-1A3C-436E-AE95-4D81D8E2B1A3}"/>
                </a:ext>
              </a:extLst>
            </p:cNvPr>
            <p:cNvGrpSpPr/>
            <p:nvPr/>
          </p:nvGrpSpPr>
          <p:grpSpPr>
            <a:xfrm>
              <a:off x="6954638" y="3056263"/>
              <a:ext cx="738321" cy="576000"/>
              <a:chOff x="696605" y="4023425"/>
              <a:chExt cx="675783" cy="479303"/>
            </a:xfrm>
          </p:grpSpPr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29C2D44D-4709-4DEB-89A1-DDA0C7159D1C}"/>
                  </a:ext>
                </a:extLst>
              </p:cNvPr>
              <p:cNvSpPr/>
              <p:nvPr/>
            </p:nvSpPr>
            <p:spPr>
              <a:xfrm>
                <a:off x="696605" y="4023425"/>
                <a:ext cx="675783" cy="479303"/>
              </a:xfrm>
              <a:prstGeom prst="rect">
                <a:avLst/>
              </a:prstGeom>
              <a:solidFill>
                <a:srgbClr val="FFFDE3"/>
              </a:solidFill>
              <a:ln w="28575">
                <a:solidFill>
                  <a:srgbClr val="FFD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age</a:t>
                </a:r>
              </a:p>
              <a:p>
                <a:endParaRPr lang="en-US" altLang="zh-TW" sz="3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</a:t>
                </a:r>
                <a:r>
                  <a:rPr lang="en-US" altLang="zh-TW" sz="1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&gt;= 13</a:t>
                </a:r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44BB83B5-5D93-447A-8F8D-9EEA73620BF5}"/>
                  </a:ext>
                </a:extLst>
              </p:cNvPr>
              <p:cNvSpPr txBox="1"/>
              <p:nvPr/>
            </p:nvSpPr>
            <p:spPr>
              <a:xfrm>
                <a:off x="712395" y="4220199"/>
                <a:ext cx="247787" cy="230497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TW" altLang="en-US" sz="1200" b="1" dirty="0"/>
              </a:p>
            </p:txBody>
          </p:sp>
        </p:grpSp>
      </p:grpSp>
      <p:grpSp>
        <p:nvGrpSpPr>
          <p:cNvPr id="101" name="群組 100">
            <a:extLst>
              <a:ext uri="{FF2B5EF4-FFF2-40B4-BE49-F238E27FC236}">
                <a16:creationId xmlns:a16="http://schemas.microsoft.com/office/drawing/2014/main" id="{F91F3FA6-471A-4047-9502-5F8C5BEAFCA1}"/>
              </a:ext>
            </a:extLst>
          </p:cNvPr>
          <p:cNvGrpSpPr/>
          <p:nvPr/>
        </p:nvGrpSpPr>
        <p:grpSpPr>
          <a:xfrm>
            <a:off x="6483824" y="2452482"/>
            <a:ext cx="2738909" cy="576000"/>
            <a:chOff x="8726910" y="4470359"/>
            <a:chExt cx="3037625" cy="835646"/>
          </a:xfrm>
        </p:grpSpPr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9A9F2FBE-7565-4C5D-A1AE-AA8B5BEB6051}"/>
                </a:ext>
              </a:extLst>
            </p:cNvPr>
            <p:cNvGrpSpPr/>
            <p:nvPr/>
          </p:nvGrpSpPr>
          <p:grpSpPr>
            <a:xfrm>
              <a:off x="8726910" y="4470359"/>
              <a:ext cx="3037625" cy="835646"/>
              <a:chOff x="7527982" y="3617343"/>
              <a:chExt cx="3037625" cy="835646"/>
            </a:xfrm>
          </p:grpSpPr>
          <p:pic>
            <p:nvPicPr>
              <p:cNvPr id="104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17C191AB-17EC-4BB6-A5D0-DEE79370FB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0647"/>
              <a:stretch/>
            </p:blipFill>
            <p:spPr bwMode="auto">
              <a:xfrm>
                <a:off x="8840095" y="3617343"/>
                <a:ext cx="415498" cy="288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E9734EBD-7E08-4D42-92D2-83A3F4FE287E}"/>
                  </a:ext>
                </a:extLst>
              </p:cNvPr>
              <p:cNvGrpSpPr/>
              <p:nvPr/>
            </p:nvGrpSpPr>
            <p:grpSpPr>
              <a:xfrm>
                <a:off x="7527982" y="3856855"/>
                <a:ext cx="1398069" cy="595652"/>
                <a:chOff x="7527982" y="3856855"/>
                <a:chExt cx="1398069" cy="595652"/>
              </a:xfrm>
            </p:grpSpPr>
            <p:pic>
              <p:nvPicPr>
                <p:cNvPr id="116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2D01C60D-6E56-4DFD-848C-F38394C285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4922" l="17188" r="99219">
                              <a14:foregroundMark x1="88672" y1="85547" x2="89063" y2="42578"/>
                              <a14:foregroundMark x1="50195" y1="62500" x2="49609" y2="39063"/>
                              <a14:foregroundMark x1="50214" y1="63281" x2="50195" y2="62500"/>
                              <a14:foregroundMark x1="50220" y1="63504" x2="50214" y2="63281"/>
                              <a14:foregroundMark x1="47266" y1="94922" x2="47545" y2="94377"/>
                              <a14:foregroundMark x1="87891" y1="91016" x2="90234" y2="55078"/>
                              <a14:foregroundMark x1="91016" y1="38281" x2="78906" y2="36328"/>
                              <a14:foregroundMark x1="83203" y1="27734" x2="63281" y2="12109"/>
                              <a14:foregroundMark x1="35938" y1="12109" x2="99219" y2="21094"/>
                              <a14:foregroundMark x1="95313" y1="31641" x2="87109" y2="0"/>
                              <a14:foregroundMark x1="86719" y1="3516" x2="89063" y2="391"/>
                              <a14:foregroundMark x1="91406" y1="7031" x2="75781" y2="4297"/>
                              <a14:foregroundMark x1="55469" y1="15234" x2="32031" y2="7031"/>
                              <a14:foregroundMark x1="49609" y1="6641" x2="49609" y2="6641"/>
                              <a14:foregroundMark x1="47266" y1="8203" x2="47266" y2="8203"/>
                              <a14:foregroundMark x1="47266" y1="8203" x2="47266" y2="8203"/>
                              <a14:foregroundMark x1="47266" y1="8203" x2="47266" y2="8203"/>
                              <a14:foregroundMark x1="50000" y1="4297" x2="91797" y2="9375"/>
                              <a14:foregroundMark x1="89453" y1="8594" x2="75391" y2="4688"/>
                              <a14:backgroundMark x1="51563" y1="85938" x2="46094" y2="76953"/>
                              <a14:backgroundMark x1="50391" y1="82813" x2="48828" y2="59766"/>
                              <a14:backgroundMark x1="48828" y1="85547" x2="53906" y2="86328"/>
                              <a14:backgroundMark x1="51953" y1="65234" x2="51953" y2="65234"/>
                              <a14:backgroundMark x1="54297" y1="62500" x2="54297" y2="62500"/>
                              <a14:backgroundMark x1="54297" y1="62500" x2="54297" y2="62500"/>
                              <a14:backgroundMark x1="50391" y1="63672" x2="50391" y2="63672"/>
                              <a14:backgroundMark x1="50391" y1="63672" x2="50391" y2="63672"/>
                              <a14:backgroundMark x1="50391" y1="63672" x2="49219" y2="64453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68" t="-1906" r="-1"/>
                <a:stretch/>
              </p:blipFill>
              <p:spPr bwMode="auto">
                <a:xfrm rot="10800000">
                  <a:off x="7527983" y="3860742"/>
                  <a:ext cx="371590" cy="423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7" name="群組 116">
                  <a:extLst>
                    <a:ext uri="{FF2B5EF4-FFF2-40B4-BE49-F238E27FC236}">
                      <a16:creationId xmlns:a16="http://schemas.microsoft.com/office/drawing/2014/main" id="{9F1AEEAA-E409-49AF-BCE8-7E53B174B378}"/>
                    </a:ext>
                  </a:extLst>
                </p:cNvPr>
                <p:cNvGrpSpPr/>
                <p:nvPr/>
              </p:nvGrpSpPr>
              <p:grpSpPr>
                <a:xfrm>
                  <a:off x="7527982" y="3856855"/>
                  <a:ext cx="1398069" cy="595652"/>
                  <a:chOff x="7527983" y="3858214"/>
                  <a:chExt cx="1398069" cy="595652"/>
                </a:xfrm>
              </p:grpSpPr>
              <p:pic>
                <p:nvPicPr>
                  <p:cNvPr id="118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D0004841-95D5-439E-9F34-1C3BA09B361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8510554" y="3858225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E284E20E-2B7F-488C-A5E9-51DDE3C63CE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8181976" y="3858214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0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D30B7E05-E0C8-4BAB-847D-6811489E694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7853398" y="3858214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1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90CE46C3-052C-4E6C-97B1-1548F1D8EF2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692" t="35529"/>
                  <a:stretch/>
                </p:blipFill>
                <p:spPr bwMode="auto">
                  <a:xfrm rot="10800000">
                    <a:off x="7527983" y="4185989"/>
                    <a:ext cx="379384" cy="2678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2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2B803F5B-A804-45A8-914A-52BE4D08D00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0" b="99219" l="9766" r="98047">
                                <a14:foregroundMark x1="97266" y1="76563" x2="98047" y2="76953"/>
                                <a14:foregroundMark x1="49609" y1="71484" x2="46484" y2="58594"/>
                                <a14:foregroundMark x1="85547" y1="82422" x2="91797" y2="99219"/>
                                <a14:foregroundMark x1="85156" y1="62891" x2="78906" y2="80859"/>
                                <a14:foregroundMark x1="83203" y1="84766" x2="88281" y2="12500"/>
                                <a14:foregroundMark x1="83984" y1="71484" x2="84766" y2="0"/>
                                <a14:foregroundMark x1="48828" y1="90625" x2="53906" y2="85156"/>
                                <a14:backgroundMark x1="99609" y1="23047" x2="94531" y2="18750"/>
                                <a14:backgroundMark x1="50781" y1="16406" x2="46484" y2="16797"/>
                                <a14:backgroundMark x1="51172" y1="33594" x2="42188" y2="32422"/>
                                <a14:backgroundMark x1="51172" y1="33594" x2="48828" y2="34375"/>
                                <a14:backgroundMark x1="50000" y1="38281" x2="43359" y2="36719"/>
                                <a14:backgroundMark x1="50391" y1="35547" x2="51563" y2="33203"/>
                                <a14:backgroundMark x1="58984" y1="33594" x2="39453" y2="31250"/>
                                <a14:backgroundMark x1="66406" y1="42578" x2="61719" y2="43359"/>
                                <a14:backgroundMark x1="64844" y1="50391" x2="55078" y2="50000"/>
                                <a14:backgroundMark x1="60156" y1="53516" x2="48438" y2="51953"/>
                                <a14:backgroundMark x1="56641" y1="50000" x2="44922" y2="50000"/>
                                <a14:backgroundMark x1="61328" y1="53516" x2="48438" y2="51953"/>
                                <a14:backgroundMark x1="62109" y1="53906" x2="42969" y2="51172"/>
                                <a14:backgroundMark x1="62109" y1="48438" x2="53906" y2="312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7534855" y="3858216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06" name="群組 105">
                <a:extLst>
                  <a:ext uri="{FF2B5EF4-FFF2-40B4-BE49-F238E27FC236}">
                    <a16:creationId xmlns:a16="http://schemas.microsoft.com/office/drawing/2014/main" id="{A086A4C3-4D43-4FF5-ABD4-CB953E10A2BA}"/>
                  </a:ext>
                </a:extLst>
              </p:cNvPr>
              <p:cNvGrpSpPr/>
              <p:nvPr/>
            </p:nvGrpSpPr>
            <p:grpSpPr>
              <a:xfrm flipH="1">
                <a:off x="9167538" y="3857337"/>
                <a:ext cx="1398069" cy="595652"/>
                <a:chOff x="7527982" y="3856855"/>
                <a:chExt cx="1398069" cy="595652"/>
              </a:xfrm>
            </p:grpSpPr>
            <p:pic>
              <p:nvPicPr>
                <p:cNvPr id="109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35C6DDC2-F842-4ABF-9C50-F03B14D7593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4922" l="17188" r="99219">
                              <a14:foregroundMark x1="88672" y1="85547" x2="89063" y2="42578"/>
                              <a14:foregroundMark x1="50195" y1="62500" x2="49609" y2="39063"/>
                              <a14:foregroundMark x1="50214" y1="63281" x2="50195" y2="62500"/>
                              <a14:foregroundMark x1="50220" y1="63504" x2="50214" y2="63281"/>
                              <a14:foregroundMark x1="47266" y1="94922" x2="47545" y2="94377"/>
                              <a14:foregroundMark x1="87891" y1="91016" x2="90234" y2="55078"/>
                              <a14:foregroundMark x1="91016" y1="38281" x2="78906" y2="36328"/>
                              <a14:foregroundMark x1="83203" y1="27734" x2="63281" y2="12109"/>
                              <a14:foregroundMark x1="35938" y1="12109" x2="99219" y2="21094"/>
                              <a14:foregroundMark x1="95313" y1="31641" x2="87109" y2="0"/>
                              <a14:foregroundMark x1="86719" y1="3516" x2="89063" y2="391"/>
                              <a14:foregroundMark x1="91406" y1="7031" x2="75781" y2="4297"/>
                              <a14:foregroundMark x1="55469" y1="15234" x2="32031" y2="7031"/>
                              <a14:foregroundMark x1="49609" y1="6641" x2="49609" y2="6641"/>
                              <a14:foregroundMark x1="47266" y1="8203" x2="47266" y2="8203"/>
                              <a14:foregroundMark x1="47266" y1="8203" x2="47266" y2="8203"/>
                              <a14:foregroundMark x1="47266" y1="8203" x2="47266" y2="8203"/>
                              <a14:foregroundMark x1="50000" y1="4297" x2="91797" y2="9375"/>
                              <a14:foregroundMark x1="89453" y1="8594" x2="75391" y2="4688"/>
                              <a14:backgroundMark x1="51563" y1="85938" x2="46094" y2="76953"/>
                              <a14:backgroundMark x1="50391" y1="82813" x2="48828" y2="59766"/>
                              <a14:backgroundMark x1="48828" y1="85547" x2="53906" y2="86328"/>
                              <a14:backgroundMark x1="51953" y1="65234" x2="51953" y2="65234"/>
                              <a14:backgroundMark x1="54297" y1="62500" x2="54297" y2="62500"/>
                              <a14:backgroundMark x1="54297" y1="62500" x2="54297" y2="62500"/>
                              <a14:backgroundMark x1="50391" y1="63672" x2="50391" y2="63672"/>
                              <a14:backgroundMark x1="50391" y1="63672" x2="50391" y2="63672"/>
                              <a14:backgroundMark x1="50391" y1="63672" x2="49219" y2="64453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68" t="-1906" r="-1"/>
                <a:stretch/>
              </p:blipFill>
              <p:spPr bwMode="auto">
                <a:xfrm rot="10800000">
                  <a:off x="7527983" y="3860742"/>
                  <a:ext cx="371590" cy="423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10" name="群組 109">
                  <a:extLst>
                    <a:ext uri="{FF2B5EF4-FFF2-40B4-BE49-F238E27FC236}">
                      <a16:creationId xmlns:a16="http://schemas.microsoft.com/office/drawing/2014/main" id="{403CC0EC-78EB-4A01-9136-34A670F41738}"/>
                    </a:ext>
                  </a:extLst>
                </p:cNvPr>
                <p:cNvGrpSpPr/>
                <p:nvPr/>
              </p:nvGrpSpPr>
              <p:grpSpPr>
                <a:xfrm>
                  <a:off x="7527982" y="3856855"/>
                  <a:ext cx="1398069" cy="595652"/>
                  <a:chOff x="7527983" y="3858214"/>
                  <a:chExt cx="1398069" cy="595652"/>
                </a:xfrm>
              </p:grpSpPr>
              <p:pic>
                <p:nvPicPr>
                  <p:cNvPr id="111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014DF473-FBC3-4F68-A5C1-1FE39394AB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8510554" y="3858225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2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86A1F892-FC5E-4495-87DF-F60EF43B535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8181976" y="3858214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3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39C8CCC0-699A-489D-AB81-D5BB6F5B4CB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7853398" y="3858214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4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21A34696-53EE-40E8-92B8-42345AC4EE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692" t="35529"/>
                  <a:stretch/>
                </p:blipFill>
                <p:spPr bwMode="auto">
                  <a:xfrm rot="10800000">
                    <a:off x="7527983" y="4185989"/>
                    <a:ext cx="379384" cy="2678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5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E6386A55-4132-4C4E-B9EE-D6D4A68E50C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0" b="99219" l="9766" r="98047">
                                <a14:foregroundMark x1="97266" y1="76563" x2="98047" y2="76953"/>
                                <a14:foregroundMark x1="49609" y1="71484" x2="46484" y2="58594"/>
                                <a14:foregroundMark x1="85547" y1="82422" x2="91797" y2="99219"/>
                                <a14:foregroundMark x1="85156" y1="62891" x2="78906" y2="80859"/>
                                <a14:foregroundMark x1="83203" y1="84766" x2="88281" y2="12500"/>
                                <a14:foregroundMark x1="83984" y1="71484" x2="84766" y2="0"/>
                                <a14:foregroundMark x1="48828" y1="90625" x2="53906" y2="85156"/>
                                <a14:backgroundMark x1="99609" y1="23047" x2="94531" y2="18750"/>
                                <a14:backgroundMark x1="50781" y1="16406" x2="46484" y2="16797"/>
                                <a14:backgroundMark x1="51172" y1="33594" x2="42188" y2="32422"/>
                                <a14:backgroundMark x1="51172" y1="33594" x2="48828" y2="34375"/>
                                <a14:backgroundMark x1="50000" y1="38281" x2="43359" y2="36719"/>
                                <a14:backgroundMark x1="50391" y1="35547" x2="51563" y2="33203"/>
                                <a14:backgroundMark x1="58984" y1="33594" x2="39453" y2="31250"/>
                                <a14:backgroundMark x1="66406" y1="42578" x2="61719" y2="43359"/>
                                <a14:backgroundMark x1="64844" y1="50391" x2="55078" y2="50000"/>
                                <a14:backgroundMark x1="60156" y1="53516" x2="48438" y2="51953"/>
                                <a14:backgroundMark x1="56641" y1="50000" x2="44922" y2="50000"/>
                                <a14:backgroundMark x1="61328" y1="53516" x2="48438" y2="51953"/>
                                <a14:backgroundMark x1="62109" y1="53906" x2="42969" y2="51172"/>
                                <a14:backgroundMark x1="62109" y1="48438" x2="53906" y2="312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7534855" y="3858216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1C5E1AF0-8568-46F9-BE90-4A257898C38F}"/>
                  </a:ext>
                </a:extLst>
              </p:cNvPr>
              <p:cNvSpPr txBox="1"/>
              <p:nvPr/>
            </p:nvSpPr>
            <p:spPr>
              <a:xfrm>
                <a:off x="7621618" y="3879833"/>
                <a:ext cx="519625" cy="40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</a:rPr>
                  <a:t>True</a:t>
                </a:r>
                <a:endParaRPr lang="zh-TW" altLang="en-US" sz="1200" b="1" dirty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</a:endParaRPr>
              </a:p>
            </p:txBody>
          </p:sp>
          <p:sp>
            <p:nvSpPr>
              <p:cNvPr id="108" name="文字方塊 107">
                <a:extLst>
                  <a:ext uri="{FF2B5EF4-FFF2-40B4-BE49-F238E27FC236}">
                    <a16:creationId xmlns:a16="http://schemas.microsoft.com/office/drawing/2014/main" id="{97FACF4E-9821-4C61-B383-AACC7D078856}"/>
                  </a:ext>
                </a:extLst>
              </p:cNvPr>
              <p:cNvSpPr txBox="1"/>
              <p:nvPr/>
            </p:nvSpPr>
            <p:spPr>
              <a:xfrm>
                <a:off x="9962173" y="3873836"/>
                <a:ext cx="557458" cy="40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</a:rPr>
                  <a:t>False</a:t>
                </a:r>
                <a:endParaRPr lang="zh-TW" altLang="en-US" sz="1200" b="1" dirty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</a:endParaRPr>
              </a:p>
            </p:txBody>
          </p:sp>
        </p:grpSp>
        <p:pic>
          <p:nvPicPr>
            <p:cNvPr id="103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612767FE-98E1-4C2B-82C1-54508C7EFF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63" b="97266" l="9766" r="89844">
                          <a14:foregroundMark x1="49219" y1="12500" x2="51172" y2="92578"/>
                          <a14:foregroundMark x1="9766" y1="3125" x2="10938" y2="97266"/>
                          <a14:foregroundMark x1="51563" y1="1563" x2="50000" y2="29297"/>
                          <a14:foregroundMark x1="45703" y1="7031" x2="49219" y2="91016"/>
                          <a14:foregroundMark x1="49219" y1="92188" x2="49219" y2="92188"/>
                          <a14:backgroundMark x1="87500" y1="86328" x2="84766" y2="85547"/>
                          <a14:backgroundMark x1="92578" y1="12500" x2="89453" y2="980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039682" y="4709883"/>
              <a:ext cx="415498" cy="415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8" name="文字方塊 127">
            <a:extLst>
              <a:ext uri="{FF2B5EF4-FFF2-40B4-BE49-F238E27FC236}">
                <a16:creationId xmlns:a16="http://schemas.microsoft.com/office/drawing/2014/main" id="{C6F31A5F-2C8E-4528-8E5D-EB4460203F34}"/>
              </a:ext>
            </a:extLst>
          </p:cNvPr>
          <p:cNvSpPr txBox="1"/>
          <p:nvPr/>
        </p:nvSpPr>
        <p:spPr>
          <a:xfrm>
            <a:off x="5793646" y="3055808"/>
            <a:ext cx="2006514" cy="41549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當條件式成立時所執行的指令 </a:t>
            </a:r>
            <a:endParaRPr lang="en-US" altLang="zh-TW" sz="105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print("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票價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</a:p>
        </p:txBody>
      </p:sp>
      <p:sp>
        <p:nvSpPr>
          <p:cNvPr id="129" name="文字方塊 128">
            <a:extLst>
              <a:ext uri="{FF2B5EF4-FFF2-40B4-BE49-F238E27FC236}">
                <a16:creationId xmlns:a16="http://schemas.microsoft.com/office/drawing/2014/main" id="{43392F25-7FDD-4C8A-8B9A-34A86D6E0F2C}"/>
              </a:ext>
            </a:extLst>
          </p:cNvPr>
          <p:cNvSpPr txBox="1"/>
          <p:nvPr/>
        </p:nvSpPr>
        <p:spPr>
          <a:xfrm>
            <a:off x="7882713" y="3053500"/>
            <a:ext cx="2166062" cy="41549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當條件式不成立時所執行的指令 </a:t>
            </a:r>
            <a:endParaRPr lang="en-US" altLang="zh-TW" sz="105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print("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票價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</a:p>
        </p:txBody>
      </p: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D5E4669E-3ED9-4D78-8937-4F4D8561A14A}"/>
              </a:ext>
            </a:extLst>
          </p:cNvPr>
          <p:cNvGrpSpPr/>
          <p:nvPr/>
        </p:nvGrpSpPr>
        <p:grpSpPr>
          <a:xfrm>
            <a:off x="7406809" y="-151869"/>
            <a:ext cx="851605" cy="587313"/>
            <a:chOff x="10030845" y="2646779"/>
            <a:chExt cx="600708" cy="496340"/>
          </a:xfrm>
        </p:grpSpPr>
        <p:pic>
          <p:nvPicPr>
            <p:cNvPr id="67" name="圖片 66">
              <a:extLst>
                <a:ext uri="{FF2B5EF4-FFF2-40B4-BE49-F238E27FC236}">
                  <a16:creationId xmlns:a16="http://schemas.microsoft.com/office/drawing/2014/main" id="{024ABFAB-8DB8-4C76-B944-3A1D77707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845" y="2646779"/>
              <a:ext cx="480162" cy="496340"/>
            </a:xfrm>
            <a:prstGeom prst="rect">
              <a:avLst/>
            </a:prstGeom>
          </p:spPr>
        </p:pic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8E64D336-9D0F-4C55-8B7B-62935B17D3E0}"/>
                </a:ext>
              </a:extLst>
            </p:cNvPr>
            <p:cNvSpPr txBox="1"/>
            <p:nvPr/>
          </p:nvSpPr>
          <p:spPr>
            <a:xfrm>
              <a:off x="10072343" y="2688800"/>
              <a:ext cx="559210" cy="26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C00000"/>
                  </a:solidFill>
                </a:rPr>
                <a:t>False</a:t>
              </a:r>
              <a:endParaRPr lang="zh-TW" alt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CEFF25F2-206B-4401-A218-69791A8AC3D4}"/>
              </a:ext>
            </a:extLst>
          </p:cNvPr>
          <p:cNvGrpSpPr/>
          <p:nvPr/>
        </p:nvGrpSpPr>
        <p:grpSpPr>
          <a:xfrm>
            <a:off x="8398153" y="1402923"/>
            <a:ext cx="851605" cy="587313"/>
            <a:chOff x="10030845" y="2646779"/>
            <a:chExt cx="600708" cy="496340"/>
          </a:xfrm>
        </p:grpSpPr>
        <p:pic>
          <p:nvPicPr>
            <p:cNvPr id="70" name="圖片 69">
              <a:extLst>
                <a:ext uri="{FF2B5EF4-FFF2-40B4-BE49-F238E27FC236}">
                  <a16:creationId xmlns:a16="http://schemas.microsoft.com/office/drawing/2014/main" id="{9195AE76-2BA7-4715-BD97-B749238BD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845" y="2646779"/>
              <a:ext cx="480162" cy="496340"/>
            </a:xfrm>
            <a:prstGeom prst="rect">
              <a:avLst/>
            </a:prstGeom>
          </p:spPr>
        </p:pic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2F1174D-DB1A-41A0-B86E-F85CF7C91F8A}"/>
                </a:ext>
              </a:extLst>
            </p:cNvPr>
            <p:cNvSpPr txBox="1"/>
            <p:nvPr/>
          </p:nvSpPr>
          <p:spPr>
            <a:xfrm>
              <a:off x="10072343" y="2688800"/>
              <a:ext cx="559210" cy="26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accent6">
                      <a:lumMod val="75000"/>
                    </a:schemeClr>
                  </a:solidFill>
                </a:rPr>
                <a:t>True</a:t>
              </a:r>
              <a:endParaRPr lang="zh-TW" alt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7334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群組 32">
            <a:extLst>
              <a:ext uri="{FF2B5EF4-FFF2-40B4-BE49-F238E27FC236}">
                <a16:creationId xmlns:a16="http://schemas.microsoft.com/office/drawing/2014/main" id="{3C7F366C-D3C0-4C3A-98B1-101547B3FCA6}"/>
              </a:ext>
            </a:extLst>
          </p:cNvPr>
          <p:cNvGrpSpPr/>
          <p:nvPr/>
        </p:nvGrpSpPr>
        <p:grpSpPr>
          <a:xfrm>
            <a:off x="3930685" y="66367"/>
            <a:ext cx="4396587" cy="2215966"/>
            <a:chOff x="6365876" y="2677388"/>
            <a:chExt cx="4396587" cy="221596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88FEB9F9-499D-4395-88EC-E8F619E77911}"/>
                </a:ext>
              </a:extLst>
            </p:cNvPr>
            <p:cNvGrpSpPr/>
            <p:nvPr/>
          </p:nvGrpSpPr>
          <p:grpSpPr>
            <a:xfrm>
              <a:off x="8003620" y="2677388"/>
              <a:ext cx="2758843" cy="917677"/>
              <a:chOff x="6367811" y="2858462"/>
              <a:chExt cx="2758843" cy="917677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27071061-C3D3-40B6-A743-F47815C03C3B}"/>
                  </a:ext>
                </a:extLst>
              </p:cNvPr>
              <p:cNvSpPr/>
              <p:nvPr/>
            </p:nvSpPr>
            <p:spPr>
              <a:xfrm>
                <a:off x="6367811" y="2858462"/>
                <a:ext cx="2758843" cy="9079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TW" altLang="en-US" sz="1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條件式</a:t>
                </a:r>
                <a:endPara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5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endParaRPr lang="en-US" altLang="zh-TW" sz="8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if                          </a:t>
                </a:r>
                <a:r>
                  <a:rPr lang="zh-TW" altLang="en-US" sz="2000" b="1" dirty="0"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：</a:t>
                </a:r>
                <a:endParaRPr lang="en-US" altLang="zh-TW" sz="2000" b="1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44703C04-04B3-4820-89CD-3F55D8F8F0FA}"/>
                  </a:ext>
                </a:extLst>
              </p:cNvPr>
              <p:cNvGrpSpPr/>
              <p:nvPr/>
            </p:nvGrpSpPr>
            <p:grpSpPr>
              <a:xfrm>
                <a:off x="6637777" y="3081875"/>
                <a:ext cx="1540457" cy="694264"/>
                <a:chOff x="406580" y="4044744"/>
                <a:chExt cx="1409971" cy="577714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1B1FDB1B-5B49-432D-9DD6-957A74F3AB09}"/>
                    </a:ext>
                  </a:extLst>
                </p:cNvPr>
                <p:cNvSpPr/>
                <p:nvPr/>
              </p:nvSpPr>
              <p:spPr>
                <a:xfrm>
                  <a:off x="406580" y="4044744"/>
                  <a:ext cx="1409971" cy="577714"/>
                </a:xfrm>
                <a:prstGeom prst="rect">
                  <a:avLst/>
                </a:prstGeom>
                <a:solidFill>
                  <a:srgbClr val="FFFDE3"/>
                </a:solidFill>
                <a:ln w="28575">
                  <a:solidFill>
                    <a:srgbClr val="FFDA2D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1000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age</a:t>
                  </a:r>
                </a:p>
                <a:p>
                  <a:endParaRPr lang="en-US" altLang="zh-TW" sz="8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endParaRPr>
                </a:p>
                <a:p>
                  <a:r>
                    <a:rPr lang="en-US" altLang="zh-TW" b="1" dirty="0">
                      <a:solidFill>
                        <a:schemeClr val="tx1"/>
                      </a:solidFill>
                      <a:latin typeface="微軟正黑體" panose="020B0604030504040204" pitchFamily="34" charset="-120"/>
                      <a:ea typeface="微軟正黑體" panose="020B0604030504040204" pitchFamily="34" charset="-120"/>
                    </a:rPr>
                    <a:t>           &gt;= 60</a:t>
                  </a:r>
                </a:p>
              </p:txBody>
            </p:sp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D0E2924D-3651-45AD-98A4-7FEDEEB9B6CB}"/>
                    </a:ext>
                  </a:extLst>
                </p:cNvPr>
                <p:cNvSpPr txBox="1"/>
                <p:nvPr/>
              </p:nvSpPr>
              <p:spPr>
                <a:xfrm>
                  <a:off x="472013" y="4278811"/>
                  <a:ext cx="508545" cy="281719"/>
                </a:xfrm>
                <a:prstGeom prst="rect">
                  <a:avLst/>
                </a:prstGeom>
                <a:solidFill>
                  <a:srgbClr val="DEEBF7"/>
                </a:solidFill>
                <a:ln>
                  <a:solidFill>
                    <a:srgbClr val="DEEBF7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1600" dirty="0"/>
                    <a:t> </a:t>
                  </a:r>
                  <a:endParaRPr lang="zh-TW" altLang="en-US" sz="1600" dirty="0"/>
                </a:p>
              </p:txBody>
            </p:sp>
          </p:grpSp>
        </p:grp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5BC63826-83E1-4290-AEA9-A4D6268080C0}"/>
                </a:ext>
              </a:extLst>
            </p:cNvPr>
            <p:cNvSpPr txBox="1"/>
            <p:nvPr/>
          </p:nvSpPr>
          <p:spPr>
            <a:xfrm>
              <a:off x="6365876" y="4477856"/>
              <a:ext cx="2737485" cy="415498"/>
            </a:xfrm>
            <a:prstGeom prst="rect">
              <a:avLst/>
            </a:prstGeom>
            <a:noFill/>
            <a:ln w="38100">
              <a:solidFill>
                <a:schemeClr val="bg2">
                  <a:lumMod val="9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當條件式成立時所執行的指令 </a:t>
              </a:r>
              <a:endPara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228600" indent="-228600">
                <a:buFont typeface="+mj-lt"/>
                <a:buAutoNum type="arabicPeriod"/>
              </a:pPr>
              <a:r>
                <a:rPr lang="en-US" altLang="zh-TW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print("</a:t>
              </a:r>
              <a:r>
                <a:rPr lang="zh-TW" altLang="en-US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票價</a:t>
              </a:r>
              <a:r>
                <a:rPr lang="en-US" altLang="zh-TW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150</a:t>
              </a:r>
              <a:r>
                <a:rPr lang="zh-TW" altLang="en-US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元</a:t>
              </a:r>
              <a:r>
                <a:rPr lang="en-US" altLang="zh-TW" sz="1050" b="1" dirty="0">
                  <a:solidFill>
                    <a:schemeClr val="bg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")</a:t>
              </a:r>
            </a:p>
          </p:txBody>
        </p:sp>
        <p:pic>
          <p:nvPicPr>
            <p:cNvPr id="8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C93EEA8F-3D17-4948-82CE-ED786892B0A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0647"/>
            <a:stretch/>
          </p:blipFill>
          <p:spPr bwMode="auto">
            <a:xfrm>
              <a:off x="8840095" y="3617343"/>
              <a:ext cx="415498" cy="288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20A76BA8-593A-4143-BC06-7C53A9885BF3}"/>
                </a:ext>
              </a:extLst>
            </p:cNvPr>
            <p:cNvGrpSpPr/>
            <p:nvPr/>
          </p:nvGrpSpPr>
          <p:grpSpPr>
            <a:xfrm>
              <a:off x="7527982" y="3856855"/>
              <a:ext cx="1398069" cy="595652"/>
              <a:chOff x="7527982" y="3856855"/>
              <a:chExt cx="1398069" cy="595652"/>
            </a:xfrm>
          </p:grpSpPr>
          <p:pic>
            <p:nvPicPr>
              <p:cNvPr id="10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0FF2243F-57E4-43F9-95B9-F143F7BA7C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22" l="17188" r="99219">
                            <a14:foregroundMark x1="88672" y1="85547" x2="89063" y2="42578"/>
                            <a14:foregroundMark x1="50195" y1="62500" x2="49609" y2="39063"/>
                            <a14:foregroundMark x1="50214" y1="63281" x2="50195" y2="62500"/>
                            <a14:foregroundMark x1="50220" y1="63504" x2="50214" y2="63281"/>
                            <a14:foregroundMark x1="47266" y1="94922" x2="47545" y2="94377"/>
                            <a14:foregroundMark x1="87891" y1="91016" x2="90234" y2="55078"/>
                            <a14:foregroundMark x1="91016" y1="38281" x2="78906" y2="36328"/>
                            <a14:foregroundMark x1="83203" y1="27734" x2="63281" y2="12109"/>
                            <a14:foregroundMark x1="35938" y1="12109" x2="99219" y2="21094"/>
                            <a14:foregroundMark x1="95313" y1="31641" x2="87109" y2="0"/>
                            <a14:foregroundMark x1="86719" y1="3516" x2="89063" y2="391"/>
                            <a14:foregroundMark x1="91406" y1="7031" x2="75781" y2="4297"/>
                            <a14:foregroundMark x1="55469" y1="15234" x2="32031" y2="7031"/>
                            <a14:foregroundMark x1="49609" y1="6641" x2="49609" y2="6641"/>
                            <a14:foregroundMark x1="47266" y1="8203" x2="47266" y2="8203"/>
                            <a14:foregroundMark x1="47266" y1="8203" x2="47266" y2="8203"/>
                            <a14:foregroundMark x1="47266" y1="8203" x2="47266" y2="8203"/>
                            <a14:foregroundMark x1="50000" y1="4297" x2="91797" y2="9375"/>
                            <a14:foregroundMark x1="89453" y1="8594" x2="75391" y2="4688"/>
                            <a14:backgroundMark x1="51563" y1="85938" x2="46094" y2="76953"/>
                            <a14:backgroundMark x1="50391" y1="82813" x2="48828" y2="59766"/>
                            <a14:backgroundMark x1="48828" y1="85547" x2="53906" y2="86328"/>
                            <a14:backgroundMark x1="51953" y1="65234" x2="51953" y2="65234"/>
                            <a14:backgroundMark x1="54297" y1="62500" x2="54297" y2="62500"/>
                            <a14:backgroundMark x1="54297" y1="62500" x2="54297" y2="62500"/>
                            <a14:backgroundMark x1="50391" y1="63672" x2="50391" y2="63672"/>
                            <a14:backgroundMark x1="50391" y1="63672" x2="50391" y2="63672"/>
                            <a14:backgroundMark x1="50391" y1="63672" x2="49219" y2="64453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68" t="-1906" r="-1"/>
              <a:stretch/>
            </p:blipFill>
            <p:spPr bwMode="auto">
              <a:xfrm rot="10800000">
                <a:off x="7527983" y="3860742"/>
                <a:ext cx="371590" cy="423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02F2633F-2759-40D7-8D04-71D3D8405BF3}"/>
                  </a:ext>
                </a:extLst>
              </p:cNvPr>
              <p:cNvGrpSpPr/>
              <p:nvPr/>
            </p:nvGrpSpPr>
            <p:grpSpPr>
              <a:xfrm>
                <a:off x="7527982" y="3856855"/>
                <a:ext cx="1398069" cy="595652"/>
                <a:chOff x="7527983" y="3858214"/>
                <a:chExt cx="1398069" cy="595652"/>
              </a:xfrm>
            </p:grpSpPr>
            <p:pic>
              <p:nvPicPr>
                <p:cNvPr id="12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5112B3F0-C077-4740-BC44-A2D1C7631D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8510554" y="3858225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3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FA08458F-DBC7-492B-BAA3-078C37F8DD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8181976" y="3858214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4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5EA3AA4F-862B-42BE-A233-AC0DAC5A61A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7853398" y="3858214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5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8E636E10-5718-4E23-A08D-D629A255F1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92" t="35529"/>
                <a:stretch/>
              </p:blipFill>
              <p:spPr bwMode="auto">
                <a:xfrm rot="10800000">
                  <a:off x="7527983" y="4185989"/>
                  <a:ext cx="379384" cy="267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6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EEAD763F-C631-4C4E-8371-9CA98802AA9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9219" l="9766" r="98047">
                              <a14:foregroundMark x1="97266" y1="76563" x2="98047" y2="76953"/>
                              <a14:foregroundMark x1="49609" y1="71484" x2="46484" y2="58594"/>
                              <a14:foregroundMark x1="85547" y1="82422" x2="91797" y2="99219"/>
                              <a14:foregroundMark x1="85156" y1="62891" x2="78906" y2="80859"/>
                              <a14:foregroundMark x1="83203" y1="84766" x2="88281" y2="12500"/>
                              <a14:foregroundMark x1="83984" y1="71484" x2="84766" y2="0"/>
                              <a14:foregroundMark x1="48828" y1="90625" x2="53906" y2="85156"/>
                              <a14:backgroundMark x1="99609" y1="23047" x2="94531" y2="18750"/>
                              <a14:backgroundMark x1="50781" y1="16406" x2="46484" y2="16797"/>
                              <a14:backgroundMark x1="51172" y1="33594" x2="42188" y2="32422"/>
                              <a14:backgroundMark x1="51172" y1="33594" x2="48828" y2="34375"/>
                              <a14:backgroundMark x1="50000" y1="38281" x2="43359" y2="36719"/>
                              <a14:backgroundMark x1="50391" y1="35547" x2="51563" y2="33203"/>
                              <a14:backgroundMark x1="58984" y1="33594" x2="39453" y2="31250"/>
                              <a14:backgroundMark x1="66406" y1="42578" x2="61719" y2="43359"/>
                              <a14:backgroundMark x1="64844" y1="50391" x2="55078" y2="50000"/>
                              <a14:backgroundMark x1="60156" y1="53516" x2="48438" y2="51953"/>
                              <a14:backgroundMark x1="56641" y1="50000" x2="44922" y2="50000"/>
                              <a14:backgroundMark x1="61328" y1="53516" x2="48438" y2="51953"/>
                              <a14:backgroundMark x1="62109" y1="53906" x2="42969" y2="51172"/>
                              <a14:backgroundMark x1="62109" y1="48438" x2="53906" y2="312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7534855" y="3858216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631F7E58-027E-42A1-87FA-46E5C17B1245}"/>
                </a:ext>
              </a:extLst>
            </p:cNvPr>
            <p:cNvGrpSpPr/>
            <p:nvPr/>
          </p:nvGrpSpPr>
          <p:grpSpPr>
            <a:xfrm flipH="1">
              <a:off x="9167538" y="3857337"/>
              <a:ext cx="1398069" cy="595652"/>
              <a:chOff x="7527982" y="3856855"/>
              <a:chExt cx="1398069" cy="595652"/>
            </a:xfrm>
          </p:grpSpPr>
          <p:pic>
            <p:nvPicPr>
              <p:cNvPr id="18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5C311A36-7E86-400C-A314-3596DBE0ED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0" b="94922" l="17188" r="99219">
                            <a14:foregroundMark x1="88672" y1="85547" x2="89063" y2="42578"/>
                            <a14:foregroundMark x1="50195" y1="62500" x2="49609" y2="39063"/>
                            <a14:foregroundMark x1="50214" y1="63281" x2="50195" y2="62500"/>
                            <a14:foregroundMark x1="50220" y1="63504" x2="50214" y2="63281"/>
                            <a14:foregroundMark x1="47266" y1="94922" x2="47545" y2="94377"/>
                            <a14:foregroundMark x1="87891" y1="91016" x2="90234" y2="55078"/>
                            <a14:foregroundMark x1="91016" y1="38281" x2="78906" y2="36328"/>
                            <a14:foregroundMark x1="83203" y1="27734" x2="63281" y2="12109"/>
                            <a14:foregroundMark x1="35938" y1="12109" x2="99219" y2="21094"/>
                            <a14:foregroundMark x1="95313" y1="31641" x2="87109" y2="0"/>
                            <a14:foregroundMark x1="86719" y1="3516" x2="89063" y2="391"/>
                            <a14:foregroundMark x1="91406" y1="7031" x2="75781" y2="4297"/>
                            <a14:foregroundMark x1="55469" y1="15234" x2="32031" y2="7031"/>
                            <a14:foregroundMark x1="49609" y1="6641" x2="49609" y2="6641"/>
                            <a14:foregroundMark x1="47266" y1="8203" x2="47266" y2="8203"/>
                            <a14:foregroundMark x1="47266" y1="8203" x2="47266" y2="8203"/>
                            <a14:foregroundMark x1="47266" y1="8203" x2="47266" y2="8203"/>
                            <a14:foregroundMark x1="50000" y1="4297" x2="91797" y2="9375"/>
                            <a14:foregroundMark x1="89453" y1="8594" x2="75391" y2="4688"/>
                            <a14:backgroundMark x1="51563" y1="85938" x2="46094" y2="76953"/>
                            <a14:backgroundMark x1="50391" y1="82813" x2="48828" y2="59766"/>
                            <a14:backgroundMark x1="48828" y1="85547" x2="53906" y2="86328"/>
                            <a14:backgroundMark x1="51953" y1="65234" x2="51953" y2="65234"/>
                            <a14:backgroundMark x1="54297" y1="62500" x2="54297" y2="62500"/>
                            <a14:backgroundMark x1="54297" y1="62500" x2="54297" y2="62500"/>
                            <a14:backgroundMark x1="50391" y1="63672" x2="50391" y2="63672"/>
                            <a14:backgroundMark x1="50391" y1="63672" x2="50391" y2="63672"/>
                            <a14:backgroundMark x1="50391" y1="63672" x2="49219" y2="64453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  <a14:backgroundMark x1="51172" y1="63281" x2="51172" y2="6328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568" t="-1906" r="-1"/>
              <a:stretch/>
            </p:blipFill>
            <p:spPr bwMode="auto">
              <a:xfrm rot="10800000">
                <a:off x="7527983" y="3860742"/>
                <a:ext cx="371590" cy="4234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9" name="群組 18">
                <a:extLst>
                  <a:ext uri="{FF2B5EF4-FFF2-40B4-BE49-F238E27FC236}">
                    <a16:creationId xmlns:a16="http://schemas.microsoft.com/office/drawing/2014/main" id="{7EEC285D-54A2-489C-96DE-E63DA3B70E4E}"/>
                  </a:ext>
                </a:extLst>
              </p:cNvPr>
              <p:cNvGrpSpPr/>
              <p:nvPr/>
            </p:nvGrpSpPr>
            <p:grpSpPr>
              <a:xfrm>
                <a:off x="7527982" y="3856855"/>
                <a:ext cx="1398069" cy="595652"/>
                <a:chOff x="7527983" y="3858214"/>
                <a:chExt cx="1398069" cy="595652"/>
              </a:xfrm>
            </p:grpSpPr>
            <p:pic>
              <p:nvPicPr>
                <p:cNvPr id="20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9A7425CE-8930-4DA2-AD1C-2FC005A09D8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8510554" y="3858225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1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0680FF13-CF63-4D03-ACBF-E1BBD093CA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8181976" y="3858214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2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96099D60-27F7-472B-A89A-B6DD277575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7853398" y="3858214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15127AA4-F19C-4AA0-A9CA-A7EBE6E61DE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92" t="35529"/>
                <a:stretch/>
              </p:blipFill>
              <p:spPr bwMode="auto">
                <a:xfrm rot="10800000">
                  <a:off x="7527983" y="4185989"/>
                  <a:ext cx="379384" cy="267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4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1E012A3A-0B0B-4DBC-B1CC-AAA7CA2D5DD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9219" l="9766" r="98047">
                              <a14:foregroundMark x1="97266" y1="76563" x2="98047" y2="76953"/>
                              <a14:foregroundMark x1="49609" y1="71484" x2="46484" y2="58594"/>
                              <a14:foregroundMark x1="85547" y1="82422" x2="91797" y2="99219"/>
                              <a14:foregroundMark x1="85156" y1="62891" x2="78906" y2="80859"/>
                              <a14:foregroundMark x1="83203" y1="84766" x2="88281" y2="12500"/>
                              <a14:foregroundMark x1="83984" y1="71484" x2="84766" y2="0"/>
                              <a14:foregroundMark x1="48828" y1="90625" x2="53906" y2="85156"/>
                              <a14:backgroundMark x1="99609" y1="23047" x2="94531" y2="18750"/>
                              <a14:backgroundMark x1="50781" y1="16406" x2="46484" y2="16797"/>
                              <a14:backgroundMark x1="51172" y1="33594" x2="42188" y2="32422"/>
                              <a14:backgroundMark x1="51172" y1="33594" x2="48828" y2="34375"/>
                              <a14:backgroundMark x1="50000" y1="38281" x2="43359" y2="36719"/>
                              <a14:backgroundMark x1="50391" y1="35547" x2="51563" y2="33203"/>
                              <a14:backgroundMark x1="58984" y1="33594" x2="39453" y2="31250"/>
                              <a14:backgroundMark x1="66406" y1="42578" x2="61719" y2="43359"/>
                              <a14:backgroundMark x1="64844" y1="50391" x2="55078" y2="50000"/>
                              <a14:backgroundMark x1="60156" y1="53516" x2="48438" y2="51953"/>
                              <a14:backgroundMark x1="56641" y1="50000" x2="44922" y2="50000"/>
                              <a14:backgroundMark x1="61328" y1="53516" x2="48438" y2="51953"/>
                              <a14:backgroundMark x1="62109" y1="53906" x2="42969" y2="51172"/>
                              <a14:backgroundMark x1="62109" y1="48438" x2="53906" y2="31250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6200000">
                  <a:off x="7534855" y="3858216"/>
                  <a:ext cx="415498" cy="4154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25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E6E33343-932D-49E5-9EA0-249B24691A0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6094" l="9766" r="97266">
                          <a14:foregroundMark x1="69922" y1="53516" x2="53906" y2="30859"/>
                          <a14:foregroundMark x1="50781" y1="11719" x2="69141" y2="0"/>
                          <a14:foregroundMark x1="97656" y1="13672" x2="97656" y2="13672"/>
                          <a14:foregroundMark x1="86328" y1="63281" x2="96094" y2="78125"/>
                          <a14:foregroundMark x1="90625" y1="83984" x2="73047" y2="79688"/>
                          <a14:foregroundMark x1="92188" y1="85156" x2="83594" y2="96094"/>
                          <a14:foregroundMark x1="92578" y1="95313" x2="81641" y2="80078"/>
                          <a14:foregroundMark x1="50391" y1="92188" x2="51172" y2="18359"/>
                          <a14:foregroundMark x1="41016" y1="87109" x2="68359" y2="82422"/>
                          <a14:foregroundMark x1="51563" y1="73047" x2="63281" y2="27734"/>
                          <a14:foregroundMark x1="45703" y1="28516" x2="62500" y2="39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b="-7088"/>
            <a:stretch/>
          </p:blipFill>
          <p:spPr bwMode="auto">
            <a:xfrm rot="5400000">
              <a:off x="8825351" y="3842405"/>
              <a:ext cx="415498" cy="4449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20B26E7-C458-4E3C-B153-7DB574E61A0C}"/>
                </a:ext>
              </a:extLst>
            </p:cNvPr>
            <p:cNvSpPr txBox="1"/>
            <p:nvPr/>
          </p:nvSpPr>
          <p:spPr>
            <a:xfrm>
              <a:off x="7621618" y="3921724"/>
              <a:ext cx="607218" cy="2520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chemeClr val="bg2">
                      <a:lumMod val="75000"/>
                    </a:schemeClr>
                  </a:solidFill>
                </a:rPr>
                <a:t>True</a:t>
              </a:r>
              <a:endParaRPr lang="zh-TW" altLang="en-US" b="1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FAFAF0C3-7BC1-4092-B47E-5B0218CF5338}"/>
                </a:ext>
              </a:extLst>
            </p:cNvPr>
            <p:cNvSpPr txBox="1"/>
            <p:nvPr/>
          </p:nvSpPr>
          <p:spPr>
            <a:xfrm>
              <a:off x="9821322" y="3915726"/>
              <a:ext cx="660887" cy="25200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TW" b="1" dirty="0">
                  <a:solidFill>
                    <a:srgbClr val="C00000"/>
                  </a:solidFill>
                </a:rPr>
                <a:t>False</a:t>
              </a:r>
              <a:endParaRPr lang="zh-TW" altLang="en-US" b="1" dirty="0">
                <a:solidFill>
                  <a:srgbClr val="C00000"/>
                </a:solidFill>
              </a:endParaRPr>
            </a:p>
          </p:txBody>
        </p:sp>
        <p:pic>
          <p:nvPicPr>
            <p:cNvPr id="32" name="Picture 2" descr="https://cdn-icons-png.flaticon.com/256/1636/1636021.png">
              <a:extLst>
                <a:ext uri="{FF2B5EF4-FFF2-40B4-BE49-F238E27FC236}">
                  <a16:creationId xmlns:a16="http://schemas.microsoft.com/office/drawing/2014/main" id="{069A55AC-58CE-492F-A814-3F8FB7ECA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01894" y="3853122"/>
              <a:ext cx="454479" cy="4544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3" name="矩形 92">
            <a:extLst>
              <a:ext uri="{FF2B5EF4-FFF2-40B4-BE49-F238E27FC236}">
                <a16:creationId xmlns:a16="http://schemas.microsoft.com/office/drawing/2014/main" id="{E637EE00-880E-4FC7-B1FC-1E7AD964C95E}"/>
              </a:ext>
            </a:extLst>
          </p:cNvPr>
          <p:cNvSpPr/>
          <p:nvPr/>
        </p:nvSpPr>
        <p:spPr>
          <a:xfrm>
            <a:off x="404152" y="289780"/>
            <a:ext cx="1193642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程式邏輯分析</a:t>
            </a:r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198064C5-BFB8-43F8-AE18-E9E1E071EF43}"/>
              </a:ext>
            </a:extLst>
          </p:cNvPr>
          <p:cNvGrpSpPr/>
          <p:nvPr/>
        </p:nvGrpSpPr>
        <p:grpSpPr>
          <a:xfrm>
            <a:off x="6892641" y="1643157"/>
            <a:ext cx="1684580" cy="792573"/>
            <a:chOff x="6706348" y="2839690"/>
            <a:chExt cx="1151630" cy="792573"/>
          </a:xfrm>
        </p:grpSpPr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890AE06-A480-4B4F-9C64-D65C831458DD}"/>
                </a:ext>
              </a:extLst>
            </p:cNvPr>
            <p:cNvSpPr/>
            <p:nvPr/>
          </p:nvSpPr>
          <p:spPr>
            <a:xfrm>
              <a:off x="6706348" y="2839690"/>
              <a:ext cx="1151630" cy="7848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10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條件式                        </a:t>
              </a:r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10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5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endParaRPr lang="en-US" altLang="zh-TW" sz="8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r>
                <a:rPr lang="en-US" altLang="zh-TW" sz="1200" b="1" dirty="0" err="1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elif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             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en-US" altLang="zh-TW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 </a:t>
              </a:r>
              <a:r>
                <a:rPr lang="zh-TW" altLang="en-US" sz="12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：</a:t>
              </a:r>
              <a:endPara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grpSp>
          <p:nvGrpSpPr>
            <p:cNvPr id="126" name="群組 125">
              <a:extLst>
                <a:ext uri="{FF2B5EF4-FFF2-40B4-BE49-F238E27FC236}">
                  <a16:creationId xmlns:a16="http://schemas.microsoft.com/office/drawing/2014/main" id="{61C99287-91B7-4524-8EEE-7014B70B8567}"/>
                </a:ext>
              </a:extLst>
            </p:cNvPr>
            <p:cNvGrpSpPr/>
            <p:nvPr/>
          </p:nvGrpSpPr>
          <p:grpSpPr>
            <a:xfrm>
              <a:off x="6954638" y="3056263"/>
              <a:ext cx="738321" cy="576000"/>
              <a:chOff x="696605" y="4023425"/>
              <a:chExt cx="675783" cy="479303"/>
            </a:xfrm>
          </p:grpSpPr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04161F4A-8DC5-4D3D-9A6A-2F015DB80793}"/>
                  </a:ext>
                </a:extLst>
              </p:cNvPr>
              <p:cNvSpPr/>
              <p:nvPr/>
            </p:nvSpPr>
            <p:spPr>
              <a:xfrm>
                <a:off x="696605" y="4023425"/>
                <a:ext cx="675783" cy="479303"/>
              </a:xfrm>
              <a:prstGeom prst="rect">
                <a:avLst/>
              </a:prstGeom>
              <a:solidFill>
                <a:srgbClr val="FFFDE3"/>
              </a:solidFill>
              <a:ln w="28575">
                <a:solidFill>
                  <a:srgbClr val="FFDA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TW" sz="10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age</a:t>
                </a:r>
              </a:p>
              <a:p>
                <a:endParaRPr lang="en-US" altLang="zh-TW" sz="3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r>
                  <a:rPr lang="en-US" altLang="zh-TW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      </a:t>
                </a:r>
                <a:r>
                  <a:rPr lang="en-US" altLang="zh-TW" sz="1400" b="1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&gt;= 13</a:t>
                </a:r>
                <a:endParaRPr lang="en-US" altLang="zh-TW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128" name="文字方塊 127">
                <a:extLst>
                  <a:ext uri="{FF2B5EF4-FFF2-40B4-BE49-F238E27FC236}">
                    <a16:creationId xmlns:a16="http://schemas.microsoft.com/office/drawing/2014/main" id="{079EA1CF-C702-45A2-8A46-C293AAECD01C}"/>
                  </a:ext>
                </a:extLst>
              </p:cNvPr>
              <p:cNvSpPr txBox="1"/>
              <p:nvPr/>
            </p:nvSpPr>
            <p:spPr>
              <a:xfrm>
                <a:off x="712395" y="4220199"/>
                <a:ext cx="247787" cy="230497"/>
              </a:xfrm>
              <a:prstGeom prst="rect">
                <a:avLst/>
              </a:prstGeom>
              <a:solidFill>
                <a:srgbClr val="DEEBF7"/>
              </a:solidFill>
              <a:ln>
                <a:solidFill>
                  <a:srgbClr val="DEEBF7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zh-TW" altLang="en-US" sz="1200" b="1" dirty="0"/>
              </a:p>
            </p:txBody>
          </p:sp>
        </p:grpSp>
      </p:grpSp>
      <p:grpSp>
        <p:nvGrpSpPr>
          <p:cNvPr id="129" name="群組 128">
            <a:extLst>
              <a:ext uri="{FF2B5EF4-FFF2-40B4-BE49-F238E27FC236}">
                <a16:creationId xmlns:a16="http://schemas.microsoft.com/office/drawing/2014/main" id="{C85730B4-BCC8-4FE0-BC6D-1176E3F8ED53}"/>
              </a:ext>
            </a:extLst>
          </p:cNvPr>
          <p:cNvGrpSpPr/>
          <p:nvPr/>
        </p:nvGrpSpPr>
        <p:grpSpPr>
          <a:xfrm>
            <a:off x="6483824" y="2452482"/>
            <a:ext cx="2738909" cy="576000"/>
            <a:chOff x="8726910" y="4470359"/>
            <a:chExt cx="3037625" cy="835646"/>
          </a:xfrm>
        </p:grpSpPr>
        <p:grpSp>
          <p:nvGrpSpPr>
            <p:cNvPr id="130" name="群組 129">
              <a:extLst>
                <a:ext uri="{FF2B5EF4-FFF2-40B4-BE49-F238E27FC236}">
                  <a16:creationId xmlns:a16="http://schemas.microsoft.com/office/drawing/2014/main" id="{E2572D88-65E2-4257-BA7B-4332A1A18BBF}"/>
                </a:ext>
              </a:extLst>
            </p:cNvPr>
            <p:cNvGrpSpPr/>
            <p:nvPr/>
          </p:nvGrpSpPr>
          <p:grpSpPr>
            <a:xfrm>
              <a:off x="8726910" y="4470359"/>
              <a:ext cx="3037625" cy="835646"/>
              <a:chOff x="7527982" y="3617343"/>
              <a:chExt cx="3037625" cy="835646"/>
            </a:xfrm>
          </p:grpSpPr>
          <p:pic>
            <p:nvPicPr>
              <p:cNvPr id="132" name="Picture 2" descr="https://cdn-icons-png.flaticon.com/256/2096/2096413.png">
                <a:extLst>
                  <a:ext uri="{FF2B5EF4-FFF2-40B4-BE49-F238E27FC236}">
                    <a16:creationId xmlns:a16="http://schemas.microsoft.com/office/drawing/2014/main" id="{73EA0DD0-B669-4A45-8C0F-7DA28BF0F6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30647"/>
              <a:stretch/>
            </p:blipFill>
            <p:spPr bwMode="auto">
              <a:xfrm>
                <a:off x="8840095" y="3617343"/>
                <a:ext cx="415498" cy="2881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33" name="群組 132">
                <a:extLst>
                  <a:ext uri="{FF2B5EF4-FFF2-40B4-BE49-F238E27FC236}">
                    <a16:creationId xmlns:a16="http://schemas.microsoft.com/office/drawing/2014/main" id="{B7BCE090-DAB0-4674-8195-7A170C18BAA4}"/>
                  </a:ext>
                </a:extLst>
              </p:cNvPr>
              <p:cNvGrpSpPr/>
              <p:nvPr/>
            </p:nvGrpSpPr>
            <p:grpSpPr>
              <a:xfrm>
                <a:off x="7527982" y="3856855"/>
                <a:ext cx="1398069" cy="595652"/>
                <a:chOff x="7527982" y="3856855"/>
                <a:chExt cx="1398069" cy="595652"/>
              </a:xfrm>
            </p:grpSpPr>
            <p:pic>
              <p:nvPicPr>
                <p:cNvPr id="144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D8B84762-DC4E-46F1-AF7E-BE0E95BBC2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4922" l="17188" r="99219">
                              <a14:foregroundMark x1="88672" y1="85547" x2="89063" y2="42578"/>
                              <a14:foregroundMark x1="50195" y1="62500" x2="49609" y2="39063"/>
                              <a14:foregroundMark x1="50214" y1="63281" x2="50195" y2="62500"/>
                              <a14:foregroundMark x1="50220" y1="63504" x2="50214" y2="63281"/>
                              <a14:foregroundMark x1="47266" y1="94922" x2="47545" y2="94377"/>
                              <a14:foregroundMark x1="87891" y1="91016" x2="90234" y2="55078"/>
                              <a14:foregroundMark x1="91016" y1="38281" x2="78906" y2="36328"/>
                              <a14:foregroundMark x1="83203" y1="27734" x2="63281" y2="12109"/>
                              <a14:foregroundMark x1="35938" y1="12109" x2="99219" y2="21094"/>
                              <a14:foregroundMark x1="95313" y1="31641" x2="87109" y2="0"/>
                              <a14:foregroundMark x1="86719" y1="3516" x2="89063" y2="391"/>
                              <a14:foregroundMark x1="91406" y1="7031" x2="75781" y2="4297"/>
                              <a14:foregroundMark x1="55469" y1="15234" x2="32031" y2="7031"/>
                              <a14:foregroundMark x1="49609" y1="6641" x2="49609" y2="6641"/>
                              <a14:foregroundMark x1="47266" y1="8203" x2="47266" y2="8203"/>
                              <a14:foregroundMark x1="47266" y1="8203" x2="47266" y2="8203"/>
                              <a14:foregroundMark x1="47266" y1="8203" x2="47266" y2="8203"/>
                              <a14:foregroundMark x1="50000" y1="4297" x2="91797" y2="9375"/>
                              <a14:foregroundMark x1="89453" y1="8594" x2="75391" y2="4688"/>
                              <a14:backgroundMark x1="51563" y1="85938" x2="46094" y2="76953"/>
                              <a14:backgroundMark x1="50391" y1="82813" x2="48828" y2="59766"/>
                              <a14:backgroundMark x1="48828" y1="85547" x2="53906" y2="86328"/>
                              <a14:backgroundMark x1="51953" y1="65234" x2="51953" y2="65234"/>
                              <a14:backgroundMark x1="54297" y1="62500" x2="54297" y2="62500"/>
                              <a14:backgroundMark x1="54297" y1="62500" x2="54297" y2="62500"/>
                              <a14:backgroundMark x1="50391" y1="63672" x2="50391" y2="63672"/>
                              <a14:backgroundMark x1="50391" y1="63672" x2="50391" y2="63672"/>
                              <a14:backgroundMark x1="50391" y1="63672" x2="49219" y2="64453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68" t="-1906" r="-1"/>
                <a:stretch/>
              </p:blipFill>
              <p:spPr bwMode="auto">
                <a:xfrm rot="10800000">
                  <a:off x="7527983" y="3860742"/>
                  <a:ext cx="371590" cy="423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45" name="群組 144">
                  <a:extLst>
                    <a:ext uri="{FF2B5EF4-FFF2-40B4-BE49-F238E27FC236}">
                      <a16:creationId xmlns:a16="http://schemas.microsoft.com/office/drawing/2014/main" id="{4CA28A61-C57E-487D-BA31-AD5D97D2E369}"/>
                    </a:ext>
                  </a:extLst>
                </p:cNvPr>
                <p:cNvGrpSpPr/>
                <p:nvPr/>
              </p:nvGrpSpPr>
              <p:grpSpPr>
                <a:xfrm>
                  <a:off x="7527982" y="3856855"/>
                  <a:ext cx="1398069" cy="595652"/>
                  <a:chOff x="7527983" y="3858214"/>
                  <a:chExt cx="1398069" cy="595652"/>
                </a:xfrm>
              </p:grpSpPr>
              <p:pic>
                <p:nvPicPr>
                  <p:cNvPr id="146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0878FF07-F8F0-444C-BB8B-B3BA3BA70B0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8510554" y="3858225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7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DD13023D-0388-40D6-9D0E-EF04AAAAF6E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8181976" y="3858214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8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98959E16-92A9-4916-A157-512FF99F52A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7853398" y="3858214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9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91CBEE63-210B-4B62-857B-6BDF05A9A5B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692" t="35529"/>
                  <a:stretch/>
                </p:blipFill>
                <p:spPr bwMode="auto">
                  <a:xfrm rot="10800000">
                    <a:off x="7527983" y="4185989"/>
                    <a:ext cx="379384" cy="2678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50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1FA48F2A-335A-460B-810F-F85A09FAA8E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0" b="99219" l="9766" r="98047">
                                <a14:foregroundMark x1="97266" y1="76563" x2="98047" y2="76953"/>
                                <a14:foregroundMark x1="49609" y1="71484" x2="46484" y2="58594"/>
                                <a14:foregroundMark x1="85547" y1="82422" x2="91797" y2="99219"/>
                                <a14:foregroundMark x1="85156" y1="62891" x2="78906" y2="80859"/>
                                <a14:foregroundMark x1="83203" y1="84766" x2="88281" y2="12500"/>
                                <a14:foregroundMark x1="83984" y1="71484" x2="84766" y2="0"/>
                                <a14:foregroundMark x1="48828" y1="90625" x2="53906" y2="85156"/>
                                <a14:backgroundMark x1="99609" y1="23047" x2="94531" y2="18750"/>
                                <a14:backgroundMark x1="50781" y1="16406" x2="46484" y2="16797"/>
                                <a14:backgroundMark x1="51172" y1="33594" x2="42188" y2="32422"/>
                                <a14:backgroundMark x1="51172" y1="33594" x2="48828" y2="34375"/>
                                <a14:backgroundMark x1="50000" y1="38281" x2="43359" y2="36719"/>
                                <a14:backgroundMark x1="50391" y1="35547" x2="51563" y2="33203"/>
                                <a14:backgroundMark x1="58984" y1="33594" x2="39453" y2="31250"/>
                                <a14:backgroundMark x1="66406" y1="42578" x2="61719" y2="43359"/>
                                <a14:backgroundMark x1="64844" y1="50391" x2="55078" y2="50000"/>
                                <a14:backgroundMark x1="60156" y1="53516" x2="48438" y2="51953"/>
                                <a14:backgroundMark x1="56641" y1="50000" x2="44922" y2="50000"/>
                                <a14:backgroundMark x1="61328" y1="53516" x2="48438" y2="51953"/>
                                <a14:backgroundMark x1="62109" y1="53906" x2="42969" y2="51172"/>
                                <a14:backgroundMark x1="62109" y1="48438" x2="53906" y2="312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7534855" y="3858216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grpSp>
            <p:nvGrpSpPr>
              <p:cNvPr id="134" name="群組 133">
                <a:extLst>
                  <a:ext uri="{FF2B5EF4-FFF2-40B4-BE49-F238E27FC236}">
                    <a16:creationId xmlns:a16="http://schemas.microsoft.com/office/drawing/2014/main" id="{E7CDECEF-4862-473E-B0A6-9AEDDF0196A0}"/>
                  </a:ext>
                </a:extLst>
              </p:cNvPr>
              <p:cNvGrpSpPr/>
              <p:nvPr/>
            </p:nvGrpSpPr>
            <p:grpSpPr>
              <a:xfrm flipH="1">
                <a:off x="9167538" y="3857337"/>
                <a:ext cx="1398069" cy="595652"/>
                <a:chOff x="7527982" y="3856855"/>
                <a:chExt cx="1398069" cy="595652"/>
              </a:xfrm>
            </p:grpSpPr>
            <p:pic>
              <p:nvPicPr>
                <p:cNvPr id="137" name="Picture 2" descr="https://cdn-icons-png.flaticon.com/256/2096/2096413.png">
                  <a:extLst>
                    <a:ext uri="{FF2B5EF4-FFF2-40B4-BE49-F238E27FC236}">
                      <a16:creationId xmlns:a16="http://schemas.microsoft.com/office/drawing/2014/main" id="{87837015-8D86-470E-B3B7-E8FA053C5EF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0" b="94922" l="17188" r="99219">
                              <a14:foregroundMark x1="88672" y1="85547" x2="89063" y2="42578"/>
                              <a14:foregroundMark x1="50195" y1="62500" x2="49609" y2="39063"/>
                              <a14:foregroundMark x1="50214" y1="63281" x2="50195" y2="62500"/>
                              <a14:foregroundMark x1="50220" y1="63504" x2="50214" y2="63281"/>
                              <a14:foregroundMark x1="47266" y1="94922" x2="47545" y2="94377"/>
                              <a14:foregroundMark x1="87891" y1="91016" x2="90234" y2="55078"/>
                              <a14:foregroundMark x1="91016" y1="38281" x2="78906" y2="36328"/>
                              <a14:foregroundMark x1="83203" y1="27734" x2="63281" y2="12109"/>
                              <a14:foregroundMark x1="35938" y1="12109" x2="99219" y2="21094"/>
                              <a14:foregroundMark x1="95313" y1="31641" x2="87109" y2="0"/>
                              <a14:foregroundMark x1="86719" y1="3516" x2="89063" y2="391"/>
                              <a14:foregroundMark x1="91406" y1="7031" x2="75781" y2="4297"/>
                              <a14:foregroundMark x1="55469" y1="15234" x2="32031" y2="7031"/>
                              <a14:foregroundMark x1="49609" y1="6641" x2="49609" y2="6641"/>
                              <a14:foregroundMark x1="47266" y1="8203" x2="47266" y2="8203"/>
                              <a14:foregroundMark x1="47266" y1="8203" x2="47266" y2="8203"/>
                              <a14:foregroundMark x1="47266" y1="8203" x2="47266" y2="8203"/>
                              <a14:foregroundMark x1="50000" y1="4297" x2="91797" y2="9375"/>
                              <a14:foregroundMark x1="89453" y1="8594" x2="75391" y2="4688"/>
                              <a14:backgroundMark x1="51563" y1="85938" x2="46094" y2="76953"/>
                              <a14:backgroundMark x1="50391" y1="82813" x2="48828" y2="59766"/>
                              <a14:backgroundMark x1="48828" y1="85547" x2="53906" y2="86328"/>
                              <a14:backgroundMark x1="51953" y1="65234" x2="51953" y2="65234"/>
                              <a14:backgroundMark x1="54297" y1="62500" x2="54297" y2="62500"/>
                              <a14:backgroundMark x1="54297" y1="62500" x2="54297" y2="62500"/>
                              <a14:backgroundMark x1="50391" y1="63672" x2="50391" y2="63672"/>
                              <a14:backgroundMark x1="50391" y1="63672" x2="50391" y2="63672"/>
                              <a14:backgroundMark x1="50391" y1="63672" x2="49219" y2="64453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  <a14:backgroundMark x1="51172" y1="63281" x2="51172" y2="6328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68" t="-1906" r="-1"/>
                <a:stretch/>
              </p:blipFill>
              <p:spPr bwMode="auto">
                <a:xfrm rot="10800000">
                  <a:off x="7527983" y="3860742"/>
                  <a:ext cx="371590" cy="4234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grpSp>
              <p:nvGrpSpPr>
                <p:cNvPr id="138" name="群組 137">
                  <a:extLst>
                    <a:ext uri="{FF2B5EF4-FFF2-40B4-BE49-F238E27FC236}">
                      <a16:creationId xmlns:a16="http://schemas.microsoft.com/office/drawing/2014/main" id="{704F1131-9E82-4EF8-8CA1-7352A5E7D75E}"/>
                    </a:ext>
                  </a:extLst>
                </p:cNvPr>
                <p:cNvGrpSpPr/>
                <p:nvPr/>
              </p:nvGrpSpPr>
              <p:grpSpPr>
                <a:xfrm>
                  <a:off x="7527982" y="3856855"/>
                  <a:ext cx="1398069" cy="595652"/>
                  <a:chOff x="7527983" y="3858214"/>
                  <a:chExt cx="1398069" cy="595652"/>
                </a:xfrm>
              </p:grpSpPr>
              <p:pic>
                <p:nvPicPr>
                  <p:cNvPr id="139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72A4762F-DC65-4318-AACD-095FFB060A6F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8510554" y="3858225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0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91574433-5D83-44D9-BF3B-25B0B58669F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8181976" y="3858214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1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DF175E71-AB90-4FDA-A6E2-DCF399705B4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7853398" y="3858214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2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0781FCDC-9D5E-4C34-8A3D-BD4B595408D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8692" t="35529"/>
                  <a:stretch/>
                </p:blipFill>
                <p:spPr bwMode="auto">
                  <a:xfrm rot="10800000">
                    <a:off x="7527983" y="4185989"/>
                    <a:ext cx="379384" cy="267877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43" name="Picture 2" descr="https://cdn-icons-png.flaticon.com/256/2096/2096413.png">
                    <a:extLst>
                      <a:ext uri="{FF2B5EF4-FFF2-40B4-BE49-F238E27FC236}">
                        <a16:creationId xmlns:a16="http://schemas.microsoft.com/office/drawing/2014/main" id="{0E5132D8-7944-494F-A03B-DD986E0B9ED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backgroundRemoval t="0" b="99219" l="9766" r="98047">
                                <a14:foregroundMark x1="97266" y1="76563" x2="98047" y2="76953"/>
                                <a14:foregroundMark x1="49609" y1="71484" x2="46484" y2="58594"/>
                                <a14:foregroundMark x1="85547" y1="82422" x2="91797" y2="99219"/>
                                <a14:foregroundMark x1="85156" y1="62891" x2="78906" y2="80859"/>
                                <a14:foregroundMark x1="83203" y1="84766" x2="88281" y2="12500"/>
                                <a14:foregroundMark x1="83984" y1="71484" x2="84766" y2="0"/>
                                <a14:foregroundMark x1="48828" y1="90625" x2="53906" y2="85156"/>
                                <a14:backgroundMark x1="99609" y1="23047" x2="94531" y2="18750"/>
                                <a14:backgroundMark x1="50781" y1="16406" x2="46484" y2="16797"/>
                                <a14:backgroundMark x1="51172" y1="33594" x2="42188" y2="32422"/>
                                <a14:backgroundMark x1="51172" y1="33594" x2="48828" y2="34375"/>
                                <a14:backgroundMark x1="50000" y1="38281" x2="43359" y2="36719"/>
                                <a14:backgroundMark x1="50391" y1="35547" x2="51563" y2="33203"/>
                                <a14:backgroundMark x1="58984" y1="33594" x2="39453" y2="31250"/>
                                <a14:backgroundMark x1="66406" y1="42578" x2="61719" y2="43359"/>
                                <a14:backgroundMark x1="64844" y1="50391" x2="55078" y2="50000"/>
                                <a14:backgroundMark x1="60156" y1="53516" x2="48438" y2="51953"/>
                                <a14:backgroundMark x1="56641" y1="50000" x2="44922" y2="50000"/>
                                <a14:backgroundMark x1="61328" y1="53516" x2="48438" y2="51953"/>
                                <a14:backgroundMark x1="62109" y1="53906" x2="42969" y2="51172"/>
                                <a14:backgroundMark x1="62109" y1="48438" x2="53906" y2="31250"/>
                              </a14:backgroundRemoval>
                            </a14:imgEffect>
                          </a14:imgLayer>
                        </a14:imgProps>
                      </a:ex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rot="16200000">
                    <a:off x="7534855" y="3858216"/>
                    <a:ext cx="415498" cy="41549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39B07C94-6D63-4227-A42F-AF9820718A05}"/>
                  </a:ext>
                </a:extLst>
              </p:cNvPr>
              <p:cNvSpPr txBox="1"/>
              <p:nvPr/>
            </p:nvSpPr>
            <p:spPr>
              <a:xfrm>
                <a:off x="7621618" y="3879833"/>
                <a:ext cx="519625" cy="40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accent6">
                        <a:lumMod val="75000"/>
                      </a:schemeClr>
                    </a:solidFill>
                    <a:highlight>
                      <a:srgbClr val="FFFFFF"/>
                    </a:highlight>
                  </a:rPr>
                  <a:t>True</a:t>
                </a:r>
                <a:endParaRPr lang="zh-TW" altLang="en-US" sz="1200" b="1" dirty="0">
                  <a:solidFill>
                    <a:schemeClr val="accent6">
                      <a:lumMod val="75000"/>
                    </a:schemeClr>
                  </a:solidFill>
                  <a:highlight>
                    <a:srgbClr val="FFFFFF"/>
                  </a:highlight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3A277AA3-704E-46DA-8F04-D7B2B78A1360}"/>
                  </a:ext>
                </a:extLst>
              </p:cNvPr>
              <p:cNvSpPr txBox="1"/>
              <p:nvPr/>
            </p:nvSpPr>
            <p:spPr>
              <a:xfrm>
                <a:off x="9962173" y="3873836"/>
                <a:ext cx="557458" cy="401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 b="1" dirty="0">
                    <a:solidFill>
                      <a:schemeClr val="bg2">
                        <a:lumMod val="75000"/>
                      </a:schemeClr>
                    </a:solidFill>
                    <a:highlight>
                      <a:srgbClr val="FFFFFF"/>
                    </a:highlight>
                  </a:rPr>
                  <a:t>False</a:t>
                </a:r>
                <a:endParaRPr lang="zh-TW" altLang="en-US" sz="1200" b="1" dirty="0">
                  <a:solidFill>
                    <a:schemeClr val="bg2">
                      <a:lumMod val="75000"/>
                    </a:schemeClr>
                  </a:solidFill>
                  <a:highlight>
                    <a:srgbClr val="FFFFFF"/>
                  </a:highlight>
                </a:endParaRPr>
              </a:p>
            </p:txBody>
          </p:sp>
        </p:grpSp>
        <p:pic>
          <p:nvPicPr>
            <p:cNvPr id="131" name="Picture 2" descr="https://cdn-icons-png.flaticon.com/256/2096/2096413.png">
              <a:extLst>
                <a:ext uri="{FF2B5EF4-FFF2-40B4-BE49-F238E27FC236}">
                  <a16:creationId xmlns:a16="http://schemas.microsoft.com/office/drawing/2014/main" id="{4BE1DD53-9947-4DC6-9B84-3B0830D07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563" b="97266" l="9766" r="89844">
                          <a14:foregroundMark x1="49219" y1="12500" x2="51172" y2="92578"/>
                          <a14:foregroundMark x1="9766" y1="3125" x2="10938" y2="97266"/>
                          <a14:foregroundMark x1="51563" y1="1563" x2="50000" y2="29297"/>
                          <a14:foregroundMark x1="45703" y1="7031" x2="49219" y2="91016"/>
                          <a14:foregroundMark x1="49219" y1="92188" x2="49219" y2="92188"/>
                          <a14:backgroundMark x1="87500" y1="86328" x2="84766" y2="85547"/>
                          <a14:backgroundMark x1="92578" y1="12500" x2="89453" y2="980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0039682" y="4709883"/>
              <a:ext cx="415498" cy="415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2" name="Picture 2" descr="https://cdn-icons-png.flaticon.com/256/1636/1636021.png">
            <a:extLst>
              <a:ext uri="{FF2B5EF4-FFF2-40B4-BE49-F238E27FC236}">
                <a16:creationId xmlns:a16="http://schemas.microsoft.com/office/drawing/2014/main" id="{249D967A-7F19-472C-84F6-FF1F6A5CD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9729" y="2527394"/>
            <a:ext cx="415499" cy="415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7" name="文字方塊 156">
            <a:extLst>
              <a:ext uri="{FF2B5EF4-FFF2-40B4-BE49-F238E27FC236}">
                <a16:creationId xmlns:a16="http://schemas.microsoft.com/office/drawing/2014/main" id="{0EC6E4D8-96BC-4C0B-B56B-99EF730E5D9D}"/>
              </a:ext>
            </a:extLst>
          </p:cNvPr>
          <p:cNvSpPr txBox="1"/>
          <p:nvPr/>
        </p:nvSpPr>
        <p:spPr>
          <a:xfrm>
            <a:off x="5793646" y="3055808"/>
            <a:ext cx="2006514" cy="41549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accent6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當條件式成立時所執行的指令 </a:t>
            </a:r>
            <a:endParaRPr lang="en-US" altLang="zh-TW" sz="1050" b="1" dirty="0">
              <a:solidFill>
                <a:schemeClr val="accent6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print("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票價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</a:p>
        </p:txBody>
      </p:sp>
      <p:sp>
        <p:nvSpPr>
          <p:cNvPr id="158" name="文字方塊 157">
            <a:extLst>
              <a:ext uri="{FF2B5EF4-FFF2-40B4-BE49-F238E27FC236}">
                <a16:creationId xmlns:a16="http://schemas.microsoft.com/office/drawing/2014/main" id="{3F91DA4B-0757-4635-8BAF-1BF88334ACCC}"/>
              </a:ext>
            </a:extLst>
          </p:cNvPr>
          <p:cNvSpPr txBox="1"/>
          <p:nvPr/>
        </p:nvSpPr>
        <p:spPr>
          <a:xfrm>
            <a:off x="7882713" y="3053500"/>
            <a:ext cx="2166062" cy="415498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當條件式不成立時所執行的指令 </a:t>
            </a:r>
            <a:endParaRPr lang="en-US" altLang="zh-TW" sz="105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print("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票價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05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3BF5589D-306C-46A1-8A20-028388CD7056}"/>
              </a:ext>
            </a:extLst>
          </p:cNvPr>
          <p:cNvGrpSpPr/>
          <p:nvPr/>
        </p:nvGrpSpPr>
        <p:grpSpPr>
          <a:xfrm>
            <a:off x="7406809" y="-151869"/>
            <a:ext cx="851605" cy="587313"/>
            <a:chOff x="10030845" y="2646779"/>
            <a:chExt cx="600708" cy="496340"/>
          </a:xfrm>
        </p:grpSpPr>
        <p:pic>
          <p:nvPicPr>
            <p:cNvPr id="68" name="圖片 67">
              <a:extLst>
                <a:ext uri="{FF2B5EF4-FFF2-40B4-BE49-F238E27FC236}">
                  <a16:creationId xmlns:a16="http://schemas.microsoft.com/office/drawing/2014/main" id="{80910CC1-3F0F-4ABF-9E9E-5C27F3FEB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845" y="2646779"/>
              <a:ext cx="480162" cy="496340"/>
            </a:xfrm>
            <a:prstGeom prst="rect">
              <a:avLst/>
            </a:prstGeom>
          </p:spPr>
        </p:pic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14573883-CCE1-40EA-A878-F811F0778740}"/>
                </a:ext>
              </a:extLst>
            </p:cNvPr>
            <p:cNvSpPr txBox="1"/>
            <p:nvPr/>
          </p:nvSpPr>
          <p:spPr>
            <a:xfrm>
              <a:off x="10072343" y="2688800"/>
              <a:ext cx="559210" cy="26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rgbClr val="C00000"/>
                  </a:solidFill>
                </a:rPr>
                <a:t>False</a:t>
              </a:r>
              <a:endParaRPr lang="zh-TW" alt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868768D1-A1F1-4C91-BAC1-59428B90A4ED}"/>
              </a:ext>
            </a:extLst>
          </p:cNvPr>
          <p:cNvGrpSpPr/>
          <p:nvPr/>
        </p:nvGrpSpPr>
        <p:grpSpPr>
          <a:xfrm>
            <a:off x="8398153" y="1402923"/>
            <a:ext cx="851605" cy="587313"/>
            <a:chOff x="10030845" y="2646779"/>
            <a:chExt cx="600708" cy="496340"/>
          </a:xfrm>
        </p:grpSpPr>
        <p:pic>
          <p:nvPicPr>
            <p:cNvPr id="71" name="圖片 70">
              <a:extLst>
                <a:ext uri="{FF2B5EF4-FFF2-40B4-BE49-F238E27FC236}">
                  <a16:creationId xmlns:a16="http://schemas.microsoft.com/office/drawing/2014/main" id="{360FC93C-4136-4E27-960B-47D7BDD95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0845" y="2646779"/>
              <a:ext cx="480162" cy="496340"/>
            </a:xfrm>
            <a:prstGeom prst="rect">
              <a:avLst/>
            </a:prstGeom>
          </p:spPr>
        </p:pic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7B602571-39DB-4E5A-A48E-68282D27FDAD}"/>
                </a:ext>
              </a:extLst>
            </p:cNvPr>
            <p:cNvSpPr txBox="1"/>
            <p:nvPr/>
          </p:nvSpPr>
          <p:spPr>
            <a:xfrm>
              <a:off x="10072343" y="2688800"/>
              <a:ext cx="559210" cy="260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1" dirty="0">
                  <a:solidFill>
                    <a:schemeClr val="accent6">
                      <a:lumMod val="75000"/>
                    </a:schemeClr>
                  </a:solidFill>
                </a:rPr>
                <a:t>True</a:t>
              </a:r>
              <a:endParaRPr lang="zh-TW" alt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9855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2449E06-93A2-149B-318C-B6AF2725CAC5}"/>
              </a:ext>
            </a:extLst>
          </p:cNvPr>
          <p:cNvSpPr/>
          <p:nvPr/>
        </p:nvSpPr>
        <p:spPr>
          <a:xfrm>
            <a:off x="143839" y="584860"/>
            <a:ext cx="11923073" cy="6175267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假日，美伢決定帶小新去看電影。來到電影院後，看著人工窗口大排長龍的隊伍，於是便決定去空無一人的電子售票機購票。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這台電子售票機的功能並不完善，每次只能販售一張電影票。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請同學試著寫出，能夠讓機器自動進行條件判斷的程式，即：消費者只要輸入年齡，電子售票機就會顯示相對應的票價。</a:t>
            </a:r>
          </a:p>
          <a:p>
            <a:pPr algn="ctr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開心電影院的票價：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60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歲以上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敬老票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歲到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59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一般票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歲以下，票價為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元。</a:t>
            </a: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endPara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6C2E805C-D488-495B-8CA5-E382E3359A57}"/>
              </a:ext>
            </a:extLst>
          </p:cNvPr>
          <p:cNvGrpSpPr/>
          <p:nvPr/>
        </p:nvGrpSpPr>
        <p:grpSpPr>
          <a:xfrm>
            <a:off x="598894" y="2396939"/>
            <a:ext cx="5271728" cy="1727322"/>
            <a:chOff x="517827" y="2458183"/>
            <a:chExt cx="4889952" cy="1727322"/>
          </a:xfrm>
        </p:grpSpPr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969E013C-2511-4D65-90C6-2AA4F68479F3}"/>
                </a:ext>
              </a:extLst>
            </p:cNvPr>
            <p:cNvSpPr/>
            <p:nvPr/>
          </p:nvSpPr>
          <p:spPr>
            <a:xfrm>
              <a:off x="517827" y="2458183"/>
              <a:ext cx="4878439" cy="28547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6F1257DD-BDC4-4186-AE5A-BCD559A059B7}"/>
                </a:ext>
              </a:extLst>
            </p:cNvPr>
            <p:cNvSpPr/>
            <p:nvPr/>
          </p:nvSpPr>
          <p:spPr>
            <a:xfrm>
              <a:off x="529340" y="2738633"/>
              <a:ext cx="4878439" cy="1446872"/>
            </a:xfrm>
            <a:prstGeom prst="rect">
              <a:avLst/>
            </a:prstGeom>
            <a:solidFill>
              <a:srgbClr val="FFFDE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AB5C0F2A-9BC5-4B4B-8504-DE45709AB97E}"/>
                </a:ext>
              </a:extLst>
            </p:cNvPr>
            <p:cNvSpPr/>
            <p:nvPr/>
          </p:nvSpPr>
          <p:spPr>
            <a:xfrm>
              <a:off x="716483" y="3939140"/>
              <a:ext cx="1808216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90998EBF-50D1-48D1-A1E2-86658BE61284}"/>
                </a:ext>
              </a:extLst>
            </p:cNvPr>
            <p:cNvSpPr/>
            <p:nvPr/>
          </p:nvSpPr>
          <p:spPr>
            <a:xfrm>
              <a:off x="716483" y="2990946"/>
              <a:ext cx="1808217" cy="246365"/>
            </a:xfrm>
            <a:prstGeom prst="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B107511-73F4-4509-84ED-2DCA365899D7}"/>
              </a:ext>
            </a:extLst>
          </p:cNvPr>
          <p:cNvSpPr/>
          <p:nvPr/>
        </p:nvSpPr>
        <p:spPr>
          <a:xfrm>
            <a:off x="813059" y="3439101"/>
            <a:ext cx="1949391" cy="246365"/>
          </a:xfrm>
          <a:prstGeom prst="rect">
            <a:avLst/>
          </a:prstGeom>
          <a:solidFill>
            <a:srgbClr val="F6C4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F3BA2C8-2C05-5391-F958-C1698431FA2D}"/>
              </a:ext>
            </a:extLst>
          </p:cNvPr>
          <p:cNvSpPr/>
          <p:nvPr/>
        </p:nvSpPr>
        <p:spPr>
          <a:xfrm>
            <a:off x="236306" y="2198400"/>
            <a:ext cx="5729556" cy="2170098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age = int(input("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請輸入年齡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:"))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if (age &gt;= 60):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150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elif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(age &gt;= 13):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200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  else:</a:t>
            </a:r>
          </a:p>
          <a:p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     print("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票價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170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元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")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91C55B0-A7B4-4487-3260-199C3923D44E}"/>
              </a:ext>
            </a:extLst>
          </p:cNvPr>
          <p:cNvSpPr/>
          <p:nvPr/>
        </p:nvSpPr>
        <p:spPr>
          <a:xfrm>
            <a:off x="6226139" y="2589088"/>
            <a:ext cx="5661061" cy="399322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4" name="等腰三角形 3">
            <a:extLst>
              <a:ext uri="{FF2B5EF4-FFF2-40B4-BE49-F238E27FC236}">
                <a16:creationId xmlns:a16="http://schemas.microsoft.com/office/drawing/2014/main" id="{FD4B273A-469D-3176-BE35-53BC1E255502}"/>
              </a:ext>
            </a:extLst>
          </p:cNvPr>
          <p:cNvSpPr/>
          <p:nvPr/>
        </p:nvSpPr>
        <p:spPr>
          <a:xfrm flipV="1">
            <a:off x="11994912" y="261909"/>
            <a:ext cx="72000" cy="720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8439FED-0853-8AA4-1DB5-40BDEF5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02" y="1201939"/>
            <a:ext cx="503434" cy="50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68CD170C-618D-5009-CE74-607A8C58BD98}"/>
              </a:ext>
            </a:extLst>
          </p:cNvPr>
          <p:cNvSpPr/>
          <p:nvPr/>
        </p:nvSpPr>
        <p:spPr>
          <a:xfrm>
            <a:off x="6246687" y="2188126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程式視覺化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21BE71-F359-760D-A38E-5AFE292663AF}"/>
              </a:ext>
            </a:extLst>
          </p:cNvPr>
          <p:cNvSpPr/>
          <p:nvPr/>
        </p:nvSpPr>
        <p:spPr>
          <a:xfrm>
            <a:off x="7233006" y="2188126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程式流程圖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A0862F0-20C8-0E21-985E-3862DF06027D}"/>
              </a:ext>
            </a:extLst>
          </p:cNvPr>
          <p:cNvSpPr/>
          <p:nvPr/>
        </p:nvSpPr>
        <p:spPr>
          <a:xfrm>
            <a:off x="236306" y="1797018"/>
            <a:ext cx="986319" cy="39068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程式範例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E227565-E35A-3387-A022-8E42EAD8F2F3}"/>
              </a:ext>
            </a:extLst>
          </p:cNvPr>
          <p:cNvSpPr/>
          <p:nvPr/>
        </p:nvSpPr>
        <p:spPr>
          <a:xfrm>
            <a:off x="1222625" y="1797438"/>
            <a:ext cx="986319" cy="3906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程式模擬</a:t>
            </a: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67EBDD8C-229D-5EDD-BE7A-891BE5141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01084" y="4450690"/>
            <a:ext cx="421240" cy="4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4905F201-4E87-3150-45A0-0CE864262CF8}"/>
              </a:ext>
            </a:extLst>
          </p:cNvPr>
          <p:cNvSpPr/>
          <p:nvPr/>
        </p:nvSpPr>
        <p:spPr>
          <a:xfrm>
            <a:off x="314425" y="3458622"/>
            <a:ext cx="180000" cy="144557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2" name="Picture 2">
            <a:extLst>
              <a:ext uri="{FF2B5EF4-FFF2-40B4-BE49-F238E27FC236}">
                <a16:creationId xmlns:a16="http://schemas.microsoft.com/office/drawing/2014/main" id="{99B14E72-C40C-2BAA-4773-3359EC9BA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7948">
            <a:off x="3344233" y="4578975"/>
            <a:ext cx="452063" cy="36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矩形 30">
            <a:extLst>
              <a:ext uri="{FF2B5EF4-FFF2-40B4-BE49-F238E27FC236}">
                <a16:creationId xmlns:a16="http://schemas.microsoft.com/office/drawing/2014/main" id="{950382E1-7E52-4596-A24C-0FE2E6E678A7}"/>
              </a:ext>
            </a:extLst>
          </p:cNvPr>
          <p:cNvSpPr/>
          <p:nvPr/>
        </p:nvSpPr>
        <p:spPr>
          <a:xfrm>
            <a:off x="9723875" y="2756645"/>
            <a:ext cx="1950297" cy="798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" name="Picture 4">
            <a:extLst>
              <a:ext uri="{FF2B5EF4-FFF2-40B4-BE49-F238E27FC236}">
                <a16:creationId xmlns:a16="http://schemas.microsoft.com/office/drawing/2014/main" id="{AB91C978-1C80-417F-9462-50990D906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5502" y="3934052"/>
            <a:ext cx="380144" cy="380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" name="矩形 65">
            <a:extLst>
              <a:ext uri="{FF2B5EF4-FFF2-40B4-BE49-F238E27FC236}">
                <a16:creationId xmlns:a16="http://schemas.microsoft.com/office/drawing/2014/main" id="{05A0E178-5FEB-4F88-9BE5-FFB53219180E}"/>
              </a:ext>
            </a:extLst>
          </p:cNvPr>
          <p:cNvSpPr/>
          <p:nvPr/>
        </p:nvSpPr>
        <p:spPr>
          <a:xfrm>
            <a:off x="236306" y="4988104"/>
            <a:ext cx="5729556" cy="159420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請輸入年齡：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55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票價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200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元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892FD563-5FCA-43D9-BA1B-C3EF29ACBFCD}"/>
              </a:ext>
            </a:extLst>
          </p:cNvPr>
          <p:cNvSpPr txBox="1"/>
          <p:nvPr/>
        </p:nvSpPr>
        <p:spPr>
          <a:xfrm>
            <a:off x="6782035" y="2733890"/>
            <a:ext cx="4368566" cy="3808735"/>
          </a:xfrm>
          <a:prstGeom prst="rect">
            <a:avLst/>
          </a:prstGeom>
          <a:noFill/>
          <a:ln w="38100">
            <a:solidFill>
              <a:srgbClr val="F6C4BC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050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函式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print("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票價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3" name="圖片 72">
            <a:extLst>
              <a:ext uri="{FF2B5EF4-FFF2-40B4-BE49-F238E27FC236}">
                <a16:creationId xmlns:a16="http://schemas.microsoft.com/office/drawing/2014/main" id="{D35133E8-16DC-4C09-84F9-A1CF897DD3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27" y="3295570"/>
            <a:ext cx="2632828" cy="2632828"/>
          </a:xfrm>
          <a:prstGeom prst="rect">
            <a:avLst/>
          </a:prstGeom>
        </p:spPr>
      </p:pic>
      <p:sp>
        <p:nvSpPr>
          <p:cNvPr id="74" name="文字方塊 73">
            <a:extLst>
              <a:ext uri="{FF2B5EF4-FFF2-40B4-BE49-F238E27FC236}">
                <a16:creationId xmlns:a16="http://schemas.microsoft.com/office/drawing/2014/main" id="{109897C4-AEF2-4C9C-A214-06A363BA55EE}"/>
              </a:ext>
            </a:extLst>
          </p:cNvPr>
          <p:cNvSpPr txBox="1"/>
          <p:nvPr/>
        </p:nvSpPr>
        <p:spPr>
          <a:xfrm>
            <a:off x="7731760" y="3787923"/>
            <a:ext cx="2447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票價</a:t>
            </a:r>
            <a:r>
              <a:rPr lang="en-US" altLang="zh-TW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6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9651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A1E378-D783-4F4B-984D-6FF4ABF63DFB}"/>
              </a:ext>
            </a:extLst>
          </p:cNvPr>
          <p:cNvSpPr txBox="1"/>
          <p:nvPr/>
        </p:nvSpPr>
        <p:spPr>
          <a:xfrm>
            <a:off x="2981511" y="913129"/>
            <a:ext cx="8942342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和同學分享彼此製作的漢堡，為什麼每個人製作出來的漢堡不同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BE3530-1660-4847-A577-81DD17BB1A10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26E64ED8-FEF9-44F3-AFD7-9EF2A041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6" y="842412"/>
            <a:ext cx="631895" cy="6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圓角 3">
            <a:extLst>
              <a:ext uri="{FF2B5EF4-FFF2-40B4-BE49-F238E27FC236}">
                <a16:creationId xmlns:a16="http://schemas.microsoft.com/office/drawing/2014/main" id="{2538BFC0-B55F-4FE4-AA41-8DF92F63F2E5}"/>
              </a:ext>
            </a:extLst>
          </p:cNvPr>
          <p:cNvSpPr/>
          <p:nvPr/>
        </p:nvSpPr>
        <p:spPr>
          <a:xfrm>
            <a:off x="3060835" y="1839492"/>
            <a:ext cx="7103444" cy="685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…..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6" name="Picture 4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046FFD2E-B3CA-4C11-8772-69C1119D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74" y="1839492"/>
            <a:ext cx="685657" cy="6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751B505-7E0E-4727-B00B-1765EAAE2C2F}"/>
              </a:ext>
            </a:extLst>
          </p:cNvPr>
          <p:cNvSpPr/>
          <p:nvPr/>
        </p:nvSpPr>
        <p:spPr>
          <a:xfrm>
            <a:off x="10527437" y="2182320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BAEBDA-DCC4-407F-9392-0E6F89D64F95}"/>
              </a:ext>
            </a:extLst>
          </p:cNvPr>
          <p:cNvSpPr txBox="1"/>
          <p:nvPr/>
        </p:nvSpPr>
        <p:spPr>
          <a:xfrm>
            <a:off x="0" y="710226"/>
            <a:ext cx="2032000" cy="255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E0D2394-7FEB-4669-B4EB-7C1B96A29F43}"/>
              </a:ext>
            </a:extLst>
          </p:cNvPr>
          <p:cNvSpPr txBox="1"/>
          <p:nvPr/>
        </p:nvSpPr>
        <p:spPr>
          <a:xfrm>
            <a:off x="11360858" y="2130612"/>
            <a:ext cx="858496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完成作答</a:t>
            </a:r>
            <a:r>
              <a:rPr lang="en-US" altLang="zh-TW" sz="1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2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5EF0B17-DEE3-40B8-B38B-92D872CAE50F}"/>
              </a:ext>
            </a:extLst>
          </p:cNvPr>
          <p:cNvSpPr txBox="1"/>
          <p:nvPr/>
        </p:nvSpPr>
        <p:spPr>
          <a:xfrm>
            <a:off x="11360858" y="2414318"/>
            <a:ext cx="2318142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請試著回答問題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56302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EF287AF-7F10-0EF7-2F22-D35D9C63677A}"/>
              </a:ext>
            </a:extLst>
          </p:cNvPr>
          <p:cNvSpPr/>
          <p:nvPr/>
        </p:nvSpPr>
        <p:spPr>
          <a:xfrm>
            <a:off x="0" y="0"/>
            <a:ext cx="12192000" cy="56507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CA2A40-DCC5-B9D7-691A-40368EA0120C}"/>
              </a:ext>
            </a:extLst>
          </p:cNvPr>
          <p:cNvSpPr txBox="1"/>
          <p:nvPr/>
        </p:nvSpPr>
        <p:spPr>
          <a:xfrm>
            <a:off x="11013897" y="97873"/>
            <a:ext cx="105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Student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59CFE41-663A-0134-2DCE-E309E0DABB83}"/>
              </a:ext>
            </a:extLst>
          </p:cNvPr>
          <p:cNvSpPr txBox="1"/>
          <p:nvPr/>
        </p:nvSpPr>
        <p:spPr>
          <a:xfrm>
            <a:off x="143839" y="30820"/>
            <a:ext cx="452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i="0" dirty="0">
                <a:solidFill>
                  <a:srgbClr val="4D4D4D"/>
                </a:solidFill>
                <a:effectLst/>
                <a:latin typeface="-apple-system"/>
              </a:rPr>
              <a:t>≡</a:t>
            </a:r>
            <a:endParaRPr lang="zh-TW" altLang="en-US" sz="28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3A1E378-D783-4F4B-984D-6FF4ABF63DFB}"/>
              </a:ext>
            </a:extLst>
          </p:cNvPr>
          <p:cNvSpPr txBox="1"/>
          <p:nvPr/>
        </p:nvSpPr>
        <p:spPr>
          <a:xfrm>
            <a:off x="2981511" y="913129"/>
            <a:ext cx="8942342" cy="45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和同學分享彼此製作的漢堡，為什麼每個人製作出來的漢堡不同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FBE3530-1660-4847-A577-81DD17BB1A10}"/>
              </a:ext>
            </a:extLst>
          </p:cNvPr>
          <p:cNvSpPr/>
          <p:nvPr/>
        </p:nvSpPr>
        <p:spPr>
          <a:xfrm>
            <a:off x="0" y="565079"/>
            <a:ext cx="2032000" cy="629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  <a:alpha val="38039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074" name="Picture 2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26E64ED8-FEF9-44F3-AFD7-9EF2A0413C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456" y="842412"/>
            <a:ext cx="631895" cy="631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ree vector icon. Download thousands of free icons of  in SVG, PSD, PNG, EPS format or as ICON FONT">
            <a:extLst>
              <a:ext uri="{FF2B5EF4-FFF2-40B4-BE49-F238E27FC236}">
                <a16:creationId xmlns:a16="http://schemas.microsoft.com/office/drawing/2014/main" id="{046FFD2E-B3CA-4C11-8772-69C1119D6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574" y="1839492"/>
            <a:ext cx="685657" cy="68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751B505-7E0E-4727-B00B-1765EAAE2C2F}"/>
              </a:ext>
            </a:extLst>
          </p:cNvPr>
          <p:cNvSpPr/>
          <p:nvPr/>
        </p:nvSpPr>
        <p:spPr>
          <a:xfrm>
            <a:off x="10527437" y="2182320"/>
            <a:ext cx="833421" cy="23199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送出</a:t>
            </a:r>
          </a:p>
        </p:txBody>
      </p:sp>
      <p:pic>
        <p:nvPicPr>
          <p:cNvPr id="3078" name="Picture 6" descr="先生のイラスト（女性）">
            <a:extLst>
              <a:ext uri="{FF2B5EF4-FFF2-40B4-BE49-F238E27FC236}">
                <a16:creationId xmlns:a16="http://schemas.microsoft.com/office/drawing/2014/main" id="{73556CF0-C5E1-4E8E-8372-EBF0E0470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190" y="4221580"/>
            <a:ext cx="328612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語音泡泡: 圓角矩形 20">
            <a:extLst>
              <a:ext uri="{FF2B5EF4-FFF2-40B4-BE49-F238E27FC236}">
                <a16:creationId xmlns:a16="http://schemas.microsoft.com/office/drawing/2014/main" id="{28ED527C-B4AA-4DD2-BDE5-F3B7B8301473}"/>
              </a:ext>
            </a:extLst>
          </p:cNvPr>
          <p:cNvSpPr/>
          <p:nvPr/>
        </p:nvSpPr>
        <p:spPr>
          <a:xfrm>
            <a:off x="2618402" y="3715352"/>
            <a:ext cx="6088716" cy="2613614"/>
          </a:xfrm>
          <a:prstGeom prst="wedgeRoundRectCallout">
            <a:avLst>
              <a:gd name="adj1" fmla="val 66719"/>
              <a:gd name="adj2" fmla="val 28579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TW" altLang="en-US" b="1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不同的指令與指令的順序會導致不同的結果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，因此要完成一個任務，不僅要下對指令，也要留意順序。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當我們要解決某一個特定問題，會根據此問題發展所需要的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指令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，並安排正確的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順序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，以正確達成任務，這個解法便稱之為</a:t>
            </a:r>
            <a:r>
              <a:rPr lang="zh-TW" altLang="en-US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(Algorithm)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6BAEBDA-DCC4-407F-9392-0E6F89D64F95}"/>
              </a:ext>
            </a:extLst>
          </p:cNvPr>
          <p:cNvSpPr txBox="1"/>
          <p:nvPr/>
        </p:nvSpPr>
        <p:spPr>
          <a:xfrm>
            <a:off x="0" y="710226"/>
            <a:ext cx="2032000" cy="2551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1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程式設計初探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演算法是什麼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循序結構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題目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2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選擇結構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Chapter 3 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重複結構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0E03A8AE-1D11-4D62-80DD-D066426B8E89}"/>
              </a:ext>
            </a:extLst>
          </p:cNvPr>
          <p:cNvSpPr/>
          <p:nvPr/>
        </p:nvSpPr>
        <p:spPr>
          <a:xfrm>
            <a:off x="3060835" y="1839492"/>
            <a:ext cx="7103444" cy="68565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因為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…..</a:t>
            </a:r>
            <a:endParaRPr lang="zh-TW" altLang="en-US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5F429EF3-8C77-4AB9-9B5B-2245BCDBA70E}"/>
              </a:ext>
            </a:extLst>
          </p:cNvPr>
          <p:cNvSpPr txBox="1"/>
          <p:nvPr/>
        </p:nvSpPr>
        <p:spPr>
          <a:xfrm>
            <a:off x="11360858" y="2130612"/>
            <a:ext cx="858496" cy="335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完成作答</a:t>
            </a:r>
            <a:r>
              <a:rPr lang="en-US" altLang="zh-TW" sz="1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endParaRPr lang="zh-TW" altLang="en-US" sz="12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2588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0E4F36-25F3-4210-97F0-A6D7FFA73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以下是我的錯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A9368A-5928-4516-8AA0-FA36DDB289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674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5E0799E-2712-4794-8BD6-B417F5774029}"/>
              </a:ext>
            </a:extLst>
          </p:cNvPr>
          <p:cNvSpPr txBox="1"/>
          <p:nvPr/>
        </p:nvSpPr>
        <p:spPr>
          <a:xfrm>
            <a:off x="832758" y="979714"/>
            <a:ext cx="100420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假日，美伢決定帶小新去看電影。來到電影院後，看著人工窗口大排長龍的隊伍，於是便決定去空無一人的電子售票機購票。</a:t>
            </a:r>
          </a:p>
          <a:p>
            <a:r>
              <a:rPr lang="zh-TW" altLang="en-US" dirty="0"/>
              <a:t>這台電子售票機的功能並不完善，每次只能販售一張電影票。</a:t>
            </a:r>
          </a:p>
          <a:p>
            <a:r>
              <a:rPr lang="zh-TW" altLang="en-US" dirty="0"/>
              <a:t>請同學試著寫出，能夠讓機器自動進行條件判斷的程式，亦即：消費者只要輸入年齡，電子售票機就會顯示相對應的票價。</a:t>
            </a:r>
          </a:p>
          <a:p>
            <a:r>
              <a:rPr lang="zh-TW" altLang="en-US" dirty="0"/>
              <a:t>開心電影院的票價： </a:t>
            </a:r>
            <a:r>
              <a:rPr lang="en-US" altLang="zh-TW" dirty="0"/>
              <a:t>60</a:t>
            </a:r>
            <a:r>
              <a:rPr lang="zh-TW" altLang="en-US" dirty="0"/>
              <a:t>歲以上</a:t>
            </a:r>
            <a:r>
              <a:rPr lang="en-US" altLang="zh-TW" dirty="0"/>
              <a:t>(</a:t>
            </a:r>
            <a:r>
              <a:rPr lang="zh-TW" altLang="en-US" dirty="0"/>
              <a:t>敬老票</a:t>
            </a:r>
            <a:r>
              <a:rPr lang="en-US" altLang="zh-TW" dirty="0"/>
              <a:t>)</a:t>
            </a:r>
            <a:r>
              <a:rPr lang="zh-TW" altLang="en-US" dirty="0"/>
              <a:t>，票價為</a:t>
            </a:r>
            <a:r>
              <a:rPr lang="en-US" altLang="zh-TW" dirty="0"/>
              <a:t>150</a:t>
            </a:r>
            <a:r>
              <a:rPr lang="zh-TW" altLang="en-US" dirty="0"/>
              <a:t>元。</a:t>
            </a:r>
            <a:r>
              <a:rPr lang="en-US" altLang="zh-TW" dirty="0"/>
              <a:t>13</a:t>
            </a:r>
            <a:r>
              <a:rPr lang="zh-TW" altLang="en-US" dirty="0"/>
              <a:t>歲到</a:t>
            </a:r>
            <a:r>
              <a:rPr lang="en-US" altLang="zh-TW" dirty="0"/>
              <a:t>59</a:t>
            </a:r>
            <a:r>
              <a:rPr lang="zh-TW" altLang="en-US" dirty="0"/>
              <a:t>歲</a:t>
            </a:r>
            <a:r>
              <a:rPr lang="en-US" altLang="zh-TW" dirty="0"/>
              <a:t>(</a:t>
            </a:r>
            <a:r>
              <a:rPr lang="zh-TW" altLang="en-US" dirty="0"/>
              <a:t>一般票</a:t>
            </a:r>
            <a:r>
              <a:rPr lang="en-US" altLang="zh-TW" dirty="0"/>
              <a:t>)</a:t>
            </a:r>
            <a:r>
              <a:rPr lang="zh-TW" altLang="en-US" dirty="0"/>
              <a:t>，票價為</a:t>
            </a:r>
            <a:r>
              <a:rPr lang="en-US" altLang="zh-TW" dirty="0"/>
              <a:t>200</a:t>
            </a:r>
            <a:r>
              <a:rPr lang="zh-TW" altLang="en-US" dirty="0"/>
              <a:t>元。 </a:t>
            </a:r>
            <a:r>
              <a:rPr lang="en-US" altLang="zh-TW" dirty="0"/>
              <a:t>12</a:t>
            </a:r>
            <a:r>
              <a:rPr lang="zh-TW" altLang="en-US" dirty="0"/>
              <a:t>歲以下，票價為</a:t>
            </a:r>
            <a:r>
              <a:rPr lang="en-US" altLang="zh-TW" dirty="0"/>
              <a:t>170</a:t>
            </a:r>
            <a:r>
              <a:rPr lang="zh-TW" altLang="en-US" dirty="0"/>
              <a:t>元。</a:t>
            </a:r>
          </a:p>
          <a:p>
            <a:endParaRPr lang="en-US" altLang="zh-TW" dirty="0"/>
          </a:p>
          <a:p>
            <a:r>
              <a:rPr lang="en-US" altLang="zh-TW" dirty="0"/>
              <a:t>age = int(input("</a:t>
            </a:r>
            <a:r>
              <a:rPr lang="zh-TW" altLang="en-US" dirty="0"/>
              <a:t>請輸入年齡</a:t>
            </a:r>
            <a:r>
              <a:rPr lang="en-US" altLang="zh-TW" dirty="0"/>
              <a:t>:"))</a:t>
            </a:r>
          </a:p>
          <a:p>
            <a:r>
              <a:rPr lang="en-US" altLang="zh-TW" dirty="0"/>
              <a:t>if (age &gt;= 60):</a:t>
            </a:r>
          </a:p>
          <a:p>
            <a:r>
              <a:rPr lang="en-US" altLang="zh-TW" dirty="0"/>
              <a:t>  print("</a:t>
            </a:r>
            <a:r>
              <a:rPr lang="zh-TW" altLang="en-US" dirty="0"/>
              <a:t>票價</a:t>
            </a:r>
            <a:r>
              <a:rPr lang="en-US" altLang="zh-TW" dirty="0"/>
              <a:t>150</a:t>
            </a:r>
            <a:r>
              <a:rPr lang="zh-TW" altLang="en-US" dirty="0"/>
              <a:t>元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elif</a:t>
            </a:r>
            <a:r>
              <a:rPr lang="en-US" altLang="zh-TW" dirty="0"/>
              <a:t> (age &gt;= 13):</a:t>
            </a:r>
          </a:p>
          <a:p>
            <a:r>
              <a:rPr lang="en-US" altLang="zh-TW" dirty="0"/>
              <a:t>  print("</a:t>
            </a:r>
            <a:r>
              <a:rPr lang="zh-TW" altLang="en-US" dirty="0"/>
              <a:t>票價</a:t>
            </a:r>
            <a:r>
              <a:rPr lang="en-US" altLang="zh-TW" dirty="0"/>
              <a:t>200</a:t>
            </a:r>
            <a:r>
              <a:rPr lang="zh-TW" altLang="en-US" dirty="0"/>
              <a:t>元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else:</a:t>
            </a:r>
          </a:p>
          <a:p>
            <a:r>
              <a:rPr lang="en-US" altLang="zh-TW" dirty="0"/>
              <a:t>  print("</a:t>
            </a:r>
            <a:r>
              <a:rPr lang="zh-TW" altLang="en-US" dirty="0"/>
              <a:t>票價</a:t>
            </a:r>
            <a:r>
              <a:rPr lang="en-US" altLang="zh-TW" dirty="0"/>
              <a:t>170</a:t>
            </a:r>
            <a:r>
              <a:rPr lang="zh-TW" altLang="en-US" dirty="0"/>
              <a:t>元</a:t>
            </a:r>
            <a:r>
              <a:rPr lang="en-US" altLang="zh-TW" dirty="0"/>
              <a:t>")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5100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712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2182EE76-A8F8-4461-97DF-9C9C3484F891}"/>
              </a:ext>
            </a:extLst>
          </p:cNvPr>
          <p:cNvSpPr/>
          <p:nvPr/>
        </p:nvSpPr>
        <p:spPr>
          <a:xfrm>
            <a:off x="4476242" y="625656"/>
            <a:ext cx="2016891" cy="608130"/>
          </a:xfrm>
          <a:prstGeom prst="parallelogram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輸入年齡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流程圖: 結束點 2">
            <a:extLst>
              <a:ext uri="{FF2B5EF4-FFF2-40B4-BE49-F238E27FC236}">
                <a16:creationId xmlns:a16="http://schemas.microsoft.com/office/drawing/2014/main" id="{7893ED7B-C240-4E14-A13B-0788E75BFFF9}"/>
              </a:ext>
            </a:extLst>
          </p:cNvPr>
          <p:cNvSpPr/>
          <p:nvPr/>
        </p:nvSpPr>
        <p:spPr>
          <a:xfrm>
            <a:off x="4873376" y="117450"/>
            <a:ext cx="1222624" cy="368444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Start</a:t>
            </a:r>
            <a:endParaRPr lang="zh-TW" altLang="en-US" dirty="0"/>
          </a:p>
        </p:txBody>
      </p:sp>
      <p:sp>
        <p:nvSpPr>
          <p:cNvPr id="4" name="流程圖: 結束點 3">
            <a:extLst>
              <a:ext uri="{FF2B5EF4-FFF2-40B4-BE49-F238E27FC236}">
                <a16:creationId xmlns:a16="http://schemas.microsoft.com/office/drawing/2014/main" id="{680D7BF7-EE74-4EBB-8B95-BB76CB5E8825}"/>
              </a:ext>
            </a:extLst>
          </p:cNvPr>
          <p:cNvSpPr/>
          <p:nvPr/>
        </p:nvSpPr>
        <p:spPr>
          <a:xfrm>
            <a:off x="4869280" y="5328563"/>
            <a:ext cx="1222624" cy="328773"/>
          </a:xfrm>
          <a:prstGeom prst="flowChartTerminator">
            <a:avLst/>
          </a:prstGeom>
          <a:ln w="285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6" name="平行四邊形 5">
            <a:extLst>
              <a:ext uri="{FF2B5EF4-FFF2-40B4-BE49-F238E27FC236}">
                <a16:creationId xmlns:a16="http://schemas.microsoft.com/office/drawing/2014/main" id="{80A017BD-8CE7-4432-98E3-28CCF1B54348}"/>
              </a:ext>
            </a:extLst>
          </p:cNvPr>
          <p:cNvSpPr/>
          <p:nvPr/>
        </p:nvSpPr>
        <p:spPr>
          <a:xfrm>
            <a:off x="9458403" y="458833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170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614EE08-CBB8-430F-9ACA-A5876CA1C36E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5484688" y="485894"/>
            <a:ext cx="0" cy="139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6CF9C129-4079-4D89-B104-41DF1B329216}"/>
              </a:ext>
            </a:extLst>
          </p:cNvPr>
          <p:cNvCxnSpPr>
            <a:cxnSpLocks/>
            <a:stCxn id="2" idx="4"/>
            <a:endCxn id="25" idx="0"/>
          </p:cNvCxnSpPr>
          <p:nvPr/>
        </p:nvCxnSpPr>
        <p:spPr>
          <a:xfrm flipH="1">
            <a:off x="5480592" y="1233786"/>
            <a:ext cx="4096" cy="264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菱形 24">
            <a:extLst>
              <a:ext uri="{FF2B5EF4-FFF2-40B4-BE49-F238E27FC236}">
                <a16:creationId xmlns:a16="http://schemas.microsoft.com/office/drawing/2014/main" id="{C790DFB6-2DE6-46DE-AC1A-D9E8EAC5F870}"/>
              </a:ext>
            </a:extLst>
          </p:cNvPr>
          <p:cNvSpPr/>
          <p:nvPr/>
        </p:nvSpPr>
        <p:spPr>
          <a:xfrm>
            <a:off x="3643641" y="1498059"/>
            <a:ext cx="3673902" cy="1008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平行四邊形 38">
            <a:extLst>
              <a:ext uri="{FF2B5EF4-FFF2-40B4-BE49-F238E27FC236}">
                <a16:creationId xmlns:a16="http://schemas.microsoft.com/office/drawing/2014/main" id="{AB37CE2E-E8DE-4D17-97B6-0FD7A357ED91}"/>
              </a:ext>
            </a:extLst>
          </p:cNvPr>
          <p:cNvSpPr/>
          <p:nvPr/>
        </p:nvSpPr>
        <p:spPr>
          <a:xfrm>
            <a:off x="4299064" y="3340426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150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69D50A1B-BD90-4A32-A367-74186BA5AFF5}"/>
              </a:ext>
            </a:extLst>
          </p:cNvPr>
          <p:cNvSpPr txBox="1"/>
          <p:nvPr/>
        </p:nvSpPr>
        <p:spPr>
          <a:xfrm>
            <a:off x="4840580" y="2720380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DAC04EF1-3534-4AAA-8B42-C757B212D295}"/>
              </a:ext>
            </a:extLst>
          </p:cNvPr>
          <p:cNvSpPr txBox="1"/>
          <p:nvPr/>
        </p:nvSpPr>
        <p:spPr>
          <a:xfrm>
            <a:off x="7433518" y="1631787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DED71653-665A-42A8-9F30-99EA3D6CFDF5}"/>
              </a:ext>
            </a:extLst>
          </p:cNvPr>
          <p:cNvSpPr/>
          <p:nvPr/>
        </p:nvSpPr>
        <p:spPr>
          <a:xfrm>
            <a:off x="6399067" y="2186326"/>
            <a:ext cx="3673902" cy="1008000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年齡是否大於等於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endParaRPr lang="zh-TW" altLang="en-US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平行四邊形 49">
            <a:extLst>
              <a:ext uri="{FF2B5EF4-FFF2-40B4-BE49-F238E27FC236}">
                <a16:creationId xmlns:a16="http://schemas.microsoft.com/office/drawing/2014/main" id="{816421BF-AAD5-47A4-844F-E808EB45E98F}"/>
              </a:ext>
            </a:extLst>
          </p:cNvPr>
          <p:cNvSpPr/>
          <p:nvPr/>
        </p:nvSpPr>
        <p:spPr>
          <a:xfrm>
            <a:off x="7054490" y="3766210"/>
            <a:ext cx="2363056" cy="608130"/>
          </a:xfrm>
          <a:prstGeom prst="parallelogram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輸出票價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200</a:t>
            </a:r>
            <a:r>
              <a: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65292ECE-7527-4B45-9574-4DB9BB400004}"/>
              </a:ext>
            </a:extLst>
          </p:cNvPr>
          <p:cNvSpPr txBox="1"/>
          <p:nvPr/>
        </p:nvSpPr>
        <p:spPr>
          <a:xfrm>
            <a:off x="10072969" y="2324606"/>
            <a:ext cx="660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False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C4C2BE-04EE-400D-AE8B-BC84596ADC59}"/>
              </a:ext>
            </a:extLst>
          </p:cNvPr>
          <p:cNvSpPr txBox="1"/>
          <p:nvPr/>
        </p:nvSpPr>
        <p:spPr>
          <a:xfrm>
            <a:off x="7460353" y="3358711"/>
            <a:ext cx="607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2">
                    <a:lumMod val="90000"/>
                  </a:schemeClr>
                </a:solidFill>
              </a:rPr>
              <a:t>True</a:t>
            </a:r>
            <a:endParaRPr lang="zh-TW" alt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07" name="接點: 肘形 106">
            <a:extLst>
              <a:ext uri="{FF2B5EF4-FFF2-40B4-BE49-F238E27FC236}">
                <a16:creationId xmlns:a16="http://schemas.microsoft.com/office/drawing/2014/main" id="{FA42A716-558A-47A2-896E-F53A7487A5F9}"/>
              </a:ext>
            </a:extLst>
          </p:cNvPr>
          <p:cNvCxnSpPr>
            <a:stCxn id="25" idx="3"/>
            <a:endCxn id="33" idx="0"/>
          </p:cNvCxnSpPr>
          <p:nvPr/>
        </p:nvCxnSpPr>
        <p:spPr>
          <a:xfrm>
            <a:off x="7317543" y="2002059"/>
            <a:ext cx="918475" cy="1842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接點: 肘形 108">
            <a:extLst>
              <a:ext uri="{FF2B5EF4-FFF2-40B4-BE49-F238E27FC236}">
                <a16:creationId xmlns:a16="http://schemas.microsoft.com/office/drawing/2014/main" id="{C4A52937-DF16-43D4-BE85-0A2369B7001A}"/>
              </a:ext>
            </a:extLst>
          </p:cNvPr>
          <p:cNvCxnSpPr>
            <a:stCxn id="33" idx="3"/>
            <a:endCxn id="6" idx="1"/>
          </p:cNvCxnSpPr>
          <p:nvPr/>
        </p:nvCxnSpPr>
        <p:spPr>
          <a:xfrm>
            <a:off x="10072969" y="2690326"/>
            <a:ext cx="642978" cy="18980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BC30E563-A59C-4634-AE51-4FD82A1ACDDF}"/>
              </a:ext>
            </a:extLst>
          </p:cNvPr>
          <p:cNvCxnSpPr>
            <a:stCxn id="25" idx="2"/>
            <a:endCxn id="39" idx="0"/>
          </p:cNvCxnSpPr>
          <p:nvPr/>
        </p:nvCxnSpPr>
        <p:spPr>
          <a:xfrm>
            <a:off x="5480592" y="2506059"/>
            <a:ext cx="0" cy="834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直線單箭頭接點 112">
            <a:extLst>
              <a:ext uri="{FF2B5EF4-FFF2-40B4-BE49-F238E27FC236}">
                <a16:creationId xmlns:a16="http://schemas.microsoft.com/office/drawing/2014/main" id="{45F138FB-2C38-49E8-B3DD-B387CF685BEF}"/>
              </a:ext>
            </a:extLst>
          </p:cNvPr>
          <p:cNvCxnSpPr>
            <a:cxnSpLocks/>
            <a:stCxn id="39" idx="4"/>
            <a:endCxn id="4" idx="0"/>
          </p:cNvCxnSpPr>
          <p:nvPr/>
        </p:nvCxnSpPr>
        <p:spPr>
          <a:xfrm>
            <a:off x="5480592" y="3948556"/>
            <a:ext cx="0" cy="138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接點: 肘形 117">
            <a:extLst>
              <a:ext uri="{FF2B5EF4-FFF2-40B4-BE49-F238E27FC236}">
                <a16:creationId xmlns:a16="http://schemas.microsoft.com/office/drawing/2014/main" id="{E6698D9F-B273-460E-8178-65D943D45355}"/>
              </a:ext>
            </a:extLst>
          </p:cNvPr>
          <p:cNvCxnSpPr>
            <a:stCxn id="50" idx="4"/>
            <a:endCxn id="4" idx="3"/>
          </p:cNvCxnSpPr>
          <p:nvPr/>
        </p:nvCxnSpPr>
        <p:spPr>
          <a:xfrm rot="5400000">
            <a:off x="6604656" y="3861588"/>
            <a:ext cx="1118610" cy="21441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接點: 肘形 121">
            <a:extLst>
              <a:ext uri="{FF2B5EF4-FFF2-40B4-BE49-F238E27FC236}">
                <a16:creationId xmlns:a16="http://schemas.microsoft.com/office/drawing/2014/main" id="{40A28F40-2383-4880-8C0B-0B1DF8FDBD50}"/>
              </a:ext>
            </a:extLst>
          </p:cNvPr>
          <p:cNvCxnSpPr>
            <a:cxnSpLocks/>
            <a:stCxn id="6" idx="4"/>
            <a:endCxn id="4" idx="3"/>
          </p:cNvCxnSpPr>
          <p:nvPr/>
        </p:nvCxnSpPr>
        <p:spPr>
          <a:xfrm rot="5400000">
            <a:off x="8217676" y="3070695"/>
            <a:ext cx="296484" cy="45480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直線單箭頭接點 124">
            <a:extLst>
              <a:ext uri="{FF2B5EF4-FFF2-40B4-BE49-F238E27FC236}">
                <a16:creationId xmlns:a16="http://schemas.microsoft.com/office/drawing/2014/main" id="{BC5A2333-63B2-4BA7-B40A-0DB3F9B6EC57}"/>
              </a:ext>
            </a:extLst>
          </p:cNvPr>
          <p:cNvCxnSpPr>
            <a:stCxn id="33" idx="2"/>
            <a:endCxn id="50" idx="0"/>
          </p:cNvCxnSpPr>
          <p:nvPr/>
        </p:nvCxnSpPr>
        <p:spPr>
          <a:xfrm>
            <a:off x="8236018" y="3194326"/>
            <a:ext cx="0" cy="571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882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4302</Words>
  <Application>Microsoft Office PowerPoint</Application>
  <PresentationFormat>寬螢幕</PresentationFormat>
  <Paragraphs>1012</Paragraphs>
  <Slides>37</Slides>
  <Notes>31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7" baseType="lpstr">
      <vt:lpstr>-apple-system</vt:lpstr>
      <vt:lpstr>微軟正黑體</vt:lpstr>
      <vt:lpstr>微軟正黑體</vt:lpstr>
      <vt:lpstr>新細明體</vt:lpstr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以下是我的錯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版面畫不下，故接下來的畫面皆代表程式邏輯分析區塊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88697</dc:creator>
  <cp:lastModifiedBy>88697</cp:lastModifiedBy>
  <cp:revision>25</cp:revision>
  <dcterms:created xsi:type="dcterms:W3CDTF">2024-03-21T13:52:59Z</dcterms:created>
  <dcterms:modified xsi:type="dcterms:W3CDTF">2024-03-22T11:05:24Z</dcterms:modified>
</cp:coreProperties>
</file>