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Liu  kunz" initials="YLk" lastIdx="1" clrIdx="0">
    <p:extLst>
      <p:ext uri="{19B8F6BF-5375-455C-9EA6-DF929625EA0E}">
        <p15:presenceInfo xmlns:p15="http://schemas.microsoft.com/office/powerpoint/2012/main" userId="S::yang.liu@springboarddac.onmicrosoft.com::82e67335-a8d5-42eb-83f0-d8edac70a3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673D-269B-9740-BD94-0ACA7D0C4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for Potential Candidate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D9A7-E375-294F-8701-D3A0ED60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XYZ </a:t>
            </a:r>
          </a:p>
          <a:p>
            <a:r>
              <a:rPr lang="en-US" dirty="0"/>
              <a:t>Yang Liu Kunz</a:t>
            </a:r>
          </a:p>
        </p:txBody>
      </p:sp>
    </p:spTree>
    <p:extLst>
      <p:ext uri="{BB962C8B-B14F-4D97-AF65-F5344CB8AC3E}">
        <p14:creationId xmlns:p14="http://schemas.microsoft.com/office/powerpoint/2010/main" val="127600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3  </a:t>
            </a:r>
            <a:r>
              <a:rPr lang="en-US"/>
              <a:t>Employer </a:t>
            </a:r>
            <a:r>
              <a:rPr lang="en-US" dirty="0"/>
              <a:t>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77334" y="4167503"/>
            <a:ext cx="674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46% of the total enrollees, 53% of Target enrollees are from medium size company (100~999)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79% of the total enrollees, 81% of the Target enrollees are from private limited company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4B400B-0E46-694E-B0B8-973DDF09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65498"/>
            <a:ext cx="4257702" cy="27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E3DDD1B-200F-394F-AC42-04E0F39F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4" y="1265498"/>
            <a:ext cx="4262351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4  </a:t>
            </a:r>
            <a:r>
              <a:rPr lang="en-US" dirty="0"/>
              <a:t>Experience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351683" y="4222974"/>
            <a:ext cx="9263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of the Target enrollees has relevant experience in data science/analytics field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45% of the Target enrollees have stayed in their current company for 1 or less than 1 year. 15% of them have stayed in current company longer than 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non-Target enrollee compares to Target enrollee, has slightly longer average working years and wider range of working experience in years. </a:t>
            </a:r>
            <a:r>
              <a:rPr lang="en-US" sz="1200" dirty="0">
                <a:solidFill>
                  <a:srgbClr val="FF0000"/>
                </a:solidFill>
              </a:rPr>
              <a:t>(21 years means longer than 20 years)</a:t>
            </a:r>
          </a:p>
        </p:txBody>
      </p:sp>
      <p:pic>
        <p:nvPicPr>
          <p:cNvPr id="9366" name="Picture 150">
            <a:extLst>
              <a:ext uri="{FF2B5EF4-FFF2-40B4-BE49-F238E27FC236}">
                <a16:creationId xmlns:a16="http://schemas.microsoft.com/office/drawing/2014/main" id="{58B935A7-9E3B-CF40-BD7B-F50DD979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81" y="1587200"/>
            <a:ext cx="3302236" cy="20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68" name="Picture 152">
            <a:extLst>
              <a:ext uri="{FF2B5EF4-FFF2-40B4-BE49-F238E27FC236}">
                <a16:creationId xmlns:a16="http://schemas.microsoft.com/office/drawing/2014/main" id="{920EE23A-B182-CF47-95D3-1F3543B7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65" y="1977428"/>
            <a:ext cx="2775907" cy="219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70" name="Picture 154">
            <a:extLst>
              <a:ext uri="{FF2B5EF4-FFF2-40B4-BE49-F238E27FC236}">
                <a16:creationId xmlns:a16="http://schemas.microsoft.com/office/drawing/2014/main" id="{40301D3A-66A6-5846-9A7A-566AD123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9" y="1554626"/>
            <a:ext cx="3139028" cy="19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9" name="Picture 9258">
            <a:extLst>
              <a:ext uri="{FF2B5EF4-FFF2-40B4-BE49-F238E27FC236}">
                <a16:creationId xmlns:a16="http://schemas.microsoft.com/office/drawing/2014/main" id="{FCEF0C54-8CB6-2C4F-B166-4CDA8668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080" y="1554626"/>
            <a:ext cx="2559092" cy="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5  </a:t>
            </a:r>
            <a:r>
              <a:rPr lang="en-US" dirty="0"/>
              <a:t>Education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595982" y="3588923"/>
            <a:ext cx="9378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of the Target enrollees are enrolled in Full or part time university.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 degree is the most common degree among all enrollees, 63% of the Target enrollees have a Graduate degree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STEM is the most common major among all enrollees, 78% of the Target enrollees have a STEM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755DE1F-BA51-6149-83C6-7018E811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4" y="1264437"/>
            <a:ext cx="3527868" cy="22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EE7E529-37D6-0440-9F2C-1C538202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22" y="1264437"/>
            <a:ext cx="3579383" cy="22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2D862EC-9617-2F4E-876A-54CE4B19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90" y="1275254"/>
            <a:ext cx="3579383" cy="22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6  </a:t>
            </a:r>
            <a:r>
              <a:rPr lang="en-US" dirty="0"/>
              <a:t>Gender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77334" y="4075065"/>
            <a:ext cx="9378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is very dominant. 92% of the total enrollees are male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of the Target enrollees are male.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E7F171-7557-E345-9F14-33C76444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6" y="1324136"/>
            <a:ext cx="4641631" cy="291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7  </a:t>
            </a:r>
            <a:r>
              <a:rPr lang="en-US" dirty="0" err="1"/>
              <a:t>Training_hours</a:t>
            </a:r>
            <a:r>
              <a:rPr lang="en-US" dirty="0"/>
              <a:t>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456616" y="4770789"/>
            <a:ext cx="8235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Regardless of the class, the training time distribution is skewed right with a wide range of training time from 1 hour to 336 hours.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classes share lots of similarities in terms of summary statistic and distribution. The average training hours for Target and non-Target enrollee only has less than 1hour difference.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8E561EB-6922-504E-8DB4-EEE5F0AB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3" y="2264559"/>
            <a:ext cx="4434897" cy="257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94DF27D-A5FA-DF40-9039-2F67122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264559"/>
            <a:ext cx="4513536" cy="251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90C6F-4F67-FC44-915A-49C789BD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03051"/>
            <a:ext cx="3820744" cy="807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D60E3-E003-0D48-980C-2501BDF52BA2}"/>
              </a:ext>
            </a:extLst>
          </p:cNvPr>
          <p:cNvSpPr txBox="1"/>
          <p:nvPr/>
        </p:nvSpPr>
        <p:spPr>
          <a:xfrm>
            <a:off x="5366501" y="2075654"/>
            <a:ext cx="4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Normalized histogram</a:t>
            </a:r>
          </a:p>
        </p:txBody>
      </p:sp>
    </p:spTree>
    <p:extLst>
      <p:ext uri="{BB962C8B-B14F-4D97-AF65-F5344CB8AC3E}">
        <p14:creationId xmlns:p14="http://schemas.microsoft.com/office/powerpoint/2010/main" val="355942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8  Multi</a:t>
            </a: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8617A9B-42F5-BD47-907D-EF1C16BA7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5" y="1483633"/>
            <a:ext cx="5943600" cy="426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6112F3A-D529-D245-9ADB-4C2FA61D6383}"/>
              </a:ext>
            </a:extLst>
          </p:cNvPr>
          <p:cNvSpPr txBox="1">
            <a:spLocks/>
          </p:cNvSpPr>
          <p:nvPr/>
        </p:nvSpPr>
        <p:spPr>
          <a:xfrm>
            <a:off x="603762" y="5885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/>
              <a:t> Multicollinearity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11358-5237-DC4A-88C8-42E5CEE70BF4}"/>
              </a:ext>
            </a:extLst>
          </p:cNvPr>
          <p:cNvSpPr txBox="1"/>
          <p:nvPr/>
        </p:nvSpPr>
        <p:spPr>
          <a:xfrm>
            <a:off x="6712006" y="1157468"/>
            <a:ext cx="302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not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60690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B410-CC3E-9049-A4B4-E8C1256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5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0737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6ED-53A9-7546-AEB8-DF339EDF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16E6-AE24-014F-9364-B3AD66EF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A7DE-E1BD-5146-9513-FD7841F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ED55-92DD-5B41-A948-AC3A08A9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Problem Identification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Data Wrangling 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Modeling and Analysis</a:t>
            </a:r>
          </a:p>
          <a:p>
            <a:r>
              <a:rPr lang="en-US" dirty="0"/>
              <a:t>Summary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327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9F7F-FB09-2D40-9B7C-917F1CF5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77F7-E6F2-6043-AE23-F5FB022D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The aim of this project is to use the credential/demographics/experience related data we collected from our training platform to find out the optimal solution to detect enrollees that are open for career change. </a:t>
            </a:r>
          </a:p>
          <a:p>
            <a:pPr>
              <a:buAutoNum type="arabicPeriod"/>
            </a:pPr>
            <a:r>
              <a:rPr lang="en-US" dirty="0"/>
              <a:t>The dataset we used for analysis contains information of 18,359 unique enrollees, among them 2425 enrollees were open for a career change, which are defined as our Target in this proposal. </a:t>
            </a:r>
          </a:p>
          <a:p>
            <a:pPr>
              <a:buAutoNum type="arabicPeriod"/>
            </a:pPr>
            <a:r>
              <a:rPr lang="en-US" dirty="0"/>
              <a:t>The final model we chose was able to identify 38.9%, 70% of Target from 20%, 50% of the testing dataset, respectively. Testing dataset contains non-Target and Target enrollee with a ratio of 6:1 (imbalanced data).</a:t>
            </a:r>
          </a:p>
        </p:txBody>
      </p:sp>
    </p:spTree>
    <p:extLst>
      <p:ext uri="{BB962C8B-B14F-4D97-AF65-F5344CB8AC3E}">
        <p14:creationId xmlns:p14="http://schemas.microsoft.com/office/powerpoint/2010/main" val="11671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3D6C4E-1FDA-C84B-A018-F2F5F2C66F3F}"/>
              </a:ext>
            </a:extLst>
          </p:cNvPr>
          <p:cNvSpPr/>
          <p:nvPr/>
        </p:nvSpPr>
        <p:spPr>
          <a:xfrm>
            <a:off x="677334" y="2165131"/>
            <a:ext cx="4378142" cy="390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062D0-5DE3-6648-93EA-30A1F540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Identification:</a:t>
            </a:r>
            <a:br>
              <a:rPr lang="en-US" dirty="0"/>
            </a:br>
            <a:r>
              <a:rPr lang="en-US" sz="2000" dirty="0"/>
              <a:t>How can we identify Target enrollee as many as possible and approach them with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0DBA-D4BB-7B43-A457-349C9382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165132"/>
            <a:ext cx="4346611" cy="39098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Criteria for success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Scope of solution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4AD5C7-E56F-5E42-9ADD-941BBCB2C50F}"/>
              </a:ext>
            </a:extLst>
          </p:cNvPr>
          <p:cNvSpPr txBox="1">
            <a:spLocks/>
          </p:cNvSpPr>
          <p:nvPr/>
        </p:nvSpPr>
        <p:spPr>
          <a:xfrm>
            <a:off x="5055476" y="2165131"/>
            <a:ext cx="4346611" cy="3909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Constrains within solution space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Key data sources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9C9-63C5-E844-A2C2-BC0E9D01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3509-8E12-2B49-88F4-6484AA87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6" y="277836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Data sources: Company XYZ training platform database </a:t>
            </a:r>
          </a:p>
          <a:p>
            <a:r>
              <a:rPr lang="en-US" dirty="0"/>
              <a:t>18,359 observations of 14 variables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Input variables: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Experience related variables: experience, </a:t>
            </a:r>
            <a:r>
              <a:rPr lang="en-US" dirty="0" err="1"/>
              <a:t>last_new_job</a:t>
            </a:r>
            <a:r>
              <a:rPr lang="en-US" dirty="0"/>
              <a:t>, </a:t>
            </a:r>
            <a:r>
              <a:rPr lang="en-US" dirty="0" err="1"/>
              <a:t>relevant_experience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Employer related variables: </a:t>
            </a:r>
            <a:r>
              <a:rPr lang="en-US" dirty="0" err="1"/>
              <a:t>company_type</a:t>
            </a:r>
            <a:r>
              <a:rPr lang="en-US" dirty="0"/>
              <a:t>, </a:t>
            </a:r>
            <a:r>
              <a:rPr lang="en-US" dirty="0" err="1"/>
              <a:t>company_size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Education related </a:t>
            </a:r>
            <a:r>
              <a:rPr lang="en-US" dirty="0" err="1"/>
              <a:t>variabels</a:t>
            </a:r>
            <a:r>
              <a:rPr lang="en-US" dirty="0"/>
              <a:t>: </a:t>
            </a:r>
            <a:r>
              <a:rPr lang="en-US" dirty="0" err="1"/>
              <a:t>education_level</a:t>
            </a:r>
            <a:r>
              <a:rPr lang="en-US" dirty="0"/>
              <a:t>, </a:t>
            </a:r>
            <a:r>
              <a:rPr lang="en-US" dirty="0" err="1"/>
              <a:t>major_discipline</a:t>
            </a:r>
            <a:r>
              <a:rPr lang="en-US" dirty="0"/>
              <a:t>, </a:t>
            </a:r>
            <a:r>
              <a:rPr lang="en-US" dirty="0" err="1"/>
              <a:t>enrolled_university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Gender: gender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City related variables: city (name), </a:t>
            </a:r>
            <a:r>
              <a:rPr lang="en-US" dirty="0" err="1"/>
              <a:t>city_development_index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Training related variables: </a:t>
            </a:r>
            <a:r>
              <a:rPr lang="en-US" dirty="0" err="1"/>
              <a:t>training_hours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target: open for career change or not (0=no, 1=yes)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enrollee_id</a:t>
            </a:r>
            <a:r>
              <a:rPr lang="en-US" sz="1200" dirty="0">
                <a:solidFill>
                  <a:srgbClr val="FF0000"/>
                </a:solidFill>
              </a:rPr>
              <a:t> is excluded from input variables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FFC93-58CB-9049-BDF9-D44B47C7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6" y="1438051"/>
            <a:ext cx="9052859" cy="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63C-CFED-1643-A620-50197310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0288B-47CD-5147-8B6E-FBF61B47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70573"/>
              </p:ext>
            </p:extLst>
          </p:nvPr>
        </p:nvGraphicFramePr>
        <p:xfrm>
          <a:off x="785886" y="1270001"/>
          <a:ext cx="8147909" cy="5135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7419">
                  <a:extLst>
                    <a:ext uri="{9D8B030D-6E8A-4147-A177-3AD203B41FA5}">
                      <a16:colId xmlns:a16="http://schemas.microsoft.com/office/drawing/2014/main" val="193819823"/>
                    </a:ext>
                  </a:extLst>
                </a:gridCol>
                <a:gridCol w="1105302">
                  <a:extLst>
                    <a:ext uri="{9D8B030D-6E8A-4147-A177-3AD203B41FA5}">
                      <a16:colId xmlns:a16="http://schemas.microsoft.com/office/drawing/2014/main" val="1493782069"/>
                    </a:ext>
                  </a:extLst>
                </a:gridCol>
                <a:gridCol w="1471448">
                  <a:extLst>
                    <a:ext uri="{9D8B030D-6E8A-4147-A177-3AD203B41FA5}">
                      <a16:colId xmlns:a16="http://schemas.microsoft.com/office/drawing/2014/main" val="2691658066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301929895"/>
                    </a:ext>
                  </a:extLst>
                </a:gridCol>
                <a:gridCol w="3804747">
                  <a:extLst>
                    <a:ext uri="{9D8B030D-6E8A-4147-A177-3AD203B41FA5}">
                      <a16:colId xmlns:a16="http://schemas.microsoft.com/office/drawing/2014/main" val="738668888"/>
                    </a:ext>
                  </a:extLst>
                </a:gridCol>
              </a:tblGrid>
              <a:tr h="353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Names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Missing Value Percentage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 Method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142706715"/>
                  </a:ext>
                </a:extLst>
              </a:tr>
              <a:tr h="19659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experience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relevent_experience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047556878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experience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782180053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last_new_job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951568263"/>
                  </a:ext>
                </a:extLst>
              </a:tr>
              <a:tr h="77625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employer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company_type,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grouping, missing value imputation (fill with KNN imputation)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*KNN imputation will automatically convert the variable’s data type to float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019208049"/>
                  </a:ext>
                </a:extLst>
              </a:tr>
              <a:tr h="35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company_size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missing value imputation (fill with KNN imputation)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748083827"/>
                  </a:ext>
                </a:extLst>
              </a:tr>
              <a:tr h="35353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education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education_level,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data type correction, missing value imputation (fill with 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995168995"/>
                  </a:ext>
                </a:extLst>
              </a:tr>
              <a:tr h="816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major_discipline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15.46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grouping, data type correction, missing value imputation (fill with 0 or mode)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*when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education_level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equals to 0 (None) or 1 (high school or primary school), fill missing value with 0, then fill the rest with 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50843703"/>
                  </a:ext>
                </a:extLst>
              </a:tr>
              <a:tr h="196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enrolled_university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fill with mode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4236397469"/>
                  </a:ext>
                </a:extLst>
              </a:tr>
              <a:tr h="332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716289564"/>
                  </a:ext>
                </a:extLst>
              </a:tr>
              <a:tr h="33290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data type correction (dummy encoding)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407893798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city_development_index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5529835"/>
                  </a:ext>
                </a:extLst>
              </a:tr>
              <a:tr h="353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training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training_hours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0950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B410-CC3E-9049-A4B4-E8C1256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5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21924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  </a:t>
            </a:r>
            <a:r>
              <a:rPr lang="en-US" dirty="0"/>
              <a:t>Feature Space Overlap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D99DFD-A528-214A-A1F9-EB1ED0446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58" y="1669098"/>
            <a:ext cx="4865346" cy="33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D5BE58-907C-EB44-B357-80B5EC2F7F1C}"/>
              </a:ext>
            </a:extLst>
          </p:cNvPr>
          <p:cNvSpPr txBox="1"/>
          <p:nvPr/>
        </p:nvSpPr>
        <p:spPr>
          <a:xfrm>
            <a:off x="781506" y="1669098"/>
            <a:ext cx="3836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variables to numerical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PCA reduction to 1 component to all variables  (</a:t>
            </a:r>
            <a:r>
              <a:rPr lang="en-US" dirty="0" err="1"/>
              <a:t>enrollee_id</a:t>
            </a:r>
            <a:r>
              <a:rPr lang="en-US" dirty="0"/>
              <a:t> excluded)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lack of distinction between distribution of 2 classes cross all variables (histogram is normalized)</a:t>
            </a:r>
          </a:p>
        </p:txBody>
      </p:sp>
    </p:spTree>
    <p:extLst>
      <p:ext uri="{BB962C8B-B14F-4D97-AF65-F5344CB8AC3E}">
        <p14:creationId xmlns:p14="http://schemas.microsoft.com/office/powerpoint/2010/main" val="39222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2  </a:t>
            </a:r>
            <a:r>
              <a:rPr lang="en-US" dirty="0"/>
              <a:t>City vs. Target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5BA285-DC41-1544-A15F-1A97CEA3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61" y="3975247"/>
            <a:ext cx="4156083" cy="26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A138F0A-621B-B343-AB2E-CC40E0EB22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48" y="1563995"/>
            <a:ext cx="4082511" cy="2197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178C75-C168-4D43-B6A7-69C9DCA0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91607"/>
              </p:ext>
            </p:extLst>
          </p:nvPr>
        </p:nvGraphicFramePr>
        <p:xfrm>
          <a:off x="781506" y="1669098"/>
          <a:ext cx="4216592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46">
                  <a:extLst>
                    <a:ext uri="{9D8B030D-6E8A-4147-A177-3AD203B41FA5}">
                      <a16:colId xmlns:a16="http://schemas.microsoft.com/office/drawing/2014/main" val="38661317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3306166980"/>
                    </a:ext>
                  </a:extLst>
                </a:gridCol>
                <a:gridCol w="916971">
                  <a:extLst>
                    <a:ext uri="{9D8B030D-6E8A-4147-A177-3AD203B41FA5}">
                      <a16:colId xmlns:a16="http://schemas.microsoft.com/office/drawing/2014/main" val="2870282314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341085980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city_development_index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 enrollee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 enrollee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3344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166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126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882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88920" y="3634939"/>
            <a:ext cx="417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of the total enrollees, 30% of the Target enrollees are from cities where </a:t>
            </a:r>
            <a:r>
              <a:rPr lang="en-US" dirty="0" err="1"/>
              <a:t>city_development_index</a:t>
            </a:r>
            <a:r>
              <a:rPr lang="en-US" dirty="0"/>
              <a:t> ranges 0.910 ~ 0.920 (city 103,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42% of the total enrollees, 48% of the Target enrollees are from city 103, 21, 16.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9B6C-9B86-4B41-86FC-E72EC925F80E}"/>
              </a:ext>
            </a:extLst>
          </p:cNvPr>
          <p:cNvSpPr txBox="1"/>
          <p:nvPr/>
        </p:nvSpPr>
        <p:spPr>
          <a:xfrm>
            <a:off x="5623035" y="1350653"/>
            <a:ext cx="379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Normalized histogram</a:t>
            </a:r>
          </a:p>
        </p:txBody>
      </p:sp>
    </p:spTree>
    <p:extLst>
      <p:ext uri="{BB962C8B-B14F-4D97-AF65-F5344CB8AC3E}">
        <p14:creationId xmlns:p14="http://schemas.microsoft.com/office/powerpoint/2010/main" val="328441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958</Words>
  <Application>Microsoft Macintosh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Proposal for Potential Candidate Detection</vt:lpstr>
      <vt:lpstr>TOC</vt:lpstr>
      <vt:lpstr>Overview </vt:lpstr>
      <vt:lpstr>Problem Identification: How can we identify Target enrollee as many as possible and approach them with efficiency</vt:lpstr>
      <vt:lpstr>Dataset description</vt:lpstr>
      <vt:lpstr>Data Wrangling</vt:lpstr>
      <vt:lpstr>Key Findings</vt:lpstr>
      <vt:lpstr> 1  Feature Space Overlap</vt:lpstr>
      <vt:lpstr> 2  City vs. Target</vt:lpstr>
      <vt:lpstr> 3  Employer vs. Target</vt:lpstr>
      <vt:lpstr> 4  Experience vs. Target</vt:lpstr>
      <vt:lpstr> 5  Education vs. Target</vt:lpstr>
      <vt:lpstr> 6  Gender vs. Target</vt:lpstr>
      <vt:lpstr> 7  Training_hours vs. Target</vt:lpstr>
      <vt:lpstr> 8  Multi</vt:lpstr>
      <vt:lpstr>Modeling and Analysis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Potential Cadidate</dc:title>
  <dc:creator>Yang Liu  kunz</dc:creator>
  <cp:lastModifiedBy>Yang Liu  kunz</cp:lastModifiedBy>
  <cp:revision>87</cp:revision>
  <dcterms:created xsi:type="dcterms:W3CDTF">2020-11-20T20:42:46Z</dcterms:created>
  <dcterms:modified xsi:type="dcterms:W3CDTF">2020-11-24T02:15:23Z</dcterms:modified>
</cp:coreProperties>
</file>