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 varScale="1">
        <p:scale>
          <a:sx n="110" d="100"/>
          <a:sy n="110" d="100"/>
        </p:scale>
        <p:origin x="186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E2-4DDE-B402-A6AFB2ACD032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E2-4DDE-B402-A6AFB2ACD032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E2-4DDE-B402-A6AFB2ACD0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545531968"/>
        <c:axId val="545532360"/>
        <c:axId val="0"/>
      </c:bar3DChart>
      <c:catAx>
        <c:axId val="54553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中華旅行社銷售情形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3275444561920272"/>
          <c:y val="0.13249070315383088"/>
          <c:w val="0.68591554876242267"/>
          <c:h val="0.701762852357566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北海道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800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shade val="5800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shade val="58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58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29-4B0B-87CB-6D6B51893783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濟州島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600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shade val="8600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shade val="86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86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29-4B0B-87CB-6D6B51893783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京阪神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8600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tint val="8600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tint val="86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tint val="86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29-4B0B-87CB-6D6B518937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8984344"/>
        <c:axId val="608984736"/>
      </c:barChart>
      <c:lineChart>
        <c:grouping val="standard"/>
        <c:varyColors val="0"/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15875" cap="rnd">
              <a:solidFill>
                <a:schemeClr val="accent3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B29-4B0B-87CB-6D6B518937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984344"/>
        <c:axId val="608984736"/>
      </c:lineChart>
      <c:catAx>
        <c:axId val="608984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r>
                  <a:rPr lang="zh-TW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>
                <a:shade val="65000"/>
                <a:alpha val="88000"/>
              </a:schemeClr>
            </a:solidFill>
            <a:ln>
              <a:solidFill>
                <a:schemeClr val="accent1">
                  <a:shade val="65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shade val="65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shade val="65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0D-48F9-B193-B745E5BCBDF1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0D-48F9-B193-B745E5BCBDF1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1">
                <a:tint val="65000"/>
                <a:alpha val="88000"/>
              </a:schemeClr>
            </a:solidFill>
            <a:ln>
              <a:solidFill>
                <a:schemeClr val="accent1">
                  <a:tint val="65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tint val="65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tint val="65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0D-48F9-B193-B745E5BCBD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662013984"/>
        <c:axId val="662014376"/>
        <c:axId val="0"/>
      </c:bar3DChart>
      <c:catAx>
        <c:axId val="662013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4376"/>
        <c:crosses val="autoZero"/>
        <c:auto val="1"/>
        <c:lblAlgn val="ctr"/>
        <c:lblOffset val="100"/>
        <c:noMultiLvlLbl val="0"/>
      </c:catAx>
      <c:valAx>
        <c:axId val="66201437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crossAx val="6620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7898681089072692E-2"/>
          <c:y val="0.20147440031034597"/>
          <c:w val="0.9341393135025251"/>
          <c:h val="0.77813345390925459"/>
        </c:manualLayout>
      </c:layout>
      <c:pie3D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A3C-4AEA-B85C-7D2AD1D9D67B}"/>
              </c:ext>
            </c:extLst>
          </c:dPt>
          <c:dPt>
            <c:idx val="1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A3C-4AEA-B85C-7D2AD1D9D67B}"/>
              </c:ext>
            </c:extLst>
          </c:dPt>
          <c:dPt>
            <c:idx val="2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A3C-4AEA-B85C-7D2AD1D9D67B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alpha val="90000"/>
                </a:schemeClr>
              </a:solidFill>
              <a:ln w="19050">
                <a:solidFill>
                  <a:schemeClr val="accent2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A3C-4AEA-B85C-7D2AD1D9D67B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  <a:alpha val="90000"/>
                </a:schemeClr>
              </a:solidFill>
              <a:ln w="19050">
                <a:solidFill>
                  <a:schemeClr val="accent4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A3C-4AEA-B85C-7D2AD1D9D67B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A3C-4AEA-B85C-7D2AD1D9D67B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A3C-4AEA-B85C-7D2AD1D9D67B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6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A3C-4AEA-B85C-7D2AD1D9D67B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2A3C-4AEA-B85C-7D2AD1D9D67B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2A3C-4AEA-B85C-7D2AD1D9D67B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ED7D31"/>
                </a:solidFill>
                <a:round/>
              </a:ln>
              <a:effectLst>
                <a:outerShdw blurRad="50800" dist="38100" dir="2700000" algn="tl" rotWithShape="0">
                  <a:srgbClr val="ED7D31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A3C-4AEA-B85C-7D2AD1D9D67B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4.8302726318631986E-2"/>
          <c:y val="0.17904986656362915"/>
          <c:w val="0.93749058947000563"/>
          <c:h val="0.68523211834912823"/>
        </c:manualLayout>
      </c:layout>
      <c:ofPieChart>
        <c:ofPieType val="pie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39-4C1D-957E-240DC95B8D0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39-4C1D-957E-240DC95B8D0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39-4C1D-957E-240DC95B8D0A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39-4C1D-957E-240DC95B8D0A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539-4C1D-957E-240DC95B8D0A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539-4C1D-957E-240DC95B8D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539-4C1D-957E-240DC95B8D0A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4550944956733193E-2"/>
          <c:y val="0.16712297372105681"/>
          <c:w val="0.95891690009337072"/>
          <c:h val="0.81590529440150972"/>
        </c:manualLayout>
      </c:layout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53000"/>
                  <a:alpha val="90000"/>
                </a:schemeClr>
              </a:solidFill>
              <a:ln w="19050">
                <a:solidFill>
                  <a:schemeClr val="accent5">
                    <a:shade val="53000"/>
                    <a:lumMod val="75000"/>
                  </a:schemeClr>
                </a:solidFill>
              </a:ln>
              <a:effectLst>
                <a:innerShdw blurRad="114300">
                  <a:schemeClr val="accent5">
                    <a:shade val="53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shade val="53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D17-49E4-A0A2-35A472660CEE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  <a:alpha val="90000"/>
                </a:schemeClr>
              </a:solidFill>
              <a:ln w="19050">
                <a:solidFill>
                  <a:schemeClr val="accent5">
                    <a:shade val="76000"/>
                    <a:lumMod val="75000"/>
                  </a:schemeClr>
                </a:solidFill>
              </a:ln>
              <a:effectLst>
                <a:innerShdw blurRad="114300">
                  <a:schemeClr val="accent5">
                    <a:shade val="76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shade val="76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D17-49E4-A0A2-35A472660CEE}"/>
              </c:ext>
            </c:extLst>
          </c:dPt>
          <c:dPt>
            <c:idx val="2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D17-49E4-A0A2-35A472660CEE}"/>
              </c:ext>
            </c:extLst>
          </c:dPt>
          <c:dPt>
            <c:idx val="3"/>
            <c:bubble3D val="0"/>
            <c:explosion val="21"/>
            <c:spPr>
              <a:solidFill>
                <a:schemeClr val="accent5">
                  <a:tint val="77000"/>
                  <a:alpha val="90000"/>
                </a:schemeClr>
              </a:solidFill>
              <a:ln w="19050">
                <a:solidFill>
                  <a:schemeClr val="accent5">
                    <a:tint val="77000"/>
                    <a:lumMod val="75000"/>
                  </a:schemeClr>
                </a:solidFill>
              </a:ln>
              <a:effectLst>
                <a:innerShdw blurRad="114300">
                  <a:schemeClr val="accent5">
                    <a:tint val="77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tint val="77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D17-49E4-A0A2-35A472660CEE}"/>
              </c:ext>
            </c:extLst>
          </c:dPt>
          <c:dPt>
            <c:idx val="4"/>
            <c:bubble3D val="0"/>
            <c:spPr>
              <a:solidFill>
                <a:schemeClr val="accent5">
                  <a:tint val="54000"/>
                  <a:alpha val="90000"/>
                </a:schemeClr>
              </a:solidFill>
              <a:ln w="19050">
                <a:solidFill>
                  <a:schemeClr val="accent5">
                    <a:tint val="54000"/>
                    <a:lumMod val="75000"/>
                  </a:schemeClr>
                </a:solidFill>
              </a:ln>
              <a:effectLst>
                <a:innerShdw blurRad="114300">
                  <a:schemeClr val="accent5">
                    <a:tint val="54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tint val="54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D17-49E4-A0A2-35A472660CEE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>
                      <a:shade val="53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shade val="53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>
                          <a:shade val="53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4D17-49E4-A0A2-35A472660CEE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>
                      <a:shade val="76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shade val="76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>
                          <a:shade val="76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D17-49E4-A0A2-35A472660CEE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4D17-49E4-A0A2-35A472660CEE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>
                      <a:tint val="77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tint val="77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>
                          <a:tint val="77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4D17-49E4-A0A2-35A472660CEE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>
                      <a:tint val="54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tint val="54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>
                          <a:tint val="54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4D17-49E4-A0A2-35A472660CEE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4472C4"/>
                </a:solidFill>
                <a:round/>
              </a:ln>
              <a:effectLst>
                <a:outerShdw blurRad="50800" dist="38100" dir="2700000" algn="tl" rotWithShape="0">
                  <a:srgbClr val="4472C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D17-49E4-A0A2-35A472660CEE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服務績效表現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31393968419421636"/>
          <c:y val="0.20738584234834148"/>
          <c:w val="0.38643190173679093"/>
          <c:h val="0.64099535035865329"/>
        </c:manualLayout>
      </c:layout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50800" cap="rnd" cmpd="sng" algn="ctr">
              <a:solidFill>
                <a:schemeClr val="accent1">
                  <a:alpha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19-4647-94A1-8932FB60FAB9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甲領隊</c:v>
                </c:pt>
              </c:strCache>
            </c:strRef>
          </c:tx>
          <c:spPr>
            <a:ln w="50800" cap="rnd" cmpd="sng" algn="ctr">
              <a:solidFill>
                <a:schemeClr val="accent3">
                  <a:alpha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19-4647-94A1-8932FB60F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3232"/>
        <c:axId val="603933624"/>
      </c:radarChart>
      <c:catAx>
        <c:axId val="60393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624"/>
        <c:crosses val="autoZero"/>
        <c:auto val="1"/>
        <c:lblAlgn val="ctr"/>
        <c:lblOffset val="100"/>
        <c:noMultiLvlLbl val="0"/>
      </c:catAx>
      <c:valAx>
        <c:axId val="60393362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232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年資與月所得關係圖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1"/>
        <c:ser>
          <c:idx val="0"/>
          <c:order val="0"/>
          <c:tx>
            <c:strRef>
              <c:f>XY散佈圖!$B$1</c:f>
              <c:strCache>
                <c:ptCount val="1"/>
                <c:pt idx="0">
                  <c:v>月所得</c:v>
                </c:pt>
              </c:strCache>
            </c:strRef>
          </c:tx>
          <c:spPr>
            <a:ln w="25400">
              <a:noFill/>
            </a:ln>
          </c:spPr>
          <c:marker>
            <c:symbol val="diamond"/>
            <c:size val="6"/>
          </c:marker>
          <c:dPt>
            <c:idx val="0"/>
            <c:marker>
              <c:symbol val="diamond"/>
              <c:size val="6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9DE-4172-BF51-8AC7DCDBFBB1}"/>
              </c:ext>
            </c:extLst>
          </c:dPt>
          <c:dPt>
            <c:idx val="1"/>
            <c:marker>
              <c:symbol val="diamond"/>
              <c:size val="6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9DE-4172-BF51-8AC7DCDBFBB1}"/>
              </c:ext>
            </c:extLst>
          </c:dPt>
          <c:dPt>
            <c:idx val="2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9DE-4172-BF51-8AC7DCDBFBB1}"/>
              </c:ext>
            </c:extLst>
          </c:dPt>
          <c:dPt>
            <c:idx val="3"/>
            <c:marker>
              <c:symbol val="diamond"/>
              <c:size val="6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79DE-4172-BF51-8AC7DCDBFBB1}"/>
              </c:ext>
            </c:extLst>
          </c:dPt>
          <c:dPt>
            <c:idx val="4"/>
            <c:marker>
              <c:symbol val="diamond"/>
              <c:size val="6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79DE-4172-BF51-8AC7DCDBFBB1}"/>
              </c:ext>
            </c:extLst>
          </c:dPt>
          <c:dPt>
            <c:idx val="5"/>
            <c:marker>
              <c:symbol val="diamond"/>
              <c:size val="6"/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79DE-4172-BF51-8AC7DCDBFBB1}"/>
              </c:ext>
            </c:extLst>
          </c:dPt>
          <c:dPt>
            <c:idx val="6"/>
            <c:marker>
              <c:symbol val="diamond"/>
              <c:size val="6"/>
              <c:spPr>
                <a:solidFill>
                  <a:schemeClr val="accent1">
                    <a:lumMod val="60000"/>
                  </a:schemeClr>
                </a:solidFill>
                <a:ln w="9525">
                  <a:solidFill>
                    <a:schemeClr val="accent1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79DE-4172-BF51-8AC7DCDBFBB1}"/>
              </c:ext>
            </c:extLst>
          </c:dPt>
          <c:dPt>
            <c:idx val="7"/>
            <c:marker>
              <c:symbol val="diamond"/>
              <c:size val="6"/>
              <c:spPr>
                <a:solidFill>
                  <a:schemeClr val="accent2">
                    <a:lumMod val="60000"/>
                  </a:schemeClr>
                </a:solidFill>
                <a:ln w="9525">
                  <a:solidFill>
                    <a:schemeClr val="accent2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79DE-4172-BF51-8AC7DCDBFBB1}"/>
              </c:ext>
            </c:extLst>
          </c:dPt>
          <c:dPt>
            <c:idx val="8"/>
            <c:marker>
              <c:symbol val="diamond"/>
              <c:size val="6"/>
              <c:spPr>
                <a:solidFill>
                  <a:schemeClr val="accent3">
                    <a:lumMod val="60000"/>
                  </a:schemeClr>
                </a:solidFill>
                <a:ln w="9525">
                  <a:solidFill>
                    <a:schemeClr val="accent3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79DE-4172-BF51-8AC7DCDBFBB1}"/>
              </c:ext>
            </c:extLst>
          </c:dPt>
          <c:dPt>
            <c:idx val="9"/>
            <c:marker>
              <c:symbol val="diamond"/>
              <c:size val="6"/>
              <c:spPr>
                <a:solidFill>
                  <a:schemeClr val="accent4">
                    <a:lumMod val="60000"/>
                  </a:schemeClr>
                </a:solidFill>
                <a:ln w="9525">
                  <a:solidFill>
                    <a:schemeClr val="accent4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79DE-4172-BF51-8AC7DCDBFBB1}"/>
              </c:ext>
            </c:extLst>
          </c:dPt>
          <c:dPt>
            <c:idx val="10"/>
            <c:marker>
              <c:symbol val="diamond"/>
              <c:size val="6"/>
              <c:spPr>
                <a:solidFill>
                  <a:schemeClr val="accent5">
                    <a:lumMod val="60000"/>
                  </a:schemeClr>
                </a:solidFill>
                <a:ln w="9525">
                  <a:solidFill>
                    <a:schemeClr val="accent5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79DE-4172-BF51-8AC7DCDBFBB1}"/>
              </c:ext>
            </c:extLst>
          </c:dPt>
          <c:dPt>
            <c:idx val="11"/>
            <c:marker>
              <c:symbol val="diamond"/>
              <c:size val="6"/>
              <c:spPr>
                <a:solidFill>
                  <a:schemeClr val="accent6">
                    <a:lumMod val="60000"/>
                  </a:schemeClr>
                </a:solidFill>
                <a:ln w="9525">
                  <a:solidFill>
                    <a:schemeClr val="accent6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79DE-4172-BF51-8AC7DCDBFBB1}"/>
              </c:ext>
            </c:extLst>
          </c:dPt>
          <c:dPt>
            <c:idx val="12"/>
            <c:marker>
              <c:symbol val="diamond"/>
              <c:size val="6"/>
              <c:spPr>
                <a:solidFill>
                  <a:schemeClr val="accent1">
                    <a:lumMod val="80000"/>
                    <a:lumOff val="20000"/>
                  </a:schemeClr>
                </a:solidFill>
                <a:ln w="9525">
                  <a:solidFill>
                    <a:schemeClr val="accent1">
                      <a:lumMod val="80000"/>
                      <a:lumOff val="2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9-79DE-4172-BF51-8AC7DCDBFBB1}"/>
              </c:ext>
            </c:extLst>
          </c:dPt>
          <c:dPt>
            <c:idx val="13"/>
            <c:marker>
              <c:symbol val="diamond"/>
              <c:size val="6"/>
              <c:spPr>
                <a:solidFill>
                  <a:schemeClr val="accent2">
                    <a:lumMod val="80000"/>
                    <a:lumOff val="20000"/>
                  </a:schemeClr>
                </a:solidFill>
                <a:ln w="9525">
                  <a:solidFill>
                    <a:schemeClr val="accent2">
                      <a:lumMod val="80000"/>
                      <a:lumOff val="2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79DE-4172-BF51-8AC7DCDBFBB1}"/>
              </c:ext>
            </c:extLst>
          </c:dPt>
          <c:xVal>
            <c:numRef>
              <c:f>XY散佈圖!$A$2:$A$15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79DE-4172-BF51-8AC7DCDBFB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4408"/>
        <c:axId val="603934800"/>
      </c:scatterChart>
      <c:valAx>
        <c:axId val="603934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800"/>
        <c:crosses val="autoZero"/>
        <c:crossBetween val="midCat"/>
      </c:valAx>
      <c:valAx>
        <c:axId val="60393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每月所得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中華航空銷售機位數量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3.6191727709063384E-2"/>
          <c:y val="0.20279893077718589"/>
          <c:w val="0.9364558657103661"/>
          <c:h val="0.62647107895902132"/>
        </c:manualLayout>
      </c:layout>
      <c:lineChart>
        <c:grouping val="standar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E7-4489-BA91-0ECC774F9B2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298744368"/>
        <c:axId val="1505623808"/>
      </c:lineChart>
      <c:catAx>
        <c:axId val="1298744368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5623808"/>
        <c:crosses val="autoZero"/>
        <c:auto val="0"/>
        <c:lblAlgn val="ctr"/>
        <c:lblOffset val="100"/>
        <c:noMultiLvlLbl val="0"/>
      </c:catAx>
      <c:valAx>
        <c:axId val="1505623808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129874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中華航空股價趨勢圖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FE-432F-A9F8-ED5178749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935584"/>
        <c:axId val="603935976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FE-432F-A9F8-ED5178749668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FE-432F-A9F8-ED5178749668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FE-432F-A9F8-ED5178749668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8FE-432F-A9F8-ED5178749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603936760"/>
        <c:axId val="603936368"/>
      </c:stockChart>
      <c:catAx>
        <c:axId val="603935584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976"/>
        <c:crosses val="autoZero"/>
        <c:auto val="0"/>
        <c:lblAlgn val="ctr"/>
        <c:lblOffset val="100"/>
        <c:noMultiLvlLbl val="0"/>
      </c:catAx>
      <c:valAx>
        <c:axId val="60393597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成交量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584"/>
        <c:crosses val="autoZero"/>
        <c:crossBetween val="between"/>
      </c:valAx>
      <c:valAx>
        <c:axId val="603936368"/>
        <c:scaling>
          <c:orientation val="minMax"/>
        </c:scaling>
        <c:delete val="0"/>
        <c:axPos val="r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6760"/>
        <c:crosses val="max"/>
        <c:crossBetween val="between"/>
      </c:valAx>
      <c:catAx>
        <c:axId val="603936760"/>
        <c:scaling>
          <c:orientation val="minMax"/>
        </c:scaling>
        <c:delete val="1"/>
        <c:axPos val="b"/>
        <c:numFmt formatCode="m/d" sourceLinked="1"/>
        <c:majorTickMark val="none"/>
        <c:minorTickMark val="none"/>
        <c:tickLblPos val="nextTo"/>
        <c:crossAx val="603936368"/>
        <c:crosses val="autoZero"/>
        <c:auto val="0"/>
        <c:lblAlgn val="ctr"/>
        <c:lblOffset val="100"/>
        <c:noMultiLvlLbl val="1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19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10196"/>
        </a:schemeClr>
      </a:solidFill>
      <a:ln w="50800">
        <a:solidFill>
          <a:schemeClr val="phClr">
            <a:alpha val="3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10196"/>
        </a:schemeClr>
      </a:solidFill>
      <a:ln w="50800">
        <a:solidFill>
          <a:schemeClr val="phClr">
            <a:alpha val="30000"/>
          </a:schemeClr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50800" cap="rnd" cmpd="sng" algn="ctr">
        <a:solidFill>
          <a:schemeClr val="phClr">
            <a:alpha val="3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2700" cap="flat" cmpd="sng" algn="ctr">
        <a:solidFill>
          <a:schemeClr val="lt1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36512" y="241591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310664"/>
              </p:ext>
            </p:extLst>
          </p:nvPr>
        </p:nvGraphicFramePr>
        <p:xfrm>
          <a:off x="4753301" y="3260977"/>
          <a:ext cx="4133048" cy="2667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graphicFrame>
        <p:nvGraphicFramePr>
          <p:cNvPr id="13" name="圖表 12">
            <a:extLst>
              <a:ext uri="{FF2B5EF4-FFF2-40B4-BE49-F238E27FC236}">
                <a16:creationId xmlns:a16="http://schemas.microsoft.com/office/drawing/2014/main" id="{00000000-0008-0000-09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3404168"/>
              </p:ext>
            </p:extLst>
          </p:nvPr>
        </p:nvGraphicFramePr>
        <p:xfrm>
          <a:off x="4932040" y="3174313"/>
          <a:ext cx="4579809" cy="2797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21062"/>
              </p:ext>
            </p:extLst>
          </p:nvPr>
        </p:nvGraphicFramePr>
        <p:xfrm>
          <a:off x="4717911" y="3248148"/>
          <a:ext cx="4346054" cy="2892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895636"/>
              </p:ext>
            </p:extLst>
          </p:nvPr>
        </p:nvGraphicFramePr>
        <p:xfrm>
          <a:off x="4731159" y="2879835"/>
          <a:ext cx="4242288" cy="3113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184526"/>
              </p:ext>
            </p:extLst>
          </p:nvPr>
        </p:nvGraphicFramePr>
        <p:xfrm>
          <a:off x="4566769" y="3088351"/>
          <a:ext cx="4469727" cy="2888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829086"/>
              </p:ext>
            </p:extLst>
          </p:nvPr>
        </p:nvGraphicFramePr>
        <p:xfrm>
          <a:off x="4843606" y="3104529"/>
          <a:ext cx="3888432" cy="2993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908112"/>
              </p:ext>
            </p:extLst>
          </p:nvPr>
        </p:nvGraphicFramePr>
        <p:xfrm>
          <a:off x="5255568" y="3328233"/>
          <a:ext cx="3505842" cy="2763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816470"/>
              </p:ext>
            </p:extLst>
          </p:nvPr>
        </p:nvGraphicFramePr>
        <p:xfrm>
          <a:off x="4758309" y="3246322"/>
          <a:ext cx="4305016" cy="2798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125091"/>
              </p:ext>
            </p:extLst>
          </p:nvPr>
        </p:nvGraphicFramePr>
        <p:xfrm>
          <a:off x="4714169" y="3284156"/>
          <a:ext cx="4396944" cy="2840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752295"/>
              </p:ext>
            </p:extLst>
          </p:nvPr>
        </p:nvGraphicFramePr>
        <p:xfrm>
          <a:off x="4722241" y="3184064"/>
          <a:ext cx="4276329" cy="2886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683</TotalTime>
  <Words>689</Words>
  <Application>Microsoft Office PowerPoint</Application>
  <PresentationFormat>如螢幕大小 (4:3)</PresentationFormat>
  <Paragraphs>481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C2</cp:lastModifiedBy>
  <cp:revision>84</cp:revision>
  <dcterms:created xsi:type="dcterms:W3CDTF">2017-01-16T13:26:16Z</dcterms:created>
  <dcterms:modified xsi:type="dcterms:W3CDTF">2024-03-26T07:21:59Z</dcterms:modified>
</cp:coreProperties>
</file>