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Lst>
  <p:sldSz cx="12192000" cy="6858000"/>
  <p:notesSz cx="6858000" cy="9144000"/>
  <p:embeddedFontLst>
    <p:embeddedFont>
      <p:font typeface="HGPMinchoB" panose="02020800000000000000" pitchFamily="18" charset="-128"/>
      <p:regular r:id="rId26"/>
    </p:embeddedFont>
    <p:embeddedFont>
      <p:font typeface="DFKai-SB" panose="03000509000000000000" pitchFamily="65" charset="-120"/>
      <p:regular r:id="rId27"/>
    </p:embeddedFont>
    <p:embeddedFont>
      <p:font typeface="Calibri" panose="020F0502020204030204" pitchFamily="34" charset="0"/>
      <p:regular r:id="rId28"/>
      <p:bold r:id="rId29"/>
      <p:italic r:id="rId30"/>
      <p:boldItalic r:id="rId31"/>
    </p:embeddedFont>
    <p:embeddedFont>
      <p:font typeface="Caveat" panose="02020500000000000000"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gFcupXORpaJZ1TqqgKXadukGIa8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BEB472-9F97-4E42-94E8-C4120776923A}">
  <a:tblStyle styleId="{A0BEB472-9F97-4E42-94E8-C4120776923A}" styleName="Table_0">
    <a:wholeTbl>
      <a:tcTxStyle b="off" i="off">
        <a:font>
          <a:latin typeface="Ink Free"/>
          <a:ea typeface="Ink Free"/>
          <a:cs typeface="Ink Free"/>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9ECE8"/>
          </a:solidFill>
        </a:fill>
      </a:tcStyle>
    </a:wholeTbl>
    <a:band1H>
      <a:tcTxStyle/>
      <a:tcStyle>
        <a:tcBdr/>
        <a:fill>
          <a:solidFill>
            <a:srgbClr val="F2D7CE"/>
          </a:solidFill>
        </a:fill>
      </a:tcStyle>
    </a:band1H>
    <a:band2H>
      <a:tcTxStyle/>
      <a:tcStyle>
        <a:tcBdr/>
      </a:tcStyle>
    </a:band2H>
    <a:band1V>
      <a:tcTxStyle/>
      <a:tcStyle>
        <a:tcBdr/>
        <a:fill>
          <a:solidFill>
            <a:srgbClr val="F2D7CE"/>
          </a:solidFill>
        </a:fill>
      </a:tcStyle>
    </a:band1V>
    <a:band2V>
      <a:tcTxStyle/>
      <a:tcStyle>
        <a:tcBdr/>
      </a:tcStyle>
    </a:band2V>
    <a:lastCol>
      <a:tcTxStyle b="on" i="off">
        <a:font>
          <a:latin typeface="Ink Free"/>
          <a:ea typeface="Ink Free"/>
          <a:cs typeface="Ink Free"/>
        </a:font>
        <a:schemeClr val="lt1"/>
      </a:tcTxStyle>
      <a:tcStyle>
        <a:tcBdr/>
        <a:fill>
          <a:solidFill>
            <a:schemeClr val="accent2"/>
          </a:solidFill>
        </a:fill>
      </a:tcStyle>
    </a:lastCol>
    <a:firstCol>
      <a:tcTxStyle b="on" i="off">
        <a:font>
          <a:latin typeface="Ink Free"/>
          <a:ea typeface="Ink Free"/>
          <a:cs typeface="Ink Free"/>
        </a:font>
        <a:schemeClr val="lt1"/>
      </a:tcTxStyle>
      <a:tcStyle>
        <a:tcBdr/>
        <a:fill>
          <a:solidFill>
            <a:schemeClr val="accent2"/>
          </a:solidFill>
        </a:fill>
      </a:tcStyle>
    </a:firstCol>
    <a:lastRow>
      <a:tcTxStyle b="on" i="off">
        <a:font>
          <a:latin typeface="Ink Free"/>
          <a:ea typeface="Ink Free"/>
          <a:cs typeface="Ink Free"/>
        </a:font>
        <a:schemeClr val="lt1"/>
      </a:tcTxStyle>
      <a:tcStyle>
        <a:tcBdr>
          <a:top>
            <a:ln w="38100" cap="flat" cmpd="sng">
              <a:solidFill>
                <a:schemeClr val="lt1"/>
              </a:solidFill>
              <a:prstDash val="solid"/>
              <a:round/>
              <a:headEnd type="none" w="sm" len="sm"/>
              <a:tailEnd type="none" w="sm" len="sm"/>
            </a:ln>
          </a:top>
        </a:tcBdr>
        <a:fill>
          <a:solidFill>
            <a:schemeClr val="accent2"/>
          </a:solidFill>
        </a:fill>
      </a:tcStyle>
    </a:lastRow>
    <a:seCell>
      <a:tcTxStyle/>
      <a:tcStyle>
        <a:tcBdr/>
      </a:tcStyle>
    </a:seCell>
    <a:swCell>
      <a:tcTxStyle/>
      <a:tcStyle>
        <a:tcBdr/>
      </a:tcStyle>
    </a:swCell>
    <a:firstRow>
      <a:tcTxStyle b="on" i="off">
        <a:font>
          <a:latin typeface="Ink Free"/>
          <a:ea typeface="Ink Free"/>
          <a:cs typeface="Ink Free"/>
        </a:font>
        <a:schemeClr val="lt1"/>
      </a:tcTxStyle>
      <a:tcStyle>
        <a:tcBdr>
          <a:bottom>
            <a:ln w="38100" cap="flat" cmpd="sng">
              <a:solidFill>
                <a:schemeClr val="lt1"/>
              </a:solidFill>
              <a:prstDash val="solid"/>
              <a:round/>
              <a:headEnd type="none" w="sm" len="sm"/>
              <a:tailEnd type="none" w="sm" len="sm"/>
            </a:ln>
          </a:bottom>
        </a:tcBdr>
        <a:fill>
          <a:solidFill>
            <a:schemeClr val="accent2"/>
          </a:solidFill>
        </a:fill>
      </a:tcStyle>
    </a:firstRow>
    <a:neCell>
      <a:tcTxStyle/>
      <a:tcStyle>
        <a:tcBdr/>
      </a:tcStyle>
    </a:neCell>
    <a:nwCell>
      <a:tcTxStyle/>
      <a:tcStyle>
        <a:tcBdr/>
      </a:tcStyle>
    </a:nwCell>
  </a:tblStyle>
  <a:tblStyle styleId="{5C81172C-571E-4A03-BD29-5E401F36B3AA}"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7" d="100"/>
          <a:sy n="117" d="100"/>
        </p:scale>
        <p:origin x="64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zh-TW"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zh-TW" sz="1400">
                <a:solidFill>
                  <a:schemeClr val="dk1"/>
                </a:solidFill>
                <a:latin typeface="Calibri"/>
                <a:ea typeface="Calibri"/>
                <a:cs typeface="Calibri"/>
                <a:sym typeface="Calibri"/>
              </a:rPr>
              <a:t>這段程式碼是為了從音訊檔案中提取 MFCC 特徵而設計的。在這段程式碼中，我們使用了 librosa 函式庫來載入音訊檔案，並利用其提供的功能來提取 MFCC 特徵。在實作中，我們發現當音訊檔案的最大振幅往往會在一開始硬幣掉下去第一聲的位置，所以為了盡可能採樣完整的片段，因此，我們將採樣範圍定在音訊中振幅最大的位置的前 1/15 到後 14/15 這段區間，這樣做能夠有效提升特徵提取的效果。並且能夠有效地保留有用的音訊資訊，同時減少了不必要的資料量，有助於提高後續模型訓練的效率和準確性。</a:t>
            </a:r>
            <a:endParaRPr sz="1400"/>
          </a:p>
        </p:txBody>
      </p:sp>
      <p:sp>
        <p:nvSpPr>
          <p:cNvPr id="155" name="Google Shape;155;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TW" sz="1200">
                <a:solidFill>
                  <a:schemeClr val="dk1"/>
                </a:solidFill>
                <a:latin typeface="Calibri"/>
                <a:ea typeface="Calibri"/>
                <a:cs typeface="Calibri"/>
                <a:sym typeface="Calibri"/>
              </a:rPr>
              <a:t>這段程式碼會將提供的 NumPy 數組檔案加載進記憶體中，然後根據指定的分割比例將資料分割為訓練組和測試組。訓練組和測試組包括特徵和對應的標籤，並且可以根據指定的隨機種子進行洗牌。最後，將分割後的資料返回給呼叫者。</a:t>
            </a:r>
            <a:endParaRPr/>
          </a:p>
        </p:txBody>
      </p:sp>
      <p:sp>
        <p:nvSpPr>
          <p:cNvPr id="172" name="Google Shape;172;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zh-TW" sz="1200">
                <a:solidFill>
                  <a:schemeClr val="dk1"/>
                </a:solidFill>
                <a:latin typeface="Calibri"/>
                <a:ea typeface="Calibri"/>
                <a:cs typeface="Calibri"/>
                <a:sym typeface="Calibri"/>
              </a:rPr>
              <a:t>這段程式碼是建立一個簡單的卷積神經網路模型，用於音訊檔案的聲音辨識，這個模型由一個卷積層、一個池化層、兩個 Dropout 層、一個 Flatten 層和兩個全連接層組成。它的輸入形狀為 (20, 15, 1)，對應於 MFCC 特徵的維度。該模型的最終輸出是一個大小為 3 的 softmax 分類器，對應於3個類別。模型使用的損失函數是 categorical_crossentropy，優化方法是 Adadelta，並且使用 accuracy 作為衡量模型性能的指標。</a:t>
            </a:r>
            <a:endParaRPr/>
          </a:p>
          <a:p>
            <a:pPr marL="0" lvl="0" indent="0" algn="l" rtl="0">
              <a:spcBef>
                <a:spcPts val="0"/>
              </a:spcBef>
              <a:spcAft>
                <a:spcPts val="0"/>
              </a:spcAft>
              <a:buNone/>
            </a:pPr>
            <a:endParaRPr/>
          </a:p>
        </p:txBody>
      </p:sp>
      <p:sp>
        <p:nvSpPr>
          <p:cNvPr id="180" name="Google Shape;180;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zh-TW" sz="1200">
                <a:solidFill>
                  <a:schemeClr val="dk1"/>
                </a:solidFill>
                <a:latin typeface="Calibri"/>
                <a:ea typeface="Calibri"/>
                <a:cs typeface="Calibri"/>
                <a:sym typeface="Calibri"/>
              </a:rPr>
              <a:t>在訓練過程中，模型將根據訓練數據進行梯度下降優化，並同時使用測試組數據進行驗證。訓練過程中的損失函數值和準確率等指標將被記錄下來，以便後續分析和可視化。</a:t>
            </a:r>
            <a:endParaRPr/>
          </a:p>
          <a:p>
            <a:pPr marL="0" lvl="0" indent="0" algn="l" rtl="0">
              <a:spcBef>
                <a:spcPts val="0"/>
              </a:spcBef>
              <a:spcAft>
                <a:spcPts val="0"/>
              </a:spcAft>
              <a:buNone/>
            </a:pPr>
            <a:endParaRPr/>
          </a:p>
        </p:txBody>
      </p:sp>
      <p:sp>
        <p:nvSpPr>
          <p:cNvPr id="187" name="Google Shape;187;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TW" sz="1500">
                <a:solidFill>
                  <a:schemeClr val="dk1"/>
                </a:solidFill>
                <a:latin typeface="Calibri"/>
                <a:ea typeface="Calibri"/>
                <a:cs typeface="Calibri"/>
                <a:sym typeface="Calibri"/>
              </a:rPr>
              <a:t>evaluate 函式將計算模型在測試組上的損失值和準確率。score 是一個包含兩個元素的列表，第一個元素是測試損失值，第二個元素是測試準確率。這兩個值將被打印出來，用於評估模型的性能表現。</a:t>
            </a:r>
            <a:endParaRPr sz="15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zh-TW" sz="1500">
                <a:solidFill>
                  <a:schemeClr val="dk1"/>
                </a:solidFill>
                <a:latin typeface="Calibri"/>
                <a:ea typeface="Calibri"/>
                <a:cs typeface="Calibri"/>
                <a:sym typeface="Calibri"/>
              </a:rPr>
              <a:t>wav2mfcc 函式將要測試的音檔的指定路徑轉換為 MFCC 特徵， 將獲得的 MFCC 特徵重新調整為模型所需的形狀；使用模型對新音訊檔案進行預測，並取得預測結果中概率最高的類別的索引，即該音訊檔案被分類為哪個類別。</a:t>
            </a:r>
            <a:endParaRPr sz="1500"/>
          </a:p>
        </p:txBody>
      </p:sp>
      <p:sp>
        <p:nvSpPr>
          <p:cNvPr id="195" name="Google Shape;195;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TW" sz="1200">
                <a:solidFill>
                  <a:schemeClr val="dk1"/>
                </a:solidFill>
                <a:latin typeface="Calibri"/>
                <a:ea typeface="Calibri"/>
                <a:cs typeface="Calibri"/>
                <a:sym typeface="Calibri"/>
              </a:rPr>
              <a:t>混淆矩陣:</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zh-TW" sz="1200">
                <a:solidFill>
                  <a:schemeClr val="dk1"/>
                </a:solidFill>
                <a:latin typeface="Calibri"/>
                <a:ea typeface="Calibri"/>
                <a:cs typeface="Calibri"/>
                <a:sym typeface="Calibri"/>
              </a:rPr>
              <a:t>主對角線元素（True Positives）：主對角線上的元素表示模型正確分類的樣本數量，即實際類別與預測類別相同的樣本數量。</a:t>
            </a:r>
            <a:endParaRPr/>
          </a:p>
          <a:p>
            <a:pPr marL="0" lvl="0" indent="0" algn="l" rtl="0">
              <a:spcBef>
                <a:spcPts val="0"/>
              </a:spcBef>
              <a:spcAft>
                <a:spcPts val="0"/>
              </a:spcAft>
              <a:buNone/>
            </a:pPr>
            <a:r>
              <a:rPr lang="zh-TW" sz="1200">
                <a:solidFill>
                  <a:schemeClr val="dk1"/>
                </a:solidFill>
                <a:latin typeface="Calibri"/>
                <a:ea typeface="Calibri"/>
                <a:cs typeface="Calibri"/>
                <a:sym typeface="Calibri"/>
              </a:rPr>
              <a:t>非主對角線元素：非主對角線上的元素表示模型錯誤分類的樣本數量，即模型將樣本錯誤分類為其他類別的情況。</a:t>
            </a:r>
            <a:endParaRPr/>
          </a:p>
          <a:p>
            <a:pPr marL="0" lvl="0" indent="0" algn="l" rtl="0">
              <a:spcBef>
                <a:spcPts val="0"/>
              </a:spcBef>
              <a:spcAft>
                <a:spcPts val="0"/>
              </a:spcAft>
              <a:buNone/>
            </a:pPr>
            <a:endParaRPr/>
          </a:p>
        </p:txBody>
      </p:sp>
      <p:sp>
        <p:nvSpPr>
          <p:cNvPr id="204" name="Google Shape;204;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zh-TW" sz="1200">
                <a:solidFill>
                  <a:schemeClr val="dk1"/>
                </a:solidFill>
                <a:latin typeface="Calibri"/>
                <a:ea typeface="Calibri"/>
                <a:cs typeface="Calibri"/>
                <a:sym typeface="Calibri"/>
              </a:rPr>
              <a:t>我們的模型訓練後test set的準確率為92.32%，我們透過增加特徵抓取，雖然導致辨識一個音檔可能需要</a:t>
            </a:r>
            <a:r>
              <a:rPr lang="zh-TW"/>
              <a:t>5</a:t>
            </a:r>
            <a:r>
              <a:rPr lang="zh-TW" sz="1200">
                <a:solidFill>
                  <a:schemeClr val="dk1"/>
                </a:solidFill>
                <a:latin typeface="Calibri"/>
                <a:ea typeface="Calibri"/>
                <a:cs typeface="Calibri"/>
                <a:sym typeface="Calibri"/>
              </a:rPr>
              <a:t>分鐘以上，但換取來高準確率，透過混淆矩陣可以發現辨實際屬於1元的資料的樣本總數為 197。其中，有 192 個樣本被正確預測為1元的資料（True Positives），有 4 個樣本被錯誤預測為10元的資料（False Negatives），有 1 個樣本被錯誤預測為50元的資料（False Negatives）。而實際屬於10元的資料的樣本總數為 193筆，其中，有 176 個樣本被正確預測為10元（True Positives），有 2 個樣本被錯誤預測為1元（False Positives），有 15 個樣本被錯誤預測為50元（False Negatives）。實際屬於50元的樣本總數為 209。其中，有 24 個樣本被錯誤預測為10元（False Positives），有 185 個樣本被正確預測為50元（True Positives），沒有樣本被錯誤預測為1元（False Negatives）。</a:t>
            </a:r>
            <a:endParaRPr/>
          </a:p>
          <a:p>
            <a:pPr marL="0" lvl="0" indent="0" algn="l" rtl="0">
              <a:spcBef>
                <a:spcPts val="0"/>
              </a:spcBef>
              <a:spcAft>
                <a:spcPts val="0"/>
              </a:spcAft>
              <a:buNone/>
            </a:pPr>
            <a:endParaRPr/>
          </a:p>
        </p:txBody>
      </p:sp>
      <p:sp>
        <p:nvSpPr>
          <p:cNvPr id="219" name="Google Shape;219;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zh-TW" sz="1400">
                <a:solidFill>
                  <a:srgbClr val="775F55"/>
                </a:solidFill>
                <a:latin typeface="Arial"/>
                <a:ea typeface="Arial"/>
                <a:cs typeface="Arial"/>
                <a:sym typeface="Arial"/>
              </a:rPr>
              <a:t>最早的聲音辨識在電腦發明之前，人們用早期的聲碼器來視作語音辨識及合成的雛形，而在這個項目中，我們使用了深度學習技術來識別不同硬幣的聲音。聲音文件被轉換成 MFCC（梅爾頻率倒譜係數）特徵，然後用於訓練和測試模型。項目涉及的主要步驟包括數據預處理、模型構建、訓練和評估。</a:t>
            </a:r>
            <a:endParaRPr sz="1400"/>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zh-TW" sz="1600">
                <a:solidFill>
                  <a:srgbClr val="775F55"/>
                </a:solidFill>
                <a:latin typeface="Arial"/>
                <a:ea typeface="Arial"/>
                <a:cs typeface="Arial"/>
                <a:sym typeface="Arial"/>
              </a:rPr>
              <a:t>硬幣聲音辨識技術是一項旨在通過聲音特徵來識別不同硬幣類型的新興技術。隨著科技的不斷發展，聲音辨識技術逐漸應用於各個領域，其中包括硬幣的識別和辨識。本專題旨在利用深度學習方法，通過分析硬幣產生的聲音信號，實現對1元、10元和50元硬幣的自動識別，從而提高現代貨幣識別技術的效率和準確性。</a:t>
            </a:r>
            <a:endParaRPr sz="800"/>
          </a:p>
        </p:txBody>
      </p:sp>
      <p:sp>
        <p:nvSpPr>
          <p:cNvPr id="116" name="Google Shape;11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304800" algn="l" rtl="0">
              <a:lnSpc>
                <a:spcPct val="100000"/>
              </a:lnSpc>
              <a:spcBef>
                <a:spcPts val="0"/>
              </a:spcBef>
              <a:spcAft>
                <a:spcPts val="0"/>
              </a:spcAft>
              <a:buNone/>
            </a:pPr>
            <a:r>
              <a:rPr lang="zh-TW" sz="1400">
                <a:solidFill>
                  <a:srgbClr val="303233"/>
                </a:solidFill>
                <a:highlight>
                  <a:srgbClr val="FFFFFF"/>
                </a:highlight>
                <a:latin typeface="Times New Roman"/>
                <a:ea typeface="Times New Roman"/>
                <a:cs typeface="Times New Roman"/>
                <a:sym typeface="Times New Roman"/>
              </a:rPr>
              <a:t>一.頻譜分析：</a:t>
            </a:r>
            <a:endParaRPr sz="1400">
              <a:highlight>
                <a:srgbClr val="FFFFFF"/>
              </a:highlight>
              <a:latin typeface="Times New Roman"/>
              <a:ea typeface="Times New Roman"/>
              <a:cs typeface="Times New Roman"/>
              <a:sym typeface="Times New Roman"/>
            </a:endParaRPr>
          </a:p>
          <a:p>
            <a:pPr marL="304800" lvl="0" indent="304800" algn="l" rtl="0">
              <a:lnSpc>
                <a:spcPct val="100000"/>
              </a:lnSpc>
              <a:spcBef>
                <a:spcPts val="900"/>
              </a:spcBef>
              <a:spcAft>
                <a:spcPts val="0"/>
              </a:spcAft>
              <a:buNone/>
            </a:pPr>
            <a:r>
              <a:rPr lang="zh-TW" sz="1400">
                <a:solidFill>
                  <a:srgbClr val="303233"/>
                </a:solidFill>
                <a:highlight>
                  <a:srgbClr val="FFFFFF"/>
                </a:highlight>
                <a:latin typeface="Times New Roman"/>
                <a:ea typeface="Times New Roman"/>
                <a:cs typeface="Times New Roman"/>
                <a:sym typeface="Times New Roman"/>
              </a:rPr>
              <a:t>通過將聲音信號進行傅立葉轉換，可以將其表示為在頻率上的成分，即頻譜。這使得我們可以分析聲音信號中各種頻率的分佈情況，從而了解聲音的結構和特徵。</a:t>
            </a:r>
            <a:endParaRPr sz="1400">
              <a:highlight>
                <a:srgbClr val="FFFFFF"/>
              </a:highlight>
              <a:latin typeface="Times New Roman"/>
              <a:ea typeface="Times New Roman"/>
              <a:cs typeface="Times New Roman"/>
              <a:sym typeface="Times New Roman"/>
            </a:endParaRPr>
          </a:p>
          <a:p>
            <a:pPr marL="0" lvl="0" indent="304800" algn="l" rtl="0">
              <a:lnSpc>
                <a:spcPct val="100000"/>
              </a:lnSpc>
              <a:spcBef>
                <a:spcPts val="900"/>
              </a:spcBef>
              <a:spcAft>
                <a:spcPts val="0"/>
              </a:spcAft>
              <a:buNone/>
            </a:pPr>
            <a:r>
              <a:rPr lang="zh-TW" sz="1400">
                <a:solidFill>
                  <a:srgbClr val="303233"/>
                </a:solidFill>
                <a:highlight>
                  <a:srgbClr val="FFFFFF"/>
                </a:highlight>
                <a:latin typeface="Times New Roman"/>
                <a:ea typeface="Times New Roman"/>
                <a:cs typeface="Times New Roman"/>
                <a:sym typeface="Times New Roman"/>
              </a:rPr>
              <a:t>二.特徵提取：</a:t>
            </a:r>
            <a:endParaRPr sz="1400">
              <a:highlight>
                <a:srgbClr val="FFFFFF"/>
              </a:highlight>
              <a:latin typeface="Times New Roman"/>
              <a:ea typeface="Times New Roman"/>
              <a:cs typeface="Times New Roman"/>
              <a:sym typeface="Times New Roman"/>
            </a:endParaRPr>
          </a:p>
          <a:p>
            <a:pPr marL="304800" lvl="0" indent="304800" algn="l" rtl="0">
              <a:lnSpc>
                <a:spcPct val="100000"/>
              </a:lnSpc>
              <a:spcBef>
                <a:spcPts val="900"/>
              </a:spcBef>
              <a:spcAft>
                <a:spcPts val="0"/>
              </a:spcAft>
              <a:buNone/>
            </a:pPr>
            <a:r>
              <a:rPr lang="zh-TW" sz="1400">
                <a:solidFill>
                  <a:srgbClr val="303233"/>
                </a:solidFill>
                <a:highlight>
                  <a:srgbClr val="FFFFFF"/>
                </a:highlight>
                <a:latin typeface="Times New Roman"/>
                <a:ea typeface="Times New Roman"/>
                <a:cs typeface="Times New Roman"/>
                <a:sym typeface="Times New Roman"/>
              </a:rPr>
              <a:t>基於頻率域的表示，可以從頻譜中提取出各種特徵，例如梅爾頻率倒譜係數（MFCC）。這些特徵能夠捕捉聲音的局部和全局特性，並且用於構建聲音辨識模型。</a:t>
            </a:r>
            <a:endParaRPr sz="1400">
              <a:highlight>
                <a:srgbClr val="FFFFFF"/>
              </a:highlight>
              <a:latin typeface="Times New Roman"/>
              <a:ea typeface="Times New Roman"/>
              <a:cs typeface="Times New Roman"/>
              <a:sym typeface="Times New Roman"/>
            </a:endParaRPr>
          </a:p>
          <a:p>
            <a:pPr marL="0" lvl="0" indent="304800" algn="l" rtl="0">
              <a:lnSpc>
                <a:spcPct val="100000"/>
              </a:lnSpc>
              <a:spcBef>
                <a:spcPts val="900"/>
              </a:spcBef>
              <a:spcAft>
                <a:spcPts val="0"/>
              </a:spcAft>
              <a:buNone/>
            </a:pPr>
            <a:r>
              <a:rPr lang="zh-TW" sz="1400">
                <a:solidFill>
                  <a:srgbClr val="303233"/>
                </a:solidFill>
                <a:highlight>
                  <a:srgbClr val="FFFFFF"/>
                </a:highlight>
                <a:latin typeface="Times New Roman"/>
                <a:ea typeface="Times New Roman"/>
                <a:cs typeface="Times New Roman"/>
                <a:sym typeface="Times New Roman"/>
              </a:rPr>
              <a:t>三.降噪和去除不需要的成分：</a:t>
            </a:r>
            <a:endParaRPr sz="1400">
              <a:highlight>
                <a:srgbClr val="FFFFFF"/>
              </a:highlight>
              <a:latin typeface="Times New Roman"/>
              <a:ea typeface="Times New Roman"/>
              <a:cs typeface="Times New Roman"/>
              <a:sym typeface="Times New Roman"/>
            </a:endParaRPr>
          </a:p>
          <a:p>
            <a:pPr marL="304800" lvl="0" indent="304800" algn="l" rtl="0">
              <a:lnSpc>
                <a:spcPct val="100000"/>
              </a:lnSpc>
              <a:spcBef>
                <a:spcPts val="900"/>
              </a:spcBef>
              <a:spcAft>
                <a:spcPts val="0"/>
              </a:spcAft>
              <a:buNone/>
            </a:pPr>
            <a:r>
              <a:rPr lang="zh-TW" sz="1400">
                <a:solidFill>
                  <a:srgbClr val="303233"/>
                </a:solidFill>
                <a:highlight>
                  <a:srgbClr val="FFFFFF"/>
                </a:highlight>
                <a:latin typeface="Times New Roman"/>
                <a:ea typeface="Times New Roman"/>
                <a:cs typeface="Times New Roman"/>
                <a:sym typeface="Times New Roman"/>
              </a:rPr>
              <a:t>傅立葉轉換可以將聲音信號分解為不同頻率的成分，這使得我們可以對信號進行降噪和去除不需要的成分。例如，可以將低能量的高頻噪音部分去除，以提高信號的品質。</a:t>
            </a:r>
            <a:endParaRPr sz="1400">
              <a:highlight>
                <a:srgbClr val="FFFFFF"/>
              </a:highlight>
              <a:latin typeface="Times New Roman"/>
              <a:ea typeface="Times New Roman"/>
              <a:cs typeface="Times New Roman"/>
              <a:sym typeface="Times New Roman"/>
            </a:endParaRPr>
          </a:p>
          <a:p>
            <a:pPr marL="0" lvl="0" indent="304800" algn="l" rtl="0">
              <a:lnSpc>
                <a:spcPct val="100000"/>
              </a:lnSpc>
              <a:spcBef>
                <a:spcPts val="900"/>
              </a:spcBef>
              <a:spcAft>
                <a:spcPts val="0"/>
              </a:spcAft>
              <a:buNone/>
            </a:pPr>
            <a:r>
              <a:rPr lang="zh-TW" sz="1400">
                <a:solidFill>
                  <a:srgbClr val="303233"/>
                </a:solidFill>
                <a:highlight>
                  <a:srgbClr val="FFFFFF"/>
                </a:highlight>
                <a:latin typeface="Times New Roman"/>
                <a:ea typeface="Times New Roman"/>
                <a:cs typeface="Times New Roman"/>
                <a:sym typeface="Times New Roman"/>
              </a:rPr>
              <a:t>四.分析聲音結構和語音特徵：</a:t>
            </a:r>
            <a:endParaRPr sz="1400">
              <a:highlight>
                <a:srgbClr val="FFFFFF"/>
              </a:highlight>
              <a:latin typeface="Times New Roman"/>
              <a:ea typeface="Times New Roman"/>
              <a:cs typeface="Times New Roman"/>
              <a:sym typeface="Times New Roman"/>
            </a:endParaRPr>
          </a:p>
          <a:p>
            <a:pPr marL="304800" lvl="0" indent="304800" algn="l" rtl="0">
              <a:lnSpc>
                <a:spcPct val="100000"/>
              </a:lnSpc>
              <a:spcBef>
                <a:spcPts val="900"/>
              </a:spcBef>
              <a:spcAft>
                <a:spcPts val="0"/>
              </a:spcAft>
              <a:buNone/>
            </a:pPr>
            <a:r>
              <a:rPr lang="zh-TW" sz="1400">
                <a:solidFill>
                  <a:srgbClr val="303233"/>
                </a:solidFill>
                <a:highlight>
                  <a:srgbClr val="FFFFFF"/>
                </a:highlight>
                <a:latin typeface="Times New Roman"/>
                <a:ea typeface="Times New Roman"/>
                <a:cs typeface="Times New Roman"/>
                <a:sym typeface="Times New Roman"/>
              </a:rPr>
              <a:t>通過對頻譜進行分析，可以了解聲音的結構和語音特徵，例如音高、音量等。這些信息對於語音辨識和語音分析具有重要意義。</a:t>
            </a:r>
            <a:endParaRPr sz="1400">
              <a:highlight>
                <a:srgbClr val="FFFFFF"/>
              </a:highlight>
              <a:latin typeface="Times New Roman"/>
              <a:ea typeface="Times New Roman"/>
              <a:cs typeface="Times New Roman"/>
              <a:sym typeface="Times New Roman"/>
            </a:endParaRPr>
          </a:p>
          <a:p>
            <a:pPr marL="0" lvl="0" indent="0" algn="l" rtl="0">
              <a:spcBef>
                <a:spcPts val="450"/>
              </a:spcBef>
              <a:spcAft>
                <a:spcPts val="0"/>
              </a:spcAft>
              <a:buNone/>
            </a:pPr>
            <a:endParaRPr/>
          </a:p>
        </p:txBody>
      </p:sp>
      <p:sp>
        <p:nvSpPr>
          <p:cNvPr id="135" name="Google Shape;13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zh-TW" sz="1400">
                <a:solidFill>
                  <a:srgbClr val="303233"/>
                </a:solidFill>
                <a:latin typeface="Times New Roman"/>
                <a:ea typeface="Times New Roman"/>
                <a:cs typeface="Times New Roman"/>
                <a:sym typeface="Times New Roman"/>
              </a:rPr>
              <a:t>首先我們要先收集聲音的數據集，然後做聲音數據預處裡，將聲音文件轉換成 MFCC 特徵向量，再把數據按比例拆分成訓練集合測試集。接下來建立了一個簡單的CNN模型，用於訓練和識別聲音文件的類別。該模型包括卷積層、池化層和全連接層，並使用 softmax 激活函數輸出分類結果。使用 keras 庫編譯模型，並使用訓練集進行模型訓練。訓練過程中的準確性和損失等指標被記錄下來，以便後續分析和優化模型。最後，對模型進行評估並保存模型文件（.h5 格式），以備將來進行預測和部署。</a:t>
            </a:r>
            <a:endParaRPr sz="1400">
              <a:solidFill>
                <a:srgbClr val="303233"/>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400">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42" name="Google Shape;142;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8"/>
        <p:cNvGrpSpPr/>
        <p:nvPr/>
      </p:nvGrpSpPr>
      <p:grpSpPr>
        <a:xfrm>
          <a:off x="0" y="0"/>
          <a:ext cx="0" cy="0"/>
          <a:chOff x="0" y="0"/>
          <a:chExt cx="0" cy="0"/>
        </a:xfrm>
      </p:grpSpPr>
      <p:sp>
        <p:nvSpPr>
          <p:cNvPr id="19" name="Google Shape;19;p26"/>
          <p:cNvSpPr/>
          <p:nvPr/>
        </p:nvSpPr>
        <p:spPr>
          <a:xfrm>
            <a:off x="446534" y="3085765"/>
            <a:ext cx="11262866" cy="330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6"/>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Caveat"/>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6"/>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6"/>
          <p:cNvSpPr txBox="1">
            <a:spLocks noGrp="1"/>
          </p:cNvSpPr>
          <p:nvPr>
            <p:ph type="dt" idx="10"/>
          </p:nvPr>
        </p:nvSpPr>
        <p:spPr>
          <a:xfrm>
            <a:off x="7605951" y="5956137"/>
            <a:ext cx="28448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ADC7D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6"/>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ADC7D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6"/>
          <p:cNvSpPr txBox="1">
            <a:spLocks noGrp="1"/>
          </p:cNvSpPr>
          <p:nvPr>
            <p:ph type="sldNum" idx="12"/>
          </p:nvPr>
        </p:nvSpPr>
        <p:spPr>
          <a:xfrm>
            <a:off x="10558300" y="5956137"/>
            <a:ext cx="101644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ADC7DC"/>
                </a:solidFill>
                <a:latin typeface="Arial"/>
                <a:ea typeface="Arial"/>
                <a:cs typeface="Arial"/>
                <a:sym typeface="Arial"/>
              </a:defRPr>
            </a:lvl1pPr>
            <a:lvl2pPr marL="0" lvl="1" indent="0" algn="r">
              <a:spcBef>
                <a:spcPts val="0"/>
              </a:spcBef>
              <a:buNone/>
              <a:defRPr sz="900" b="0" i="0" u="none" strike="noStrike" cap="none">
                <a:solidFill>
                  <a:srgbClr val="ADC7DC"/>
                </a:solidFill>
                <a:latin typeface="Arial"/>
                <a:ea typeface="Arial"/>
                <a:cs typeface="Arial"/>
                <a:sym typeface="Arial"/>
              </a:defRPr>
            </a:lvl2pPr>
            <a:lvl3pPr marL="0" lvl="2" indent="0" algn="r">
              <a:spcBef>
                <a:spcPts val="0"/>
              </a:spcBef>
              <a:buNone/>
              <a:defRPr sz="900" b="0" i="0" u="none" strike="noStrike" cap="none">
                <a:solidFill>
                  <a:srgbClr val="ADC7DC"/>
                </a:solidFill>
                <a:latin typeface="Arial"/>
                <a:ea typeface="Arial"/>
                <a:cs typeface="Arial"/>
                <a:sym typeface="Arial"/>
              </a:defRPr>
            </a:lvl3pPr>
            <a:lvl4pPr marL="0" lvl="3" indent="0" algn="r">
              <a:spcBef>
                <a:spcPts val="0"/>
              </a:spcBef>
              <a:buNone/>
              <a:defRPr sz="900" b="0" i="0" u="none" strike="noStrike" cap="none">
                <a:solidFill>
                  <a:srgbClr val="ADC7DC"/>
                </a:solidFill>
                <a:latin typeface="Arial"/>
                <a:ea typeface="Arial"/>
                <a:cs typeface="Arial"/>
                <a:sym typeface="Arial"/>
              </a:defRPr>
            </a:lvl4pPr>
            <a:lvl5pPr marL="0" lvl="4" indent="0" algn="r">
              <a:spcBef>
                <a:spcPts val="0"/>
              </a:spcBef>
              <a:buNone/>
              <a:defRPr sz="900" b="0" i="0" u="none" strike="noStrike" cap="none">
                <a:solidFill>
                  <a:srgbClr val="ADC7DC"/>
                </a:solidFill>
                <a:latin typeface="Arial"/>
                <a:ea typeface="Arial"/>
                <a:cs typeface="Arial"/>
                <a:sym typeface="Arial"/>
              </a:defRPr>
            </a:lvl5pPr>
            <a:lvl6pPr marL="0" lvl="5" indent="0" algn="r">
              <a:spcBef>
                <a:spcPts val="0"/>
              </a:spcBef>
              <a:buNone/>
              <a:defRPr sz="900" b="0" i="0" u="none" strike="noStrike" cap="none">
                <a:solidFill>
                  <a:srgbClr val="ADC7DC"/>
                </a:solidFill>
                <a:latin typeface="Arial"/>
                <a:ea typeface="Arial"/>
                <a:cs typeface="Arial"/>
                <a:sym typeface="Arial"/>
              </a:defRPr>
            </a:lvl6pPr>
            <a:lvl7pPr marL="0" lvl="6" indent="0" algn="r">
              <a:spcBef>
                <a:spcPts val="0"/>
              </a:spcBef>
              <a:buNone/>
              <a:defRPr sz="900" b="0" i="0" u="none" strike="noStrike" cap="none">
                <a:solidFill>
                  <a:srgbClr val="ADC7DC"/>
                </a:solidFill>
                <a:latin typeface="Arial"/>
                <a:ea typeface="Arial"/>
                <a:cs typeface="Arial"/>
                <a:sym typeface="Arial"/>
              </a:defRPr>
            </a:lvl7pPr>
            <a:lvl8pPr marL="0" lvl="7" indent="0" algn="r">
              <a:spcBef>
                <a:spcPts val="0"/>
              </a:spcBef>
              <a:buNone/>
              <a:defRPr sz="900" b="0" i="0" u="none" strike="noStrike" cap="none">
                <a:solidFill>
                  <a:srgbClr val="ADC7DC"/>
                </a:solidFill>
                <a:latin typeface="Arial"/>
                <a:ea typeface="Arial"/>
                <a:cs typeface="Arial"/>
                <a:sym typeface="Arial"/>
              </a:defRPr>
            </a:lvl8pPr>
            <a:lvl9pPr marL="0" lvl="8" indent="0" algn="r">
              <a:spcBef>
                <a:spcPts val="0"/>
              </a:spcBef>
              <a:buNone/>
              <a:defRPr sz="900" b="0" i="0" u="none" strike="noStrike" cap="none">
                <a:solidFill>
                  <a:srgbClr val="ADC7D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82"/>
        <p:cNvGrpSpPr/>
        <p:nvPr/>
      </p:nvGrpSpPr>
      <p:grpSpPr>
        <a:xfrm>
          <a:off x="0" y="0"/>
          <a:ext cx="0" cy="0"/>
          <a:chOff x="0" y="0"/>
          <a:chExt cx="0" cy="0"/>
        </a:xfrm>
      </p:grpSpPr>
      <p:sp>
        <p:nvSpPr>
          <p:cNvPr id="83" name="Google Shape;83;p35"/>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5"/>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5"/>
          <p:cNvSpPr txBox="1">
            <a:spLocks noGrp="1"/>
          </p:cNvSpPr>
          <p:nvPr>
            <p:ph type="body" idx="1"/>
          </p:nvPr>
        </p:nvSpPr>
        <p:spPr>
          <a:xfrm rot="5400000">
            <a:off x="4334603" y="-1417408"/>
            <a:ext cx="3522794" cy="11029616"/>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22072" algn="l">
              <a:spcBef>
                <a:spcPts val="600"/>
              </a:spcBef>
              <a:spcAft>
                <a:spcPts val="0"/>
              </a:spcAft>
              <a:buSzPts val="1472"/>
              <a:buChar char="◼"/>
              <a:defRPr/>
            </a:lvl2pPr>
            <a:lvl3pPr marL="1371600" lvl="2" indent="-310388" algn="l">
              <a:spcBef>
                <a:spcPts val="600"/>
              </a:spcBef>
              <a:spcAft>
                <a:spcPts val="0"/>
              </a:spcAft>
              <a:buSzPts val="1288"/>
              <a:buChar char="◼"/>
              <a:defRPr/>
            </a:lvl3pPr>
            <a:lvl4pPr marL="1828800" lvl="3" indent="-298703" algn="l">
              <a:spcBef>
                <a:spcPts val="600"/>
              </a:spcBef>
              <a:spcAft>
                <a:spcPts val="0"/>
              </a:spcAft>
              <a:buSzPts val="1104"/>
              <a:buChar char="◼"/>
              <a:defRPr/>
            </a:lvl4pPr>
            <a:lvl5pPr marL="2286000" lvl="4" indent="-298704" algn="l">
              <a:spcBef>
                <a:spcPts val="600"/>
              </a:spcBef>
              <a:spcAft>
                <a:spcPts val="0"/>
              </a:spcAft>
              <a:buSzPts val="1104"/>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35"/>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5"/>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5"/>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89"/>
        <p:cNvGrpSpPr/>
        <p:nvPr/>
      </p:nvGrpSpPr>
      <p:grpSpPr>
        <a:xfrm>
          <a:off x="0" y="0"/>
          <a:ext cx="0" cy="0"/>
          <a:chOff x="0" y="0"/>
          <a:chExt cx="0" cy="0"/>
        </a:xfrm>
      </p:grpSpPr>
      <p:sp>
        <p:nvSpPr>
          <p:cNvPr id="90" name="Google Shape;90;p36"/>
          <p:cNvSpPr/>
          <p:nvPr/>
        </p:nvSpPr>
        <p:spPr>
          <a:xfrm>
            <a:off x="8839201" y="599725"/>
            <a:ext cx="2906817" cy="581695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6"/>
          <p:cNvSpPr txBox="1">
            <a:spLocks noGrp="1"/>
          </p:cNvSpPr>
          <p:nvPr>
            <p:ph type="title"/>
          </p:nvPr>
        </p:nvSpPr>
        <p:spPr>
          <a:xfrm rot="5400000">
            <a:off x="7249746" y="2265181"/>
            <a:ext cx="5183073" cy="200416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6"/>
          <p:cNvSpPr txBox="1">
            <a:spLocks noGrp="1"/>
          </p:cNvSpPr>
          <p:nvPr>
            <p:ph type="body" idx="1"/>
          </p:nvPr>
        </p:nvSpPr>
        <p:spPr>
          <a:xfrm rot="5400000">
            <a:off x="2131526" y="-680877"/>
            <a:ext cx="5183073" cy="789627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93" name="Google Shape;93;p36"/>
          <p:cNvSpPr txBox="1">
            <a:spLocks noGrp="1"/>
          </p:cNvSpPr>
          <p:nvPr>
            <p:ph type="dt" idx="10"/>
          </p:nvPr>
        </p:nvSpPr>
        <p:spPr>
          <a:xfrm>
            <a:off x="8993673" y="5956137"/>
            <a:ext cx="132814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ADC7D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6"/>
          <p:cNvSpPr txBox="1">
            <a:spLocks noGrp="1"/>
          </p:cNvSpPr>
          <p:nvPr>
            <p:ph type="ftr" idx="11"/>
          </p:nvPr>
        </p:nvSpPr>
        <p:spPr>
          <a:xfrm>
            <a:off x="774923" y="5951811"/>
            <a:ext cx="789627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6"/>
          <p:cNvSpPr txBox="1">
            <a:spLocks noGrp="1"/>
          </p:cNvSpPr>
          <p:nvPr>
            <p:ph type="sldNum" idx="12"/>
          </p:nvPr>
        </p:nvSpPr>
        <p:spPr>
          <a:xfrm>
            <a:off x="10446615" y="5956137"/>
            <a:ext cx="11641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ADC7DC"/>
                </a:solidFill>
                <a:latin typeface="Arial"/>
                <a:ea typeface="Arial"/>
                <a:cs typeface="Arial"/>
                <a:sym typeface="Arial"/>
              </a:defRPr>
            </a:lvl1pPr>
            <a:lvl2pPr marL="0" lvl="1" indent="0" algn="r">
              <a:spcBef>
                <a:spcPts val="0"/>
              </a:spcBef>
              <a:buNone/>
              <a:defRPr sz="900">
                <a:solidFill>
                  <a:srgbClr val="ADC7DC"/>
                </a:solidFill>
                <a:latin typeface="Arial"/>
                <a:ea typeface="Arial"/>
                <a:cs typeface="Arial"/>
                <a:sym typeface="Arial"/>
              </a:defRPr>
            </a:lvl2pPr>
            <a:lvl3pPr marL="0" lvl="2" indent="0" algn="r">
              <a:spcBef>
                <a:spcPts val="0"/>
              </a:spcBef>
              <a:buNone/>
              <a:defRPr sz="900">
                <a:solidFill>
                  <a:srgbClr val="ADC7DC"/>
                </a:solidFill>
                <a:latin typeface="Arial"/>
                <a:ea typeface="Arial"/>
                <a:cs typeface="Arial"/>
                <a:sym typeface="Arial"/>
              </a:defRPr>
            </a:lvl3pPr>
            <a:lvl4pPr marL="0" lvl="3" indent="0" algn="r">
              <a:spcBef>
                <a:spcPts val="0"/>
              </a:spcBef>
              <a:buNone/>
              <a:defRPr sz="900">
                <a:solidFill>
                  <a:srgbClr val="ADC7DC"/>
                </a:solidFill>
                <a:latin typeface="Arial"/>
                <a:ea typeface="Arial"/>
                <a:cs typeface="Arial"/>
                <a:sym typeface="Arial"/>
              </a:defRPr>
            </a:lvl4pPr>
            <a:lvl5pPr marL="0" lvl="4" indent="0" algn="r">
              <a:spcBef>
                <a:spcPts val="0"/>
              </a:spcBef>
              <a:buNone/>
              <a:defRPr sz="900">
                <a:solidFill>
                  <a:srgbClr val="ADC7DC"/>
                </a:solidFill>
                <a:latin typeface="Arial"/>
                <a:ea typeface="Arial"/>
                <a:cs typeface="Arial"/>
                <a:sym typeface="Arial"/>
              </a:defRPr>
            </a:lvl5pPr>
            <a:lvl6pPr marL="0" lvl="5" indent="0" algn="r">
              <a:spcBef>
                <a:spcPts val="0"/>
              </a:spcBef>
              <a:buNone/>
              <a:defRPr sz="900">
                <a:solidFill>
                  <a:srgbClr val="ADC7DC"/>
                </a:solidFill>
                <a:latin typeface="Arial"/>
                <a:ea typeface="Arial"/>
                <a:cs typeface="Arial"/>
                <a:sym typeface="Arial"/>
              </a:defRPr>
            </a:lvl6pPr>
            <a:lvl7pPr marL="0" lvl="6" indent="0" algn="r">
              <a:spcBef>
                <a:spcPts val="0"/>
              </a:spcBef>
              <a:buNone/>
              <a:defRPr sz="900">
                <a:solidFill>
                  <a:srgbClr val="ADC7DC"/>
                </a:solidFill>
                <a:latin typeface="Arial"/>
                <a:ea typeface="Arial"/>
                <a:cs typeface="Arial"/>
                <a:sym typeface="Arial"/>
              </a:defRPr>
            </a:lvl7pPr>
            <a:lvl8pPr marL="0" lvl="7" indent="0" algn="r">
              <a:spcBef>
                <a:spcPts val="0"/>
              </a:spcBef>
              <a:buNone/>
              <a:defRPr sz="900">
                <a:solidFill>
                  <a:srgbClr val="ADC7DC"/>
                </a:solidFill>
                <a:latin typeface="Arial"/>
                <a:ea typeface="Arial"/>
                <a:cs typeface="Arial"/>
                <a:sym typeface="Arial"/>
              </a:defRPr>
            </a:lvl8pPr>
            <a:lvl9pPr marL="0" lvl="8" indent="0" algn="r">
              <a:spcBef>
                <a:spcPts val="0"/>
              </a:spcBef>
              <a:buNone/>
              <a:defRPr sz="900">
                <a:solidFill>
                  <a:srgbClr val="ADC7D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內容" type="obj">
  <p:cSld name="OBJECT">
    <p:spTree>
      <p:nvGrpSpPr>
        <p:cNvPr id="1" name="Shape 25"/>
        <p:cNvGrpSpPr/>
        <p:nvPr/>
      </p:nvGrpSpPr>
      <p:grpSpPr>
        <a:xfrm>
          <a:off x="0" y="0"/>
          <a:ext cx="0" cy="0"/>
          <a:chOff x="0" y="0"/>
          <a:chExt cx="0" cy="0"/>
        </a:xfrm>
      </p:grpSpPr>
      <p:sp>
        <p:nvSpPr>
          <p:cNvPr id="26" name="Google Shape;26;p27"/>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7"/>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9" name="Google Shape;29;p27"/>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7"/>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7"/>
          <p:cNvSpPr txBox="1">
            <a:spLocks noGrp="1"/>
          </p:cNvSpPr>
          <p:nvPr>
            <p:ph type="sldNum" idx="12"/>
          </p:nvPr>
        </p:nvSpPr>
        <p:spPr>
          <a:xfrm>
            <a:off x="10558300" y="5956137"/>
            <a:ext cx="105250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32"/>
        <p:cNvGrpSpPr/>
        <p:nvPr/>
      </p:nvGrpSpPr>
      <p:grpSpPr>
        <a:xfrm>
          <a:off x="0" y="0"/>
          <a:ext cx="0" cy="0"/>
          <a:chOff x="0" y="0"/>
          <a:chExt cx="0" cy="0"/>
        </a:xfrm>
      </p:grpSpPr>
      <p:sp>
        <p:nvSpPr>
          <p:cNvPr id="33" name="Google Shape;33;p28"/>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8"/>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8"/>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36"/>
        <p:cNvGrpSpPr/>
        <p:nvPr/>
      </p:nvGrpSpPr>
      <p:grpSpPr>
        <a:xfrm>
          <a:off x="0" y="0"/>
          <a:ext cx="0" cy="0"/>
          <a:chOff x="0" y="0"/>
          <a:chExt cx="0" cy="0"/>
        </a:xfrm>
      </p:grpSpPr>
      <p:sp>
        <p:nvSpPr>
          <p:cNvPr id="37" name="Google Shape;37;p29"/>
          <p:cNvSpPr/>
          <p:nvPr/>
        </p:nvSpPr>
        <p:spPr>
          <a:xfrm>
            <a:off x="447817" y="5141974"/>
            <a:ext cx="11290860"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9"/>
          <p:cNvSpPr txBox="1">
            <a:spLocks noGrp="1"/>
          </p:cNvSpPr>
          <p:nvPr>
            <p:ph type="title"/>
          </p:nvPr>
        </p:nvSpPr>
        <p:spPr>
          <a:xfrm>
            <a:off x="581193" y="3043910"/>
            <a:ext cx="11029615" cy="1497507"/>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Caveat"/>
              <a:buNone/>
              <a:defRPr sz="3600" b="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9"/>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656"/>
              <a:buNone/>
              <a:defRPr sz="1800" cap="none">
                <a:solidFill>
                  <a:schemeClr val="accent2"/>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0" name="Google Shape;40;p29"/>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ADC7D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9"/>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ADC7D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9"/>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ADC7DC"/>
                </a:solidFill>
                <a:latin typeface="Arial"/>
                <a:ea typeface="Arial"/>
                <a:cs typeface="Arial"/>
                <a:sym typeface="Arial"/>
              </a:defRPr>
            </a:lvl1pPr>
            <a:lvl2pPr marL="0" lvl="1" indent="0" algn="r">
              <a:spcBef>
                <a:spcPts val="0"/>
              </a:spcBef>
              <a:buNone/>
              <a:defRPr sz="900">
                <a:solidFill>
                  <a:srgbClr val="ADC7DC"/>
                </a:solidFill>
                <a:latin typeface="Arial"/>
                <a:ea typeface="Arial"/>
                <a:cs typeface="Arial"/>
                <a:sym typeface="Arial"/>
              </a:defRPr>
            </a:lvl2pPr>
            <a:lvl3pPr marL="0" lvl="2" indent="0" algn="r">
              <a:spcBef>
                <a:spcPts val="0"/>
              </a:spcBef>
              <a:buNone/>
              <a:defRPr sz="900">
                <a:solidFill>
                  <a:srgbClr val="ADC7DC"/>
                </a:solidFill>
                <a:latin typeface="Arial"/>
                <a:ea typeface="Arial"/>
                <a:cs typeface="Arial"/>
                <a:sym typeface="Arial"/>
              </a:defRPr>
            </a:lvl3pPr>
            <a:lvl4pPr marL="0" lvl="3" indent="0" algn="r">
              <a:spcBef>
                <a:spcPts val="0"/>
              </a:spcBef>
              <a:buNone/>
              <a:defRPr sz="900">
                <a:solidFill>
                  <a:srgbClr val="ADC7DC"/>
                </a:solidFill>
                <a:latin typeface="Arial"/>
                <a:ea typeface="Arial"/>
                <a:cs typeface="Arial"/>
                <a:sym typeface="Arial"/>
              </a:defRPr>
            </a:lvl4pPr>
            <a:lvl5pPr marL="0" lvl="4" indent="0" algn="r">
              <a:spcBef>
                <a:spcPts val="0"/>
              </a:spcBef>
              <a:buNone/>
              <a:defRPr sz="900">
                <a:solidFill>
                  <a:srgbClr val="ADC7DC"/>
                </a:solidFill>
                <a:latin typeface="Arial"/>
                <a:ea typeface="Arial"/>
                <a:cs typeface="Arial"/>
                <a:sym typeface="Arial"/>
              </a:defRPr>
            </a:lvl5pPr>
            <a:lvl6pPr marL="0" lvl="5" indent="0" algn="r">
              <a:spcBef>
                <a:spcPts val="0"/>
              </a:spcBef>
              <a:buNone/>
              <a:defRPr sz="900">
                <a:solidFill>
                  <a:srgbClr val="ADC7DC"/>
                </a:solidFill>
                <a:latin typeface="Arial"/>
                <a:ea typeface="Arial"/>
                <a:cs typeface="Arial"/>
                <a:sym typeface="Arial"/>
              </a:defRPr>
            </a:lvl6pPr>
            <a:lvl7pPr marL="0" lvl="6" indent="0" algn="r">
              <a:spcBef>
                <a:spcPts val="0"/>
              </a:spcBef>
              <a:buNone/>
              <a:defRPr sz="900">
                <a:solidFill>
                  <a:srgbClr val="ADC7DC"/>
                </a:solidFill>
                <a:latin typeface="Arial"/>
                <a:ea typeface="Arial"/>
                <a:cs typeface="Arial"/>
                <a:sym typeface="Arial"/>
              </a:defRPr>
            </a:lvl7pPr>
            <a:lvl8pPr marL="0" lvl="7" indent="0" algn="r">
              <a:spcBef>
                <a:spcPts val="0"/>
              </a:spcBef>
              <a:buNone/>
              <a:defRPr sz="900">
                <a:solidFill>
                  <a:srgbClr val="ADC7DC"/>
                </a:solidFill>
                <a:latin typeface="Arial"/>
                <a:ea typeface="Arial"/>
                <a:cs typeface="Arial"/>
                <a:sym typeface="Arial"/>
              </a:defRPr>
            </a:lvl8pPr>
            <a:lvl9pPr marL="0" lvl="8" indent="0" algn="r">
              <a:spcBef>
                <a:spcPts val="0"/>
              </a:spcBef>
              <a:buNone/>
              <a:defRPr sz="900">
                <a:solidFill>
                  <a:srgbClr val="ADC7D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兩個內容" type="twoObj">
  <p:cSld name="TWO_OBJECTS">
    <p:spTree>
      <p:nvGrpSpPr>
        <p:cNvPr id="1" name="Shape 43"/>
        <p:cNvGrpSpPr/>
        <p:nvPr/>
      </p:nvGrpSpPr>
      <p:grpSpPr>
        <a:xfrm>
          <a:off x="0" y="0"/>
          <a:ext cx="0" cy="0"/>
          <a:chOff x="0" y="0"/>
          <a:chExt cx="0" cy="0"/>
        </a:xfrm>
      </p:grpSpPr>
      <p:sp>
        <p:nvSpPr>
          <p:cNvPr id="44" name="Google Shape;44;p30"/>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0"/>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30"/>
          <p:cNvSpPr txBox="1">
            <a:spLocks noGrp="1"/>
          </p:cNvSpPr>
          <p:nvPr>
            <p:ph type="body" idx="1"/>
          </p:nvPr>
        </p:nvSpPr>
        <p:spPr>
          <a:xfrm>
            <a:off x="581193" y="2228003"/>
            <a:ext cx="5422390" cy="3633047"/>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7" name="Google Shape;47;p30"/>
          <p:cNvSpPr txBox="1">
            <a:spLocks noGrp="1"/>
          </p:cNvSpPr>
          <p:nvPr>
            <p:ph type="body" idx="2"/>
          </p:nvPr>
        </p:nvSpPr>
        <p:spPr>
          <a:xfrm>
            <a:off x="6188417" y="2228003"/>
            <a:ext cx="5422392" cy="3633047"/>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30"/>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0"/>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0"/>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51"/>
        <p:cNvGrpSpPr/>
        <p:nvPr/>
      </p:nvGrpSpPr>
      <p:grpSpPr>
        <a:xfrm>
          <a:off x="0" y="0"/>
          <a:ext cx="0" cy="0"/>
          <a:chOff x="0" y="0"/>
          <a:chExt cx="0" cy="0"/>
        </a:xfrm>
      </p:grpSpPr>
      <p:sp>
        <p:nvSpPr>
          <p:cNvPr id="52" name="Google Shape;52;p31"/>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1"/>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1"/>
          <p:cNvSpPr txBox="1">
            <a:spLocks noGrp="1"/>
          </p:cNvSpPr>
          <p:nvPr>
            <p:ph type="body" idx="1"/>
          </p:nvPr>
        </p:nvSpPr>
        <p:spPr>
          <a:xfrm>
            <a:off x="887219" y="2250892"/>
            <a:ext cx="5087075" cy="536005"/>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31"/>
          <p:cNvSpPr txBox="1">
            <a:spLocks noGrp="1"/>
          </p:cNvSpPr>
          <p:nvPr>
            <p:ph type="body" idx="2"/>
          </p:nvPr>
        </p:nvSpPr>
        <p:spPr>
          <a:xfrm>
            <a:off x="581194" y="2926052"/>
            <a:ext cx="5393100" cy="293499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31"/>
          <p:cNvSpPr txBox="1">
            <a:spLocks noGrp="1"/>
          </p:cNvSpPr>
          <p:nvPr>
            <p:ph type="body" idx="3"/>
          </p:nvPr>
        </p:nvSpPr>
        <p:spPr>
          <a:xfrm>
            <a:off x="6523735" y="2250892"/>
            <a:ext cx="5087073" cy="553373"/>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31"/>
          <p:cNvSpPr txBox="1">
            <a:spLocks noGrp="1"/>
          </p:cNvSpPr>
          <p:nvPr>
            <p:ph type="body" idx="4"/>
          </p:nvPr>
        </p:nvSpPr>
        <p:spPr>
          <a:xfrm>
            <a:off x="6217709" y="2926052"/>
            <a:ext cx="5393100" cy="293499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31"/>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1"/>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1"/>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61"/>
        <p:cNvGrpSpPr/>
        <p:nvPr/>
      </p:nvGrpSpPr>
      <p:grpSpPr>
        <a:xfrm>
          <a:off x="0" y="0"/>
          <a:ext cx="0" cy="0"/>
          <a:chOff x="0" y="0"/>
          <a:chExt cx="0" cy="0"/>
        </a:xfrm>
      </p:grpSpPr>
      <p:sp>
        <p:nvSpPr>
          <p:cNvPr id="62" name="Google Shape;62;p32"/>
          <p:cNvSpPr/>
          <p:nvPr/>
        </p:nvSpPr>
        <p:spPr>
          <a:xfrm>
            <a:off x="440683"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2"/>
          <p:cNvSpPr txBox="1">
            <a:spLocks noGrp="1"/>
          </p:cNvSpPr>
          <p:nvPr>
            <p:ph type="title"/>
          </p:nvPr>
        </p:nvSpPr>
        <p:spPr>
          <a:xfrm>
            <a:off x="575894"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2"/>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2"/>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2"/>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標題的內容" type="objTx">
  <p:cSld name="OBJECT_WITH_CAPTION_TEXT">
    <p:spTree>
      <p:nvGrpSpPr>
        <p:cNvPr id="1" name="Shape 67"/>
        <p:cNvGrpSpPr/>
        <p:nvPr/>
      </p:nvGrpSpPr>
      <p:grpSpPr>
        <a:xfrm>
          <a:off x="0" y="0"/>
          <a:ext cx="0" cy="0"/>
          <a:chOff x="0" y="0"/>
          <a:chExt cx="0" cy="0"/>
        </a:xfrm>
      </p:grpSpPr>
      <p:sp>
        <p:nvSpPr>
          <p:cNvPr id="68" name="Google Shape;68;p33"/>
          <p:cNvSpPr/>
          <p:nvPr/>
        </p:nvSpPr>
        <p:spPr>
          <a:xfrm>
            <a:off x="447817" y="5141973"/>
            <a:ext cx="11298200" cy="127470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3"/>
          <p:cNvSpPr txBox="1">
            <a:spLocks noGrp="1"/>
          </p:cNvSpPr>
          <p:nvPr>
            <p:ph type="title"/>
          </p:nvPr>
        </p:nvSpPr>
        <p:spPr>
          <a:xfrm>
            <a:off x="581192" y="5262296"/>
            <a:ext cx="4909445" cy="689514"/>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ADC7DC"/>
              </a:buClr>
              <a:buSzPts val="2000"/>
              <a:buFont typeface="Caveat"/>
              <a:buNone/>
              <a:defRPr sz="2000" b="0">
                <a:solidFill>
                  <a:srgbClr val="ADC7D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3"/>
          <p:cNvSpPr txBox="1">
            <a:spLocks noGrp="1"/>
          </p:cNvSpPr>
          <p:nvPr>
            <p:ph type="body" idx="1"/>
          </p:nvPr>
        </p:nvSpPr>
        <p:spPr>
          <a:xfrm>
            <a:off x="447816" y="601200"/>
            <a:ext cx="11292840" cy="4204800"/>
          </a:xfrm>
          <a:prstGeom prst="rect">
            <a:avLst/>
          </a:prstGeom>
          <a:noFill/>
          <a:ln>
            <a:noFill/>
          </a:ln>
        </p:spPr>
        <p:txBody>
          <a:bodyPr spcFirstLastPara="1" wrap="square" lIns="91425" tIns="45700" rIns="91425" bIns="45700" anchor="ctr" anchorCtr="0">
            <a:normAutofit/>
          </a:bodyPr>
          <a:lstStyle>
            <a:lvl1pPr marL="457200" lvl="0" indent="-345440" algn="l">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71" name="Google Shape;71;p33"/>
          <p:cNvSpPr txBox="1">
            <a:spLocks noGrp="1"/>
          </p:cNvSpPr>
          <p:nvPr>
            <p:ph type="body" idx="2"/>
          </p:nvPr>
        </p:nvSpPr>
        <p:spPr>
          <a:xfrm>
            <a:off x="5740823" y="5262296"/>
            <a:ext cx="5869987" cy="689515"/>
          </a:xfrm>
          <a:prstGeom prst="rect">
            <a:avLst/>
          </a:prstGeom>
          <a:noFill/>
          <a:ln>
            <a:noFill/>
          </a:ln>
        </p:spPr>
        <p:txBody>
          <a:bodyPr spcFirstLastPara="1" wrap="square" lIns="91425" tIns="45700" rIns="91425" bIns="45700" anchor="ctr" anchorCtr="0">
            <a:normAutofit/>
          </a:bodyPr>
          <a:lstStyle>
            <a:lvl1pPr marL="457200" lvl="0" indent="-228600" algn="r">
              <a:spcBef>
                <a:spcPts val="220"/>
              </a:spcBef>
              <a:spcAft>
                <a:spcPts val="0"/>
              </a:spcAft>
              <a:buSzPts val="1012"/>
              <a:buNone/>
              <a:defRPr sz="1100">
                <a:solidFill>
                  <a:schemeClr val="lt1"/>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2" name="Google Shape;72;p33"/>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ADC7D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3"/>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ADC7D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3"/>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ADC7DC"/>
                </a:solidFill>
                <a:latin typeface="Arial"/>
                <a:ea typeface="Arial"/>
                <a:cs typeface="Arial"/>
                <a:sym typeface="Arial"/>
              </a:defRPr>
            </a:lvl1pPr>
            <a:lvl2pPr marL="0" lvl="1" indent="0" algn="r">
              <a:spcBef>
                <a:spcPts val="0"/>
              </a:spcBef>
              <a:buNone/>
              <a:defRPr sz="900">
                <a:solidFill>
                  <a:srgbClr val="ADC7DC"/>
                </a:solidFill>
                <a:latin typeface="Arial"/>
                <a:ea typeface="Arial"/>
                <a:cs typeface="Arial"/>
                <a:sym typeface="Arial"/>
              </a:defRPr>
            </a:lvl2pPr>
            <a:lvl3pPr marL="0" lvl="2" indent="0" algn="r">
              <a:spcBef>
                <a:spcPts val="0"/>
              </a:spcBef>
              <a:buNone/>
              <a:defRPr sz="900">
                <a:solidFill>
                  <a:srgbClr val="ADC7DC"/>
                </a:solidFill>
                <a:latin typeface="Arial"/>
                <a:ea typeface="Arial"/>
                <a:cs typeface="Arial"/>
                <a:sym typeface="Arial"/>
              </a:defRPr>
            </a:lvl3pPr>
            <a:lvl4pPr marL="0" lvl="3" indent="0" algn="r">
              <a:spcBef>
                <a:spcPts val="0"/>
              </a:spcBef>
              <a:buNone/>
              <a:defRPr sz="900">
                <a:solidFill>
                  <a:srgbClr val="ADC7DC"/>
                </a:solidFill>
                <a:latin typeface="Arial"/>
                <a:ea typeface="Arial"/>
                <a:cs typeface="Arial"/>
                <a:sym typeface="Arial"/>
              </a:defRPr>
            </a:lvl4pPr>
            <a:lvl5pPr marL="0" lvl="4" indent="0" algn="r">
              <a:spcBef>
                <a:spcPts val="0"/>
              </a:spcBef>
              <a:buNone/>
              <a:defRPr sz="900">
                <a:solidFill>
                  <a:srgbClr val="ADC7DC"/>
                </a:solidFill>
                <a:latin typeface="Arial"/>
                <a:ea typeface="Arial"/>
                <a:cs typeface="Arial"/>
                <a:sym typeface="Arial"/>
              </a:defRPr>
            </a:lvl5pPr>
            <a:lvl6pPr marL="0" lvl="5" indent="0" algn="r">
              <a:spcBef>
                <a:spcPts val="0"/>
              </a:spcBef>
              <a:buNone/>
              <a:defRPr sz="900">
                <a:solidFill>
                  <a:srgbClr val="ADC7DC"/>
                </a:solidFill>
                <a:latin typeface="Arial"/>
                <a:ea typeface="Arial"/>
                <a:cs typeface="Arial"/>
                <a:sym typeface="Arial"/>
              </a:defRPr>
            </a:lvl6pPr>
            <a:lvl7pPr marL="0" lvl="6" indent="0" algn="r">
              <a:spcBef>
                <a:spcPts val="0"/>
              </a:spcBef>
              <a:buNone/>
              <a:defRPr sz="900">
                <a:solidFill>
                  <a:srgbClr val="ADC7DC"/>
                </a:solidFill>
                <a:latin typeface="Arial"/>
                <a:ea typeface="Arial"/>
                <a:cs typeface="Arial"/>
                <a:sym typeface="Arial"/>
              </a:defRPr>
            </a:lvl7pPr>
            <a:lvl8pPr marL="0" lvl="7" indent="0" algn="r">
              <a:spcBef>
                <a:spcPts val="0"/>
              </a:spcBef>
              <a:buNone/>
              <a:defRPr sz="900">
                <a:solidFill>
                  <a:srgbClr val="ADC7DC"/>
                </a:solidFill>
                <a:latin typeface="Arial"/>
                <a:ea typeface="Arial"/>
                <a:cs typeface="Arial"/>
                <a:sym typeface="Arial"/>
              </a:defRPr>
            </a:lvl8pPr>
            <a:lvl9pPr marL="0" lvl="8" indent="0" algn="r">
              <a:spcBef>
                <a:spcPts val="0"/>
              </a:spcBef>
              <a:buNone/>
              <a:defRPr sz="900">
                <a:solidFill>
                  <a:srgbClr val="ADC7D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標題的圖片" type="picTx">
  <p:cSld name="PICTURE_WITH_CAPTION_TEXT">
    <p:spTree>
      <p:nvGrpSpPr>
        <p:cNvPr id="1" name="Shape 75"/>
        <p:cNvGrpSpPr/>
        <p:nvPr/>
      </p:nvGrpSpPr>
      <p:grpSpPr>
        <a:xfrm>
          <a:off x="0" y="0"/>
          <a:ext cx="0" cy="0"/>
          <a:chOff x="0" y="0"/>
          <a:chExt cx="0" cy="0"/>
        </a:xfrm>
      </p:grpSpPr>
      <p:sp>
        <p:nvSpPr>
          <p:cNvPr id="76" name="Google Shape;76;p34"/>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Caveat"/>
              <a:buNone/>
              <a:defRPr sz="2400" b="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4"/>
          <p:cNvSpPr>
            <a:spLocks noGrp="1"/>
          </p:cNvSpPr>
          <p:nvPr>
            <p:ph type="pic" idx="2"/>
          </p:nvPr>
        </p:nvSpPr>
        <p:spPr>
          <a:xfrm>
            <a:off x="447817" y="599725"/>
            <a:ext cx="11290859" cy="3557252"/>
          </a:xfrm>
          <a:prstGeom prst="rect">
            <a:avLst/>
          </a:prstGeom>
          <a:noFill/>
          <a:ln>
            <a:noFill/>
          </a:ln>
        </p:spPr>
      </p:sp>
      <p:sp>
        <p:nvSpPr>
          <p:cNvPr id="78" name="Google Shape;78;p34"/>
          <p:cNvSpPr txBox="1">
            <a:spLocks noGrp="1"/>
          </p:cNvSpPr>
          <p:nvPr>
            <p:ph type="body" idx="1"/>
          </p:nvPr>
        </p:nvSpPr>
        <p:spPr>
          <a:xfrm>
            <a:off x="581192" y="5260127"/>
            <a:ext cx="11029617" cy="598671"/>
          </a:xfrm>
          <a:prstGeom prst="rect">
            <a:avLst/>
          </a:prstGeom>
          <a:noFill/>
          <a:ln>
            <a:noFill/>
          </a:ln>
        </p:spPr>
        <p:txBody>
          <a:bodyPr spcFirstLastPara="1" wrap="square" lIns="91425" tIns="45700" rIns="91425" bIns="45700" anchor="ctr" anchorCtr="0">
            <a:normAutofit/>
          </a:bodyPr>
          <a:lstStyle>
            <a:lvl1pPr marL="457200" lvl="0" indent="-228600" algn="l">
              <a:spcBef>
                <a:spcPts val="240"/>
              </a:spcBef>
              <a:spcAft>
                <a:spcPts val="0"/>
              </a:spcAft>
              <a:buSzPts val="1104"/>
              <a:buNone/>
              <a:defRPr sz="12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9" name="Google Shape;79;p34"/>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4"/>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4"/>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5"/>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lt1"/>
              </a:buClr>
              <a:buSzPts val="2800"/>
              <a:buFont typeface="Caveat"/>
              <a:buNone/>
              <a:defRPr sz="2800" b="0" i="0" u="none" strike="noStrike" cap="none">
                <a:solidFill>
                  <a:schemeClr val="lt1"/>
                </a:solidFill>
                <a:latin typeface="Caveat"/>
                <a:ea typeface="Caveat"/>
                <a:cs typeface="Caveat"/>
                <a:sym typeface="Caveat"/>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25"/>
          <p:cNvSpPr txBox="1">
            <a:spLocks noGrp="1"/>
          </p:cNvSpPr>
          <p:nvPr>
            <p:ph type="body" idx="1"/>
          </p:nvPr>
        </p:nvSpPr>
        <p:spPr>
          <a:xfrm>
            <a:off x="581192" y="2336003"/>
            <a:ext cx="11029616" cy="3522794"/>
          </a:xfrm>
          <a:prstGeom prst="rect">
            <a:avLst/>
          </a:prstGeom>
          <a:noFill/>
          <a:ln>
            <a:noFill/>
          </a:ln>
        </p:spPr>
        <p:txBody>
          <a:bodyPr spcFirstLastPara="1" wrap="square" lIns="91425" tIns="45700" rIns="91425" bIns="45700" anchor="ctr" anchorCtr="0">
            <a:normAutofit/>
          </a:bodyPr>
          <a:lstStyle>
            <a:lvl1pPr marL="457200" marR="0" lvl="0" indent="-333756" algn="l" rtl="0">
              <a:spcBef>
                <a:spcPts val="360"/>
              </a:spcBef>
              <a:spcAft>
                <a:spcPts val="0"/>
              </a:spcAft>
              <a:buClr>
                <a:schemeClr val="accent2"/>
              </a:buClr>
              <a:buSzPts val="1656"/>
              <a:buFont typeface="Noto Sans Symbols"/>
              <a:buChar char="◼"/>
              <a:defRPr sz="1800" b="0" i="0" u="none" strike="noStrike" cap="none">
                <a:solidFill>
                  <a:schemeClr val="dk2"/>
                </a:solidFill>
                <a:latin typeface="Arial"/>
                <a:ea typeface="Arial"/>
                <a:cs typeface="Arial"/>
                <a:sym typeface="Arial"/>
              </a:defRPr>
            </a:lvl1pPr>
            <a:lvl2pPr marL="914400" marR="0" lvl="1" indent="-322072" algn="l" rtl="0">
              <a:spcBef>
                <a:spcPts val="600"/>
              </a:spcBef>
              <a:spcAft>
                <a:spcPts val="0"/>
              </a:spcAft>
              <a:buClr>
                <a:schemeClr val="accent2"/>
              </a:buClr>
              <a:buSzPts val="1472"/>
              <a:buFont typeface="Noto Sans Symbols"/>
              <a:buChar char="◼"/>
              <a:defRPr sz="1600" b="0" i="0" u="none" strike="noStrike" cap="none">
                <a:solidFill>
                  <a:schemeClr val="dk2"/>
                </a:solidFill>
                <a:latin typeface="Arial"/>
                <a:ea typeface="Arial"/>
                <a:cs typeface="Arial"/>
                <a:sym typeface="Arial"/>
              </a:defRPr>
            </a:lvl2pPr>
            <a:lvl3pPr marL="1371600" marR="0" lvl="2" indent="-310388" algn="l" rtl="0">
              <a:spcBef>
                <a:spcPts val="600"/>
              </a:spcBef>
              <a:spcAft>
                <a:spcPts val="0"/>
              </a:spcAft>
              <a:buClr>
                <a:schemeClr val="accent2"/>
              </a:buClr>
              <a:buSzPts val="1288"/>
              <a:buFont typeface="Noto Sans Symbols"/>
              <a:buChar char="◼"/>
              <a:defRPr sz="1400" b="0" i="0" u="none" strike="noStrike" cap="none">
                <a:solidFill>
                  <a:schemeClr val="dk2"/>
                </a:solidFill>
                <a:latin typeface="Arial"/>
                <a:ea typeface="Arial"/>
                <a:cs typeface="Arial"/>
                <a:sym typeface="Arial"/>
              </a:defRPr>
            </a:lvl3pPr>
            <a:lvl4pPr marL="1828800" marR="0" lvl="3"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Arial"/>
                <a:ea typeface="Arial"/>
                <a:cs typeface="Arial"/>
                <a:sym typeface="Arial"/>
              </a:defRPr>
            </a:lvl4pPr>
            <a:lvl5pPr marL="2286000" marR="0" lvl="4"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Arial"/>
                <a:ea typeface="Arial"/>
                <a:cs typeface="Arial"/>
                <a:sym typeface="Arial"/>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Arial"/>
                <a:ea typeface="Arial"/>
                <a:cs typeface="Arial"/>
                <a:sym typeface="Arial"/>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Arial"/>
                <a:ea typeface="Arial"/>
                <a:cs typeface="Arial"/>
                <a:sym typeface="Arial"/>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Arial"/>
                <a:ea typeface="Arial"/>
                <a:cs typeface="Arial"/>
                <a:sym typeface="Arial"/>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Arial"/>
                <a:ea typeface="Arial"/>
                <a:cs typeface="Arial"/>
                <a:sym typeface="Arial"/>
              </a:defRPr>
            </a:lvl9pPr>
          </a:lstStyle>
          <a:p>
            <a:endParaRPr/>
          </a:p>
        </p:txBody>
      </p:sp>
      <p:sp>
        <p:nvSpPr>
          <p:cNvPr id="12" name="Google Shape;12;p25"/>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chemeClr val="accent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25"/>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accent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25"/>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2"/>
                </a:solidFill>
                <a:latin typeface="Arial"/>
                <a:ea typeface="Arial"/>
                <a:cs typeface="Arial"/>
                <a:sym typeface="Arial"/>
              </a:defRPr>
            </a:lvl1pPr>
            <a:lvl2pPr marL="0" marR="0" lvl="1" indent="0" algn="r" rtl="0">
              <a:spcBef>
                <a:spcPts val="0"/>
              </a:spcBef>
              <a:buNone/>
              <a:defRPr sz="900" b="0" i="0" u="none" strike="noStrike" cap="none">
                <a:solidFill>
                  <a:schemeClr val="accent2"/>
                </a:solidFill>
                <a:latin typeface="Arial"/>
                <a:ea typeface="Arial"/>
                <a:cs typeface="Arial"/>
                <a:sym typeface="Arial"/>
              </a:defRPr>
            </a:lvl2pPr>
            <a:lvl3pPr marL="0" marR="0" lvl="2" indent="0" algn="r" rtl="0">
              <a:spcBef>
                <a:spcPts val="0"/>
              </a:spcBef>
              <a:buNone/>
              <a:defRPr sz="900" b="0" i="0" u="none" strike="noStrike" cap="none">
                <a:solidFill>
                  <a:schemeClr val="accent2"/>
                </a:solidFill>
                <a:latin typeface="Arial"/>
                <a:ea typeface="Arial"/>
                <a:cs typeface="Arial"/>
                <a:sym typeface="Arial"/>
              </a:defRPr>
            </a:lvl3pPr>
            <a:lvl4pPr marL="0" marR="0" lvl="3" indent="0" algn="r" rtl="0">
              <a:spcBef>
                <a:spcPts val="0"/>
              </a:spcBef>
              <a:buNone/>
              <a:defRPr sz="900" b="0" i="0" u="none" strike="noStrike" cap="none">
                <a:solidFill>
                  <a:schemeClr val="accent2"/>
                </a:solidFill>
                <a:latin typeface="Arial"/>
                <a:ea typeface="Arial"/>
                <a:cs typeface="Arial"/>
                <a:sym typeface="Arial"/>
              </a:defRPr>
            </a:lvl4pPr>
            <a:lvl5pPr marL="0" marR="0" lvl="4" indent="0" algn="r" rtl="0">
              <a:spcBef>
                <a:spcPts val="0"/>
              </a:spcBef>
              <a:buNone/>
              <a:defRPr sz="900" b="0" i="0" u="none" strike="noStrike" cap="none">
                <a:solidFill>
                  <a:schemeClr val="accent2"/>
                </a:solidFill>
                <a:latin typeface="Arial"/>
                <a:ea typeface="Arial"/>
                <a:cs typeface="Arial"/>
                <a:sym typeface="Arial"/>
              </a:defRPr>
            </a:lvl5pPr>
            <a:lvl6pPr marL="0" marR="0" lvl="5" indent="0" algn="r" rtl="0">
              <a:spcBef>
                <a:spcPts val="0"/>
              </a:spcBef>
              <a:buNone/>
              <a:defRPr sz="900" b="0" i="0" u="none" strike="noStrike" cap="none">
                <a:solidFill>
                  <a:schemeClr val="accent2"/>
                </a:solidFill>
                <a:latin typeface="Arial"/>
                <a:ea typeface="Arial"/>
                <a:cs typeface="Arial"/>
                <a:sym typeface="Arial"/>
              </a:defRPr>
            </a:lvl6pPr>
            <a:lvl7pPr marL="0" marR="0" lvl="6" indent="0" algn="r" rtl="0">
              <a:spcBef>
                <a:spcPts val="0"/>
              </a:spcBef>
              <a:buNone/>
              <a:defRPr sz="900" b="0" i="0" u="none" strike="noStrike" cap="none">
                <a:solidFill>
                  <a:schemeClr val="accent2"/>
                </a:solidFill>
                <a:latin typeface="Arial"/>
                <a:ea typeface="Arial"/>
                <a:cs typeface="Arial"/>
                <a:sym typeface="Arial"/>
              </a:defRPr>
            </a:lvl7pPr>
            <a:lvl8pPr marL="0" marR="0" lvl="7" indent="0" algn="r" rtl="0">
              <a:spcBef>
                <a:spcPts val="0"/>
              </a:spcBef>
              <a:buNone/>
              <a:defRPr sz="900" b="0" i="0" u="none" strike="noStrike" cap="none">
                <a:solidFill>
                  <a:schemeClr val="accent2"/>
                </a:solidFill>
                <a:latin typeface="Arial"/>
                <a:ea typeface="Arial"/>
                <a:cs typeface="Arial"/>
                <a:sym typeface="Arial"/>
              </a:defRPr>
            </a:lvl8pPr>
            <a:lvl9pPr marL="0" marR="0" lvl="8" indent="0" algn="r" rtl="0">
              <a:spcBef>
                <a:spcPts val="0"/>
              </a:spcBef>
              <a:buNone/>
              <a:defRPr sz="9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
        <p:nvSpPr>
          <p:cNvPr id="15" name="Google Shape;15;p25"/>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5"/>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5"/>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ithelp.ithome.com.tw/articles/10195763"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zh.wikipedia.org/zh-tw/%E6%A2%85%E7%88%BE%E5%80%92%E9%A0%BB%E8%AD%9C" TargetMode="External"/><Relationship Id="rId5" Type="http://schemas.openxmlformats.org/officeDocument/2006/relationships/hyperlink" Target="https://hdl.handle.net/11296/umdja4" TargetMode="External"/><Relationship Id="rId4" Type="http://schemas.openxmlformats.org/officeDocument/2006/relationships/hyperlink" Target="https://hdl.handle.net/11296/7q6zm5"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zh.wikipedia.org/zh-tw/%E8%AF%AD%E9%9F%B3%E8%AF%86%E5%88%AB" TargetMode="External"/><Relationship Id="rId7" Type="http://schemas.openxmlformats.org/officeDocument/2006/relationships/hyperlink" Target="https://www.youtube.com/watch?v=4_SH2nfbQZ8"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brohrer.mcknote.com/zh-Hant/how_machine_learning_works/how_convolutional_neural_networks_work.html" TargetMode="External"/><Relationship Id="rId5" Type="http://schemas.openxmlformats.org/officeDocument/2006/relationships/hyperlink" Target="https://hackmd.io/@allen108108/rkn-oVGA4" TargetMode="External"/><Relationship Id="rId4" Type="http://schemas.openxmlformats.org/officeDocument/2006/relationships/hyperlink" Target="https://hackmd.io/@jkrvivian/B1wHF21ib?type=view"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ctrTitle"/>
          </p:nvPr>
        </p:nvSpPr>
        <p:spPr>
          <a:xfrm>
            <a:off x="581191" y="1048624"/>
            <a:ext cx="10993549" cy="1337763"/>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accent1"/>
              </a:buClr>
              <a:buSzPts val="8000"/>
              <a:buFont typeface="Caveat"/>
              <a:buNone/>
            </a:pPr>
            <a:r>
              <a:rPr lang="zh-TW" sz="8000" dirty="0"/>
              <a:t>硬幣聲音辨識專題報告</a:t>
            </a:r>
            <a:endParaRPr dirty="0"/>
          </a:p>
        </p:txBody>
      </p:sp>
      <p:sp>
        <p:nvSpPr>
          <p:cNvPr id="101" name="Google Shape;101;p1"/>
          <p:cNvSpPr txBox="1">
            <a:spLocks noGrp="1"/>
          </p:cNvSpPr>
          <p:nvPr>
            <p:ph type="subTitle" idx="1"/>
          </p:nvPr>
        </p:nvSpPr>
        <p:spPr>
          <a:xfrm>
            <a:off x="1072546" y="2368787"/>
            <a:ext cx="10538263" cy="765245"/>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spcBef>
                <a:spcPts val="0"/>
              </a:spcBef>
              <a:spcAft>
                <a:spcPts val="0"/>
              </a:spcAft>
              <a:buSzPct val="92000"/>
              <a:buNone/>
            </a:pPr>
            <a:r>
              <a:rPr lang="zh-TW" sz="2500"/>
              <a:t>指導教授：顏士淨教授</a:t>
            </a:r>
            <a:endParaRPr/>
          </a:p>
          <a:p>
            <a:pPr marL="0" lvl="0" indent="0" algn="l" rtl="0">
              <a:spcBef>
                <a:spcPts val="987"/>
              </a:spcBef>
              <a:spcAft>
                <a:spcPts val="0"/>
              </a:spcAft>
              <a:buSzPct val="92000"/>
              <a:buNone/>
            </a:pPr>
            <a:r>
              <a:rPr lang="zh-TW" sz="2500"/>
              <a:t>專題參與人員：羅禾筑、王天佑、王振權</a:t>
            </a:r>
            <a:endParaRPr/>
          </a:p>
          <a:p>
            <a:pPr marL="0" lvl="0" indent="0" algn="l" rtl="0">
              <a:spcBef>
                <a:spcPts val="848"/>
              </a:spcBef>
              <a:spcAft>
                <a:spcPts val="0"/>
              </a:spcAft>
              <a:buSzPct val="92000"/>
              <a:buNone/>
            </a:pPr>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0"/>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lvl="0">
              <a:buSzPts val="4800"/>
            </a:pPr>
            <a:r>
              <a:rPr lang="ja-JP" altLang="en-US" sz="4800" dirty="0"/>
              <a:t>研究過程 </a:t>
            </a:r>
            <a:r>
              <a:rPr lang="en-US" altLang="ja-JP" sz="4800" dirty="0"/>
              <a:t>- </a:t>
            </a:r>
            <a:r>
              <a:rPr lang="ja-JP" altLang="en-US" sz="4800" dirty="0"/>
              <a:t>データ特徴の抽出</a:t>
            </a:r>
            <a:endParaRPr dirty="0"/>
          </a:p>
        </p:txBody>
      </p:sp>
      <p:pic>
        <p:nvPicPr>
          <p:cNvPr id="158" name="Google Shape;158;p10"/>
          <p:cNvPicPr preferRelativeResize="0">
            <a:picLocks noGrp="1"/>
          </p:cNvPicPr>
          <p:nvPr>
            <p:ph type="body" idx="1"/>
          </p:nvPr>
        </p:nvPicPr>
        <p:blipFill rotWithShape="1">
          <a:blip r:embed="rId3">
            <a:alphaModFix/>
          </a:blip>
          <a:srcRect/>
          <a:stretch/>
        </p:blipFill>
        <p:spPr>
          <a:xfrm>
            <a:off x="493431" y="2469810"/>
            <a:ext cx="8559333" cy="251126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lvl="0">
              <a:buSzPts val="4800"/>
            </a:pPr>
            <a:r>
              <a:rPr lang="ja-JP" altLang="en-US" sz="4800" dirty="0"/>
              <a:t>研究過程 </a:t>
            </a:r>
            <a:r>
              <a:rPr lang="en-US" altLang="ja-JP" sz="4800" dirty="0"/>
              <a:t>- </a:t>
            </a:r>
            <a:r>
              <a:rPr lang="ja-JP" altLang="en-US" sz="4800" dirty="0"/>
              <a:t>データの色彩認識</a:t>
            </a:r>
            <a:endParaRPr sz="4800" b="0" cap="none" dirty="0">
              <a:solidFill>
                <a:schemeClr val="lt1"/>
              </a:solidFill>
              <a:latin typeface="Caveat"/>
              <a:ea typeface="Caveat"/>
              <a:cs typeface="Caveat"/>
              <a:sym typeface="Caveat"/>
            </a:endParaRPr>
          </a:p>
        </p:txBody>
      </p:sp>
      <p:sp>
        <p:nvSpPr>
          <p:cNvPr id="165" name="Google Shape;165;p11"/>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p>
            <a:pPr marL="306000" lvl="0" indent="-200844" algn="l" rtl="0">
              <a:spcBef>
                <a:spcPts val="0"/>
              </a:spcBef>
              <a:spcAft>
                <a:spcPts val="0"/>
              </a:spcAft>
              <a:buSzPts val="1656"/>
              <a:buNone/>
            </a:pPr>
            <a:endParaRPr/>
          </a:p>
        </p:txBody>
      </p:sp>
      <p:pic>
        <p:nvPicPr>
          <p:cNvPr id="166" name="Google Shape;166;p11"/>
          <p:cNvPicPr preferRelativeResize="0"/>
          <p:nvPr/>
        </p:nvPicPr>
        <p:blipFill rotWithShape="1">
          <a:blip r:embed="rId3">
            <a:alphaModFix/>
          </a:blip>
          <a:srcRect/>
          <a:stretch/>
        </p:blipFill>
        <p:spPr>
          <a:xfrm>
            <a:off x="581192" y="2180496"/>
            <a:ext cx="2828925" cy="3876675"/>
          </a:xfrm>
          <a:prstGeom prst="rect">
            <a:avLst/>
          </a:prstGeom>
          <a:noFill/>
          <a:ln>
            <a:noFill/>
          </a:ln>
        </p:spPr>
      </p:pic>
      <p:pic>
        <p:nvPicPr>
          <p:cNvPr id="167" name="Google Shape;167;p11"/>
          <p:cNvPicPr preferRelativeResize="0"/>
          <p:nvPr/>
        </p:nvPicPr>
        <p:blipFill rotWithShape="1">
          <a:blip r:embed="rId4">
            <a:alphaModFix/>
          </a:blip>
          <a:srcRect/>
          <a:stretch/>
        </p:blipFill>
        <p:spPr>
          <a:xfrm>
            <a:off x="4645024" y="2239233"/>
            <a:ext cx="2901950" cy="3943350"/>
          </a:xfrm>
          <a:prstGeom prst="rect">
            <a:avLst/>
          </a:prstGeom>
          <a:noFill/>
          <a:ln>
            <a:noFill/>
          </a:ln>
        </p:spPr>
      </p:pic>
      <p:pic>
        <p:nvPicPr>
          <p:cNvPr id="168" name="Google Shape;168;p11"/>
          <p:cNvPicPr preferRelativeResize="0"/>
          <p:nvPr/>
        </p:nvPicPr>
        <p:blipFill rotWithShape="1">
          <a:blip r:embed="rId5">
            <a:alphaModFix/>
          </a:blip>
          <a:srcRect/>
          <a:stretch/>
        </p:blipFill>
        <p:spPr>
          <a:xfrm>
            <a:off x="8635832" y="2180496"/>
            <a:ext cx="2974975" cy="40608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2"/>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fontScale="90000"/>
          </a:bodyPr>
          <a:lstStyle/>
          <a:p>
            <a:pPr lvl="0">
              <a:buSzPts val="4800"/>
            </a:pPr>
            <a:r>
              <a:rPr lang="ja-JP" altLang="en-US" sz="4800" dirty="0"/>
              <a:t>研究過程 </a:t>
            </a:r>
            <a:r>
              <a:rPr lang="en-US" altLang="ja-JP" sz="4800" dirty="0"/>
              <a:t>- </a:t>
            </a:r>
            <a:r>
              <a:rPr lang="ja-JP" altLang="en-US" sz="4800" dirty="0"/>
              <a:t>訓練データとテストデータに分割</a:t>
            </a:r>
            <a:endParaRPr dirty="0"/>
          </a:p>
        </p:txBody>
      </p:sp>
      <p:sp>
        <p:nvSpPr>
          <p:cNvPr id="175" name="Google Shape;175;p12"/>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p>
            <a:pPr marL="306000" lvl="0" indent="-200844" algn="l" rtl="0">
              <a:spcBef>
                <a:spcPts val="0"/>
              </a:spcBef>
              <a:spcAft>
                <a:spcPts val="0"/>
              </a:spcAft>
              <a:buSzPts val="1656"/>
              <a:buNone/>
            </a:pPr>
            <a:endParaRPr/>
          </a:p>
        </p:txBody>
      </p:sp>
      <p:pic>
        <p:nvPicPr>
          <p:cNvPr id="176" name="Google Shape;176;p12"/>
          <p:cNvPicPr preferRelativeResize="0"/>
          <p:nvPr/>
        </p:nvPicPr>
        <p:blipFill rotWithShape="1">
          <a:blip r:embed="rId3">
            <a:alphaModFix/>
          </a:blip>
          <a:srcRect r="4456"/>
          <a:stretch/>
        </p:blipFill>
        <p:spPr>
          <a:xfrm>
            <a:off x="581192" y="2365304"/>
            <a:ext cx="11029615" cy="299935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3"/>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lvl="0">
              <a:buSzPts val="4800"/>
            </a:pPr>
            <a:r>
              <a:rPr lang="ja-JP" altLang="en-US" sz="4800" dirty="0"/>
              <a:t>研究過程 </a:t>
            </a:r>
            <a:r>
              <a:rPr lang="en-US" altLang="ja-JP" sz="4800" dirty="0"/>
              <a:t>- </a:t>
            </a:r>
            <a:r>
              <a:rPr lang="ja-JP" altLang="en-US" sz="4800" dirty="0"/>
              <a:t>訓練モデルの構築</a:t>
            </a:r>
            <a:endParaRPr dirty="0"/>
          </a:p>
        </p:txBody>
      </p:sp>
      <p:pic>
        <p:nvPicPr>
          <p:cNvPr id="183" name="Google Shape;183;p13"/>
          <p:cNvPicPr preferRelativeResize="0">
            <a:picLocks noGrp="1"/>
          </p:cNvPicPr>
          <p:nvPr>
            <p:ph type="body" idx="1"/>
          </p:nvPr>
        </p:nvPicPr>
        <p:blipFill rotWithShape="1">
          <a:blip r:embed="rId3">
            <a:alphaModFix/>
          </a:blip>
          <a:srcRect/>
          <a:stretch/>
        </p:blipFill>
        <p:spPr>
          <a:xfrm>
            <a:off x="1669809" y="2162130"/>
            <a:ext cx="8852381" cy="416742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4"/>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lvl="0">
              <a:buSzPts val="4800"/>
            </a:pPr>
            <a:r>
              <a:rPr lang="ja-JP" altLang="en-US" sz="4800" dirty="0"/>
              <a:t>研究過程 </a:t>
            </a:r>
            <a:r>
              <a:rPr lang="en-US" altLang="ja-JP" sz="4800" dirty="0"/>
              <a:t>- </a:t>
            </a:r>
            <a:r>
              <a:rPr lang="ja-JP" altLang="en-US" sz="4800" dirty="0"/>
              <a:t>モデル訓練の変数</a:t>
            </a:r>
            <a:endParaRPr dirty="0"/>
          </a:p>
        </p:txBody>
      </p:sp>
      <p:sp>
        <p:nvSpPr>
          <p:cNvPr id="190" name="Google Shape;190;p14"/>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p>
            <a:pPr marL="306000" lvl="0" indent="-306000">
              <a:spcBef>
                <a:spcPts val="0"/>
              </a:spcBef>
            </a:pPr>
            <a:r>
              <a:rPr lang="en-US" altLang="ja-JP" dirty="0" err="1"/>
              <a:t>X_train</a:t>
            </a:r>
            <a:r>
              <a:rPr lang="en-US" altLang="ja-JP" dirty="0"/>
              <a:t> </a:t>
            </a:r>
            <a:r>
              <a:rPr lang="ja-JP" altLang="en-US" dirty="0"/>
              <a:t>は訓練データの特徴量データです； </a:t>
            </a:r>
            <a:r>
              <a:rPr lang="en-US" altLang="ja-JP" dirty="0" err="1"/>
              <a:t>y_train_hot</a:t>
            </a:r>
            <a:r>
              <a:rPr lang="en-US" altLang="ja-JP" dirty="0"/>
              <a:t> </a:t>
            </a:r>
            <a:r>
              <a:rPr lang="ja-JP" altLang="en-US" dirty="0"/>
              <a:t>は訓練データのラベルデータ（</a:t>
            </a:r>
            <a:r>
              <a:rPr lang="en-US" altLang="ja-JP" dirty="0"/>
              <a:t>one-hot </a:t>
            </a:r>
            <a:r>
              <a:rPr lang="ja-JP" altLang="en-US" dirty="0"/>
              <a:t>エンコーディング処理済み）です； </a:t>
            </a:r>
            <a:endParaRPr lang="en-US" altLang="ja-JP" dirty="0"/>
          </a:p>
          <a:p>
            <a:pPr marL="306000" lvl="0" indent="-306000">
              <a:spcBef>
                <a:spcPts val="0"/>
              </a:spcBef>
            </a:pPr>
            <a:r>
              <a:rPr lang="en-US" altLang="ja-JP" dirty="0" err="1"/>
              <a:t>batch_size</a:t>
            </a:r>
            <a:r>
              <a:rPr lang="en-US" altLang="ja-JP" dirty="0"/>
              <a:t>=16 </a:t>
            </a:r>
            <a:r>
              <a:rPr lang="ja-JP" altLang="en-US" dirty="0"/>
              <a:t>は、毎回の訓練で使用するサンプルのバッチサイズを </a:t>
            </a:r>
            <a:r>
              <a:rPr lang="en-US" altLang="ja-JP" dirty="0"/>
              <a:t>16 </a:t>
            </a:r>
            <a:r>
              <a:rPr lang="ja-JP" altLang="en-US" dirty="0"/>
              <a:t>に指定します； </a:t>
            </a:r>
            <a:endParaRPr lang="en-US" altLang="ja-JP" dirty="0"/>
          </a:p>
          <a:p>
            <a:pPr marL="306000" lvl="0" indent="-306000">
              <a:spcBef>
                <a:spcPts val="0"/>
              </a:spcBef>
            </a:pPr>
            <a:r>
              <a:rPr lang="en-US" altLang="ja-JP" dirty="0"/>
              <a:t>epochs=200 </a:t>
            </a:r>
            <a:r>
              <a:rPr lang="ja-JP" altLang="en-US" dirty="0"/>
              <a:t>は、訓練の反復回数を </a:t>
            </a:r>
            <a:r>
              <a:rPr lang="en-US" altLang="ja-JP" dirty="0"/>
              <a:t>200 </a:t>
            </a:r>
            <a:r>
              <a:rPr lang="ja-JP" altLang="en-US" dirty="0"/>
              <a:t>回に指定します； </a:t>
            </a:r>
            <a:endParaRPr lang="en-US" altLang="ja-JP" dirty="0"/>
          </a:p>
          <a:p>
            <a:pPr marL="306000" lvl="0" indent="-306000">
              <a:spcBef>
                <a:spcPts val="0"/>
              </a:spcBef>
            </a:pPr>
            <a:r>
              <a:rPr lang="en-US" altLang="ja-JP" dirty="0"/>
              <a:t>verbose=1 </a:t>
            </a:r>
            <a:r>
              <a:rPr lang="ja-JP" altLang="en-US" dirty="0"/>
              <a:t>は、訓練過程の出力詳細を指定し、</a:t>
            </a:r>
            <a:r>
              <a:rPr lang="en-US" altLang="ja-JP" dirty="0"/>
              <a:t>1 </a:t>
            </a:r>
            <a:r>
              <a:rPr lang="ja-JP" altLang="en-US" dirty="0"/>
              <a:t>に設定すると進行状況バーが表示されます；</a:t>
            </a:r>
            <a:endParaRPr lang="en-US" altLang="ja-JP" dirty="0"/>
          </a:p>
          <a:p>
            <a:pPr marL="306000" lvl="0" indent="-306000">
              <a:spcBef>
                <a:spcPts val="0"/>
              </a:spcBef>
            </a:pPr>
            <a:r>
              <a:rPr lang="en-US" altLang="ja-JP" dirty="0" err="1"/>
              <a:t>validation_data</a:t>
            </a:r>
            <a:r>
              <a:rPr lang="en-US" altLang="ja-JP" dirty="0"/>
              <a:t>=(</a:t>
            </a:r>
            <a:r>
              <a:rPr lang="en-US" altLang="ja-JP" dirty="0" err="1"/>
              <a:t>X_test</a:t>
            </a:r>
            <a:r>
              <a:rPr lang="en-US" altLang="ja-JP" dirty="0"/>
              <a:t>, </a:t>
            </a:r>
            <a:r>
              <a:rPr lang="en-US" altLang="ja-JP" dirty="0" err="1"/>
              <a:t>y_test_hot</a:t>
            </a:r>
            <a:r>
              <a:rPr lang="en-US" altLang="ja-JP" dirty="0"/>
              <a:t>) </a:t>
            </a:r>
            <a:r>
              <a:rPr lang="ja-JP" altLang="en-US" dirty="0"/>
              <a:t>は、モデルの検証に使用するテストデータで、特徴量データ </a:t>
            </a:r>
            <a:r>
              <a:rPr lang="en-US" altLang="ja-JP" dirty="0" err="1"/>
              <a:t>X_test</a:t>
            </a:r>
            <a:r>
              <a:rPr lang="en-US" altLang="ja-JP" dirty="0"/>
              <a:t> </a:t>
            </a:r>
            <a:r>
              <a:rPr lang="ja-JP" altLang="en-US" dirty="0"/>
              <a:t>と対応するラベルデータ </a:t>
            </a:r>
            <a:r>
              <a:rPr lang="en-US" altLang="ja-JP" dirty="0" err="1"/>
              <a:t>y_test_hot</a:t>
            </a:r>
            <a:r>
              <a:rPr lang="en-US" altLang="ja-JP" dirty="0"/>
              <a:t> </a:t>
            </a:r>
            <a:r>
              <a:rPr lang="ja-JP" altLang="en-US" dirty="0"/>
              <a:t>を含みます。</a:t>
            </a:r>
            <a:endParaRPr sz="2000" dirty="0"/>
          </a:p>
        </p:txBody>
      </p:sp>
      <p:pic>
        <p:nvPicPr>
          <p:cNvPr id="191" name="Google Shape;191;p14"/>
          <p:cNvPicPr preferRelativeResize="0"/>
          <p:nvPr/>
        </p:nvPicPr>
        <p:blipFill rotWithShape="1">
          <a:blip r:embed="rId3">
            <a:alphaModFix/>
          </a:blip>
          <a:srcRect/>
          <a:stretch/>
        </p:blipFill>
        <p:spPr>
          <a:xfrm>
            <a:off x="581191" y="2018560"/>
            <a:ext cx="10372744" cy="55014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5"/>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lvl="0">
              <a:buSzPts val="4800"/>
            </a:pPr>
            <a:r>
              <a:rPr lang="ja-JP" altLang="en-US" sz="4800" dirty="0"/>
              <a:t>研究過程 </a:t>
            </a:r>
            <a:r>
              <a:rPr lang="en-US" altLang="ja-JP" sz="4800" dirty="0"/>
              <a:t>- </a:t>
            </a:r>
            <a:r>
              <a:rPr lang="ja-JP" altLang="en-US" sz="4800" dirty="0"/>
              <a:t>モデルの評価と予測</a:t>
            </a:r>
            <a:endParaRPr dirty="0"/>
          </a:p>
        </p:txBody>
      </p:sp>
      <p:grpSp>
        <p:nvGrpSpPr>
          <p:cNvPr id="198" name="Google Shape;198;p15"/>
          <p:cNvGrpSpPr/>
          <p:nvPr/>
        </p:nvGrpSpPr>
        <p:grpSpPr>
          <a:xfrm>
            <a:off x="581192" y="2877889"/>
            <a:ext cx="10535408" cy="2641520"/>
            <a:chOff x="1014329" y="3114675"/>
            <a:chExt cx="6191250" cy="1327214"/>
          </a:xfrm>
        </p:grpSpPr>
        <p:pic>
          <p:nvPicPr>
            <p:cNvPr id="199" name="Google Shape;199;p15"/>
            <p:cNvPicPr preferRelativeResize="0"/>
            <p:nvPr/>
          </p:nvPicPr>
          <p:blipFill rotWithShape="1">
            <a:blip r:embed="rId3">
              <a:alphaModFix/>
            </a:blip>
            <a:srcRect/>
            <a:stretch/>
          </p:blipFill>
          <p:spPr>
            <a:xfrm>
              <a:off x="1014329" y="3114675"/>
              <a:ext cx="3771900" cy="628650"/>
            </a:xfrm>
            <a:prstGeom prst="rect">
              <a:avLst/>
            </a:prstGeom>
            <a:noFill/>
            <a:ln>
              <a:noFill/>
            </a:ln>
          </p:spPr>
        </p:pic>
        <p:pic>
          <p:nvPicPr>
            <p:cNvPr id="200" name="Google Shape;200;p15"/>
            <p:cNvPicPr preferRelativeResize="0"/>
            <p:nvPr/>
          </p:nvPicPr>
          <p:blipFill rotWithShape="1">
            <a:blip r:embed="rId4">
              <a:alphaModFix/>
            </a:blip>
            <a:srcRect b="10495"/>
            <a:stretch/>
          </p:blipFill>
          <p:spPr>
            <a:xfrm>
              <a:off x="1014329" y="3698939"/>
              <a:ext cx="6191250" cy="742950"/>
            </a:xfrm>
            <a:prstGeom prst="rect">
              <a:avLst/>
            </a:prstGeom>
            <a:noFill/>
            <a:ln>
              <a:noFill/>
            </a:ln>
          </p:spPr>
        </p:pic>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6"/>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lvl="0">
              <a:buSzPts val="4800"/>
            </a:pPr>
            <a:r>
              <a:rPr lang="zh-TW" altLang="en-US" sz="4800" dirty="0"/>
              <a:t>研究過程 </a:t>
            </a:r>
            <a:r>
              <a:rPr lang="en-US" altLang="zh-TW" sz="4800" dirty="0"/>
              <a:t>- </a:t>
            </a:r>
            <a:r>
              <a:rPr lang="zh-TW" altLang="en-US" sz="4800" dirty="0"/>
              <a:t>混同行列</a:t>
            </a:r>
            <a:endParaRPr dirty="0"/>
          </a:p>
        </p:txBody>
      </p:sp>
      <p:pic>
        <p:nvPicPr>
          <p:cNvPr id="207" name="Google Shape;207;p16"/>
          <p:cNvPicPr preferRelativeResize="0"/>
          <p:nvPr/>
        </p:nvPicPr>
        <p:blipFill rotWithShape="1">
          <a:blip r:embed="rId3">
            <a:alphaModFix/>
          </a:blip>
          <a:srcRect b="5304"/>
          <a:stretch/>
        </p:blipFill>
        <p:spPr>
          <a:xfrm>
            <a:off x="816463" y="2057408"/>
            <a:ext cx="8687536" cy="1379756"/>
          </a:xfrm>
          <a:prstGeom prst="rect">
            <a:avLst/>
          </a:prstGeom>
          <a:noFill/>
          <a:ln>
            <a:noFill/>
          </a:ln>
        </p:spPr>
      </p:pic>
      <p:graphicFrame>
        <p:nvGraphicFramePr>
          <p:cNvPr id="208" name="Google Shape;208;p16"/>
          <p:cNvGraphicFramePr/>
          <p:nvPr>
            <p:extLst>
              <p:ext uri="{D42A27DB-BD31-4B8C-83A1-F6EECF244321}">
                <p14:modId xmlns:p14="http://schemas.microsoft.com/office/powerpoint/2010/main" val="2941668389"/>
              </p:ext>
            </p:extLst>
          </p:nvPr>
        </p:nvGraphicFramePr>
        <p:xfrm>
          <a:off x="918356" y="3633270"/>
          <a:ext cx="8483750" cy="3017550"/>
        </p:xfrm>
        <a:graphic>
          <a:graphicData uri="http://schemas.openxmlformats.org/drawingml/2006/table">
            <a:tbl>
              <a:tblPr firstRow="1" bandRow="1">
                <a:noFill/>
                <a:tableStyleId>{A0BEB472-9F97-4E42-94E8-C4120776923A}</a:tableStyleId>
              </a:tblPr>
              <a:tblGrid>
                <a:gridCol w="2703700">
                  <a:extLst>
                    <a:ext uri="{9D8B030D-6E8A-4147-A177-3AD203B41FA5}">
                      <a16:colId xmlns:a16="http://schemas.microsoft.com/office/drawing/2014/main" val="20000"/>
                    </a:ext>
                  </a:extLst>
                </a:gridCol>
                <a:gridCol w="2890025">
                  <a:extLst>
                    <a:ext uri="{9D8B030D-6E8A-4147-A177-3AD203B41FA5}">
                      <a16:colId xmlns:a16="http://schemas.microsoft.com/office/drawing/2014/main" val="20001"/>
                    </a:ext>
                  </a:extLst>
                </a:gridCol>
                <a:gridCol w="2890025">
                  <a:extLst>
                    <a:ext uri="{9D8B030D-6E8A-4147-A177-3AD203B41FA5}">
                      <a16:colId xmlns:a16="http://schemas.microsoft.com/office/drawing/2014/main" val="20002"/>
                    </a:ext>
                  </a:extLst>
                </a:gridCol>
              </a:tblGrid>
              <a:tr h="771825">
                <a:tc>
                  <a:txBody>
                    <a:bodyPr/>
                    <a:lstStyle/>
                    <a:p>
                      <a:pPr marL="0" marR="0" lvl="0" indent="0" algn="ctr" rtl="0">
                        <a:spcBef>
                          <a:spcPts val="0"/>
                        </a:spcBef>
                        <a:spcAft>
                          <a:spcPts val="0"/>
                        </a:spcAft>
                        <a:buNone/>
                      </a:pPr>
                      <a:r>
                        <a:rPr lang="ja-JP" altLang="en-US" sz="1800" dirty="0">
                          <a:solidFill>
                            <a:srgbClr val="C00000"/>
                          </a:solidFill>
                          <a:latin typeface="Caveat" panose="02020500000000000000" charset="0"/>
                        </a:rPr>
                        <a:t>モデルの正確に分類されたサンプル数 </a:t>
                      </a:r>
                      <a:r>
                        <a:rPr lang="en-US" altLang="ja-JP" sz="1800" dirty="0">
                          <a:solidFill>
                            <a:srgbClr val="C00000"/>
                          </a:solidFill>
                          <a:latin typeface="Caveat" panose="02020500000000000000" charset="0"/>
                        </a:rPr>
                        <a:t>(1</a:t>
                      </a:r>
                      <a:r>
                        <a:rPr lang="en-US" altLang="ja-JP" sz="1800" dirty="0">
                          <a:solidFill>
                            <a:srgbClr val="C00000"/>
                          </a:solidFill>
                          <a:latin typeface="Caveat" panose="02020500000000000000" charset="0"/>
                          <a:ea typeface="HGPMinchoB" panose="02020800000000000000" pitchFamily="18" charset="-128"/>
                        </a:rPr>
                        <a:t>dollar to 1 dollar</a:t>
                      </a:r>
                      <a:r>
                        <a:rPr lang="en-US" altLang="ja-JP" sz="1800" dirty="0">
                          <a:solidFill>
                            <a:srgbClr val="C00000"/>
                          </a:solidFill>
                          <a:latin typeface="Caveat" panose="02020500000000000000" charset="0"/>
                        </a:rPr>
                        <a:t>)</a:t>
                      </a:r>
                      <a:endParaRPr sz="1800" b="0" u="none" strike="noStrike" cap="none" dirty="0">
                        <a:solidFill>
                          <a:srgbClr val="C00000"/>
                        </a:solidFill>
                        <a:latin typeface="Caveat" panose="02020500000000000000" charset="0"/>
                      </a:endParaRPr>
                    </a:p>
                  </a:txBody>
                  <a:tcPr marL="91450" marR="91450" marT="45725" marB="45725"/>
                </a:tc>
                <a:tc>
                  <a:txBody>
                    <a:bodyPr/>
                    <a:lstStyle/>
                    <a:p>
                      <a:pPr marL="0" marR="0" lvl="0" indent="0" algn="ctr" rtl="0">
                        <a:spcBef>
                          <a:spcPts val="0"/>
                        </a:spcBef>
                        <a:spcAft>
                          <a:spcPts val="0"/>
                        </a:spcAft>
                        <a:buNone/>
                      </a:pPr>
                      <a:r>
                        <a:rPr lang="ja-JP" altLang="en-US" sz="1800" dirty="0">
                          <a:solidFill>
                            <a:schemeClr val="tx1"/>
                          </a:solidFill>
                        </a:rPr>
                        <a:t>モデルの誤分類されたサンプル数 </a:t>
                      </a:r>
                      <a:r>
                        <a:rPr lang="en-US" altLang="ja-JP" sz="1800" dirty="0">
                          <a:solidFill>
                            <a:schemeClr val="tx1"/>
                          </a:solidFill>
                        </a:rPr>
                        <a:t>(1dollar</a:t>
                      </a:r>
                      <a:r>
                        <a:rPr lang="ja-JP" altLang="en-US" sz="1800" dirty="0">
                          <a:solidFill>
                            <a:schemeClr val="tx1"/>
                          </a:solidFill>
                        </a:rPr>
                        <a:t> </a:t>
                      </a:r>
                      <a:r>
                        <a:rPr lang="en-US" altLang="ja-JP" sz="1800" dirty="0">
                          <a:solidFill>
                            <a:schemeClr val="tx1"/>
                          </a:solidFill>
                        </a:rPr>
                        <a:t>to</a:t>
                      </a:r>
                      <a:r>
                        <a:rPr lang="ja-JP" altLang="en-US" sz="1800" dirty="0">
                          <a:solidFill>
                            <a:schemeClr val="tx1"/>
                          </a:solidFill>
                        </a:rPr>
                        <a:t> </a:t>
                      </a:r>
                      <a:r>
                        <a:rPr lang="en-US" altLang="ja-JP" sz="1800" dirty="0">
                          <a:solidFill>
                            <a:schemeClr val="tx1"/>
                          </a:solidFill>
                        </a:rPr>
                        <a:t>10</a:t>
                      </a:r>
                      <a:r>
                        <a:rPr lang="ja-JP" altLang="en-US" sz="1800" dirty="0">
                          <a:solidFill>
                            <a:schemeClr val="tx1"/>
                          </a:solidFill>
                        </a:rPr>
                        <a:t> </a:t>
                      </a:r>
                      <a:r>
                        <a:rPr lang="en-US" altLang="ja-JP" sz="1800" dirty="0">
                          <a:solidFill>
                            <a:schemeClr val="tx1"/>
                          </a:solidFill>
                        </a:rPr>
                        <a:t>dollar)</a:t>
                      </a:r>
                      <a:endParaRPr sz="1800" b="0" u="none" strike="noStrike" cap="none" dirty="0">
                        <a:solidFill>
                          <a:schemeClr val="tx1"/>
                        </a:solidFill>
                      </a:endParaRPr>
                    </a:p>
                  </a:txBody>
                  <a:tcPr marL="91450" marR="91450" marT="45725" marB="45725"/>
                </a:tc>
                <a:tc>
                  <a:txBody>
                    <a:bodyPr/>
                    <a:lstStyle/>
                    <a:p>
                      <a:pPr marL="0" marR="0" lvl="0" indent="0" algn="ctr" rtl="0">
                        <a:spcBef>
                          <a:spcPts val="0"/>
                        </a:spcBef>
                        <a:spcAft>
                          <a:spcPts val="0"/>
                        </a:spcAft>
                        <a:buNone/>
                      </a:pPr>
                      <a:r>
                        <a:rPr lang="ja-JP" altLang="en-US" sz="1800" dirty="0">
                          <a:solidFill>
                            <a:schemeClr val="tx1"/>
                          </a:solidFill>
                        </a:rPr>
                        <a:t>モデルの誤分類されたサンプル数 （</a:t>
                      </a:r>
                      <a:r>
                        <a:rPr lang="en-US" altLang="ja-JP" sz="1800" dirty="0">
                          <a:solidFill>
                            <a:schemeClr val="tx1"/>
                          </a:solidFill>
                        </a:rPr>
                        <a:t>1dollar to 50dollar </a:t>
                      </a:r>
                      <a:r>
                        <a:rPr lang="ja-JP" altLang="en-US" sz="1800" dirty="0">
                          <a:solidFill>
                            <a:schemeClr val="tx1"/>
                          </a:solidFill>
                        </a:rPr>
                        <a:t>）</a:t>
                      </a:r>
                      <a:endParaRPr sz="1800" b="0" u="none" strike="noStrike" cap="none" dirty="0">
                        <a:solidFill>
                          <a:schemeClr val="tx1"/>
                        </a:solidFill>
                      </a:endParaRPr>
                    </a:p>
                  </a:txBody>
                  <a:tcPr marL="91450" marR="91450" marT="45725" marB="45725"/>
                </a:tc>
                <a:extLst>
                  <a:ext uri="{0D108BD9-81ED-4DB2-BD59-A6C34878D82A}">
                    <a16:rowId xmlns:a16="http://schemas.microsoft.com/office/drawing/2014/main" val="10000"/>
                  </a:ext>
                </a:extLst>
              </a:tr>
              <a:tr h="804325">
                <a:tc>
                  <a:txBody>
                    <a:bodyPr/>
                    <a:lstStyle/>
                    <a:p>
                      <a:pPr marL="0" marR="0" lvl="0" indent="0" algn="ctr" rtl="0">
                        <a:spcBef>
                          <a:spcPts val="0"/>
                        </a:spcBef>
                        <a:spcAft>
                          <a:spcPts val="0"/>
                        </a:spcAft>
                        <a:buNone/>
                      </a:pPr>
                      <a:r>
                        <a:rPr lang="ja-JP" altLang="en-US" sz="1800" dirty="0"/>
                        <a:t>モデルの誤分類されたサンプル数 </a:t>
                      </a:r>
                      <a:r>
                        <a:rPr lang="en-US" altLang="ja-JP" sz="1800" dirty="0"/>
                        <a:t>(10dollar</a:t>
                      </a:r>
                      <a:r>
                        <a:rPr lang="ja-JP" altLang="en-US" sz="1800" dirty="0"/>
                        <a:t> </a:t>
                      </a:r>
                      <a:r>
                        <a:rPr lang="en-US" altLang="ja-JP" sz="1800" dirty="0"/>
                        <a:t>to</a:t>
                      </a:r>
                      <a:r>
                        <a:rPr lang="ja-JP" altLang="en-US" sz="1800" dirty="0"/>
                        <a:t> </a:t>
                      </a:r>
                      <a:r>
                        <a:rPr lang="en-US" altLang="ja-JP" sz="1800" dirty="0"/>
                        <a:t>1</a:t>
                      </a:r>
                      <a:r>
                        <a:rPr lang="ja-JP" altLang="en-US" sz="1800" dirty="0"/>
                        <a:t> </a:t>
                      </a:r>
                      <a:r>
                        <a:rPr lang="en-US" altLang="ja-JP" sz="1800" dirty="0"/>
                        <a:t>dollar)</a:t>
                      </a:r>
                      <a:endParaRPr lang="ja-JP" altLang="en-US" sz="1800" b="0" u="none" strike="noStrike" cap="none" dirty="0">
                        <a:solidFill>
                          <a:schemeClr val="dk1"/>
                        </a:solidFill>
                      </a:endParaRPr>
                    </a:p>
                  </a:txBody>
                  <a:tcPr marL="91450" marR="91450" marT="45725" marB="45725"/>
                </a:tc>
                <a:tc>
                  <a:txBody>
                    <a:bodyPr/>
                    <a:lstStyle/>
                    <a:p>
                      <a:pPr marL="0" marR="0" lvl="0" indent="0" algn="ctr" rtl="0">
                        <a:spcBef>
                          <a:spcPts val="0"/>
                        </a:spcBef>
                        <a:spcAft>
                          <a:spcPts val="0"/>
                        </a:spcAft>
                        <a:buNone/>
                      </a:pPr>
                      <a:r>
                        <a:rPr lang="ja-JP" altLang="en-US" sz="1800" dirty="0">
                          <a:solidFill>
                            <a:srgbClr val="C00000"/>
                          </a:solidFill>
                          <a:latin typeface="Caveat" panose="02020500000000000000" charset="0"/>
                        </a:rPr>
                        <a:t>モデルの正確に分類されたサンプル数 </a:t>
                      </a:r>
                      <a:r>
                        <a:rPr lang="en-US" altLang="ja-JP" sz="1800" dirty="0">
                          <a:solidFill>
                            <a:srgbClr val="C00000"/>
                          </a:solidFill>
                          <a:latin typeface="Caveat" panose="02020500000000000000" charset="0"/>
                        </a:rPr>
                        <a:t>(10</a:t>
                      </a:r>
                      <a:r>
                        <a:rPr lang="en-US" altLang="ja-JP" sz="1800" dirty="0">
                          <a:solidFill>
                            <a:srgbClr val="C00000"/>
                          </a:solidFill>
                          <a:latin typeface="Caveat" panose="02020500000000000000" charset="0"/>
                          <a:ea typeface="HGPMinchoB" panose="02020800000000000000" pitchFamily="18" charset="-128"/>
                        </a:rPr>
                        <a:t>dollar to 10 dollar</a:t>
                      </a:r>
                      <a:r>
                        <a:rPr lang="en-US" altLang="ja-JP" sz="1800" dirty="0">
                          <a:solidFill>
                            <a:srgbClr val="C00000"/>
                          </a:solidFill>
                          <a:latin typeface="Caveat" panose="02020500000000000000" charset="0"/>
                        </a:rPr>
                        <a:t>)</a:t>
                      </a:r>
                      <a:endParaRPr lang="ja-JP" altLang="en-US" sz="1800" b="0" u="none" strike="noStrike" cap="none" dirty="0">
                        <a:solidFill>
                          <a:srgbClr val="C00000"/>
                        </a:solidFill>
                        <a:latin typeface="Caveat" panose="02020500000000000000" charset="0"/>
                      </a:endParaRPr>
                    </a:p>
                  </a:txBody>
                  <a:tcPr marL="91450" marR="91450" marT="45725" marB="45725"/>
                </a:tc>
                <a:tc>
                  <a:txBody>
                    <a:bodyPr/>
                    <a:lstStyle/>
                    <a:p>
                      <a:pPr marL="0" marR="0" lvl="0" indent="0" algn="ctr" rtl="0">
                        <a:spcBef>
                          <a:spcPts val="0"/>
                        </a:spcBef>
                        <a:spcAft>
                          <a:spcPts val="0"/>
                        </a:spcAft>
                        <a:buNone/>
                      </a:pPr>
                      <a:r>
                        <a:rPr lang="ja-JP" altLang="en-US" sz="1800" dirty="0">
                          <a:solidFill>
                            <a:schemeClr val="tx1"/>
                          </a:solidFill>
                        </a:rPr>
                        <a:t>モデルの誤分類されたサンプル数 （</a:t>
                      </a:r>
                      <a:r>
                        <a:rPr lang="en-US" altLang="ja-JP" sz="1800" dirty="0">
                          <a:solidFill>
                            <a:schemeClr val="tx1"/>
                          </a:solidFill>
                        </a:rPr>
                        <a:t>10dollar to 50dollar </a:t>
                      </a:r>
                      <a:r>
                        <a:rPr lang="ja-JP" altLang="en-US" sz="1800" dirty="0">
                          <a:solidFill>
                            <a:schemeClr val="tx1"/>
                          </a:solidFill>
                        </a:rPr>
                        <a:t>）</a:t>
                      </a:r>
                      <a:endParaRPr lang="ja-JP" altLang="en-US" sz="1800" b="0" u="none" strike="noStrike" cap="none" dirty="0">
                        <a:solidFill>
                          <a:schemeClr val="tx1"/>
                        </a:solidFill>
                      </a:endParaRPr>
                    </a:p>
                  </a:txBody>
                  <a:tcPr marL="91450" marR="91450" marT="45725" marB="45725"/>
                </a:tc>
                <a:extLst>
                  <a:ext uri="{0D108BD9-81ED-4DB2-BD59-A6C34878D82A}">
                    <a16:rowId xmlns:a16="http://schemas.microsoft.com/office/drawing/2014/main" val="10001"/>
                  </a:ext>
                </a:extLst>
              </a:tr>
              <a:tr h="771825">
                <a:tc>
                  <a:txBody>
                    <a:bodyPr/>
                    <a:lstStyle/>
                    <a:p>
                      <a:pPr marL="0" marR="0" lvl="0" indent="0" algn="ctr" rtl="0">
                        <a:spcBef>
                          <a:spcPts val="0"/>
                        </a:spcBef>
                        <a:spcAft>
                          <a:spcPts val="0"/>
                        </a:spcAft>
                        <a:buNone/>
                      </a:pPr>
                      <a:r>
                        <a:rPr lang="ja-JP" altLang="en-US" sz="1800" dirty="0"/>
                        <a:t>モデルの誤分類されたサンプル数 </a:t>
                      </a:r>
                      <a:r>
                        <a:rPr lang="en-US" altLang="ja-JP" sz="1800" dirty="0"/>
                        <a:t>(50dollar</a:t>
                      </a:r>
                      <a:r>
                        <a:rPr lang="ja-JP" altLang="en-US" sz="1800" dirty="0"/>
                        <a:t> </a:t>
                      </a:r>
                      <a:r>
                        <a:rPr lang="en-US" altLang="ja-JP" sz="1800" dirty="0"/>
                        <a:t>to</a:t>
                      </a:r>
                      <a:r>
                        <a:rPr lang="ja-JP" altLang="en-US" sz="1800" dirty="0"/>
                        <a:t> </a:t>
                      </a:r>
                      <a:r>
                        <a:rPr lang="en-US" altLang="ja-JP" sz="1800" dirty="0"/>
                        <a:t>1</a:t>
                      </a:r>
                      <a:r>
                        <a:rPr lang="ja-JP" altLang="en-US" sz="1800" dirty="0"/>
                        <a:t> </a:t>
                      </a:r>
                      <a:r>
                        <a:rPr lang="en-US" altLang="ja-JP" sz="1800" dirty="0"/>
                        <a:t>dollar)</a:t>
                      </a:r>
                      <a:endParaRPr lang="ja-JP" altLang="en-US" sz="1800" b="0" u="none" strike="noStrike" cap="none" dirty="0">
                        <a:solidFill>
                          <a:schemeClr val="dk1"/>
                        </a:solidFill>
                      </a:endParaRPr>
                    </a:p>
                    <a:p>
                      <a:pPr marL="0" marR="0" lvl="0" indent="0" algn="ctr" rtl="0">
                        <a:spcBef>
                          <a:spcPts val="0"/>
                        </a:spcBef>
                        <a:spcAft>
                          <a:spcPts val="0"/>
                        </a:spcAft>
                        <a:buNone/>
                      </a:pPr>
                      <a:endParaRPr sz="1800" b="0" u="none" strike="noStrike" cap="none" dirty="0">
                        <a:solidFill>
                          <a:schemeClr val="dk1"/>
                        </a:solidFill>
                      </a:endParaRPr>
                    </a:p>
                  </a:txBody>
                  <a:tcPr marL="91450" marR="91450" marT="45725" marB="45725"/>
                </a:tc>
                <a:tc>
                  <a:txBody>
                    <a:bodyPr/>
                    <a:lstStyle/>
                    <a:p>
                      <a:pPr marL="0" marR="0" lvl="0" indent="0" algn="ctr" rtl="0">
                        <a:spcBef>
                          <a:spcPts val="0"/>
                        </a:spcBef>
                        <a:spcAft>
                          <a:spcPts val="0"/>
                        </a:spcAft>
                        <a:buNone/>
                      </a:pPr>
                      <a:r>
                        <a:rPr lang="ja-JP" altLang="en-US" sz="1800" dirty="0"/>
                        <a:t>モデルの誤分類されたサンプル数 </a:t>
                      </a:r>
                      <a:r>
                        <a:rPr lang="en-US" altLang="ja-JP" sz="1800" dirty="0"/>
                        <a:t>(50dollar</a:t>
                      </a:r>
                      <a:r>
                        <a:rPr lang="ja-JP" altLang="en-US" sz="1800" dirty="0"/>
                        <a:t> </a:t>
                      </a:r>
                      <a:r>
                        <a:rPr lang="en-US" altLang="ja-JP" sz="1800" dirty="0"/>
                        <a:t>to</a:t>
                      </a:r>
                      <a:r>
                        <a:rPr lang="ja-JP" altLang="en-US" sz="1800" dirty="0"/>
                        <a:t> </a:t>
                      </a:r>
                      <a:r>
                        <a:rPr lang="en-US" altLang="ja-JP" sz="1800" dirty="0"/>
                        <a:t>10</a:t>
                      </a:r>
                      <a:r>
                        <a:rPr lang="ja-JP" altLang="en-US" sz="1800" dirty="0"/>
                        <a:t> </a:t>
                      </a:r>
                      <a:r>
                        <a:rPr lang="en-US" altLang="ja-JP" sz="1800" dirty="0"/>
                        <a:t>dollar)</a:t>
                      </a:r>
                      <a:endParaRPr lang="ja-JP" altLang="en-US" sz="1800" b="0" u="none" strike="noStrike" cap="none" dirty="0">
                        <a:solidFill>
                          <a:schemeClr val="dk1"/>
                        </a:solidFill>
                      </a:endParaRPr>
                    </a:p>
                    <a:p>
                      <a:pPr marL="0" marR="0" lvl="0" indent="0" algn="ctr" rtl="0">
                        <a:spcBef>
                          <a:spcPts val="0"/>
                        </a:spcBef>
                        <a:spcAft>
                          <a:spcPts val="0"/>
                        </a:spcAft>
                        <a:buNone/>
                      </a:pPr>
                      <a:endParaRPr sz="1800" b="0" u="none" strike="noStrike" cap="none" dirty="0">
                        <a:solidFill>
                          <a:schemeClr val="dk1"/>
                        </a:solidFill>
                      </a:endParaRPr>
                    </a:p>
                  </a:txBody>
                  <a:tcPr marL="91450" marR="91450" marT="45725" marB="45725"/>
                </a:tc>
                <a:tc>
                  <a:txBody>
                    <a:bodyPr/>
                    <a:lstStyle/>
                    <a:p>
                      <a:pPr marL="0" marR="0" lvl="0" indent="0" algn="ctr" rtl="0">
                        <a:spcBef>
                          <a:spcPts val="0"/>
                        </a:spcBef>
                        <a:spcAft>
                          <a:spcPts val="0"/>
                        </a:spcAft>
                        <a:buNone/>
                      </a:pPr>
                      <a:r>
                        <a:rPr lang="ja-JP" altLang="en-US" sz="1800" dirty="0">
                          <a:solidFill>
                            <a:srgbClr val="C00000"/>
                          </a:solidFill>
                          <a:latin typeface="Caveat" panose="02020500000000000000" charset="0"/>
                        </a:rPr>
                        <a:t>モデルの正確に分類されたサンプル数 </a:t>
                      </a:r>
                      <a:r>
                        <a:rPr lang="en-US" altLang="ja-JP" sz="1800" dirty="0">
                          <a:solidFill>
                            <a:srgbClr val="C00000"/>
                          </a:solidFill>
                          <a:latin typeface="Caveat" panose="02020500000000000000" charset="0"/>
                        </a:rPr>
                        <a:t>(50</a:t>
                      </a:r>
                      <a:r>
                        <a:rPr lang="en-US" altLang="ja-JP" sz="1800" dirty="0">
                          <a:solidFill>
                            <a:srgbClr val="C00000"/>
                          </a:solidFill>
                          <a:latin typeface="Caveat" panose="02020500000000000000" charset="0"/>
                          <a:ea typeface="HGPMinchoB" panose="02020800000000000000" pitchFamily="18" charset="-128"/>
                        </a:rPr>
                        <a:t>dollar to 50 dollar</a:t>
                      </a:r>
                      <a:r>
                        <a:rPr lang="en-US" altLang="ja-JP" sz="1800" dirty="0">
                          <a:solidFill>
                            <a:srgbClr val="C00000"/>
                          </a:solidFill>
                          <a:latin typeface="Caveat" panose="02020500000000000000" charset="0"/>
                        </a:rPr>
                        <a:t>)</a:t>
                      </a:r>
                      <a:endParaRPr lang="ja-JP" altLang="en-US" sz="1800" b="0" u="none" strike="noStrike" cap="none" dirty="0">
                        <a:solidFill>
                          <a:srgbClr val="C00000"/>
                        </a:solidFill>
                        <a:latin typeface="Caveat" panose="02020500000000000000" charset="0"/>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lvl="0">
              <a:buSzPts val="4800"/>
            </a:pPr>
            <a:r>
              <a:rPr lang="ja-JP" altLang="en-US" sz="4800" dirty="0"/>
              <a:t>結果と議論 </a:t>
            </a:r>
            <a:r>
              <a:rPr lang="en-US" altLang="ja-JP" sz="4800" dirty="0"/>
              <a:t>- </a:t>
            </a:r>
            <a:r>
              <a:rPr lang="ja-JP" altLang="en-US" sz="4800" dirty="0"/>
              <a:t>実行結果</a:t>
            </a:r>
            <a:endParaRPr dirty="0"/>
          </a:p>
        </p:txBody>
      </p:sp>
      <p:sp>
        <p:nvSpPr>
          <p:cNvPr id="214" name="Google Shape;214;p17"/>
          <p:cNvSpPr txBox="1"/>
          <p:nvPr/>
        </p:nvSpPr>
        <p:spPr>
          <a:xfrm>
            <a:off x="9576277" y="2967335"/>
            <a:ext cx="2401619" cy="461624"/>
          </a:xfrm>
          <a:prstGeom prst="rect">
            <a:avLst/>
          </a:prstGeom>
          <a:noFill/>
          <a:ln>
            <a:noFill/>
          </a:ln>
        </p:spPr>
        <p:txBody>
          <a:bodyPr spcFirstLastPara="1" wrap="square" lIns="91425" tIns="45700" rIns="91425" bIns="45700" anchor="t" anchorCtr="0">
            <a:spAutoFit/>
          </a:bodyPr>
          <a:lstStyle/>
          <a:p>
            <a:pPr lvl="0"/>
            <a:r>
              <a:rPr lang="zh-TW" altLang="en-US" sz="2400" dirty="0"/>
              <a:t>精度：</a:t>
            </a:r>
            <a:r>
              <a:rPr lang="en-US" altLang="zh-TW" sz="2400" dirty="0"/>
              <a:t>92.3%</a:t>
            </a:r>
            <a:endParaRPr sz="2400" dirty="0">
              <a:solidFill>
                <a:srgbClr val="775F55"/>
              </a:solidFill>
              <a:latin typeface="Arial"/>
              <a:ea typeface="Arial"/>
              <a:cs typeface="Arial"/>
              <a:sym typeface="Arial"/>
            </a:endParaRPr>
          </a:p>
        </p:txBody>
      </p:sp>
      <p:pic>
        <p:nvPicPr>
          <p:cNvPr id="215" name="Google Shape;215;p17"/>
          <p:cNvPicPr preferRelativeResize="0">
            <a:picLocks noGrp="1"/>
          </p:cNvPicPr>
          <p:nvPr>
            <p:ph type="body" idx="1"/>
          </p:nvPr>
        </p:nvPicPr>
        <p:blipFill rotWithShape="1">
          <a:blip r:embed="rId3">
            <a:alphaModFix/>
          </a:blip>
          <a:srcRect/>
          <a:stretch/>
        </p:blipFill>
        <p:spPr>
          <a:xfrm>
            <a:off x="581192" y="1936661"/>
            <a:ext cx="8927326" cy="466248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8"/>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800"/>
              <a:buFont typeface="Caveat"/>
              <a:buNone/>
            </a:pPr>
            <a:r>
              <a:rPr lang="zh-TW" sz="4800"/>
              <a:t>結果與討論-成果分析</a:t>
            </a:r>
            <a:endParaRPr sz="4800" b="0" cap="none">
              <a:solidFill>
                <a:schemeClr val="lt1"/>
              </a:solidFill>
              <a:latin typeface="Caveat"/>
              <a:ea typeface="Caveat"/>
              <a:cs typeface="Caveat"/>
              <a:sym typeface="Caveat"/>
            </a:endParaRPr>
          </a:p>
        </p:txBody>
      </p:sp>
      <p:graphicFrame>
        <p:nvGraphicFramePr>
          <p:cNvPr id="5" name="Google Shape;208;p16">
            <a:extLst>
              <a:ext uri="{FF2B5EF4-FFF2-40B4-BE49-F238E27FC236}">
                <a16:creationId xmlns:a16="http://schemas.microsoft.com/office/drawing/2014/main" id="{B915CFD3-2FD7-46BE-B96D-F8FE7D3E9D0E}"/>
              </a:ext>
            </a:extLst>
          </p:cNvPr>
          <p:cNvGraphicFramePr/>
          <p:nvPr>
            <p:extLst>
              <p:ext uri="{D42A27DB-BD31-4B8C-83A1-F6EECF244321}">
                <p14:modId xmlns:p14="http://schemas.microsoft.com/office/powerpoint/2010/main" val="2838953451"/>
              </p:ext>
            </p:extLst>
          </p:nvPr>
        </p:nvGraphicFramePr>
        <p:xfrm>
          <a:off x="581192" y="2534721"/>
          <a:ext cx="8483750" cy="3017550"/>
        </p:xfrm>
        <a:graphic>
          <a:graphicData uri="http://schemas.openxmlformats.org/drawingml/2006/table">
            <a:tbl>
              <a:tblPr firstRow="1" bandRow="1">
                <a:noFill/>
                <a:tableStyleId>{A0BEB472-9F97-4E42-94E8-C4120776923A}</a:tableStyleId>
              </a:tblPr>
              <a:tblGrid>
                <a:gridCol w="2703700">
                  <a:extLst>
                    <a:ext uri="{9D8B030D-6E8A-4147-A177-3AD203B41FA5}">
                      <a16:colId xmlns:a16="http://schemas.microsoft.com/office/drawing/2014/main" val="20000"/>
                    </a:ext>
                  </a:extLst>
                </a:gridCol>
                <a:gridCol w="2890025">
                  <a:extLst>
                    <a:ext uri="{9D8B030D-6E8A-4147-A177-3AD203B41FA5}">
                      <a16:colId xmlns:a16="http://schemas.microsoft.com/office/drawing/2014/main" val="20001"/>
                    </a:ext>
                  </a:extLst>
                </a:gridCol>
                <a:gridCol w="2890025">
                  <a:extLst>
                    <a:ext uri="{9D8B030D-6E8A-4147-A177-3AD203B41FA5}">
                      <a16:colId xmlns:a16="http://schemas.microsoft.com/office/drawing/2014/main" val="20002"/>
                    </a:ext>
                  </a:extLst>
                </a:gridCol>
              </a:tblGrid>
              <a:tr h="796481">
                <a:tc>
                  <a:txBody>
                    <a:bodyPr/>
                    <a:lstStyle/>
                    <a:p>
                      <a:pPr marL="0" marR="0" lvl="0" indent="0" algn="ctr" rtl="0">
                        <a:spcBef>
                          <a:spcPts val="0"/>
                        </a:spcBef>
                        <a:spcAft>
                          <a:spcPts val="0"/>
                        </a:spcAft>
                        <a:buNone/>
                      </a:pPr>
                      <a:r>
                        <a:rPr lang="ja-JP" altLang="en-US" sz="1800" dirty="0">
                          <a:solidFill>
                            <a:srgbClr val="C00000"/>
                          </a:solidFill>
                          <a:latin typeface="Caveat" panose="02020500000000000000" charset="0"/>
                        </a:rPr>
                        <a:t>モデルの正確に分類されたサンプル数 </a:t>
                      </a:r>
                      <a:r>
                        <a:rPr lang="en-US" altLang="ja-JP" sz="1800" dirty="0">
                          <a:solidFill>
                            <a:srgbClr val="C00000"/>
                          </a:solidFill>
                          <a:latin typeface="Caveat" panose="02020500000000000000" charset="0"/>
                        </a:rPr>
                        <a:t>(1</a:t>
                      </a:r>
                      <a:r>
                        <a:rPr lang="en-US" altLang="ja-JP" sz="1800" dirty="0">
                          <a:solidFill>
                            <a:srgbClr val="C00000"/>
                          </a:solidFill>
                          <a:latin typeface="Caveat" panose="02020500000000000000" charset="0"/>
                          <a:ea typeface="HGPMinchoB" panose="02020800000000000000" pitchFamily="18" charset="-128"/>
                        </a:rPr>
                        <a:t>dollar to 1 dollar</a:t>
                      </a:r>
                      <a:r>
                        <a:rPr lang="en-US" altLang="ja-JP" sz="1800" dirty="0">
                          <a:solidFill>
                            <a:srgbClr val="C00000"/>
                          </a:solidFill>
                          <a:latin typeface="Caveat" panose="02020500000000000000" charset="0"/>
                        </a:rPr>
                        <a:t>) 192</a:t>
                      </a:r>
                      <a:endParaRPr sz="1800" b="0" u="none" strike="noStrike" cap="none" dirty="0">
                        <a:solidFill>
                          <a:srgbClr val="C00000"/>
                        </a:solidFill>
                        <a:latin typeface="Caveat" panose="02020500000000000000" charset="0"/>
                      </a:endParaRPr>
                    </a:p>
                  </a:txBody>
                  <a:tcPr marL="91450" marR="91450" marT="45725" marB="45725"/>
                </a:tc>
                <a:tc>
                  <a:txBody>
                    <a:bodyPr/>
                    <a:lstStyle/>
                    <a:p>
                      <a:pPr marL="0" marR="0" lvl="0" indent="0" algn="ctr" rtl="0">
                        <a:spcBef>
                          <a:spcPts val="0"/>
                        </a:spcBef>
                        <a:spcAft>
                          <a:spcPts val="0"/>
                        </a:spcAft>
                        <a:buNone/>
                      </a:pPr>
                      <a:r>
                        <a:rPr lang="ja-JP" altLang="en-US" sz="1800" dirty="0">
                          <a:solidFill>
                            <a:schemeClr val="tx1"/>
                          </a:solidFill>
                        </a:rPr>
                        <a:t>モデルの誤分類されたサンプル数 </a:t>
                      </a:r>
                      <a:r>
                        <a:rPr lang="en-US" altLang="ja-JP" sz="1800" dirty="0">
                          <a:solidFill>
                            <a:schemeClr val="tx1"/>
                          </a:solidFill>
                        </a:rPr>
                        <a:t>(1dollar</a:t>
                      </a:r>
                      <a:r>
                        <a:rPr lang="ja-JP" altLang="en-US" sz="1800" dirty="0">
                          <a:solidFill>
                            <a:schemeClr val="tx1"/>
                          </a:solidFill>
                        </a:rPr>
                        <a:t> </a:t>
                      </a:r>
                      <a:r>
                        <a:rPr lang="en-US" altLang="ja-JP" sz="1800" dirty="0">
                          <a:solidFill>
                            <a:schemeClr val="tx1"/>
                          </a:solidFill>
                        </a:rPr>
                        <a:t>to</a:t>
                      </a:r>
                      <a:r>
                        <a:rPr lang="ja-JP" altLang="en-US" sz="1800" dirty="0">
                          <a:solidFill>
                            <a:schemeClr val="tx1"/>
                          </a:solidFill>
                        </a:rPr>
                        <a:t> </a:t>
                      </a:r>
                      <a:r>
                        <a:rPr lang="en-US" altLang="ja-JP" sz="1800" dirty="0">
                          <a:solidFill>
                            <a:schemeClr val="tx1"/>
                          </a:solidFill>
                        </a:rPr>
                        <a:t>10</a:t>
                      </a:r>
                      <a:r>
                        <a:rPr lang="ja-JP" altLang="en-US" sz="1800" dirty="0">
                          <a:solidFill>
                            <a:schemeClr val="tx1"/>
                          </a:solidFill>
                        </a:rPr>
                        <a:t> </a:t>
                      </a:r>
                      <a:r>
                        <a:rPr lang="en-US" altLang="ja-JP" sz="1800" dirty="0">
                          <a:solidFill>
                            <a:schemeClr val="tx1"/>
                          </a:solidFill>
                        </a:rPr>
                        <a:t>dollar) 4</a:t>
                      </a:r>
                      <a:endParaRPr sz="1800" b="0" u="none" strike="noStrike" cap="none" dirty="0">
                        <a:solidFill>
                          <a:schemeClr val="tx1"/>
                        </a:solidFill>
                      </a:endParaRPr>
                    </a:p>
                  </a:txBody>
                  <a:tcPr marL="91450" marR="91450" marT="45725" marB="45725"/>
                </a:tc>
                <a:tc>
                  <a:txBody>
                    <a:bodyPr/>
                    <a:lstStyle/>
                    <a:p>
                      <a:pPr marL="0" marR="0" lvl="0" indent="0" algn="ctr" rtl="0">
                        <a:spcBef>
                          <a:spcPts val="0"/>
                        </a:spcBef>
                        <a:spcAft>
                          <a:spcPts val="0"/>
                        </a:spcAft>
                        <a:buNone/>
                      </a:pPr>
                      <a:r>
                        <a:rPr lang="ja-JP" altLang="en-US" sz="1800" dirty="0">
                          <a:solidFill>
                            <a:schemeClr val="tx1"/>
                          </a:solidFill>
                        </a:rPr>
                        <a:t>モデルの誤分類されたサンプル数 （</a:t>
                      </a:r>
                      <a:r>
                        <a:rPr lang="en-US" altLang="ja-JP" sz="1800" dirty="0">
                          <a:solidFill>
                            <a:schemeClr val="tx1"/>
                          </a:solidFill>
                        </a:rPr>
                        <a:t>1dollar to 50dollar </a:t>
                      </a:r>
                      <a:r>
                        <a:rPr lang="ja-JP" altLang="en-US" sz="1800" dirty="0">
                          <a:solidFill>
                            <a:schemeClr val="tx1"/>
                          </a:solidFill>
                        </a:rPr>
                        <a:t>） </a:t>
                      </a:r>
                      <a:r>
                        <a:rPr lang="en-US" altLang="ja-JP" sz="1800" dirty="0">
                          <a:solidFill>
                            <a:schemeClr val="tx1"/>
                          </a:solidFill>
                        </a:rPr>
                        <a:t>1</a:t>
                      </a:r>
                      <a:endParaRPr sz="1800" b="0" u="none" strike="noStrike" cap="none" dirty="0">
                        <a:solidFill>
                          <a:schemeClr val="tx1"/>
                        </a:solidFill>
                      </a:endParaRPr>
                    </a:p>
                  </a:txBody>
                  <a:tcPr marL="91450" marR="91450" marT="45725" marB="45725"/>
                </a:tc>
                <a:extLst>
                  <a:ext uri="{0D108BD9-81ED-4DB2-BD59-A6C34878D82A}">
                    <a16:rowId xmlns:a16="http://schemas.microsoft.com/office/drawing/2014/main" val="10000"/>
                  </a:ext>
                </a:extLst>
              </a:tr>
              <a:tr h="804325">
                <a:tc>
                  <a:txBody>
                    <a:bodyPr/>
                    <a:lstStyle/>
                    <a:p>
                      <a:pPr marL="0" marR="0" lvl="0" indent="0" algn="ctr" rtl="0">
                        <a:spcBef>
                          <a:spcPts val="0"/>
                        </a:spcBef>
                        <a:spcAft>
                          <a:spcPts val="0"/>
                        </a:spcAft>
                        <a:buNone/>
                      </a:pPr>
                      <a:r>
                        <a:rPr lang="ja-JP" altLang="en-US" sz="1800" dirty="0"/>
                        <a:t>モデルの誤分類されたサンプル数 </a:t>
                      </a:r>
                      <a:r>
                        <a:rPr lang="en-US" altLang="ja-JP" sz="1800" dirty="0"/>
                        <a:t>(10dollar</a:t>
                      </a:r>
                      <a:r>
                        <a:rPr lang="ja-JP" altLang="en-US" sz="1800" dirty="0"/>
                        <a:t> </a:t>
                      </a:r>
                      <a:r>
                        <a:rPr lang="en-US" altLang="ja-JP" sz="1800" dirty="0"/>
                        <a:t>to</a:t>
                      </a:r>
                      <a:r>
                        <a:rPr lang="ja-JP" altLang="en-US" sz="1800" dirty="0"/>
                        <a:t> </a:t>
                      </a:r>
                      <a:r>
                        <a:rPr lang="en-US" altLang="ja-JP" sz="1800" dirty="0"/>
                        <a:t>1</a:t>
                      </a:r>
                      <a:r>
                        <a:rPr lang="ja-JP" altLang="en-US" sz="1800" dirty="0"/>
                        <a:t> </a:t>
                      </a:r>
                      <a:r>
                        <a:rPr lang="en-US" altLang="ja-JP" sz="1800" dirty="0"/>
                        <a:t>dollar) 2</a:t>
                      </a:r>
                      <a:endParaRPr lang="ja-JP" altLang="en-US" sz="1800" b="0" u="none" strike="noStrike" cap="none" dirty="0">
                        <a:solidFill>
                          <a:schemeClr val="dk1"/>
                        </a:solidFill>
                      </a:endParaRPr>
                    </a:p>
                  </a:txBody>
                  <a:tcPr marL="91450" marR="91450" marT="45725" marB="45725"/>
                </a:tc>
                <a:tc>
                  <a:txBody>
                    <a:bodyPr/>
                    <a:lstStyle/>
                    <a:p>
                      <a:pPr marL="0" marR="0" lvl="0" indent="0" algn="ctr" rtl="0">
                        <a:spcBef>
                          <a:spcPts val="0"/>
                        </a:spcBef>
                        <a:spcAft>
                          <a:spcPts val="0"/>
                        </a:spcAft>
                        <a:buNone/>
                      </a:pPr>
                      <a:r>
                        <a:rPr lang="ja-JP" altLang="en-US" sz="1800" dirty="0">
                          <a:solidFill>
                            <a:srgbClr val="C00000"/>
                          </a:solidFill>
                          <a:latin typeface="Caveat" panose="02020500000000000000" charset="0"/>
                        </a:rPr>
                        <a:t>モデルの正確に分類されたサンプル数 </a:t>
                      </a:r>
                      <a:r>
                        <a:rPr lang="en-US" altLang="ja-JP" sz="1800" dirty="0">
                          <a:solidFill>
                            <a:srgbClr val="C00000"/>
                          </a:solidFill>
                          <a:latin typeface="Caveat" panose="02020500000000000000" charset="0"/>
                        </a:rPr>
                        <a:t>(10</a:t>
                      </a:r>
                      <a:r>
                        <a:rPr lang="en-US" altLang="ja-JP" sz="1800" dirty="0">
                          <a:solidFill>
                            <a:srgbClr val="C00000"/>
                          </a:solidFill>
                          <a:latin typeface="Caveat" panose="02020500000000000000" charset="0"/>
                          <a:ea typeface="HGPMinchoB" panose="02020800000000000000" pitchFamily="18" charset="-128"/>
                        </a:rPr>
                        <a:t>dollar to 10 dollar</a:t>
                      </a:r>
                      <a:r>
                        <a:rPr lang="en-US" altLang="ja-JP" sz="1800" dirty="0">
                          <a:solidFill>
                            <a:srgbClr val="C00000"/>
                          </a:solidFill>
                          <a:latin typeface="Caveat" panose="02020500000000000000" charset="0"/>
                        </a:rPr>
                        <a:t>) 176</a:t>
                      </a:r>
                      <a:endParaRPr lang="ja-JP" altLang="en-US" sz="1800" b="0" u="none" strike="noStrike" cap="none" dirty="0">
                        <a:solidFill>
                          <a:srgbClr val="C00000"/>
                        </a:solidFill>
                        <a:latin typeface="Caveat" panose="02020500000000000000" charset="0"/>
                      </a:endParaRPr>
                    </a:p>
                  </a:txBody>
                  <a:tcPr marL="91450" marR="91450" marT="45725" marB="45725"/>
                </a:tc>
                <a:tc>
                  <a:txBody>
                    <a:bodyPr/>
                    <a:lstStyle/>
                    <a:p>
                      <a:pPr marL="0" marR="0" lvl="0" indent="0" algn="ctr" rtl="0">
                        <a:spcBef>
                          <a:spcPts val="0"/>
                        </a:spcBef>
                        <a:spcAft>
                          <a:spcPts val="0"/>
                        </a:spcAft>
                        <a:buNone/>
                      </a:pPr>
                      <a:r>
                        <a:rPr lang="ja-JP" altLang="en-US" sz="1800" dirty="0">
                          <a:solidFill>
                            <a:schemeClr val="tx1"/>
                          </a:solidFill>
                        </a:rPr>
                        <a:t>モデルの誤分類されたサンプル数 （</a:t>
                      </a:r>
                      <a:r>
                        <a:rPr lang="en-US" altLang="ja-JP" sz="1800" dirty="0">
                          <a:solidFill>
                            <a:schemeClr val="tx1"/>
                          </a:solidFill>
                        </a:rPr>
                        <a:t>10dollar to 50dollar </a:t>
                      </a:r>
                      <a:r>
                        <a:rPr lang="ja-JP" altLang="en-US" sz="1800" dirty="0">
                          <a:solidFill>
                            <a:schemeClr val="tx1"/>
                          </a:solidFill>
                        </a:rPr>
                        <a:t>） </a:t>
                      </a:r>
                      <a:r>
                        <a:rPr lang="en-US" altLang="ja-JP" sz="1800" dirty="0">
                          <a:solidFill>
                            <a:schemeClr val="tx1"/>
                          </a:solidFill>
                        </a:rPr>
                        <a:t>15</a:t>
                      </a:r>
                      <a:endParaRPr lang="ja-JP" altLang="en-US" sz="1800" b="0" u="none" strike="noStrike" cap="none" dirty="0">
                        <a:solidFill>
                          <a:schemeClr val="tx1"/>
                        </a:solidFill>
                      </a:endParaRPr>
                    </a:p>
                  </a:txBody>
                  <a:tcPr marL="91450" marR="91450" marT="45725" marB="45725"/>
                </a:tc>
                <a:extLst>
                  <a:ext uri="{0D108BD9-81ED-4DB2-BD59-A6C34878D82A}">
                    <a16:rowId xmlns:a16="http://schemas.microsoft.com/office/drawing/2014/main" val="10001"/>
                  </a:ext>
                </a:extLst>
              </a:tr>
              <a:tr h="771825">
                <a:tc>
                  <a:txBody>
                    <a:bodyPr/>
                    <a:lstStyle/>
                    <a:p>
                      <a:pPr marL="0" marR="0" lvl="0" indent="0" algn="ctr" rtl="0">
                        <a:spcBef>
                          <a:spcPts val="0"/>
                        </a:spcBef>
                        <a:spcAft>
                          <a:spcPts val="0"/>
                        </a:spcAft>
                        <a:buNone/>
                      </a:pPr>
                      <a:r>
                        <a:rPr lang="ja-JP" altLang="en-US" sz="1800" dirty="0"/>
                        <a:t>モデルの誤分類されたサンプル数 </a:t>
                      </a:r>
                      <a:r>
                        <a:rPr lang="en-US" altLang="ja-JP" sz="1800" dirty="0"/>
                        <a:t>(50dollar</a:t>
                      </a:r>
                      <a:r>
                        <a:rPr lang="ja-JP" altLang="en-US" sz="1800" dirty="0"/>
                        <a:t> </a:t>
                      </a:r>
                      <a:r>
                        <a:rPr lang="en-US" altLang="ja-JP" sz="1800" dirty="0"/>
                        <a:t>to</a:t>
                      </a:r>
                      <a:r>
                        <a:rPr lang="ja-JP" altLang="en-US" sz="1800" dirty="0"/>
                        <a:t> </a:t>
                      </a:r>
                      <a:r>
                        <a:rPr lang="en-US" altLang="ja-JP" sz="1800" dirty="0"/>
                        <a:t>1</a:t>
                      </a:r>
                      <a:r>
                        <a:rPr lang="ja-JP" altLang="en-US" sz="1800" dirty="0"/>
                        <a:t> </a:t>
                      </a:r>
                      <a:r>
                        <a:rPr lang="en-US" altLang="ja-JP" sz="1800" dirty="0"/>
                        <a:t>dollar) 0</a:t>
                      </a:r>
                      <a:endParaRPr lang="ja-JP" altLang="en-US" sz="1800" b="0" u="none" strike="noStrike" cap="none" dirty="0">
                        <a:solidFill>
                          <a:schemeClr val="dk1"/>
                        </a:solidFill>
                      </a:endParaRPr>
                    </a:p>
                    <a:p>
                      <a:pPr marL="0" marR="0" lvl="0" indent="0" algn="ctr" rtl="0">
                        <a:spcBef>
                          <a:spcPts val="0"/>
                        </a:spcBef>
                        <a:spcAft>
                          <a:spcPts val="0"/>
                        </a:spcAft>
                        <a:buNone/>
                      </a:pPr>
                      <a:endParaRPr sz="1800" b="0" u="none" strike="noStrike" cap="none" dirty="0">
                        <a:solidFill>
                          <a:schemeClr val="dk1"/>
                        </a:solidFill>
                      </a:endParaRPr>
                    </a:p>
                  </a:txBody>
                  <a:tcPr marL="91450" marR="91450" marT="45725" marB="45725"/>
                </a:tc>
                <a:tc>
                  <a:txBody>
                    <a:bodyPr/>
                    <a:lstStyle/>
                    <a:p>
                      <a:pPr marL="0" marR="0" lvl="0" indent="0" algn="ctr" rtl="0">
                        <a:spcBef>
                          <a:spcPts val="0"/>
                        </a:spcBef>
                        <a:spcAft>
                          <a:spcPts val="0"/>
                        </a:spcAft>
                        <a:buNone/>
                      </a:pPr>
                      <a:r>
                        <a:rPr lang="ja-JP" altLang="en-US" sz="1800" dirty="0"/>
                        <a:t>モデルの誤分類されたサンプル数 </a:t>
                      </a:r>
                      <a:r>
                        <a:rPr lang="en-US" altLang="ja-JP" sz="1800" dirty="0"/>
                        <a:t>(50dollar</a:t>
                      </a:r>
                      <a:r>
                        <a:rPr lang="ja-JP" altLang="en-US" sz="1800" dirty="0"/>
                        <a:t> </a:t>
                      </a:r>
                      <a:r>
                        <a:rPr lang="en-US" altLang="ja-JP" sz="1800" dirty="0"/>
                        <a:t>to</a:t>
                      </a:r>
                      <a:r>
                        <a:rPr lang="ja-JP" altLang="en-US" sz="1800" dirty="0"/>
                        <a:t> </a:t>
                      </a:r>
                      <a:r>
                        <a:rPr lang="en-US" altLang="ja-JP" sz="1800" dirty="0"/>
                        <a:t>10</a:t>
                      </a:r>
                      <a:r>
                        <a:rPr lang="ja-JP" altLang="en-US" sz="1800" dirty="0"/>
                        <a:t> </a:t>
                      </a:r>
                      <a:r>
                        <a:rPr lang="en-US" altLang="ja-JP" sz="1800" dirty="0"/>
                        <a:t>dollar) 24</a:t>
                      </a:r>
                      <a:endParaRPr lang="ja-JP" altLang="en-US" sz="1800" b="0" u="none" strike="noStrike" cap="none" dirty="0">
                        <a:solidFill>
                          <a:schemeClr val="dk1"/>
                        </a:solidFill>
                      </a:endParaRPr>
                    </a:p>
                    <a:p>
                      <a:pPr marL="0" marR="0" lvl="0" indent="0" algn="ctr" rtl="0">
                        <a:spcBef>
                          <a:spcPts val="0"/>
                        </a:spcBef>
                        <a:spcAft>
                          <a:spcPts val="0"/>
                        </a:spcAft>
                        <a:buNone/>
                      </a:pPr>
                      <a:endParaRPr sz="1800" b="0" u="none" strike="noStrike" cap="none" dirty="0">
                        <a:solidFill>
                          <a:schemeClr val="dk1"/>
                        </a:solidFill>
                      </a:endParaRPr>
                    </a:p>
                  </a:txBody>
                  <a:tcPr marL="91450" marR="91450" marT="45725" marB="45725"/>
                </a:tc>
                <a:tc>
                  <a:txBody>
                    <a:bodyPr/>
                    <a:lstStyle/>
                    <a:p>
                      <a:pPr marL="0" marR="0" lvl="0" indent="0" algn="ctr" rtl="0">
                        <a:spcBef>
                          <a:spcPts val="0"/>
                        </a:spcBef>
                        <a:spcAft>
                          <a:spcPts val="0"/>
                        </a:spcAft>
                        <a:buNone/>
                      </a:pPr>
                      <a:r>
                        <a:rPr lang="ja-JP" altLang="en-US" sz="1800" dirty="0">
                          <a:solidFill>
                            <a:srgbClr val="C00000"/>
                          </a:solidFill>
                          <a:latin typeface="Caveat" panose="02020500000000000000" charset="0"/>
                        </a:rPr>
                        <a:t>モデルの正確に分類されたサンプル数 </a:t>
                      </a:r>
                      <a:r>
                        <a:rPr lang="en-US" altLang="ja-JP" sz="1800" dirty="0">
                          <a:solidFill>
                            <a:srgbClr val="C00000"/>
                          </a:solidFill>
                          <a:latin typeface="Caveat" panose="02020500000000000000" charset="0"/>
                        </a:rPr>
                        <a:t>(50</a:t>
                      </a:r>
                      <a:r>
                        <a:rPr lang="en-US" altLang="ja-JP" sz="1800" dirty="0">
                          <a:solidFill>
                            <a:srgbClr val="C00000"/>
                          </a:solidFill>
                          <a:latin typeface="Caveat" panose="02020500000000000000" charset="0"/>
                          <a:ea typeface="HGPMinchoB" panose="02020800000000000000" pitchFamily="18" charset="-128"/>
                        </a:rPr>
                        <a:t>dollar to 50 dollar</a:t>
                      </a:r>
                      <a:r>
                        <a:rPr lang="en-US" altLang="ja-JP" sz="1800" dirty="0">
                          <a:solidFill>
                            <a:srgbClr val="C00000"/>
                          </a:solidFill>
                          <a:latin typeface="Caveat" panose="02020500000000000000" charset="0"/>
                        </a:rPr>
                        <a:t>) 185</a:t>
                      </a:r>
                      <a:endParaRPr lang="ja-JP" altLang="en-US" sz="1800" b="0" u="none" strike="noStrike" cap="none" dirty="0">
                        <a:solidFill>
                          <a:srgbClr val="C00000"/>
                        </a:solidFill>
                        <a:latin typeface="Caveat" panose="02020500000000000000" charset="0"/>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9"/>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lvl="0">
              <a:buSzPts val="4800"/>
            </a:pPr>
            <a:r>
              <a:rPr lang="zh-TW" altLang="en-US" sz="4800" dirty="0"/>
              <a:t>結果</a:t>
            </a:r>
            <a:r>
              <a:rPr lang="ja-JP" altLang="en-US" sz="4800" dirty="0"/>
              <a:t>と</a:t>
            </a:r>
            <a:r>
              <a:rPr lang="zh-TW" altLang="en-US" sz="4800" dirty="0"/>
              <a:t>議論</a:t>
            </a:r>
            <a:endParaRPr dirty="0"/>
          </a:p>
        </p:txBody>
      </p:sp>
      <p:sp>
        <p:nvSpPr>
          <p:cNvPr id="228" name="Google Shape;228;p19"/>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p>
            <a:r>
              <a:rPr lang="en-US" altLang="ja-JP" sz="2000" dirty="0"/>
              <a:t>Q: </a:t>
            </a:r>
            <a:r>
              <a:rPr lang="ja-JP" altLang="en-US" sz="2000" dirty="0"/>
              <a:t>硬貨の種類を迅速かつ正確に判断するにはどうすればよいですか？ </a:t>
            </a:r>
            <a:endParaRPr lang="en-US" altLang="ja-JP" sz="2000" dirty="0"/>
          </a:p>
          <a:p>
            <a:r>
              <a:rPr lang="en-US" altLang="ja-JP" sz="2000" dirty="0"/>
              <a:t>A: </a:t>
            </a:r>
            <a:r>
              <a:rPr lang="ja-JP" altLang="en-US" sz="2000" dirty="0"/>
              <a:t>実験結果によると、音声の振幅が最大になる部分、つまりコインが落ちる際の最初の音の位置で音声を取得することが多いです。</a:t>
            </a:r>
          </a:p>
          <a:p>
            <a:r>
              <a:rPr lang="en-US" altLang="ja-JP" sz="2000" dirty="0"/>
              <a:t>Q: </a:t>
            </a:r>
            <a:r>
              <a:rPr lang="ja-JP" altLang="en-US" sz="2000" dirty="0"/>
              <a:t>音声認識の識別率を向上させるにはどうすればよいですか？ </a:t>
            </a:r>
            <a:endParaRPr lang="en-US" altLang="ja-JP" sz="2000" dirty="0"/>
          </a:p>
          <a:p>
            <a:r>
              <a:rPr lang="en-US" altLang="ja-JP" sz="2000" dirty="0"/>
              <a:t>A: </a:t>
            </a:r>
            <a:r>
              <a:rPr lang="ja-JP" altLang="en-US" sz="2000" dirty="0"/>
              <a:t>損失関数を調整して特徴の抽出を増やすことです。特徴の数が多いほど識別率は高くなりますが、データ量が増えるため、処理に時間がかかります。</a:t>
            </a:r>
          </a:p>
          <a:p>
            <a:pPr marL="306000" lvl="0" indent="-200844" algn="l" rtl="0">
              <a:spcBef>
                <a:spcPts val="960"/>
              </a:spcBef>
              <a:spcAft>
                <a:spcPts val="0"/>
              </a:spcAft>
              <a:buSzPts val="1656"/>
              <a:buNone/>
            </a:pPr>
            <a:endParaRPr dirty="0"/>
          </a:p>
          <a:p>
            <a:pPr marL="306000" lvl="0" indent="-200844" algn="l" rtl="0">
              <a:spcBef>
                <a:spcPts val="960"/>
              </a:spcBef>
              <a:spcAft>
                <a:spcPts val="0"/>
              </a:spcAft>
              <a:buSzPts val="1656"/>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800"/>
              <a:buFont typeface="Caveat"/>
              <a:buNone/>
            </a:pPr>
            <a:r>
              <a:rPr lang="zh-TW" sz="4800"/>
              <a:t>目錄</a:t>
            </a:r>
            <a:endParaRPr/>
          </a:p>
        </p:txBody>
      </p:sp>
      <p:sp>
        <p:nvSpPr>
          <p:cNvPr id="107" name="Google Shape;107;p2"/>
          <p:cNvSpPr txBox="1">
            <a:spLocks noGrp="1"/>
          </p:cNvSpPr>
          <p:nvPr>
            <p:ph type="body" idx="1"/>
          </p:nvPr>
        </p:nvSpPr>
        <p:spPr>
          <a:xfrm>
            <a:off x="581193" y="1715956"/>
            <a:ext cx="11029615" cy="4839483"/>
          </a:xfrm>
          <a:prstGeom prst="rect">
            <a:avLst/>
          </a:prstGeom>
          <a:noFill/>
          <a:ln>
            <a:noFill/>
          </a:ln>
        </p:spPr>
        <p:txBody>
          <a:bodyPr spcFirstLastPara="1" wrap="square" lIns="91425" tIns="45700" rIns="91425" bIns="45700" anchor="ctr" anchorCtr="0">
            <a:normAutofit fontScale="92500" lnSpcReduction="10000"/>
          </a:bodyPr>
          <a:lstStyle/>
          <a:p>
            <a:pPr marL="306000" lvl="0" indent="-306000" algn="l" rtl="0">
              <a:spcBef>
                <a:spcPts val="0"/>
              </a:spcBef>
              <a:spcAft>
                <a:spcPts val="0"/>
              </a:spcAft>
              <a:buSzPct val="92000"/>
              <a:buChar char="◼"/>
            </a:pPr>
            <a:r>
              <a:rPr lang="zh-TW" sz="2200" dirty="0"/>
              <a:t>計畫摘要</a:t>
            </a:r>
            <a:endParaRPr sz="2200" dirty="0"/>
          </a:p>
          <a:p>
            <a:pPr marL="306000" lvl="0" indent="-306000" algn="l" rtl="0">
              <a:spcBef>
                <a:spcPts val="1007"/>
              </a:spcBef>
              <a:spcAft>
                <a:spcPts val="0"/>
              </a:spcAft>
              <a:buSzPct val="92000"/>
              <a:buChar char="◼"/>
            </a:pPr>
            <a:r>
              <a:rPr lang="zh-TW" sz="2200" dirty="0"/>
              <a:t>前言</a:t>
            </a:r>
            <a:endParaRPr dirty="0"/>
          </a:p>
          <a:p>
            <a:pPr marL="306000" lvl="0" indent="-306000" algn="l" rtl="0">
              <a:spcBef>
                <a:spcPts val="1007"/>
              </a:spcBef>
              <a:spcAft>
                <a:spcPts val="0"/>
              </a:spcAft>
              <a:buSzPct val="92000"/>
              <a:buChar char="◼"/>
            </a:pPr>
            <a:r>
              <a:rPr lang="zh-TW" sz="2200" dirty="0"/>
              <a:t>研究動機</a:t>
            </a:r>
            <a:endParaRPr sz="2200" dirty="0"/>
          </a:p>
          <a:p>
            <a:pPr marL="306000" lvl="0" indent="-306000" algn="l" rtl="0">
              <a:spcBef>
                <a:spcPts val="1007"/>
              </a:spcBef>
              <a:spcAft>
                <a:spcPts val="0"/>
              </a:spcAft>
              <a:buSzPct val="92000"/>
              <a:buChar char="◼"/>
            </a:pPr>
            <a:r>
              <a:rPr lang="zh-TW" sz="2200" dirty="0"/>
              <a:t>研究問題</a:t>
            </a:r>
            <a:endParaRPr dirty="0"/>
          </a:p>
          <a:p>
            <a:pPr marL="306000" lvl="0" indent="-306000" algn="l" rtl="0">
              <a:spcBef>
                <a:spcPts val="1007"/>
              </a:spcBef>
              <a:spcAft>
                <a:spcPts val="0"/>
              </a:spcAft>
              <a:buSzPct val="92000"/>
              <a:buChar char="◼"/>
            </a:pPr>
            <a:r>
              <a:rPr lang="zh-TW" sz="2200" dirty="0"/>
              <a:t>研究方法</a:t>
            </a:r>
            <a:endParaRPr sz="2200" dirty="0"/>
          </a:p>
          <a:p>
            <a:pPr marL="306000" lvl="0" indent="-306000" algn="l" rtl="0">
              <a:spcBef>
                <a:spcPts val="1007"/>
              </a:spcBef>
              <a:spcAft>
                <a:spcPts val="0"/>
              </a:spcAft>
              <a:buSzPct val="92000"/>
              <a:buChar char="◼"/>
            </a:pPr>
            <a:r>
              <a:rPr lang="zh-TW" sz="2200" dirty="0"/>
              <a:t>流程圖</a:t>
            </a:r>
            <a:endParaRPr sz="2200" dirty="0"/>
          </a:p>
          <a:p>
            <a:pPr marL="306000" lvl="0" indent="-306000" algn="l" rtl="0">
              <a:spcBef>
                <a:spcPts val="1007"/>
              </a:spcBef>
              <a:spcAft>
                <a:spcPts val="0"/>
              </a:spcAft>
              <a:buSzPct val="92000"/>
              <a:buChar char="◼"/>
            </a:pPr>
            <a:r>
              <a:rPr lang="zh-TW" sz="2200" dirty="0"/>
              <a:t>研究步驟</a:t>
            </a:r>
            <a:endParaRPr sz="2200" dirty="0"/>
          </a:p>
          <a:p>
            <a:pPr marL="306000" lvl="0" indent="-306000" algn="l" rtl="0">
              <a:spcBef>
                <a:spcPts val="1007"/>
              </a:spcBef>
              <a:spcAft>
                <a:spcPts val="0"/>
              </a:spcAft>
              <a:buSzPct val="92000"/>
              <a:buChar char="◼"/>
            </a:pPr>
            <a:r>
              <a:rPr lang="zh-TW" sz="2200" dirty="0"/>
              <a:t>研究過程</a:t>
            </a:r>
            <a:endParaRPr sz="2200" dirty="0"/>
          </a:p>
          <a:p>
            <a:pPr marL="306000" lvl="0" indent="-306000" algn="l" rtl="0">
              <a:spcBef>
                <a:spcPts val="1007"/>
              </a:spcBef>
              <a:spcAft>
                <a:spcPts val="0"/>
              </a:spcAft>
              <a:buSzPct val="92000"/>
              <a:buChar char="◼"/>
            </a:pPr>
            <a:r>
              <a:rPr lang="zh-TW" sz="2200" dirty="0"/>
              <a:t>結果與討論</a:t>
            </a:r>
            <a:endParaRPr sz="2200" dirty="0"/>
          </a:p>
          <a:p>
            <a:pPr marL="306000" lvl="0" indent="-306000" algn="l" rtl="0">
              <a:spcBef>
                <a:spcPts val="1007"/>
              </a:spcBef>
              <a:spcAft>
                <a:spcPts val="0"/>
              </a:spcAft>
              <a:buSzPct val="92000"/>
              <a:buChar char="◼"/>
            </a:pPr>
            <a:r>
              <a:rPr lang="zh-TW" sz="2200" dirty="0"/>
              <a:t>總結</a:t>
            </a:r>
            <a:endParaRPr sz="2200" dirty="0"/>
          </a:p>
          <a:p>
            <a:pPr marL="306000" lvl="0" indent="-306000" algn="l" rtl="0">
              <a:spcBef>
                <a:spcPts val="1007"/>
              </a:spcBef>
              <a:spcAft>
                <a:spcPts val="0"/>
              </a:spcAft>
              <a:buSzPct val="92000"/>
              <a:buChar char="◼"/>
            </a:pPr>
            <a:r>
              <a:rPr lang="zh-TW" sz="2200" dirty="0"/>
              <a:t>參考文獻</a:t>
            </a:r>
            <a:endParaRPr sz="2200" dirty="0"/>
          </a:p>
          <a:p>
            <a:pPr marL="306000" lvl="0" indent="-306000" algn="l" rtl="0">
              <a:spcBef>
                <a:spcPts val="1007"/>
              </a:spcBef>
              <a:spcAft>
                <a:spcPts val="0"/>
              </a:spcAft>
              <a:buSzPct val="92000"/>
              <a:buChar char="◼"/>
            </a:pPr>
            <a:r>
              <a:rPr lang="zh-TW" sz="2200" dirty="0"/>
              <a:t>QA</a:t>
            </a:r>
            <a:endParaRPr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0"/>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lvl="0">
              <a:buSzPts val="4800"/>
            </a:pPr>
            <a:r>
              <a:rPr lang="zh-TW" altLang="en-US" sz="4800" dirty="0"/>
              <a:t>結論</a:t>
            </a:r>
            <a:endParaRPr dirty="0"/>
          </a:p>
        </p:txBody>
      </p:sp>
      <p:sp>
        <p:nvSpPr>
          <p:cNvPr id="234" name="Google Shape;234;p20"/>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p>
            <a:pPr marL="306000" lvl="0" indent="-306000">
              <a:spcBef>
                <a:spcPts val="0"/>
              </a:spcBef>
              <a:buSzPts val="1840"/>
            </a:pPr>
            <a:r>
              <a:rPr lang="ja-JP" altLang="en-US" sz="2000" dirty="0"/>
              <a:t>このプロジェクトを通じて、私たちは深層学習技術を使用して音声データを処理し、音声分類のための畳み込みニューラルネットワークモデルを構築しました。適切なデータ前処理とモデル設計を行い、コインの音声の自動識別を実現しました。これにより、音声処理と分類タスクに関する興味深いケースと例を提供しました</a:t>
            </a:r>
            <a:endParaRPr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lvl="0">
              <a:buSzPts val="4800"/>
            </a:pPr>
            <a:r>
              <a:rPr lang="zh-TW" altLang="en-US" sz="4800" dirty="0"/>
              <a:t>参考文献</a:t>
            </a:r>
            <a:endParaRPr dirty="0"/>
          </a:p>
        </p:txBody>
      </p:sp>
      <p:sp>
        <p:nvSpPr>
          <p:cNvPr id="240" name="Google Shape;240;p21"/>
          <p:cNvSpPr txBox="1">
            <a:spLocks noGrp="1"/>
          </p:cNvSpPr>
          <p:nvPr>
            <p:ph type="body" idx="1"/>
          </p:nvPr>
        </p:nvSpPr>
        <p:spPr>
          <a:xfrm>
            <a:off x="581192" y="1904104"/>
            <a:ext cx="11029615" cy="4647303"/>
          </a:xfrm>
          <a:prstGeom prst="rect">
            <a:avLst/>
          </a:prstGeom>
          <a:noFill/>
          <a:ln>
            <a:noFill/>
          </a:ln>
        </p:spPr>
        <p:txBody>
          <a:bodyPr spcFirstLastPara="1" wrap="square" lIns="91425" tIns="45700" rIns="91425" bIns="45700" anchor="ctr" anchorCtr="0">
            <a:normAutofit/>
          </a:bodyPr>
          <a:lstStyle/>
          <a:p>
            <a:pPr marL="306000" lvl="0" indent="-306000" algn="l" rtl="0">
              <a:spcBef>
                <a:spcPts val="0"/>
              </a:spcBef>
              <a:spcAft>
                <a:spcPts val="0"/>
              </a:spcAft>
              <a:buSzPts val="1840"/>
              <a:buChar char="◼"/>
            </a:pPr>
            <a:r>
              <a:rPr lang="zh-TW" sz="2000" dirty="0"/>
              <a:t>Day 25：自動語音識別(Automatic Speech Recognition) -- 觀念與實踐</a:t>
            </a:r>
            <a:endParaRPr dirty="0"/>
          </a:p>
          <a:p>
            <a:pPr marL="306000" lvl="0" indent="-306000" algn="l" rtl="0">
              <a:spcBef>
                <a:spcPts val="1000"/>
              </a:spcBef>
              <a:spcAft>
                <a:spcPts val="0"/>
              </a:spcAft>
              <a:buSzPts val="1840"/>
              <a:buChar char="◼"/>
            </a:pPr>
            <a:r>
              <a:rPr lang="zh-TW" sz="2000" u="sng" dirty="0">
                <a:solidFill>
                  <a:schemeClr val="hlink"/>
                </a:solidFill>
                <a:hlinkClick r:id="rId3"/>
              </a:rPr>
              <a:t>https://ithelp.ithome.com.tw/articles/10195763</a:t>
            </a:r>
            <a:endParaRPr sz="2000" u="sng" dirty="0"/>
          </a:p>
          <a:p>
            <a:pPr marL="306000" lvl="0" indent="-306000" algn="l" rtl="0">
              <a:spcBef>
                <a:spcPts val="1000"/>
              </a:spcBef>
              <a:spcAft>
                <a:spcPts val="0"/>
              </a:spcAft>
              <a:buSzPts val="1840"/>
              <a:buChar char="◼"/>
            </a:pPr>
            <a:r>
              <a:rPr lang="zh-TW" sz="2000" dirty="0">
                <a:latin typeface="Times New Roman"/>
                <a:ea typeface="Times New Roman"/>
                <a:cs typeface="Times New Roman"/>
                <a:sym typeface="Times New Roman"/>
              </a:rPr>
              <a:t>飛文彬(2022)。</a:t>
            </a:r>
            <a:r>
              <a:rPr lang="zh-TW" sz="2000" b="1" dirty="0">
                <a:latin typeface="Times New Roman"/>
                <a:ea typeface="Times New Roman"/>
                <a:cs typeface="Times New Roman"/>
                <a:sym typeface="Times New Roman"/>
              </a:rPr>
              <a:t>深度學習之聲音辨識應用於金屬待測物。</a:t>
            </a:r>
            <a:r>
              <a:rPr lang="zh-TW" sz="2000" dirty="0">
                <a:latin typeface="Times New Roman"/>
                <a:ea typeface="Times New Roman"/>
                <a:cs typeface="Times New Roman"/>
                <a:sym typeface="Times New Roman"/>
              </a:rPr>
              <a:t> ［碩士論文］，國立虎尾科技大學車輛工程系碩士班。</a:t>
            </a:r>
            <a:br>
              <a:rPr lang="zh-TW" sz="2000" dirty="0">
                <a:latin typeface="Times New Roman"/>
                <a:ea typeface="Times New Roman"/>
                <a:cs typeface="Times New Roman"/>
                <a:sym typeface="Times New Roman"/>
              </a:rPr>
            </a:br>
            <a:r>
              <a:rPr lang="zh-TW" sz="2000" u="sng" dirty="0">
                <a:solidFill>
                  <a:schemeClr val="hlink"/>
                </a:solidFill>
                <a:hlinkClick r:id="rId4"/>
              </a:rPr>
              <a:t>https://hdl.handle.net/11296/7q6zm5</a:t>
            </a:r>
            <a:endParaRPr sz="2000" dirty="0"/>
          </a:p>
          <a:p>
            <a:pPr marL="306000" lvl="0" indent="-306000" algn="l" rtl="0">
              <a:spcBef>
                <a:spcPts val="1000"/>
              </a:spcBef>
              <a:spcAft>
                <a:spcPts val="0"/>
              </a:spcAft>
              <a:buSzPts val="1840"/>
              <a:buChar char="◼"/>
            </a:pPr>
            <a:r>
              <a:rPr lang="zh-TW" sz="2000" dirty="0">
                <a:latin typeface="DFKai-SB"/>
                <a:ea typeface="DFKai-SB"/>
                <a:cs typeface="DFKai-SB"/>
                <a:sym typeface="DFKai-SB"/>
              </a:rPr>
              <a:t>鄧氏陲殷</a:t>
            </a:r>
            <a:r>
              <a:rPr lang="zh-TW" sz="2000" dirty="0"/>
              <a:t>(2017)</a:t>
            </a:r>
            <a:r>
              <a:rPr lang="zh-TW" sz="2000" dirty="0">
                <a:latin typeface="DFKai-SB"/>
                <a:ea typeface="DFKai-SB"/>
                <a:cs typeface="DFKai-SB"/>
                <a:sym typeface="DFKai-SB"/>
              </a:rPr>
              <a:t>。</a:t>
            </a:r>
            <a:r>
              <a:rPr lang="zh-TW" sz="2000" b="1" dirty="0">
                <a:latin typeface="DFKai-SB"/>
                <a:ea typeface="DFKai-SB"/>
                <a:cs typeface="DFKai-SB"/>
                <a:sym typeface="DFKai-SB"/>
              </a:rPr>
              <a:t>基於深度學習之聲音辨識及偵測</a:t>
            </a:r>
            <a:r>
              <a:rPr lang="zh-TW" sz="2000" dirty="0">
                <a:latin typeface="DFKai-SB"/>
                <a:ea typeface="DFKai-SB"/>
                <a:cs typeface="DFKai-SB"/>
                <a:sym typeface="DFKai-SB"/>
              </a:rPr>
              <a:t>。［碩士論文］，國立中央大學資訊工程學系。</a:t>
            </a:r>
            <a:endParaRPr sz="2000" dirty="0"/>
          </a:p>
          <a:p>
            <a:pPr marL="306000" lvl="0" indent="-306000" algn="l" rtl="0">
              <a:spcBef>
                <a:spcPts val="1000"/>
              </a:spcBef>
              <a:spcAft>
                <a:spcPts val="0"/>
              </a:spcAft>
              <a:buSzPts val="1840"/>
              <a:buChar char="◼"/>
            </a:pPr>
            <a:r>
              <a:rPr lang="zh-TW" sz="2000" u="sng" dirty="0">
                <a:solidFill>
                  <a:schemeClr val="hlink"/>
                </a:solidFill>
                <a:hlinkClick r:id="rId5"/>
              </a:rPr>
              <a:t>https://hdl.handle.net/11296/umdja4</a:t>
            </a:r>
            <a:endParaRPr sz="2000" dirty="0"/>
          </a:p>
          <a:p>
            <a:pPr marL="306000" lvl="0" indent="-306000" algn="l" rtl="0">
              <a:spcBef>
                <a:spcPts val="1000"/>
              </a:spcBef>
              <a:spcAft>
                <a:spcPts val="0"/>
              </a:spcAft>
              <a:buSzPts val="1840"/>
              <a:buChar char="◼"/>
            </a:pPr>
            <a:r>
              <a:rPr lang="zh-TW" sz="2000" dirty="0"/>
              <a:t>梅爾倒頻譜-維基百科</a:t>
            </a:r>
            <a:endParaRPr dirty="0"/>
          </a:p>
          <a:p>
            <a:pPr marL="306000" lvl="0" indent="-306000" algn="l" rtl="0">
              <a:spcBef>
                <a:spcPts val="1000"/>
              </a:spcBef>
              <a:spcAft>
                <a:spcPts val="0"/>
              </a:spcAft>
              <a:buSzPts val="1840"/>
              <a:buChar char="◼"/>
            </a:pPr>
            <a:r>
              <a:rPr lang="zh-TW" sz="2000" u="sng" dirty="0">
                <a:solidFill>
                  <a:schemeClr val="hlink"/>
                </a:solidFill>
                <a:hlinkClick r:id="rId6"/>
              </a:rPr>
              <a:t>https://zh.wikipedia.org/zh-tw/%E6%A2%85%E7%88%BE%E5%80%92%E9%A0%BB%E8%AD%9C</a:t>
            </a:r>
            <a:endParaRPr sz="2000"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2"/>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lvl="0">
              <a:buSzPts val="4800"/>
            </a:pPr>
            <a:r>
              <a:rPr lang="zh-TW" altLang="en-US" sz="4800" dirty="0"/>
              <a:t>参考文献</a:t>
            </a:r>
            <a:endParaRPr dirty="0"/>
          </a:p>
        </p:txBody>
      </p:sp>
      <p:sp>
        <p:nvSpPr>
          <p:cNvPr id="246" name="Google Shape;246;p22"/>
          <p:cNvSpPr txBox="1">
            <a:spLocks noGrp="1"/>
          </p:cNvSpPr>
          <p:nvPr>
            <p:ph type="body" idx="1"/>
          </p:nvPr>
        </p:nvSpPr>
        <p:spPr>
          <a:xfrm>
            <a:off x="581192" y="1904104"/>
            <a:ext cx="11029615" cy="4647303"/>
          </a:xfrm>
          <a:prstGeom prst="rect">
            <a:avLst/>
          </a:prstGeom>
          <a:noFill/>
          <a:ln>
            <a:noFill/>
          </a:ln>
        </p:spPr>
        <p:txBody>
          <a:bodyPr spcFirstLastPara="1" wrap="square" lIns="91425" tIns="45700" rIns="91425" bIns="45700" anchor="ctr" anchorCtr="0">
            <a:normAutofit/>
          </a:bodyPr>
          <a:lstStyle/>
          <a:p>
            <a:pPr marL="306000" lvl="0" indent="-306000" algn="l" rtl="0">
              <a:spcBef>
                <a:spcPts val="0"/>
              </a:spcBef>
              <a:spcAft>
                <a:spcPts val="0"/>
              </a:spcAft>
              <a:buSzPts val="1840"/>
              <a:buChar char="◼"/>
            </a:pPr>
            <a:r>
              <a:rPr lang="zh-TW" sz="2000" dirty="0"/>
              <a:t>語音辨識-維基百科</a:t>
            </a:r>
            <a:endParaRPr dirty="0"/>
          </a:p>
          <a:p>
            <a:pPr marL="306000" lvl="0" indent="-306000" algn="l" rtl="0">
              <a:spcBef>
                <a:spcPts val="1000"/>
              </a:spcBef>
              <a:spcAft>
                <a:spcPts val="0"/>
              </a:spcAft>
              <a:buSzPts val="1840"/>
              <a:buChar char="◼"/>
            </a:pPr>
            <a:r>
              <a:rPr lang="zh-TW" sz="2000" u="sng" dirty="0">
                <a:solidFill>
                  <a:schemeClr val="hlink"/>
                </a:solidFill>
                <a:hlinkClick r:id="rId3"/>
              </a:rPr>
              <a:t>https://zh.wikipedia.org/zh-tw/%E8%AF%AD%E9%9F%B3%E8%AF%86%E5%88%AB</a:t>
            </a:r>
            <a:endParaRPr sz="2000" u="sng" dirty="0"/>
          </a:p>
          <a:p>
            <a:pPr marL="306000" lvl="0" indent="-306000" algn="l" rtl="0">
              <a:spcBef>
                <a:spcPts val="1000"/>
              </a:spcBef>
              <a:spcAft>
                <a:spcPts val="0"/>
              </a:spcAft>
              <a:buSzPts val="1840"/>
              <a:buChar char="◼"/>
            </a:pPr>
            <a:r>
              <a:rPr lang="zh-TW" sz="2000" dirty="0"/>
              <a:t>傅立葉變換</a:t>
            </a:r>
            <a:endParaRPr dirty="0"/>
          </a:p>
          <a:p>
            <a:pPr marL="306000" lvl="0" indent="-306000" algn="l" rtl="0">
              <a:spcBef>
                <a:spcPts val="1000"/>
              </a:spcBef>
              <a:spcAft>
                <a:spcPts val="0"/>
              </a:spcAft>
              <a:buSzPts val="1840"/>
              <a:buChar char="◼"/>
            </a:pPr>
            <a:r>
              <a:rPr lang="zh-TW" sz="2000" u="sng" dirty="0">
                <a:solidFill>
                  <a:schemeClr val="hlink"/>
                </a:solidFill>
                <a:hlinkClick r:id="rId4"/>
              </a:rPr>
              <a:t>https://hackmd.io/@jkrvivian/B1wHF21ib?type=view</a:t>
            </a:r>
            <a:endParaRPr sz="2000" dirty="0"/>
          </a:p>
          <a:p>
            <a:pPr marL="306000" lvl="0" indent="-306000" algn="l" rtl="0">
              <a:spcBef>
                <a:spcPts val="1000"/>
              </a:spcBef>
              <a:spcAft>
                <a:spcPts val="0"/>
              </a:spcAft>
              <a:buSzPts val="1840"/>
              <a:buChar char="◼"/>
            </a:pPr>
            <a:r>
              <a:rPr lang="zh-TW" sz="2000" dirty="0"/>
              <a:t>CNN卷積神經網路</a:t>
            </a:r>
            <a:endParaRPr dirty="0"/>
          </a:p>
          <a:p>
            <a:pPr marL="306000" lvl="0" indent="-306000" algn="l" rtl="0">
              <a:spcBef>
                <a:spcPts val="1000"/>
              </a:spcBef>
              <a:spcAft>
                <a:spcPts val="0"/>
              </a:spcAft>
              <a:buSzPts val="1840"/>
              <a:buChar char="◼"/>
            </a:pPr>
            <a:r>
              <a:rPr lang="zh-TW" sz="2000" u="sng" dirty="0">
                <a:solidFill>
                  <a:schemeClr val="hlink"/>
                </a:solidFill>
                <a:hlinkClick r:id="rId5"/>
              </a:rPr>
              <a:t>https://hackmd.io/@allen108108/rkn-oVGA4</a:t>
            </a:r>
            <a:endParaRPr sz="2000" dirty="0"/>
          </a:p>
          <a:p>
            <a:pPr marL="306000" lvl="0" indent="-306000" algn="l" rtl="0">
              <a:spcBef>
                <a:spcPts val="1000"/>
              </a:spcBef>
              <a:spcAft>
                <a:spcPts val="0"/>
              </a:spcAft>
              <a:buSzPts val="1840"/>
              <a:buChar char="◼"/>
            </a:pPr>
            <a:r>
              <a:rPr lang="zh-TW" sz="2000" dirty="0"/>
              <a:t>卷積神經網路的運作原理</a:t>
            </a:r>
            <a:endParaRPr dirty="0"/>
          </a:p>
          <a:p>
            <a:pPr marL="306000" lvl="0" indent="-306000" algn="l" rtl="0">
              <a:spcBef>
                <a:spcPts val="1000"/>
              </a:spcBef>
              <a:spcAft>
                <a:spcPts val="0"/>
              </a:spcAft>
              <a:buSzPts val="1840"/>
              <a:buChar char="◼"/>
            </a:pPr>
            <a:r>
              <a:rPr lang="zh-TW" sz="2000" u="sng" dirty="0">
                <a:solidFill>
                  <a:schemeClr val="hlink"/>
                </a:solidFill>
                <a:hlinkClick r:id="rId6"/>
              </a:rPr>
              <a:t>https://brohrer.mcknote.com/zh-Hant/how_machine_learning_works/how_convolutional_neural_networks_work.html</a:t>
            </a:r>
            <a:endParaRPr sz="2000" u="sng" dirty="0"/>
          </a:p>
          <a:p>
            <a:pPr marL="306000" lvl="0" indent="-306000" algn="l" rtl="0">
              <a:spcBef>
                <a:spcPts val="1000"/>
              </a:spcBef>
              <a:spcAft>
                <a:spcPts val="0"/>
              </a:spcAft>
              <a:buSzPts val="1840"/>
              <a:buChar char="◼"/>
            </a:pPr>
            <a:r>
              <a:rPr lang="zh-TW" sz="2000" dirty="0"/>
              <a:t>Mel-Frequency Cepstral Coefficients Explained Easily</a:t>
            </a:r>
            <a:endParaRPr sz="2000" dirty="0"/>
          </a:p>
          <a:p>
            <a:pPr marL="306000" lvl="0" indent="-306000" algn="l" rtl="0">
              <a:spcBef>
                <a:spcPts val="1000"/>
              </a:spcBef>
              <a:spcAft>
                <a:spcPts val="0"/>
              </a:spcAft>
              <a:buSzPts val="1840"/>
              <a:buChar char="◼"/>
            </a:pPr>
            <a:r>
              <a:rPr lang="zh-TW" sz="2000" u="sng" dirty="0">
                <a:solidFill>
                  <a:schemeClr val="hlink"/>
                </a:solidFill>
                <a:hlinkClick r:id="rId7"/>
              </a:rPr>
              <a:t>https://www.youtube.com/watch?v=4_SH2nfbQZ8</a:t>
            </a:r>
            <a:endParaRPr sz="2000" dirty="0"/>
          </a:p>
          <a:p>
            <a:pPr marL="306000" lvl="0" indent="-200844" algn="l" rtl="0">
              <a:spcBef>
                <a:spcPts val="960"/>
              </a:spcBef>
              <a:spcAft>
                <a:spcPts val="0"/>
              </a:spcAft>
              <a:buSzPts val="1656"/>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4"/>
          <p:cNvSpPr txBox="1">
            <a:spLocks noGrp="1"/>
          </p:cNvSpPr>
          <p:nvPr>
            <p:ph type="title" idx="4294967295"/>
          </p:nvPr>
        </p:nvSpPr>
        <p:spPr>
          <a:xfrm>
            <a:off x="581025" y="2921793"/>
            <a:ext cx="11029950" cy="3127943"/>
          </a:xfrm>
          <a:prstGeom prst="rect">
            <a:avLst/>
          </a:prstGeom>
          <a:noFill/>
          <a:ln>
            <a:noFill/>
          </a:ln>
        </p:spPr>
        <p:txBody>
          <a:bodyPr spcFirstLastPara="1" wrap="square" lIns="91425" tIns="45700" rIns="91425" bIns="45700" anchor="b" anchorCtr="0">
            <a:normAutofit/>
          </a:bodyPr>
          <a:lstStyle/>
          <a:p>
            <a:pPr lvl="0" algn="ctr">
              <a:buClr>
                <a:srgbClr val="94B6FF"/>
              </a:buClr>
              <a:buSzPct val="100000"/>
            </a:pPr>
            <a:r>
              <a:rPr lang="ja-JP" altLang="en-US" dirty="0"/>
              <a:t>ご覧いただきありがとうございます</a:t>
            </a:r>
            <a:endParaRPr dirty="0"/>
          </a:p>
        </p:txBody>
      </p:sp>
      <p:sp>
        <p:nvSpPr>
          <p:cNvPr id="2" name="文字方塊 1">
            <a:extLst>
              <a:ext uri="{FF2B5EF4-FFF2-40B4-BE49-F238E27FC236}">
                <a16:creationId xmlns:a16="http://schemas.microsoft.com/office/drawing/2014/main" id="{F630F4D0-E1B8-40A1-9D7A-02CE1D19846F}"/>
              </a:ext>
            </a:extLst>
          </p:cNvPr>
          <p:cNvSpPr txBox="1"/>
          <p:nvPr/>
        </p:nvSpPr>
        <p:spPr>
          <a:xfrm>
            <a:off x="2873829" y="3396343"/>
            <a:ext cx="10254343" cy="584775"/>
          </a:xfrm>
          <a:prstGeom prst="rect">
            <a:avLst/>
          </a:prstGeom>
          <a:noFill/>
        </p:spPr>
        <p:txBody>
          <a:bodyPr wrap="square" rtlCol="0">
            <a:spAutoFit/>
          </a:bodyPr>
          <a:lstStyle/>
          <a:p>
            <a:r>
              <a:rPr lang="ja-JP" altLang="en-US" sz="3200" dirty="0"/>
              <a:t>ご覧いただきありがとうございます</a:t>
            </a:r>
            <a:endParaRPr lang="zh-TW" altLang="en-US" sz="3200"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lvl="0">
              <a:buSzPts val="4800"/>
            </a:pPr>
            <a:r>
              <a:rPr lang="ja-JP" altLang="en-US" sz="4800" dirty="0"/>
              <a:t>プロジェクト概要</a:t>
            </a:r>
            <a:endParaRPr dirty="0"/>
          </a:p>
        </p:txBody>
      </p:sp>
      <p:sp>
        <p:nvSpPr>
          <p:cNvPr id="113" name="Google Shape;113;p3"/>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p>
            <a:pPr marL="306000" lvl="0" indent="-306000">
              <a:spcBef>
                <a:spcPts val="0"/>
              </a:spcBef>
              <a:buSzPts val="1840"/>
            </a:pPr>
            <a:r>
              <a:rPr lang="ja-JP" altLang="en-US" sz="2000" dirty="0"/>
              <a:t>キーワード </a:t>
            </a:r>
            <a:r>
              <a:rPr lang="en-US" altLang="ja-JP" sz="2000" dirty="0"/>
              <a:t>:</a:t>
            </a:r>
            <a:r>
              <a:rPr lang="ja-JP" altLang="en-US" sz="2000" dirty="0"/>
              <a:t>コイン、音声認識、深層学習、畳み込みニューラルネットワーク</a:t>
            </a:r>
            <a:endParaRPr lang="en-US" altLang="ja-JP" sz="2000" dirty="0"/>
          </a:p>
          <a:p>
            <a:pPr marL="306000" lvl="0" indent="-306000">
              <a:spcBef>
                <a:spcPts val="0"/>
              </a:spcBef>
              <a:buSzPts val="1840"/>
            </a:pPr>
            <a:r>
              <a:rPr lang="ja-JP" altLang="en-US" sz="2000" dirty="0"/>
              <a:t>コンピュータの発明以前の初期の音声認識として、人々は初期の音声合成器を音声認識と合成の原型と見なしていました。</a:t>
            </a:r>
            <a:r>
              <a:rPr lang="en-US" altLang="ja-JP" sz="2000" dirty="0"/>
              <a:t>1920</a:t>
            </a:r>
            <a:r>
              <a:rPr lang="ja-JP" altLang="en-US" sz="2000" dirty="0"/>
              <a:t>年代に生産された「</a:t>
            </a:r>
            <a:r>
              <a:rPr lang="en-US" altLang="ja-JP" sz="2000" dirty="0"/>
              <a:t>Radio Rex</a:t>
            </a:r>
            <a:r>
              <a:rPr lang="ja-JP" altLang="en-US" sz="2000" dirty="0"/>
              <a:t>」玩具犬は最初の音声認識機器であり、この犬は名前が呼ばれるとベースから跳び出すことができました。コンピュータに基づく初期の音声認識システムは、</a:t>
            </a:r>
            <a:r>
              <a:rPr lang="en-US" altLang="ja-JP" sz="2000" dirty="0"/>
              <a:t>AT&amp;T</a:t>
            </a:r>
            <a:r>
              <a:rPr lang="ja-JP" altLang="en-US" sz="2000" dirty="0"/>
              <a:t>ベル研究所によって開発された</a:t>
            </a:r>
            <a:r>
              <a:rPr lang="en-US" altLang="ja-JP" sz="2000" dirty="0"/>
              <a:t>Audrey</a:t>
            </a:r>
            <a:r>
              <a:rPr lang="ja-JP" altLang="en-US" sz="2000" dirty="0"/>
              <a:t>音声認識システムであり、</a:t>
            </a:r>
            <a:r>
              <a:rPr lang="en-US" altLang="ja-JP" sz="2000" dirty="0"/>
              <a:t>10</a:t>
            </a:r>
            <a:r>
              <a:rPr lang="ja-JP" altLang="en-US" sz="2000" dirty="0"/>
              <a:t>個の英語の数字を認識することができました。その認識方法は音声中の共鳴ピークを追跡するものでした。このプロジェクトでは、深層学習技術を使用して異なるコインの音を識別しています。音声ファイルは</a:t>
            </a:r>
            <a:r>
              <a:rPr lang="en-US" altLang="ja-JP" sz="2000" dirty="0"/>
              <a:t>MFCC</a:t>
            </a:r>
            <a:r>
              <a:rPr lang="ja-JP" altLang="en-US" sz="2000" dirty="0"/>
              <a:t>（メル周波数ケプストラム係数）特徴に変換され、その後、モデルの訓練とテストに使用されます。プロジェクトに関連する主なステップには、データの前処理、モデルの構築、訓練、および評価が含まれています。</a:t>
            </a:r>
            <a:endParaRPr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lvl="0">
              <a:buSzPts val="4800"/>
            </a:pPr>
            <a:r>
              <a:rPr lang="ja-JP" altLang="en-US" sz="4800" dirty="0"/>
              <a:t>序文（じょぶん）</a:t>
            </a:r>
            <a:endParaRPr sz="4800" b="0" cap="none" dirty="0">
              <a:solidFill>
                <a:schemeClr val="lt1"/>
              </a:solidFill>
              <a:latin typeface="Caveat"/>
              <a:ea typeface="Caveat"/>
              <a:cs typeface="Caveat"/>
              <a:sym typeface="Caveat"/>
            </a:endParaRPr>
          </a:p>
        </p:txBody>
      </p:sp>
      <p:sp>
        <p:nvSpPr>
          <p:cNvPr id="119" name="Google Shape;119;p4"/>
          <p:cNvSpPr txBox="1">
            <a:spLocks noGrp="1"/>
          </p:cNvSpPr>
          <p:nvPr>
            <p:ph type="body" idx="1"/>
          </p:nvPr>
        </p:nvSpPr>
        <p:spPr>
          <a:xfrm>
            <a:off x="581192" y="1840375"/>
            <a:ext cx="11029615" cy="4849791"/>
          </a:xfrm>
          <a:prstGeom prst="rect">
            <a:avLst/>
          </a:prstGeom>
          <a:noFill/>
          <a:ln>
            <a:noFill/>
          </a:ln>
        </p:spPr>
        <p:txBody>
          <a:bodyPr spcFirstLastPara="1" wrap="square" lIns="91425" tIns="45700" rIns="91425" bIns="45700" anchor="ctr" anchorCtr="0">
            <a:normAutofit/>
          </a:bodyPr>
          <a:lstStyle/>
          <a:p>
            <a:r>
              <a:rPr lang="ja-JP" altLang="en-US" sz="2000" dirty="0"/>
              <a:t>硬貨の音声認識技術は、音の特徴を通じて異なる硬貨の種類を識別することを目的とした新興技術です。技術の進歩に伴い、音声認識技術はさまざまな分野に応用されており、その中には硬貨の識別も含まれています。本研究では、深層学習の手法を用いて、硬貨から発生する音声信号を分析し、</a:t>
            </a:r>
            <a:r>
              <a:rPr lang="en-US" altLang="ja-JP" sz="2000" dirty="0"/>
              <a:t>1</a:t>
            </a:r>
            <a:r>
              <a:rPr lang="ja-JP" altLang="en-US" sz="2000" dirty="0"/>
              <a:t>元、</a:t>
            </a:r>
            <a:r>
              <a:rPr lang="en-US" altLang="ja-JP" sz="2000" dirty="0"/>
              <a:t>10</a:t>
            </a:r>
            <a:r>
              <a:rPr lang="ja-JP" altLang="en-US" sz="2000" dirty="0"/>
              <a:t>元、</a:t>
            </a:r>
            <a:r>
              <a:rPr lang="en-US" altLang="ja-JP" sz="2000" dirty="0"/>
              <a:t>50</a:t>
            </a:r>
            <a:r>
              <a:rPr lang="ja-JP" altLang="en-US" sz="2000" dirty="0"/>
              <a:t>元硬貨を自動で識別することを目指し、現代の貨幣識別技術の効率と精度を向上させることを目指しています。</a:t>
            </a:r>
          </a:p>
          <a:p>
            <a:r>
              <a:rPr lang="ja-JP" altLang="en-US" sz="2000" dirty="0"/>
              <a:t>音声認識技術の起源は、</a:t>
            </a:r>
            <a:r>
              <a:rPr lang="en-US" altLang="ja-JP" sz="2000" dirty="0"/>
              <a:t>20</a:t>
            </a:r>
            <a:r>
              <a:rPr lang="ja-JP" altLang="en-US" sz="2000" dirty="0"/>
              <a:t>世紀半ばに遡ります。初期の音声認識システムは主に音声のスペクトル特性とパターン認識に基づいており、音声認識や音楽分析に利用されていました。コンピュータと人工知能技術の進歩に伴い、音声認識の応用は、生物医学、環境モニタリング、安全監視、硬貨識別など、より広範な分野に拡大しています。硬貨識別において、音声認識技術は新しい解決策を提供しています。硬貨が地面に落ちたり転がったりする際に発生する音声の特徴を分析することで、異なる種類の硬貨を区別し、自動的に硬貨の識別やカウントを行うことができます。これにより、金融、商業、自動販売機などの分野において、利便性と効率性が向上します。</a:t>
            </a:r>
          </a:p>
          <a:p>
            <a:r>
              <a:rPr lang="ja-JP" altLang="en-US" sz="2000" dirty="0"/>
              <a:t>本論文では、硬貨の音声認識技術の研究と応用を探求し、深層学習モデルを構築することで、異なる硬貨を正確に識別することを目指します。</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lvl="0">
              <a:buSzPts val="4800"/>
            </a:pPr>
            <a:r>
              <a:rPr lang="zh-TW" altLang="en-US" sz="4800" dirty="0"/>
              <a:t>研究</a:t>
            </a:r>
            <a:r>
              <a:rPr lang="ja-JP" altLang="en-US" sz="4800" dirty="0"/>
              <a:t>の</a:t>
            </a:r>
            <a:r>
              <a:rPr lang="zh-TW" altLang="en-US" sz="4800" dirty="0"/>
              <a:t>動機</a:t>
            </a:r>
            <a:endParaRPr sz="4800" b="0" cap="none" dirty="0">
              <a:solidFill>
                <a:schemeClr val="lt1"/>
              </a:solidFill>
              <a:latin typeface="Caveat"/>
              <a:ea typeface="Caveat"/>
              <a:cs typeface="Caveat"/>
              <a:sym typeface="Caveat"/>
            </a:endParaRPr>
          </a:p>
        </p:txBody>
      </p:sp>
      <p:sp>
        <p:nvSpPr>
          <p:cNvPr id="125" name="Google Shape;125;p5"/>
          <p:cNvSpPr txBox="1">
            <a:spLocks noGrp="1"/>
          </p:cNvSpPr>
          <p:nvPr>
            <p:ph type="body" idx="1"/>
          </p:nvPr>
        </p:nvSpPr>
        <p:spPr>
          <a:xfrm>
            <a:off x="581192" y="2216075"/>
            <a:ext cx="11029615" cy="4059582"/>
          </a:xfrm>
          <a:prstGeom prst="rect">
            <a:avLst/>
          </a:prstGeom>
          <a:noFill/>
          <a:ln>
            <a:noFill/>
          </a:ln>
        </p:spPr>
        <p:txBody>
          <a:bodyPr spcFirstLastPara="1" wrap="square" lIns="91425" tIns="45700" rIns="91425" bIns="45700" anchor="ctr" anchorCtr="0">
            <a:normAutofit/>
          </a:bodyPr>
          <a:lstStyle/>
          <a:p>
            <a:endParaRPr lang="ja-JP" altLang="en-US" sz="2000" dirty="0"/>
          </a:p>
          <a:p>
            <a:r>
              <a:rPr lang="ja-JP" altLang="en-US" sz="2000" dirty="0"/>
              <a:t>研究の動機は、バスの運転手が日常業務で大量の硬貨を扱う必要があることに由来しています。バスの運行において、運転手は乗客から運賃を受け取り、お釣りを渡す必要があり、これには多くの硬貨を取り扱う作業が伴います。しかし、硬貨の識別やカウントは時間がかかり、特に種類が多い場合、ミスが発生しやすい作業です。</a:t>
            </a:r>
          </a:p>
          <a:p>
            <a:r>
              <a:rPr lang="ja-JP" altLang="en-US" sz="2000" dirty="0"/>
              <a:t>この問題を解決するために、現代技術、特に音声認識技術の応用を活用することを目指しています。異なる硬貨が地面に落ちたり転がったりした際に発生する音声の特徴を分析することで、</a:t>
            </a:r>
            <a:r>
              <a:rPr lang="en-US" altLang="ja-JP" sz="2000" dirty="0"/>
              <a:t>1</a:t>
            </a:r>
            <a:r>
              <a:rPr lang="ja-JP" altLang="en-US" sz="2000" dirty="0"/>
              <a:t>元、</a:t>
            </a:r>
            <a:r>
              <a:rPr lang="en-US" altLang="ja-JP" sz="2000" dirty="0"/>
              <a:t>10</a:t>
            </a:r>
            <a:r>
              <a:rPr lang="ja-JP" altLang="en-US" sz="2000" dirty="0"/>
              <a:t>元、</a:t>
            </a:r>
            <a:r>
              <a:rPr lang="en-US" altLang="ja-JP" sz="2000" dirty="0"/>
              <a:t>50</a:t>
            </a:r>
            <a:r>
              <a:rPr lang="ja-JP" altLang="en-US" sz="2000" dirty="0"/>
              <a:t>元など、さまざまな硬貨を自動で識別し区別できるスマートシステムを構築することが可能です。この研究は、バスの運転手が業務で小銭を扱う効率を向上させるだけでなく、自動販売機、セルフサービス業界、金融機関など、他の分野でも重要な役割を果たすことができます。このような硬貨識別技術により、操作の利便性と精度が大幅に向上し、より良いユーザー体験とサービス効率を提供することができるでしょう。</a:t>
            </a:r>
          </a:p>
          <a:p>
            <a:pPr marL="306000" lvl="0" indent="-212527" algn="l" rtl="0">
              <a:spcBef>
                <a:spcPts val="920"/>
              </a:spcBef>
              <a:spcAft>
                <a:spcPts val="0"/>
              </a:spcAft>
              <a:buSzPts val="1472"/>
              <a:buNone/>
            </a:pPr>
            <a:endParaRPr sz="1600"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lvl="0">
              <a:buSzPts val="4800"/>
            </a:pPr>
            <a:r>
              <a:rPr lang="zh-TW" altLang="en-US" sz="4800" dirty="0"/>
              <a:t>研究</a:t>
            </a:r>
            <a:r>
              <a:rPr lang="ja-JP" altLang="en-US" sz="4800" dirty="0"/>
              <a:t>の</a:t>
            </a:r>
            <a:r>
              <a:rPr lang="zh-TW" altLang="en-US" sz="4800" dirty="0"/>
              <a:t>問題</a:t>
            </a:r>
            <a:endParaRPr sz="4800" b="0" cap="none" dirty="0">
              <a:solidFill>
                <a:schemeClr val="lt1"/>
              </a:solidFill>
              <a:latin typeface="Caveat"/>
              <a:ea typeface="Caveat"/>
              <a:cs typeface="Caveat"/>
              <a:sym typeface="Caveat"/>
            </a:endParaRPr>
          </a:p>
        </p:txBody>
      </p:sp>
      <p:sp>
        <p:nvSpPr>
          <p:cNvPr id="131" name="Google Shape;131;p6"/>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p>
            <a:pPr marL="123444" indent="0">
              <a:buNone/>
            </a:pPr>
            <a:r>
              <a:rPr lang="ja-JP" altLang="en-US" sz="2000" dirty="0"/>
              <a:t>硬貨の音声識別の方法に関する研究で、次の問題がまとめられました：</a:t>
            </a:r>
          </a:p>
          <a:p>
            <a:r>
              <a:rPr lang="ja-JP" altLang="en-US" sz="2000" dirty="0"/>
              <a:t>どのように迅速かつ正確に硬貨の種類を判断するか？</a:t>
            </a:r>
          </a:p>
          <a:p>
            <a:r>
              <a:rPr lang="ja-JP" altLang="en-US" sz="2000" dirty="0"/>
              <a:t>機械学習のトレーニングモデルはどのように選ぶべきか？</a:t>
            </a:r>
          </a:p>
          <a:p>
            <a:r>
              <a:rPr lang="ja-JP" altLang="en-US" sz="2000" dirty="0"/>
              <a:t>音声識別の識別率をどのように向上させるか？</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800"/>
              <a:buFont typeface="Caveat"/>
              <a:buNone/>
            </a:pPr>
            <a:r>
              <a:rPr lang="zh-TW" sz="4800" b="0" cap="none" dirty="0">
                <a:solidFill>
                  <a:schemeClr val="lt1"/>
                </a:solidFill>
                <a:latin typeface="Caveat"/>
                <a:ea typeface="Caveat"/>
                <a:cs typeface="Caveat"/>
                <a:sym typeface="Caveat"/>
              </a:rPr>
              <a:t>研究方法</a:t>
            </a:r>
            <a:endParaRPr dirty="0"/>
          </a:p>
        </p:txBody>
      </p:sp>
      <p:sp>
        <p:nvSpPr>
          <p:cNvPr id="3" name="Rectangle 2">
            <a:extLst>
              <a:ext uri="{FF2B5EF4-FFF2-40B4-BE49-F238E27FC236}">
                <a16:creationId xmlns:a16="http://schemas.microsoft.com/office/drawing/2014/main" id="{E6BC9CD8-3B9B-4DE5-80E0-FCEC8433813D}"/>
              </a:ext>
            </a:extLst>
          </p:cNvPr>
          <p:cNvSpPr>
            <a:spLocks noGrp="1" noChangeArrowheads="1"/>
          </p:cNvSpPr>
          <p:nvPr>
            <p:ph type="body" idx="1"/>
          </p:nvPr>
        </p:nvSpPr>
        <p:spPr bwMode="auto">
          <a:xfrm>
            <a:off x="581025" y="3204736"/>
            <a:ext cx="9914894"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zh-TW" altLang="zh-TW" sz="2000" b="0" i="0" u="none" strike="noStrike" cap="none" normalizeH="0" baseline="0" dirty="0">
                <a:ln>
                  <a:noFill/>
                </a:ln>
                <a:solidFill>
                  <a:schemeClr val="tx1"/>
                </a:solidFill>
                <a:effectLst/>
                <a:latin typeface="Arial" panose="020B0604020202020204" pitchFamily="34" charset="0"/>
              </a:rPr>
              <a:t>スペクトル分析 (すぺくとるぶんせき)</a:t>
            </a:r>
          </a:p>
          <a:p>
            <a:pPr marL="0" marR="0" lvl="0" indent="0" algn="l" defTabSz="914400" rtl="0" eaLnBrk="0" fontAlgn="base" latinLnBrk="0" hangingPunct="0">
              <a:lnSpc>
                <a:spcPct val="100000"/>
              </a:lnSpc>
              <a:spcBef>
                <a:spcPct val="0"/>
              </a:spcBef>
              <a:spcAft>
                <a:spcPct val="0"/>
              </a:spcAft>
              <a:buClrTx/>
              <a:buSzTx/>
              <a:buNone/>
              <a:tabLst/>
            </a:pPr>
            <a:r>
              <a:rPr kumimoji="0" lang="zh-TW" altLang="zh-TW" sz="2000" b="0" i="0" u="none" strike="noStrike" cap="none" normalizeH="0" baseline="0" dirty="0">
                <a:ln>
                  <a:noFill/>
                </a:ln>
                <a:solidFill>
                  <a:schemeClr val="tx1"/>
                </a:solidFill>
                <a:effectLst/>
                <a:latin typeface="Arial" panose="020B0604020202020204" pitchFamily="34" charset="0"/>
              </a:rPr>
              <a:t>特徴抽出 (とくちょうちゅうしゅつ)</a:t>
            </a:r>
          </a:p>
          <a:p>
            <a:pPr marL="0" marR="0" lvl="0" indent="0" algn="l" defTabSz="914400" rtl="0" eaLnBrk="0" fontAlgn="base" latinLnBrk="0" hangingPunct="0">
              <a:lnSpc>
                <a:spcPct val="100000"/>
              </a:lnSpc>
              <a:spcBef>
                <a:spcPct val="0"/>
              </a:spcBef>
              <a:spcAft>
                <a:spcPct val="0"/>
              </a:spcAft>
              <a:buClrTx/>
              <a:buSzTx/>
              <a:buNone/>
              <a:tabLst/>
            </a:pPr>
            <a:r>
              <a:rPr kumimoji="0" lang="zh-TW" altLang="zh-TW" sz="2000" b="0" i="0" u="none" strike="noStrike" cap="none" normalizeH="0" baseline="0" dirty="0">
                <a:ln>
                  <a:noFill/>
                </a:ln>
                <a:solidFill>
                  <a:schemeClr val="tx1"/>
                </a:solidFill>
                <a:effectLst/>
                <a:latin typeface="Arial" panose="020B0604020202020204" pitchFamily="34" charset="0"/>
              </a:rPr>
              <a:t>ノイズ除去と不要成分の排除 (のいずじょきょとふようせいぶんのはいじょ)</a:t>
            </a:r>
          </a:p>
          <a:p>
            <a:pPr marL="0" marR="0" lvl="0" indent="0" algn="l" defTabSz="914400" rtl="0" eaLnBrk="0" fontAlgn="base" latinLnBrk="0" hangingPunct="0">
              <a:lnSpc>
                <a:spcPct val="100000"/>
              </a:lnSpc>
              <a:spcBef>
                <a:spcPct val="0"/>
              </a:spcBef>
              <a:spcAft>
                <a:spcPct val="0"/>
              </a:spcAft>
              <a:buClrTx/>
              <a:buSzTx/>
              <a:buNone/>
              <a:tabLst/>
            </a:pPr>
            <a:r>
              <a:rPr kumimoji="0" lang="zh-TW" altLang="zh-TW" sz="2000" b="0" i="0" u="none" strike="noStrike" cap="none" normalizeH="0" baseline="0" dirty="0">
                <a:ln>
                  <a:noFill/>
                </a:ln>
                <a:solidFill>
                  <a:schemeClr val="tx1"/>
                </a:solidFill>
                <a:effectLst/>
                <a:latin typeface="Arial" panose="020B0604020202020204" pitchFamily="34" charset="0"/>
              </a:rPr>
              <a:t>音声の構造と音声特徴の分析 (おんせいのこうぞうとおんせいとくちょうのぶんせき</a:t>
            </a:r>
            <a:r>
              <a:rPr kumimoji="0" lang="en-US" altLang="zh-TW" sz="2000" b="0" i="0" u="none" strike="noStrike" cap="none" normalizeH="0" baseline="0" dirty="0">
                <a:ln>
                  <a:noFill/>
                </a:ln>
                <a:solidFill>
                  <a:schemeClr val="tx1"/>
                </a:solidFill>
                <a:effectLst/>
                <a:latin typeface="Arial" panose="020B0604020202020204" pitchFamily="34" charset="0"/>
              </a:rPr>
              <a:t>)</a:t>
            </a:r>
            <a:endParaRPr kumimoji="0" lang="zh-TW" altLang="zh-TW"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800"/>
              <a:buFont typeface="Caveat"/>
              <a:buNone/>
            </a:pPr>
            <a:r>
              <a:rPr lang="zh-TW" sz="4800"/>
              <a:t>流程圖</a:t>
            </a:r>
            <a:endParaRPr sz="4800" b="0" cap="none">
              <a:solidFill>
                <a:schemeClr val="lt1"/>
              </a:solidFill>
              <a:latin typeface="Caveat"/>
              <a:ea typeface="Caveat"/>
              <a:cs typeface="Caveat"/>
              <a:sym typeface="Caveat"/>
            </a:endParaRPr>
          </a:p>
        </p:txBody>
      </p:sp>
      <p:pic>
        <p:nvPicPr>
          <p:cNvPr id="145" name="Google Shape;145;p8"/>
          <p:cNvPicPr preferRelativeResize="0">
            <a:picLocks noGrp="1"/>
          </p:cNvPicPr>
          <p:nvPr>
            <p:ph type="body" idx="1"/>
          </p:nvPr>
        </p:nvPicPr>
        <p:blipFill rotWithShape="1">
          <a:blip r:embed="rId3">
            <a:alphaModFix/>
          </a:blip>
          <a:srcRect t="7281" b="5979"/>
          <a:stretch/>
        </p:blipFill>
        <p:spPr>
          <a:xfrm>
            <a:off x="1596524" y="1795859"/>
            <a:ext cx="8998952" cy="487178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9"/>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lvl="0">
              <a:buSzPts val="4800"/>
            </a:pPr>
            <a:r>
              <a:rPr lang="zh-TW" altLang="en-US" sz="4800" dirty="0"/>
              <a:t>研究手順</a:t>
            </a:r>
            <a:endParaRPr sz="4800" b="0" cap="none" dirty="0">
              <a:solidFill>
                <a:schemeClr val="lt1"/>
              </a:solidFill>
              <a:latin typeface="Caveat"/>
              <a:ea typeface="Caveat"/>
              <a:cs typeface="Caveat"/>
              <a:sym typeface="Caveat"/>
            </a:endParaRPr>
          </a:p>
        </p:txBody>
      </p:sp>
      <p:sp>
        <p:nvSpPr>
          <p:cNvPr id="3" name="Rectangle 2">
            <a:extLst>
              <a:ext uri="{FF2B5EF4-FFF2-40B4-BE49-F238E27FC236}">
                <a16:creationId xmlns:a16="http://schemas.microsoft.com/office/drawing/2014/main" id="{49AAE25D-83F6-44D9-963F-9116D34105EE}"/>
              </a:ext>
            </a:extLst>
          </p:cNvPr>
          <p:cNvSpPr>
            <a:spLocks noGrp="1" noChangeArrowheads="1"/>
          </p:cNvSpPr>
          <p:nvPr>
            <p:ph type="body" idx="1"/>
          </p:nvPr>
        </p:nvSpPr>
        <p:spPr bwMode="auto">
          <a:xfrm>
            <a:off x="580858" y="3165148"/>
            <a:ext cx="1053365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2000" b="1" i="0" u="none" strike="noStrike" cap="none" normalizeH="0" baseline="0" dirty="0">
                <a:ln>
                  <a:noFill/>
                </a:ln>
                <a:solidFill>
                  <a:schemeClr val="tx1"/>
                </a:solidFill>
                <a:effectLst/>
                <a:latin typeface="Arial" panose="020B0604020202020204" pitchFamily="34" charset="0"/>
              </a:rPr>
              <a:t>1円、10円、50円の音声ファイルをそれぞれ500個収集する。</a:t>
            </a:r>
            <a:endParaRPr kumimoji="0" lang="zh-TW" altLang="zh-TW"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2000" b="1" i="0" u="none" strike="noStrike" cap="none" normalizeH="0" baseline="0" dirty="0">
                <a:ln>
                  <a:noFill/>
                </a:ln>
                <a:solidFill>
                  <a:schemeClr val="tx1"/>
                </a:solidFill>
                <a:effectLst/>
                <a:latin typeface="Arial" panose="020B0604020202020204" pitchFamily="34" charset="0"/>
              </a:rPr>
              <a:t>librosaパッケージを使用して、各音声ファイルをMFCC特徴ベクトルに変換する。</a:t>
            </a:r>
            <a:endParaRPr kumimoji="0" lang="zh-TW" altLang="zh-TW"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2000" b="1" i="0" u="none" strike="noStrike" cap="none" normalizeH="0" baseline="0" dirty="0">
                <a:ln>
                  <a:noFill/>
                </a:ln>
                <a:solidFill>
                  <a:schemeClr val="tx1"/>
                </a:solidFill>
                <a:effectLst/>
                <a:latin typeface="Arial" panose="020B0604020202020204" pitchFamily="34" charset="0"/>
              </a:rPr>
              <a:t>MFCC特徴ベクトルをCNNの入力形式に変換する。</a:t>
            </a:r>
            <a:endParaRPr kumimoji="0" lang="zh-TW" altLang="zh-TW"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2000" b="1" i="0" u="none" strike="noStrike" cap="none" normalizeH="0" baseline="0" dirty="0">
                <a:ln>
                  <a:noFill/>
                </a:ln>
                <a:solidFill>
                  <a:schemeClr val="tx1"/>
                </a:solidFill>
                <a:effectLst/>
                <a:latin typeface="Arial" panose="020B0604020202020204" pitchFamily="34" charset="0"/>
              </a:rPr>
              <a:t>CNNモデルをトレーニングする。</a:t>
            </a:r>
            <a:endParaRPr kumimoji="0" lang="zh-TW" altLang="zh-TW"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2000" b="1" i="0" u="none" strike="noStrike" cap="none" normalizeH="0" baseline="0" dirty="0">
                <a:ln>
                  <a:noFill/>
                </a:ln>
                <a:solidFill>
                  <a:schemeClr val="tx1"/>
                </a:solidFill>
                <a:effectLst/>
                <a:latin typeface="Arial" panose="020B0604020202020204" pitchFamily="34" charset="0"/>
              </a:rPr>
              <a:t>任意のコイン音声ファイルをテストとして指定し、正確に予測できるかどうかを確認し、</a:t>
            </a:r>
            <a:endParaRPr kumimoji="0" lang="en-US" altLang="zh-TW"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zh-TW" altLang="zh-TW" sz="2000" b="1" i="0" u="none" strike="noStrike" cap="none" normalizeH="0" baseline="0" dirty="0">
                <a:ln>
                  <a:noFill/>
                </a:ln>
                <a:solidFill>
                  <a:schemeClr val="tx1"/>
                </a:solidFill>
                <a:effectLst/>
                <a:latin typeface="Arial" panose="020B0604020202020204" pitchFamily="34" charset="0"/>
              </a:rPr>
              <a:t>精度を分析する。</a:t>
            </a:r>
            <a:r>
              <a:rPr kumimoji="0" lang="zh-TW" altLang="zh-TW" sz="2000" b="0" i="0" u="none" strike="noStrike" cap="none" normalizeH="0" baseline="0" dirty="0">
                <a:ln>
                  <a:noFill/>
                </a:ln>
                <a:solidFill>
                  <a:schemeClr val="tx1"/>
                </a:solidFill>
                <a:effectLst/>
                <a:latin typeface="Arial" panose="020B0604020202020204"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股利">
  <a:themeElements>
    <a:clrScheme name="中庸">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TotalTime>
  <Words>3405</Words>
  <Application>Microsoft Office PowerPoint</Application>
  <PresentationFormat>寬螢幕</PresentationFormat>
  <Paragraphs>138</Paragraphs>
  <Slides>23</Slides>
  <Notes>23</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23</vt:i4>
      </vt:variant>
    </vt:vector>
  </HeadingPairs>
  <TitlesOfParts>
    <vt:vector size="31" baseType="lpstr">
      <vt:lpstr>Noto Sans Symbols</vt:lpstr>
      <vt:lpstr>DFKai-SB</vt:lpstr>
      <vt:lpstr>HGPMinchoB</vt:lpstr>
      <vt:lpstr>Calibri</vt:lpstr>
      <vt:lpstr>Times New Roman</vt:lpstr>
      <vt:lpstr>Caveat</vt:lpstr>
      <vt:lpstr>Arial</vt:lpstr>
      <vt:lpstr>股利</vt:lpstr>
      <vt:lpstr>硬幣聲音辨識專題報告</vt:lpstr>
      <vt:lpstr>目錄</vt:lpstr>
      <vt:lpstr>プロジェクト概要</vt:lpstr>
      <vt:lpstr>序文（じょぶん）</vt:lpstr>
      <vt:lpstr>研究の動機</vt:lpstr>
      <vt:lpstr>研究の問題</vt:lpstr>
      <vt:lpstr>研究方法</vt:lpstr>
      <vt:lpstr>流程圖</vt:lpstr>
      <vt:lpstr>研究手順</vt:lpstr>
      <vt:lpstr>研究過程 - データ特徴の抽出</vt:lpstr>
      <vt:lpstr>研究過程 - データの色彩認識</vt:lpstr>
      <vt:lpstr>研究過程 - 訓練データとテストデータに分割</vt:lpstr>
      <vt:lpstr>研究過程 - 訓練モデルの構築</vt:lpstr>
      <vt:lpstr>研究過程 - モデル訓練の変数</vt:lpstr>
      <vt:lpstr>研究過程 - モデルの評価と予測</vt:lpstr>
      <vt:lpstr>研究過程 - 混同行列</vt:lpstr>
      <vt:lpstr>結果と議論 - 実行結果</vt:lpstr>
      <vt:lpstr>結果與討論-成果分析</vt:lpstr>
      <vt:lpstr>結果と議論</vt:lpstr>
      <vt:lpstr>結論</vt:lpstr>
      <vt:lpstr>参考文献</vt:lpstr>
      <vt:lpstr>参考文献</vt:lpstr>
      <vt:lpstr>ご覧いただきありがとうございます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硬幣聲音辨識專題報告</dc:title>
  <dc:creator>羅禾筑</dc:creator>
  <cp:lastModifiedBy>POWER USER</cp:lastModifiedBy>
  <cp:revision>10</cp:revision>
  <dcterms:created xsi:type="dcterms:W3CDTF">2024-04-21T02:35:06Z</dcterms:created>
  <dcterms:modified xsi:type="dcterms:W3CDTF">2024-09-13T14:08:46Z</dcterms:modified>
</cp:coreProperties>
</file>