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sldImg"/>
          </p:nvPr>
        </p:nvSpPr>
        <p:spPr>
          <a:prstGeom prst="rect">
            <a:avLst/>
          </a:prstGeom>
        </p:spPr>
        <p:txBody>
          <a:bodyPr/>
          <a:lstStyle/>
          <a:p>
            <a:pPr lvl="0"/>
          </a:p>
        </p:txBody>
      </p:sp>
      <p:sp>
        <p:nvSpPr>
          <p:cNvPr id="39" name="Shape 39"/>
          <p:cNvSpPr/>
          <p:nvPr>
            <p:ph type="body" sz="quarter" idx="1"/>
          </p:nvPr>
        </p:nvSpPr>
        <p:spPr>
          <a:prstGeom prst="rect">
            <a:avLst/>
          </a:prstGeom>
        </p:spPr>
        <p:txBody>
          <a:bodyPr/>
          <a:lstStyle/>
          <a:p>
            <a:pPr lvl="0">
              <a:defRPr sz="1800"/>
            </a:pPr>
            <a:r>
              <a:rPr sz="2200"/>
              <a:t>Be brief here, the class knows what the project 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sldImg"/>
          </p:nvPr>
        </p:nvSpPr>
        <p:spPr>
          <a:prstGeom prst="rect">
            <a:avLst/>
          </a:prstGeom>
        </p:spPr>
        <p:txBody>
          <a:bodyPr/>
          <a:lstStyle/>
          <a:p>
            <a:pPr lvl="0"/>
          </a:p>
        </p:txBody>
      </p:sp>
      <p:sp>
        <p:nvSpPr>
          <p:cNvPr id="44" name="Shape 44"/>
          <p:cNvSpPr/>
          <p:nvPr>
            <p:ph type="body" sz="quarter" idx="1"/>
          </p:nvPr>
        </p:nvSpPr>
        <p:spPr>
          <a:prstGeom prst="rect">
            <a:avLst/>
          </a:prstGeom>
        </p:spPr>
        <p:txBody>
          <a:bodyPr/>
          <a:lstStyle/>
          <a:p>
            <a:pPr lvl="0">
              <a:defRPr sz="1800"/>
            </a:pPr>
            <a:r>
              <a:rPr sz="2200"/>
              <a:t>These are all the stories we outline for ourselves. We ended up working on some features out of this sequence. (calendar stuff) We put these in GitHub as milestones.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sldImg"/>
          </p:nvPr>
        </p:nvSpPr>
        <p:spPr>
          <a:prstGeom prst="rect">
            <a:avLst/>
          </a:prstGeom>
        </p:spPr>
        <p:txBody>
          <a:bodyPr/>
          <a:lstStyle/>
          <a:p>
            <a:pPr lvl="0"/>
          </a:p>
        </p:txBody>
      </p:sp>
      <p:sp>
        <p:nvSpPr>
          <p:cNvPr id="50" name="Shape 50"/>
          <p:cNvSpPr/>
          <p:nvPr>
            <p:ph type="body" sz="quarter" idx="1"/>
          </p:nvPr>
        </p:nvSpPr>
        <p:spPr>
          <a:prstGeom prst="rect">
            <a:avLst/>
          </a:prstGeom>
        </p:spPr>
        <p:txBody>
          <a:bodyPr/>
          <a:lstStyle/>
          <a:p>
            <a:pPr lvl="0">
              <a:defRPr sz="1800"/>
            </a:pPr>
            <a:r>
              <a:rPr sz="2200"/>
              <a:t>This is to show an example of how we divided a story into smaller tasks. We’re showing the tasks we setup as issues in GitHub. These are show in order of completion.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lvl="0"/>
          </a:p>
        </p:txBody>
      </p:sp>
      <p:sp>
        <p:nvSpPr>
          <p:cNvPr id="55" name="Shape 55"/>
          <p:cNvSpPr/>
          <p:nvPr>
            <p:ph type="body" sz="quarter" idx="1"/>
          </p:nvPr>
        </p:nvSpPr>
        <p:spPr>
          <a:prstGeom prst="rect">
            <a:avLst/>
          </a:prstGeom>
        </p:spPr>
        <p:txBody>
          <a:bodyPr/>
          <a:lstStyle/>
          <a:p>
            <a:pPr lvl="0">
              <a:defRPr sz="1800"/>
            </a:pPr>
            <a:r>
              <a:rPr sz="2200"/>
              <a:t>We used a Chrome plugin called ZenBoard to give us an online TaskBoard on GitHub. The regular milestones &amp; issues were really adequate however. We had meetings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200"/>
              <a:t>Everyone will explain what they were responsible for and what they contributed to the project.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lvl="0"/>
          </a:p>
        </p:txBody>
      </p:sp>
      <p:sp>
        <p:nvSpPr>
          <p:cNvPr id="68" name="Shape 68"/>
          <p:cNvSpPr/>
          <p:nvPr>
            <p:ph type="body" sz="quarter" idx="1"/>
          </p:nvPr>
        </p:nvSpPr>
        <p:spPr>
          <a:prstGeom prst="rect">
            <a:avLst/>
          </a:prstGeom>
        </p:spPr>
        <p:txBody>
          <a:bodyPr/>
          <a:lstStyle/>
          <a:p>
            <a:pPr lvl="0">
              <a:defRPr sz="1800"/>
            </a:pPr>
            <a:r>
              <a:rPr sz="2200"/>
              <a:t>Object-Oriented:</a:t>
            </a:r>
            <a:endParaRPr sz="2200"/>
          </a:p>
          <a:p>
            <a:pPr lvl="0">
              <a:defRPr sz="1800"/>
            </a:pPr>
            <a:r>
              <a:rPr sz="2200"/>
              <a:t>All of our code corresponds to objects. The types of objects we’ve developed are Activity, Fragment, Database, and Employee classes. For each object we have defined its attributes, its internal maintenance of data, and methods for other objects to interact with that data. For example, the Employee class has attributes for the name, email, password, and role of an employee.</a:t>
            </a:r>
            <a:endParaRPr sz="2200"/>
          </a:p>
          <a:p>
            <a:pPr lvl="0">
              <a:defRPr sz="1800"/>
            </a:pPr>
            <a:endParaRPr sz="2200"/>
          </a:p>
          <a:p>
            <a:pPr lvl="0">
              <a:defRPr sz="1800"/>
            </a:pPr>
            <a:r>
              <a:rPr sz="2200"/>
              <a:t>Implicit Invocation:</a:t>
            </a:r>
            <a:endParaRPr sz="2200"/>
          </a:p>
          <a:p>
            <a:pPr lvl="0">
              <a:defRPr sz="1800"/>
            </a:pPr>
            <a:r>
              <a:rPr sz="2200"/>
              <a:t>Used in the launching of Activity classes in Android. In the MainActivity class an Intent object is configured and launched causing the OS to create and start an instance of our LoginActivity class.</a:t>
            </a:r>
            <a:endParaRPr sz="2200"/>
          </a:p>
          <a:p>
            <a:pPr lvl="0">
              <a:defRPr sz="1800"/>
            </a:pPr>
            <a:endParaRPr sz="2200"/>
          </a:p>
          <a:p>
            <a:pPr lvl="0">
              <a:defRPr sz="1800"/>
            </a:pPr>
            <a:r>
              <a:rPr sz="2200"/>
              <a:t>Repository Style:</a:t>
            </a:r>
            <a:endParaRPr sz="2200"/>
          </a:p>
          <a:p>
            <a:pPr lvl="0">
              <a:defRPr sz="1800"/>
            </a:pPr>
            <a:r>
              <a:rPr sz="2200"/>
              <a:t>Used in the maintaining of all employee, event, team, calendar, and etc. data. We have a single central SQL database setup by DBContract and DBHelper. Its connector methods are inside DBController. All other classes interact with data through DBController.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lvl="0"/>
          </a:p>
        </p:txBody>
      </p:sp>
      <p:sp>
        <p:nvSpPr>
          <p:cNvPr id="74" name="Shape 74"/>
          <p:cNvSpPr/>
          <p:nvPr>
            <p:ph type="body" sz="quarter" idx="1"/>
          </p:nvPr>
        </p:nvSpPr>
        <p:spPr>
          <a:prstGeom prst="rect">
            <a:avLst/>
          </a:prstGeom>
        </p:spPr>
        <p:txBody>
          <a:bodyPr/>
          <a:lstStyle/>
          <a:p>
            <a:pPr lvl="0">
              <a:defRPr sz="1800"/>
            </a:pPr>
            <a:r>
              <a:rPr sz="2200"/>
              <a:t>Elaborate on these points. Allow everyone else to state anything they found difficult.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MARS DAY JAM</a:t>
            </a:r>
            <a:endParaRPr sz="8000">
              <a:solidFill>
                <a:srgbClr val="FFFFFF"/>
              </a:solidFill>
            </a:endParaRPr>
          </a:p>
          <a:p>
            <a:pPr lvl="0">
              <a:defRPr sz="1800">
                <a:solidFill>
                  <a:srgbClr val="000000"/>
                </a:solidFill>
              </a:defRPr>
            </a:pPr>
            <a:r>
              <a:rPr sz="8000">
                <a:solidFill>
                  <a:srgbClr val="FFFFFF"/>
                </a:solidFill>
              </a:rPr>
              <a:t>Event Planner App</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Juan Alonso, Shawn Aten, Richard Avelar, Michael Murata, Darren Ybarra</a:t>
            </a:r>
          </a:p>
        </p:txBody>
      </p:sp>
      <p:pic>
        <p:nvPicPr>
          <p:cNvPr id="34" name="Android-logo.png"/>
          <p:cNvPicPr/>
          <p:nvPr/>
        </p:nvPicPr>
        <p:blipFill>
          <a:blip r:embed="rId2">
            <a:extLst/>
          </a:blip>
          <a:stretch>
            <a:fillRect/>
          </a:stretch>
        </p:blipFill>
        <p:spPr>
          <a:xfrm>
            <a:off x="5053369" y="6562546"/>
            <a:ext cx="2898062" cy="2699545"/>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lvl1pPr>
              <a:defRPr i="1"/>
            </a:lvl1pPr>
          </a:lstStyle>
          <a:p>
            <a:pPr lvl="0">
              <a:defRPr i="0" sz="1800">
                <a:solidFill>
                  <a:srgbClr val="000000"/>
                </a:solidFill>
              </a:defRPr>
            </a:pPr>
            <a:r>
              <a:rPr i="1" sz="8000">
                <a:solidFill>
                  <a:srgbClr val="FFFFFF"/>
                </a:solidFill>
              </a:rPr>
              <a:t>Demo</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p>
            <a:pPr lvl="0">
              <a:defRPr sz="1800">
                <a:solidFill>
                  <a:srgbClr val="000000"/>
                </a:solidFill>
              </a:defRPr>
            </a:pPr>
            <a:r>
              <a:rPr sz="8000">
                <a:solidFill>
                  <a:srgbClr val="FFFFFF"/>
                </a:solidFill>
              </a:rPr>
              <a:t>Objectives</a:t>
            </a:r>
          </a:p>
        </p:txBody>
      </p:sp>
      <p:sp>
        <p:nvSpPr>
          <p:cNvPr id="37" name="Shape 37"/>
          <p:cNvSpPr/>
          <p:nvPr>
            <p:ph type="body" idx="1"/>
          </p:nvPr>
        </p:nvSpPr>
        <p:spPr>
          <a:prstGeom prst="rect">
            <a:avLst/>
          </a:prstGeom>
        </p:spPr>
        <p:txBody>
          <a:bodyPr/>
          <a:lstStyle/>
          <a:p>
            <a:pPr lvl="0" marL="431165" indent="-431165" defTabSz="566674">
              <a:spcBef>
                <a:spcPts val="4000"/>
              </a:spcBef>
              <a:defRPr sz="1800">
                <a:solidFill>
                  <a:srgbClr val="000000"/>
                </a:solidFill>
              </a:defRPr>
            </a:pPr>
            <a:r>
              <a:rPr sz="3686">
                <a:solidFill>
                  <a:srgbClr val="FFFFFF"/>
                </a:solidFill>
              </a:rPr>
              <a:t>Create an Android app for an Event Planning company</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The app will have different uses for different employee types</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For managers &amp; general employees it will organize event planning tasks</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For HR it will serve as an access point to employee information</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solidFill>
                  <a:srgbClr val="000000"/>
                </a:solidFill>
              </a:defRPr>
            </a:pPr>
            <a:r>
              <a:rPr sz="8000">
                <a:solidFill>
                  <a:srgbClr val="FFFFFF"/>
                </a:solidFill>
              </a:rPr>
              <a:t>Scrum Stories &amp; Tasks</a:t>
            </a:r>
          </a:p>
        </p:txBody>
      </p:sp>
      <p:sp>
        <p:nvSpPr>
          <p:cNvPr id="42" name="Shape 42"/>
          <p:cNvSpPr/>
          <p:nvPr>
            <p:ph type="body" idx="1"/>
          </p:nvPr>
        </p:nvSpPr>
        <p:spPr>
          <a:prstGeom prst="rect">
            <a:avLst/>
          </a:prstGeom>
        </p:spPr>
        <p:txBody>
          <a:bodyPr/>
          <a:lstStyle/>
          <a:p>
            <a:pPr lvl="0" marL="377825" indent="-377825" defTabSz="496570">
              <a:spcBef>
                <a:spcPts val="3500"/>
              </a:spcBef>
              <a:defRPr sz="1800">
                <a:solidFill>
                  <a:srgbClr val="000000"/>
                </a:solidFill>
              </a:defRPr>
            </a:pPr>
            <a:r>
              <a:rPr sz="3230">
                <a:solidFill>
                  <a:srgbClr val="FFFFFF"/>
                </a:solidFill>
              </a:rPr>
              <a:t>Sprint #1 User Login (10 points)</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Sprint #2 Create / Delete / Edit Accounts (10 points)</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Sprint #3 Create / Edit Events (5 points)</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Sprint #4 Create / Edit Teams (5 points)</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Sprint #5 Calendars (10 points)</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Sprint #6 Messaging (1 point)</a:t>
            </a:r>
            <a:endParaRPr sz="3230">
              <a:solidFill>
                <a:srgbClr val="FFFFFF"/>
              </a:solidFill>
            </a:endParaRPr>
          </a:p>
          <a:p>
            <a:pPr lvl="0" marL="377825" indent="-377825" defTabSz="496570">
              <a:spcBef>
                <a:spcPts val="3500"/>
              </a:spcBef>
              <a:defRPr sz="1800">
                <a:solidFill>
                  <a:srgbClr val="000000"/>
                </a:solidFill>
              </a:defRPr>
            </a:pPr>
            <a:r>
              <a:rPr sz="3230">
                <a:solidFill>
                  <a:srgbClr val="FFFFFF"/>
                </a:solidFill>
              </a:rPr>
              <a:t>Sprint #7 Permissions (5 points)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defTabSz="490727">
              <a:defRPr sz="1800">
                <a:solidFill>
                  <a:srgbClr val="000000"/>
                </a:solidFill>
              </a:defRPr>
            </a:pPr>
            <a:r>
              <a:rPr sz="6719">
                <a:solidFill>
                  <a:srgbClr val="FFFFFF"/>
                </a:solidFill>
              </a:rPr>
              <a:t>Example of Tasks</a:t>
            </a:r>
            <a:endParaRPr sz="6719">
              <a:solidFill>
                <a:srgbClr val="FFFFFF"/>
              </a:solidFill>
            </a:endParaRPr>
          </a:p>
          <a:p>
            <a:pPr lvl="0" defTabSz="490727">
              <a:defRPr sz="1800">
                <a:solidFill>
                  <a:srgbClr val="000000"/>
                </a:solidFill>
              </a:defRPr>
            </a:pPr>
            <a:r>
              <a:rPr sz="6719">
                <a:solidFill>
                  <a:srgbClr val="FFFFFF"/>
                </a:solidFill>
              </a:rPr>
              <a:t>(Story #1)</a:t>
            </a:r>
          </a:p>
        </p:txBody>
      </p:sp>
      <p:sp>
        <p:nvSpPr>
          <p:cNvPr id="47" name="Shape 47"/>
          <p:cNvSpPr/>
          <p:nvPr>
            <p:ph type="body" idx="1"/>
          </p:nvPr>
        </p:nvSpPr>
        <p:spPr>
          <a:xfrm>
            <a:off x="952500" y="2590800"/>
            <a:ext cx="7945496" cy="6286500"/>
          </a:xfrm>
          <a:prstGeom prst="rect">
            <a:avLst/>
          </a:prstGeom>
        </p:spPr>
        <p:txBody>
          <a:bodyPr/>
          <a:lstStyle/>
          <a:p>
            <a:pPr lvl="0" marL="660400" indent="-660400">
              <a:buSzPct val="100000"/>
              <a:buAutoNum type="arabicPeriod" startAt="1"/>
              <a:defRPr sz="1800">
                <a:solidFill>
                  <a:srgbClr val="000000"/>
                </a:solidFill>
              </a:defRPr>
            </a:pPr>
            <a:r>
              <a:rPr sz="3800">
                <a:solidFill>
                  <a:srgbClr val="FFFFFF"/>
                </a:solidFill>
              </a:rPr>
              <a:t>Create Base App</a:t>
            </a:r>
            <a:endParaRPr sz="3800">
              <a:solidFill>
                <a:srgbClr val="FFFFFF"/>
              </a:solidFill>
            </a:endParaRPr>
          </a:p>
          <a:p>
            <a:pPr lvl="0" marL="660400" indent="-660400">
              <a:buSzPct val="100000"/>
              <a:buAutoNum type="arabicPeriod" startAt="1"/>
              <a:defRPr sz="1800">
                <a:solidFill>
                  <a:srgbClr val="000000"/>
                </a:solidFill>
              </a:defRPr>
            </a:pPr>
            <a:r>
              <a:rPr sz="3800">
                <a:solidFill>
                  <a:srgbClr val="FFFFFF"/>
                </a:solidFill>
              </a:rPr>
              <a:t>Setup SQLLite Database</a:t>
            </a:r>
            <a:endParaRPr sz="3800">
              <a:solidFill>
                <a:srgbClr val="FFFFFF"/>
              </a:solidFill>
            </a:endParaRPr>
          </a:p>
          <a:p>
            <a:pPr lvl="0" marL="660400" indent="-660400">
              <a:buSzPct val="100000"/>
              <a:buAutoNum type="arabicPeriod" startAt="1"/>
              <a:defRPr sz="1800">
                <a:solidFill>
                  <a:srgbClr val="000000"/>
                </a:solidFill>
              </a:defRPr>
            </a:pPr>
            <a:r>
              <a:rPr sz="3800">
                <a:solidFill>
                  <a:srgbClr val="FFFFFF"/>
                </a:solidFill>
              </a:rPr>
              <a:t>Insert Database Test Data</a:t>
            </a:r>
            <a:endParaRPr sz="3800">
              <a:solidFill>
                <a:srgbClr val="FFFFFF"/>
              </a:solidFill>
            </a:endParaRPr>
          </a:p>
          <a:p>
            <a:pPr lvl="0" marL="660400" indent="-660400">
              <a:buSzPct val="100000"/>
              <a:buAutoNum type="arabicPeriod" startAt="1"/>
              <a:defRPr sz="1800">
                <a:solidFill>
                  <a:srgbClr val="000000"/>
                </a:solidFill>
              </a:defRPr>
            </a:pPr>
            <a:r>
              <a:rPr sz="3800">
                <a:solidFill>
                  <a:srgbClr val="FFFFFF"/>
                </a:solidFill>
              </a:rPr>
              <a:t>Create Login Activity &amp; UI</a:t>
            </a:r>
            <a:endParaRPr sz="3800">
              <a:solidFill>
                <a:srgbClr val="FFFFFF"/>
              </a:solidFill>
            </a:endParaRPr>
          </a:p>
          <a:p>
            <a:pPr lvl="0" marL="660400" indent="-660400">
              <a:buSzPct val="100000"/>
              <a:buAutoNum type="arabicPeriod" startAt="1"/>
              <a:defRPr sz="1800">
                <a:solidFill>
                  <a:srgbClr val="000000"/>
                </a:solidFill>
              </a:defRPr>
            </a:pPr>
            <a:r>
              <a:rPr sz="3800">
                <a:solidFill>
                  <a:srgbClr val="FFFFFF"/>
                </a:solidFill>
              </a:rPr>
              <a:t>Test Successful Login on Device</a:t>
            </a:r>
          </a:p>
        </p:txBody>
      </p:sp>
      <p:pic>
        <p:nvPicPr>
          <p:cNvPr id="48" name="Screenshot 2015-05-06 03.47.41.png"/>
          <p:cNvPicPr/>
          <p:nvPr/>
        </p:nvPicPr>
        <p:blipFill>
          <a:blip r:embed="rId3">
            <a:extLst/>
          </a:blip>
          <a:stretch>
            <a:fillRect/>
          </a:stretch>
        </p:blipFill>
        <p:spPr>
          <a:xfrm>
            <a:off x="8855880" y="2311591"/>
            <a:ext cx="4174163" cy="6844918"/>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lvl="0">
              <a:defRPr sz="1800">
                <a:solidFill>
                  <a:srgbClr val="000000"/>
                </a:solidFill>
              </a:defRPr>
            </a:pPr>
            <a:r>
              <a:rPr sz="8000">
                <a:solidFill>
                  <a:srgbClr val="FFFFFF"/>
                </a:solidFill>
              </a:rPr>
              <a:t>Example Taskboard</a:t>
            </a:r>
          </a:p>
        </p:txBody>
      </p:sp>
      <p:pic>
        <p:nvPicPr>
          <p:cNvPr id="53" name="Sprint #1.png"/>
          <p:cNvPicPr/>
          <p:nvPr/>
        </p:nvPicPr>
        <p:blipFill>
          <a:blip r:embed="rId3">
            <a:extLst/>
          </a:blip>
          <a:stretch>
            <a:fillRect/>
          </a:stretch>
        </p:blipFill>
        <p:spPr>
          <a:xfrm>
            <a:off x="1459905" y="2474541"/>
            <a:ext cx="10084990" cy="6303118"/>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lvl="0">
              <a:defRPr sz="1800">
                <a:solidFill>
                  <a:srgbClr val="000000"/>
                </a:solidFill>
              </a:defRPr>
            </a:pPr>
            <a:r>
              <a:rPr sz="8000">
                <a:solidFill>
                  <a:srgbClr val="FFFFFF"/>
                </a:solidFill>
              </a:rPr>
              <a:t>Collaboration</a:t>
            </a:r>
          </a:p>
        </p:txBody>
      </p:sp>
      <p:sp>
        <p:nvSpPr>
          <p:cNvPr id="58" name="Shape 58"/>
          <p:cNvSpPr/>
          <p:nvPr>
            <p:ph type="body" idx="1"/>
          </p:nvPr>
        </p:nvSpPr>
        <p:spPr>
          <a:xfrm>
            <a:off x="952500" y="2590799"/>
            <a:ext cx="5204010" cy="6004382"/>
          </a:xfrm>
          <a:prstGeom prst="rect">
            <a:avLst/>
          </a:prstGeom>
        </p:spPr>
        <p:txBody>
          <a:bodyPr/>
          <a:lstStyle/>
          <a:p>
            <a:pPr lvl="0">
              <a:defRPr sz="1800">
                <a:solidFill>
                  <a:srgbClr val="000000"/>
                </a:solidFill>
              </a:defRPr>
            </a:pPr>
            <a:r>
              <a:rPr sz="3800">
                <a:solidFill>
                  <a:srgbClr val="FFFFFF"/>
                </a:solidFill>
              </a:rPr>
              <a:t>GitHub to host our code and documentation</a:t>
            </a:r>
            <a:endParaRPr sz="3800">
              <a:solidFill>
                <a:srgbClr val="FFFFFF"/>
              </a:solidFill>
            </a:endParaRPr>
          </a:p>
          <a:p>
            <a:pPr lvl="0">
              <a:defRPr sz="1800">
                <a:solidFill>
                  <a:srgbClr val="000000"/>
                </a:solidFill>
              </a:defRPr>
            </a:pPr>
            <a:r>
              <a:rPr sz="3800">
                <a:solidFill>
                  <a:srgbClr val="FFFFFF"/>
                </a:solidFill>
              </a:rPr>
              <a:t>Meetings on Thursdays</a:t>
            </a:r>
            <a:endParaRPr sz="3800">
              <a:solidFill>
                <a:srgbClr val="FFFFFF"/>
              </a:solidFill>
            </a:endParaRPr>
          </a:p>
          <a:p>
            <a:pPr lvl="0">
              <a:defRPr sz="1800">
                <a:solidFill>
                  <a:srgbClr val="000000"/>
                </a:solidFill>
              </a:defRPr>
            </a:pPr>
            <a:r>
              <a:rPr sz="3800">
                <a:solidFill>
                  <a:srgbClr val="FFFFFF"/>
                </a:solidFill>
              </a:rPr>
              <a:t>Slack to chat and share files</a:t>
            </a:r>
          </a:p>
        </p:txBody>
      </p:sp>
      <p:pic>
        <p:nvPicPr>
          <p:cNvPr id="59" name="Screenshot 2015-05-06 03.55.14.png"/>
          <p:cNvPicPr/>
          <p:nvPr/>
        </p:nvPicPr>
        <p:blipFill>
          <a:blip r:embed="rId2">
            <a:extLst/>
          </a:blip>
          <a:stretch>
            <a:fillRect/>
          </a:stretch>
        </p:blipFill>
        <p:spPr>
          <a:xfrm>
            <a:off x="6492423" y="3480694"/>
            <a:ext cx="6189144" cy="4519412"/>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xfrm>
            <a:off x="556216" y="3225800"/>
            <a:ext cx="11892368" cy="3302001"/>
          </a:xfrm>
          <a:prstGeom prst="rect">
            <a:avLst/>
          </a:prstGeom>
        </p:spPr>
        <p:txBody>
          <a:bodyPr/>
          <a:lstStyle/>
          <a:p>
            <a:pPr lvl="0">
              <a:defRPr sz="1800">
                <a:solidFill>
                  <a:srgbClr val="000000"/>
                </a:solidFill>
              </a:defRPr>
            </a:pPr>
            <a:r>
              <a:rPr sz="8000">
                <a:solidFill>
                  <a:srgbClr val="FFFFFF"/>
                </a:solidFill>
              </a:rPr>
              <a:t>(Team Roles Explanation)</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lvl1pPr defTabSz="543305">
              <a:defRPr sz="7440"/>
            </a:lvl1pPr>
          </a:lstStyle>
          <a:p>
            <a:pPr lvl="0">
              <a:defRPr sz="1800">
                <a:solidFill>
                  <a:srgbClr val="000000"/>
                </a:solidFill>
              </a:defRPr>
            </a:pPr>
            <a:r>
              <a:rPr sz="7440">
                <a:solidFill>
                  <a:srgbClr val="FFFFFF"/>
                </a:solidFill>
              </a:rPr>
              <a:t>Design Patterns Overview</a:t>
            </a:r>
          </a:p>
        </p:txBody>
      </p:sp>
      <p:sp>
        <p:nvSpPr>
          <p:cNvPr id="66" name="Shape 66"/>
          <p:cNvSpPr/>
          <p:nvPr>
            <p:ph type="body" idx="1"/>
          </p:nvPr>
        </p:nvSpPr>
        <p:spPr>
          <a:prstGeom prst="rect">
            <a:avLst/>
          </a:prstGeom>
        </p:spPr>
        <p:txBody>
          <a:bodyPr/>
          <a:lstStyle/>
          <a:p>
            <a:pPr lvl="0" marL="404495" indent="-404495" defTabSz="531622">
              <a:spcBef>
                <a:spcPts val="3800"/>
              </a:spcBef>
              <a:defRPr sz="1800">
                <a:solidFill>
                  <a:srgbClr val="000000"/>
                </a:solidFill>
              </a:defRPr>
            </a:pPr>
            <a:r>
              <a:rPr sz="3458">
                <a:solidFill>
                  <a:srgbClr val="FFFFFF"/>
                </a:solidFill>
              </a:rPr>
              <a:t>Object-Oriented Style</a:t>
            </a:r>
            <a:endParaRPr sz="3458">
              <a:solidFill>
                <a:srgbClr val="FFFFFF"/>
              </a:solidFill>
            </a:endParaRPr>
          </a:p>
          <a:p>
            <a:pPr lvl="1" marL="808990" indent="-404495" defTabSz="531622">
              <a:spcBef>
                <a:spcPts val="3800"/>
              </a:spcBef>
              <a:defRPr sz="1800">
                <a:solidFill>
                  <a:srgbClr val="000000"/>
                </a:solidFill>
              </a:defRPr>
            </a:pPr>
            <a:r>
              <a:rPr sz="3458">
                <a:solidFill>
                  <a:srgbClr val="FFFFFF"/>
                </a:solidFill>
              </a:rPr>
              <a:t>Related responsibilities grouped into classes</a:t>
            </a:r>
            <a:endParaRPr sz="3458">
              <a:solidFill>
                <a:srgbClr val="FFFFFF"/>
              </a:solidFill>
            </a:endParaRPr>
          </a:p>
          <a:p>
            <a:pPr lvl="0" marL="404495" indent="-404495" defTabSz="531622">
              <a:spcBef>
                <a:spcPts val="3800"/>
              </a:spcBef>
              <a:defRPr sz="1800">
                <a:solidFill>
                  <a:srgbClr val="000000"/>
                </a:solidFill>
              </a:defRPr>
            </a:pPr>
            <a:r>
              <a:rPr sz="3458">
                <a:solidFill>
                  <a:srgbClr val="FFFFFF"/>
                </a:solidFill>
              </a:rPr>
              <a:t>Implicit Invocation Style</a:t>
            </a:r>
            <a:endParaRPr sz="3458">
              <a:solidFill>
                <a:srgbClr val="FFFFFF"/>
              </a:solidFill>
            </a:endParaRPr>
          </a:p>
          <a:p>
            <a:pPr lvl="1" marL="808990" indent="-404495" defTabSz="531622">
              <a:spcBef>
                <a:spcPts val="3800"/>
              </a:spcBef>
              <a:defRPr sz="1800">
                <a:solidFill>
                  <a:srgbClr val="000000"/>
                </a:solidFill>
              </a:defRPr>
            </a:pPr>
            <a:r>
              <a:rPr sz="3458">
                <a:solidFill>
                  <a:srgbClr val="FFFFFF"/>
                </a:solidFill>
              </a:rPr>
              <a:t>Launching other activities</a:t>
            </a:r>
            <a:endParaRPr sz="3458">
              <a:solidFill>
                <a:srgbClr val="FFFFFF"/>
              </a:solidFill>
            </a:endParaRPr>
          </a:p>
          <a:p>
            <a:pPr lvl="0" marL="404495" indent="-404495" defTabSz="531622">
              <a:spcBef>
                <a:spcPts val="3800"/>
              </a:spcBef>
              <a:defRPr sz="1800">
                <a:solidFill>
                  <a:srgbClr val="000000"/>
                </a:solidFill>
              </a:defRPr>
            </a:pPr>
            <a:r>
              <a:rPr sz="3458">
                <a:solidFill>
                  <a:srgbClr val="FFFFFF"/>
                </a:solidFill>
              </a:rPr>
              <a:t>Repository Style</a:t>
            </a:r>
            <a:endParaRPr sz="3458">
              <a:solidFill>
                <a:srgbClr val="FFFFFF"/>
              </a:solidFill>
            </a:endParaRPr>
          </a:p>
          <a:p>
            <a:pPr lvl="1" marL="808990" indent="-404495" defTabSz="531622">
              <a:spcBef>
                <a:spcPts val="3800"/>
              </a:spcBef>
              <a:defRPr sz="1800">
                <a:solidFill>
                  <a:srgbClr val="000000"/>
                </a:solidFill>
              </a:defRPr>
            </a:pPr>
            <a:r>
              <a:rPr sz="3458">
                <a:solidFill>
                  <a:srgbClr val="FFFFFF"/>
                </a:solidFill>
              </a:rPr>
              <a:t>Specific classes control DB, other classes use these classes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0" name="VisionMobile-Android-Evil-thumb-500x340.png"/>
          <p:cNvPicPr/>
          <p:nvPr/>
        </p:nvPicPr>
        <p:blipFill>
          <a:blip r:embed="rId3">
            <a:extLst/>
          </a:blip>
          <a:srcRect l="8121" t="0" r="8121" b="0"/>
          <a:stretch>
            <a:fillRect/>
          </a:stretch>
        </p:blipFill>
        <p:spPr>
          <a:xfrm>
            <a:off x="6718300" y="3568790"/>
            <a:ext cx="5334000" cy="4330520"/>
          </a:xfrm>
          <a:prstGeom prst="rect">
            <a:avLst/>
          </a:prstGeom>
          <a:ln w="12700">
            <a:miter lim="400000"/>
          </a:ln>
        </p:spPr>
      </p:pic>
      <p:sp>
        <p:nvSpPr>
          <p:cNvPr id="71" name="Shape 71"/>
          <p:cNvSpPr/>
          <p:nvPr>
            <p:ph type="title"/>
          </p:nvPr>
        </p:nvSpPr>
        <p:spPr>
          <a:prstGeom prst="rect">
            <a:avLst/>
          </a:prstGeom>
        </p:spPr>
        <p:txBody>
          <a:bodyPr/>
          <a:lstStyle/>
          <a:p>
            <a:pPr lvl="0">
              <a:defRPr sz="1800">
                <a:solidFill>
                  <a:srgbClr val="000000"/>
                </a:solidFill>
              </a:defRPr>
            </a:pPr>
            <a:r>
              <a:rPr sz="8000">
                <a:solidFill>
                  <a:srgbClr val="FFFFFF"/>
                </a:solidFill>
              </a:rPr>
              <a:t>Difficulties</a:t>
            </a:r>
          </a:p>
        </p:txBody>
      </p:sp>
      <p:sp>
        <p:nvSpPr>
          <p:cNvPr id="72" name="Shape 72"/>
          <p:cNvSpPr/>
          <p:nvPr>
            <p:ph type="body" idx="1"/>
          </p:nvPr>
        </p:nvSpPr>
        <p:spPr>
          <a:prstGeom prst="rect">
            <a:avLst/>
          </a:prstGeom>
        </p:spPr>
        <p:txBody>
          <a:bodyPr/>
          <a:lstStyle/>
          <a:p>
            <a:pPr lvl="0" marL="339470" indent="-339470" defTabSz="578358">
              <a:spcBef>
                <a:spcPts val="3100"/>
              </a:spcBef>
              <a:defRPr sz="1800">
                <a:solidFill>
                  <a:srgbClr val="000000"/>
                </a:solidFill>
              </a:defRPr>
            </a:pPr>
            <a:r>
              <a:rPr sz="2772">
                <a:solidFill>
                  <a:srgbClr val="FFFFFF"/>
                </a:solidFill>
              </a:rPr>
              <a:t>Most of our group members had no prior experience with Android</a:t>
            </a:r>
            <a:endParaRPr sz="2772">
              <a:solidFill>
                <a:srgbClr val="FFFFFF"/>
              </a:solidFill>
            </a:endParaRPr>
          </a:p>
          <a:p>
            <a:pPr lvl="0" marL="339470" indent="-339470" defTabSz="578358">
              <a:spcBef>
                <a:spcPts val="3100"/>
              </a:spcBef>
              <a:defRPr sz="1800">
                <a:solidFill>
                  <a:srgbClr val="000000"/>
                </a:solidFill>
              </a:defRPr>
            </a:pPr>
            <a:r>
              <a:rPr sz="2772">
                <a:solidFill>
                  <a:srgbClr val="FFFFFF"/>
                </a:solidFill>
              </a:rPr>
              <a:t>Confusion about how Android works, what to override, what Activities / Fragments do</a:t>
            </a:r>
            <a:endParaRPr sz="2772">
              <a:solidFill>
                <a:srgbClr val="FFFFFF"/>
              </a:solidFill>
            </a:endParaRPr>
          </a:p>
          <a:p>
            <a:pPr lvl="0" marL="339470" indent="-339470" defTabSz="578358">
              <a:spcBef>
                <a:spcPts val="3100"/>
              </a:spcBef>
              <a:defRPr sz="1800">
                <a:solidFill>
                  <a:srgbClr val="000000"/>
                </a:solidFill>
              </a:defRPr>
            </a:pPr>
            <a:r>
              <a:rPr sz="2772">
                <a:solidFill>
                  <a:srgbClr val="FFFFFF"/>
                </a:solidFill>
              </a:rPr>
              <a:t>Time crunch</a:t>
            </a:r>
            <a:endParaRPr sz="2772">
              <a:solidFill>
                <a:srgbClr val="FFFFFF"/>
              </a:solidFill>
            </a:endParaRPr>
          </a:p>
          <a:p>
            <a:pPr lvl="0" marL="339470" indent="-339470" defTabSz="578358">
              <a:spcBef>
                <a:spcPts val="3100"/>
              </a:spcBef>
              <a:defRPr sz="1800">
                <a:solidFill>
                  <a:srgbClr val="000000"/>
                </a:solidFill>
              </a:defRPr>
            </a:pPr>
            <a:r>
              <a:rPr sz="2772">
                <a:solidFill>
                  <a:srgbClr val="FFFFFF"/>
                </a:solidFill>
              </a:rPr>
              <a:t>Merge conflicts</a:t>
            </a:r>
            <a:endParaRPr sz="2772">
              <a:solidFill>
                <a:srgbClr val="FFFFFF"/>
              </a:solidFill>
            </a:endParaRPr>
          </a:p>
          <a:p>
            <a:pPr lvl="0" marL="339470" indent="-339470" defTabSz="578358">
              <a:spcBef>
                <a:spcPts val="3100"/>
              </a:spcBef>
              <a:defRPr sz="1800">
                <a:solidFill>
                  <a:srgbClr val="000000"/>
                </a:solidFill>
              </a:defRPr>
            </a:pPr>
            <a:r>
              <a:rPr sz="2772">
                <a:solidFill>
                  <a:srgbClr val="FFFFFF"/>
                </a:solidFill>
              </a:rPr>
              <a:t>Creating and testing DB methods was extremely tedious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