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545" y="793344"/>
            <a:ext cx="8596668" cy="3880773"/>
          </a:xfrm>
        </p:spPr>
        <p:txBody>
          <a:bodyPr/>
          <a:lstStyle/>
          <a:p>
            <a:pPr marL="0" indent="0">
              <a:buNone/>
            </a:pPr>
            <a:r>
              <a:rPr lang="en-US" dirty="0" smtClean="0">
                <a:latin typeface="Calibri" panose="020F0502020204030204" pitchFamily="34" charset="0"/>
                <a:cs typeface="Calibri" panose="020F0502020204030204" pitchFamily="34" charset="0"/>
              </a:rPr>
              <a:t>Name:                                                          S </a:t>
            </a:r>
            <a:r>
              <a:rPr lang="en-US" dirty="0" err="1" smtClean="0">
                <a:latin typeface="Calibri" panose="020F0502020204030204" pitchFamily="34" charset="0"/>
                <a:cs typeface="Calibri" panose="020F0502020204030204" pitchFamily="34" charset="0"/>
              </a:rPr>
              <a:t>Devadarshini</a:t>
            </a:r>
            <a:endParaRPr lang="en-US" dirty="0" smtClean="0">
              <a:latin typeface="Calibri" panose="020F0502020204030204" pitchFamily="34" charset="0"/>
              <a:cs typeface="Calibri" panose="020F0502020204030204" pitchFamily="34" charset="0"/>
            </a:endParaRPr>
          </a:p>
          <a:p>
            <a:pPr marL="0" indent="0">
              <a:buNone/>
            </a:pPr>
            <a:r>
              <a:rPr lang="en-US" dirty="0" err="1" smtClean="0">
                <a:latin typeface="Calibri" panose="020F0502020204030204" pitchFamily="34" charset="0"/>
                <a:cs typeface="Calibri" panose="020F0502020204030204" pitchFamily="34" charset="0"/>
              </a:rPr>
              <a:t>Reg.No</a:t>
            </a:r>
            <a:r>
              <a:rPr lang="en-US" dirty="0" smtClean="0">
                <a:latin typeface="Calibri" panose="020F0502020204030204" pitchFamily="34" charset="0"/>
                <a:cs typeface="Calibri" panose="020F0502020204030204" pitchFamily="34" charset="0"/>
              </a:rPr>
              <a:t>.:                                                       211521104035</a:t>
            </a:r>
          </a:p>
          <a:p>
            <a:pPr marL="0" indent="0">
              <a:buNone/>
            </a:pPr>
            <a:r>
              <a:rPr lang="en-US" dirty="0" smtClean="0">
                <a:latin typeface="Calibri" panose="020F0502020204030204" pitchFamily="34" charset="0"/>
                <a:cs typeface="Calibri" panose="020F0502020204030204" pitchFamily="34" charset="0"/>
              </a:rPr>
              <a:t>Naan </a:t>
            </a:r>
            <a:r>
              <a:rPr lang="en-US" dirty="0" err="1" smtClean="0">
                <a:latin typeface="Calibri" panose="020F0502020204030204" pitchFamily="34" charset="0"/>
                <a:cs typeface="Calibri" panose="020F0502020204030204" pitchFamily="34" charset="0"/>
              </a:rPr>
              <a:t>Mudhalvan</a:t>
            </a:r>
            <a:r>
              <a:rPr lang="en-US" dirty="0" smtClean="0">
                <a:latin typeface="Calibri" panose="020F0502020204030204" pitchFamily="34" charset="0"/>
                <a:cs typeface="Calibri" panose="020F0502020204030204" pitchFamily="34" charset="0"/>
              </a:rPr>
              <a:t> Id:                                  </a:t>
            </a:r>
            <a:r>
              <a:rPr lang="en-US" dirty="0" smtClean="0">
                <a:latin typeface="Calibri" panose="020F0502020204030204" pitchFamily="34" charset="0"/>
                <a:cs typeface="Calibri" panose="020F0502020204030204" pitchFamily="34" charset="0"/>
              </a:rPr>
              <a:t>au211521104035</a:t>
            </a:r>
            <a:endParaRPr lang="en-US" dirty="0" smtClean="0">
              <a:latin typeface="Calibri" panose="020F0502020204030204" pitchFamily="34" charset="0"/>
              <a:cs typeface="Calibri" panose="020F0502020204030204" pitchFamily="34" charset="0"/>
            </a:endParaRPr>
          </a:p>
          <a:p>
            <a:pPr marL="0" indent="0">
              <a:buNone/>
            </a:pPr>
            <a:r>
              <a:rPr lang="en-US" dirty="0" smtClean="0">
                <a:latin typeface="Calibri" panose="020F0502020204030204" pitchFamily="34" charset="0"/>
                <a:cs typeface="Calibri" panose="020F0502020204030204" pitchFamily="34" charset="0"/>
              </a:rPr>
              <a:t>College Name:                                      </a:t>
            </a:r>
            <a:r>
              <a:rPr lang="en-US" dirty="0" err="1" smtClean="0">
                <a:latin typeface="Calibri" panose="020F0502020204030204" pitchFamily="34" charset="0"/>
                <a:cs typeface="Calibri" panose="020F0502020204030204" pitchFamily="34" charset="0"/>
              </a:rPr>
              <a:t>Panimalar</a:t>
            </a:r>
            <a:r>
              <a:rPr lang="en-US" dirty="0" smtClean="0">
                <a:latin typeface="Calibri" panose="020F0502020204030204" pitchFamily="34" charset="0"/>
                <a:cs typeface="Calibri" panose="020F0502020204030204" pitchFamily="34" charset="0"/>
              </a:rPr>
              <a:t> Institute of Technology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196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833" y="349011"/>
            <a:ext cx="8596668" cy="627017"/>
          </a:xfrm>
        </p:spPr>
        <p:txBody>
          <a:bodyPr>
            <a:normAutofit fontScale="90000"/>
          </a:bodyPr>
          <a:lstStyle/>
          <a:p>
            <a:r>
              <a:rPr lang="en-US" dirty="0" smtClean="0"/>
              <a:t>Conclusion</a:t>
            </a:r>
            <a:endParaRPr lang="en-IN" dirty="0"/>
          </a:p>
        </p:txBody>
      </p:sp>
      <p:sp>
        <p:nvSpPr>
          <p:cNvPr id="3" name="Content Placeholder 2"/>
          <p:cNvSpPr>
            <a:spLocks noGrp="1"/>
          </p:cNvSpPr>
          <p:nvPr>
            <p:ph idx="1"/>
          </p:nvPr>
        </p:nvSpPr>
        <p:spPr>
          <a:xfrm>
            <a:off x="673833" y="1185701"/>
            <a:ext cx="8596668" cy="4919008"/>
          </a:xfrm>
        </p:spPr>
        <p:txBody>
          <a:bodyPr>
            <a:normAutofit/>
          </a:bodyPr>
          <a:lstStyle/>
          <a:p>
            <a:pPr marL="0" indent="0" algn="just">
              <a:buNone/>
            </a:pPr>
            <a:r>
              <a:rPr lang="en-US" dirty="0">
                <a:latin typeface="Calibri" panose="020F0502020204030204" pitchFamily="34" charset="0"/>
                <a:cs typeface="Calibri" panose="020F0502020204030204" pitchFamily="34" charset="0"/>
              </a:rPr>
              <a:t>In conclusion, the proposed data-driven classification system for mushrooms offers a groundbreaking solution that revolutionizes the understanding, categorization, and utilization of mushrooms. Through its precision, comprehensiveness, and real-world impact, the system addresses critical challenges in food safety, biodiversity conservation, and healthcare while driving innovation in data analytics applied to mycology. Its accessibility, usability, and educational value make it a transformative tool for stakeholders across various industries and disciplines, inspiring informed decision-making and advancing scientific research in the fascinating world of mushrooms and fungal biodiversity.</a:t>
            </a:r>
            <a:endParaRPr lang="en-IN" dirty="0">
              <a:solidFill>
                <a:schemeClr val="tx1"/>
              </a:solidFill>
              <a:latin typeface="Calibri" panose="020F0502020204030204" pitchFamily="34" charset="0"/>
              <a:cs typeface="Calibri" panose="020F0502020204030204" pitchFamily="34" charset="0"/>
            </a:endParaRPr>
          </a:p>
        </p:txBody>
      </p:sp>
      <p:sp>
        <p:nvSpPr>
          <p:cNvPr id="4" name="Rectangle 1"/>
          <p:cNvSpPr>
            <a:spLocks noChangeArrowheads="1"/>
          </p:cNvSpPr>
          <p:nvPr/>
        </p:nvSpPr>
        <p:spPr bwMode="auto">
          <a:xfrm>
            <a:off x="581468" y="220452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434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37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Title</a:t>
            </a:r>
            <a:endParaRPr lang="en-IN" dirty="0"/>
          </a:p>
        </p:txBody>
      </p:sp>
      <p:sp>
        <p:nvSpPr>
          <p:cNvPr id="3" name="Content Placeholder 2"/>
          <p:cNvSpPr>
            <a:spLocks noGrp="1"/>
          </p:cNvSpPr>
          <p:nvPr>
            <p:ph idx="1"/>
          </p:nvPr>
        </p:nvSpPr>
        <p:spPr>
          <a:xfrm>
            <a:off x="677334" y="1930400"/>
            <a:ext cx="8596668" cy="495525"/>
          </a:xfrm>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Mushroom classification with ANN</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399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a:xfrm>
            <a:off x="677334" y="1629366"/>
            <a:ext cx="8596668" cy="3880773"/>
          </a:xfrm>
        </p:spPr>
        <p:txBody>
          <a:bodyPr/>
          <a:lstStyle/>
          <a:p>
            <a:r>
              <a:rPr lang="en-US" dirty="0" smtClean="0">
                <a:latin typeface="Calibri" panose="020F0502020204030204" pitchFamily="34" charset="0"/>
                <a:cs typeface="Calibri" panose="020F0502020204030204" pitchFamily="34" charset="0"/>
              </a:rPr>
              <a:t>Problem Statement</a:t>
            </a:r>
          </a:p>
          <a:p>
            <a:r>
              <a:rPr lang="en-US" dirty="0" smtClean="0">
                <a:latin typeface="Calibri" panose="020F0502020204030204" pitchFamily="34" charset="0"/>
                <a:cs typeface="Calibri" panose="020F0502020204030204" pitchFamily="34" charset="0"/>
              </a:rPr>
              <a:t>Project Overview</a:t>
            </a:r>
          </a:p>
          <a:p>
            <a:r>
              <a:rPr lang="en-US" dirty="0" smtClean="0">
                <a:latin typeface="Calibri" panose="020F0502020204030204" pitchFamily="34" charset="0"/>
                <a:cs typeface="Calibri" panose="020F0502020204030204" pitchFamily="34" charset="0"/>
              </a:rPr>
              <a:t>Who are the end users?</a:t>
            </a:r>
          </a:p>
          <a:p>
            <a:r>
              <a:rPr lang="en-US" dirty="0" smtClean="0">
                <a:latin typeface="Calibri" panose="020F0502020204030204" pitchFamily="34" charset="0"/>
                <a:cs typeface="Calibri" panose="020F0502020204030204" pitchFamily="34" charset="0"/>
              </a:rPr>
              <a:t>Solution and its value proposition</a:t>
            </a:r>
          </a:p>
          <a:p>
            <a:r>
              <a:rPr lang="en-US" dirty="0" smtClean="0">
                <a:latin typeface="Calibri" panose="020F0502020204030204" pitchFamily="34" charset="0"/>
                <a:cs typeface="Calibri" panose="020F0502020204030204" pitchFamily="34" charset="0"/>
              </a:rPr>
              <a:t>The wow in the solution</a:t>
            </a:r>
          </a:p>
          <a:p>
            <a:r>
              <a:rPr lang="en-US" dirty="0" smtClean="0">
                <a:latin typeface="Calibri" panose="020F0502020204030204" pitchFamily="34" charset="0"/>
                <a:cs typeface="Calibri" panose="020F0502020204030204" pitchFamily="34" charset="0"/>
              </a:rPr>
              <a:t>Modelling</a:t>
            </a:r>
          </a:p>
          <a:p>
            <a:r>
              <a:rPr lang="en-US" dirty="0" smtClean="0">
                <a:latin typeface="Calibri" panose="020F0502020204030204" pitchFamily="34" charset="0"/>
                <a:cs typeface="Calibri" panose="020F0502020204030204" pitchFamily="34" charset="0"/>
              </a:rPr>
              <a:t>Conclusion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617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557" y="712741"/>
            <a:ext cx="7944152" cy="766354"/>
          </a:xfrm>
        </p:spPr>
        <p:txBody>
          <a:bodyPr/>
          <a:lstStyle/>
          <a:p>
            <a:r>
              <a:rPr lang="en-US" dirty="0" smtClean="0"/>
              <a:t>Problem Statement</a:t>
            </a:r>
            <a:endParaRPr lang="en-IN" dirty="0"/>
          </a:p>
        </p:txBody>
      </p:sp>
      <p:sp>
        <p:nvSpPr>
          <p:cNvPr id="6" name="Rectangle 3"/>
          <p:cNvSpPr>
            <a:spLocks noChangeArrowheads="1"/>
          </p:cNvSpPr>
          <p:nvPr/>
        </p:nvSpPr>
        <p:spPr bwMode="auto">
          <a:xfrm>
            <a:off x="1208557" y="1741749"/>
            <a:ext cx="723016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Calibri" panose="020F0502020204030204" pitchFamily="34" charset="0"/>
                <a:cs typeface="Calibri" panose="020F0502020204030204" pitchFamily="34" charset="0"/>
              </a:rPr>
              <a:t>In the field of data analytics, there exists a need to develop a comprehensive classification system for mushrooms based on various attributes such as taxonomy, edibility, habitat, morphology, ecological role, and medicinal properties. The lack of a unified classification framework impedes data-driven analysis and decision-making processes related to mushrooms, which are essential for various applications including food safety, biodiversity conservation, pharmaceutical research, and ecological studies.</a:t>
            </a:r>
            <a:endPar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
        <p:nvSpPr>
          <p:cNvPr id="7" name="Rectangle 4"/>
          <p:cNvSpPr>
            <a:spLocks noChangeArrowheads="1"/>
          </p:cNvSpPr>
          <p:nvPr/>
        </p:nvSpPr>
        <p:spPr bwMode="auto">
          <a:xfrm>
            <a:off x="180829" y="1719960"/>
            <a:ext cx="55842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764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48937"/>
            <a:ext cx="8596668" cy="539931"/>
          </a:xfrm>
        </p:spPr>
        <p:txBody>
          <a:bodyPr>
            <a:normAutofit fontScale="90000"/>
          </a:bodyPr>
          <a:lstStyle/>
          <a:p>
            <a:r>
              <a:rPr lang="en-US" dirty="0" smtClean="0"/>
              <a:t>Project Overview</a:t>
            </a:r>
            <a:endParaRPr lang="en-IN" dirty="0"/>
          </a:p>
        </p:txBody>
      </p:sp>
      <p:sp>
        <p:nvSpPr>
          <p:cNvPr id="3" name="Content Placeholder 2"/>
          <p:cNvSpPr>
            <a:spLocks noGrp="1"/>
          </p:cNvSpPr>
          <p:nvPr>
            <p:ph idx="1"/>
          </p:nvPr>
        </p:nvSpPr>
        <p:spPr>
          <a:xfrm>
            <a:off x="677334" y="1638075"/>
            <a:ext cx="8658255" cy="4553720"/>
          </a:xfrm>
        </p:spPr>
        <p:txBody>
          <a:bodyPr>
            <a:noAutofit/>
          </a:bodyPr>
          <a:lstStyle/>
          <a:p>
            <a:pPr algn="just"/>
            <a:r>
              <a:rPr lang="en-US" sz="1600" b="1" dirty="0">
                <a:latin typeface="Calibri" panose="020F0502020204030204" pitchFamily="34" charset="0"/>
                <a:cs typeface="Calibri" panose="020F0502020204030204" pitchFamily="34" charset="0"/>
              </a:rPr>
              <a:t>Data Collection</a:t>
            </a:r>
            <a:r>
              <a:rPr lang="en-US" sz="1600" dirty="0">
                <a:latin typeface="Calibri" panose="020F0502020204030204" pitchFamily="34" charset="0"/>
                <a:cs typeface="Calibri" panose="020F0502020204030204" pitchFamily="34" charset="0"/>
              </a:rPr>
              <a:t>: Gather data from diverse sources, including scientific literature, databases, and expert knowledge, covering various attributes of mushrooms.</a:t>
            </a:r>
          </a:p>
          <a:p>
            <a:pPr algn="just"/>
            <a:r>
              <a:rPr lang="en-US" sz="1600" b="1" dirty="0">
                <a:latin typeface="Calibri" panose="020F0502020204030204" pitchFamily="34" charset="0"/>
                <a:cs typeface="Calibri" panose="020F0502020204030204" pitchFamily="34" charset="0"/>
              </a:rPr>
              <a:t>Data Preprocessing</a:t>
            </a:r>
            <a:r>
              <a:rPr lang="en-US" sz="1600" dirty="0">
                <a:latin typeface="Calibri" panose="020F0502020204030204" pitchFamily="34" charset="0"/>
                <a:cs typeface="Calibri" panose="020F0502020204030204" pitchFamily="34" charset="0"/>
              </a:rPr>
              <a:t>: Cleanse, integrate, and preprocess the collected data to ensure consistency and accuracy across different attributes and sources.</a:t>
            </a:r>
          </a:p>
          <a:p>
            <a:pPr algn="just"/>
            <a:r>
              <a:rPr lang="en-US" sz="1600" b="1" dirty="0">
                <a:latin typeface="Calibri" panose="020F0502020204030204" pitchFamily="34" charset="0"/>
                <a:cs typeface="Calibri" panose="020F0502020204030204" pitchFamily="34" charset="0"/>
              </a:rPr>
              <a:t>Feature Engineering</a:t>
            </a:r>
            <a:r>
              <a:rPr lang="en-US" sz="1600" dirty="0">
                <a:latin typeface="Calibri" panose="020F0502020204030204" pitchFamily="34" charset="0"/>
                <a:cs typeface="Calibri" panose="020F0502020204030204" pitchFamily="34" charset="0"/>
              </a:rPr>
              <a:t>: Extract meaningful features from the preprocessed data to represent different characteristics of mushrooms, such as cap shape, gill type, and medicinal compounds.</a:t>
            </a:r>
          </a:p>
          <a:p>
            <a:pPr algn="just"/>
            <a:r>
              <a:rPr lang="en-US" sz="1600" b="1" dirty="0">
                <a:latin typeface="Calibri" panose="020F0502020204030204" pitchFamily="34" charset="0"/>
                <a:cs typeface="Calibri" panose="020F0502020204030204" pitchFamily="34" charset="0"/>
              </a:rPr>
              <a:t>Model Development</a:t>
            </a:r>
            <a:r>
              <a:rPr lang="en-US" sz="1600" dirty="0">
                <a:latin typeface="Calibri" panose="020F0502020204030204" pitchFamily="34" charset="0"/>
                <a:cs typeface="Calibri" panose="020F0502020204030204" pitchFamily="34" charset="0"/>
              </a:rPr>
              <a:t>: Utilize machine learning and statistical techniques to develop classification models capable of categorizing mushrooms based on their attributes.</a:t>
            </a:r>
          </a:p>
          <a:p>
            <a:pPr algn="just"/>
            <a:r>
              <a:rPr lang="en-US" sz="1600" b="1" dirty="0">
                <a:latin typeface="Calibri" panose="020F0502020204030204" pitchFamily="34" charset="0"/>
                <a:cs typeface="Calibri" panose="020F0502020204030204" pitchFamily="34" charset="0"/>
              </a:rPr>
              <a:t>Model Evaluation</a:t>
            </a:r>
            <a:r>
              <a:rPr lang="en-US" sz="1600" dirty="0">
                <a:latin typeface="Calibri" panose="020F0502020204030204" pitchFamily="34" charset="0"/>
                <a:cs typeface="Calibri" panose="020F0502020204030204" pitchFamily="34" charset="0"/>
              </a:rPr>
              <a:t>: Assess the performance of the developed models using appropriate evaluation metrics and cross-validation techniques to ensure reliability and generalizability.</a:t>
            </a:r>
          </a:p>
          <a:p>
            <a:pPr algn="just"/>
            <a:r>
              <a:rPr lang="en-US" sz="1600" b="1" dirty="0">
                <a:latin typeface="Calibri" panose="020F0502020204030204" pitchFamily="34" charset="0"/>
                <a:cs typeface="Calibri" panose="020F0502020204030204" pitchFamily="34" charset="0"/>
              </a:rPr>
              <a:t>Model Deployment</a:t>
            </a:r>
            <a:r>
              <a:rPr lang="en-US" sz="1600" dirty="0">
                <a:latin typeface="Calibri" panose="020F0502020204030204" pitchFamily="34" charset="0"/>
                <a:cs typeface="Calibri" panose="020F0502020204030204" pitchFamily="34" charset="0"/>
              </a:rPr>
              <a:t>: Deploy the trained classification models as part of a user-friendly application or platform, allowing stakeholders to classify mushrooms and access relevant information easily.</a:t>
            </a:r>
          </a:p>
          <a:p>
            <a:pPr algn="just"/>
            <a:r>
              <a:rPr lang="en-US" sz="1600" b="1" dirty="0">
                <a:latin typeface="Calibri" panose="020F0502020204030204" pitchFamily="34" charset="0"/>
                <a:cs typeface="Calibri" panose="020F0502020204030204" pitchFamily="34" charset="0"/>
              </a:rPr>
              <a:t>Continuous Improvement</a:t>
            </a:r>
            <a:r>
              <a:rPr lang="en-US" sz="1600" dirty="0">
                <a:latin typeface="Calibri" panose="020F0502020204030204" pitchFamily="34" charset="0"/>
                <a:cs typeface="Calibri" panose="020F0502020204030204" pitchFamily="34" charset="0"/>
              </a:rPr>
              <a:t>: Continuously update and refine the classification system based on feedback, new data, and advances in data analytics techniques to enhance its accuracy, usability, and scalability over time.</a:t>
            </a:r>
          </a:p>
          <a:p>
            <a:pPr algn="just"/>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28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57" y="609600"/>
            <a:ext cx="8596668" cy="809897"/>
          </a:xfrm>
        </p:spPr>
        <p:txBody>
          <a:bodyPr/>
          <a:lstStyle/>
          <a:p>
            <a:r>
              <a:rPr lang="en-US" dirty="0" smtClean="0"/>
              <a:t>Who are the end users?</a:t>
            </a:r>
            <a:endParaRPr lang="en-IN" dirty="0"/>
          </a:p>
        </p:txBody>
      </p:sp>
      <p:sp>
        <p:nvSpPr>
          <p:cNvPr id="3" name="Content Placeholder 2"/>
          <p:cNvSpPr>
            <a:spLocks noGrp="1"/>
          </p:cNvSpPr>
          <p:nvPr>
            <p:ph idx="1"/>
          </p:nvPr>
        </p:nvSpPr>
        <p:spPr>
          <a:xfrm>
            <a:off x="598957" y="1751287"/>
            <a:ext cx="8596668" cy="4623388"/>
          </a:xfrm>
        </p:spPr>
        <p:txBody>
          <a:bodyPr>
            <a:noAutofit/>
          </a:bodyPr>
          <a:lstStyle/>
          <a:p>
            <a:pPr algn="just"/>
            <a:r>
              <a:rPr lang="en-US" sz="1600" b="1" dirty="0">
                <a:latin typeface="Calibri" panose="020F0502020204030204" pitchFamily="34" charset="0"/>
                <a:cs typeface="Calibri" panose="020F0502020204030204" pitchFamily="34" charset="0"/>
              </a:rPr>
              <a:t>Mycologists and Taxonomists</a:t>
            </a:r>
            <a:r>
              <a:rPr lang="en-US" sz="1600" dirty="0">
                <a:latin typeface="Calibri" panose="020F0502020204030204" pitchFamily="34" charset="0"/>
                <a:cs typeface="Calibri" panose="020F0502020204030204" pitchFamily="34" charset="0"/>
              </a:rPr>
              <a:t>: Professionals studying fungi and taxonomy can use the classification system to accurately identify and categorize mushrooms based on their taxonomy, morphology, and ecological characteristics.</a:t>
            </a:r>
          </a:p>
          <a:p>
            <a:pPr algn="just"/>
            <a:r>
              <a:rPr lang="en-US" sz="1600" b="1" dirty="0">
                <a:latin typeface="Calibri" panose="020F0502020204030204" pitchFamily="34" charset="0"/>
                <a:cs typeface="Calibri" panose="020F0502020204030204" pitchFamily="34" charset="0"/>
              </a:rPr>
              <a:t>Food Safety Agencies</a:t>
            </a:r>
            <a:r>
              <a:rPr lang="en-US" sz="1600" dirty="0">
                <a:latin typeface="Calibri" panose="020F0502020204030204" pitchFamily="34" charset="0"/>
                <a:cs typeface="Calibri" panose="020F0502020204030204" pitchFamily="34" charset="0"/>
              </a:rPr>
              <a:t>: Regulatory bodies and food safety agencies can utilize the system to identify edible and poisonous mushrooms, helping to prevent incidents of mushroom poisoning and ensure the safety of consumers.</a:t>
            </a:r>
          </a:p>
          <a:p>
            <a:pPr algn="just"/>
            <a:r>
              <a:rPr lang="en-US" sz="1600" b="1" dirty="0">
                <a:latin typeface="Calibri" panose="020F0502020204030204" pitchFamily="34" charset="0"/>
                <a:cs typeface="Calibri" panose="020F0502020204030204" pitchFamily="34" charset="0"/>
              </a:rPr>
              <a:t>Pharmaceutical Researchers</a:t>
            </a:r>
            <a:r>
              <a:rPr lang="en-US" sz="1600" dirty="0">
                <a:latin typeface="Calibri" panose="020F0502020204030204" pitchFamily="34" charset="0"/>
                <a:cs typeface="Calibri" panose="020F0502020204030204" pitchFamily="34" charset="0"/>
              </a:rPr>
              <a:t>: Researchers in the pharmaceutical industry can benefit from the system by identifying mushrooms with medicinal properties and exploring their potential applications in drug development and healthcare.</a:t>
            </a:r>
          </a:p>
          <a:p>
            <a:pPr algn="just"/>
            <a:r>
              <a:rPr lang="en-US" sz="1600" b="1" dirty="0">
                <a:latin typeface="Calibri" panose="020F0502020204030204" pitchFamily="34" charset="0"/>
                <a:cs typeface="Calibri" panose="020F0502020204030204" pitchFamily="34" charset="0"/>
              </a:rPr>
              <a:t>Ecologists and Conservationists</a:t>
            </a:r>
            <a:r>
              <a:rPr lang="en-US" sz="1600" dirty="0">
                <a:latin typeface="Calibri" panose="020F0502020204030204" pitchFamily="34" charset="0"/>
                <a:cs typeface="Calibri" panose="020F0502020204030204" pitchFamily="34" charset="0"/>
              </a:rPr>
              <a:t>: Ecologists and conservationists can use the classification system to study the biodiversity of mushrooms, assess their ecological roles, and inform conservation efforts aimed at preserving mushroom habitats and species diversity.</a:t>
            </a:r>
          </a:p>
          <a:p>
            <a:pPr algn="just"/>
            <a:r>
              <a:rPr lang="en-US" sz="1600" b="1" dirty="0">
                <a:latin typeface="Calibri" panose="020F0502020204030204" pitchFamily="34" charset="0"/>
                <a:cs typeface="Calibri" panose="020F0502020204030204" pitchFamily="34" charset="0"/>
              </a:rPr>
              <a:t>Healthcare Professionals</a:t>
            </a:r>
            <a:r>
              <a:rPr lang="en-US" sz="1600" dirty="0">
                <a:latin typeface="Calibri" panose="020F0502020204030204" pitchFamily="34" charset="0"/>
                <a:cs typeface="Calibri" panose="020F0502020204030204" pitchFamily="34" charset="0"/>
              </a:rPr>
              <a:t>: Healthcare professionals, including doctors and herbalists, can use the system to identify mushrooms with therapeutic properties and recommend them for complementary and alternative medicine practices.</a:t>
            </a:r>
          </a:p>
          <a:p>
            <a:pPr algn="just"/>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592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560975" cy="539931"/>
          </a:xfrm>
        </p:spPr>
        <p:txBody>
          <a:bodyPr>
            <a:normAutofit fontScale="90000"/>
          </a:bodyPr>
          <a:lstStyle/>
          <a:p>
            <a:r>
              <a:rPr lang="en-US" dirty="0" smtClean="0"/>
              <a:t>Solution and its value proposition</a:t>
            </a:r>
            <a:endParaRPr lang="en-IN" dirty="0"/>
          </a:p>
        </p:txBody>
      </p:sp>
      <p:sp>
        <p:nvSpPr>
          <p:cNvPr id="3" name="Content Placeholder 2"/>
          <p:cNvSpPr>
            <a:spLocks noGrp="1"/>
          </p:cNvSpPr>
          <p:nvPr>
            <p:ph idx="1"/>
          </p:nvPr>
        </p:nvSpPr>
        <p:spPr>
          <a:xfrm>
            <a:off x="677334" y="1585823"/>
            <a:ext cx="8596668" cy="4222794"/>
          </a:xfrm>
        </p:spPr>
        <p:txBody>
          <a:bodyPr>
            <a:noAutofit/>
          </a:bodyPr>
          <a:lstStyle/>
          <a:p>
            <a:pPr algn="just"/>
            <a:r>
              <a:rPr lang="en-US" sz="1600" b="1" dirty="0">
                <a:latin typeface="Calibri" panose="020F0502020204030204" pitchFamily="34" charset="0"/>
                <a:cs typeface="Calibri" panose="020F0502020204030204" pitchFamily="34" charset="0"/>
              </a:rPr>
              <a:t>Accurate Identification</a:t>
            </a:r>
            <a:r>
              <a:rPr lang="en-US" sz="1600" dirty="0">
                <a:latin typeface="Calibri" panose="020F0502020204030204" pitchFamily="34" charset="0"/>
                <a:cs typeface="Calibri" panose="020F0502020204030204" pitchFamily="34" charset="0"/>
              </a:rPr>
              <a:t>: The classification system offers precise identification of mushrooms based on their taxonomy, morphology, and other attributes, enabling users to distinguish between edible, poisonous, and medicinal varieties with confidence.</a:t>
            </a:r>
          </a:p>
          <a:p>
            <a:pPr algn="just"/>
            <a:r>
              <a:rPr lang="en-US" sz="1600" b="1" dirty="0">
                <a:latin typeface="Calibri" panose="020F0502020204030204" pitchFamily="34" charset="0"/>
                <a:cs typeface="Calibri" panose="020F0502020204030204" pitchFamily="34" charset="0"/>
              </a:rPr>
              <a:t>Enhanced Food Safety</a:t>
            </a:r>
            <a:r>
              <a:rPr lang="en-US" sz="1600" dirty="0">
                <a:latin typeface="Calibri" panose="020F0502020204030204" pitchFamily="34" charset="0"/>
                <a:cs typeface="Calibri" panose="020F0502020204030204" pitchFamily="34" charset="0"/>
              </a:rPr>
              <a:t>: Food safety agencies and consumers can use the system to identify safe-to-consume mushrooms, reducing the risk of mushroom poisoning and enhancing public health.</a:t>
            </a:r>
          </a:p>
          <a:p>
            <a:pPr algn="just"/>
            <a:r>
              <a:rPr lang="en-US" sz="1600" b="1" dirty="0">
                <a:latin typeface="Calibri" panose="020F0502020204030204" pitchFamily="34" charset="0"/>
                <a:cs typeface="Calibri" panose="020F0502020204030204" pitchFamily="34" charset="0"/>
              </a:rPr>
              <a:t>Scientific Research</a:t>
            </a:r>
            <a:r>
              <a:rPr lang="en-US" sz="1600" dirty="0">
                <a:latin typeface="Calibri" panose="020F0502020204030204" pitchFamily="34" charset="0"/>
                <a:cs typeface="Calibri" panose="020F0502020204030204" pitchFamily="34" charset="0"/>
              </a:rPr>
              <a:t>: Researchers in mycology, ecology, and pharmaceuticals can access a wealth of data on mushroom attributes, facilitating studies on biodiversity, ecological roles, and medicinal properties of mushrooms.</a:t>
            </a:r>
          </a:p>
          <a:p>
            <a:pPr algn="just"/>
            <a:r>
              <a:rPr lang="en-US" sz="1600" b="1" dirty="0">
                <a:latin typeface="Calibri" panose="020F0502020204030204" pitchFamily="34" charset="0"/>
                <a:cs typeface="Calibri" panose="020F0502020204030204" pitchFamily="34" charset="0"/>
              </a:rPr>
              <a:t>Conservation Efforts</a:t>
            </a:r>
            <a:r>
              <a:rPr lang="en-US" sz="1600" dirty="0">
                <a:latin typeface="Calibri" panose="020F0502020204030204" pitchFamily="34" charset="0"/>
                <a:cs typeface="Calibri" panose="020F0502020204030204" pitchFamily="34" charset="0"/>
              </a:rPr>
              <a:t>: Ecologists and conservationists can utilize the system to assess the ecological importance of mushrooms, identify threatened species, and inform conservation strategies aimed at preserving fungal biodiversity and habitats.</a:t>
            </a:r>
          </a:p>
          <a:p>
            <a:pPr algn="just"/>
            <a:r>
              <a:rPr lang="en-US" sz="1600" b="1" dirty="0">
                <a:latin typeface="Calibri" panose="020F0502020204030204" pitchFamily="34" charset="0"/>
                <a:cs typeface="Calibri" panose="020F0502020204030204" pitchFamily="34" charset="0"/>
              </a:rPr>
              <a:t>Healthcare Applications</a:t>
            </a:r>
            <a:r>
              <a:rPr lang="en-US" sz="1600" dirty="0">
                <a:latin typeface="Calibri" panose="020F0502020204030204" pitchFamily="34" charset="0"/>
                <a:cs typeface="Calibri" panose="020F0502020204030204" pitchFamily="34" charset="0"/>
              </a:rPr>
              <a:t>: Healthcare professionals can benefit from the system by identifying mushrooms with therapeutic properties, potentially leading to the discovery of new medicinal compounds and complementary treatment options.</a:t>
            </a:r>
          </a:p>
          <a:p>
            <a:pPr algn="just"/>
            <a:endParaRPr lang="en-IN"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850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70560"/>
          </a:xfrm>
        </p:spPr>
        <p:txBody>
          <a:bodyPr/>
          <a:lstStyle/>
          <a:p>
            <a:r>
              <a:rPr lang="en-US" dirty="0" smtClean="0"/>
              <a:t>The Wow in the solution</a:t>
            </a:r>
            <a:endParaRPr lang="en-IN" dirty="0"/>
          </a:p>
        </p:txBody>
      </p:sp>
      <p:sp>
        <p:nvSpPr>
          <p:cNvPr id="3" name="Content Placeholder 2"/>
          <p:cNvSpPr>
            <a:spLocks noGrp="1"/>
          </p:cNvSpPr>
          <p:nvPr>
            <p:ph idx="1"/>
          </p:nvPr>
        </p:nvSpPr>
        <p:spPr>
          <a:xfrm>
            <a:off x="677333" y="1411652"/>
            <a:ext cx="8780175" cy="5023982"/>
          </a:xfrm>
        </p:spPr>
        <p:txBody>
          <a:bodyPr>
            <a:noAutofit/>
          </a:bodyPr>
          <a:lstStyle/>
          <a:p>
            <a:pPr marL="0" indent="0" algn="just">
              <a:buNone/>
            </a:pPr>
            <a:r>
              <a:rPr lang="en-US" sz="1600" dirty="0">
                <a:latin typeface="Calibri" panose="020F0502020204030204" pitchFamily="34" charset="0"/>
                <a:cs typeface="Calibri" panose="020F0502020204030204" pitchFamily="34" charset="0"/>
              </a:rPr>
              <a:t>The wow factor in the proposed solution lies in its ability to revolutionize the way mushrooms are understood, classified, and utilized across various domains. Here are some key wow factors:</a:t>
            </a:r>
          </a:p>
          <a:p>
            <a:pPr algn="just"/>
            <a:r>
              <a:rPr lang="en-US" sz="1600" b="1" dirty="0">
                <a:latin typeface="Calibri" panose="020F0502020204030204" pitchFamily="34" charset="0"/>
                <a:cs typeface="Calibri" panose="020F0502020204030204" pitchFamily="34" charset="0"/>
              </a:rPr>
              <a:t>Precision and Accuracy</a:t>
            </a:r>
            <a:r>
              <a:rPr lang="en-US" sz="1600" dirty="0">
                <a:latin typeface="Calibri" panose="020F0502020204030204" pitchFamily="34" charset="0"/>
                <a:cs typeface="Calibri" panose="020F0502020204030204" pitchFamily="34" charset="0"/>
              </a:rPr>
              <a:t>: The system employs cutting-edge data analytics techniques to provide highly accurate and precise classification of mushrooms. This precision ensures that users can confidently identify mushrooms for various purposes, such as consumption, research, or conservation.</a:t>
            </a:r>
          </a:p>
          <a:p>
            <a:pPr algn="just"/>
            <a:r>
              <a:rPr lang="en-US" sz="1600" b="1" dirty="0">
                <a:latin typeface="Calibri" panose="020F0502020204030204" pitchFamily="34" charset="0"/>
                <a:cs typeface="Calibri" panose="020F0502020204030204" pitchFamily="34" charset="0"/>
              </a:rPr>
              <a:t>Comprehensive Insights</a:t>
            </a:r>
            <a:r>
              <a:rPr lang="en-US" sz="1600" dirty="0">
                <a:latin typeface="Calibri" panose="020F0502020204030204" pitchFamily="34" charset="0"/>
                <a:cs typeface="Calibri" panose="020F0502020204030204" pitchFamily="34" charset="0"/>
              </a:rPr>
              <a:t>: By incorporating multiple attributes such as taxonomy, edibility, habitat, morphology, ecological role, and medicinal properties, the system offers comprehensive insights into the diverse world of mushrooms. This depth of information goes beyond mere identification and enables users to gain a holistic understanding of mushrooms and their ecological significance.</a:t>
            </a:r>
          </a:p>
          <a:p>
            <a:pPr algn="just"/>
            <a:r>
              <a:rPr lang="en-US" sz="1600" b="1" dirty="0">
                <a:latin typeface="Calibri" panose="020F0502020204030204" pitchFamily="34" charset="0"/>
                <a:cs typeface="Calibri" panose="020F0502020204030204" pitchFamily="34" charset="0"/>
              </a:rPr>
              <a:t>Real-World Impact</a:t>
            </a:r>
            <a:r>
              <a:rPr lang="en-US" sz="1600" dirty="0">
                <a:latin typeface="Calibri" panose="020F0502020204030204" pitchFamily="34" charset="0"/>
                <a:cs typeface="Calibri" panose="020F0502020204030204" pitchFamily="34" charset="0"/>
              </a:rPr>
              <a:t>: The solution addresses real-world challenges such as food safety, biodiversity conservation, and healthcare by providing actionable insights and information. It has the potential to significantly reduce incidents of mushroom poisoning, inform conservation efforts, and contribute to the discovery of novel medicinal compounds.</a:t>
            </a:r>
          </a:p>
          <a:p>
            <a:pPr algn="just"/>
            <a:r>
              <a:rPr lang="en-US" sz="1600" b="1" dirty="0">
                <a:latin typeface="Calibri" panose="020F0502020204030204" pitchFamily="34" charset="0"/>
                <a:cs typeface="Calibri" panose="020F0502020204030204" pitchFamily="34" charset="0"/>
              </a:rPr>
              <a:t>Innovation in Data Analytics</a:t>
            </a:r>
            <a:r>
              <a:rPr lang="en-US" sz="1600" dirty="0">
                <a:latin typeface="Calibri" panose="020F0502020204030204" pitchFamily="34" charset="0"/>
                <a:cs typeface="Calibri" panose="020F0502020204030204" pitchFamily="34" charset="0"/>
              </a:rPr>
              <a:t>: The use of advanced data analytics techniques, including machine learning and statistical modeling, represents a pioneering approach to mushroom classification. This innovation not only enhances the accuracy and efficiency of classification but also opens up new avenues for research and discovery in mycology and related fields</a:t>
            </a:r>
            <a:r>
              <a:rPr lang="en-US" sz="1600" dirty="0" smtClean="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055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579" y="200297"/>
            <a:ext cx="8596668" cy="661851"/>
          </a:xfrm>
        </p:spPr>
        <p:txBody>
          <a:bodyPr/>
          <a:lstStyle/>
          <a:p>
            <a:r>
              <a:rPr lang="en-US" dirty="0" smtClean="0"/>
              <a:t>Modelling</a:t>
            </a:r>
            <a:endParaRPr lang="en-IN" dirty="0"/>
          </a:p>
        </p:txBody>
      </p:sp>
      <p:sp>
        <p:nvSpPr>
          <p:cNvPr id="4" name="AutoShape 2" descr="Steps involved in Mushroom classification using Artificial Neural...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4040777" y="129558"/>
            <a:ext cx="5265438" cy="5414200"/>
          </a:xfrm>
          <a:prstGeom prst="rect">
            <a:avLst/>
          </a:prstGeom>
        </p:spPr>
      </p:pic>
      <p:pic>
        <p:nvPicPr>
          <p:cNvPr id="1028" name="Picture 4" descr="Applied Sciences | Free Full-Text | A New Deep Learning Model for the  Classification of Poisonous and Edible Mushrooms Based on Improved AlexNet  Convolutional Neural Networ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7130" y="4465161"/>
            <a:ext cx="4706007" cy="1317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6199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2961</TotalTime>
  <Words>1002</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 3</vt:lpstr>
      <vt:lpstr>Facet</vt:lpstr>
      <vt:lpstr>PowerPoint Presentation</vt:lpstr>
      <vt:lpstr>Project Title</vt:lpstr>
      <vt:lpstr>AGENDA</vt:lpstr>
      <vt:lpstr>Problem Statement</vt:lpstr>
      <vt:lpstr>Project Overview</vt:lpstr>
      <vt:lpstr>Who are the end users?</vt:lpstr>
      <vt:lpstr>Solution and its value proposition</vt:lpstr>
      <vt:lpstr>The Wow in the solution</vt:lpstr>
      <vt:lpstr>Modelling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dc:creator>
  <cp:lastModifiedBy>Deva</cp:lastModifiedBy>
  <cp:revision>17</cp:revision>
  <dcterms:created xsi:type="dcterms:W3CDTF">2024-04-01T14:28:37Z</dcterms:created>
  <dcterms:modified xsi:type="dcterms:W3CDTF">2024-04-03T16:05:50Z</dcterms:modified>
</cp:coreProperties>
</file>