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audio1.bin" ContentType="audio/unknown"/>
  <Override PartName="/ppt/media/audio2.bin" ContentType="audio/unknown"/>
  <Override PartName="/ppt/media/audio3.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6"/>
  </p:notesMasterIdLst>
  <p:handoutMasterIdLst>
    <p:handoutMasterId r:id="rId67"/>
  </p:handoutMasterIdLst>
  <p:sldIdLst>
    <p:sldId id="454" r:id="rId2"/>
    <p:sldId id="455" r:id="rId3"/>
    <p:sldId id="467" r:id="rId4"/>
    <p:sldId id="468" r:id="rId5"/>
    <p:sldId id="469" r:id="rId6"/>
    <p:sldId id="505" r:id="rId7"/>
    <p:sldId id="516" r:id="rId8"/>
    <p:sldId id="517" r:id="rId9"/>
    <p:sldId id="518" r:id="rId10"/>
    <p:sldId id="519" r:id="rId11"/>
    <p:sldId id="520" r:id="rId12"/>
    <p:sldId id="521" r:id="rId13"/>
    <p:sldId id="522" r:id="rId14"/>
    <p:sldId id="523" r:id="rId15"/>
    <p:sldId id="524" r:id="rId16"/>
    <p:sldId id="525" r:id="rId17"/>
    <p:sldId id="466" r:id="rId18"/>
    <p:sldId id="506" r:id="rId19"/>
    <p:sldId id="526" r:id="rId20"/>
    <p:sldId id="507" r:id="rId21"/>
    <p:sldId id="471" r:id="rId22"/>
    <p:sldId id="472" r:id="rId23"/>
    <p:sldId id="508" r:id="rId24"/>
    <p:sldId id="460" r:id="rId25"/>
    <p:sldId id="527" r:id="rId26"/>
    <p:sldId id="528" r:id="rId27"/>
    <p:sldId id="529" r:id="rId28"/>
    <p:sldId id="530" r:id="rId29"/>
    <p:sldId id="531" r:id="rId30"/>
    <p:sldId id="547" r:id="rId31"/>
    <p:sldId id="532" r:id="rId32"/>
    <p:sldId id="548" r:id="rId33"/>
    <p:sldId id="533" r:id="rId34"/>
    <p:sldId id="534" r:id="rId35"/>
    <p:sldId id="535" r:id="rId36"/>
    <p:sldId id="536" r:id="rId37"/>
    <p:sldId id="549" r:id="rId38"/>
    <p:sldId id="537" r:id="rId39"/>
    <p:sldId id="538" r:id="rId40"/>
    <p:sldId id="551" r:id="rId41"/>
    <p:sldId id="539" r:id="rId42"/>
    <p:sldId id="550" r:id="rId43"/>
    <p:sldId id="552" r:id="rId44"/>
    <p:sldId id="540" r:id="rId45"/>
    <p:sldId id="541" r:id="rId46"/>
    <p:sldId id="542" r:id="rId47"/>
    <p:sldId id="543" r:id="rId48"/>
    <p:sldId id="544" r:id="rId49"/>
    <p:sldId id="545" r:id="rId50"/>
    <p:sldId id="546" r:id="rId51"/>
    <p:sldId id="553" r:id="rId52"/>
    <p:sldId id="554" r:id="rId53"/>
    <p:sldId id="498" r:id="rId54"/>
    <p:sldId id="555" r:id="rId55"/>
    <p:sldId id="556" r:id="rId56"/>
    <p:sldId id="499" r:id="rId57"/>
    <p:sldId id="500" r:id="rId58"/>
    <p:sldId id="501" r:id="rId59"/>
    <p:sldId id="502" r:id="rId60"/>
    <p:sldId id="503" r:id="rId61"/>
    <p:sldId id="504" r:id="rId62"/>
    <p:sldId id="557" r:id="rId63"/>
    <p:sldId id="558" r:id="rId64"/>
    <p:sldId id="559" r:id="rId65"/>
  </p:sldIdLst>
  <p:sldSz cx="9144000" cy="6858000" type="screen4x3"/>
  <p:notesSz cx="6797675" cy="9928225"/>
  <p:custShowLst>
    <p:custShow name="分圆术" id="0">
      <p:sldLst/>
    </p:custShow>
  </p:custShowLst>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800000"/>
    <a:srgbClr val="FF9999"/>
    <a:srgbClr val="FFCC00"/>
    <a:srgbClr val="00FFFF"/>
    <a:srgbClr val="990099"/>
    <a:srgbClr val="FF0000"/>
    <a:srgbClr val="FF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7" autoAdjust="0"/>
    <p:restoredTop sz="86392" autoAdjust="0"/>
  </p:normalViewPr>
  <p:slideViewPr>
    <p:cSldViewPr>
      <p:cViewPr>
        <p:scale>
          <a:sx n="51" d="100"/>
          <a:sy n="51" d="100"/>
        </p:scale>
        <p:origin x="-564" y="-276"/>
      </p:cViewPr>
      <p:guideLst>
        <p:guide orient="horz" pos="432"/>
        <p:guide pos="432"/>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slide" Target="slides/slide32.xml"/><Relationship Id="rId1"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DBE14F09-C90C-B449-A17A-34177EE35A53}" type="datetimeFigureOut">
              <a:rPr kumimoji="1" lang="zh-CN" altLang="en-US" smtClean="0"/>
              <a:t>2019/11/7</a:t>
            </a:fld>
            <a:endParaRPr kumimoji="1"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FD25FD8-389B-DF4F-A161-1EE90307E755}" type="slidenum">
              <a:rPr kumimoji="1" lang="zh-CN" altLang="en-US" smtClean="0"/>
              <a:t>‹#›</a:t>
            </a:fld>
            <a:endParaRPr kumimoji="1" lang="zh-CN" altLang="en-US"/>
          </a:p>
        </p:txBody>
      </p:sp>
    </p:spTree>
    <p:extLst>
      <p:ext uri="{BB962C8B-B14F-4D97-AF65-F5344CB8AC3E}">
        <p14:creationId xmlns:p14="http://schemas.microsoft.com/office/powerpoint/2010/main" val="23852808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8915" name="Rectangle 3"/>
          <p:cNvSpPr>
            <a:spLocks noGrp="1" noChangeArrowheads="1"/>
          </p:cNvSpPr>
          <p:nvPr>
            <p:ph type="dt" idx="1"/>
          </p:nvPr>
        </p:nvSpPr>
        <p:spPr bwMode="auto">
          <a:xfrm>
            <a:off x="3852016"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891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18" name="Rectangle 6"/>
          <p:cNvSpPr>
            <a:spLocks noGrp="1" noChangeArrowheads="1"/>
          </p:cNvSpPr>
          <p:nvPr>
            <p:ph type="ftr" sz="quarter" idx="4"/>
          </p:nvPr>
        </p:nvSpPr>
        <p:spPr bwMode="auto">
          <a:xfrm>
            <a:off x="0" y="9431814"/>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8919"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DB4A14F-A52E-466F-AE34-22AF19E727B0}" type="slidenum">
              <a:rPr lang="en-US" altLang="zh-CN"/>
              <a:pPr/>
              <a:t>‹#›</a:t>
            </a:fld>
            <a:endParaRPr lang="en-US" altLang="zh-CN"/>
          </a:p>
        </p:txBody>
      </p:sp>
    </p:spTree>
    <p:extLst>
      <p:ext uri="{BB962C8B-B14F-4D97-AF65-F5344CB8AC3E}">
        <p14:creationId xmlns:p14="http://schemas.microsoft.com/office/powerpoint/2010/main" val="389231784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Tree>
    <p:extLst>
      <p:ext uri="{BB962C8B-B14F-4D97-AF65-F5344CB8AC3E}">
        <p14:creationId xmlns:p14="http://schemas.microsoft.com/office/powerpoint/2010/main" val="1007032942"/>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Tree>
    <p:extLst>
      <p:ext uri="{BB962C8B-B14F-4D97-AF65-F5344CB8AC3E}">
        <p14:creationId xmlns:p14="http://schemas.microsoft.com/office/powerpoint/2010/main" val="4047404267"/>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78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
        <p:nvSpPr>
          <p:cNvPr id="5" name="Text Box 10"/>
          <p:cNvSpPr txBox="1">
            <a:spLocks noChangeArrowheads="1"/>
          </p:cNvSpPr>
          <p:nvPr userDrawn="1"/>
        </p:nvSpPr>
        <p:spPr bwMode="auto">
          <a:xfrm>
            <a:off x="7667625" y="469900"/>
            <a:ext cx="1296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008A"/>
                </a:solidFill>
                <a:latin typeface="Tahoma" charset="0"/>
                <a:ea typeface="楷体" charset="0"/>
                <a:cs typeface="楷体" charset="0"/>
              </a:defRPr>
            </a:lvl1pPr>
            <a:lvl2pPr marL="742950" indent="-285750" eaLnBrk="0" hangingPunct="0">
              <a:defRPr sz="2800" b="1">
                <a:solidFill>
                  <a:srgbClr val="00008A"/>
                </a:solidFill>
                <a:latin typeface="Tahoma" charset="0"/>
                <a:ea typeface="楷体" charset="0"/>
                <a:cs typeface="楷体" charset="0"/>
              </a:defRPr>
            </a:lvl2pPr>
            <a:lvl3pPr marL="1143000" indent="-228600" eaLnBrk="0" hangingPunct="0">
              <a:defRPr sz="2800" b="1">
                <a:solidFill>
                  <a:srgbClr val="00008A"/>
                </a:solidFill>
                <a:latin typeface="Tahoma" charset="0"/>
                <a:ea typeface="楷体" charset="0"/>
                <a:cs typeface="楷体" charset="0"/>
              </a:defRPr>
            </a:lvl3pPr>
            <a:lvl4pPr marL="1600200" indent="-228600" eaLnBrk="0" hangingPunct="0">
              <a:defRPr sz="2800" b="1">
                <a:solidFill>
                  <a:srgbClr val="00008A"/>
                </a:solidFill>
                <a:latin typeface="Tahoma" charset="0"/>
                <a:ea typeface="楷体" charset="0"/>
                <a:cs typeface="楷体" charset="0"/>
              </a:defRPr>
            </a:lvl4pPr>
            <a:lvl5pPr marL="2057400" indent="-228600" eaLnBrk="0" hangingPunct="0">
              <a:defRPr sz="2800" b="1">
                <a:solidFill>
                  <a:srgbClr val="00008A"/>
                </a:solidFill>
                <a:latin typeface="Tahoma" charset="0"/>
                <a:ea typeface="楷体" charset="0"/>
                <a:cs typeface="楷体" charset="0"/>
              </a:defRPr>
            </a:lvl5pPr>
            <a:lvl6pPr marL="2514600" indent="-228600" eaLnBrk="0" fontAlgn="base" hangingPunct="0">
              <a:spcBef>
                <a:spcPct val="0"/>
              </a:spcBef>
              <a:spcAft>
                <a:spcPct val="0"/>
              </a:spcAft>
              <a:defRPr sz="2800" b="1">
                <a:solidFill>
                  <a:srgbClr val="00008A"/>
                </a:solidFill>
                <a:latin typeface="Tahoma" charset="0"/>
                <a:ea typeface="楷体" charset="0"/>
                <a:cs typeface="楷体" charset="0"/>
              </a:defRPr>
            </a:lvl6pPr>
            <a:lvl7pPr marL="2971800" indent="-228600" eaLnBrk="0" fontAlgn="base" hangingPunct="0">
              <a:spcBef>
                <a:spcPct val="0"/>
              </a:spcBef>
              <a:spcAft>
                <a:spcPct val="0"/>
              </a:spcAft>
              <a:defRPr sz="2800" b="1">
                <a:solidFill>
                  <a:srgbClr val="00008A"/>
                </a:solidFill>
                <a:latin typeface="Tahoma" charset="0"/>
                <a:ea typeface="楷体" charset="0"/>
                <a:cs typeface="楷体" charset="0"/>
              </a:defRPr>
            </a:lvl7pPr>
            <a:lvl8pPr marL="3429000" indent="-228600" eaLnBrk="0" fontAlgn="base" hangingPunct="0">
              <a:spcBef>
                <a:spcPct val="0"/>
              </a:spcBef>
              <a:spcAft>
                <a:spcPct val="0"/>
              </a:spcAft>
              <a:defRPr sz="2800" b="1">
                <a:solidFill>
                  <a:srgbClr val="00008A"/>
                </a:solidFill>
                <a:latin typeface="Tahoma" charset="0"/>
                <a:ea typeface="楷体" charset="0"/>
                <a:cs typeface="楷体" charset="0"/>
              </a:defRPr>
            </a:lvl8pPr>
            <a:lvl9pPr marL="3886200" indent="-228600" eaLnBrk="0" fontAlgn="base" hangingPunct="0">
              <a:spcBef>
                <a:spcPct val="0"/>
              </a:spcBef>
              <a:spcAft>
                <a:spcPct val="0"/>
              </a:spcAft>
              <a:defRPr sz="2800" b="1">
                <a:solidFill>
                  <a:srgbClr val="00008A"/>
                </a:solidFill>
                <a:latin typeface="Tahoma" charset="0"/>
                <a:ea typeface="楷体" charset="0"/>
                <a:cs typeface="楷体" charset="0"/>
              </a:defRPr>
            </a:lvl9pPr>
          </a:lstStyle>
          <a:p>
            <a:pPr eaLnBrk="1" hangingPunct="1"/>
            <a:r>
              <a:rPr kumimoji="1" lang="en-US" altLang="zh-CN" sz="1800" dirty="0">
                <a:solidFill>
                  <a:srgbClr val="003300"/>
                </a:solidFill>
                <a:latin typeface="Times New Roman" charset="0"/>
                <a:ea typeface="华文细黑" charset="0"/>
                <a:cs typeface="华文细黑" charset="0"/>
              </a:rPr>
              <a:t>Page </a:t>
            </a:r>
            <a:fld id="{BCDFCDE0-F2E7-9B40-9612-8A29C74FC977}" type="slidenum">
              <a:rPr kumimoji="1" lang="en-US" altLang="zh-CN" sz="1800">
                <a:solidFill>
                  <a:srgbClr val="003300"/>
                </a:solidFill>
                <a:latin typeface="Times New Roman" charset="0"/>
                <a:ea typeface="华文细黑" charset="0"/>
                <a:cs typeface="华文细黑" charset="0"/>
              </a:rPr>
              <a:pPr eaLnBrk="1" hangingPunct="1"/>
              <a:t>‹#›</a:t>
            </a:fld>
            <a:endParaRPr kumimoji="1" lang="en-US" altLang="zh-CN" sz="1800" dirty="0">
              <a:solidFill>
                <a:srgbClr val="003300"/>
              </a:solidFill>
              <a:latin typeface="Times New Roman" charset="0"/>
              <a:ea typeface="华文细黑" charset="0"/>
              <a:cs typeface="华文细黑" charset="0"/>
            </a:endParaRPr>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Lst>
  <p:transition>
    <p:wipe/>
  </p:transition>
  <p:timing>
    <p:tnLst>
      <p:par>
        <p:cTn id="1" dur="indefinite" restart="never" nodeType="tmRoot"/>
      </p:par>
    </p:tnLst>
  </p:timing>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gif"/><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gif"/><Relationship Id="rId5" Type="http://schemas.openxmlformats.org/officeDocument/2006/relationships/image" Target="../media/image2.png"/><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0.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17.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_rels/slide5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21.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4.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27.bin"/><Relationship Id="rId4" Type="http://schemas.openxmlformats.org/officeDocument/2006/relationships/image" Target="../media/image2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0054"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1138" name="Photo Editor 照片" r:id="rId4" imgW="6714286" imgH="6942857" progId="MSPhotoEd.3">
                  <p:embed/>
                </p:oleObj>
              </mc:Choice>
              <mc:Fallback>
                <p:oleObj name="Photo Editor 照片" r:id="rId4" imgW="6714286" imgH="6942857"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0055"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56"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57"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130058"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130060" name="Line 12"/>
          <p:cNvSpPr>
            <a:spLocks noChangeShapeType="1"/>
          </p:cNvSpPr>
          <p:nvPr/>
        </p:nvSpPr>
        <p:spPr bwMode="auto">
          <a:xfrm>
            <a:off x="36512" y="3429000"/>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65" name="Picture 17"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4924" y="2420938"/>
            <a:ext cx="2016125" cy="1255806"/>
          </a:xfrm>
          <a:prstGeom prst="rect">
            <a:avLst/>
          </a:prstGeom>
          <a:noFill/>
          <a:extLst>
            <a:ext uri="{909E8E84-426E-40DD-AFC4-6F175D3DCCD1}">
              <a14:hiddenFill xmlns:a14="http://schemas.microsoft.com/office/drawing/2010/main">
                <a:solidFill>
                  <a:srgbClr val="FFFFFF"/>
                </a:solidFill>
              </a14:hiddenFill>
            </a:ext>
          </a:extLst>
        </p:spPr>
      </p:pic>
      <p:sp>
        <p:nvSpPr>
          <p:cNvPr id="130066" name="Text Box 18"/>
          <p:cNvSpPr txBox="1">
            <a:spLocks noChangeArrowheads="1"/>
          </p:cNvSpPr>
          <p:nvPr/>
        </p:nvSpPr>
        <p:spPr bwMode="auto">
          <a:xfrm>
            <a:off x="4700787" y="4211638"/>
            <a:ext cx="210346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smtClean="0">
                <a:effectLst>
                  <a:outerShdw blurRad="38100" dist="38100" dir="2700000" algn="tl">
                    <a:srgbClr val="C0C0C0"/>
                  </a:outerShdw>
                </a:effectLst>
              </a:rPr>
              <a:t>李昊</a:t>
            </a:r>
            <a:endParaRPr lang="en-US" altLang="zh-CN" sz="3200" b="1" dirty="0" smtClean="0">
              <a:effectLst>
                <a:outerShdw blurRad="38100" dist="38100" dir="2700000" algn="tl">
                  <a:srgbClr val="C0C0C0"/>
                </a:outerShdw>
              </a:effectLst>
            </a:endParaRPr>
          </a:p>
          <a:p>
            <a:pPr algn="ctr"/>
            <a:r>
              <a:rPr lang="zh-CN" altLang="en-US" sz="3200" b="1" dirty="0" smtClean="0">
                <a:effectLst>
                  <a:outerShdw blurRad="38100" dist="38100" dir="2700000" algn="tl">
                    <a:srgbClr val="C0C0C0"/>
                  </a:outerShdw>
                </a:effectLst>
              </a:rPr>
              <a:t>信息楼</a:t>
            </a:r>
            <a:r>
              <a:rPr lang="en-US" altLang="zh-CN" sz="3200" b="1" dirty="0" smtClean="0">
                <a:effectLst>
                  <a:outerShdw blurRad="38100" dist="38100" dir="2700000" algn="tl">
                    <a:srgbClr val="C0C0C0"/>
                  </a:outerShdw>
                </a:effectLst>
              </a:rPr>
              <a:t>312</a:t>
            </a:r>
            <a:endParaRPr lang="en-US" altLang="zh-CN" sz="3200" b="1" dirty="0">
              <a:effectLst>
                <a:outerShdw blurRad="38100" dist="38100" dir="2700000" algn="tl">
                  <a:srgbClr val="C0C0C0"/>
                </a:outerShdw>
              </a:effectLst>
            </a:endParaRPr>
          </a:p>
        </p:txBody>
      </p:sp>
      <p:pic>
        <p:nvPicPr>
          <p:cNvPr id="130069" name="Picture 21" descr="D:\lihao's lair\RUC\人大校徽.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2">
            <a:hlinkClick r:id="" action="ppaction://noaction" highlightClick="1"/>
            <a:hlinkHover r:id="" action="ppaction://noaction" highlightClick="1"/>
          </p:cNvPr>
          <p:cNvSpPr txBox="1">
            <a:spLocks noChangeArrowheads="1"/>
          </p:cNvSpPr>
          <p:nvPr/>
        </p:nvSpPr>
        <p:spPr bwMode="auto">
          <a:xfrm>
            <a:off x="3205038" y="1556792"/>
            <a:ext cx="5759450" cy="1433513"/>
          </a:xfrm>
          <a:prstGeom prst="rect">
            <a:avLst/>
          </a:prstGeom>
          <a:noFill/>
          <a:ln>
            <a:noFill/>
          </a:ln>
          <a:effectLst>
            <a:outerShdw blurRad="63500" dist="53882" dir="2700000" algn="ctr" rotWithShape="0">
              <a:schemeClr val="tx1">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8800" dirty="0">
                <a:solidFill>
                  <a:srgbClr val="FF9933"/>
                </a:solidFill>
                <a:latin typeface="Arial" charset="0"/>
              </a:rPr>
              <a:t>离散数学</a:t>
            </a:r>
          </a:p>
        </p:txBody>
      </p:sp>
    </p:spTree>
    <p:extLst>
      <p:ext uri="{BB962C8B-B14F-4D97-AF65-F5344CB8AC3E}">
        <p14:creationId xmlns:p14="http://schemas.microsoft.com/office/powerpoint/2010/main" val="13197956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iterate type="lt">
                                    <p:tmPct val="100000"/>
                                  </p:iterate>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kumimoji="0" lang="zh-CN" altLang="en-US" sz="4000" b="1" smtClean="0">
                <a:solidFill>
                  <a:srgbClr val="3333FF"/>
                </a:solidFill>
              </a:rPr>
              <a:t>逻辑的历史</a:t>
            </a:r>
          </a:p>
        </p:txBody>
      </p:sp>
      <p:sp>
        <p:nvSpPr>
          <p:cNvPr id="15363" name="Rectangle 3"/>
          <p:cNvSpPr>
            <a:spLocks noGrp="1" noRot="1" noChangeArrowheads="1"/>
          </p:cNvSpPr>
          <p:nvPr>
            <p:ph type="body" idx="1"/>
          </p:nvPr>
        </p:nvSpPr>
        <p:spPr/>
        <p:txBody>
          <a:bodyPr/>
          <a:lstStyle/>
          <a:p>
            <a:pPr eaLnBrk="1" hangingPunct="1"/>
            <a:r>
              <a:rPr kumimoji="0" lang="zh-CN" altLang="en-US" sz="2800" b="1" smtClean="0">
                <a:solidFill>
                  <a:srgbClr val="E32121"/>
                </a:solidFill>
              </a:rPr>
              <a:t>莱布尼茨</a:t>
            </a:r>
            <a:r>
              <a:rPr kumimoji="0" lang="zh-CN" altLang="en-US" sz="2800" b="1" smtClean="0"/>
              <a:t>　（</a:t>
            </a:r>
            <a:r>
              <a:rPr kumimoji="0" lang="en-US" altLang="zh-CN" sz="2800" b="1" smtClean="0"/>
              <a:t>Gottfried Wilhelm von Leibniz</a:t>
            </a:r>
            <a:r>
              <a:rPr kumimoji="0" lang="zh-CN" altLang="en-US" sz="2800" b="1" smtClean="0"/>
              <a:t>， </a:t>
            </a:r>
            <a:r>
              <a:rPr kumimoji="0" lang="en-US" altLang="zh-CN" sz="2800" b="1" smtClean="0"/>
              <a:t>1646-1716</a:t>
            </a:r>
            <a:r>
              <a:rPr kumimoji="0" lang="zh-CN" altLang="en-US" sz="2800" b="1" smtClean="0"/>
              <a:t>）：把数学引入形式逻辑</a:t>
            </a:r>
          </a:p>
          <a:p>
            <a:pPr eaLnBrk="1" hangingPunct="1"/>
            <a:r>
              <a:rPr kumimoji="0" lang="zh-CN" altLang="en-US" sz="2800" b="1" smtClean="0"/>
              <a:t>提出将推理的正确性化归于计算，这种演算能使人们的推理不依赖于对推理过程中的命题的含义的思考，将推理的规则变为演算的规则。</a:t>
            </a:r>
          </a:p>
          <a:p>
            <a:pPr eaLnBrk="1" hangingPunct="1"/>
            <a:r>
              <a:rPr kumimoji="0" lang="zh-CN" altLang="en-US" sz="2800" b="1" smtClean="0"/>
              <a:t>使用一种符号语言来代替自然语言对演算进行描述，将符号的形式和其含义分开。使得演算从很大程度上取决与符号的组合规律，而与其含义无关。</a:t>
            </a:r>
          </a:p>
        </p:txBody>
      </p:sp>
    </p:spTree>
    <p:extLst>
      <p:ext uri="{BB962C8B-B14F-4D97-AF65-F5344CB8AC3E}">
        <p14:creationId xmlns:p14="http://schemas.microsoft.com/office/powerpoint/2010/main" val="2892457940"/>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a:xfrm>
            <a:off x="179388" y="903436"/>
            <a:ext cx="8662987" cy="5549900"/>
          </a:xfrm>
        </p:spPr>
        <p:txBody>
          <a:bodyPr/>
          <a:lstStyle/>
          <a:p>
            <a:pPr eaLnBrk="1" hangingPunct="1">
              <a:lnSpc>
                <a:spcPct val="90000"/>
              </a:lnSpc>
            </a:pPr>
            <a:r>
              <a:rPr kumimoji="0" lang="zh-CN" altLang="en-US" b="1" smtClean="0">
                <a:solidFill>
                  <a:srgbClr val="FF0000"/>
                </a:solidFill>
              </a:rPr>
              <a:t>布尔</a:t>
            </a:r>
            <a:r>
              <a:rPr kumimoji="0" lang="zh-CN" altLang="en-US" b="1" smtClean="0"/>
              <a:t>　（</a:t>
            </a:r>
            <a:r>
              <a:rPr kumimoji="0" lang="en-US" altLang="zh-CN" b="1" smtClean="0"/>
              <a:t>George Boole 1815-1864</a:t>
            </a:r>
            <a:r>
              <a:rPr kumimoji="0" lang="zh-CN" altLang="en-US" b="1" smtClean="0"/>
              <a:t>）：实现了命题逻辑，布尔代数</a:t>
            </a:r>
          </a:p>
          <a:p>
            <a:pPr eaLnBrk="1" hangingPunct="1">
              <a:lnSpc>
                <a:spcPct val="90000"/>
              </a:lnSpc>
            </a:pPr>
            <a:r>
              <a:rPr kumimoji="0" lang="zh-CN" altLang="en-US" b="1" smtClean="0"/>
              <a:t>将有关研究数学运算的代数系统推广到逻辑领域，布尔代数既是一种代数系统，也是一种逻辑演算。</a:t>
            </a:r>
          </a:p>
          <a:p>
            <a:pPr eaLnBrk="1" hangingPunct="1">
              <a:lnSpc>
                <a:spcPct val="90000"/>
              </a:lnSpc>
            </a:pPr>
            <a:r>
              <a:rPr kumimoji="0" lang="zh-CN" altLang="en-US" b="1" smtClean="0">
                <a:solidFill>
                  <a:srgbClr val="FF0000"/>
                </a:solidFill>
              </a:rPr>
              <a:t>弗雷格</a:t>
            </a:r>
            <a:r>
              <a:rPr kumimoji="0" lang="zh-CN" altLang="en-US" b="1" smtClean="0"/>
              <a:t>　（</a:t>
            </a:r>
            <a:r>
              <a:rPr kumimoji="0" lang="en-US" altLang="zh-CN" b="1" smtClean="0"/>
              <a:t>Gottlob Frege</a:t>
            </a:r>
            <a:r>
              <a:rPr kumimoji="0" lang="zh-CN" altLang="en-US" b="1" smtClean="0"/>
              <a:t>，</a:t>
            </a:r>
            <a:r>
              <a:rPr kumimoji="0" lang="en-US" altLang="zh-CN" b="1" smtClean="0"/>
              <a:t>1848-1925</a:t>
            </a:r>
            <a:r>
              <a:rPr kumimoji="0" lang="zh-CN" altLang="en-US" b="1" smtClean="0"/>
              <a:t>）：建立了第一个谓词演算系统</a:t>
            </a:r>
          </a:p>
          <a:p>
            <a:pPr eaLnBrk="1" hangingPunct="1">
              <a:lnSpc>
                <a:spcPct val="90000"/>
              </a:lnSpc>
            </a:pPr>
            <a:r>
              <a:rPr kumimoji="0" lang="en-US" altLang="zh-CN" b="1" smtClean="0"/>
              <a:t>《</a:t>
            </a:r>
            <a:r>
              <a:rPr kumimoji="0" lang="zh-CN" altLang="en-US" b="1" smtClean="0"/>
              <a:t>概念语言</a:t>
            </a:r>
            <a:r>
              <a:rPr kumimoji="0" lang="en-US" altLang="zh-CN" b="1" smtClean="0"/>
              <a:t>——</a:t>
            </a:r>
            <a:r>
              <a:rPr kumimoji="0" lang="zh-CN" altLang="en-US" b="1" smtClean="0"/>
              <a:t>一种按算术的公式语言构成的纯思维公式语言</a:t>
            </a:r>
            <a:r>
              <a:rPr kumimoji="0" lang="en-US" altLang="zh-CN" b="1" smtClean="0"/>
              <a:t>》(1879)</a:t>
            </a:r>
            <a:r>
              <a:rPr kumimoji="0" lang="zh-CN" altLang="en-US" b="1" smtClean="0"/>
              <a:t>的出版标志着数理逻辑的基础部分</a:t>
            </a:r>
            <a:r>
              <a:rPr kumimoji="0" lang="en-US" altLang="zh-CN" b="1" smtClean="0"/>
              <a:t>——</a:t>
            </a:r>
            <a:r>
              <a:rPr kumimoji="0" lang="zh-CN" altLang="en-US" b="1" smtClean="0"/>
              <a:t>命题演算和谓词演算的正式建立。</a:t>
            </a:r>
          </a:p>
          <a:p>
            <a:pPr>
              <a:lnSpc>
                <a:spcPct val="90000"/>
              </a:lnSpc>
            </a:pPr>
            <a:endParaRPr kumimoji="0" lang="zh-CN" altLang="en-US" smtClean="0"/>
          </a:p>
        </p:txBody>
      </p:sp>
    </p:spTree>
    <p:extLst>
      <p:ext uri="{BB962C8B-B14F-4D97-AF65-F5344CB8AC3E}">
        <p14:creationId xmlns:p14="http://schemas.microsoft.com/office/powerpoint/2010/main" val="661446209"/>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Rot="1" noChangeArrowheads="1"/>
          </p:cNvSpPr>
          <p:nvPr>
            <p:ph type="body" idx="1"/>
          </p:nvPr>
        </p:nvSpPr>
        <p:spPr>
          <a:xfrm>
            <a:off x="250825" y="1772841"/>
            <a:ext cx="8591550" cy="3240335"/>
          </a:xfrm>
        </p:spPr>
        <p:txBody>
          <a:bodyPr/>
          <a:lstStyle/>
          <a:p>
            <a:pPr eaLnBrk="1" hangingPunct="1"/>
            <a:r>
              <a:rPr kumimoji="0" lang="zh-CN" altLang="en-US" b="1" dirty="0" smtClean="0">
                <a:solidFill>
                  <a:srgbClr val="FF0000"/>
                </a:solidFill>
              </a:rPr>
              <a:t>哥德尔</a:t>
            </a:r>
            <a:r>
              <a:rPr kumimoji="0" lang="zh-CN" altLang="en-US" b="1" dirty="0" smtClean="0"/>
              <a:t>　（</a:t>
            </a:r>
            <a:r>
              <a:rPr kumimoji="0" lang="en-US" altLang="zh-CN" b="1" dirty="0" smtClean="0"/>
              <a:t>Kurt </a:t>
            </a:r>
            <a:r>
              <a:rPr kumimoji="0" lang="en-US" altLang="zh-CN" b="1" dirty="0" err="1" smtClean="0"/>
              <a:t>Godel</a:t>
            </a:r>
            <a:r>
              <a:rPr kumimoji="0" lang="en-US" altLang="zh-CN" b="1" dirty="0" smtClean="0"/>
              <a:t>, 1906-1978</a:t>
            </a:r>
            <a:r>
              <a:rPr kumimoji="0" lang="zh-CN" altLang="en-US" b="1" dirty="0" smtClean="0">
                <a:solidFill>
                  <a:srgbClr val="000000"/>
                </a:solidFill>
              </a:rPr>
              <a:t>）：不完全性定理，递归函数的可计算性</a:t>
            </a:r>
          </a:p>
          <a:p>
            <a:pPr eaLnBrk="1" hangingPunct="1"/>
            <a:r>
              <a:rPr kumimoji="0" lang="zh-CN" altLang="en-US" b="1" dirty="0" smtClean="0"/>
              <a:t>不完全性定理：一个足够强大的形式系统，如果是一致的则不是完全的，即有的判断在其中是不可证的，既不能断定其为假，也不能证明其为真。</a:t>
            </a:r>
          </a:p>
        </p:txBody>
      </p:sp>
    </p:spTree>
    <p:extLst>
      <p:ext uri="{BB962C8B-B14F-4D97-AF65-F5344CB8AC3E}">
        <p14:creationId xmlns:p14="http://schemas.microsoft.com/office/powerpoint/2010/main" val="2251432310"/>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r>
              <a:rPr kumimoji="0" lang="zh-CN" altLang="en-US" smtClean="0">
                <a:ea typeface="隶书" pitchFamily="49" charset="-122"/>
              </a:rPr>
              <a:t>数理逻辑与计算机</a:t>
            </a:r>
          </a:p>
        </p:txBody>
      </p:sp>
      <p:sp>
        <p:nvSpPr>
          <p:cNvPr id="18435" name="Rectangle 3"/>
          <p:cNvSpPr>
            <a:spLocks noGrp="1" noRot="1" noChangeArrowheads="1"/>
          </p:cNvSpPr>
          <p:nvPr>
            <p:ph type="body" idx="1"/>
          </p:nvPr>
        </p:nvSpPr>
        <p:spPr/>
        <p:txBody>
          <a:bodyPr/>
          <a:lstStyle/>
          <a:p>
            <a:pPr eaLnBrk="1" hangingPunct="1">
              <a:buFont typeface="Wingdings" pitchFamily="2" charset="2"/>
              <a:buNone/>
            </a:pPr>
            <a:r>
              <a:rPr kumimoji="0" lang="zh-CN" altLang="en-US" sz="3800" b="1" smtClean="0"/>
              <a:t>什么是程序？</a:t>
            </a:r>
          </a:p>
          <a:p>
            <a:pPr eaLnBrk="1" hangingPunct="1">
              <a:buFont typeface="Wingdings" pitchFamily="2" charset="2"/>
              <a:buNone/>
            </a:pPr>
            <a:r>
              <a:rPr kumimoji="0" lang="zh-CN" altLang="en-US" sz="3800" b="1" smtClean="0"/>
              <a:t>              程序＝算法＋数据</a:t>
            </a:r>
          </a:p>
          <a:p>
            <a:pPr eaLnBrk="1" hangingPunct="1">
              <a:buFont typeface="Wingdings" pitchFamily="2" charset="2"/>
              <a:buNone/>
            </a:pPr>
            <a:r>
              <a:rPr kumimoji="0" lang="zh-CN" altLang="en-US" sz="3800" b="1" smtClean="0"/>
              <a:t>              算法＝逻辑＋控制</a:t>
            </a:r>
          </a:p>
          <a:p>
            <a:pPr eaLnBrk="1" hangingPunct="1">
              <a:buFont typeface="Wingdings" pitchFamily="2" charset="2"/>
              <a:buNone/>
            </a:pPr>
            <a:r>
              <a:rPr kumimoji="0" lang="zh-CN" altLang="en-US" b="1" smtClean="0"/>
              <a:t>   </a:t>
            </a:r>
          </a:p>
        </p:txBody>
      </p:sp>
    </p:spTree>
    <p:extLst>
      <p:ext uri="{BB962C8B-B14F-4D97-AF65-F5344CB8AC3E}">
        <p14:creationId xmlns:p14="http://schemas.microsoft.com/office/powerpoint/2010/main" val="2256076783"/>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609600" y="381000"/>
            <a:ext cx="7772400" cy="914400"/>
          </a:xfrm>
        </p:spPr>
        <p:txBody>
          <a:bodyPr/>
          <a:lstStyle/>
          <a:p>
            <a:pPr algn="l" eaLnBrk="1" hangingPunct="1"/>
            <a:r>
              <a:rPr kumimoji="0" lang="zh-CN" altLang="en-US" smtClean="0">
                <a:ea typeface="隶书" pitchFamily="49" charset="-122"/>
              </a:rPr>
              <a:t>钱学森谈“计算机与数理逻辑”</a:t>
            </a:r>
            <a:endParaRPr kumimoji="0" lang="zh-CN" altLang="en-US" smtClean="0"/>
          </a:p>
        </p:txBody>
      </p:sp>
      <p:sp>
        <p:nvSpPr>
          <p:cNvPr id="357379" name="Rectangle 3"/>
          <p:cNvSpPr>
            <a:spLocks noGrp="1" noRot="1" noChangeArrowheads="1"/>
          </p:cNvSpPr>
          <p:nvPr>
            <p:ph type="body" idx="1"/>
          </p:nvPr>
        </p:nvSpPr>
        <p:spPr>
          <a:xfrm>
            <a:off x="685800" y="1600200"/>
            <a:ext cx="7772400" cy="4724400"/>
          </a:xfrm>
        </p:spPr>
        <p:txBody>
          <a:bodyPr/>
          <a:lstStyle/>
          <a:p>
            <a:pPr eaLnBrk="1" hangingPunct="1">
              <a:buFont typeface="Wingdings" pitchFamily="2" charset="2"/>
              <a:buNone/>
            </a:pPr>
            <a:r>
              <a:rPr kumimoji="0" lang="en-US" altLang="zh-CN" smtClean="0"/>
              <a:t>   </a:t>
            </a:r>
            <a:r>
              <a:rPr kumimoji="0" lang="zh-CN" altLang="en-US" b="1" smtClean="0"/>
              <a:t>电子计算机与数理逻辑具有非常密切的</a:t>
            </a:r>
          </a:p>
          <a:p>
            <a:pPr eaLnBrk="1" hangingPunct="1">
              <a:buFont typeface="Wingdings" pitchFamily="2" charset="2"/>
              <a:buNone/>
            </a:pPr>
            <a:r>
              <a:rPr kumimoji="0" lang="zh-CN" altLang="en-US" b="1" smtClean="0"/>
              <a:t>关系。正是在数理逻辑中，把人类的推理</a:t>
            </a:r>
          </a:p>
          <a:p>
            <a:pPr eaLnBrk="1" hangingPunct="1">
              <a:buFont typeface="Wingdings" pitchFamily="2" charset="2"/>
              <a:buNone/>
            </a:pPr>
            <a:r>
              <a:rPr kumimoji="0" lang="zh-CN" altLang="en-US" b="1" smtClean="0"/>
              <a:t>过程分解成一些非常简单原始的、非常机</a:t>
            </a:r>
          </a:p>
          <a:p>
            <a:pPr eaLnBrk="1" hangingPunct="1">
              <a:buFont typeface="Wingdings" pitchFamily="2" charset="2"/>
              <a:buNone/>
            </a:pPr>
            <a:r>
              <a:rPr kumimoji="0" lang="zh-CN" altLang="en-US" b="1" smtClean="0"/>
              <a:t>械的动作，才使得用机器代替人类的推理</a:t>
            </a:r>
          </a:p>
          <a:p>
            <a:pPr eaLnBrk="1" hangingPunct="1">
              <a:buFont typeface="Wingdings" pitchFamily="2" charset="2"/>
              <a:buNone/>
            </a:pPr>
            <a:r>
              <a:rPr kumimoji="0" lang="zh-CN" altLang="en-US" b="1" smtClean="0"/>
              <a:t>的设想有了实现的可能。</a:t>
            </a:r>
          </a:p>
          <a:p>
            <a:pPr eaLnBrk="1" hangingPunct="1">
              <a:buFont typeface="Wingdings" pitchFamily="2" charset="2"/>
              <a:buNone/>
            </a:pPr>
            <a:r>
              <a:rPr kumimoji="0" lang="zh-CN" altLang="en-US" b="1" smtClean="0"/>
              <a:t>    有了电子计算机，使用它时，必须先进</a:t>
            </a:r>
          </a:p>
          <a:p>
            <a:pPr eaLnBrk="1" hangingPunct="1">
              <a:buFont typeface="Wingdings" pitchFamily="2" charset="2"/>
              <a:buNone/>
            </a:pPr>
            <a:r>
              <a:rPr kumimoji="0" lang="zh-CN" altLang="en-US" b="1" smtClean="0"/>
              <a:t>行程序设计，把整个推理、计算过程，丝</a:t>
            </a:r>
          </a:p>
          <a:p>
            <a:pPr eaLnBrk="1" hangingPunct="1">
              <a:buFont typeface="Wingdings" pitchFamily="2" charset="2"/>
              <a:buNone/>
            </a:pPr>
            <a:r>
              <a:rPr kumimoji="0" lang="zh-CN" altLang="en-US" b="1" smtClean="0"/>
              <a:t>毫不漏地考虑到，统统编入程序，</a:t>
            </a:r>
          </a:p>
        </p:txBody>
      </p:sp>
    </p:spTree>
    <p:extLst>
      <p:ext uri="{BB962C8B-B14F-4D97-AF65-F5344CB8AC3E}">
        <p14:creationId xmlns:p14="http://schemas.microsoft.com/office/powerpoint/2010/main" val="4094908146"/>
      </p:ext>
    </p:extLst>
  </p:cSld>
  <p:clrMapOvr>
    <a:masterClrMapping/>
  </p:clrMapOvr>
  <p:transition spd="med">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Effect transition="in" filter="wipe(left)">
                                      <p:cBhvr>
                                        <p:cTn id="7" dur="500"/>
                                        <p:tgtEl>
                                          <p:spTgt spid="357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7379">
                                            <p:txEl>
                                              <p:pRg st="1" end="1"/>
                                            </p:txEl>
                                          </p:spTgt>
                                        </p:tgtEl>
                                        <p:attrNameLst>
                                          <p:attrName>style.visibility</p:attrName>
                                        </p:attrNameLst>
                                      </p:cBhvr>
                                      <p:to>
                                        <p:strVal val="visible"/>
                                      </p:to>
                                    </p:set>
                                    <p:animEffect transition="in" filter="wipe(left)">
                                      <p:cBhvr>
                                        <p:cTn id="12" dur="500"/>
                                        <p:tgtEl>
                                          <p:spTgt spid="357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7379">
                                            <p:txEl>
                                              <p:pRg st="2" end="2"/>
                                            </p:txEl>
                                          </p:spTgt>
                                        </p:tgtEl>
                                        <p:attrNameLst>
                                          <p:attrName>style.visibility</p:attrName>
                                        </p:attrNameLst>
                                      </p:cBhvr>
                                      <p:to>
                                        <p:strVal val="visible"/>
                                      </p:to>
                                    </p:set>
                                    <p:animEffect transition="in" filter="wipe(left)">
                                      <p:cBhvr>
                                        <p:cTn id="17" dur="500"/>
                                        <p:tgtEl>
                                          <p:spTgt spid="357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7379">
                                            <p:txEl>
                                              <p:pRg st="3" end="3"/>
                                            </p:txEl>
                                          </p:spTgt>
                                        </p:tgtEl>
                                        <p:attrNameLst>
                                          <p:attrName>style.visibility</p:attrName>
                                        </p:attrNameLst>
                                      </p:cBhvr>
                                      <p:to>
                                        <p:strVal val="visible"/>
                                      </p:to>
                                    </p:set>
                                    <p:animEffect transition="in" filter="wipe(left)">
                                      <p:cBhvr>
                                        <p:cTn id="22" dur="500"/>
                                        <p:tgtEl>
                                          <p:spTgt spid="3573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7379">
                                            <p:txEl>
                                              <p:pRg st="4" end="4"/>
                                            </p:txEl>
                                          </p:spTgt>
                                        </p:tgtEl>
                                        <p:attrNameLst>
                                          <p:attrName>style.visibility</p:attrName>
                                        </p:attrNameLst>
                                      </p:cBhvr>
                                      <p:to>
                                        <p:strVal val="visible"/>
                                      </p:to>
                                    </p:set>
                                    <p:animEffect transition="in" filter="wipe(left)">
                                      <p:cBhvr>
                                        <p:cTn id="27" dur="500"/>
                                        <p:tgtEl>
                                          <p:spTgt spid="3573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7379">
                                            <p:txEl>
                                              <p:pRg st="5" end="5"/>
                                            </p:txEl>
                                          </p:spTgt>
                                        </p:tgtEl>
                                        <p:attrNameLst>
                                          <p:attrName>style.visibility</p:attrName>
                                        </p:attrNameLst>
                                      </p:cBhvr>
                                      <p:to>
                                        <p:strVal val="visible"/>
                                      </p:to>
                                    </p:set>
                                    <p:animEffect transition="in" filter="wipe(left)">
                                      <p:cBhvr>
                                        <p:cTn id="32" dur="500"/>
                                        <p:tgtEl>
                                          <p:spTgt spid="3573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7379">
                                            <p:txEl>
                                              <p:pRg st="6" end="6"/>
                                            </p:txEl>
                                          </p:spTgt>
                                        </p:tgtEl>
                                        <p:attrNameLst>
                                          <p:attrName>style.visibility</p:attrName>
                                        </p:attrNameLst>
                                      </p:cBhvr>
                                      <p:to>
                                        <p:strVal val="visible"/>
                                      </p:to>
                                    </p:set>
                                    <p:animEffect transition="in" filter="wipe(left)">
                                      <p:cBhvr>
                                        <p:cTn id="37" dur="500"/>
                                        <p:tgtEl>
                                          <p:spTgt spid="3573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7379">
                                            <p:txEl>
                                              <p:pRg st="7" end="7"/>
                                            </p:txEl>
                                          </p:spTgt>
                                        </p:tgtEl>
                                        <p:attrNameLst>
                                          <p:attrName>style.visibility</p:attrName>
                                        </p:attrNameLst>
                                      </p:cBhvr>
                                      <p:to>
                                        <p:strVal val="visible"/>
                                      </p:to>
                                    </p:set>
                                    <p:animEffect transition="in" filter="wipe(left)">
                                      <p:cBhvr>
                                        <p:cTn id="42" dur="500"/>
                                        <p:tgtEl>
                                          <p:spTgt spid="3573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Rot="1" noChangeArrowheads="1"/>
          </p:cNvSpPr>
          <p:nvPr>
            <p:ph type="body" idx="1"/>
          </p:nvPr>
        </p:nvSpPr>
        <p:spPr>
          <a:xfrm>
            <a:off x="609600" y="533400"/>
            <a:ext cx="8077200" cy="6019800"/>
          </a:xfrm>
        </p:spPr>
        <p:txBody>
          <a:bodyPr/>
          <a:lstStyle/>
          <a:p>
            <a:pPr eaLnBrk="1" hangingPunct="1">
              <a:buFont typeface="Wingdings" pitchFamily="2" charset="2"/>
              <a:buNone/>
            </a:pPr>
            <a:r>
              <a:rPr kumimoji="0" lang="en-US" altLang="zh-CN" smtClean="0"/>
              <a:t>   </a:t>
            </a:r>
            <a:r>
              <a:rPr kumimoji="0" lang="zh-CN" altLang="en-US" b="1" smtClean="0"/>
              <a:t>而机器则依次而运行；如稍有错误，将立</a:t>
            </a:r>
          </a:p>
          <a:p>
            <a:pPr eaLnBrk="1" hangingPunct="1">
              <a:buFont typeface="Wingdings" pitchFamily="2" charset="2"/>
              <a:buNone/>
            </a:pPr>
            <a:r>
              <a:rPr kumimoji="0" lang="zh-CN" altLang="en-US" b="1" smtClean="0"/>
              <a:t>即得到毫无意义的结果。可见必须有足够的</a:t>
            </a:r>
          </a:p>
          <a:p>
            <a:pPr eaLnBrk="1" hangingPunct="1">
              <a:buFont typeface="Wingdings" pitchFamily="2" charset="2"/>
              <a:buNone/>
            </a:pPr>
            <a:r>
              <a:rPr kumimoji="0" lang="zh-CN" altLang="en-US" b="1" smtClean="0"/>
              <a:t>数理逻辑的训练，熟悉推理过程的全部细节</a:t>
            </a:r>
            <a:r>
              <a:rPr kumimoji="0" lang="en-US" altLang="zh-CN" b="1" smtClean="0"/>
              <a:t>,</a:t>
            </a:r>
          </a:p>
          <a:p>
            <a:pPr eaLnBrk="1" hangingPunct="1">
              <a:buFont typeface="Wingdings" pitchFamily="2" charset="2"/>
              <a:buNone/>
            </a:pPr>
            <a:r>
              <a:rPr kumimoji="0" lang="zh-CN" altLang="en-US" b="1" smtClean="0"/>
              <a:t>才能从事程序设计。</a:t>
            </a:r>
          </a:p>
          <a:p>
            <a:pPr eaLnBrk="1" hangingPunct="1">
              <a:buFont typeface="Wingdings" pitchFamily="2" charset="2"/>
              <a:buNone/>
            </a:pPr>
            <a:r>
              <a:rPr kumimoji="0" lang="zh-CN" altLang="en-US" b="1" smtClean="0"/>
              <a:t>    此外，程序设计是一个很细致又很麻烦的</a:t>
            </a:r>
          </a:p>
          <a:p>
            <a:pPr eaLnBrk="1" hangingPunct="1">
              <a:buFont typeface="Wingdings" pitchFamily="2" charset="2"/>
              <a:buNone/>
            </a:pPr>
            <a:r>
              <a:rPr kumimoji="0" lang="zh-CN" altLang="en-US" b="1" smtClean="0"/>
              <a:t>工作，如何从事程序设计，如何防止在计算</a:t>
            </a:r>
          </a:p>
          <a:p>
            <a:pPr eaLnBrk="1" hangingPunct="1">
              <a:buFont typeface="Wingdings" pitchFamily="2" charset="2"/>
              <a:buNone/>
            </a:pPr>
            <a:r>
              <a:rPr kumimoji="0" lang="zh-CN" altLang="en-US" b="1" smtClean="0"/>
              <a:t>过程中出错，如何很快地发现这种错误而及</a:t>
            </a:r>
          </a:p>
          <a:p>
            <a:pPr eaLnBrk="1" hangingPunct="1">
              <a:buFont typeface="Wingdings" pitchFamily="2" charset="2"/>
              <a:buNone/>
            </a:pPr>
            <a:r>
              <a:rPr kumimoji="0" lang="zh-CN" altLang="en-US" b="1" smtClean="0"/>
              <a:t>时加以改正，都是程序设计理论</a:t>
            </a:r>
            <a:r>
              <a:rPr kumimoji="0" lang="en-US" altLang="zh-CN" b="1" smtClean="0"/>
              <a:t>(</a:t>
            </a:r>
            <a:r>
              <a:rPr kumimoji="0" lang="zh-CN" altLang="en-US" b="1" smtClean="0"/>
              <a:t>软件理</a:t>
            </a:r>
            <a:r>
              <a:rPr kumimoji="0" lang="en-US" altLang="zh-CN" b="1" smtClean="0"/>
              <a:t>)</a:t>
            </a:r>
            <a:r>
              <a:rPr kumimoji="0" lang="zh-CN" altLang="en-US" b="1" smtClean="0"/>
              <a:t>中</a:t>
            </a:r>
          </a:p>
          <a:p>
            <a:pPr eaLnBrk="1" hangingPunct="1">
              <a:buFont typeface="Wingdings" pitchFamily="2" charset="2"/>
              <a:buNone/>
            </a:pPr>
            <a:r>
              <a:rPr kumimoji="0" lang="zh-CN" altLang="en-US" b="1" smtClean="0"/>
              <a:t>非常根本又非常重要的内容，大家都认为，</a:t>
            </a:r>
          </a:p>
          <a:p>
            <a:pPr eaLnBrk="1" hangingPunct="1">
              <a:buFont typeface="Wingdings" pitchFamily="2" charset="2"/>
              <a:buNone/>
            </a:pPr>
            <a:r>
              <a:rPr kumimoji="0" lang="zh-CN" altLang="en-US" b="1" smtClean="0"/>
              <a:t>这些内容都与数理逻辑息息相关。</a:t>
            </a:r>
          </a:p>
        </p:txBody>
      </p:sp>
    </p:spTree>
    <p:extLst>
      <p:ext uri="{BB962C8B-B14F-4D97-AF65-F5344CB8AC3E}">
        <p14:creationId xmlns:p14="http://schemas.microsoft.com/office/powerpoint/2010/main" val="85560727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02">
                                            <p:txEl>
                                              <p:pRg st="0" end="0"/>
                                            </p:txEl>
                                          </p:spTgt>
                                        </p:tgtEl>
                                        <p:attrNameLst>
                                          <p:attrName>style.visibility</p:attrName>
                                        </p:attrNameLst>
                                      </p:cBhvr>
                                      <p:to>
                                        <p:strVal val="visible"/>
                                      </p:to>
                                    </p:set>
                                    <p:animEffect transition="in" filter="wipe(left)">
                                      <p:cBhvr>
                                        <p:cTn id="7" dur="500"/>
                                        <p:tgtEl>
                                          <p:spTgt spid="3584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02">
                                            <p:txEl>
                                              <p:pRg st="1" end="1"/>
                                            </p:txEl>
                                          </p:spTgt>
                                        </p:tgtEl>
                                        <p:attrNameLst>
                                          <p:attrName>style.visibility</p:attrName>
                                        </p:attrNameLst>
                                      </p:cBhvr>
                                      <p:to>
                                        <p:strVal val="visible"/>
                                      </p:to>
                                    </p:set>
                                    <p:animEffect transition="in" filter="wipe(left)">
                                      <p:cBhvr>
                                        <p:cTn id="12" dur="500"/>
                                        <p:tgtEl>
                                          <p:spTgt spid="3584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02">
                                            <p:txEl>
                                              <p:pRg st="2" end="2"/>
                                            </p:txEl>
                                          </p:spTgt>
                                        </p:tgtEl>
                                        <p:attrNameLst>
                                          <p:attrName>style.visibility</p:attrName>
                                        </p:attrNameLst>
                                      </p:cBhvr>
                                      <p:to>
                                        <p:strVal val="visible"/>
                                      </p:to>
                                    </p:set>
                                    <p:animEffect transition="in" filter="wipe(left)">
                                      <p:cBhvr>
                                        <p:cTn id="17" dur="500"/>
                                        <p:tgtEl>
                                          <p:spTgt spid="3584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02">
                                            <p:txEl>
                                              <p:pRg st="3" end="3"/>
                                            </p:txEl>
                                          </p:spTgt>
                                        </p:tgtEl>
                                        <p:attrNameLst>
                                          <p:attrName>style.visibility</p:attrName>
                                        </p:attrNameLst>
                                      </p:cBhvr>
                                      <p:to>
                                        <p:strVal val="visible"/>
                                      </p:to>
                                    </p:set>
                                    <p:animEffect transition="in" filter="wipe(left)">
                                      <p:cBhvr>
                                        <p:cTn id="22" dur="500"/>
                                        <p:tgtEl>
                                          <p:spTgt spid="3584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02">
                                            <p:txEl>
                                              <p:pRg st="4" end="4"/>
                                            </p:txEl>
                                          </p:spTgt>
                                        </p:tgtEl>
                                        <p:attrNameLst>
                                          <p:attrName>style.visibility</p:attrName>
                                        </p:attrNameLst>
                                      </p:cBhvr>
                                      <p:to>
                                        <p:strVal val="visible"/>
                                      </p:to>
                                    </p:set>
                                    <p:animEffect transition="in" filter="wipe(left)">
                                      <p:cBhvr>
                                        <p:cTn id="27" dur="500"/>
                                        <p:tgtEl>
                                          <p:spTgt spid="3584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8402">
                                            <p:txEl>
                                              <p:pRg st="5" end="5"/>
                                            </p:txEl>
                                          </p:spTgt>
                                        </p:tgtEl>
                                        <p:attrNameLst>
                                          <p:attrName>style.visibility</p:attrName>
                                        </p:attrNameLst>
                                      </p:cBhvr>
                                      <p:to>
                                        <p:strVal val="visible"/>
                                      </p:to>
                                    </p:set>
                                    <p:animEffect transition="in" filter="wipe(left)">
                                      <p:cBhvr>
                                        <p:cTn id="32" dur="500"/>
                                        <p:tgtEl>
                                          <p:spTgt spid="35840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402">
                                            <p:txEl>
                                              <p:pRg st="6" end="6"/>
                                            </p:txEl>
                                          </p:spTgt>
                                        </p:tgtEl>
                                        <p:attrNameLst>
                                          <p:attrName>style.visibility</p:attrName>
                                        </p:attrNameLst>
                                      </p:cBhvr>
                                      <p:to>
                                        <p:strVal val="visible"/>
                                      </p:to>
                                    </p:set>
                                    <p:animEffect transition="in" filter="wipe(left)">
                                      <p:cBhvr>
                                        <p:cTn id="37" dur="500"/>
                                        <p:tgtEl>
                                          <p:spTgt spid="35840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8402">
                                            <p:txEl>
                                              <p:pRg st="7" end="7"/>
                                            </p:txEl>
                                          </p:spTgt>
                                        </p:tgtEl>
                                        <p:attrNameLst>
                                          <p:attrName>style.visibility</p:attrName>
                                        </p:attrNameLst>
                                      </p:cBhvr>
                                      <p:to>
                                        <p:strVal val="visible"/>
                                      </p:to>
                                    </p:set>
                                    <p:animEffect transition="in" filter="wipe(left)">
                                      <p:cBhvr>
                                        <p:cTn id="42" dur="500"/>
                                        <p:tgtEl>
                                          <p:spTgt spid="35840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8402">
                                            <p:txEl>
                                              <p:pRg st="8" end="8"/>
                                            </p:txEl>
                                          </p:spTgt>
                                        </p:tgtEl>
                                        <p:attrNameLst>
                                          <p:attrName>style.visibility</p:attrName>
                                        </p:attrNameLst>
                                      </p:cBhvr>
                                      <p:to>
                                        <p:strVal val="visible"/>
                                      </p:to>
                                    </p:set>
                                    <p:animEffect transition="in" filter="wipe(left)">
                                      <p:cBhvr>
                                        <p:cTn id="47" dur="500"/>
                                        <p:tgtEl>
                                          <p:spTgt spid="35840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8402">
                                            <p:txEl>
                                              <p:pRg st="9" end="9"/>
                                            </p:txEl>
                                          </p:spTgt>
                                        </p:tgtEl>
                                        <p:attrNameLst>
                                          <p:attrName>style.visibility</p:attrName>
                                        </p:attrNameLst>
                                      </p:cBhvr>
                                      <p:to>
                                        <p:strVal val="visible"/>
                                      </p:to>
                                    </p:set>
                                    <p:animEffect transition="in" filter="wipe(left)">
                                      <p:cBhvr>
                                        <p:cTn id="52" dur="500"/>
                                        <p:tgtEl>
                                          <p:spTgt spid="35840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Rot="1" noChangeArrowheads="1"/>
          </p:cNvSpPr>
          <p:nvPr>
            <p:ph type="body" idx="1"/>
          </p:nvPr>
        </p:nvSpPr>
        <p:spPr>
          <a:xfrm>
            <a:off x="755576" y="1268760"/>
            <a:ext cx="7772400" cy="4759424"/>
          </a:xfrm>
        </p:spPr>
        <p:txBody>
          <a:bodyPr/>
          <a:lstStyle/>
          <a:p>
            <a:pPr eaLnBrk="1" hangingPunct="1">
              <a:buFont typeface="Wingdings" pitchFamily="2" charset="2"/>
              <a:buNone/>
            </a:pPr>
            <a:r>
              <a:rPr kumimoji="0" lang="en-US" altLang="zh-CN" dirty="0" smtClean="0"/>
              <a:t>           </a:t>
            </a:r>
            <a:r>
              <a:rPr kumimoji="0" lang="zh-CN" altLang="en-US" b="1" dirty="0" smtClean="0"/>
              <a:t>正如著名的计算机软件大师戴克斯</a:t>
            </a:r>
          </a:p>
          <a:p>
            <a:pPr eaLnBrk="1" hangingPunct="1">
              <a:buFont typeface="Wingdings" pitchFamily="2" charset="2"/>
              <a:buNone/>
            </a:pPr>
            <a:r>
              <a:rPr kumimoji="0" lang="zh-CN" altLang="en-US" b="1" dirty="0" smtClean="0"/>
              <a:t>特拉 </a:t>
            </a:r>
            <a:r>
              <a:rPr kumimoji="0" lang="en-US" altLang="zh-CN" b="1" dirty="0" smtClean="0"/>
              <a:t>(</a:t>
            </a:r>
            <a:r>
              <a:rPr kumimoji="0" lang="en-US" altLang="zh-CN" b="1" dirty="0" err="1" smtClean="0"/>
              <a:t>E.W.Dijkstra</a:t>
            </a:r>
            <a:r>
              <a:rPr kumimoji="0" lang="en-US" altLang="zh-CN" b="1" dirty="0" smtClean="0"/>
              <a:t>)</a:t>
            </a:r>
            <a:r>
              <a:rPr kumimoji="0" lang="zh-CN" altLang="en-US" b="1" dirty="0" smtClean="0"/>
              <a:t>曾经说过：我现在年</a:t>
            </a:r>
          </a:p>
          <a:p>
            <a:pPr eaLnBrk="1" hangingPunct="1">
              <a:buFont typeface="Wingdings" pitchFamily="2" charset="2"/>
              <a:buNone/>
            </a:pPr>
            <a:r>
              <a:rPr kumimoji="0" lang="zh-CN" altLang="en-US" b="1" dirty="0" smtClean="0"/>
              <a:t>纪大了，搞了这么多年软件，错误不知犯</a:t>
            </a:r>
          </a:p>
          <a:p>
            <a:pPr eaLnBrk="1" hangingPunct="1">
              <a:buFont typeface="Wingdings" pitchFamily="2" charset="2"/>
              <a:buNone/>
            </a:pPr>
            <a:r>
              <a:rPr kumimoji="0" lang="zh-CN" altLang="en-US" b="1" dirty="0" smtClean="0"/>
              <a:t>了多少，现在觉悟了。我想，假如我早在</a:t>
            </a:r>
          </a:p>
          <a:p>
            <a:pPr eaLnBrk="1" hangingPunct="1">
              <a:buFont typeface="Wingdings" pitchFamily="2" charset="2"/>
              <a:buNone/>
            </a:pPr>
            <a:r>
              <a:rPr kumimoji="0" lang="zh-CN" altLang="en-US" b="1" dirty="0" smtClean="0"/>
              <a:t>数理逻辑上好好下点功夫的话，我就不会</a:t>
            </a:r>
          </a:p>
          <a:p>
            <a:pPr eaLnBrk="1" hangingPunct="1">
              <a:buFont typeface="Wingdings" pitchFamily="2" charset="2"/>
              <a:buNone/>
            </a:pPr>
            <a:r>
              <a:rPr kumimoji="0" lang="zh-CN" altLang="en-US" b="1" dirty="0" smtClean="0"/>
              <a:t>犯这么多错误。不少东西逻辑学家早就说</a:t>
            </a:r>
          </a:p>
          <a:p>
            <a:pPr eaLnBrk="1" hangingPunct="1">
              <a:buFont typeface="Wingdings" pitchFamily="2" charset="2"/>
              <a:buNone/>
            </a:pPr>
            <a:r>
              <a:rPr kumimoji="0" lang="zh-CN" altLang="en-US" b="1" dirty="0" smtClean="0"/>
              <a:t>过了，可是我不知道。要是我能年轻</a:t>
            </a:r>
            <a:r>
              <a:rPr kumimoji="0" lang="en-US" altLang="zh-CN" b="1" dirty="0" smtClean="0"/>
              <a:t>20</a:t>
            </a:r>
            <a:r>
              <a:rPr kumimoji="0" lang="zh-CN" altLang="en-US" b="1" dirty="0" smtClean="0"/>
              <a:t>岁</a:t>
            </a:r>
          </a:p>
          <a:p>
            <a:pPr eaLnBrk="1" hangingPunct="1">
              <a:buFont typeface="Wingdings" pitchFamily="2" charset="2"/>
              <a:buNone/>
            </a:pPr>
            <a:r>
              <a:rPr kumimoji="0" lang="zh-CN" altLang="en-US" b="1" dirty="0" smtClean="0"/>
              <a:t>的话，我就会回去学逻辑。</a:t>
            </a:r>
            <a:endParaRPr kumimoji="0" lang="zh-CN" altLang="zh-CN" b="1" dirty="0" smtClean="0"/>
          </a:p>
        </p:txBody>
      </p:sp>
    </p:spTree>
    <p:extLst>
      <p:ext uri="{BB962C8B-B14F-4D97-AF65-F5344CB8AC3E}">
        <p14:creationId xmlns:p14="http://schemas.microsoft.com/office/powerpoint/2010/main" val="186595468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9426">
                                            <p:txEl>
                                              <p:pRg st="0" end="0"/>
                                            </p:txEl>
                                          </p:spTgt>
                                        </p:tgtEl>
                                        <p:attrNameLst>
                                          <p:attrName>style.visibility</p:attrName>
                                        </p:attrNameLst>
                                      </p:cBhvr>
                                      <p:to>
                                        <p:strVal val="visible"/>
                                      </p:to>
                                    </p:set>
                                    <p:animEffect transition="in" filter="barn(outVertical)">
                                      <p:cBhvr>
                                        <p:cTn id="7" dur="500"/>
                                        <p:tgtEl>
                                          <p:spTgt spid="3594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59426">
                                            <p:txEl>
                                              <p:pRg st="1" end="1"/>
                                            </p:txEl>
                                          </p:spTgt>
                                        </p:tgtEl>
                                        <p:attrNameLst>
                                          <p:attrName>style.visibility</p:attrName>
                                        </p:attrNameLst>
                                      </p:cBhvr>
                                      <p:to>
                                        <p:strVal val="visible"/>
                                      </p:to>
                                    </p:set>
                                    <p:animEffect transition="in" filter="barn(outVertical)">
                                      <p:cBhvr>
                                        <p:cTn id="12" dur="500"/>
                                        <p:tgtEl>
                                          <p:spTgt spid="3594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59426">
                                            <p:txEl>
                                              <p:pRg st="2" end="2"/>
                                            </p:txEl>
                                          </p:spTgt>
                                        </p:tgtEl>
                                        <p:attrNameLst>
                                          <p:attrName>style.visibility</p:attrName>
                                        </p:attrNameLst>
                                      </p:cBhvr>
                                      <p:to>
                                        <p:strVal val="visible"/>
                                      </p:to>
                                    </p:set>
                                    <p:animEffect transition="in" filter="barn(outVertical)">
                                      <p:cBhvr>
                                        <p:cTn id="17" dur="500"/>
                                        <p:tgtEl>
                                          <p:spTgt spid="3594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59426">
                                            <p:txEl>
                                              <p:pRg st="3" end="3"/>
                                            </p:txEl>
                                          </p:spTgt>
                                        </p:tgtEl>
                                        <p:attrNameLst>
                                          <p:attrName>style.visibility</p:attrName>
                                        </p:attrNameLst>
                                      </p:cBhvr>
                                      <p:to>
                                        <p:strVal val="visible"/>
                                      </p:to>
                                    </p:set>
                                    <p:animEffect transition="in" filter="barn(outVertical)">
                                      <p:cBhvr>
                                        <p:cTn id="22" dur="500"/>
                                        <p:tgtEl>
                                          <p:spTgt spid="3594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59426">
                                            <p:txEl>
                                              <p:pRg st="4" end="4"/>
                                            </p:txEl>
                                          </p:spTgt>
                                        </p:tgtEl>
                                        <p:attrNameLst>
                                          <p:attrName>style.visibility</p:attrName>
                                        </p:attrNameLst>
                                      </p:cBhvr>
                                      <p:to>
                                        <p:strVal val="visible"/>
                                      </p:to>
                                    </p:set>
                                    <p:animEffect transition="in" filter="barn(outVertical)">
                                      <p:cBhvr>
                                        <p:cTn id="27" dur="500"/>
                                        <p:tgtEl>
                                          <p:spTgt spid="3594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59426">
                                            <p:txEl>
                                              <p:pRg st="5" end="5"/>
                                            </p:txEl>
                                          </p:spTgt>
                                        </p:tgtEl>
                                        <p:attrNameLst>
                                          <p:attrName>style.visibility</p:attrName>
                                        </p:attrNameLst>
                                      </p:cBhvr>
                                      <p:to>
                                        <p:strVal val="visible"/>
                                      </p:to>
                                    </p:set>
                                    <p:animEffect transition="in" filter="barn(outVertical)">
                                      <p:cBhvr>
                                        <p:cTn id="32" dur="500"/>
                                        <p:tgtEl>
                                          <p:spTgt spid="35942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59426">
                                            <p:txEl>
                                              <p:pRg st="6" end="6"/>
                                            </p:txEl>
                                          </p:spTgt>
                                        </p:tgtEl>
                                        <p:attrNameLst>
                                          <p:attrName>style.visibility</p:attrName>
                                        </p:attrNameLst>
                                      </p:cBhvr>
                                      <p:to>
                                        <p:strVal val="visible"/>
                                      </p:to>
                                    </p:set>
                                    <p:animEffect transition="in" filter="barn(outVertical)">
                                      <p:cBhvr>
                                        <p:cTn id="37" dur="500"/>
                                        <p:tgtEl>
                                          <p:spTgt spid="35942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359426">
                                            <p:txEl>
                                              <p:pRg st="7" end="7"/>
                                            </p:txEl>
                                          </p:spTgt>
                                        </p:tgtEl>
                                        <p:attrNameLst>
                                          <p:attrName>style.visibility</p:attrName>
                                        </p:attrNameLst>
                                      </p:cBhvr>
                                      <p:to>
                                        <p:strVal val="visible"/>
                                      </p:to>
                                    </p:set>
                                    <p:animEffect transition="in" filter="barn(outVertical)">
                                      <p:cBhvr>
                                        <p:cTn id="42" dur="500"/>
                                        <p:tgtEl>
                                          <p:spTgt spid="3594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sp>
        <p:nvSpPr>
          <p:cNvPr id="130051" name="Text Box 3"/>
          <p:cNvSpPr txBox="1">
            <a:spLocks noChangeArrowheads="1"/>
          </p:cNvSpPr>
          <p:nvPr/>
        </p:nvSpPr>
        <p:spPr bwMode="auto">
          <a:xfrm>
            <a:off x="2124075" y="795338"/>
            <a:ext cx="690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400" dirty="0" smtClean="0">
                <a:solidFill>
                  <a:srgbClr val="FF0066"/>
                </a:solidFill>
                <a:effectLst>
                  <a:outerShdw blurRad="38100" dist="38100" dir="2700000" algn="tl">
                    <a:srgbClr val="C0C0C0"/>
                  </a:outerShdw>
                </a:effectLst>
                <a:latin typeface="黑体" pitchFamily="2" charset="-122"/>
                <a:ea typeface="黑体" pitchFamily="2" charset="-122"/>
              </a:rPr>
              <a:t>离散数学</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endParaRPr>
          </a:p>
        </p:txBody>
      </p:sp>
      <p:sp>
        <p:nvSpPr>
          <p:cNvPr id="130052"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dirty="0">
                <a:solidFill>
                  <a:srgbClr val="0033CC"/>
                </a:solidFill>
                <a:effectLst>
                  <a:outerShdw blurRad="38100" dist="38100" dir="2700000" algn="tl">
                    <a:srgbClr val="C0C0C0"/>
                  </a:outerShdw>
                </a:effectLst>
                <a:latin typeface="隶书" pitchFamily="49" charset="-122"/>
                <a:ea typeface="华文行楷" pitchFamily="2" charset="-122"/>
              </a:rPr>
              <a:t>第一讲</a:t>
            </a:r>
            <a:endParaRPr kumimoji="1" lang="zh-CN" altLang="en-US" sz="3600" b="1" dirty="0">
              <a:solidFill>
                <a:srgbClr val="0033CC"/>
              </a:solidFill>
              <a:effectLst>
                <a:outerShdw blurRad="38100" dist="38100" dir="2700000" algn="tl">
                  <a:srgbClr val="C0C0C0"/>
                </a:outerShdw>
              </a:effectLst>
              <a:latin typeface="Times New Roman" pitchFamily="18" charset="0"/>
              <a:ea typeface="华文行楷" pitchFamily="2" charset="-122"/>
            </a:endParaRPr>
          </a:p>
        </p:txBody>
      </p:sp>
      <p:sp>
        <p:nvSpPr>
          <p:cNvPr id="130053" name="Text Box 5"/>
          <p:cNvSpPr txBox="1">
            <a:spLocks noChangeArrowheads="1"/>
          </p:cNvSpPr>
          <p:nvPr/>
        </p:nvSpPr>
        <p:spPr bwMode="auto">
          <a:xfrm>
            <a:off x="2130425" y="2708275"/>
            <a:ext cx="6905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4800" b="1" dirty="0" smtClean="0">
                <a:effectLst>
                  <a:outerShdw blurRad="38100" dist="38100" dir="2700000" algn="tl">
                    <a:srgbClr val="C0C0C0"/>
                  </a:outerShdw>
                </a:effectLst>
                <a:latin typeface="华文行楷" pitchFamily="2" charset="-122"/>
                <a:ea typeface="华文行楷" pitchFamily="2" charset="-122"/>
              </a:rPr>
              <a:t>数理逻辑</a:t>
            </a:r>
            <a:r>
              <a:rPr lang="zh-CN" altLang="en-US" sz="4800" b="1" dirty="0" smtClean="0">
                <a:effectLst>
                  <a:outerShdw blurRad="38100" dist="38100" dir="2700000" algn="tl">
                    <a:srgbClr val="C0C0C0"/>
                  </a:outerShdw>
                </a:effectLst>
                <a:latin typeface="华文行楷" pitchFamily="2" charset="-122"/>
                <a:ea typeface="华文行楷" pitchFamily="2" charset="-122"/>
              </a:rPr>
              <a:t>之</a:t>
            </a:r>
            <a:r>
              <a:rPr kumimoji="1" lang="zh-CN" altLang="en-US" sz="4800" b="1" dirty="0" smtClean="0">
                <a:effectLst>
                  <a:outerShdw blurRad="38100" dist="38100" dir="2700000" algn="tl">
                    <a:srgbClr val="C0C0C0"/>
                  </a:outerShdw>
                </a:effectLst>
                <a:latin typeface="华文行楷" pitchFamily="2" charset="-122"/>
                <a:ea typeface="华文行楷" pitchFamily="2" charset="-122"/>
              </a:rPr>
              <a:t>命题逻辑</a:t>
            </a:r>
            <a:endParaRPr kumimoji="1" lang="zh-CN" altLang="en-US" sz="4800" b="1" dirty="0">
              <a:effectLst>
                <a:outerShdw blurRad="38100" dist="38100" dir="2700000" algn="tl">
                  <a:srgbClr val="C0C0C0"/>
                </a:outerShdw>
              </a:effectLst>
              <a:latin typeface="华文行楷" pitchFamily="2" charset="-122"/>
              <a:ea typeface="华文行楷" pitchFamily="2" charset="-122"/>
            </a:endParaRPr>
          </a:p>
        </p:txBody>
      </p:sp>
      <p:graphicFrame>
        <p:nvGraphicFramePr>
          <p:cNvPr id="130054"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2159" name="Photo Editor 照片" r:id="rId4" imgW="6714286" imgH="6942857" progId="MSPhotoEd.3">
                  <p:embed/>
                </p:oleObj>
              </mc:Choice>
              <mc:Fallback>
                <p:oleObj name="Photo Editor 照片" r:id="rId4" imgW="6714286" imgH="6942857"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0055"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56"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57"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130058"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130060"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65" name="Picture 17"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4924" y="2420938"/>
            <a:ext cx="2016125" cy="1255806"/>
          </a:xfrm>
          <a:prstGeom prst="rect">
            <a:avLst/>
          </a:prstGeom>
          <a:noFill/>
          <a:extLst>
            <a:ext uri="{909E8E84-426E-40DD-AFC4-6F175D3DCCD1}">
              <a14:hiddenFill xmlns:a14="http://schemas.microsoft.com/office/drawing/2010/main">
                <a:solidFill>
                  <a:srgbClr val="FFFFFF"/>
                </a:solidFill>
              </a14:hiddenFill>
            </a:ext>
          </a:extLst>
        </p:spPr>
      </p:pic>
      <p:sp>
        <p:nvSpPr>
          <p:cNvPr id="130066" name="Text Box 18"/>
          <p:cNvSpPr txBox="1">
            <a:spLocks noChangeArrowheads="1"/>
          </p:cNvSpPr>
          <p:nvPr/>
        </p:nvSpPr>
        <p:spPr bwMode="auto">
          <a:xfrm>
            <a:off x="4700787" y="4211638"/>
            <a:ext cx="210346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smtClean="0">
                <a:effectLst>
                  <a:outerShdw blurRad="38100" dist="38100" dir="2700000" algn="tl">
                    <a:srgbClr val="C0C0C0"/>
                  </a:outerShdw>
                </a:effectLst>
              </a:rPr>
              <a:t>李昊</a:t>
            </a:r>
            <a:endParaRPr lang="en-US" altLang="zh-CN" sz="3200" b="1" dirty="0" smtClean="0">
              <a:effectLst>
                <a:outerShdw blurRad="38100" dist="38100" dir="2700000" algn="tl">
                  <a:srgbClr val="C0C0C0"/>
                </a:outerShdw>
              </a:effectLst>
            </a:endParaRPr>
          </a:p>
          <a:p>
            <a:pPr algn="ctr"/>
            <a:r>
              <a:rPr lang="zh-CN" altLang="en-US" sz="3200" b="1" dirty="0" smtClean="0">
                <a:effectLst>
                  <a:outerShdw blurRad="38100" dist="38100" dir="2700000" algn="tl">
                    <a:srgbClr val="C0C0C0"/>
                  </a:outerShdw>
                </a:effectLst>
              </a:rPr>
              <a:t>信息楼</a:t>
            </a:r>
            <a:r>
              <a:rPr lang="en-US" altLang="zh-CN" sz="3200" b="1" dirty="0" smtClean="0">
                <a:effectLst>
                  <a:outerShdw blurRad="38100" dist="38100" dir="2700000" algn="tl">
                    <a:srgbClr val="C0C0C0"/>
                  </a:outerShdw>
                </a:effectLst>
              </a:rPr>
              <a:t>312</a:t>
            </a:r>
            <a:endParaRPr lang="en-US" altLang="zh-CN" sz="3200" b="1" dirty="0">
              <a:effectLst>
                <a:outerShdw blurRad="38100" dist="38100" dir="2700000" algn="tl">
                  <a:srgbClr val="C0C0C0"/>
                </a:outerShdw>
              </a:effectLst>
            </a:endParaRPr>
          </a:p>
        </p:txBody>
      </p:sp>
      <p:pic>
        <p:nvPicPr>
          <p:cNvPr id="130069" name="Picture 21" descr="D:\lihao's lair\RUC\人大校徽.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749427"/>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txBox="1">
            <a:spLocks noChangeArrowheads="1"/>
          </p:cNvSpPr>
          <p:nvPr/>
        </p:nvSpPr>
        <p:spPr>
          <a:xfrm>
            <a:off x="1043608" y="836712"/>
            <a:ext cx="7343776" cy="720080"/>
          </a:xfrm>
          <a:prstGeom prst="rect">
            <a:avLst/>
          </a:prstGeom>
        </p:spPr>
        <p:txBody>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3500" b="1" dirty="0" smtClean="0">
                <a:solidFill>
                  <a:srgbClr val="2D2DB9"/>
                </a:solidFill>
                <a:latin typeface="+mj-ea"/>
              </a:rPr>
              <a:t>一</a:t>
            </a:r>
            <a:r>
              <a:rPr lang="en-US" altLang="zh-CN" sz="3500" b="1" dirty="0" smtClean="0">
                <a:solidFill>
                  <a:srgbClr val="2D2DB9"/>
                </a:solidFill>
                <a:latin typeface="+mj-ea"/>
              </a:rPr>
              <a:t>  </a:t>
            </a:r>
            <a:r>
              <a:rPr lang="zh-CN" altLang="en-US" sz="3500" b="1" dirty="0" smtClean="0">
                <a:solidFill>
                  <a:srgbClr val="2D2DB9"/>
                </a:solidFill>
                <a:latin typeface="+mj-ea"/>
              </a:rPr>
              <a:t>命题逻辑基本概念</a:t>
            </a:r>
            <a:endParaRPr lang="zh-CN" altLang="en-US" sz="3500" b="1" dirty="0">
              <a:solidFill>
                <a:srgbClr val="2D2DB9"/>
              </a:solidFill>
              <a:latin typeface="+mj-ea"/>
            </a:endParaRPr>
          </a:p>
        </p:txBody>
      </p:sp>
      <p:pic>
        <p:nvPicPr>
          <p:cNvPr id="5" name="Picture 19"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425" y="2633464"/>
            <a:ext cx="215900" cy="2143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425" y="3138289"/>
            <a:ext cx="215900" cy="2143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1"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425" y="4654848"/>
            <a:ext cx="215900" cy="21431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27584" y="1844824"/>
            <a:ext cx="7128792" cy="3156420"/>
          </a:xfrm>
          <a:prstGeom prst="rect">
            <a:avLst/>
          </a:prstGeom>
          <a:noFill/>
        </p:spPr>
        <p:txBody>
          <a:bodyPr wrap="square" rtlCol="0">
            <a:spAutoFit/>
          </a:bodyPr>
          <a:lstStyle/>
          <a:p>
            <a:pPr>
              <a:lnSpc>
                <a:spcPts val="4000"/>
              </a:lnSpc>
            </a:pPr>
            <a:r>
              <a:rPr lang="zh-CN" altLang="zh-CN" sz="3200" b="1" dirty="0">
                <a:solidFill>
                  <a:srgbClr val="0000FF"/>
                </a:solidFill>
              </a:rPr>
              <a:t>本章的主要内容：</a:t>
            </a:r>
          </a:p>
          <a:p>
            <a:pPr>
              <a:lnSpc>
                <a:spcPts val="4000"/>
              </a:lnSpc>
            </a:pPr>
            <a:r>
              <a:rPr lang="zh-CN" altLang="en-US" sz="3200" b="1" dirty="0" smtClean="0">
                <a:solidFill>
                  <a:srgbClr val="0000FF"/>
                </a:solidFill>
              </a:rPr>
              <a:t>    </a:t>
            </a:r>
            <a:r>
              <a:rPr lang="zh-CN" altLang="zh-CN" sz="3200" b="1" dirty="0" smtClean="0">
                <a:solidFill>
                  <a:srgbClr val="0000FF"/>
                </a:solidFill>
              </a:rPr>
              <a:t>命题</a:t>
            </a:r>
            <a:r>
              <a:rPr lang="zh-CN" altLang="zh-CN" sz="3200" b="1" dirty="0">
                <a:solidFill>
                  <a:srgbClr val="0000FF"/>
                </a:solidFill>
              </a:rPr>
              <a:t>、联结词、复合命题</a:t>
            </a:r>
          </a:p>
          <a:p>
            <a:pPr>
              <a:lnSpc>
                <a:spcPts val="4000"/>
              </a:lnSpc>
            </a:pPr>
            <a:r>
              <a:rPr lang="zh-CN" altLang="zh-CN" sz="3200" b="1" dirty="0">
                <a:solidFill>
                  <a:srgbClr val="0000FF"/>
                </a:solidFill>
              </a:rPr>
              <a:t> </a:t>
            </a:r>
            <a:r>
              <a:rPr lang="zh-CN" altLang="en-US" sz="3200" b="1" dirty="0" smtClean="0">
                <a:solidFill>
                  <a:srgbClr val="0000FF"/>
                </a:solidFill>
              </a:rPr>
              <a:t>    </a:t>
            </a:r>
            <a:r>
              <a:rPr lang="zh-CN" altLang="zh-CN" sz="3200" b="1" dirty="0" smtClean="0">
                <a:solidFill>
                  <a:srgbClr val="0000FF"/>
                </a:solidFill>
              </a:rPr>
              <a:t>命题</a:t>
            </a:r>
            <a:r>
              <a:rPr lang="zh-CN" altLang="zh-CN" sz="3200" b="1" dirty="0">
                <a:solidFill>
                  <a:srgbClr val="0000FF"/>
                </a:solidFill>
              </a:rPr>
              <a:t>公式、赋值、命题公式的分类</a:t>
            </a:r>
          </a:p>
          <a:p>
            <a:pPr>
              <a:lnSpc>
                <a:spcPts val="4000"/>
              </a:lnSpc>
            </a:pPr>
            <a:r>
              <a:rPr lang="zh-CN" altLang="en-US" sz="3200" b="1" dirty="0" smtClean="0">
                <a:solidFill>
                  <a:srgbClr val="0000FF"/>
                </a:solidFill>
              </a:rPr>
              <a:t>    </a:t>
            </a:r>
            <a:endParaRPr lang="en-US" altLang="zh-CN" sz="3200" b="1" dirty="0" smtClean="0">
              <a:solidFill>
                <a:srgbClr val="0000FF"/>
              </a:solidFill>
            </a:endParaRPr>
          </a:p>
          <a:p>
            <a:pPr>
              <a:lnSpc>
                <a:spcPts val="4000"/>
              </a:lnSpc>
            </a:pPr>
            <a:r>
              <a:rPr lang="zh-CN" altLang="zh-CN" sz="3200" b="1" dirty="0" smtClean="0">
                <a:solidFill>
                  <a:srgbClr val="0000FF"/>
                </a:solidFill>
              </a:rPr>
              <a:t>本章与后续</a:t>
            </a:r>
            <a:r>
              <a:rPr lang="zh-CN" altLang="zh-CN" sz="3200" b="1" dirty="0">
                <a:solidFill>
                  <a:srgbClr val="0000FF"/>
                </a:solidFill>
              </a:rPr>
              <a:t>各章的关系</a:t>
            </a:r>
          </a:p>
          <a:p>
            <a:pPr>
              <a:lnSpc>
                <a:spcPts val="4000"/>
              </a:lnSpc>
            </a:pPr>
            <a:r>
              <a:rPr lang="zh-CN" altLang="en-US" sz="3200" b="1" dirty="0" smtClean="0">
                <a:solidFill>
                  <a:srgbClr val="0000FF"/>
                </a:solidFill>
              </a:rPr>
              <a:t>    </a:t>
            </a:r>
            <a:r>
              <a:rPr lang="zh-CN" altLang="zh-CN" sz="3200" b="1" dirty="0" smtClean="0">
                <a:solidFill>
                  <a:srgbClr val="0000FF"/>
                </a:solidFill>
              </a:rPr>
              <a:t>本章是后续</a:t>
            </a:r>
            <a:r>
              <a:rPr lang="zh-CN" altLang="zh-CN" sz="3200" b="1" dirty="0">
                <a:solidFill>
                  <a:srgbClr val="0000FF"/>
                </a:solidFill>
              </a:rPr>
              <a:t>各章的准备或</a:t>
            </a:r>
            <a:r>
              <a:rPr lang="zh-CN" altLang="zh-CN" sz="3200" b="1" dirty="0" smtClean="0">
                <a:solidFill>
                  <a:srgbClr val="0000FF"/>
                </a:solidFill>
              </a:rPr>
              <a:t>前提</a:t>
            </a:r>
            <a:endParaRPr lang="zh-CN" altLang="zh-CN" sz="3200" b="1" dirty="0">
              <a:solidFill>
                <a:srgbClr val="0000FF"/>
              </a:solidFill>
            </a:endParaRPr>
          </a:p>
        </p:txBody>
      </p:sp>
    </p:spTree>
    <p:extLst>
      <p:ext uri="{BB962C8B-B14F-4D97-AF65-F5344CB8AC3E}">
        <p14:creationId xmlns:p14="http://schemas.microsoft.com/office/powerpoint/2010/main" val="332894146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1000"/>
                                        <p:tgtEl>
                                          <p:spTgt spid="6"/>
                                        </p:tgtEl>
                                      </p:cBhvr>
                                    </p:animEffect>
                                  </p:childTnLst>
                                </p:cTn>
                              </p:par>
                              <p:par>
                                <p:cTn id="15" presetID="22" presetClass="entr" presetSubtype="1"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9" name="Rectangle 3"/>
          <p:cNvSpPr>
            <a:spLocks noGrp="1" noRot="1" noChangeArrowheads="1"/>
          </p:cNvSpPr>
          <p:nvPr>
            <p:ph type="body" idx="1"/>
          </p:nvPr>
        </p:nvSpPr>
        <p:spPr>
          <a:xfrm>
            <a:off x="301625" y="1643063"/>
            <a:ext cx="8540750" cy="4194175"/>
          </a:xfrm>
        </p:spPr>
        <p:txBody>
          <a:bodyPr/>
          <a:lstStyle/>
          <a:p>
            <a:pPr eaLnBrk="1" hangingPunct="1"/>
            <a:r>
              <a:rPr kumimoji="0" lang="zh-CN" altLang="en-US" b="1" dirty="0" smtClean="0">
                <a:solidFill>
                  <a:schemeClr val="accent6"/>
                </a:solidFill>
              </a:rPr>
              <a:t>一</a:t>
            </a:r>
            <a:r>
              <a:rPr kumimoji="0" lang="en-US" altLang="zh-CN" b="1" dirty="0" smtClean="0">
                <a:solidFill>
                  <a:schemeClr val="accent6"/>
                </a:solidFill>
              </a:rPr>
              <a:t>.</a:t>
            </a:r>
            <a:r>
              <a:rPr kumimoji="0" lang="zh-CN" altLang="en-US" b="1" dirty="0" smtClean="0">
                <a:solidFill>
                  <a:schemeClr val="accent6"/>
                </a:solidFill>
                <a:ea typeface="隶书" pitchFamily="49" charset="-122"/>
              </a:rPr>
              <a:t>命题的概念      </a:t>
            </a:r>
            <a:r>
              <a:rPr kumimoji="0" lang="en-US" altLang="zh-CN" b="1" dirty="0" smtClean="0">
                <a:solidFill>
                  <a:schemeClr val="accent6"/>
                </a:solidFill>
                <a:ea typeface="隶书" pitchFamily="49" charset="-122"/>
              </a:rPr>
              <a:t>Proposition</a:t>
            </a:r>
            <a:endParaRPr kumimoji="0" lang="en-US" altLang="zh-CN" b="1" dirty="0" smtClean="0">
              <a:solidFill>
                <a:schemeClr val="accent6"/>
              </a:solidFill>
            </a:endParaRPr>
          </a:p>
          <a:p>
            <a:pPr eaLnBrk="1" hangingPunct="1"/>
            <a:r>
              <a:rPr kumimoji="0" lang="zh-CN" altLang="en-US" b="1" dirty="0" smtClean="0">
                <a:solidFill>
                  <a:schemeClr val="accent6"/>
                </a:solidFill>
              </a:rPr>
              <a:t>命题</a:t>
            </a:r>
            <a:r>
              <a:rPr kumimoji="0" lang="zh-CN" altLang="en-US" b="1" dirty="0" smtClean="0"/>
              <a:t>是一个非真即假（不可兼）的 陈述句。</a:t>
            </a:r>
            <a:endParaRPr kumimoji="0" lang="en-US" altLang="zh-CN" b="1" dirty="0" smtClean="0"/>
          </a:p>
          <a:p>
            <a:pPr eaLnBrk="1" hangingPunct="1"/>
            <a:endParaRPr kumimoji="0" lang="zh-CN" altLang="en-US" b="1" dirty="0" smtClean="0"/>
          </a:p>
          <a:p>
            <a:pPr eaLnBrk="1" hangingPunct="1"/>
            <a:r>
              <a:rPr kumimoji="0" lang="zh-CN" altLang="en-US" b="1" dirty="0" smtClean="0">
                <a:solidFill>
                  <a:schemeClr val="accent6"/>
                </a:solidFill>
                <a:ea typeface="隶书" pitchFamily="49" charset="-122"/>
              </a:rPr>
              <a:t>二</a:t>
            </a:r>
            <a:r>
              <a:rPr kumimoji="0" lang="en-US" altLang="zh-CN" b="1" dirty="0" smtClean="0">
                <a:solidFill>
                  <a:schemeClr val="accent6"/>
                </a:solidFill>
              </a:rPr>
              <a:t>.</a:t>
            </a:r>
            <a:r>
              <a:rPr kumimoji="0" lang="zh-CN" altLang="en-US" b="1" dirty="0" smtClean="0">
                <a:solidFill>
                  <a:schemeClr val="accent6"/>
                </a:solidFill>
                <a:ea typeface="隶书" pitchFamily="49" charset="-122"/>
              </a:rPr>
              <a:t>命题的真值</a:t>
            </a:r>
          </a:p>
          <a:p>
            <a:pPr eaLnBrk="1" hangingPunct="1"/>
            <a:r>
              <a:rPr kumimoji="0" lang="zh-CN" altLang="en-US" b="1" dirty="0" smtClean="0">
                <a:ea typeface="黑体" pitchFamily="2" charset="-122"/>
              </a:rPr>
              <a:t>真值</a:t>
            </a:r>
            <a:r>
              <a:rPr kumimoji="0" lang="zh-CN" altLang="en-US" b="1" dirty="0" smtClean="0"/>
              <a:t>为</a:t>
            </a:r>
            <a:r>
              <a:rPr kumimoji="0" lang="zh-CN" altLang="en-US" b="1" dirty="0" smtClean="0">
                <a:solidFill>
                  <a:srgbClr val="FF0000"/>
                </a:solidFill>
              </a:rPr>
              <a:t>真</a:t>
            </a:r>
            <a:r>
              <a:rPr kumimoji="0" lang="en-US" altLang="zh-CN" b="1" dirty="0" smtClean="0"/>
              <a:t>:</a:t>
            </a:r>
            <a:r>
              <a:rPr kumimoji="0" lang="zh-CN" altLang="en-US" b="1" dirty="0" smtClean="0"/>
              <a:t>所作的判断与客观一致</a:t>
            </a:r>
            <a:r>
              <a:rPr kumimoji="0" lang="en-US" altLang="zh-CN" b="1" dirty="0" smtClean="0"/>
              <a:t>,</a:t>
            </a:r>
            <a:r>
              <a:rPr kumimoji="0" lang="zh-CN" altLang="en-US" b="1" dirty="0" smtClean="0"/>
              <a:t>记作</a:t>
            </a:r>
            <a:r>
              <a:rPr kumimoji="0" lang="en-US" altLang="zh-CN" b="1" dirty="0" smtClean="0">
                <a:solidFill>
                  <a:srgbClr val="FF0000"/>
                </a:solidFill>
              </a:rPr>
              <a:t>T</a:t>
            </a:r>
            <a:r>
              <a:rPr kumimoji="0" lang="en-US" altLang="zh-CN" b="1" dirty="0" smtClean="0">
                <a:ea typeface="黑体" pitchFamily="2" charset="-122"/>
              </a:rPr>
              <a:t> (True)</a:t>
            </a:r>
            <a:r>
              <a:rPr kumimoji="0" lang="zh-CN" altLang="en-US" b="1" dirty="0" smtClean="0"/>
              <a:t>。</a:t>
            </a:r>
          </a:p>
          <a:p>
            <a:pPr eaLnBrk="1" hangingPunct="1"/>
            <a:r>
              <a:rPr kumimoji="0" lang="zh-CN" altLang="en-US" b="1" dirty="0" smtClean="0">
                <a:ea typeface="黑体" pitchFamily="2" charset="-122"/>
              </a:rPr>
              <a:t>真值</a:t>
            </a:r>
            <a:r>
              <a:rPr kumimoji="0" lang="zh-CN" altLang="en-US" b="1" dirty="0" smtClean="0"/>
              <a:t>为</a:t>
            </a:r>
            <a:r>
              <a:rPr kumimoji="0" lang="zh-CN" altLang="en-US" b="1" dirty="0" smtClean="0">
                <a:solidFill>
                  <a:srgbClr val="FF0000"/>
                </a:solidFill>
              </a:rPr>
              <a:t>假</a:t>
            </a:r>
            <a:r>
              <a:rPr kumimoji="0" lang="en-US" altLang="zh-CN" b="1" dirty="0" smtClean="0"/>
              <a:t>:</a:t>
            </a:r>
            <a:r>
              <a:rPr kumimoji="0" lang="zh-CN" altLang="en-US" b="1" dirty="0" smtClean="0"/>
              <a:t>所作的判断与客观不一致</a:t>
            </a:r>
            <a:r>
              <a:rPr kumimoji="0" lang="en-US" altLang="zh-CN" b="1" dirty="0" smtClean="0"/>
              <a:t>,</a:t>
            </a:r>
            <a:r>
              <a:rPr kumimoji="0" lang="zh-CN" altLang="en-US" b="1" dirty="0" smtClean="0"/>
              <a:t>记作</a:t>
            </a:r>
            <a:r>
              <a:rPr kumimoji="0" lang="en-US" altLang="zh-CN" b="1" dirty="0" smtClean="0">
                <a:solidFill>
                  <a:srgbClr val="FF0000"/>
                </a:solidFill>
              </a:rPr>
              <a:t>F</a:t>
            </a:r>
            <a:r>
              <a:rPr kumimoji="0" lang="en-US" altLang="zh-CN" b="1" dirty="0" smtClean="0"/>
              <a:t> (False)</a:t>
            </a:r>
            <a:r>
              <a:rPr kumimoji="0" lang="zh-CN" altLang="en-US" b="1" dirty="0" smtClean="0"/>
              <a:t>。</a:t>
            </a:r>
            <a:endParaRPr kumimoji="0" lang="zh-CN" altLang="en-US" b="1" dirty="0" smtClean="0">
              <a:solidFill>
                <a:schemeClr val="hlink"/>
              </a:solidFill>
            </a:endParaRPr>
          </a:p>
          <a:p>
            <a:pPr eaLnBrk="1" hangingPunct="1"/>
            <a:endParaRPr kumimoji="0" lang="en-US" altLang="zh-CN" b="1" dirty="0" smtClean="0"/>
          </a:p>
        </p:txBody>
      </p:sp>
      <p:sp>
        <p:nvSpPr>
          <p:cNvPr id="5" name="Rectangle 7"/>
          <p:cNvSpPr txBox="1">
            <a:spLocks noChangeArrowheads="1"/>
          </p:cNvSpPr>
          <p:nvPr/>
        </p:nvSpPr>
        <p:spPr>
          <a:xfrm>
            <a:off x="2627784" y="764704"/>
            <a:ext cx="4284662" cy="782638"/>
          </a:xfrm>
          <a:prstGeom prst="rect">
            <a:avLst/>
          </a:prstGeom>
        </p:spPr>
        <p:txBody>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000" b="1" dirty="0" smtClean="0">
                <a:solidFill>
                  <a:srgbClr val="2D2DB9"/>
                </a:solidFill>
                <a:latin typeface="华文中宋" charset="0"/>
              </a:rPr>
              <a:t>1.1 </a:t>
            </a:r>
            <a:r>
              <a:rPr lang="zh-CN" altLang="en-US" sz="3000" b="1" dirty="0" smtClean="0">
                <a:solidFill>
                  <a:srgbClr val="2D2DB9"/>
                </a:solidFill>
                <a:latin typeface="华文中宋" charset="0"/>
              </a:rPr>
              <a:t>命题与联结词</a:t>
            </a:r>
            <a:endParaRPr lang="zh-CN" altLang="en-US" sz="3000" b="1" dirty="0">
              <a:solidFill>
                <a:srgbClr val="2D2DB9"/>
              </a:solidFill>
              <a:latin typeface="华文中宋" charset="0"/>
            </a:endParaRPr>
          </a:p>
        </p:txBody>
      </p:sp>
    </p:spTree>
    <p:extLst>
      <p:ext uri="{BB962C8B-B14F-4D97-AF65-F5344CB8AC3E}">
        <p14:creationId xmlns:p14="http://schemas.microsoft.com/office/powerpoint/2010/main" val="309178013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blinds(horizontal)">
                                      <p:cBhvr>
                                        <p:cTn id="7" dur="500"/>
                                        <p:tgtEl>
                                          <p:spTgt spid="316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12" dur="500"/>
                                        <p:tgtEl>
                                          <p:spTgt spid="316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7" dur="500"/>
                                        <p:tgtEl>
                                          <p:spTgt spid="3164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2" dur="500"/>
                                        <p:tgtEl>
                                          <p:spTgt spid="3164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7" dur="500"/>
                                        <p:tgtEl>
                                          <p:spTgt spid="316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692696"/>
            <a:ext cx="8280920" cy="830997"/>
          </a:xfrm>
          <a:prstGeom prst="rect">
            <a:avLst/>
          </a:prstGeom>
        </p:spPr>
        <p:txBody>
          <a:bodyPr wrap="square">
            <a:spAutoFit/>
          </a:bodyPr>
          <a:lstStyle/>
          <a:p>
            <a:r>
              <a:rPr lang="en-US" altLang="zh-CN" dirty="0" smtClean="0">
                <a:latin typeface="+mn-ea"/>
                <a:ea typeface="+mn-ea"/>
              </a:rPr>
              <a:t>    </a:t>
            </a:r>
            <a:r>
              <a:rPr lang="zh-CN" altLang="en-US" dirty="0" smtClean="0">
                <a:latin typeface="+mn-ea"/>
                <a:ea typeface="+mn-ea"/>
              </a:rPr>
              <a:t>离散</a:t>
            </a:r>
            <a:r>
              <a:rPr lang="zh-CN" altLang="en-US" dirty="0">
                <a:latin typeface="+mn-ea"/>
                <a:ea typeface="+mn-ea"/>
              </a:rPr>
              <a:t>数学</a:t>
            </a:r>
            <a:r>
              <a:rPr lang="en-US" altLang="zh-CN" dirty="0">
                <a:latin typeface="+mn-ea"/>
                <a:ea typeface="+mn-ea"/>
              </a:rPr>
              <a:t>(Discrete mathematics)</a:t>
            </a:r>
            <a:r>
              <a:rPr lang="zh-CN" altLang="en-US" dirty="0">
                <a:latin typeface="+mn-ea"/>
                <a:ea typeface="+mn-ea"/>
              </a:rPr>
              <a:t>是研究离散量的结构及其相互关系的数学学科</a:t>
            </a:r>
            <a:r>
              <a:rPr lang="zh-CN" altLang="en-US" dirty="0" smtClean="0">
                <a:latin typeface="+mn-ea"/>
                <a:ea typeface="+mn-ea"/>
              </a:rPr>
              <a:t>，是现代数学的一个重要分支。</a:t>
            </a:r>
            <a:endParaRPr lang="zh-CN" altLang="en-US" dirty="0">
              <a:solidFill>
                <a:srgbClr val="000000"/>
              </a:solidFill>
              <a:latin typeface="+mn-ea"/>
              <a:ea typeface="+mn-ea"/>
            </a:endParaRPr>
          </a:p>
        </p:txBody>
      </p:sp>
      <p:sp>
        <p:nvSpPr>
          <p:cNvPr id="4" name="矩形 3"/>
          <p:cNvSpPr/>
          <p:nvPr/>
        </p:nvSpPr>
        <p:spPr>
          <a:xfrm>
            <a:off x="395536" y="1844824"/>
            <a:ext cx="8280920" cy="1200328"/>
          </a:xfrm>
          <a:prstGeom prst="rect">
            <a:avLst/>
          </a:prstGeom>
        </p:spPr>
        <p:txBody>
          <a:bodyPr wrap="square">
            <a:spAutoFit/>
          </a:bodyPr>
          <a:lstStyle/>
          <a:p>
            <a:r>
              <a:rPr lang="en-US" altLang="zh-CN" dirty="0" smtClean="0"/>
              <a:t>        </a:t>
            </a:r>
            <a:r>
              <a:rPr lang="zh-CN" altLang="en-US" dirty="0" smtClean="0"/>
              <a:t>离</a:t>
            </a:r>
            <a:r>
              <a:rPr lang="zh-CN" altLang="en-US" dirty="0"/>
              <a:t>散的含义是指不同的连接在一起的元素，主要是研究基于离散量的结构和相互间的关系，其对象一般是有限个或可数个元素。</a:t>
            </a:r>
          </a:p>
        </p:txBody>
      </p:sp>
      <p:sp>
        <p:nvSpPr>
          <p:cNvPr id="6" name="矩形 5"/>
          <p:cNvSpPr/>
          <p:nvPr/>
        </p:nvSpPr>
        <p:spPr>
          <a:xfrm>
            <a:off x="395536" y="3140968"/>
            <a:ext cx="8352928" cy="3046988"/>
          </a:xfrm>
          <a:prstGeom prst="rect">
            <a:avLst/>
          </a:prstGeom>
        </p:spPr>
        <p:txBody>
          <a:bodyPr wrap="square">
            <a:spAutoFit/>
          </a:bodyPr>
          <a:lstStyle/>
          <a:p>
            <a:r>
              <a:rPr lang="en-US" altLang="zh-CN" dirty="0" smtClean="0"/>
              <a:t>        </a:t>
            </a:r>
            <a:r>
              <a:rPr lang="zh-CN" altLang="en-US" dirty="0" smtClean="0"/>
              <a:t>离散</a:t>
            </a:r>
            <a:r>
              <a:rPr lang="zh-CN" altLang="en-US" dirty="0"/>
              <a:t>数学在各学科领域，特别在计算机科学与技术领域有着广泛的应用，同时离散数学也是计算机专业的许多专业课程，如程序设计语言、数据结构、操作系统、编译技术、人工智能、数据库、算法设计与分析、理论计算机科学基础等必不可少的先行课程。通过离散数学的学习，不但可以掌握处理离散结构的描述工具和方法，为后续课程的学习创造条件，而且可以提高抽象思维和严格的逻辑推理能力，为将来参与创新性的研究和开发工作打下坚实的基础。</a:t>
            </a:r>
          </a:p>
        </p:txBody>
      </p:sp>
    </p:spTree>
    <p:extLst>
      <p:ext uri="{BB962C8B-B14F-4D97-AF65-F5344CB8AC3E}">
        <p14:creationId xmlns:p14="http://schemas.microsoft.com/office/powerpoint/2010/main" val="264927303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2627784" y="548680"/>
            <a:ext cx="4284662" cy="782638"/>
          </a:xfrm>
          <a:prstGeom prst="rect">
            <a:avLst/>
          </a:prstGeom>
        </p:spPr>
        <p:txBody>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000" b="1" dirty="0" smtClean="0">
                <a:solidFill>
                  <a:srgbClr val="2D2DB9"/>
                </a:solidFill>
                <a:latin typeface="华文中宋" charset="0"/>
              </a:rPr>
              <a:t>1.1 </a:t>
            </a:r>
            <a:r>
              <a:rPr lang="zh-CN" altLang="en-US" sz="3000" b="1" dirty="0" smtClean="0">
                <a:solidFill>
                  <a:srgbClr val="2D2DB9"/>
                </a:solidFill>
                <a:latin typeface="华文中宋" charset="0"/>
              </a:rPr>
              <a:t>命题与联结词</a:t>
            </a:r>
            <a:endParaRPr lang="zh-CN" altLang="en-US" sz="3000" b="1" dirty="0">
              <a:solidFill>
                <a:srgbClr val="2D2DB9"/>
              </a:solidFill>
              <a:latin typeface="华文中宋" charset="0"/>
            </a:endParaRPr>
          </a:p>
        </p:txBody>
      </p:sp>
      <p:sp>
        <p:nvSpPr>
          <p:cNvPr id="2" name="文本框 1"/>
          <p:cNvSpPr txBox="1"/>
          <p:nvPr/>
        </p:nvSpPr>
        <p:spPr>
          <a:xfrm>
            <a:off x="962473" y="1268760"/>
            <a:ext cx="7785992" cy="2657138"/>
          </a:xfrm>
          <a:prstGeom prst="rect">
            <a:avLst/>
          </a:prstGeom>
          <a:noFill/>
        </p:spPr>
        <p:txBody>
          <a:bodyPr wrap="square" rtlCol="0">
            <a:spAutoFit/>
          </a:bodyPr>
          <a:lstStyle/>
          <a:p>
            <a:pPr>
              <a:lnSpc>
                <a:spcPts val="4000"/>
              </a:lnSpc>
            </a:pPr>
            <a:r>
              <a:rPr lang="zh-CN" altLang="zh-CN" sz="3200" b="1" dirty="0" smtClean="0">
                <a:solidFill>
                  <a:srgbClr val="0000FF"/>
                </a:solidFill>
              </a:rPr>
              <a:t>注意：</a:t>
            </a:r>
            <a:endParaRPr lang="en-US" altLang="zh-CN" sz="3200" b="1" dirty="0" smtClean="0">
              <a:solidFill>
                <a:srgbClr val="0000FF"/>
              </a:solidFill>
            </a:endParaRPr>
          </a:p>
          <a:p>
            <a:pPr>
              <a:lnSpc>
                <a:spcPts val="4000"/>
              </a:lnSpc>
            </a:pPr>
            <a:endParaRPr lang="zh-CN" altLang="zh-CN" sz="3200" b="1" dirty="0">
              <a:solidFill>
                <a:srgbClr val="0000FF"/>
              </a:solidFill>
            </a:endParaRPr>
          </a:p>
          <a:p>
            <a:pPr>
              <a:lnSpc>
                <a:spcPts val="4000"/>
              </a:lnSpc>
            </a:pPr>
            <a:r>
              <a:rPr lang="zh-CN" altLang="en-US" sz="3200" b="1" dirty="0" smtClean="0">
                <a:solidFill>
                  <a:srgbClr val="0000FF"/>
                </a:solidFill>
              </a:rPr>
              <a:t>    </a:t>
            </a:r>
            <a:r>
              <a:rPr lang="zh-CN" altLang="zh-CN" sz="3200" b="1" dirty="0" smtClean="0">
                <a:solidFill>
                  <a:srgbClr val="0000FF"/>
                </a:solidFill>
              </a:rPr>
              <a:t>感叹句</a:t>
            </a:r>
            <a:r>
              <a:rPr lang="zh-CN" altLang="zh-CN" sz="3200" b="1" dirty="0">
                <a:solidFill>
                  <a:srgbClr val="0000FF"/>
                </a:solidFill>
              </a:rPr>
              <a:t>、祈使句、疑问句都不是命题</a:t>
            </a:r>
          </a:p>
          <a:p>
            <a:pPr>
              <a:lnSpc>
                <a:spcPts val="4000"/>
              </a:lnSpc>
            </a:pPr>
            <a:r>
              <a:rPr lang="zh-CN" altLang="en-US" sz="3200" b="1" dirty="0" smtClean="0">
                <a:solidFill>
                  <a:srgbClr val="0000FF"/>
                </a:solidFill>
              </a:rPr>
              <a:t>    </a:t>
            </a:r>
            <a:r>
              <a:rPr lang="zh-CN" altLang="zh-CN" sz="3200" b="1" dirty="0" smtClean="0">
                <a:solidFill>
                  <a:srgbClr val="0000FF"/>
                </a:solidFill>
              </a:rPr>
              <a:t>陈述句</a:t>
            </a:r>
            <a:r>
              <a:rPr lang="zh-CN" altLang="zh-CN" sz="3200" b="1" dirty="0">
                <a:solidFill>
                  <a:srgbClr val="0000FF"/>
                </a:solidFill>
              </a:rPr>
              <a:t>中的悖论，判断结果不惟一确</a:t>
            </a:r>
            <a:r>
              <a:rPr lang="zh-CN" altLang="zh-CN" sz="3200" b="1" dirty="0" smtClean="0">
                <a:solidFill>
                  <a:srgbClr val="0000FF"/>
                </a:solidFill>
              </a:rPr>
              <a:t>定的不是命题</a:t>
            </a:r>
            <a:endParaRPr lang="zh-CN" altLang="zh-CN" sz="3200" b="1" dirty="0">
              <a:solidFill>
                <a:srgbClr val="0000FF"/>
              </a:solidFill>
            </a:endParaRPr>
          </a:p>
        </p:txBody>
      </p:sp>
    </p:spTree>
    <p:extLst>
      <p:ext uri="{BB962C8B-B14F-4D97-AF65-F5344CB8AC3E}">
        <p14:creationId xmlns:p14="http://schemas.microsoft.com/office/powerpoint/2010/main" val="298111177"/>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11560" y="836712"/>
            <a:ext cx="2971800" cy="541338"/>
          </a:xfrm>
        </p:spPr>
        <p:txBody>
          <a:bodyPr/>
          <a:lstStyle/>
          <a:p>
            <a:pPr eaLnBrk="1" hangingPunct="1"/>
            <a:r>
              <a:rPr lang="en-US" altLang="zh-CN" sz="2800" b="0" dirty="0">
                <a:solidFill>
                  <a:schemeClr val="accent6"/>
                </a:solidFill>
                <a:effectLst>
                  <a:outerShdw blurRad="38100" dist="38100" dir="2700000" algn="tl">
                    <a:srgbClr val="DDDDDD"/>
                  </a:outerShdw>
                </a:effectLst>
                <a:latin typeface="Arial Black" charset="0"/>
                <a:ea typeface="宋体" charset="0"/>
              </a:rPr>
              <a:t>EXAMPLE</a:t>
            </a:r>
            <a:r>
              <a:rPr lang="en-US" altLang="zh-CN" sz="500" b="0" dirty="0">
                <a:solidFill>
                  <a:schemeClr val="accent6"/>
                </a:solidFill>
                <a:effectLst>
                  <a:outerShdw blurRad="38100" dist="38100" dir="2700000" algn="tl">
                    <a:srgbClr val="DDDDDD"/>
                  </a:outerShdw>
                </a:effectLst>
                <a:latin typeface="Arial Black" charset="0"/>
                <a:ea typeface="宋体" charset="0"/>
              </a:rPr>
              <a:t> </a:t>
            </a:r>
            <a:r>
              <a:rPr lang="en-US" altLang="zh-CN" sz="2800" b="0" dirty="0">
                <a:solidFill>
                  <a:schemeClr val="accent6"/>
                </a:solidFill>
                <a:effectLst>
                  <a:outerShdw blurRad="38100" dist="38100" dir="2700000" algn="tl">
                    <a:srgbClr val="DDDDDD"/>
                  </a:outerShdw>
                </a:effectLst>
                <a:latin typeface="Arial Black" charset="0"/>
                <a:ea typeface="宋体" charset="0"/>
              </a:rPr>
              <a:t>1  </a:t>
            </a:r>
          </a:p>
        </p:txBody>
      </p:sp>
      <p:sp>
        <p:nvSpPr>
          <p:cNvPr id="15364" name="Rectangle 3"/>
          <p:cNvSpPr>
            <a:spLocks noGrp="1" noChangeArrowheads="1"/>
          </p:cNvSpPr>
          <p:nvPr>
            <p:ph type="body" idx="1"/>
          </p:nvPr>
        </p:nvSpPr>
        <p:spPr>
          <a:xfrm>
            <a:off x="467544" y="1700808"/>
            <a:ext cx="8382000" cy="2222500"/>
          </a:xfrm>
        </p:spPr>
        <p:txBody>
          <a:bodyPr/>
          <a:lstStyle/>
          <a:p>
            <a:pPr marL="0" indent="187325" eaLnBrk="1" hangingPunct="1">
              <a:lnSpc>
                <a:spcPct val="120000"/>
              </a:lnSpc>
              <a:buFont typeface="Wingdings" charset="0"/>
              <a:buNone/>
            </a:pPr>
            <a:r>
              <a:rPr lang="en-US" altLang="zh-CN" sz="2800" dirty="0">
                <a:latin typeface="华文中宋"/>
                <a:ea typeface="华文中宋"/>
                <a:cs typeface="华文中宋"/>
              </a:rPr>
              <a:t>1.</a:t>
            </a:r>
            <a:r>
              <a:rPr lang="zh-CN" altLang="en-US" sz="2800" dirty="0">
                <a:latin typeface="华文中宋"/>
                <a:ea typeface="华文中宋"/>
                <a:cs typeface="华文中宋"/>
              </a:rPr>
              <a:t>华盛顿是美国的首都</a:t>
            </a:r>
            <a:r>
              <a:rPr lang="en-US" altLang="zh-CN" sz="2800" dirty="0">
                <a:latin typeface="华文中宋"/>
                <a:ea typeface="华文中宋"/>
                <a:cs typeface="华文中宋"/>
              </a:rPr>
              <a:t>.</a:t>
            </a:r>
          </a:p>
          <a:p>
            <a:pPr marL="0" indent="187325" eaLnBrk="1" hangingPunct="1">
              <a:buFont typeface="Wingdings" charset="0"/>
              <a:buNone/>
            </a:pPr>
            <a:r>
              <a:rPr lang="en-US" altLang="zh-CN" sz="2800" dirty="0">
                <a:latin typeface="华文中宋"/>
                <a:ea typeface="华文中宋"/>
                <a:cs typeface="华文中宋"/>
              </a:rPr>
              <a:t>2. 2+2=3.</a:t>
            </a:r>
          </a:p>
          <a:p>
            <a:pPr marL="0" indent="187325" eaLnBrk="1" hangingPunct="1">
              <a:buFont typeface="Wingdings" charset="0"/>
              <a:buNone/>
            </a:pPr>
            <a:r>
              <a:rPr lang="en-US" altLang="zh-CN" sz="2800" dirty="0" smtClean="0">
                <a:latin typeface="华文中宋"/>
                <a:ea typeface="华文中宋"/>
                <a:cs typeface="华文中宋"/>
              </a:rPr>
              <a:t>3.A</a:t>
            </a:r>
            <a:r>
              <a:rPr lang="zh-CN" altLang="en-US" sz="2800" dirty="0">
                <a:latin typeface="华文中宋"/>
                <a:ea typeface="华文中宋"/>
                <a:cs typeface="华文中宋"/>
              </a:rPr>
              <a:t>给所有不能给自己理发的人理发。（前提：所有人都不能给自己理发）</a:t>
            </a:r>
          </a:p>
          <a:p>
            <a:pPr marL="0" indent="187325" eaLnBrk="1" hangingPunct="1">
              <a:buFont typeface="Wingdings" charset="0"/>
              <a:buNone/>
            </a:pPr>
            <a:r>
              <a:rPr lang="zh-CN" altLang="en-US" sz="2800" dirty="0">
                <a:latin typeface="华文中宋"/>
                <a:ea typeface="华文中宋"/>
                <a:cs typeface="华文中宋"/>
              </a:rPr>
              <a:t>       </a:t>
            </a:r>
          </a:p>
        </p:txBody>
      </p:sp>
      <p:sp>
        <p:nvSpPr>
          <p:cNvPr id="50180" name="Text Box 4"/>
          <p:cNvSpPr txBox="1">
            <a:spLocks noChangeArrowheads="1"/>
          </p:cNvSpPr>
          <p:nvPr/>
        </p:nvSpPr>
        <p:spPr bwMode="auto">
          <a:xfrm>
            <a:off x="1043608" y="4581128"/>
            <a:ext cx="7372350" cy="1050925"/>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30000"/>
              </a:lnSpc>
            </a:pPr>
            <a:r>
              <a:rPr lang="en-US" altLang="zh-CN" dirty="0">
                <a:solidFill>
                  <a:srgbClr val="FF0000"/>
                </a:solidFill>
              </a:rPr>
              <a:t>1</a:t>
            </a:r>
            <a:r>
              <a:rPr lang="zh-CN" altLang="en-US" dirty="0">
                <a:solidFill>
                  <a:srgbClr val="FF0000"/>
                </a:solidFill>
              </a:rPr>
              <a:t>，</a:t>
            </a:r>
            <a:r>
              <a:rPr lang="en-US" altLang="zh-CN" dirty="0">
                <a:solidFill>
                  <a:srgbClr val="FF0000"/>
                </a:solidFill>
              </a:rPr>
              <a:t>2</a:t>
            </a:r>
            <a:r>
              <a:rPr lang="zh-CN" altLang="en-US" dirty="0">
                <a:solidFill>
                  <a:srgbClr val="FF0000"/>
                </a:solidFill>
              </a:rPr>
              <a:t>是命题</a:t>
            </a:r>
            <a:r>
              <a:rPr lang="en-US" altLang="zh-CN" dirty="0">
                <a:solidFill>
                  <a:srgbClr val="FF0000"/>
                </a:solidFill>
              </a:rPr>
              <a:t>.</a:t>
            </a:r>
            <a:r>
              <a:rPr lang="zh-CN" altLang="en-US" dirty="0">
                <a:solidFill>
                  <a:srgbClr val="FF0000"/>
                </a:solidFill>
              </a:rPr>
              <a:t>命题</a:t>
            </a:r>
            <a:r>
              <a:rPr lang="en-US" altLang="zh-CN" dirty="0">
                <a:solidFill>
                  <a:srgbClr val="FF0000"/>
                </a:solidFill>
              </a:rPr>
              <a:t>1</a:t>
            </a:r>
            <a:r>
              <a:rPr lang="zh-CN" altLang="en-US" dirty="0">
                <a:solidFill>
                  <a:srgbClr val="FF0000"/>
                </a:solidFill>
              </a:rPr>
              <a:t>的真值为真，</a:t>
            </a:r>
            <a:r>
              <a:rPr lang="en-US" altLang="zh-CN" dirty="0">
                <a:solidFill>
                  <a:srgbClr val="FF0000"/>
                </a:solidFill>
              </a:rPr>
              <a:t>2</a:t>
            </a:r>
            <a:r>
              <a:rPr lang="zh-CN" altLang="en-US" dirty="0">
                <a:solidFill>
                  <a:srgbClr val="FF0000"/>
                </a:solidFill>
              </a:rPr>
              <a:t>的真值为假。</a:t>
            </a:r>
            <a:r>
              <a:rPr lang="en-US" altLang="zh-CN" dirty="0">
                <a:solidFill>
                  <a:srgbClr val="FF0000"/>
                </a:solidFill>
              </a:rPr>
              <a:t>3</a:t>
            </a:r>
            <a:r>
              <a:rPr lang="zh-CN" altLang="en-US" dirty="0">
                <a:solidFill>
                  <a:srgbClr val="FF0000"/>
                </a:solidFill>
              </a:rPr>
              <a:t>非命题。 </a:t>
            </a:r>
            <a:endParaRPr lang="zh-CN" altLang="en-US" b="0" dirty="0">
              <a:solidFill>
                <a:srgbClr val="FF0000"/>
              </a:solidFill>
              <a:latin typeface="Tahoma" charset="0"/>
            </a:endParaRPr>
          </a:p>
        </p:txBody>
      </p:sp>
    </p:spTree>
    <p:extLst>
      <p:ext uri="{BB962C8B-B14F-4D97-AF65-F5344CB8AC3E}">
        <p14:creationId xmlns:p14="http://schemas.microsoft.com/office/powerpoint/2010/main" val="139352674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slide(fromBottom)">
                                      <p:cBhvr>
                                        <p:cTn id="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idx="1"/>
          </p:nvPr>
        </p:nvSpPr>
        <p:spPr>
          <a:xfrm>
            <a:off x="395536" y="1484784"/>
            <a:ext cx="8269287" cy="2667000"/>
          </a:xfrm>
        </p:spPr>
        <p:txBody>
          <a:bodyPr/>
          <a:lstStyle/>
          <a:p>
            <a:pPr marL="0" indent="187325" defTabSz="222250" eaLnBrk="1" hangingPunct="1">
              <a:lnSpc>
                <a:spcPct val="120000"/>
              </a:lnSpc>
              <a:buFont typeface="Wingdings" charset="0"/>
              <a:buNone/>
            </a:pPr>
            <a:r>
              <a:rPr lang="en-US" altLang="zh-CN" sz="2800" dirty="0">
                <a:latin typeface="华文中宋"/>
                <a:ea typeface="华文中宋"/>
                <a:cs typeface="华文中宋"/>
              </a:rPr>
              <a:t> </a:t>
            </a:r>
            <a:r>
              <a:rPr lang="zh-CN" altLang="en-US" sz="2800" dirty="0">
                <a:latin typeface="华文中宋"/>
                <a:ea typeface="华文中宋"/>
                <a:cs typeface="华文中宋"/>
              </a:rPr>
              <a:t>再看几个例子：</a:t>
            </a:r>
          </a:p>
          <a:p>
            <a:pPr marL="0" indent="187325" defTabSz="222250" eaLnBrk="1" hangingPunct="1">
              <a:lnSpc>
                <a:spcPct val="120000"/>
              </a:lnSpc>
              <a:buFont typeface="Wingdings" charset="0"/>
              <a:buNone/>
            </a:pPr>
            <a:r>
              <a:rPr lang="zh-CN" altLang="en-US" sz="2800" dirty="0">
                <a:latin typeface="华文中宋"/>
                <a:ea typeface="华文中宋"/>
                <a:cs typeface="华文中宋"/>
              </a:rPr>
              <a:t>        </a:t>
            </a:r>
            <a:r>
              <a:rPr lang="en-US" altLang="zh-CN" sz="2800" dirty="0">
                <a:latin typeface="华文中宋"/>
                <a:ea typeface="华文中宋"/>
                <a:cs typeface="华文中宋"/>
              </a:rPr>
              <a:t>1. </a:t>
            </a:r>
            <a:r>
              <a:rPr lang="zh-CN" altLang="en-US" sz="2800" dirty="0">
                <a:latin typeface="华文中宋"/>
                <a:ea typeface="华文中宋"/>
                <a:cs typeface="华文中宋"/>
              </a:rPr>
              <a:t>现在几点了</a:t>
            </a:r>
            <a:r>
              <a:rPr lang="en-US" altLang="zh-CN" sz="2800" dirty="0">
                <a:latin typeface="华文中宋"/>
                <a:ea typeface="华文中宋"/>
                <a:cs typeface="华文中宋"/>
              </a:rPr>
              <a:t>?</a:t>
            </a:r>
          </a:p>
          <a:p>
            <a:pPr marL="0" indent="187325" defTabSz="222250" eaLnBrk="1" hangingPunct="1">
              <a:lnSpc>
                <a:spcPct val="120000"/>
              </a:lnSpc>
              <a:buFont typeface="Wingdings" charset="0"/>
              <a:buNone/>
            </a:pPr>
            <a:r>
              <a:rPr lang="en-US" altLang="zh-CN" sz="2800" dirty="0">
                <a:latin typeface="华文中宋"/>
                <a:ea typeface="华文中宋"/>
                <a:cs typeface="华文中宋"/>
              </a:rPr>
              <a:t>        2. </a:t>
            </a:r>
            <a:r>
              <a:rPr lang="zh-CN" altLang="en-US" sz="2800" dirty="0">
                <a:latin typeface="华文中宋"/>
                <a:ea typeface="华文中宋"/>
                <a:cs typeface="华文中宋"/>
              </a:rPr>
              <a:t>请保持安静</a:t>
            </a:r>
            <a:r>
              <a:rPr lang="en-US" altLang="zh-CN" sz="2800" dirty="0">
                <a:latin typeface="华文中宋"/>
                <a:ea typeface="华文中宋"/>
                <a:cs typeface="华文中宋"/>
              </a:rPr>
              <a:t>.</a:t>
            </a:r>
          </a:p>
          <a:p>
            <a:pPr marL="0" indent="187325" defTabSz="222250" eaLnBrk="1" hangingPunct="1">
              <a:lnSpc>
                <a:spcPct val="120000"/>
              </a:lnSpc>
              <a:buFont typeface="Wingdings" charset="0"/>
              <a:buNone/>
            </a:pPr>
            <a:r>
              <a:rPr lang="en-US" altLang="zh-CN" sz="2800" dirty="0">
                <a:latin typeface="华文中宋"/>
                <a:ea typeface="华文中宋"/>
                <a:cs typeface="华文中宋"/>
              </a:rPr>
              <a:t>        3.  x+1 =2.</a:t>
            </a:r>
          </a:p>
          <a:p>
            <a:pPr marL="0" indent="187325" defTabSz="222250" eaLnBrk="1" hangingPunct="1">
              <a:lnSpc>
                <a:spcPct val="120000"/>
              </a:lnSpc>
              <a:buFont typeface="Wingdings" charset="0"/>
              <a:buNone/>
            </a:pPr>
            <a:r>
              <a:rPr lang="en-US" altLang="zh-CN" sz="2800" dirty="0">
                <a:latin typeface="华文中宋"/>
                <a:ea typeface="华文中宋"/>
                <a:cs typeface="华文中宋"/>
              </a:rPr>
              <a:t>        4.  </a:t>
            </a:r>
            <a:r>
              <a:rPr lang="en-US" altLang="zh-CN" sz="2800" dirty="0" err="1">
                <a:latin typeface="华文中宋"/>
                <a:ea typeface="华文中宋"/>
                <a:cs typeface="华文中宋"/>
              </a:rPr>
              <a:t>x+y</a:t>
            </a:r>
            <a:r>
              <a:rPr lang="en-US" altLang="zh-CN" sz="2800" dirty="0">
                <a:latin typeface="华文中宋"/>
                <a:ea typeface="华文中宋"/>
                <a:cs typeface="华文中宋"/>
              </a:rPr>
              <a:t> = z.</a:t>
            </a:r>
          </a:p>
          <a:p>
            <a:pPr marL="0" indent="187325" defTabSz="222250" eaLnBrk="1" hangingPunct="1">
              <a:buFont typeface="Wingdings" charset="0"/>
              <a:buNone/>
            </a:pPr>
            <a:r>
              <a:rPr lang="en-US" altLang="zh-CN" sz="2800" dirty="0">
                <a:latin typeface="华文中宋"/>
                <a:ea typeface="华文中宋"/>
                <a:cs typeface="华文中宋"/>
              </a:rPr>
              <a:t>      </a:t>
            </a:r>
          </a:p>
        </p:txBody>
      </p:sp>
      <p:sp>
        <p:nvSpPr>
          <p:cNvPr id="4100" name="Text Box 4"/>
          <p:cNvSpPr txBox="1">
            <a:spLocks noChangeArrowheads="1"/>
          </p:cNvSpPr>
          <p:nvPr/>
        </p:nvSpPr>
        <p:spPr bwMode="auto">
          <a:xfrm>
            <a:off x="539552" y="4941168"/>
            <a:ext cx="8229600" cy="977900"/>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20000"/>
              </a:lnSpc>
            </a:pPr>
            <a:r>
              <a:rPr lang="en-US" altLang="zh-CN" dirty="0">
                <a:solidFill>
                  <a:srgbClr val="FF0000"/>
                </a:solidFill>
              </a:rPr>
              <a:t>1</a:t>
            </a:r>
            <a:r>
              <a:rPr lang="zh-CN" altLang="en-US" dirty="0">
                <a:solidFill>
                  <a:srgbClr val="FF0000"/>
                </a:solidFill>
              </a:rPr>
              <a:t>， </a:t>
            </a:r>
            <a:r>
              <a:rPr lang="en-US" altLang="zh-CN" dirty="0">
                <a:solidFill>
                  <a:srgbClr val="FF0000"/>
                </a:solidFill>
              </a:rPr>
              <a:t>2</a:t>
            </a:r>
            <a:r>
              <a:rPr lang="zh-CN" altLang="en-US" dirty="0">
                <a:solidFill>
                  <a:srgbClr val="FF0000"/>
                </a:solidFill>
              </a:rPr>
              <a:t>不是命题，因为非陈述句</a:t>
            </a:r>
            <a:r>
              <a:rPr lang="en-US" altLang="zh-CN" dirty="0">
                <a:solidFill>
                  <a:srgbClr val="FF0000"/>
                </a:solidFill>
              </a:rPr>
              <a:t>. 3</a:t>
            </a:r>
            <a:r>
              <a:rPr lang="zh-CN" altLang="en-US" dirty="0">
                <a:solidFill>
                  <a:srgbClr val="FF0000"/>
                </a:solidFill>
              </a:rPr>
              <a:t>和 </a:t>
            </a:r>
            <a:r>
              <a:rPr lang="en-US" altLang="zh-CN" dirty="0">
                <a:solidFill>
                  <a:srgbClr val="FF0000"/>
                </a:solidFill>
              </a:rPr>
              <a:t>4</a:t>
            </a:r>
            <a:r>
              <a:rPr lang="zh-CN" altLang="en-US" dirty="0">
                <a:solidFill>
                  <a:srgbClr val="FF0000"/>
                </a:solidFill>
              </a:rPr>
              <a:t>也不是命题，因为既非真也非假。句子的真假和变量的赋值有关系</a:t>
            </a:r>
            <a:r>
              <a:rPr lang="en-US" altLang="zh-CN" dirty="0">
                <a:solidFill>
                  <a:srgbClr val="FF0000"/>
                </a:solidFill>
              </a:rPr>
              <a:t>. </a:t>
            </a:r>
            <a:endParaRPr lang="en-US" altLang="zh-CN" b="0" dirty="0">
              <a:solidFill>
                <a:srgbClr val="FF0000"/>
              </a:solidFill>
              <a:latin typeface="Tahoma" charset="0"/>
            </a:endParaRPr>
          </a:p>
        </p:txBody>
      </p:sp>
      <p:sp>
        <p:nvSpPr>
          <p:cNvPr id="7"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2</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266951670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left)">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691680" y="620688"/>
            <a:ext cx="5958408" cy="4196020"/>
            <a:chOff x="1259632" y="908720"/>
            <a:chExt cx="5958408" cy="4196020"/>
          </a:xfrm>
        </p:grpSpPr>
        <p:graphicFrame>
          <p:nvGraphicFramePr>
            <p:cNvPr id="4" name="Object 5"/>
            <p:cNvGraphicFramePr>
              <a:graphicFrameLocks noChangeAspect="1"/>
            </p:cNvGraphicFramePr>
            <p:nvPr>
              <p:extLst>
                <p:ext uri="{D42A27DB-BD31-4B8C-83A1-F6EECF244321}">
                  <p14:modId xmlns:p14="http://schemas.microsoft.com/office/powerpoint/2010/main" val="675418796"/>
                </p:ext>
              </p:extLst>
            </p:nvPr>
          </p:nvGraphicFramePr>
          <p:xfrm>
            <a:off x="1974751" y="1516782"/>
            <a:ext cx="581025" cy="400050"/>
          </p:xfrm>
          <a:graphic>
            <a:graphicData uri="http://schemas.openxmlformats.org/presentationml/2006/ole">
              <mc:AlternateContent xmlns:mc="http://schemas.openxmlformats.org/markup-compatibility/2006">
                <mc:Choice xmlns:v="urn:schemas-microsoft-com:vml" Requires="v">
                  <p:oleObj spid="_x0000_s43047" name="公式" r:id="rId3" imgW="241200" imgH="215640" progId="Equation.3">
                    <p:embed/>
                  </p:oleObj>
                </mc:Choice>
                <mc:Fallback>
                  <p:oleObj name="公式" r:id="rId3" imgW="24120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751" y="1516782"/>
                          <a:ext cx="581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Lst>
                      </p:spPr>
                    </p:pic>
                  </p:oleObj>
                </mc:Fallback>
              </mc:AlternateContent>
            </a:graphicData>
          </a:graphic>
        </p:graphicFrame>
        <p:sp>
          <p:nvSpPr>
            <p:cNvPr id="2" name="矩形 1"/>
            <p:cNvSpPr/>
            <p:nvPr/>
          </p:nvSpPr>
          <p:spPr>
            <a:xfrm>
              <a:off x="1259632" y="908720"/>
              <a:ext cx="5958408" cy="4196020"/>
            </a:xfrm>
            <a:prstGeom prst="rect">
              <a:avLst/>
            </a:prstGeom>
          </p:spPr>
          <p:txBody>
            <a:bodyPr wrap="square">
              <a:spAutoFit/>
            </a:bodyPr>
            <a:lstStyle/>
            <a:p>
              <a:pPr>
                <a:lnSpc>
                  <a:spcPts val="4000"/>
                </a:lnSpc>
              </a:pPr>
              <a:r>
                <a:rPr lang="zh-CN" altLang="zh-CN" b="1" dirty="0">
                  <a:solidFill>
                    <a:schemeClr val="accent2"/>
                  </a:solidFill>
                </a:rPr>
                <a:t>例</a:t>
              </a:r>
              <a:r>
                <a:rPr lang="en-US" altLang="zh-CN" b="1" dirty="0">
                  <a:solidFill>
                    <a:schemeClr val="accent2"/>
                  </a:solidFill>
                </a:rPr>
                <a:t>3 </a:t>
              </a:r>
              <a:r>
                <a:rPr lang="zh-CN" altLang="zh-CN" b="1" dirty="0">
                  <a:solidFill>
                    <a:schemeClr val="accent2"/>
                  </a:solidFill>
                </a:rPr>
                <a:t>下列句子中那些是命题？</a:t>
              </a:r>
            </a:p>
            <a:p>
              <a:pPr>
                <a:lnSpc>
                  <a:spcPts val="4000"/>
                </a:lnSpc>
              </a:pPr>
              <a:r>
                <a:rPr lang="zh-CN" altLang="en-US" b="1" dirty="0" smtClean="0">
                  <a:solidFill>
                    <a:schemeClr val="accent2"/>
                  </a:solidFill>
                </a:rPr>
                <a:t>（</a:t>
              </a:r>
              <a:r>
                <a:rPr lang="en-US" altLang="zh-CN" b="1" dirty="0" smtClean="0">
                  <a:solidFill>
                    <a:schemeClr val="accent2"/>
                  </a:solidFill>
                </a:rPr>
                <a:t>1</a:t>
              </a:r>
              <a:r>
                <a:rPr lang="zh-CN" altLang="en-US" b="1" dirty="0" smtClean="0">
                  <a:solidFill>
                    <a:schemeClr val="accent2"/>
                  </a:solidFill>
                </a:rPr>
                <a:t>）  </a:t>
              </a:r>
              <a:r>
                <a:rPr lang="en-US" altLang="zh-CN" b="1" dirty="0" smtClean="0">
                  <a:solidFill>
                    <a:schemeClr val="accent2"/>
                  </a:solidFill>
                </a:rPr>
                <a:t>    </a:t>
              </a:r>
              <a:r>
                <a:rPr lang="zh-CN" altLang="zh-CN" b="1" dirty="0">
                  <a:solidFill>
                    <a:schemeClr val="accent2"/>
                  </a:solidFill>
                </a:rPr>
                <a:t>是有理数</a:t>
              </a:r>
              <a:r>
                <a:rPr lang="en-US" altLang="zh-CN" b="1" dirty="0">
                  <a:solidFill>
                    <a:schemeClr val="accent2"/>
                  </a:solidFill>
                </a:rPr>
                <a:t>. </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a:t>
              </a:r>
              <a:r>
                <a:rPr lang="en-US" altLang="zh-CN" b="1" dirty="0">
                  <a:solidFill>
                    <a:schemeClr val="accent2"/>
                  </a:solidFill>
                </a:rPr>
                <a:t>2 + 5 </a:t>
              </a:r>
              <a:r>
                <a:rPr lang="zh-CN" altLang="zh-CN" b="1" dirty="0">
                  <a:solidFill>
                    <a:schemeClr val="accent2"/>
                  </a:solidFill>
                </a:rPr>
                <a:t>＝</a:t>
              </a:r>
              <a:r>
                <a:rPr lang="en-US" altLang="zh-CN" b="1" dirty="0">
                  <a:solidFill>
                    <a:schemeClr val="accent2"/>
                  </a:solidFill>
                </a:rPr>
                <a:t> 7.</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a:t>
              </a:r>
              <a:r>
                <a:rPr lang="en-US" altLang="zh-CN" b="1" i="1" dirty="0">
                  <a:solidFill>
                    <a:schemeClr val="accent2"/>
                  </a:solidFill>
                </a:rPr>
                <a:t>x</a:t>
              </a:r>
              <a:r>
                <a:rPr lang="en-US" altLang="zh-CN" b="1" dirty="0">
                  <a:solidFill>
                    <a:schemeClr val="accent2"/>
                  </a:solidFill>
                </a:rPr>
                <a:t> + 5 </a:t>
              </a:r>
              <a:r>
                <a:rPr lang="zh-CN" altLang="zh-CN" b="1" dirty="0">
                  <a:solidFill>
                    <a:schemeClr val="accent2"/>
                  </a:solidFill>
                </a:rPr>
                <a:t>＞</a:t>
              </a:r>
              <a:r>
                <a:rPr lang="en-US" altLang="zh-CN" b="1" dirty="0">
                  <a:solidFill>
                    <a:schemeClr val="accent2"/>
                  </a:solidFill>
                </a:rPr>
                <a:t> 3.</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）你去教室吗？</a:t>
              </a:r>
            </a:p>
            <a:p>
              <a:pPr>
                <a:lnSpc>
                  <a:spcPts val="4000"/>
                </a:lnSpc>
              </a:pPr>
              <a:r>
                <a:rPr lang="zh-CN" altLang="zh-CN" b="1" dirty="0">
                  <a:solidFill>
                    <a:schemeClr val="accent2"/>
                  </a:solidFill>
                </a:rPr>
                <a:t>（</a:t>
              </a:r>
              <a:r>
                <a:rPr lang="en-US" altLang="zh-CN" b="1" dirty="0">
                  <a:solidFill>
                    <a:schemeClr val="accent2"/>
                  </a:solidFill>
                </a:rPr>
                <a:t>5</a:t>
              </a:r>
              <a:r>
                <a:rPr lang="zh-CN" altLang="zh-CN" b="1" dirty="0">
                  <a:solidFill>
                    <a:schemeClr val="accent2"/>
                  </a:solidFill>
                </a:rPr>
                <a:t>）这个苹果真大呀！</a:t>
              </a:r>
            </a:p>
            <a:p>
              <a:pPr>
                <a:lnSpc>
                  <a:spcPts val="4000"/>
                </a:lnSpc>
              </a:pPr>
              <a:r>
                <a:rPr lang="zh-CN" altLang="zh-CN" b="1" dirty="0">
                  <a:solidFill>
                    <a:schemeClr val="accent2"/>
                  </a:solidFill>
                </a:rPr>
                <a:t>（</a:t>
              </a:r>
              <a:r>
                <a:rPr lang="en-US" altLang="zh-CN" b="1" dirty="0">
                  <a:solidFill>
                    <a:schemeClr val="accent2"/>
                  </a:solidFill>
                </a:rPr>
                <a:t>6</a:t>
              </a:r>
              <a:r>
                <a:rPr lang="zh-CN" altLang="zh-CN" b="1" dirty="0">
                  <a:solidFill>
                    <a:schemeClr val="accent2"/>
                  </a:solidFill>
                </a:rPr>
                <a:t>）请不要讲话！</a:t>
              </a:r>
            </a:p>
            <a:p>
              <a:pPr>
                <a:lnSpc>
                  <a:spcPts val="4000"/>
                </a:lnSpc>
              </a:pPr>
              <a:r>
                <a:rPr lang="zh-CN" altLang="zh-CN" b="1" dirty="0">
                  <a:solidFill>
                    <a:schemeClr val="accent2"/>
                  </a:solidFill>
                </a:rPr>
                <a:t>（</a:t>
              </a:r>
              <a:r>
                <a:rPr lang="en-US" altLang="zh-CN" b="1" dirty="0">
                  <a:solidFill>
                    <a:schemeClr val="accent2"/>
                  </a:solidFill>
                </a:rPr>
                <a:t>7</a:t>
              </a:r>
              <a:r>
                <a:rPr lang="zh-CN" altLang="zh-CN" b="1" dirty="0">
                  <a:solidFill>
                    <a:schemeClr val="accent2"/>
                  </a:solidFill>
                </a:rPr>
                <a:t>）</a:t>
              </a:r>
              <a:r>
                <a:rPr lang="en-US" altLang="zh-CN" b="1" dirty="0">
                  <a:solidFill>
                    <a:schemeClr val="accent2"/>
                  </a:solidFill>
                </a:rPr>
                <a:t>2025</a:t>
              </a:r>
              <a:r>
                <a:rPr lang="zh-CN" altLang="zh-CN" b="1" dirty="0">
                  <a:solidFill>
                    <a:schemeClr val="accent2"/>
                  </a:solidFill>
                </a:rPr>
                <a:t>年元旦下大雪</a:t>
              </a:r>
              <a:r>
                <a:rPr lang="en-US" altLang="zh-CN" b="1" dirty="0" smtClean="0">
                  <a:solidFill>
                    <a:schemeClr val="accent2"/>
                  </a:solidFill>
                </a:rPr>
                <a:t>.</a:t>
              </a:r>
              <a:r>
                <a:rPr lang="en-US" altLang="zh-CN" dirty="0"/>
                <a:t> </a:t>
              </a:r>
              <a:endParaRPr lang="zh-CN" altLang="zh-CN" dirty="0"/>
            </a:p>
          </p:txBody>
        </p:sp>
      </p:grpSp>
      <p:sp>
        <p:nvSpPr>
          <p:cNvPr id="6" name="矩形 5"/>
          <p:cNvSpPr/>
          <p:nvPr/>
        </p:nvSpPr>
        <p:spPr>
          <a:xfrm>
            <a:off x="683568" y="4941168"/>
            <a:ext cx="8208912" cy="1200329"/>
          </a:xfrm>
          <a:prstGeom prst="rect">
            <a:avLst/>
          </a:prstGeom>
        </p:spPr>
        <p:txBody>
          <a:bodyPr wrap="square">
            <a:spAutoFit/>
          </a:bodyPr>
          <a:lstStyle/>
          <a:p>
            <a:r>
              <a:rPr lang="zh-CN" altLang="zh-CN" b="1" dirty="0">
                <a:solidFill>
                  <a:srgbClr val="FF0000"/>
                </a:solidFill>
              </a:rPr>
              <a:t>不难看出：（</a:t>
            </a:r>
            <a:r>
              <a:rPr lang="en-US" altLang="zh-CN" b="1" dirty="0">
                <a:solidFill>
                  <a:srgbClr val="FF0000"/>
                </a:solidFill>
              </a:rPr>
              <a:t>1</a:t>
            </a:r>
            <a:r>
              <a:rPr lang="zh-CN" altLang="zh-CN" b="1" dirty="0">
                <a:solidFill>
                  <a:srgbClr val="FF0000"/>
                </a:solidFill>
              </a:rPr>
              <a:t>）是假命题，（</a:t>
            </a:r>
            <a:r>
              <a:rPr lang="en-US" altLang="zh-CN" b="1" dirty="0">
                <a:solidFill>
                  <a:srgbClr val="FF0000"/>
                </a:solidFill>
              </a:rPr>
              <a:t>2</a:t>
            </a:r>
            <a:r>
              <a:rPr lang="zh-CN" altLang="zh-CN" b="1" dirty="0">
                <a:solidFill>
                  <a:srgbClr val="FF0000"/>
                </a:solidFill>
              </a:rPr>
              <a:t>）是真命题</a:t>
            </a:r>
            <a:r>
              <a:rPr lang="en-US" altLang="zh-CN" b="1" dirty="0">
                <a:solidFill>
                  <a:srgbClr val="FF0000"/>
                </a:solidFill>
              </a:rPr>
              <a:t>.</a:t>
            </a:r>
            <a:r>
              <a:rPr lang="zh-CN" altLang="zh-CN" b="1" dirty="0">
                <a:solidFill>
                  <a:srgbClr val="FF0000"/>
                </a:solidFill>
              </a:rPr>
              <a:t>（</a:t>
            </a:r>
            <a:r>
              <a:rPr lang="en-US" altLang="zh-CN" b="1" dirty="0">
                <a:solidFill>
                  <a:srgbClr val="FF0000"/>
                </a:solidFill>
              </a:rPr>
              <a:t>7</a:t>
            </a:r>
            <a:r>
              <a:rPr lang="zh-CN" altLang="zh-CN" b="1" dirty="0">
                <a:solidFill>
                  <a:srgbClr val="FF0000"/>
                </a:solidFill>
              </a:rPr>
              <a:t>）是真命题，它的真值现在不知道，到</a:t>
            </a:r>
            <a:r>
              <a:rPr lang="en-US" altLang="zh-CN" b="1" dirty="0">
                <a:solidFill>
                  <a:srgbClr val="FF0000"/>
                </a:solidFill>
              </a:rPr>
              <a:t>2025</a:t>
            </a:r>
            <a:r>
              <a:rPr lang="zh-CN" altLang="zh-CN" b="1" dirty="0">
                <a:solidFill>
                  <a:srgbClr val="FF0000"/>
                </a:solidFill>
              </a:rPr>
              <a:t>年元旦就知道了</a:t>
            </a:r>
            <a:r>
              <a:rPr lang="en-US" altLang="zh-CN" b="1" dirty="0">
                <a:solidFill>
                  <a:srgbClr val="FF0000"/>
                </a:solidFill>
              </a:rPr>
              <a:t>. </a:t>
            </a:r>
            <a:r>
              <a:rPr lang="zh-CN" altLang="zh-CN" b="1" dirty="0">
                <a:solidFill>
                  <a:srgbClr val="FF0000"/>
                </a:solidFill>
              </a:rPr>
              <a:t>可见命题的真值是客观存在的，不以我们是否知道而改变</a:t>
            </a:r>
          </a:p>
        </p:txBody>
      </p:sp>
    </p:spTree>
    <p:extLst>
      <p:ext uri="{BB962C8B-B14F-4D97-AF65-F5344CB8AC3E}">
        <p14:creationId xmlns:p14="http://schemas.microsoft.com/office/powerpoint/2010/main" val="321529401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57200" y="836713"/>
            <a:ext cx="8229600" cy="7920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en-US" altLang="zh-CN" sz="2000" dirty="0" smtClean="0">
                <a:solidFill>
                  <a:srgbClr val="FF0000"/>
                </a:solidFill>
                <a:latin typeface="华文中宋"/>
                <a:ea typeface="华文中宋"/>
                <a:cs typeface="华文中宋"/>
              </a:rPr>
              <a:t>(3)</a:t>
            </a:r>
            <a:r>
              <a:rPr lang="zh-CN" altLang="en-US" sz="2000" dirty="0" smtClean="0">
                <a:solidFill>
                  <a:srgbClr val="FF0000"/>
                </a:solidFill>
                <a:latin typeface="华文中宋"/>
                <a:ea typeface="华文中宋"/>
                <a:cs typeface="华文中宋"/>
              </a:rPr>
              <a:t>无确定的真值；（</a:t>
            </a:r>
            <a:r>
              <a:rPr lang="en-US" altLang="zh-CN" sz="2000" dirty="0" smtClean="0">
                <a:solidFill>
                  <a:srgbClr val="FF0000"/>
                </a:solidFill>
                <a:latin typeface="华文中宋"/>
                <a:ea typeface="华文中宋"/>
                <a:cs typeface="华文中宋"/>
              </a:rPr>
              <a:t>4</a:t>
            </a:r>
            <a:r>
              <a:rPr lang="zh-CN" altLang="en-US" sz="2000" dirty="0" smtClean="0">
                <a:solidFill>
                  <a:srgbClr val="FF0000"/>
                </a:solidFill>
                <a:latin typeface="华文中宋"/>
                <a:ea typeface="华文中宋"/>
                <a:cs typeface="华文中宋"/>
              </a:rPr>
              <a:t>）是疑问句，</a:t>
            </a:r>
            <a:r>
              <a:rPr lang="en-US" altLang="zh-CN" sz="2000" dirty="0" smtClean="0">
                <a:solidFill>
                  <a:srgbClr val="FF0000"/>
                </a:solidFill>
                <a:latin typeface="华文中宋"/>
                <a:ea typeface="华文中宋"/>
                <a:cs typeface="华文中宋"/>
              </a:rPr>
              <a:t> </a:t>
            </a:r>
            <a:r>
              <a:rPr lang="zh-CN" altLang="en-US" sz="2000" dirty="0" smtClean="0">
                <a:solidFill>
                  <a:srgbClr val="FF0000"/>
                </a:solidFill>
                <a:latin typeface="华文中宋"/>
                <a:ea typeface="华文中宋"/>
                <a:cs typeface="华文中宋"/>
              </a:rPr>
              <a:t>（</a:t>
            </a:r>
            <a:r>
              <a:rPr lang="en-US" altLang="zh-CN" sz="2000" dirty="0" smtClean="0">
                <a:solidFill>
                  <a:srgbClr val="FF0000"/>
                </a:solidFill>
                <a:latin typeface="华文中宋"/>
                <a:ea typeface="华文中宋"/>
                <a:cs typeface="华文中宋"/>
              </a:rPr>
              <a:t>5</a:t>
            </a:r>
            <a:r>
              <a:rPr lang="zh-CN" altLang="en-US" sz="2000" dirty="0" smtClean="0">
                <a:solidFill>
                  <a:srgbClr val="FF0000"/>
                </a:solidFill>
                <a:latin typeface="华文中宋"/>
                <a:ea typeface="华文中宋"/>
                <a:cs typeface="华文中宋"/>
              </a:rPr>
              <a:t>）（</a:t>
            </a:r>
            <a:r>
              <a:rPr lang="en-US" altLang="zh-CN" sz="2000" dirty="0" smtClean="0">
                <a:solidFill>
                  <a:srgbClr val="FF0000"/>
                </a:solidFill>
                <a:latin typeface="华文中宋"/>
                <a:ea typeface="华文中宋"/>
                <a:cs typeface="华文中宋"/>
              </a:rPr>
              <a:t>6</a:t>
            </a:r>
            <a:r>
              <a:rPr lang="zh-CN" altLang="en-US" sz="2000" dirty="0" smtClean="0">
                <a:solidFill>
                  <a:srgbClr val="FF0000"/>
                </a:solidFill>
                <a:latin typeface="华文中宋"/>
                <a:ea typeface="华文中宋"/>
                <a:cs typeface="华文中宋"/>
              </a:rPr>
              <a:t>）是感叹句</a:t>
            </a:r>
            <a:r>
              <a:rPr lang="en-US" altLang="zh-CN" sz="2000" dirty="0" smtClean="0">
                <a:solidFill>
                  <a:srgbClr val="FF0000"/>
                </a:solidFill>
                <a:latin typeface="华文中宋"/>
                <a:ea typeface="华文中宋"/>
                <a:cs typeface="华文中宋"/>
              </a:rPr>
              <a:t>  </a:t>
            </a:r>
            <a:r>
              <a:rPr lang="zh-CN" altLang="en-US" sz="2000" dirty="0" smtClean="0">
                <a:solidFill>
                  <a:srgbClr val="FF0000"/>
                </a:solidFill>
                <a:latin typeface="华文中宋"/>
                <a:ea typeface="华文中宋"/>
                <a:cs typeface="华文中宋"/>
              </a:rPr>
              <a:t>都不是命题</a:t>
            </a:r>
            <a:endParaRPr lang="en-US" altLang="zh-CN" sz="2000" dirty="0" smtClean="0">
              <a:solidFill>
                <a:srgbClr val="FF0000"/>
              </a:solidFill>
              <a:latin typeface="华文中宋"/>
              <a:ea typeface="华文中宋"/>
              <a:cs typeface="华文中宋"/>
            </a:endParaRPr>
          </a:p>
        </p:txBody>
      </p:sp>
      <p:sp>
        <p:nvSpPr>
          <p:cNvPr id="4" name="Rectangle 3"/>
          <p:cNvSpPr txBox="1">
            <a:spLocks noChangeArrowheads="1"/>
          </p:cNvSpPr>
          <p:nvPr/>
        </p:nvSpPr>
        <p:spPr bwMode="auto">
          <a:xfrm>
            <a:off x="609600" y="1772816"/>
            <a:ext cx="8229600" cy="45259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sz="2000" dirty="0" smtClean="0">
                <a:solidFill>
                  <a:schemeClr val="accent6"/>
                </a:solidFill>
                <a:latin typeface="华文中宋"/>
                <a:ea typeface="华文中宋"/>
                <a:cs typeface="华文中宋"/>
              </a:rPr>
              <a:t>（</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）我正在说假话。</a:t>
            </a:r>
            <a:endParaRPr lang="en-US" altLang="zh-CN" sz="2000" dirty="0" smtClean="0">
              <a:solidFill>
                <a:schemeClr val="accent6"/>
              </a:solidFill>
              <a:latin typeface="华文中宋"/>
              <a:ea typeface="华文中宋"/>
              <a:cs typeface="华文中宋"/>
            </a:endParaRPr>
          </a:p>
          <a:p>
            <a:endParaRPr lang="en-US" altLang="zh-CN" sz="2000" dirty="0" smtClean="0">
              <a:solidFill>
                <a:schemeClr val="accent6"/>
              </a:solidFill>
              <a:latin typeface="华文中宋"/>
              <a:ea typeface="华文中宋"/>
              <a:cs typeface="华文中宋"/>
            </a:endParaRPr>
          </a:p>
          <a:p>
            <a:r>
              <a:rPr lang="zh-CN" altLang="en-US" sz="2000" dirty="0" smtClean="0">
                <a:solidFill>
                  <a:schemeClr val="accent6"/>
                </a:solidFill>
                <a:latin typeface="华文中宋"/>
                <a:ea typeface="华文中宋"/>
                <a:cs typeface="华文中宋"/>
              </a:rPr>
              <a:t>若（</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）的真值为真，即“我正在说假话”为真，则（</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）的真值应该为假，反之，若（</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）的真值为假，</a:t>
            </a:r>
            <a:r>
              <a:rPr lang="en-US" altLang="zh-CN" sz="2000" dirty="0" smtClean="0">
                <a:solidFill>
                  <a:schemeClr val="accent6"/>
                </a:solidFill>
                <a:latin typeface="华文中宋"/>
                <a:ea typeface="华文中宋"/>
                <a:cs typeface="华文中宋"/>
              </a:rPr>
              <a:t> </a:t>
            </a:r>
            <a:r>
              <a:rPr lang="zh-CN" altLang="en-US" sz="2000" dirty="0" smtClean="0">
                <a:solidFill>
                  <a:schemeClr val="accent6"/>
                </a:solidFill>
                <a:latin typeface="华文中宋"/>
                <a:ea typeface="华文中宋"/>
                <a:cs typeface="华文中宋"/>
              </a:rPr>
              <a:t>即“我正在说假话”为假，</a:t>
            </a:r>
            <a:r>
              <a:rPr lang="en-US" altLang="zh-CN" sz="2000" dirty="0" smtClean="0">
                <a:solidFill>
                  <a:schemeClr val="accent6"/>
                </a:solidFill>
                <a:latin typeface="华文中宋"/>
                <a:ea typeface="华文中宋"/>
                <a:cs typeface="华文中宋"/>
              </a:rPr>
              <a:t> </a:t>
            </a:r>
            <a:r>
              <a:rPr lang="zh-CN" altLang="en-US" sz="2000" dirty="0" smtClean="0">
                <a:solidFill>
                  <a:schemeClr val="accent6"/>
                </a:solidFill>
                <a:latin typeface="华文中宋"/>
                <a:ea typeface="华文中宋"/>
                <a:cs typeface="华文中宋"/>
              </a:rPr>
              <a:t>也就是“我正在说真话”为真，</a:t>
            </a:r>
            <a:r>
              <a:rPr lang="en-US" altLang="zh-CN" sz="2000" dirty="0" smtClean="0">
                <a:solidFill>
                  <a:schemeClr val="accent6"/>
                </a:solidFill>
                <a:latin typeface="华文中宋"/>
                <a:ea typeface="华文中宋"/>
                <a:cs typeface="华文中宋"/>
              </a:rPr>
              <a:t> </a:t>
            </a:r>
            <a:r>
              <a:rPr lang="zh-CN" altLang="en-US" sz="2000" dirty="0" smtClean="0">
                <a:solidFill>
                  <a:schemeClr val="accent6"/>
                </a:solidFill>
                <a:latin typeface="华文中宋"/>
                <a:ea typeface="华文中宋"/>
                <a:cs typeface="华文中宋"/>
              </a:rPr>
              <a:t>则又推出（</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）的真值应为真，于是（</a:t>
            </a:r>
            <a:r>
              <a:rPr lang="en-US" altLang="zh-CN" sz="2000" dirty="0" smtClean="0">
                <a:solidFill>
                  <a:schemeClr val="accent6"/>
                </a:solidFill>
                <a:latin typeface="华文中宋"/>
                <a:ea typeface="华文中宋"/>
                <a:cs typeface="华文中宋"/>
              </a:rPr>
              <a:t>8</a:t>
            </a:r>
            <a:r>
              <a:rPr lang="zh-CN" altLang="en-US" sz="2000" dirty="0" smtClean="0">
                <a:solidFill>
                  <a:schemeClr val="accent6"/>
                </a:solidFill>
                <a:latin typeface="华文中宋"/>
                <a:ea typeface="华文中宋"/>
                <a:cs typeface="华文中宋"/>
              </a:rPr>
              <a:t>）的真值无法确定，它显然不是命题。</a:t>
            </a:r>
            <a:endParaRPr lang="zh-CN" altLang="en-US" sz="2000" dirty="0">
              <a:solidFill>
                <a:schemeClr val="accent6"/>
              </a:solidFill>
              <a:latin typeface="华文中宋"/>
              <a:ea typeface="华文中宋"/>
              <a:cs typeface="华文中宋"/>
            </a:endParaRPr>
          </a:p>
        </p:txBody>
      </p:sp>
    </p:spTree>
    <p:extLst>
      <p:ext uri="{BB962C8B-B14F-4D97-AF65-F5344CB8AC3E}">
        <p14:creationId xmlns:p14="http://schemas.microsoft.com/office/powerpoint/2010/main" val="258910769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r>
              <a:rPr kumimoji="0" lang="zh-CN" altLang="en-US" b="1" dirty="0" smtClean="0">
                <a:solidFill>
                  <a:schemeClr val="accent6"/>
                </a:solidFill>
              </a:rPr>
              <a:t>判定下面这些句子哪些是命题。</a:t>
            </a:r>
          </a:p>
        </p:txBody>
      </p:sp>
      <p:sp>
        <p:nvSpPr>
          <p:cNvPr id="24579" name="Rectangle 3"/>
          <p:cNvSpPr>
            <a:spLocks noGrp="1" noRot="1" noChangeArrowheads="1"/>
          </p:cNvSpPr>
          <p:nvPr>
            <p:ph type="body" idx="1"/>
          </p:nvPr>
        </p:nvSpPr>
        <p:spPr>
          <a:xfrm>
            <a:off x="395288" y="1484313"/>
            <a:ext cx="8447087" cy="4897437"/>
          </a:xfrm>
        </p:spPr>
        <p:txBody>
          <a:bodyPr/>
          <a:lstStyle/>
          <a:p>
            <a:pPr eaLnBrk="1" hangingPunct="1">
              <a:lnSpc>
                <a:spcPct val="90000"/>
              </a:lnSpc>
              <a:buFont typeface="Wingdings" pitchFamily="2" charset="2"/>
              <a:buNone/>
            </a:pPr>
            <a:r>
              <a:rPr kumimoji="0" lang="zh-CN" altLang="en-US" b="1" smtClean="0"/>
              <a:t>　（</a:t>
            </a:r>
            <a:r>
              <a:rPr kumimoji="0" lang="en-US" altLang="zh-CN" b="1" smtClean="0"/>
              <a:t>1</a:t>
            </a:r>
            <a:r>
              <a:rPr kumimoji="0" lang="zh-CN" altLang="en-US" b="1" smtClean="0"/>
              <a:t>）</a:t>
            </a:r>
            <a:r>
              <a:rPr kumimoji="0" lang="en-US" altLang="zh-CN" b="1" smtClean="0"/>
              <a:t>2</a:t>
            </a:r>
            <a:r>
              <a:rPr kumimoji="0" lang="zh-CN" altLang="en-US" b="1" smtClean="0"/>
              <a:t>是个素数。          </a:t>
            </a:r>
          </a:p>
          <a:p>
            <a:pPr eaLnBrk="1" hangingPunct="1">
              <a:lnSpc>
                <a:spcPct val="90000"/>
              </a:lnSpc>
              <a:buFont typeface="Wingdings" pitchFamily="2" charset="2"/>
              <a:buNone/>
            </a:pPr>
            <a:r>
              <a:rPr kumimoji="0" lang="zh-CN" altLang="en-US" b="1" smtClean="0"/>
              <a:t>   （</a:t>
            </a:r>
            <a:r>
              <a:rPr kumimoji="0" lang="en-US" altLang="zh-CN" b="1" smtClean="0"/>
              <a:t>2</a:t>
            </a:r>
            <a:r>
              <a:rPr kumimoji="0" lang="zh-CN" altLang="en-US" b="1" smtClean="0"/>
              <a:t>）雪是黑色的。</a:t>
            </a:r>
          </a:p>
          <a:p>
            <a:pPr eaLnBrk="1" hangingPunct="1">
              <a:lnSpc>
                <a:spcPct val="90000"/>
              </a:lnSpc>
              <a:buFont typeface="Wingdings" pitchFamily="2" charset="2"/>
              <a:buNone/>
            </a:pPr>
            <a:r>
              <a:rPr kumimoji="0" lang="zh-CN" altLang="en-US" b="1" smtClean="0"/>
              <a:t>   （</a:t>
            </a:r>
            <a:r>
              <a:rPr kumimoji="0" lang="en-US" altLang="zh-CN" b="1" smtClean="0"/>
              <a:t>3</a:t>
            </a:r>
            <a:r>
              <a:rPr kumimoji="0" lang="zh-CN" altLang="en-US" b="1" smtClean="0"/>
              <a:t>） </a:t>
            </a:r>
            <a:r>
              <a:rPr kumimoji="0" lang="en-US" altLang="zh-CN" b="1" smtClean="0"/>
              <a:t>x=10</a:t>
            </a:r>
            <a:r>
              <a:rPr kumimoji="0" lang="zh-CN" altLang="en-US" b="1" smtClean="0"/>
              <a:t>。</a:t>
            </a:r>
          </a:p>
          <a:p>
            <a:pPr eaLnBrk="1" hangingPunct="1">
              <a:lnSpc>
                <a:spcPct val="90000"/>
              </a:lnSpc>
              <a:buFont typeface="Wingdings" pitchFamily="2" charset="2"/>
              <a:buNone/>
            </a:pPr>
            <a:r>
              <a:rPr kumimoji="0" lang="zh-CN" altLang="en-US" b="1" smtClean="0"/>
              <a:t>   （</a:t>
            </a:r>
            <a:r>
              <a:rPr kumimoji="0" lang="en-US" altLang="zh-CN" b="1" smtClean="0"/>
              <a:t>4</a:t>
            </a:r>
            <a:r>
              <a:rPr kumimoji="0" lang="zh-CN" altLang="en-US" b="1" smtClean="0"/>
              <a:t>）如果 </a:t>
            </a:r>
            <a:r>
              <a:rPr kumimoji="0" lang="en-US" altLang="zh-CN" b="1" smtClean="0"/>
              <a:t>a&gt;b</a:t>
            </a:r>
            <a:r>
              <a:rPr kumimoji="0" lang="zh-CN" altLang="en-US" b="1" smtClean="0"/>
              <a:t>且</a:t>
            </a:r>
            <a:r>
              <a:rPr kumimoji="0" lang="en-US" altLang="zh-CN" b="1" smtClean="0"/>
              <a:t>b&gt;c</a:t>
            </a:r>
            <a:r>
              <a:rPr kumimoji="0" lang="zh-CN" altLang="en-US" b="1" smtClean="0"/>
              <a:t>，则</a:t>
            </a:r>
            <a:r>
              <a:rPr kumimoji="0" lang="en-US" altLang="zh-CN" b="1" smtClean="0"/>
              <a:t>a&gt;c</a:t>
            </a:r>
            <a:r>
              <a:rPr kumimoji="0" lang="zh-CN" altLang="en-US" b="1" smtClean="0"/>
              <a:t>。</a:t>
            </a:r>
          </a:p>
          <a:p>
            <a:pPr eaLnBrk="1" hangingPunct="1">
              <a:lnSpc>
                <a:spcPct val="80000"/>
              </a:lnSpc>
              <a:buFont typeface="Wingdings" pitchFamily="2" charset="2"/>
              <a:buNone/>
            </a:pPr>
            <a:r>
              <a:rPr kumimoji="0" lang="zh-CN" altLang="en-US" b="1" smtClean="0"/>
              <a:t>   （</a:t>
            </a:r>
            <a:r>
              <a:rPr kumimoji="0" lang="en-US" altLang="zh-CN" b="1" smtClean="0"/>
              <a:t>5</a:t>
            </a:r>
            <a:r>
              <a:rPr kumimoji="0" lang="zh-CN" altLang="en-US" b="1" smtClean="0"/>
              <a:t>）</a:t>
            </a:r>
            <a:r>
              <a:rPr kumimoji="0" lang="en-US" altLang="zh-CN" b="1" smtClean="0"/>
              <a:t>x+y&lt;5</a:t>
            </a:r>
            <a:r>
              <a:rPr kumimoji="0" lang="zh-CN" altLang="en-US" b="1" smtClean="0"/>
              <a:t>。</a:t>
            </a:r>
            <a:r>
              <a:rPr kumimoji="0" lang="en-US" altLang="zh-CN" b="1" smtClean="0"/>
              <a:t>    </a:t>
            </a:r>
          </a:p>
          <a:p>
            <a:pPr eaLnBrk="1" hangingPunct="1">
              <a:lnSpc>
                <a:spcPct val="90000"/>
              </a:lnSpc>
              <a:buFont typeface="Wingdings" pitchFamily="2" charset="2"/>
              <a:buNone/>
            </a:pPr>
            <a:r>
              <a:rPr kumimoji="0" lang="en-US" altLang="zh-CN" b="1" smtClean="0"/>
              <a:t>   </a:t>
            </a:r>
            <a:r>
              <a:rPr kumimoji="0" lang="zh-CN" altLang="en-US" b="1" smtClean="0"/>
              <a:t>（</a:t>
            </a:r>
            <a:r>
              <a:rPr kumimoji="0" lang="en-US" altLang="zh-CN" b="1" smtClean="0"/>
              <a:t>6</a:t>
            </a:r>
            <a:r>
              <a:rPr kumimoji="0" lang="zh-CN" altLang="en-US" b="1" smtClean="0"/>
              <a:t>）请打开书！</a:t>
            </a:r>
            <a:endParaRPr kumimoji="0" lang="zh-CN" altLang="zh-CN" b="1" smtClean="0"/>
          </a:p>
          <a:p>
            <a:pPr eaLnBrk="1" hangingPunct="1">
              <a:lnSpc>
                <a:spcPct val="90000"/>
              </a:lnSpc>
              <a:buFont typeface="Wingdings" pitchFamily="2" charset="2"/>
              <a:buNone/>
            </a:pPr>
            <a:r>
              <a:rPr kumimoji="0" lang="zh-CN" altLang="zh-CN" b="1" smtClean="0"/>
              <a:t>   </a:t>
            </a:r>
            <a:r>
              <a:rPr kumimoji="0" lang="zh-CN" altLang="en-US" b="1" smtClean="0"/>
              <a:t>（</a:t>
            </a:r>
            <a:r>
              <a:rPr kumimoji="0" lang="en-US" altLang="zh-CN" b="1" smtClean="0"/>
              <a:t>7</a:t>
            </a:r>
            <a:r>
              <a:rPr kumimoji="0" lang="zh-CN" altLang="en-US" b="1" smtClean="0"/>
              <a:t>）您去吗？     </a:t>
            </a:r>
          </a:p>
          <a:p>
            <a:pPr eaLnBrk="1" hangingPunct="1">
              <a:lnSpc>
                <a:spcPct val="90000"/>
              </a:lnSpc>
              <a:buFont typeface="Wingdings" pitchFamily="2" charset="2"/>
              <a:buNone/>
            </a:pPr>
            <a:r>
              <a:rPr kumimoji="0" lang="zh-CN" altLang="en-US" b="1" smtClean="0"/>
              <a:t>   （</a:t>
            </a:r>
            <a:r>
              <a:rPr kumimoji="0" lang="en-US" altLang="zh-CN" b="1" smtClean="0"/>
              <a:t>8</a:t>
            </a:r>
            <a:r>
              <a:rPr kumimoji="0" lang="zh-CN" altLang="en-US" b="1" smtClean="0"/>
              <a:t>）明天上午十点左右下雨。</a:t>
            </a:r>
          </a:p>
          <a:p>
            <a:pPr eaLnBrk="1" hangingPunct="1">
              <a:lnSpc>
                <a:spcPct val="90000"/>
              </a:lnSpc>
              <a:buFont typeface="Wingdings" pitchFamily="2" charset="2"/>
              <a:buNone/>
            </a:pPr>
            <a:r>
              <a:rPr kumimoji="0" lang="zh-CN" altLang="en-US" b="1" smtClean="0"/>
              <a:t>   （</a:t>
            </a:r>
            <a:r>
              <a:rPr kumimoji="0" lang="en-US" altLang="zh-CN" b="1" smtClean="0"/>
              <a:t>9</a:t>
            </a:r>
            <a:r>
              <a:rPr kumimoji="0" lang="zh-CN" altLang="en-US" b="1" smtClean="0"/>
              <a:t>）我正在说谎。</a:t>
            </a:r>
          </a:p>
        </p:txBody>
      </p:sp>
    </p:spTree>
    <p:extLst>
      <p:ext uri="{BB962C8B-B14F-4D97-AF65-F5344CB8AC3E}">
        <p14:creationId xmlns:p14="http://schemas.microsoft.com/office/powerpoint/2010/main" val="2340268403"/>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83568" y="1412776"/>
            <a:ext cx="7772400" cy="4114800"/>
          </a:xfrm>
        </p:spPr>
        <p:txBody>
          <a:bodyPr/>
          <a:lstStyle/>
          <a:p>
            <a:pPr eaLnBrk="1" hangingPunct="1"/>
            <a:r>
              <a:rPr kumimoji="0" lang="zh-CN" altLang="en-US" b="1" dirty="0" smtClean="0"/>
              <a:t>命题标识符（命题变元）：表示命题的符号。</a:t>
            </a:r>
            <a:endParaRPr kumimoji="0" lang="en-US" altLang="zh-CN" b="1" dirty="0" smtClean="0"/>
          </a:p>
          <a:p>
            <a:pPr eaLnBrk="1" hangingPunct="1"/>
            <a:r>
              <a:rPr kumimoji="0" lang="zh-CN" altLang="en-US" b="1" dirty="0" smtClean="0"/>
              <a:t>约定：</a:t>
            </a:r>
            <a:r>
              <a:rPr kumimoji="0" lang="zh-CN" altLang="en-US" b="1" dirty="0" smtClean="0">
                <a:solidFill>
                  <a:schemeClr val="accent6"/>
                </a:solidFill>
              </a:rPr>
              <a:t>用英文大写字母表示命题。</a:t>
            </a:r>
            <a:endParaRPr kumimoji="0" lang="en-US" altLang="zh-CN" b="1" dirty="0" smtClean="0">
              <a:solidFill>
                <a:schemeClr val="accent6"/>
              </a:solidFill>
            </a:endParaRPr>
          </a:p>
          <a:p>
            <a:pPr eaLnBrk="1" hangingPunct="1"/>
            <a:r>
              <a:rPr kumimoji="0" lang="en-US" altLang="zh-CN" b="1" dirty="0" smtClean="0"/>
              <a:t>P</a:t>
            </a:r>
            <a:r>
              <a:rPr kumimoji="0" lang="zh-CN" altLang="en-US" b="1" dirty="0" smtClean="0"/>
              <a:t>：雪是白的。</a:t>
            </a:r>
            <a:endParaRPr kumimoji="0" lang="en-US" altLang="zh-CN" b="1" dirty="0" smtClean="0"/>
          </a:p>
          <a:p>
            <a:pPr eaLnBrk="1" hangingPunct="1"/>
            <a:endParaRPr kumimoji="0" lang="en-US" altLang="zh-CN" b="1" dirty="0" smtClean="0"/>
          </a:p>
          <a:p>
            <a:pPr eaLnBrk="1" hangingPunct="1"/>
            <a:r>
              <a:rPr kumimoji="0" lang="zh-CN" altLang="en-US" b="1" dirty="0" smtClean="0"/>
              <a:t>命题与命题变元的区别：命题指具体的陈述句，有确定的真值，而命题变元的真值不定。</a:t>
            </a:r>
          </a:p>
        </p:txBody>
      </p:sp>
    </p:spTree>
    <p:extLst>
      <p:ext uri="{BB962C8B-B14F-4D97-AF65-F5344CB8AC3E}">
        <p14:creationId xmlns:p14="http://schemas.microsoft.com/office/powerpoint/2010/main" val="1411473678"/>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762000" y="617538"/>
            <a:ext cx="7793038" cy="1143000"/>
          </a:xfrm>
        </p:spPr>
        <p:txBody>
          <a:bodyPr/>
          <a:lstStyle/>
          <a:p>
            <a:pPr eaLnBrk="1" hangingPunct="1"/>
            <a:r>
              <a:rPr kumimoji="0" lang="zh-CN" altLang="en-US" b="1" dirty="0" smtClean="0">
                <a:solidFill>
                  <a:schemeClr val="accent6"/>
                </a:solidFill>
                <a:latin typeface="隶书" pitchFamily="49" charset="-122"/>
                <a:ea typeface="隶书" pitchFamily="49" charset="-122"/>
              </a:rPr>
              <a:t>原子命题与复合命题</a:t>
            </a:r>
            <a:endParaRPr kumimoji="0" lang="zh-CN" altLang="en-US" b="1" dirty="0" smtClean="0">
              <a:solidFill>
                <a:schemeClr val="accent6"/>
              </a:solidFill>
            </a:endParaRPr>
          </a:p>
        </p:txBody>
      </p:sp>
      <p:sp>
        <p:nvSpPr>
          <p:cNvPr id="317443" name="Rectangle 3"/>
          <p:cNvSpPr>
            <a:spLocks noGrp="1" noRot="1" noChangeArrowheads="1"/>
          </p:cNvSpPr>
          <p:nvPr>
            <p:ph type="body" idx="1"/>
          </p:nvPr>
        </p:nvSpPr>
        <p:spPr>
          <a:xfrm>
            <a:off x="685800" y="1981200"/>
            <a:ext cx="7848600" cy="4343400"/>
          </a:xfrm>
        </p:spPr>
        <p:txBody>
          <a:bodyPr/>
          <a:lstStyle/>
          <a:p>
            <a:pPr eaLnBrk="1" hangingPunct="1"/>
            <a:r>
              <a:rPr kumimoji="0" lang="zh-CN" altLang="en-US" b="1" dirty="0" smtClean="0">
                <a:solidFill>
                  <a:srgbClr val="FF0000"/>
                </a:solidFill>
              </a:rPr>
              <a:t>原子命题：</a:t>
            </a:r>
            <a:r>
              <a:rPr kumimoji="0" lang="zh-CN" altLang="en-US" b="1" dirty="0" smtClean="0"/>
              <a:t>由最简单的陈述句构成的命题 </a:t>
            </a:r>
            <a:r>
              <a:rPr kumimoji="0" lang="en-US" altLang="zh-CN" b="1" dirty="0" smtClean="0"/>
              <a:t>.</a:t>
            </a:r>
          </a:p>
          <a:p>
            <a:pPr eaLnBrk="1" hangingPunct="1"/>
            <a:r>
              <a:rPr kumimoji="0" lang="zh-CN" altLang="en-US" b="1" dirty="0" smtClean="0">
                <a:solidFill>
                  <a:srgbClr val="FF0000"/>
                </a:solidFill>
              </a:rPr>
              <a:t>复合命题 ：</a:t>
            </a:r>
            <a:r>
              <a:rPr kumimoji="0" lang="zh-CN" altLang="en-US" b="1" dirty="0" smtClean="0"/>
              <a:t>由若干个原子命题构成的命题。</a:t>
            </a:r>
          </a:p>
          <a:p>
            <a:pPr eaLnBrk="1" hangingPunct="1"/>
            <a:r>
              <a:rPr kumimoji="0" lang="zh-CN" altLang="en-US" b="1" dirty="0" smtClean="0"/>
              <a:t>例：如果</a:t>
            </a:r>
            <a:r>
              <a:rPr kumimoji="0" lang="en-US" altLang="zh-CN" b="1" dirty="0" smtClean="0"/>
              <a:t>f(x)</a:t>
            </a:r>
            <a:r>
              <a:rPr kumimoji="0" lang="zh-CN" altLang="en-US" b="1" dirty="0" smtClean="0"/>
              <a:t>在</a:t>
            </a:r>
            <a:r>
              <a:rPr kumimoji="0" lang="en-US" altLang="zh-CN" b="1" dirty="0" smtClean="0"/>
              <a:t>[a</a:t>
            </a:r>
            <a:r>
              <a:rPr kumimoji="0" lang="zh-CN" altLang="en-US" b="1" dirty="0" smtClean="0"/>
              <a:t>，</a:t>
            </a:r>
            <a:r>
              <a:rPr kumimoji="0" lang="en-US" altLang="zh-CN" b="1" dirty="0" smtClean="0"/>
              <a:t>b]</a:t>
            </a:r>
            <a:r>
              <a:rPr kumimoji="0" lang="zh-CN" altLang="en-US" b="1" dirty="0" smtClean="0"/>
              <a:t>上连续，而且</a:t>
            </a:r>
            <a:r>
              <a:rPr kumimoji="0" lang="en-US" altLang="zh-CN" b="1" dirty="0" smtClean="0"/>
              <a:t>f(a)f(b)&lt;0</a:t>
            </a:r>
            <a:r>
              <a:rPr kumimoji="0" lang="zh-CN" altLang="en-US" b="1" dirty="0" smtClean="0"/>
              <a:t>，则存在</a:t>
            </a:r>
            <a:r>
              <a:rPr kumimoji="0" lang="en-US" altLang="zh-CN" b="1" dirty="0" smtClean="0"/>
              <a:t>a&lt;c&lt;b</a:t>
            </a:r>
            <a:r>
              <a:rPr kumimoji="0" lang="zh-CN" altLang="en-US" b="1" dirty="0" smtClean="0"/>
              <a:t>，使得</a:t>
            </a:r>
            <a:r>
              <a:rPr kumimoji="0" lang="en-US" altLang="zh-CN" b="1" dirty="0" smtClean="0"/>
              <a:t>f(c)=0</a:t>
            </a:r>
            <a:r>
              <a:rPr kumimoji="0" lang="zh-CN" altLang="en-US" b="1" dirty="0" smtClean="0"/>
              <a:t>。</a:t>
            </a:r>
          </a:p>
          <a:p>
            <a:pPr eaLnBrk="1" hangingPunct="1"/>
            <a:r>
              <a:rPr kumimoji="0" lang="zh-CN" altLang="en-US" b="1" dirty="0" smtClean="0"/>
              <a:t>复合命题</a:t>
            </a:r>
            <a:r>
              <a:rPr kumimoji="0" lang="en-US" altLang="zh-CN" b="1" dirty="0" smtClean="0"/>
              <a:t>=</a:t>
            </a:r>
            <a:r>
              <a:rPr kumimoji="0" lang="zh-CN" altLang="en-US" b="1" dirty="0" smtClean="0"/>
              <a:t>原子命题</a:t>
            </a:r>
            <a:r>
              <a:rPr kumimoji="0" lang="en-US" altLang="zh-CN" b="1" dirty="0" smtClean="0"/>
              <a:t>+</a:t>
            </a:r>
            <a:r>
              <a:rPr kumimoji="0" lang="zh-CN" altLang="en-US" b="1" dirty="0" smtClean="0"/>
              <a:t>联结词。</a:t>
            </a:r>
          </a:p>
        </p:txBody>
      </p:sp>
    </p:spTree>
    <p:extLst>
      <p:ext uri="{BB962C8B-B14F-4D97-AF65-F5344CB8AC3E}">
        <p14:creationId xmlns:p14="http://schemas.microsoft.com/office/powerpoint/2010/main" val="277589850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wipe(left)">
                                      <p:cBhvr>
                                        <p:cTn id="7" dur="500"/>
                                        <p:tgtEl>
                                          <p:spTgt spid="317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43">
                                            <p:txEl>
                                              <p:pRg st="1" end="1"/>
                                            </p:txEl>
                                          </p:spTgt>
                                        </p:tgtEl>
                                        <p:attrNameLst>
                                          <p:attrName>style.visibility</p:attrName>
                                        </p:attrNameLst>
                                      </p:cBhvr>
                                      <p:to>
                                        <p:strVal val="visible"/>
                                      </p:to>
                                    </p:set>
                                    <p:animEffect transition="in" filter="wipe(left)">
                                      <p:cBhvr>
                                        <p:cTn id="12" dur="500"/>
                                        <p:tgtEl>
                                          <p:spTgt spid="317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43">
                                            <p:txEl>
                                              <p:pRg st="2" end="2"/>
                                            </p:txEl>
                                          </p:spTgt>
                                        </p:tgtEl>
                                        <p:attrNameLst>
                                          <p:attrName>style.visibility</p:attrName>
                                        </p:attrNameLst>
                                      </p:cBhvr>
                                      <p:to>
                                        <p:strVal val="visible"/>
                                      </p:to>
                                    </p:set>
                                    <p:animEffect transition="in" filter="wipe(left)">
                                      <p:cBhvr>
                                        <p:cTn id="17" dur="500"/>
                                        <p:tgtEl>
                                          <p:spTgt spid="317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43">
                                            <p:txEl>
                                              <p:pRg st="3" end="3"/>
                                            </p:txEl>
                                          </p:spTgt>
                                        </p:tgtEl>
                                        <p:attrNameLst>
                                          <p:attrName>style.visibility</p:attrName>
                                        </p:attrNameLst>
                                      </p:cBhvr>
                                      <p:to>
                                        <p:strVal val="visible"/>
                                      </p:to>
                                    </p:set>
                                    <p:animEffect transition="in" filter="wipe(left)">
                                      <p:cBhvr>
                                        <p:cTn id="22" dur="500"/>
                                        <p:tgtEl>
                                          <p:spTgt spid="317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2"/>
          <p:cNvSpPr>
            <a:spLocks noGrp="1" noRot="1" noChangeArrowheads="1"/>
          </p:cNvSpPr>
          <p:nvPr>
            <p:ph type="title"/>
          </p:nvPr>
        </p:nvSpPr>
        <p:spPr/>
        <p:txBody>
          <a:bodyPr/>
          <a:lstStyle/>
          <a:p>
            <a:pPr lvl="0">
              <a:lnSpc>
                <a:spcPts val="4000"/>
              </a:lnSpc>
            </a:pPr>
            <a:r>
              <a:rPr lang="zh-CN" altLang="en-US" b="1" dirty="0">
                <a:solidFill>
                  <a:schemeClr val="accent2"/>
                </a:solidFill>
              </a:rPr>
              <a:t>二、</a:t>
            </a:r>
            <a:r>
              <a:rPr lang="zh-CN" altLang="zh-CN" b="1" dirty="0" smtClean="0">
                <a:solidFill>
                  <a:schemeClr val="accent2"/>
                </a:solidFill>
              </a:rPr>
              <a:t>联结词复合</a:t>
            </a:r>
            <a:r>
              <a:rPr lang="zh-CN" altLang="zh-CN" b="1" dirty="0">
                <a:solidFill>
                  <a:schemeClr val="accent2"/>
                </a:solidFill>
              </a:rPr>
              <a:t>命题</a:t>
            </a:r>
            <a:endParaRPr lang="en-US" altLang="zh-CN" sz="2000" b="1" dirty="0">
              <a:solidFill>
                <a:schemeClr val="accent2"/>
              </a:solidFill>
            </a:endParaRPr>
          </a:p>
        </p:txBody>
      </p:sp>
      <p:sp>
        <p:nvSpPr>
          <p:cNvPr id="41987" name="Rectangle 3"/>
          <p:cNvSpPr>
            <a:spLocks noGrp="1" noRot="1" noChangeArrowheads="1"/>
          </p:cNvSpPr>
          <p:nvPr>
            <p:ph type="body" idx="1"/>
          </p:nvPr>
        </p:nvSpPr>
        <p:spPr/>
        <p:txBody>
          <a:bodyPr/>
          <a:lstStyle/>
          <a:p>
            <a:pPr eaLnBrk="1" hangingPunct="1"/>
            <a:r>
              <a:rPr kumimoji="0" lang="zh-CN" altLang="en-US" b="1" dirty="0" smtClean="0"/>
              <a:t>复合命题的构成：“联结词”＋原子命题。</a:t>
            </a:r>
          </a:p>
          <a:p>
            <a:pPr eaLnBrk="1" hangingPunct="1"/>
            <a:r>
              <a:rPr kumimoji="0" lang="zh-CN" altLang="en-US" b="1" dirty="0" smtClean="0"/>
              <a:t>归纳自然语言中的联结词，定义了六个逻辑联结词，分别是：</a:t>
            </a:r>
          </a:p>
          <a:p>
            <a:pPr eaLnBrk="1" hangingPunct="1"/>
            <a:r>
              <a:rPr kumimoji="0" lang="en-US" altLang="zh-CN" b="1" dirty="0" smtClean="0"/>
              <a:t>(1) </a:t>
            </a:r>
            <a:r>
              <a:rPr kumimoji="0" lang="zh-CN" altLang="en-US" b="1" dirty="0" smtClean="0"/>
              <a:t>否定“</a:t>
            </a:r>
            <a:r>
              <a:rPr kumimoji="0" lang="zh-CN" altLang="en-US" b="1" dirty="0" smtClean="0">
                <a:sym typeface="Symbol" pitchFamily="18" charset="2"/>
              </a:rPr>
              <a:t>”            </a:t>
            </a:r>
            <a:r>
              <a:rPr kumimoji="0" lang="en-US" altLang="zh-CN" b="1" dirty="0" smtClean="0"/>
              <a:t>(2) </a:t>
            </a:r>
            <a:r>
              <a:rPr kumimoji="0" lang="zh-CN" altLang="en-US" b="1" dirty="0" smtClean="0"/>
              <a:t>合取“</a:t>
            </a:r>
            <a:r>
              <a:rPr kumimoji="0" lang="zh-CN" altLang="en-US" b="1" dirty="0" smtClean="0">
                <a:ea typeface="MS Gothic" pitchFamily="49" charset="-128"/>
                <a:sym typeface="Kingsoft Phonetic Plain" pitchFamily="2" charset="2"/>
              </a:rPr>
              <a:t>∧</a:t>
            </a:r>
            <a:r>
              <a:rPr kumimoji="0" lang="zh-CN" altLang="en-US" b="1" dirty="0" smtClean="0">
                <a:sym typeface="Kingsoft Phonetic Plain" pitchFamily="2" charset="2"/>
              </a:rPr>
              <a:t>”        </a:t>
            </a:r>
          </a:p>
          <a:p>
            <a:pPr eaLnBrk="1" hangingPunct="1"/>
            <a:r>
              <a:rPr kumimoji="0" lang="en-US" altLang="zh-CN" b="1" dirty="0" smtClean="0"/>
              <a:t>(3) </a:t>
            </a:r>
            <a:r>
              <a:rPr kumimoji="0" lang="zh-CN" altLang="en-US" b="1" dirty="0" smtClean="0"/>
              <a:t>析取“</a:t>
            </a:r>
            <a:r>
              <a:rPr kumimoji="0" lang="zh-CN" altLang="en-US" b="1" dirty="0" smtClean="0">
                <a:ea typeface="MS Gothic" pitchFamily="49" charset="-128"/>
                <a:sym typeface="Kingsoft Phonetic Plain" pitchFamily="2" charset="2"/>
              </a:rPr>
              <a:t>∨</a:t>
            </a:r>
            <a:r>
              <a:rPr kumimoji="0" lang="zh-CN" altLang="en-US" b="1" dirty="0" smtClean="0">
                <a:sym typeface="Kingsoft Phonetic Plain" pitchFamily="2" charset="2"/>
              </a:rPr>
              <a:t>”           </a:t>
            </a:r>
            <a:r>
              <a:rPr kumimoji="0" lang="en-US" altLang="zh-CN" b="1" dirty="0" smtClean="0"/>
              <a:t>(4) </a:t>
            </a:r>
            <a:r>
              <a:rPr kumimoji="0" lang="zh-CN" altLang="en-US" b="1" dirty="0" smtClean="0"/>
              <a:t>异或“   </a:t>
            </a:r>
            <a:r>
              <a:rPr kumimoji="0" lang="zh-CN" altLang="en-US" b="1" dirty="0" smtClean="0">
                <a:sym typeface="Symbol" pitchFamily="18" charset="2"/>
              </a:rPr>
              <a:t>”   </a:t>
            </a:r>
          </a:p>
          <a:p>
            <a:pPr eaLnBrk="1" hangingPunct="1">
              <a:lnSpc>
                <a:spcPct val="70000"/>
              </a:lnSpc>
              <a:buFont typeface="Wingdings" pitchFamily="2" charset="2"/>
              <a:buNone/>
            </a:pPr>
            <a:r>
              <a:rPr kumimoji="0" lang="zh-CN" altLang="en-US" b="1" dirty="0" smtClean="0"/>
              <a:t>   </a:t>
            </a:r>
            <a:r>
              <a:rPr kumimoji="0" lang="en-US" altLang="zh-CN" b="1" dirty="0" smtClean="0"/>
              <a:t>(5) </a:t>
            </a:r>
            <a:r>
              <a:rPr kumimoji="0" lang="zh-CN" altLang="en-US" b="1" dirty="0" smtClean="0"/>
              <a:t>蕴涵“</a:t>
            </a:r>
            <a:r>
              <a:rPr kumimoji="0" lang="zh-CN" altLang="en-US" b="1" dirty="0" smtClean="0">
                <a:sym typeface="Symbol" pitchFamily="18" charset="2"/>
              </a:rPr>
              <a:t>”           </a:t>
            </a:r>
            <a:r>
              <a:rPr kumimoji="0" lang="en-US" altLang="zh-CN" b="1" dirty="0" smtClean="0"/>
              <a:t>(6) </a:t>
            </a:r>
            <a:r>
              <a:rPr kumimoji="0" lang="zh-CN" altLang="en-US" b="1" dirty="0" smtClean="0"/>
              <a:t>等价“</a:t>
            </a:r>
            <a:r>
              <a:rPr kumimoji="0" lang="zh-CN" altLang="en-US" b="1" dirty="0" smtClean="0">
                <a:sym typeface="Symbol" pitchFamily="18" charset="2"/>
              </a:rPr>
              <a:t>”</a:t>
            </a:r>
          </a:p>
        </p:txBody>
      </p:sp>
      <p:graphicFrame>
        <p:nvGraphicFramePr>
          <p:cNvPr id="2050" name="Object 5"/>
          <p:cNvGraphicFramePr>
            <a:graphicFrameLocks noChangeAspect="1"/>
          </p:cNvGraphicFramePr>
          <p:nvPr>
            <p:extLst>
              <p:ext uri="{D42A27DB-BD31-4B8C-83A1-F6EECF244321}">
                <p14:modId xmlns:p14="http://schemas.microsoft.com/office/powerpoint/2010/main" val="3164644263"/>
              </p:ext>
            </p:extLst>
          </p:nvPr>
        </p:nvGraphicFramePr>
        <p:xfrm>
          <a:off x="6588224" y="4797152"/>
          <a:ext cx="533400" cy="533400"/>
        </p:xfrm>
        <a:graphic>
          <a:graphicData uri="http://schemas.openxmlformats.org/presentationml/2006/ole">
            <mc:AlternateContent xmlns:mc="http://schemas.openxmlformats.org/markup-compatibility/2006">
              <mc:Choice xmlns:v="urn:schemas-microsoft-com:vml" Requires="v">
                <p:oleObj spid="_x0000_s45065" name="公式" r:id="rId3" imgW="152268" imgH="152268" progId="Equation.3">
                  <p:embed/>
                </p:oleObj>
              </mc:Choice>
              <mc:Fallback>
                <p:oleObj name="公式" r:id="rId3" imgW="152268" imgH="15226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4797152"/>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655741366"/>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wipe(left)">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wipe(left)">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wipe(left)">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wipe(left)">
                                      <p:cBhvr>
                                        <p:cTn id="27"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kumimoji="0" lang="en-US" altLang="zh-CN" b="1" dirty="0" smtClean="0">
                <a:latin typeface="隶书" pitchFamily="49" charset="-122"/>
                <a:ea typeface="隶书" pitchFamily="49" charset="-122"/>
              </a:rPr>
              <a:t>1. </a:t>
            </a:r>
            <a:r>
              <a:rPr kumimoji="0" lang="zh-CN" altLang="en-US" b="1" dirty="0" smtClean="0">
                <a:latin typeface="隶书" pitchFamily="49" charset="-122"/>
                <a:ea typeface="隶书" pitchFamily="49" charset="-122"/>
              </a:rPr>
              <a:t>否定“</a:t>
            </a:r>
            <a:r>
              <a:rPr kumimoji="0" lang="zh-CN" altLang="en-US" b="1" dirty="0" smtClean="0">
                <a:latin typeface="隶书" pitchFamily="49" charset="-122"/>
                <a:ea typeface="隶书" pitchFamily="49" charset="-122"/>
                <a:sym typeface="Symbol" pitchFamily="18" charset="2"/>
              </a:rPr>
              <a:t>”（一元联结词）</a:t>
            </a:r>
            <a:r>
              <a:rPr kumimoji="0" lang="zh-CN" altLang="en-US" sz="4800" b="1" dirty="0" smtClean="0">
                <a:sym typeface="Symbol" pitchFamily="18" charset="2"/>
              </a:rPr>
              <a:t> </a:t>
            </a:r>
          </a:p>
        </p:txBody>
      </p:sp>
      <p:sp>
        <p:nvSpPr>
          <p:cNvPr id="43011" name="Rectangle 3"/>
          <p:cNvSpPr>
            <a:spLocks noGrp="1" noRot="1" noChangeArrowheads="1"/>
          </p:cNvSpPr>
          <p:nvPr>
            <p:ph type="body" idx="1"/>
          </p:nvPr>
        </p:nvSpPr>
        <p:spPr/>
        <p:txBody>
          <a:bodyPr/>
          <a:lstStyle/>
          <a:p>
            <a:pPr eaLnBrk="1" hangingPunct="1"/>
            <a:r>
              <a:rPr kumimoji="0" lang="zh-CN" altLang="en-US" b="1" smtClean="0"/>
              <a:t>表示：“</a:t>
            </a:r>
            <a:r>
              <a:rPr kumimoji="0" lang="en-US" altLang="zh-CN" b="1" smtClean="0">
                <a:solidFill>
                  <a:srgbClr val="FF0000"/>
                </a:solidFill>
              </a:rPr>
              <a:t>…</a:t>
            </a:r>
            <a:r>
              <a:rPr kumimoji="0" lang="zh-CN" altLang="en-US" b="1" smtClean="0">
                <a:solidFill>
                  <a:srgbClr val="FF0000"/>
                </a:solidFill>
              </a:rPr>
              <a:t>不成立</a:t>
            </a:r>
            <a:r>
              <a:rPr kumimoji="0" lang="zh-CN" altLang="en-US" b="1" smtClean="0"/>
              <a:t>”，“</a:t>
            </a:r>
            <a:r>
              <a:rPr kumimoji="0" lang="zh-CN" altLang="en-US" b="1" smtClean="0">
                <a:solidFill>
                  <a:srgbClr val="FF0000"/>
                </a:solidFill>
              </a:rPr>
              <a:t>不</a:t>
            </a:r>
            <a:r>
              <a:rPr kumimoji="0" lang="en-US" altLang="zh-CN" b="1" smtClean="0">
                <a:solidFill>
                  <a:srgbClr val="FF0000"/>
                </a:solidFill>
              </a:rPr>
              <a:t>…</a:t>
            </a:r>
            <a:r>
              <a:rPr kumimoji="0" lang="en-US" altLang="zh-CN" b="1" smtClean="0"/>
              <a:t>”</a:t>
            </a:r>
            <a:r>
              <a:rPr kumimoji="0" lang="zh-CN" altLang="en-US" b="1" smtClean="0"/>
              <a:t>。</a:t>
            </a:r>
          </a:p>
          <a:p>
            <a:pPr eaLnBrk="1" hangingPunct="1"/>
            <a:r>
              <a:rPr kumimoji="0" lang="zh-CN" altLang="en-US" b="1" smtClean="0"/>
              <a:t>用于：对一个命题</a:t>
            </a:r>
            <a:r>
              <a:rPr kumimoji="0" lang="en-US" altLang="zh-CN" b="1" smtClean="0"/>
              <a:t>P</a:t>
            </a:r>
            <a:r>
              <a:rPr kumimoji="0" lang="zh-CN" altLang="en-US" b="1" smtClean="0"/>
              <a:t>的否定，写成</a:t>
            </a:r>
            <a:r>
              <a:rPr kumimoji="0" lang="zh-CN" altLang="en-US" b="1" smtClean="0">
                <a:sym typeface="Symbol" pitchFamily="18" charset="2"/>
              </a:rPr>
              <a:t></a:t>
            </a:r>
            <a:r>
              <a:rPr kumimoji="0" lang="en-US" altLang="zh-CN" b="1" smtClean="0">
                <a:sym typeface="Symbol" pitchFamily="18" charset="2"/>
              </a:rPr>
              <a:t>P.</a:t>
            </a:r>
          </a:p>
          <a:p>
            <a:pPr eaLnBrk="1" hangingPunct="1"/>
            <a:r>
              <a:rPr kumimoji="0" lang="zh-CN" altLang="en-US" b="1" smtClean="0"/>
              <a:t>例</a:t>
            </a:r>
            <a:r>
              <a:rPr kumimoji="0" lang="en-US" altLang="zh-CN" b="1" smtClean="0"/>
              <a:t>1    P</a:t>
            </a:r>
            <a:r>
              <a:rPr kumimoji="0" lang="zh-CN" altLang="en-US" b="1" smtClean="0"/>
              <a:t>：</a:t>
            </a:r>
            <a:r>
              <a:rPr kumimoji="0" lang="en-US" altLang="zh-CN" b="1" smtClean="0"/>
              <a:t>2</a:t>
            </a:r>
            <a:r>
              <a:rPr kumimoji="0" lang="zh-CN" altLang="en-US" b="1" smtClean="0"/>
              <a:t>是素数。</a:t>
            </a:r>
          </a:p>
          <a:p>
            <a:pPr eaLnBrk="1" hangingPunct="1">
              <a:buFont typeface="Wingdings" pitchFamily="2" charset="2"/>
              <a:buNone/>
            </a:pPr>
            <a:r>
              <a:rPr kumimoji="0" lang="zh-CN" altLang="en-US" b="1" smtClean="0">
                <a:sym typeface="Symbol" pitchFamily="18" charset="2"/>
              </a:rPr>
              <a:t>           </a:t>
            </a:r>
            <a:r>
              <a:rPr kumimoji="0" lang="en-US" altLang="zh-CN" b="1" smtClean="0">
                <a:sym typeface="Symbol" pitchFamily="18" charset="2"/>
              </a:rPr>
              <a:t>P</a:t>
            </a:r>
            <a:r>
              <a:rPr kumimoji="0" lang="zh-CN" altLang="en-US" b="1" smtClean="0">
                <a:sym typeface="Symbol" pitchFamily="18" charset="2"/>
              </a:rPr>
              <a:t>：</a:t>
            </a:r>
            <a:r>
              <a:rPr kumimoji="0" lang="en-US" altLang="zh-CN" b="1" smtClean="0">
                <a:sym typeface="Symbol" pitchFamily="18" charset="2"/>
              </a:rPr>
              <a:t>2</a:t>
            </a:r>
            <a:r>
              <a:rPr kumimoji="0" lang="zh-CN" altLang="en-US" b="1" smtClean="0">
                <a:sym typeface="Symbol" pitchFamily="18" charset="2"/>
              </a:rPr>
              <a:t>不是素数。</a:t>
            </a:r>
          </a:p>
          <a:p>
            <a:pPr eaLnBrk="1" hangingPunct="1">
              <a:buFont typeface="Wingdings" pitchFamily="2" charset="2"/>
              <a:buNone/>
            </a:pPr>
            <a:endParaRPr kumimoji="0" lang="zh-CN" altLang="en-US" b="1" smtClean="0">
              <a:sym typeface="Symbol" pitchFamily="18" charset="2"/>
            </a:endParaRPr>
          </a:p>
          <a:p>
            <a:pPr eaLnBrk="1" hangingPunct="1">
              <a:buFont typeface="Wingdings" pitchFamily="2" charset="2"/>
              <a:buNone/>
            </a:pPr>
            <a:r>
              <a:rPr kumimoji="0" lang="zh-CN" altLang="en-US" b="1" smtClean="0">
                <a:sym typeface="Symbol" pitchFamily="18" charset="2"/>
              </a:rPr>
              <a:t>含义：否定被否定命题的全部，而不是一部分。</a:t>
            </a:r>
            <a:endParaRPr kumimoji="0" lang="zh-CN" altLang="en-US" b="1" smtClean="0"/>
          </a:p>
        </p:txBody>
      </p:sp>
      <p:grpSp>
        <p:nvGrpSpPr>
          <p:cNvPr id="2" name="Group 14"/>
          <p:cNvGrpSpPr>
            <a:grpSpLocks/>
          </p:cNvGrpSpPr>
          <p:nvPr/>
        </p:nvGrpSpPr>
        <p:grpSpPr bwMode="auto">
          <a:xfrm>
            <a:off x="5943600" y="3068638"/>
            <a:ext cx="1752600" cy="1858962"/>
            <a:chOff x="3744" y="2304"/>
            <a:chExt cx="1104" cy="1171"/>
          </a:xfrm>
        </p:grpSpPr>
        <p:grpSp>
          <p:nvGrpSpPr>
            <p:cNvPr id="27653" name="Group 13"/>
            <p:cNvGrpSpPr>
              <a:grpSpLocks/>
            </p:cNvGrpSpPr>
            <p:nvPr/>
          </p:nvGrpSpPr>
          <p:grpSpPr bwMode="auto">
            <a:xfrm>
              <a:off x="3744" y="2323"/>
              <a:ext cx="1104" cy="1152"/>
              <a:chOff x="3744" y="2304"/>
              <a:chExt cx="1104" cy="1152"/>
            </a:xfrm>
          </p:grpSpPr>
          <p:sp>
            <p:nvSpPr>
              <p:cNvPr id="27657" name="Rectangle 6"/>
              <p:cNvSpPr>
                <a:spLocks noChangeArrowheads="1"/>
              </p:cNvSpPr>
              <p:nvPr/>
            </p:nvSpPr>
            <p:spPr bwMode="auto">
              <a:xfrm>
                <a:off x="3744" y="2304"/>
                <a:ext cx="1104"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8" name="Line 7"/>
              <p:cNvSpPr>
                <a:spLocks noChangeShapeType="1"/>
              </p:cNvSpPr>
              <p:nvPr/>
            </p:nvSpPr>
            <p:spPr bwMode="auto">
              <a:xfrm>
                <a:off x="3744" y="2640"/>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Line 8"/>
              <p:cNvSpPr>
                <a:spLocks noChangeShapeType="1"/>
              </p:cNvSpPr>
              <p:nvPr/>
            </p:nvSpPr>
            <p:spPr bwMode="auto">
              <a:xfrm>
                <a:off x="4224" y="230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9"/>
              <p:cNvSpPr>
                <a:spLocks noChangeShapeType="1"/>
              </p:cNvSpPr>
              <p:nvPr/>
            </p:nvSpPr>
            <p:spPr bwMode="auto">
              <a:xfrm>
                <a:off x="3744" y="2976"/>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654" name="Text Box 10"/>
            <p:cNvSpPr txBox="1">
              <a:spLocks noChangeArrowheads="1"/>
            </p:cNvSpPr>
            <p:nvPr/>
          </p:nvSpPr>
          <p:spPr bwMode="auto">
            <a:xfrm>
              <a:off x="3840" y="2304"/>
              <a:ext cx="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sym typeface="Symbol" pitchFamily="18" charset="2"/>
                </a:rPr>
                <a:t>P    P</a:t>
              </a:r>
            </a:p>
          </p:txBody>
        </p:sp>
        <p:sp>
          <p:nvSpPr>
            <p:cNvPr id="27655" name="Text Box 11"/>
            <p:cNvSpPr txBox="1">
              <a:spLocks noChangeArrowheads="1"/>
            </p:cNvSpPr>
            <p:nvPr/>
          </p:nvSpPr>
          <p:spPr bwMode="auto">
            <a:xfrm>
              <a:off x="3888" y="3024"/>
              <a:ext cx="8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rPr>
                <a:t>T      F</a:t>
              </a:r>
              <a:endParaRPr kumimoji="1" lang="en-US" altLang="zh-CN" sz="2400">
                <a:latin typeface="Times New Roman" pitchFamily="18" charset="0"/>
              </a:endParaRPr>
            </a:p>
          </p:txBody>
        </p:sp>
        <p:sp>
          <p:nvSpPr>
            <p:cNvPr id="27656" name="Text Box 12"/>
            <p:cNvSpPr txBox="1">
              <a:spLocks noChangeArrowheads="1"/>
            </p:cNvSpPr>
            <p:nvPr/>
          </p:nvSpPr>
          <p:spPr bwMode="auto">
            <a:xfrm>
              <a:off x="3888" y="2640"/>
              <a:ext cx="7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rPr>
                <a:t>F     T</a:t>
              </a:r>
              <a:endParaRPr kumimoji="1" lang="en-US" altLang="zh-CN" sz="2400">
                <a:latin typeface="Times New Roman" pitchFamily="18" charset="0"/>
              </a:endParaRPr>
            </a:p>
          </p:txBody>
        </p:sp>
      </p:grpSp>
    </p:spTree>
    <p:extLst>
      <p:ext uri="{BB962C8B-B14F-4D97-AF65-F5344CB8AC3E}">
        <p14:creationId xmlns:p14="http://schemas.microsoft.com/office/powerpoint/2010/main" val="70388284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wipe(left)">
                                      <p:cBhvr>
                                        <p:cTn id="12" dur="500"/>
                                        <p:tgtEl>
                                          <p:spTgt spid="43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wipe(left)">
                                      <p:cBhvr>
                                        <p:cTn id="17" dur="500"/>
                                        <p:tgtEl>
                                          <p:spTgt spid="430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wipe(left)">
                                      <p:cBhvr>
                                        <p:cTn id="22" dur="500"/>
                                        <p:tgtEl>
                                          <p:spTgt spid="430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animEffect transition="in" filter="wipe(left)">
                                      <p:cBhvr>
                                        <p:cTn id="27" dur="500"/>
                                        <p:tgtEl>
                                          <p:spTgt spid="4301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548680"/>
            <a:ext cx="8208912" cy="1200328"/>
          </a:xfrm>
          <a:prstGeom prst="rect">
            <a:avLst/>
          </a:prstGeom>
        </p:spPr>
        <p:txBody>
          <a:bodyPr wrap="square">
            <a:spAutoFit/>
          </a:bodyPr>
          <a:lstStyle/>
          <a:p>
            <a:r>
              <a:rPr lang="en-US" altLang="zh-CN" dirty="0" smtClean="0"/>
              <a:t>        </a:t>
            </a:r>
            <a:r>
              <a:rPr lang="zh-CN" altLang="en-US" dirty="0" smtClean="0"/>
              <a:t>随着信息时代的</a:t>
            </a:r>
            <a:r>
              <a:rPr lang="zh-CN" altLang="en-US" dirty="0"/>
              <a:t>到来，工业革命时代以微积分为代表的连续数学占主流的地位已经发生了变化，离散数学的重要性逐渐被人们认识。</a:t>
            </a:r>
          </a:p>
        </p:txBody>
      </p:sp>
      <p:sp>
        <p:nvSpPr>
          <p:cNvPr id="4" name="矩形 3"/>
          <p:cNvSpPr/>
          <p:nvPr/>
        </p:nvSpPr>
        <p:spPr>
          <a:xfrm>
            <a:off x="611560" y="1905506"/>
            <a:ext cx="8136904" cy="1569660"/>
          </a:xfrm>
          <a:prstGeom prst="rect">
            <a:avLst/>
          </a:prstGeom>
        </p:spPr>
        <p:txBody>
          <a:bodyPr wrap="square">
            <a:spAutoFit/>
          </a:bodyPr>
          <a:lstStyle/>
          <a:p>
            <a:r>
              <a:rPr lang="en-US" altLang="zh-CN" dirty="0" smtClean="0"/>
              <a:t>        </a:t>
            </a:r>
            <a:r>
              <a:rPr lang="zh-CN" altLang="en-US" dirty="0" smtClean="0"/>
              <a:t>离散数学课程所传授</a:t>
            </a:r>
            <a:r>
              <a:rPr lang="zh-CN" altLang="en-US" dirty="0"/>
              <a:t>的思想和方法，广泛地体现在计算机科学技术及相关专业的诸领域，从科学计算到信息处理，从理论计算机科学到计算机应用技术，从计算机软件到计算机硬件，从人工智能到认知系统，无不与离散数学密切相关。</a:t>
            </a:r>
          </a:p>
        </p:txBody>
      </p:sp>
      <p:sp>
        <p:nvSpPr>
          <p:cNvPr id="5" name="矩形 4"/>
          <p:cNvSpPr/>
          <p:nvPr/>
        </p:nvSpPr>
        <p:spPr>
          <a:xfrm>
            <a:off x="611560" y="3789040"/>
            <a:ext cx="8136904" cy="2308324"/>
          </a:xfrm>
          <a:prstGeom prst="rect">
            <a:avLst/>
          </a:prstGeom>
        </p:spPr>
        <p:txBody>
          <a:bodyPr wrap="square">
            <a:spAutoFit/>
          </a:bodyPr>
          <a:lstStyle/>
          <a:p>
            <a:r>
              <a:rPr lang="en-US" altLang="zh-CN" dirty="0" smtClean="0"/>
              <a:t>        </a:t>
            </a:r>
            <a:r>
              <a:rPr lang="zh-CN" altLang="en-US" dirty="0" smtClean="0"/>
              <a:t>由于数字电子计算机是一个离散结构</a:t>
            </a:r>
            <a:r>
              <a:rPr lang="zh-CN" altLang="en-US" dirty="0"/>
              <a:t>，它只能处理离散的或离散化了的数量关系， 因此，无论计算机科学本身，还是与计算机科学及其应用密切相关的现代科学研究领域，都面临着如何对离散结构建立相应的数学模型；又如何将已用连续数量关系建立起来的数学模型离散化，从而可由计算机加以处理。</a:t>
            </a:r>
          </a:p>
        </p:txBody>
      </p:sp>
    </p:spTree>
    <p:extLst>
      <p:ext uri="{BB962C8B-B14F-4D97-AF65-F5344CB8AC3E}">
        <p14:creationId xmlns:p14="http://schemas.microsoft.com/office/powerpoint/2010/main" val="19541176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type="body" idx="1"/>
          </p:nvPr>
        </p:nvSpPr>
        <p:spPr>
          <a:xfrm>
            <a:off x="611560" y="1484784"/>
            <a:ext cx="7270750" cy="570384"/>
          </a:xfrm>
        </p:spPr>
        <p:txBody>
          <a:bodyPr/>
          <a:lstStyle/>
          <a:p>
            <a:pPr marL="0" indent="187325" eaLnBrk="1" hangingPunct="1">
              <a:buFont typeface="Wingdings" charset="0"/>
              <a:buNone/>
            </a:pPr>
            <a:r>
              <a:rPr lang="en-US" altLang="zh-CN" sz="2800" dirty="0" smtClean="0">
                <a:latin typeface="Times New Roman" charset="0"/>
                <a:ea typeface="宋体" charset="0"/>
              </a:rPr>
              <a:t>P</a:t>
            </a:r>
            <a:r>
              <a:rPr lang="zh-CN" altLang="en-US" sz="2800" dirty="0">
                <a:latin typeface="Times New Roman" charset="0"/>
                <a:ea typeface="宋体" charset="0"/>
              </a:rPr>
              <a:t>：上海是个大城市。</a:t>
            </a:r>
          </a:p>
          <a:p>
            <a:pPr marL="0" indent="187325" eaLnBrk="1" hangingPunct="1">
              <a:buFont typeface="Wingdings" charset="0"/>
              <a:buNone/>
            </a:pPr>
            <a:endParaRPr lang="en-US" altLang="zh-CN" sz="2800" dirty="0">
              <a:latin typeface="Times New Roman" charset="0"/>
              <a:ea typeface="宋体" charset="0"/>
            </a:endParaRPr>
          </a:p>
        </p:txBody>
      </p:sp>
      <p:grpSp>
        <p:nvGrpSpPr>
          <p:cNvPr id="2" name="Group 6"/>
          <p:cNvGrpSpPr>
            <a:grpSpLocks/>
          </p:cNvGrpSpPr>
          <p:nvPr/>
        </p:nvGrpSpPr>
        <p:grpSpPr bwMode="auto">
          <a:xfrm>
            <a:off x="1836886" y="1988840"/>
            <a:ext cx="5543550" cy="608012"/>
            <a:chOff x="295" y="1253"/>
            <a:chExt cx="3492" cy="383"/>
          </a:xfrm>
        </p:grpSpPr>
        <p:graphicFrame>
          <p:nvGraphicFramePr>
            <p:cNvPr id="2052" name="Object 4"/>
            <p:cNvGraphicFramePr>
              <a:graphicFrameLocks noChangeAspect="1"/>
            </p:cNvGraphicFramePr>
            <p:nvPr/>
          </p:nvGraphicFramePr>
          <p:xfrm>
            <a:off x="295" y="1298"/>
            <a:ext cx="496" cy="338"/>
          </p:xfrm>
          <a:graphic>
            <a:graphicData uri="http://schemas.openxmlformats.org/presentationml/2006/ole">
              <mc:AlternateContent xmlns:mc="http://schemas.openxmlformats.org/markup-compatibility/2006">
                <mc:Choice xmlns:v="urn:schemas-microsoft-com:vml" Requires="v">
                  <p:oleObj spid="_x0000_s46103" name="Equation" r:id="rId3" imgW="279360" imgH="190440" progId="Equation.DSMT4">
                    <p:embed/>
                  </p:oleObj>
                </mc:Choice>
                <mc:Fallback>
                  <p:oleObj name="Equation" r:id="rId3" imgW="27936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1298"/>
                          <a:ext cx="496"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61" name="Text Box 5"/>
            <p:cNvSpPr txBox="1">
              <a:spLocks noChangeArrowheads="1"/>
            </p:cNvSpPr>
            <p:nvPr/>
          </p:nvSpPr>
          <p:spPr bwMode="auto">
            <a:xfrm>
              <a:off x="975" y="125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a:latin typeface="Tahoma" charset="0"/>
                </a:rPr>
                <a:t>上海不是个大城市。</a:t>
              </a:r>
            </a:p>
          </p:txBody>
        </p:sp>
      </p:grpSp>
      <p:grpSp>
        <p:nvGrpSpPr>
          <p:cNvPr id="3" name="Group 7"/>
          <p:cNvGrpSpPr>
            <a:grpSpLocks/>
          </p:cNvGrpSpPr>
          <p:nvPr/>
        </p:nvGrpSpPr>
        <p:grpSpPr bwMode="auto">
          <a:xfrm>
            <a:off x="1908323" y="2604790"/>
            <a:ext cx="5543550" cy="608012"/>
            <a:chOff x="295" y="1253"/>
            <a:chExt cx="3492" cy="383"/>
          </a:xfrm>
        </p:grpSpPr>
        <p:graphicFrame>
          <p:nvGraphicFramePr>
            <p:cNvPr id="2051" name="Object 8"/>
            <p:cNvGraphicFramePr>
              <a:graphicFrameLocks noChangeAspect="1"/>
            </p:cNvGraphicFramePr>
            <p:nvPr/>
          </p:nvGraphicFramePr>
          <p:xfrm>
            <a:off x="295" y="1298"/>
            <a:ext cx="496" cy="338"/>
          </p:xfrm>
          <a:graphic>
            <a:graphicData uri="http://schemas.openxmlformats.org/presentationml/2006/ole">
              <mc:AlternateContent xmlns:mc="http://schemas.openxmlformats.org/markup-compatibility/2006">
                <mc:Choice xmlns:v="urn:schemas-microsoft-com:vml" Requires="v">
                  <p:oleObj spid="_x0000_s46104" name="Equation" r:id="rId5" imgW="279360" imgH="190440" progId="Equation.DSMT4">
                    <p:embed/>
                  </p:oleObj>
                </mc:Choice>
                <mc:Fallback>
                  <p:oleObj name="Equation" r:id="rId5" imgW="279360" imgH="1904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1298"/>
                          <a:ext cx="496"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60" name="Text Box 9"/>
            <p:cNvSpPr txBox="1">
              <a:spLocks noChangeArrowheads="1"/>
            </p:cNvSpPr>
            <p:nvPr/>
          </p:nvSpPr>
          <p:spPr bwMode="auto">
            <a:xfrm>
              <a:off x="975" y="125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a:latin typeface="Tahoma" charset="0"/>
                </a:rPr>
                <a:t>上海是个不大的城市。</a:t>
              </a:r>
            </a:p>
          </p:txBody>
        </p:sp>
      </p:grpSp>
      <p:sp>
        <p:nvSpPr>
          <p:cNvPr id="70666" name="Rectangle 10"/>
          <p:cNvSpPr>
            <a:spLocks noChangeArrowheads="1"/>
          </p:cNvSpPr>
          <p:nvPr/>
        </p:nvSpPr>
        <p:spPr bwMode="auto">
          <a:xfrm>
            <a:off x="755452" y="3652565"/>
            <a:ext cx="727075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87325">
              <a:lnSpc>
                <a:spcPct val="100000"/>
              </a:lnSpc>
            </a:pPr>
            <a:r>
              <a:rPr lang="en-US" altLang="zh-CN" sz="2800" dirty="0"/>
              <a:t>P</a:t>
            </a:r>
            <a:r>
              <a:rPr lang="zh-CN" altLang="en-US" sz="2800" dirty="0"/>
              <a:t>：今天星期五。</a:t>
            </a:r>
          </a:p>
          <a:p>
            <a:pPr indent="187325">
              <a:lnSpc>
                <a:spcPct val="100000"/>
              </a:lnSpc>
            </a:pPr>
            <a:endParaRPr lang="en-US" altLang="zh-CN" sz="2800" dirty="0"/>
          </a:p>
        </p:txBody>
      </p:sp>
      <p:grpSp>
        <p:nvGrpSpPr>
          <p:cNvPr id="4" name="Group 11"/>
          <p:cNvGrpSpPr>
            <a:grpSpLocks/>
          </p:cNvGrpSpPr>
          <p:nvPr/>
        </p:nvGrpSpPr>
        <p:grpSpPr bwMode="auto">
          <a:xfrm>
            <a:off x="2052786" y="4189140"/>
            <a:ext cx="5543550" cy="608012"/>
            <a:chOff x="295" y="1253"/>
            <a:chExt cx="3492" cy="383"/>
          </a:xfrm>
        </p:grpSpPr>
        <p:graphicFrame>
          <p:nvGraphicFramePr>
            <p:cNvPr id="2050" name="Object 12"/>
            <p:cNvGraphicFramePr>
              <a:graphicFrameLocks noChangeAspect="1"/>
            </p:cNvGraphicFramePr>
            <p:nvPr/>
          </p:nvGraphicFramePr>
          <p:xfrm>
            <a:off x="295" y="1298"/>
            <a:ext cx="496" cy="338"/>
          </p:xfrm>
          <a:graphic>
            <a:graphicData uri="http://schemas.openxmlformats.org/presentationml/2006/ole">
              <mc:AlternateContent xmlns:mc="http://schemas.openxmlformats.org/markup-compatibility/2006">
                <mc:Choice xmlns:v="urn:schemas-microsoft-com:vml" Requires="v">
                  <p:oleObj spid="_x0000_s46105" name="公式" r:id="rId7" imgW="279360" imgH="190440" progId="Equation.3">
                    <p:embed/>
                  </p:oleObj>
                </mc:Choice>
                <mc:Fallback>
                  <p:oleObj name="公式" r:id="rId7" imgW="279360"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1298"/>
                          <a:ext cx="496"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59" name="Text Box 13"/>
            <p:cNvSpPr txBox="1">
              <a:spLocks noChangeArrowheads="1"/>
            </p:cNvSpPr>
            <p:nvPr/>
          </p:nvSpPr>
          <p:spPr bwMode="auto">
            <a:xfrm>
              <a:off x="975" y="125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a:latin typeface="Tahoma" charset="0"/>
                </a:rPr>
                <a:t>今天不是星期五。</a:t>
              </a:r>
            </a:p>
          </p:txBody>
        </p:sp>
      </p:grpSp>
      <p:sp>
        <p:nvSpPr>
          <p:cNvPr id="14"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4</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173873255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66"/>
                                        </p:tgtEl>
                                        <p:attrNameLst>
                                          <p:attrName>style.visibility</p:attrName>
                                        </p:attrNameLst>
                                      </p:cBhvr>
                                      <p:to>
                                        <p:strVal val="visible"/>
                                      </p:to>
                                    </p:set>
                                    <p:animEffect transition="in" filter="wipe(left)">
                                      <p:cBhvr>
                                        <p:cTn id="17" dur="500"/>
                                        <p:tgtEl>
                                          <p:spTgt spid="706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kumimoji="0" lang="en-US" altLang="zh-CN" b="1" dirty="0" smtClean="0">
                <a:latin typeface="隶书" pitchFamily="49" charset="-122"/>
                <a:ea typeface="隶书" pitchFamily="49" charset="-122"/>
              </a:rPr>
              <a:t>2. </a:t>
            </a:r>
            <a:r>
              <a:rPr kumimoji="0" lang="zh-CN" altLang="en-US" b="1" dirty="0" smtClean="0">
                <a:latin typeface="隶书" pitchFamily="49" charset="-122"/>
                <a:ea typeface="隶书" pitchFamily="49" charset="-122"/>
              </a:rPr>
              <a:t>合取“</a:t>
            </a:r>
            <a:r>
              <a:rPr kumimoji="0" lang="zh-CN" altLang="en-US" b="1" dirty="0" smtClean="0">
                <a:latin typeface="隶书" pitchFamily="49" charset="-122"/>
                <a:ea typeface="隶书" pitchFamily="49" charset="-122"/>
                <a:sym typeface="Kingsoft Phonetic Plain" pitchFamily="2" charset="2"/>
              </a:rPr>
              <a:t>∧”（二元联结词）</a:t>
            </a:r>
            <a:endParaRPr kumimoji="0" lang="zh-CN" altLang="en-US" b="1" dirty="0" smtClean="0">
              <a:sym typeface="Kingsoft Phonetic Plain" pitchFamily="2" charset="2"/>
            </a:endParaRPr>
          </a:p>
        </p:txBody>
      </p:sp>
      <p:sp>
        <p:nvSpPr>
          <p:cNvPr id="44035" name="Rectangle 3"/>
          <p:cNvSpPr>
            <a:spLocks noGrp="1" noRot="1" noChangeArrowheads="1"/>
          </p:cNvSpPr>
          <p:nvPr>
            <p:ph type="body" idx="1"/>
          </p:nvPr>
        </p:nvSpPr>
        <p:spPr>
          <a:xfrm>
            <a:off x="685800" y="1981200"/>
            <a:ext cx="7772400" cy="4495800"/>
          </a:xfrm>
        </p:spPr>
        <p:txBody>
          <a:bodyPr/>
          <a:lstStyle/>
          <a:p>
            <a:pPr eaLnBrk="1" hangingPunct="1"/>
            <a:r>
              <a:rPr kumimoji="0" lang="zh-CN" altLang="en-US" b="1" smtClean="0">
                <a:sym typeface="Kingsoft Phonetic Plain" pitchFamily="2" charset="2"/>
              </a:rPr>
              <a:t>表示：“</a:t>
            </a:r>
            <a:r>
              <a:rPr kumimoji="0" lang="zh-CN" altLang="en-US" b="1" smtClean="0">
                <a:solidFill>
                  <a:srgbClr val="FF0000"/>
                </a:solidFill>
                <a:sym typeface="Kingsoft Phonetic Plain" pitchFamily="2" charset="2"/>
              </a:rPr>
              <a:t>并且</a:t>
            </a:r>
            <a:r>
              <a:rPr kumimoji="0" lang="zh-CN" altLang="en-US" b="1" smtClean="0">
                <a:sym typeface="Kingsoft Phonetic Plain" pitchFamily="2" charset="2"/>
              </a:rPr>
              <a:t>”、“</a:t>
            </a:r>
            <a:r>
              <a:rPr kumimoji="0" lang="zh-CN" altLang="en-US" b="1" smtClean="0">
                <a:solidFill>
                  <a:srgbClr val="FF0000"/>
                </a:solidFill>
                <a:sym typeface="Kingsoft Phonetic Plain" pitchFamily="2" charset="2"/>
              </a:rPr>
              <a:t>不但</a:t>
            </a:r>
            <a:r>
              <a:rPr kumimoji="0" lang="en-US" altLang="zh-CN" b="1" smtClean="0">
                <a:solidFill>
                  <a:srgbClr val="FF0000"/>
                </a:solidFill>
                <a:sym typeface="Kingsoft Phonetic Plain" pitchFamily="2" charset="2"/>
              </a:rPr>
              <a:t>…</a:t>
            </a:r>
            <a:r>
              <a:rPr kumimoji="0" lang="zh-CN" altLang="en-US" b="1" smtClean="0">
                <a:solidFill>
                  <a:srgbClr val="FF0000"/>
                </a:solidFill>
                <a:sym typeface="Kingsoft Phonetic Plain" pitchFamily="2" charset="2"/>
              </a:rPr>
              <a:t>而且</a:t>
            </a:r>
            <a:r>
              <a:rPr kumimoji="0" lang="en-US" altLang="zh-CN" b="1" smtClean="0">
                <a:solidFill>
                  <a:srgbClr val="FF0000"/>
                </a:solidFill>
                <a:sym typeface="Kingsoft Phonetic Plain" pitchFamily="2" charset="2"/>
              </a:rPr>
              <a:t>...</a:t>
            </a:r>
            <a:r>
              <a:rPr kumimoji="0" lang="en-US" altLang="zh-CN" b="1" smtClean="0">
                <a:sym typeface="Kingsoft Phonetic Plain" pitchFamily="2" charset="2"/>
              </a:rPr>
              <a:t>”</a:t>
            </a:r>
            <a:r>
              <a:rPr kumimoji="0" lang="zh-CN" altLang="en-US" b="1" smtClean="0">
                <a:sym typeface="Kingsoft Phonetic Plain" pitchFamily="2" charset="2"/>
              </a:rPr>
              <a:t>、“</a:t>
            </a:r>
            <a:r>
              <a:rPr kumimoji="0" lang="zh-CN" altLang="en-US" b="1" smtClean="0">
                <a:solidFill>
                  <a:srgbClr val="FF0000"/>
                </a:solidFill>
                <a:sym typeface="Kingsoft Phonetic Plain" pitchFamily="2" charset="2"/>
              </a:rPr>
              <a:t>既</a:t>
            </a:r>
            <a:r>
              <a:rPr kumimoji="0" lang="en-US" altLang="zh-CN" b="1" smtClean="0">
                <a:solidFill>
                  <a:srgbClr val="FF0000"/>
                </a:solidFill>
                <a:sym typeface="Kingsoft Phonetic Plain" pitchFamily="2" charset="2"/>
              </a:rPr>
              <a:t>…</a:t>
            </a:r>
            <a:r>
              <a:rPr kumimoji="0" lang="zh-CN" altLang="en-US" b="1" smtClean="0">
                <a:solidFill>
                  <a:srgbClr val="FF0000"/>
                </a:solidFill>
                <a:sym typeface="Kingsoft Phonetic Plain" pitchFamily="2" charset="2"/>
              </a:rPr>
              <a:t>又</a:t>
            </a:r>
            <a:r>
              <a:rPr kumimoji="0" lang="zh-CN" altLang="en-US" b="1" smtClean="0">
                <a:sym typeface="Kingsoft Phonetic Plain" pitchFamily="2" charset="2"/>
              </a:rPr>
              <a:t> </a:t>
            </a:r>
            <a:r>
              <a:rPr kumimoji="0" lang="en-US" altLang="zh-CN" b="1" smtClean="0">
                <a:solidFill>
                  <a:srgbClr val="FF0000"/>
                </a:solidFill>
                <a:sym typeface="Kingsoft Phonetic Plain" pitchFamily="2" charset="2"/>
              </a:rPr>
              <a:t>...</a:t>
            </a:r>
            <a:r>
              <a:rPr kumimoji="0" lang="en-US" altLang="zh-CN" b="1" smtClean="0">
                <a:sym typeface="Kingsoft Phonetic Plain" pitchFamily="2" charset="2"/>
              </a:rPr>
              <a:t>”“</a:t>
            </a:r>
            <a:r>
              <a:rPr kumimoji="0" lang="zh-CN" altLang="en-US" b="1" smtClean="0">
                <a:solidFill>
                  <a:srgbClr val="FF0000"/>
                </a:solidFill>
                <a:sym typeface="Kingsoft Phonetic Plain" pitchFamily="2" charset="2"/>
              </a:rPr>
              <a:t>尽管</a:t>
            </a:r>
            <a:r>
              <a:rPr kumimoji="0" lang="en-US" altLang="zh-CN" b="1" smtClean="0">
                <a:solidFill>
                  <a:srgbClr val="FF0000"/>
                </a:solidFill>
                <a:sym typeface="Kingsoft Phonetic Plain" pitchFamily="2" charset="2"/>
              </a:rPr>
              <a:t>…</a:t>
            </a:r>
            <a:r>
              <a:rPr kumimoji="0" lang="zh-CN" altLang="en-US" b="1" smtClean="0">
                <a:solidFill>
                  <a:srgbClr val="FF0000"/>
                </a:solidFill>
                <a:sym typeface="Kingsoft Phonetic Plain" pitchFamily="2" charset="2"/>
              </a:rPr>
              <a:t>还</a:t>
            </a:r>
            <a:r>
              <a:rPr kumimoji="0" lang="en-US" altLang="zh-CN" b="1" smtClean="0">
                <a:solidFill>
                  <a:srgbClr val="FF0000"/>
                </a:solidFill>
                <a:sym typeface="Kingsoft Phonetic Plain" pitchFamily="2" charset="2"/>
              </a:rPr>
              <a:t>…</a:t>
            </a:r>
            <a:r>
              <a:rPr kumimoji="0" lang="en-US" altLang="zh-CN" b="1" smtClean="0">
                <a:sym typeface="Kingsoft Phonetic Plain" pitchFamily="2" charset="2"/>
              </a:rPr>
              <a:t> ”</a:t>
            </a:r>
          </a:p>
          <a:p>
            <a:pPr eaLnBrk="1" hangingPunct="1"/>
            <a:r>
              <a:rPr kumimoji="0" lang="zh-CN" altLang="en-US" b="1" smtClean="0">
                <a:sym typeface="Kingsoft Phonetic Plain" pitchFamily="2" charset="2"/>
              </a:rPr>
              <a:t>例</a:t>
            </a:r>
            <a:r>
              <a:rPr kumimoji="0" lang="en-US" altLang="zh-CN" b="1" smtClean="0">
                <a:sym typeface="Kingsoft Phonetic Plain" pitchFamily="2" charset="2"/>
              </a:rPr>
              <a:t>2   P</a:t>
            </a:r>
            <a:r>
              <a:rPr kumimoji="0" lang="zh-CN" altLang="en-US" b="1" smtClean="0">
                <a:sym typeface="Kingsoft Phonetic Plain" pitchFamily="2" charset="2"/>
              </a:rPr>
              <a:t>：小王能唱歌。</a:t>
            </a:r>
          </a:p>
          <a:p>
            <a:pPr eaLnBrk="1" hangingPunct="1"/>
            <a:r>
              <a:rPr kumimoji="0" lang="zh-CN" altLang="en-US" b="1" smtClean="0">
                <a:sym typeface="Kingsoft Phonetic Plain" pitchFamily="2" charset="2"/>
              </a:rPr>
              <a:t>        </a:t>
            </a:r>
            <a:r>
              <a:rPr kumimoji="0" lang="en-US" altLang="zh-CN" b="1" smtClean="0">
                <a:sym typeface="Kingsoft Phonetic Plain" pitchFamily="2" charset="2"/>
              </a:rPr>
              <a:t>Q</a:t>
            </a:r>
            <a:r>
              <a:rPr kumimoji="0" lang="zh-CN" altLang="en-US" b="1" smtClean="0">
                <a:sym typeface="Kingsoft Phonetic Plain" pitchFamily="2" charset="2"/>
              </a:rPr>
              <a:t>：小王能跳舞。</a:t>
            </a:r>
          </a:p>
          <a:p>
            <a:pPr eaLnBrk="1" hangingPunct="1"/>
            <a:r>
              <a:rPr kumimoji="0" lang="en-US" altLang="zh-CN" b="1" smtClean="0">
                <a:sym typeface="Kingsoft Phonetic Plain" pitchFamily="2" charset="2"/>
              </a:rPr>
              <a:t>P</a:t>
            </a:r>
            <a:r>
              <a:rPr kumimoji="0" lang="en-US" altLang="zh-CN" b="1" smtClean="0">
                <a:latin typeface="黑体" pitchFamily="2" charset="-122"/>
                <a:ea typeface="黑体" pitchFamily="2" charset="-122"/>
                <a:sym typeface="Kingsoft Phonetic Plain" pitchFamily="2" charset="2"/>
              </a:rPr>
              <a:t>∧</a:t>
            </a:r>
            <a:r>
              <a:rPr kumimoji="0" lang="en-US" altLang="zh-CN" b="1" smtClean="0">
                <a:sym typeface="Kingsoft Phonetic Plain" pitchFamily="2" charset="2"/>
              </a:rPr>
              <a:t>Q</a:t>
            </a:r>
            <a:r>
              <a:rPr kumimoji="0" lang="zh-CN" altLang="en-US" b="1" smtClean="0">
                <a:sym typeface="Kingsoft Phonetic Plain" pitchFamily="2" charset="2"/>
              </a:rPr>
              <a:t>：小王能歌善舞。      </a:t>
            </a:r>
          </a:p>
          <a:p>
            <a:pPr eaLnBrk="1" hangingPunct="1"/>
            <a:endParaRPr kumimoji="0" lang="en-US" altLang="zh-CN" b="1" smtClean="0">
              <a:solidFill>
                <a:srgbClr val="FF0000"/>
              </a:solidFill>
              <a:sym typeface="Kingsoft Phonetic Plain" pitchFamily="2" charset="2"/>
            </a:endParaRPr>
          </a:p>
        </p:txBody>
      </p:sp>
      <p:grpSp>
        <p:nvGrpSpPr>
          <p:cNvPr id="2" name="Group 18"/>
          <p:cNvGrpSpPr>
            <a:grpSpLocks/>
          </p:cNvGrpSpPr>
          <p:nvPr/>
        </p:nvGrpSpPr>
        <p:grpSpPr bwMode="auto">
          <a:xfrm>
            <a:off x="5715000" y="3068638"/>
            <a:ext cx="2667000" cy="2819400"/>
            <a:chOff x="3600" y="2244"/>
            <a:chExt cx="1680" cy="1776"/>
          </a:xfrm>
        </p:grpSpPr>
        <p:grpSp>
          <p:nvGrpSpPr>
            <p:cNvPr id="28677" name="Group 17"/>
            <p:cNvGrpSpPr>
              <a:grpSpLocks/>
            </p:cNvGrpSpPr>
            <p:nvPr/>
          </p:nvGrpSpPr>
          <p:grpSpPr bwMode="auto">
            <a:xfrm>
              <a:off x="3600" y="2244"/>
              <a:ext cx="1632" cy="1776"/>
              <a:chOff x="3600" y="2256"/>
              <a:chExt cx="1632" cy="1776"/>
            </a:xfrm>
          </p:grpSpPr>
          <p:sp>
            <p:nvSpPr>
              <p:cNvPr id="28683" name="Rectangle 5"/>
              <p:cNvSpPr>
                <a:spLocks noChangeArrowheads="1"/>
              </p:cNvSpPr>
              <p:nvPr/>
            </p:nvSpPr>
            <p:spPr bwMode="auto">
              <a:xfrm>
                <a:off x="3600" y="2256"/>
                <a:ext cx="1632" cy="17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4" name="Line 6"/>
              <p:cNvSpPr>
                <a:spLocks noChangeShapeType="1"/>
              </p:cNvSpPr>
              <p:nvPr/>
            </p:nvSpPr>
            <p:spPr bwMode="auto">
              <a:xfrm>
                <a:off x="3600" y="2640"/>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5" name="Line 7"/>
              <p:cNvSpPr>
                <a:spLocks noChangeShapeType="1"/>
              </p:cNvSpPr>
              <p:nvPr/>
            </p:nvSpPr>
            <p:spPr bwMode="auto">
              <a:xfrm>
                <a:off x="3984" y="2256"/>
                <a:ext cx="0" cy="17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8"/>
              <p:cNvSpPr>
                <a:spLocks noChangeShapeType="1"/>
              </p:cNvSpPr>
              <p:nvPr/>
            </p:nvSpPr>
            <p:spPr bwMode="auto">
              <a:xfrm>
                <a:off x="4416" y="2256"/>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Line 9"/>
              <p:cNvSpPr>
                <a:spLocks noChangeShapeType="1"/>
              </p:cNvSpPr>
              <p:nvPr/>
            </p:nvSpPr>
            <p:spPr bwMode="auto">
              <a:xfrm>
                <a:off x="3600" y="2976"/>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8" name="Line 10"/>
              <p:cNvSpPr>
                <a:spLocks noChangeShapeType="1"/>
              </p:cNvSpPr>
              <p:nvPr/>
            </p:nvSpPr>
            <p:spPr bwMode="auto">
              <a:xfrm>
                <a:off x="3600" y="3312"/>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9" name="Line 11"/>
              <p:cNvSpPr>
                <a:spLocks noChangeShapeType="1"/>
              </p:cNvSpPr>
              <p:nvPr/>
            </p:nvSpPr>
            <p:spPr bwMode="auto">
              <a:xfrm>
                <a:off x="3600" y="3648"/>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678" name="Text Box 12"/>
            <p:cNvSpPr txBox="1">
              <a:spLocks noChangeArrowheads="1"/>
            </p:cNvSpPr>
            <p:nvPr/>
          </p:nvSpPr>
          <p:spPr bwMode="auto">
            <a:xfrm>
              <a:off x="3648" y="2256"/>
              <a:ext cx="15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sym typeface="Kingsoft Phonetic Plain" pitchFamily="2" charset="2"/>
                </a:rPr>
                <a:t>P    Q   P</a:t>
              </a:r>
              <a:r>
                <a:rPr kumimoji="1" lang="en-US" altLang="zh-CN" sz="3200">
                  <a:latin typeface="黑体" pitchFamily="2" charset="-122"/>
                  <a:ea typeface="黑体" pitchFamily="2" charset="-122"/>
                  <a:sym typeface="Kingsoft Phonetic Plain" pitchFamily="2" charset="2"/>
                </a:rPr>
                <a:t>∧</a:t>
              </a:r>
              <a:r>
                <a:rPr kumimoji="1" lang="en-US" altLang="zh-CN" sz="3200">
                  <a:latin typeface="Times New Roman" pitchFamily="18" charset="0"/>
                  <a:sym typeface="Kingsoft Phonetic Plain" pitchFamily="2" charset="2"/>
                </a:rPr>
                <a:t>Q</a:t>
              </a:r>
              <a:endParaRPr kumimoji="1" lang="en-US" altLang="zh-CN" sz="2400">
                <a:latin typeface="Times New Roman" pitchFamily="18" charset="0"/>
                <a:sym typeface="Kingsoft Phonetic Plain" pitchFamily="2" charset="2"/>
              </a:endParaRPr>
            </a:p>
          </p:txBody>
        </p:sp>
        <p:sp>
          <p:nvSpPr>
            <p:cNvPr id="28679" name="Text Box 13"/>
            <p:cNvSpPr txBox="1">
              <a:spLocks noChangeArrowheads="1"/>
            </p:cNvSpPr>
            <p:nvPr/>
          </p:nvSpPr>
          <p:spPr bwMode="auto">
            <a:xfrm>
              <a:off x="3696" y="2592"/>
              <a:ext cx="14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sym typeface="Kingsoft Phonetic Plain" pitchFamily="2" charset="2"/>
                </a:rPr>
                <a:t>F    F      F</a:t>
              </a:r>
              <a:endParaRPr kumimoji="1" lang="en-US" altLang="zh-CN" sz="2400">
                <a:latin typeface="Times New Roman" pitchFamily="18" charset="0"/>
                <a:sym typeface="Kingsoft Phonetic Plain" pitchFamily="2" charset="2"/>
              </a:endParaRPr>
            </a:p>
          </p:txBody>
        </p:sp>
        <p:sp>
          <p:nvSpPr>
            <p:cNvPr id="28680" name="Text Box 14"/>
            <p:cNvSpPr txBox="1">
              <a:spLocks noChangeArrowheads="1"/>
            </p:cNvSpPr>
            <p:nvPr/>
          </p:nvSpPr>
          <p:spPr bwMode="auto">
            <a:xfrm>
              <a:off x="3696" y="2928"/>
              <a:ext cx="14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sym typeface="Kingsoft Phonetic Plain" pitchFamily="2" charset="2"/>
                </a:rPr>
                <a:t>F    T      F</a:t>
              </a:r>
            </a:p>
          </p:txBody>
        </p:sp>
        <p:sp>
          <p:nvSpPr>
            <p:cNvPr id="28681" name="Text Box 15"/>
            <p:cNvSpPr txBox="1">
              <a:spLocks noChangeArrowheads="1"/>
            </p:cNvSpPr>
            <p:nvPr/>
          </p:nvSpPr>
          <p:spPr bwMode="auto">
            <a:xfrm>
              <a:off x="3696" y="3264"/>
              <a:ext cx="15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sym typeface="Kingsoft Phonetic Plain" pitchFamily="2" charset="2"/>
                </a:rPr>
                <a:t>T    F      F</a:t>
              </a:r>
            </a:p>
          </p:txBody>
        </p:sp>
        <p:sp>
          <p:nvSpPr>
            <p:cNvPr id="28682" name="Text Box 16"/>
            <p:cNvSpPr txBox="1">
              <a:spLocks noChangeArrowheads="1"/>
            </p:cNvSpPr>
            <p:nvPr/>
          </p:nvSpPr>
          <p:spPr bwMode="auto">
            <a:xfrm>
              <a:off x="3696" y="3600"/>
              <a:ext cx="15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3200">
                  <a:solidFill>
                    <a:srgbClr val="FF0000"/>
                  </a:solidFill>
                  <a:latin typeface="Times New Roman" pitchFamily="18" charset="0"/>
                  <a:sym typeface="Kingsoft Phonetic Plain" pitchFamily="2" charset="2"/>
                </a:rPr>
                <a:t>T    T      T</a:t>
              </a:r>
              <a:endParaRPr kumimoji="1" lang="en-US" altLang="zh-CN" sz="2400">
                <a:latin typeface="Times New Roman" pitchFamily="18" charset="0"/>
              </a:endParaRPr>
            </a:p>
          </p:txBody>
        </p:sp>
      </p:grpSp>
    </p:spTree>
    <p:extLst>
      <p:ext uri="{BB962C8B-B14F-4D97-AF65-F5344CB8AC3E}">
        <p14:creationId xmlns:p14="http://schemas.microsoft.com/office/powerpoint/2010/main" val="409353584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left)">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wipe(left)">
                                      <p:cBhvr>
                                        <p:cTn id="12" dur="500"/>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wipe(left)">
                                      <p:cBhvr>
                                        <p:cTn id="17" dur="500"/>
                                        <p:tgtEl>
                                          <p:spTgt spid="44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wipe(left)">
                                      <p:cBhvr>
                                        <p:cTn id="22" dur="500"/>
                                        <p:tgtEl>
                                          <p:spTgt spid="44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907970" y="1340768"/>
            <a:ext cx="8269288" cy="2398712"/>
          </a:xfrm>
        </p:spPr>
        <p:txBody>
          <a:bodyPr/>
          <a:lstStyle/>
          <a:p>
            <a:pPr marL="0" indent="184150" eaLnBrk="1" hangingPunct="1">
              <a:lnSpc>
                <a:spcPct val="170000"/>
              </a:lnSpc>
              <a:buFont typeface="Wingdings" charset="0"/>
              <a:buNone/>
            </a:pPr>
            <a:r>
              <a:rPr lang="en-US" altLang="zh-CN" sz="2800" dirty="0">
                <a:latin typeface="华文中宋"/>
                <a:ea typeface="华文中宋"/>
                <a:cs typeface="华文中宋"/>
              </a:rPr>
              <a:t>P</a:t>
            </a:r>
            <a:r>
              <a:rPr lang="zh-CN" altLang="en-US" sz="2800" dirty="0">
                <a:latin typeface="华文中宋"/>
                <a:ea typeface="华文中宋"/>
                <a:cs typeface="华文中宋"/>
              </a:rPr>
              <a:t>：今天星期五。</a:t>
            </a:r>
          </a:p>
          <a:p>
            <a:pPr marL="0" indent="184150" eaLnBrk="1" hangingPunct="1">
              <a:lnSpc>
                <a:spcPct val="170000"/>
              </a:lnSpc>
              <a:buFont typeface="Wingdings" charset="0"/>
              <a:buNone/>
            </a:pPr>
            <a:r>
              <a:rPr lang="zh-CN" altLang="en-US" sz="2800" dirty="0">
                <a:latin typeface="华文中宋"/>
                <a:ea typeface="华文中宋"/>
                <a:cs typeface="华文中宋"/>
              </a:rPr>
              <a:t> </a:t>
            </a:r>
            <a:r>
              <a:rPr lang="en-US" altLang="zh-CN" sz="2800" dirty="0">
                <a:latin typeface="华文中宋"/>
                <a:ea typeface="华文中宋"/>
                <a:cs typeface="华文中宋"/>
              </a:rPr>
              <a:t>q</a:t>
            </a:r>
            <a:r>
              <a:rPr lang="zh-CN" altLang="en-US" sz="2800" dirty="0">
                <a:latin typeface="华文中宋"/>
                <a:ea typeface="华文中宋"/>
                <a:cs typeface="华文中宋"/>
              </a:rPr>
              <a:t>：今天下雨</a:t>
            </a:r>
          </a:p>
        </p:txBody>
      </p:sp>
      <p:sp>
        <p:nvSpPr>
          <p:cNvPr id="12292" name="Text Box 4"/>
          <p:cNvSpPr txBox="1">
            <a:spLocks noChangeArrowheads="1"/>
          </p:cNvSpPr>
          <p:nvPr/>
        </p:nvSpPr>
        <p:spPr bwMode="auto">
          <a:xfrm>
            <a:off x="438472" y="3429000"/>
            <a:ext cx="8382000" cy="553998"/>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30000"/>
              </a:lnSpc>
            </a:pPr>
            <a:r>
              <a:rPr lang="en-US" altLang="zh-CN" dirty="0">
                <a:solidFill>
                  <a:srgbClr val="FF0000"/>
                </a:solidFill>
              </a:rPr>
              <a:t> </a:t>
            </a:r>
            <a:r>
              <a:rPr lang="en-US" altLang="zh-CN" dirty="0" err="1">
                <a:solidFill>
                  <a:srgbClr val="FF0000"/>
                </a:solidFill>
              </a:rPr>
              <a:t>p∧q</a:t>
            </a:r>
            <a:r>
              <a:rPr lang="zh-CN" altLang="en-US" dirty="0">
                <a:solidFill>
                  <a:srgbClr val="FF0000"/>
                </a:solidFill>
              </a:rPr>
              <a:t>：今天星期五且今天下雨</a:t>
            </a:r>
            <a:endParaRPr lang="zh-CN" altLang="en-US" b="0" dirty="0">
              <a:solidFill>
                <a:srgbClr val="FF0000"/>
              </a:solidFill>
              <a:latin typeface="Tahoma" charset="0"/>
            </a:endParaRPr>
          </a:p>
        </p:txBody>
      </p:sp>
      <p:sp>
        <p:nvSpPr>
          <p:cNvPr id="12293" name="Rectangle 5"/>
          <p:cNvSpPr>
            <a:spLocks noChangeArrowheads="1"/>
          </p:cNvSpPr>
          <p:nvPr/>
        </p:nvSpPr>
        <p:spPr bwMode="auto">
          <a:xfrm>
            <a:off x="874713" y="3861048"/>
            <a:ext cx="8269287"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84150">
              <a:lnSpc>
                <a:spcPct val="170000"/>
              </a:lnSpc>
            </a:pPr>
            <a:r>
              <a:rPr lang="en-US" altLang="zh-CN" sz="2800" dirty="0">
                <a:latin typeface="华文中宋"/>
                <a:ea typeface="华文中宋"/>
                <a:cs typeface="华文中宋"/>
              </a:rPr>
              <a:t>P</a:t>
            </a:r>
            <a:r>
              <a:rPr lang="zh-CN" altLang="en-US" sz="2800" dirty="0">
                <a:latin typeface="华文中宋"/>
                <a:ea typeface="华文中宋"/>
                <a:cs typeface="华文中宋"/>
              </a:rPr>
              <a:t>：我去看电影。</a:t>
            </a:r>
          </a:p>
          <a:p>
            <a:pPr indent="184150">
              <a:lnSpc>
                <a:spcPct val="170000"/>
              </a:lnSpc>
            </a:pPr>
            <a:r>
              <a:rPr lang="zh-CN" altLang="en-US" sz="2800" dirty="0">
                <a:latin typeface="华文中宋"/>
                <a:ea typeface="华文中宋"/>
                <a:cs typeface="华文中宋"/>
              </a:rPr>
              <a:t> </a:t>
            </a:r>
            <a:r>
              <a:rPr lang="en-US" altLang="zh-CN" sz="2800" dirty="0">
                <a:latin typeface="华文中宋"/>
                <a:ea typeface="华文中宋"/>
                <a:cs typeface="华文中宋"/>
              </a:rPr>
              <a:t>q</a:t>
            </a:r>
            <a:r>
              <a:rPr lang="zh-CN" altLang="en-US" sz="2800" dirty="0">
                <a:latin typeface="华文中宋"/>
                <a:ea typeface="华文中宋"/>
                <a:cs typeface="华文中宋"/>
              </a:rPr>
              <a:t>：山上有只兔子。</a:t>
            </a:r>
          </a:p>
        </p:txBody>
      </p:sp>
      <p:sp>
        <p:nvSpPr>
          <p:cNvPr id="12294" name="Text Box 6"/>
          <p:cNvSpPr txBox="1">
            <a:spLocks noChangeArrowheads="1"/>
          </p:cNvSpPr>
          <p:nvPr/>
        </p:nvSpPr>
        <p:spPr bwMode="auto">
          <a:xfrm>
            <a:off x="323528" y="5580063"/>
            <a:ext cx="8382000" cy="553998"/>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30000"/>
              </a:lnSpc>
            </a:pPr>
            <a:r>
              <a:rPr lang="en-US" altLang="zh-CN" dirty="0">
                <a:solidFill>
                  <a:srgbClr val="FF0000"/>
                </a:solidFill>
              </a:rPr>
              <a:t> </a:t>
            </a:r>
            <a:r>
              <a:rPr lang="en-US" altLang="zh-CN" dirty="0" err="1">
                <a:solidFill>
                  <a:srgbClr val="FF0000"/>
                </a:solidFill>
              </a:rPr>
              <a:t>p∧q</a:t>
            </a:r>
            <a:r>
              <a:rPr lang="zh-CN" altLang="en-US" dirty="0">
                <a:solidFill>
                  <a:srgbClr val="FF0000"/>
                </a:solidFill>
              </a:rPr>
              <a:t>：我去看电影与山上有只兔子</a:t>
            </a:r>
            <a:endParaRPr lang="zh-CN" altLang="en-US" b="0" dirty="0">
              <a:solidFill>
                <a:srgbClr val="FF0000"/>
              </a:solidFill>
              <a:latin typeface="Tahoma" charset="0"/>
            </a:endParaRPr>
          </a:p>
        </p:txBody>
      </p:sp>
      <p:sp>
        <p:nvSpPr>
          <p:cNvPr id="9"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5</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26391191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wipe(left)">
                                      <p:cBhvr>
                                        <p:cTn id="17" dur="500"/>
                                        <p:tgtEl>
                                          <p:spTgt spid="12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3">
                                            <p:txEl>
                                              <p:pRg st="0" end="0"/>
                                            </p:txEl>
                                          </p:spTgt>
                                        </p:tgtEl>
                                        <p:attrNameLst>
                                          <p:attrName>style.visibility</p:attrName>
                                        </p:attrNameLst>
                                      </p:cBhvr>
                                      <p:to>
                                        <p:strVal val="visible"/>
                                      </p:to>
                                    </p:set>
                                    <p:animEffect transition="in" filter="wipe(left)">
                                      <p:cBhvr>
                                        <p:cTn id="22" dur="500"/>
                                        <p:tgtEl>
                                          <p:spTgt spid="1229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3">
                                            <p:txEl>
                                              <p:pRg st="1" end="1"/>
                                            </p:txEl>
                                          </p:spTgt>
                                        </p:tgtEl>
                                        <p:attrNameLst>
                                          <p:attrName>style.visibility</p:attrName>
                                        </p:attrNameLst>
                                      </p:cBhvr>
                                      <p:to>
                                        <p:strVal val="visible"/>
                                      </p:to>
                                    </p:set>
                                    <p:animEffect transition="in" filter="wipe(left)">
                                      <p:cBhvr>
                                        <p:cTn id="27" dur="500"/>
                                        <p:tgtEl>
                                          <p:spTgt spid="1229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blinds(horizontal)">
                                      <p:cBhvr>
                                        <p:cTn id="3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2" grpId="0" animBg="1"/>
      <p:bldP spid="12293" grpId="0" build="p"/>
      <p:bldP spid="1229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Rot="1" noChangeArrowheads="1"/>
          </p:cNvSpPr>
          <p:nvPr>
            <p:ph type="title"/>
          </p:nvPr>
        </p:nvSpPr>
        <p:spPr/>
        <p:txBody>
          <a:bodyPr/>
          <a:lstStyle/>
          <a:p>
            <a:pPr eaLnBrk="1" hangingPunct="1"/>
            <a:r>
              <a:rPr kumimoji="0" lang="en-US" altLang="zh-CN" b="1" dirty="0" smtClean="0">
                <a:latin typeface="隶书" pitchFamily="49" charset="-122"/>
                <a:ea typeface="隶书" pitchFamily="49" charset="-122"/>
              </a:rPr>
              <a:t>3. </a:t>
            </a:r>
            <a:r>
              <a:rPr kumimoji="0" lang="zh-CN" altLang="en-US" b="1" dirty="0" smtClean="0">
                <a:latin typeface="隶书" pitchFamily="49" charset="-122"/>
                <a:ea typeface="隶书" pitchFamily="49" charset="-122"/>
              </a:rPr>
              <a:t>析取“</a:t>
            </a:r>
            <a:r>
              <a:rPr kumimoji="0" lang="zh-CN" altLang="en-US" b="1" dirty="0" smtClean="0">
                <a:latin typeface="隶书" pitchFamily="49" charset="-122"/>
                <a:ea typeface="隶书" pitchFamily="49" charset="-122"/>
                <a:sym typeface="Kingsoft Phonetic Plain" pitchFamily="2" charset="2"/>
              </a:rPr>
              <a:t>∨”、异或“  </a:t>
            </a:r>
            <a:r>
              <a:rPr kumimoji="0" lang="zh-CN" altLang="en-US" b="1" dirty="0" smtClean="0">
                <a:latin typeface="隶书" pitchFamily="49" charset="-122"/>
                <a:ea typeface="隶书" pitchFamily="49" charset="-122"/>
                <a:sym typeface="Symbol" pitchFamily="18" charset="2"/>
              </a:rPr>
              <a:t>”</a:t>
            </a:r>
            <a:endParaRPr kumimoji="0" lang="zh-CN" altLang="en-US" b="1" dirty="0" smtClean="0">
              <a:sym typeface="Symbol" pitchFamily="18" charset="2"/>
            </a:endParaRPr>
          </a:p>
        </p:txBody>
      </p:sp>
      <p:sp>
        <p:nvSpPr>
          <p:cNvPr id="45059" name="Rectangle 3"/>
          <p:cNvSpPr>
            <a:spLocks noGrp="1" noChangeArrowheads="1"/>
          </p:cNvSpPr>
          <p:nvPr>
            <p:ph type="body" idx="1"/>
          </p:nvPr>
        </p:nvSpPr>
        <p:spPr/>
        <p:txBody>
          <a:bodyPr/>
          <a:lstStyle/>
          <a:p>
            <a:pPr eaLnBrk="1" hangingPunct="1"/>
            <a:r>
              <a:rPr kumimoji="0" lang="zh-CN" altLang="en-US" b="1" smtClean="0">
                <a:sym typeface="Kingsoft Phonetic Plain" pitchFamily="2" charset="2"/>
              </a:rPr>
              <a:t>表示“</a:t>
            </a:r>
            <a:r>
              <a:rPr kumimoji="0" lang="zh-CN" altLang="en-US" b="1" smtClean="0">
                <a:solidFill>
                  <a:srgbClr val="FF0000"/>
                </a:solidFill>
                <a:sym typeface="Kingsoft Phonetic Plain" pitchFamily="2" charset="2"/>
              </a:rPr>
              <a:t>或者</a:t>
            </a:r>
            <a:r>
              <a:rPr kumimoji="0" lang="zh-CN" altLang="en-US" b="1" smtClean="0">
                <a:sym typeface="Kingsoft Phonetic Plain" pitchFamily="2" charset="2"/>
              </a:rPr>
              <a:t>”</a:t>
            </a:r>
          </a:p>
          <a:p>
            <a:pPr eaLnBrk="1" hangingPunct="1"/>
            <a:endParaRPr kumimoji="0" lang="zh-CN" altLang="en-US" b="1" smtClean="0">
              <a:sym typeface="Kingsoft Phonetic Plain" pitchFamily="2" charset="2"/>
            </a:endParaRPr>
          </a:p>
          <a:p>
            <a:pPr eaLnBrk="1" hangingPunct="1"/>
            <a:r>
              <a:rPr kumimoji="0" lang="zh-CN" altLang="en-US" b="1" smtClean="0">
                <a:sym typeface="Kingsoft Phonetic Plain" pitchFamily="2" charset="2"/>
              </a:rPr>
              <a:t>例</a:t>
            </a:r>
            <a:r>
              <a:rPr kumimoji="0" lang="en-US" altLang="zh-CN" b="1" smtClean="0">
                <a:sym typeface="Kingsoft Phonetic Plain" pitchFamily="2" charset="2"/>
              </a:rPr>
              <a:t>3. </a:t>
            </a:r>
            <a:r>
              <a:rPr kumimoji="0" lang="zh-CN" altLang="en-US" b="1" smtClean="0">
                <a:sym typeface="Kingsoft Phonetic Plain" pitchFamily="2" charset="2"/>
              </a:rPr>
              <a:t>灯泡</a:t>
            </a:r>
            <a:r>
              <a:rPr kumimoji="0" lang="zh-CN" altLang="en-US" b="1" smtClean="0">
                <a:solidFill>
                  <a:srgbClr val="FF0000"/>
                </a:solidFill>
                <a:sym typeface="Kingsoft Phonetic Plain" pitchFamily="2" charset="2"/>
              </a:rPr>
              <a:t>或者</a:t>
            </a:r>
            <a:r>
              <a:rPr kumimoji="0" lang="zh-CN" altLang="en-US" b="1" smtClean="0">
                <a:sym typeface="Kingsoft Phonetic Plain" pitchFamily="2" charset="2"/>
              </a:rPr>
              <a:t>线路有故障。</a:t>
            </a:r>
          </a:p>
          <a:p>
            <a:pPr eaLnBrk="1" hangingPunct="1"/>
            <a:endParaRPr kumimoji="0" lang="zh-CN" altLang="en-US" b="1" smtClean="0">
              <a:sym typeface="Kingsoft Phonetic Plain" pitchFamily="2" charset="2"/>
            </a:endParaRPr>
          </a:p>
          <a:p>
            <a:pPr eaLnBrk="1" hangingPunct="1"/>
            <a:r>
              <a:rPr kumimoji="0" lang="zh-CN" altLang="en-US" b="1" smtClean="0">
                <a:sym typeface="Kingsoft Phonetic Plain" pitchFamily="2" charset="2"/>
              </a:rPr>
              <a:t>例</a:t>
            </a:r>
            <a:r>
              <a:rPr kumimoji="0" lang="en-US" altLang="zh-CN" b="1" smtClean="0">
                <a:sym typeface="Kingsoft Phonetic Plain" pitchFamily="2" charset="2"/>
              </a:rPr>
              <a:t>4. </a:t>
            </a:r>
            <a:r>
              <a:rPr kumimoji="0" lang="zh-CN" altLang="en-US" b="1" smtClean="0">
                <a:sym typeface="Kingsoft Phonetic Plain" pitchFamily="2" charset="2"/>
              </a:rPr>
              <a:t>第一节课上数学</a:t>
            </a:r>
            <a:r>
              <a:rPr kumimoji="0" lang="zh-CN" altLang="en-US" b="1" smtClean="0">
                <a:solidFill>
                  <a:srgbClr val="FF0000"/>
                </a:solidFill>
                <a:sym typeface="Kingsoft Phonetic Plain" pitchFamily="2" charset="2"/>
              </a:rPr>
              <a:t>或者</a:t>
            </a:r>
            <a:r>
              <a:rPr kumimoji="0" lang="zh-CN" altLang="en-US" b="1" smtClean="0">
                <a:sym typeface="Kingsoft Phonetic Plain" pitchFamily="2" charset="2"/>
              </a:rPr>
              <a:t>上英语。</a:t>
            </a:r>
          </a:p>
        </p:txBody>
      </p:sp>
      <p:graphicFrame>
        <p:nvGraphicFramePr>
          <p:cNvPr id="3074" name="Object 12"/>
          <p:cNvGraphicFramePr>
            <a:graphicFrameLocks noChangeAspect="1"/>
          </p:cNvGraphicFramePr>
          <p:nvPr/>
        </p:nvGraphicFramePr>
        <p:xfrm>
          <a:off x="7092950" y="836613"/>
          <a:ext cx="609600" cy="609600"/>
        </p:xfrm>
        <a:graphic>
          <a:graphicData uri="http://schemas.openxmlformats.org/presentationml/2006/ole">
            <mc:AlternateContent xmlns:mc="http://schemas.openxmlformats.org/markup-compatibility/2006">
              <mc:Choice xmlns:v="urn:schemas-microsoft-com:vml" Requires="v">
                <p:oleObj spid="_x0000_s47113" name="公式" r:id="rId3" imgW="152268" imgH="152268" progId="Equation.3">
                  <p:embed/>
                </p:oleObj>
              </mc:Choice>
              <mc:Fallback>
                <p:oleObj name="公式" r:id="rId3" imgW="152268" imgH="15226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836613"/>
                        <a:ext cx="609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53387042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wipe(left)">
                                      <p:cBhvr>
                                        <p:cTn id="12" dur="500"/>
                                        <p:tgtEl>
                                          <p:spTgt spid="450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59">
                                            <p:txEl>
                                              <p:pRg st="4" end="4"/>
                                            </p:txEl>
                                          </p:spTgt>
                                        </p:tgtEl>
                                        <p:attrNameLst>
                                          <p:attrName>style.visibility</p:attrName>
                                        </p:attrNameLst>
                                      </p:cBhvr>
                                      <p:to>
                                        <p:strVal val="visible"/>
                                      </p:to>
                                    </p:set>
                                    <p:animEffect transition="in" filter="wipe(left)">
                                      <p:cBhvr>
                                        <p:cTn id="17" dur="5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kumimoji="0" lang="en-US" altLang="zh-CN" sz="4000" b="1" dirty="0" smtClean="0">
                <a:latin typeface="宋体" charset="-122"/>
              </a:rPr>
              <a:t>3.1 </a:t>
            </a:r>
            <a:r>
              <a:rPr kumimoji="0" lang="zh-CN" altLang="en-US" sz="4000" b="1" dirty="0" smtClean="0">
                <a:latin typeface="宋体" charset="-122"/>
              </a:rPr>
              <a:t>析取“</a:t>
            </a:r>
            <a:r>
              <a:rPr kumimoji="0" lang="zh-CN" altLang="en-US" sz="4000" b="1" dirty="0" smtClean="0">
                <a:latin typeface="宋体" charset="-122"/>
                <a:sym typeface="Kingsoft Phonetic Plain" pitchFamily="2" charset="2"/>
              </a:rPr>
              <a:t>∨”（二元联结词）</a:t>
            </a:r>
            <a:endParaRPr kumimoji="0" lang="zh-CN" altLang="en-US" b="1" dirty="0" smtClean="0">
              <a:sym typeface="Symbol" pitchFamily="18" charset="2"/>
            </a:endParaRPr>
          </a:p>
        </p:txBody>
      </p:sp>
      <p:sp>
        <p:nvSpPr>
          <p:cNvPr id="46083" name="Rectangle 3"/>
          <p:cNvSpPr>
            <a:spLocks noGrp="1" noRot="1" noChangeArrowheads="1"/>
          </p:cNvSpPr>
          <p:nvPr>
            <p:ph type="body" idx="1"/>
          </p:nvPr>
        </p:nvSpPr>
        <p:spPr>
          <a:xfrm>
            <a:off x="685800" y="1981200"/>
            <a:ext cx="7772400" cy="4495800"/>
          </a:xfrm>
        </p:spPr>
        <p:txBody>
          <a:bodyPr/>
          <a:lstStyle/>
          <a:p>
            <a:pPr eaLnBrk="1" hangingPunct="1"/>
            <a:r>
              <a:rPr kumimoji="0" lang="en-US" altLang="zh-CN" b="1" smtClean="0">
                <a:sym typeface="Kingsoft Phonetic Plain" pitchFamily="2" charset="2"/>
              </a:rPr>
              <a:t>P</a:t>
            </a:r>
            <a:r>
              <a:rPr kumimoji="0" lang="zh-CN" altLang="en-US" b="1" smtClean="0">
                <a:sym typeface="Kingsoft Phonetic Plain" pitchFamily="2" charset="2"/>
              </a:rPr>
              <a:t>：灯泡有故障。    </a:t>
            </a:r>
          </a:p>
          <a:p>
            <a:pPr eaLnBrk="1" hangingPunct="1"/>
            <a:r>
              <a:rPr kumimoji="0" lang="en-US" altLang="zh-CN" b="1" smtClean="0">
                <a:sym typeface="Kingsoft Phonetic Plain" pitchFamily="2" charset="2"/>
              </a:rPr>
              <a:t>Q</a:t>
            </a:r>
            <a:r>
              <a:rPr kumimoji="0" lang="zh-CN" altLang="en-US" b="1" smtClean="0">
                <a:sym typeface="Kingsoft Phonetic Plain" pitchFamily="2" charset="2"/>
              </a:rPr>
              <a:t>：线路有故障。</a:t>
            </a:r>
          </a:p>
          <a:p>
            <a:pPr eaLnBrk="1" hangingPunct="1"/>
            <a:r>
              <a:rPr kumimoji="0" lang="zh-CN" altLang="en-US" b="1" smtClean="0">
                <a:sym typeface="Kingsoft Phonetic Plain" pitchFamily="2" charset="2"/>
              </a:rPr>
              <a:t>例</a:t>
            </a:r>
            <a:r>
              <a:rPr kumimoji="0" lang="en-US" altLang="zh-CN" b="1" smtClean="0">
                <a:sym typeface="Kingsoft Phonetic Plain" pitchFamily="2" charset="2"/>
              </a:rPr>
              <a:t>3:</a:t>
            </a:r>
            <a:r>
              <a:rPr kumimoji="0" lang="zh-CN" altLang="en-US" b="1" smtClean="0">
                <a:sym typeface="Kingsoft Phonetic Plain" pitchFamily="2" charset="2"/>
              </a:rPr>
              <a:t>灯泡</a:t>
            </a:r>
            <a:r>
              <a:rPr kumimoji="0" lang="zh-CN" altLang="en-US" b="1" smtClean="0">
                <a:solidFill>
                  <a:srgbClr val="FF0000"/>
                </a:solidFill>
                <a:sym typeface="Kingsoft Phonetic Plain" pitchFamily="2" charset="2"/>
              </a:rPr>
              <a:t>或者</a:t>
            </a:r>
            <a:r>
              <a:rPr kumimoji="0" lang="zh-CN" altLang="en-US" b="1" smtClean="0">
                <a:sym typeface="Kingsoft Phonetic Plain" pitchFamily="2" charset="2"/>
              </a:rPr>
              <a:t>线路</a:t>
            </a:r>
          </a:p>
          <a:p>
            <a:pPr eaLnBrk="1" hangingPunct="1">
              <a:buFont typeface="Wingdings" pitchFamily="2" charset="2"/>
              <a:buNone/>
            </a:pPr>
            <a:r>
              <a:rPr kumimoji="0" lang="zh-CN" altLang="en-US" b="1" smtClean="0">
                <a:sym typeface="Kingsoft Phonetic Plain" pitchFamily="2" charset="2"/>
              </a:rPr>
              <a:t>   有故障。 </a:t>
            </a:r>
          </a:p>
          <a:p>
            <a:pPr eaLnBrk="1" hangingPunct="1"/>
            <a:r>
              <a:rPr kumimoji="0" lang="zh-CN" altLang="en-US" b="1" smtClean="0">
                <a:sym typeface="Kingsoft Phonetic Plain" pitchFamily="2" charset="2"/>
              </a:rPr>
              <a:t>表示为：</a:t>
            </a:r>
            <a:r>
              <a:rPr kumimoji="0" lang="en-US" altLang="zh-CN" b="1" smtClean="0">
                <a:sym typeface="Kingsoft Phonetic Plain" pitchFamily="2" charset="2"/>
              </a:rPr>
              <a:t>P∨Q.</a:t>
            </a:r>
          </a:p>
          <a:p>
            <a:pPr eaLnBrk="1" hangingPunct="1"/>
            <a:endParaRPr kumimoji="0" lang="en-US" altLang="zh-CN" b="1" smtClean="0">
              <a:sym typeface="Kingsoft Phonetic Plain" pitchFamily="2" charset="2"/>
            </a:endParaRPr>
          </a:p>
        </p:txBody>
      </p:sp>
      <p:grpSp>
        <p:nvGrpSpPr>
          <p:cNvPr id="2" name="Group 11"/>
          <p:cNvGrpSpPr>
            <a:grpSpLocks/>
          </p:cNvGrpSpPr>
          <p:nvPr/>
        </p:nvGrpSpPr>
        <p:grpSpPr bwMode="auto">
          <a:xfrm>
            <a:off x="5334000" y="2971800"/>
            <a:ext cx="2590800" cy="2819400"/>
            <a:chOff x="3600" y="2256"/>
            <a:chExt cx="1632" cy="1776"/>
          </a:xfrm>
        </p:grpSpPr>
        <p:sp>
          <p:nvSpPr>
            <p:cNvPr id="29706" name="Rectangle 12"/>
            <p:cNvSpPr>
              <a:spLocks noChangeArrowheads="1"/>
            </p:cNvSpPr>
            <p:nvPr/>
          </p:nvSpPr>
          <p:spPr bwMode="auto">
            <a:xfrm>
              <a:off x="3600" y="2256"/>
              <a:ext cx="1632" cy="17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07" name="Line 13"/>
            <p:cNvSpPr>
              <a:spLocks noChangeShapeType="1"/>
            </p:cNvSpPr>
            <p:nvPr/>
          </p:nvSpPr>
          <p:spPr bwMode="auto">
            <a:xfrm>
              <a:off x="3600" y="2640"/>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Line 14"/>
            <p:cNvSpPr>
              <a:spLocks noChangeShapeType="1"/>
            </p:cNvSpPr>
            <p:nvPr/>
          </p:nvSpPr>
          <p:spPr bwMode="auto">
            <a:xfrm>
              <a:off x="3984" y="2256"/>
              <a:ext cx="0" cy="17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9" name="Line 15"/>
            <p:cNvSpPr>
              <a:spLocks noChangeShapeType="1"/>
            </p:cNvSpPr>
            <p:nvPr/>
          </p:nvSpPr>
          <p:spPr bwMode="auto">
            <a:xfrm>
              <a:off x="4416" y="2256"/>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Line 16"/>
            <p:cNvSpPr>
              <a:spLocks noChangeShapeType="1"/>
            </p:cNvSpPr>
            <p:nvPr/>
          </p:nvSpPr>
          <p:spPr bwMode="auto">
            <a:xfrm>
              <a:off x="3600" y="2976"/>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Line 17"/>
            <p:cNvSpPr>
              <a:spLocks noChangeShapeType="1"/>
            </p:cNvSpPr>
            <p:nvPr/>
          </p:nvSpPr>
          <p:spPr bwMode="auto">
            <a:xfrm>
              <a:off x="3600" y="3312"/>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2" name="Line 18"/>
            <p:cNvSpPr>
              <a:spLocks noChangeShapeType="1"/>
            </p:cNvSpPr>
            <p:nvPr/>
          </p:nvSpPr>
          <p:spPr bwMode="auto">
            <a:xfrm>
              <a:off x="3600" y="3648"/>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099" name="Text Box 19"/>
          <p:cNvSpPr txBox="1">
            <a:spLocks noChangeArrowheads="1"/>
          </p:cNvSpPr>
          <p:nvPr/>
        </p:nvSpPr>
        <p:spPr bwMode="auto">
          <a:xfrm>
            <a:off x="5410200" y="2971800"/>
            <a:ext cx="2590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sym typeface="Kingsoft Phonetic Plain" pitchFamily="2" charset="2"/>
              </a:rPr>
              <a:t>P    Q   P∨Q</a:t>
            </a:r>
          </a:p>
        </p:txBody>
      </p:sp>
      <p:sp>
        <p:nvSpPr>
          <p:cNvPr id="46100" name="Text Box 20"/>
          <p:cNvSpPr txBox="1">
            <a:spLocks noChangeArrowheads="1"/>
          </p:cNvSpPr>
          <p:nvPr/>
        </p:nvSpPr>
        <p:spPr bwMode="auto">
          <a:xfrm>
            <a:off x="5486400" y="3505200"/>
            <a:ext cx="228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solidFill>
                  <a:srgbClr val="FF0000"/>
                </a:solidFill>
                <a:latin typeface="Times New Roman" pitchFamily="18" charset="0"/>
                <a:sym typeface="Kingsoft Phonetic Plain" pitchFamily="2" charset="2"/>
              </a:rPr>
              <a:t>F    F      F</a:t>
            </a:r>
            <a:endParaRPr kumimoji="1" lang="en-US" altLang="zh-CN" sz="2400">
              <a:solidFill>
                <a:srgbClr val="FF0000"/>
              </a:solidFill>
              <a:latin typeface="Times New Roman" pitchFamily="18" charset="0"/>
              <a:sym typeface="Kingsoft Phonetic Plain" pitchFamily="2" charset="2"/>
            </a:endParaRPr>
          </a:p>
        </p:txBody>
      </p:sp>
      <p:sp>
        <p:nvSpPr>
          <p:cNvPr id="46101" name="Text Box 21"/>
          <p:cNvSpPr txBox="1">
            <a:spLocks noChangeArrowheads="1"/>
          </p:cNvSpPr>
          <p:nvPr/>
        </p:nvSpPr>
        <p:spPr bwMode="auto">
          <a:xfrm>
            <a:off x="5486400" y="4038600"/>
            <a:ext cx="236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sym typeface="Kingsoft Phonetic Plain" pitchFamily="2" charset="2"/>
              </a:rPr>
              <a:t>F    T      T</a:t>
            </a:r>
          </a:p>
        </p:txBody>
      </p:sp>
      <p:sp>
        <p:nvSpPr>
          <p:cNvPr id="46102" name="Text Box 22"/>
          <p:cNvSpPr txBox="1">
            <a:spLocks noChangeArrowheads="1"/>
          </p:cNvSpPr>
          <p:nvPr/>
        </p:nvSpPr>
        <p:spPr bwMode="auto">
          <a:xfrm>
            <a:off x="5486400" y="4572000"/>
            <a:ext cx="251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sym typeface="Kingsoft Phonetic Plain" pitchFamily="2" charset="2"/>
              </a:rPr>
              <a:t>T    F      T</a:t>
            </a:r>
          </a:p>
        </p:txBody>
      </p:sp>
      <p:sp>
        <p:nvSpPr>
          <p:cNvPr id="46103" name="Text Box 23"/>
          <p:cNvSpPr txBox="1">
            <a:spLocks noChangeArrowheads="1"/>
          </p:cNvSpPr>
          <p:nvPr/>
        </p:nvSpPr>
        <p:spPr bwMode="auto">
          <a:xfrm>
            <a:off x="5486400" y="5181600"/>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3200">
                <a:solidFill>
                  <a:schemeClr val="tx2"/>
                </a:solidFill>
                <a:latin typeface="Times New Roman" pitchFamily="18" charset="0"/>
                <a:sym typeface="Kingsoft Phonetic Plain" pitchFamily="2" charset="2"/>
              </a:rPr>
              <a:t>T    T      T</a:t>
            </a:r>
            <a:endParaRPr kumimoji="1" lang="en-US" altLang="zh-CN" sz="2400">
              <a:solidFill>
                <a:schemeClr val="tx2"/>
              </a:solidFill>
              <a:latin typeface="Times New Roman" pitchFamily="18" charset="0"/>
            </a:endParaRPr>
          </a:p>
        </p:txBody>
      </p:sp>
    </p:spTree>
    <p:extLst>
      <p:ext uri="{BB962C8B-B14F-4D97-AF65-F5344CB8AC3E}">
        <p14:creationId xmlns:p14="http://schemas.microsoft.com/office/powerpoint/2010/main" val="273141069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arn(outVertical)">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arn(outVertical)">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arn(outVertical)">
                                      <p:cBhvr>
                                        <p:cTn id="17" dur="5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arn(outVertical)">
                                      <p:cBhvr>
                                        <p:cTn id="22" dur="500"/>
                                        <p:tgtEl>
                                          <p:spTgt spid="46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barn(outVertical)">
                                      <p:cBhvr>
                                        <p:cTn id="27" dur="500"/>
                                        <p:tgtEl>
                                          <p:spTgt spid="46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4609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4610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4610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4610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46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P spid="46099" grpId="0" autoUpdateAnimBg="0"/>
      <p:bldP spid="46100" grpId="0" autoUpdateAnimBg="0"/>
      <p:bldP spid="46101" grpId="0" autoUpdateAnimBg="0"/>
      <p:bldP spid="46102" grpId="0" autoUpdateAnimBg="0"/>
      <p:bldP spid="4610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Rot="1" noChangeArrowheads="1"/>
          </p:cNvSpPr>
          <p:nvPr>
            <p:ph type="title"/>
          </p:nvPr>
        </p:nvSpPr>
        <p:spPr/>
        <p:txBody>
          <a:bodyPr/>
          <a:lstStyle/>
          <a:p>
            <a:pPr eaLnBrk="1" hangingPunct="1"/>
            <a:r>
              <a:rPr kumimoji="0" lang="en-US" altLang="zh-CN" sz="4000" b="1" dirty="0" smtClean="0">
                <a:latin typeface="宋体" charset="-122"/>
              </a:rPr>
              <a:t>3.2 </a:t>
            </a:r>
            <a:r>
              <a:rPr kumimoji="0" lang="zh-CN" altLang="en-US" sz="4000" b="1" dirty="0" smtClean="0">
                <a:latin typeface="宋体" charset="-122"/>
                <a:sym typeface="Kingsoft Phonetic Plain" pitchFamily="2" charset="2"/>
              </a:rPr>
              <a:t>异或“  </a:t>
            </a:r>
            <a:r>
              <a:rPr kumimoji="0" lang="zh-CN" altLang="en-US" sz="4000" b="1" dirty="0" smtClean="0">
                <a:latin typeface="宋体" charset="-122"/>
                <a:sym typeface="Symbol" pitchFamily="18" charset="2"/>
              </a:rPr>
              <a:t>”（二元联结词）</a:t>
            </a:r>
            <a:endParaRPr kumimoji="0" lang="zh-CN" altLang="en-US" b="1" dirty="0" smtClean="0">
              <a:sym typeface="Symbol" pitchFamily="18" charset="2"/>
            </a:endParaRPr>
          </a:p>
        </p:txBody>
      </p:sp>
      <p:sp>
        <p:nvSpPr>
          <p:cNvPr id="47107" name="Rectangle 3"/>
          <p:cNvSpPr>
            <a:spLocks noGrp="1" noRot="1" noChangeArrowheads="1"/>
          </p:cNvSpPr>
          <p:nvPr>
            <p:ph type="body" idx="1"/>
          </p:nvPr>
        </p:nvSpPr>
        <p:spPr>
          <a:xfrm>
            <a:off x="685800" y="1981200"/>
            <a:ext cx="7772400" cy="4419600"/>
          </a:xfrm>
        </p:spPr>
        <p:txBody>
          <a:bodyPr/>
          <a:lstStyle/>
          <a:p>
            <a:pPr eaLnBrk="1" hangingPunct="1"/>
            <a:r>
              <a:rPr kumimoji="0" lang="en-US" altLang="zh-CN" b="1" smtClean="0">
                <a:sym typeface="Kingsoft Phonetic Plain" pitchFamily="2" charset="2"/>
              </a:rPr>
              <a:t>P</a:t>
            </a:r>
            <a:r>
              <a:rPr kumimoji="0" lang="zh-CN" altLang="en-US" b="1" smtClean="0">
                <a:sym typeface="Kingsoft Phonetic Plain" pitchFamily="2" charset="2"/>
              </a:rPr>
              <a:t>：第一节上数学。</a:t>
            </a:r>
          </a:p>
          <a:p>
            <a:pPr eaLnBrk="1" hangingPunct="1"/>
            <a:r>
              <a:rPr kumimoji="0" lang="en-US" altLang="zh-CN" b="1" smtClean="0">
                <a:sym typeface="Kingsoft Phonetic Plain" pitchFamily="2" charset="2"/>
              </a:rPr>
              <a:t>Q</a:t>
            </a:r>
            <a:r>
              <a:rPr kumimoji="0" lang="zh-CN" altLang="en-US" b="1" smtClean="0">
                <a:sym typeface="Kingsoft Phonetic Plain" pitchFamily="2" charset="2"/>
              </a:rPr>
              <a:t>：第一节上英语。</a:t>
            </a:r>
            <a:endParaRPr kumimoji="0" lang="zh-CN" altLang="zh-CN" b="1" smtClean="0">
              <a:sym typeface="Kingsoft Phonetic Plain" pitchFamily="2" charset="2"/>
            </a:endParaRPr>
          </a:p>
          <a:p>
            <a:pPr eaLnBrk="1" hangingPunct="1"/>
            <a:r>
              <a:rPr kumimoji="0" lang="zh-CN" altLang="en-US" b="1" smtClean="0">
                <a:sym typeface="Kingsoft Phonetic Plain" pitchFamily="2" charset="2"/>
              </a:rPr>
              <a:t>例</a:t>
            </a:r>
            <a:r>
              <a:rPr kumimoji="0" lang="zh-CN" altLang="zh-CN" b="1" smtClean="0">
                <a:sym typeface="Kingsoft Phonetic Plain" pitchFamily="2" charset="2"/>
              </a:rPr>
              <a:t>4</a:t>
            </a:r>
            <a:r>
              <a:rPr kumimoji="0" lang="en-US" altLang="zh-CN" b="1" smtClean="0">
                <a:sym typeface="Kingsoft Phonetic Plain" pitchFamily="2" charset="2"/>
              </a:rPr>
              <a:t>:</a:t>
            </a:r>
            <a:r>
              <a:rPr kumimoji="0" lang="zh-CN" altLang="en-US" b="1" smtClean="0">
                <a:sym typeface="Kingsoft Phonetic Plain" pitchFamily="2" charset="2"/>
              </a:rPr>
              <a:t>第一节课上数学</a:t>
            </a:r>
          </a:p>
          <a:p>
            <a:pPr eaLnBrk="1" hangingPunct="1">
              <a:buFont typeface="Wingdings" pitchFamily="2" charset="2"/>
              <a:buNone/>
            </a:pPr>
            <a:r>
              <a:rPr kumimoji="0" lang="zh-CN" altLang="en-US" b="1" smtClean="0">
                <a:solidFill>
                  <a:srgbClr val="FF0000"/>
                </a:solidFill>
                <a:sym typeface="Kingsoft Phonetic Plain" pitchFamily="2" charset="2"/>
              </a:rPr>
              <a:t>       或者</a:t>
            </a:r>
            <a:r>
              <a:rPr kumimoji="0" lang="zh-CN" altLang="en-US" b="1" smtClean="0">
                <a:sym typeface="Kingsoft Phonetic Plain" pitchFamily="2" charset="2"/>
              </a:rPr>
              <a:t>上英语。</a:t>
            </a:r>
            <a:r>
              <a:rPr kumimoji="0" lang="zh-CN" altLang="zh-CN" b="1" smtClean="0">
                <a:sym typeface="Kingsoft Phonetic Plain" pitchFamily="2" charset="2"/>
              </a:rPr>
              <a:t> </a:t>
            </a:r>
          </a:p>
          <a:p>
            <a:pPr eaLnBrk="1" hangingPunct="1">
              <a:buFont typeface="Wingdings" pitchFamily="2" charset="2"/>
              <a:buNone/>
            </a:pPr>
            <a:r>
              <a:rPr kumimoji="0" lang="zh-CN" altLang="zh-CN" b="1" smtClean="0">
                <a:sym typeface="Kingsoft Phonetic Plain" pitchFamily="2" charset="2"/>
              </a:rPr>
              <a:t>   </a:t>
            </a:r>
            <a:r>
              <a:rPr kumimoji="0" lang="zh-CN" altLang="en-US" b="1" smtClean="0">
                <a:sym typeface="Kingsoft Phonetic Plain" pitchFamily="2" charset="2"/>
              </a:rPr>
              <a:t>可写成</a:t>
            </a:r>
            <a:r>
              <a:rPr kumimoji="0" lang="en-US" altLang="zh-CN" b="1" smtClean="0">
                <a:sym typeface="Kingsoft Phonetic Plain" pitchFamily="2" charset="2"/>
              </a:rPr>
              <a:t>P    Q</a:t>
            </a:r>
          </a:p>
        </p:txBody>
      </p:sp>
      <p:graphicFrame>
        <p:nvGraphicFramePr>
          <p:cNvPr id="4098" name="Object 15"/>
          <p:cNvGraphicFramePr>
            <a:graphicFrameLocks noChangeAspect="1"/>
          </p:cNvGraphicFramePr>
          <p:nvPr/>
        </p:nvGraphicFramePr>
        <p:xfrm>
          <a:off x="3419475" y="981075"/>
          <a:ext cx="457200" cy="457200"/>
        </p:xfrm>
        <a:graphic>
          <a:graphicData uri="http://schemas.openxmlformats.org/presentationml/2006/ole">
            <mc:AlternateContent xmlns:mc="http://schemas.openxmlformats.org/markup-compatibility/2006">
              <mc:Choice xmlns:v="urn:schemas-microsoft-com:vml" Requires="v">
                <p:oleObj spid="_x0000_s48151" name="公式" r:id="rId3" imgW="152268" imgH="152268" progId="Equation.3">
                  <p:embed/>
                </p:oleObj>
              </mc:Choice>
              <mc:Fallback>
                <p:oleObj name="公式" r:id="rId3" imgW="152268" imgH="15226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981075"/>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099" name="Object 16"/>
          <p:cNvGraphicFramePr>
            <a:graphicFrameLocks noChangeAspect="1"/>
          </p:cNvGraphicFramePr>
          <p:nvPr/>
        </p:nvGraphicFramePr>
        <p:xfrm>
          <a:off x="2590800" y="4340225"/>
          <a:ext cx="457200" cy="457200"/>
        </p:xfrm>
        <a:graphic>
          <a:graphicData uri="http://schemas.openxmlformats.org/presentationml/2006/ole">
            <mc:AlternateContent xmlns:mc="http://schemas.openxmlformats.org/markup-compatibility/2006">
              <mc:Choice xmlns:v="urn:schemas-microsoft-com:vml" Requires="v">
                <p:oleObj spid="_x0000_s48152" name="Equation" r:id="rId5" imgW="152268" imgH="152268" progId="Equation.3">
                  <p:embed/>
                </p:oleObj>
              </mc:Choice>
              <mc:Fallback>
                <p:oleObj name="Equation" r:id="rId5" imgW="152268" imgH="1522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340225"/>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 name="Group 19"/>
          <p:cNvGrpSpPr>
            <a:grpSpLocks/>
          </p:cNvGrpSpPr>
          <p:nvPr/>
        </p:nvGrpSpPr>
        <p:grpSpPr bwMode="auto">
          <a:xfrm>
            <a:off x="5410200" y="2362200"/>
            <a:ext cx="2590800" cy="2819400"/>
            <a:chOff x="3600" y="2256"/>
            <a:chExt cx="1632" cy="1776"/>
          </a:xfrm>
        </p:grpSpPr>
        <p:sp>
          <p:nvSpPr>
            <p:cNvPr id="4110" name="Rectangle 20"/>
            <p:cNvSpPr>
              <a:spLocks noChangeArrowheads="1"/>
            </p:cNvSpPr>
            <p:nvPr/>
          </p:nvSpPr>
          <p:spPr bwMode="auto">
            <a:xfrm>
              <a:off x="3600" y="2256"/>
              <a:ext cx="1632" cy="17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1" name="Line 21"/>
            <p:cNvSpPr>
              <a:spLocks noChangeShapeType="1"/>
            </p:cNvSpPr>
            <p:nvPr/>
          </p:nvSpPr>
          <p:spPr bwMode="auto">
            <a:xfrm>
              <a:off x="3600" y="2640"/>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2" name="Line 22"/>
            <p:cNvSpPr>
              <a:spLocks noChangeShapeType="1"/>
            </p:cNvSpPr>
            <p:nvPr/>
          </p:nvSpPr>
          <p:spPr bwMode="auto">
            <a:xfrm>
              <a:off x="3984" y="2256"/>
              <a:ext cx="0" cy="17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3" name="Line 23"/>
            <p:cNvSpPr>
              <a:spLocks noChangeShapeType="1"/>
            </p:cNvSpPr>
            <p:nvPr/>
          </p:nvSpPr>
          <p:spPr bwMode="auto">
            <a:xfrm>
              <a:off x="4416" y="2256"/>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4" name="Line 24"/>
            <p:cNvSpPr>
              <a:spLocks noChangeShapeType="1"/>
            </p:cNvSpPr>
            <p:nvPr/>
          </p:nvSpPr>
          <p:spPr bwMode="auto">
            <a:xfrm>
              <a:off x="3600" y="2976"/>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5" name="Line 25"/>
            <p:cNvSpPr>
              <a:spLocks noChangeShapeType="1"/>
            </p:cNvSpPr>
            <p:nvPr/>
          </p:nvSpPr>
          <p:spPr bwMode="auto">
            <a:xfrm>
              <a:off x="3600" y="3312"/>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6" name="Line 26"/>
            <p:cNvSpPr>
              <a:spLocks noChangeShapeType="1"/>
            </p:cNvSpPr>
            <p:nvPr/>
          </p:nvSpPr>
          <p:spPr bwMode="auto">
            <a:xfrm>
              <a:off x="3600" y="3648"/>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132" name="Text Box 28"/>
          <p:cNvSpPr txBox="1">
            <a:spLocks noChangeArrowheads="1"/>
          </p:cNvSpPr>
          <p:nvPr/>
        </p:nvSpPr>
        <p:spPr bwMode="auto">
          <a:xfrm>
            <a:off x="5562600" y="2895600"/>
            <a:ext cx="228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solidFill>
                  <a:srgbClr val="FF0000"/>
                </a:solidFill>
                <a:latin typeface="Times New Roman" pitchFamily="18" charset="0"/>
                <a:sym typeface="Kingsoft Phonetic Plain" pitchFamily="2" charset="2"/>
              </a:rPr>
              <a:t>F    F      F</a:t>
            </a:r>
            <a:endParaRPr kumimoji="1" lang="en-US" altLang="zh-CN" sz="2400">
              <a:solidFill>
                <a:srgbClr val="FF0000"/>
              </a:solidFill>
              <a:latin typeface="Times New Roman" pitchFamily="18" charset="0"/>
              <a:sym typeface="Kingsoft Phonetic Plain" pitchFamily="2" charset="2"/>
            </a:endParaRPr>
          </a:p>
        </p:txBody>
      </p:sp>
      <p:sp>
        <p:nvSpPr>
          <p:cNvPr id="47133" name="Text Box 29"/>
          <p:cNvSpPr txBox="1">
            <a:spLocks noChangeArrowheads="1"/>
          </p:cNvSpPr>
          <p:nvPr/>
        </p:nvSpPr>
        <p:spPr bwMode="auto">
          <a:xfrm>
            <a:off x="5562600" y="3429000"/>
            <a:ext cx="236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sym typeface="Kingsoft Phonetic Plain" pitchFamily="2" charset="2"/>
              </a:rPr>
              <a:t>F    T      T</a:t>
            </a:r>
          </a:p>
        </p:txBody>
      </p:sp>
      <p:sp>
        <p:nvSpPr>
          <p:cNvPr id="47134" name="Text Box 30"/>
          <p:cNvSpPr txBox="1">
            <a:spLocks noChangeArrowheads="1"/>
          </p:cNvSpPr>
          <p:nvPr/>
        </p:nvSpPr>
        <p:spPr bwMode="auto">
          <a:xfrm>
            <a:off x="5562600" y="3962400"/>
            <a:ext cx="251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sym typeface="Kingsoft Phonetic Plain" pitchFamily="2" charset="2"/>
              </a:rPr>
              <a:t>T    F      T</a:t>
            </a:r>
          </a:p>
        </p:txBody>
      </p:sp>
      <p:sp>
        <p:nvSpPr>
          <p:cNvPr id="47135" name="Text Box 31"/>
          <p:cNvSpPr txBox="1">
            <a:spLocks noChangeArrowheads="1"/>
          </p:cNvSpPr>
          <p:nvPr/>
        </p:nvSpPr>
        <p:spPr bwMode="auto">
          <a:xfrm>
            <a:off x="5562600" y="4572000"/>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3200">
                <a:solidFill>
                  <a:srgbClr val="FF0000"/>
                </a:solidFill>
                <a:latin typeface="Times New Roman" pitchFamily="18" charset="0"/>
                <a:sym typeface="Kingsoft Phonetic Plain" pitchFamily="2" charset="2"/>
              </a:rPr>
              <a:t>T    T      F</a:t>
            </a:r>
            <a:endParaRPr kumimoji="1" lang="en-US" altLang="zh-CN" sz="2400">
              <a:solidFill>
                <a:schemeClr val="tx2"/>
              </a:solidFill>
              <a:latin typeface="Times New Roman" pitchFamily="18" charset="0"/>
            </a:endParaRPr>
          </a:p>
        </p:txBody>
      </p:sp>
      <p:grpSp>
        <p:nvGrpSpPr>
          <p:cNvPr id="3" name="Group 33"/>
          <p:cNvGrpSpPr>
            <a:grpSpLocks/>
          </p:cNvGrpSpPr>
          <p:nvPr/>
        </p:nvGrpSpPr>
        <p:grpSpPr bwMode="auto">
          <a:xfrm>
            <a:off x="5486400" y="2362200"/>
            <a:ext cx="2590800" cy="579438"/>
            <a:chOff x="3408" y="0"/>
            <a:chExt cx="1632" cy="365"/>
          </a:xfrm>
        </p:grpSpPr>
        <p:sp>
          <p:nvSpPr>
            <p:cNvPr id="4109" name="Text Box 27"/>
            <p:cNvSpPr txBox="1">
              <a:spLocks noChangeArrowheads="1"/>
            </p:cNvSpPr>
            <p:nvPr/>
          </p:nvSpPr>
          <p:spPr bwMode="auto">
            <a:xfrm>
              <a:off x="3408" y="0"/>
              <a:ext cx="16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latin typeface="Times New Roman" pitchFamily="18" charset="0"/>
                  <a:sym typeface="Kingsoft Phonetic Plain" pitchFamily="2" charset="2"/>
                </a:rPr>
                <a:t>P    Q   P    Q</a:t>
              </a:r>
            </a:p>
          </p:txBody>
        </p:sp>
        <p:graphicFrame>
          <p:nvGraphicFramePr>
            <p:cNvPr id="4100" name="Object 32"/>
            <p:cNvGraphicFramePr>
              <a:graphicFrameLocks noChangeAspect="1"/>
            </p:cNvGraphicFramePr>
            <p:nvPr/>
          </p:nvGraphicFramePr>
          <p:xfrm>
            <a:off x="4416" y="96"/>
            <a:ext cx="240" cy="240"/>
          </p:xfrm>
          <a:graphic>
            <a:graphicData uri="http://schemas.openxmlformats.org/presentationml/2006/ole">
              <mc:AlternateContent xmlns:mc="http://schemas.openxmlformats.org/markup-compatibility/2006">
                <mc:Choice xmlns:v="urn:schemas-microsoft-com:vml" Requires="v">
                  <p:oleObj spid="_x0000_s48153" name="公式" r:id="rId7" imgW="152268" imgH="152268" progId="Equation.3">
                    <p:embed/>
                  </p:oleObj>
                </mc:Choice>
                <mc:Fallback>
                  <p:oleObj name="公式" r:id="rId7" imgW="152268" imgH="15226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96"/>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2188218097"/>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wipe(left)">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wipe(left)">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wipe(left)">
                                      <p:cBhvr>
                                        <p:cTn id="22" dur="500"/>
                                        <p:tgtEl>
                                          <p:spTgt spid="47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wipe(left)">
                                      <p:cBhvr>
                                        <p:cTn id="27" dur="500"/>
                                        <p:tgtEl>
                                          <p:spTgt spid="47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47132"/>
                                        </p:tgtEl>
                                        <p:attrNameLst>
                                          <p:attrName>style.visibility</p:attrName>
                                        </p:attrNameLst>
                                      </p:cBhvr>
                                      <p:to>
                                        <p:strVal val="visible"/>
                                      </p:to>
                                    </p:set>
                                    <p:anim calcmode="lin" valueType="num">
                                      <p:cBhvr additive="base">
                                        <p:cTn id="42" dur="500" fill="hold"/>
                                        <p:tgtEl>
                                          <p:spTgt spid="47132"/>
                                        </p:tgtEl>
                                        <p:attrNameLst>
                                          <p:attrName>ppt_x</p:attrName>
                                        </p:attrNameLst>
                                      </p:cBhvr>
                                      <p:tavLst>
                                        <p:tav tm="0">
                                          <p:val>
                                            <p:strVal val="0-#ppt_w/2"/>
                                          </p:val>
                                        </p:tav>
                                        <p:tav tm="100000">
                                          <p:val>
                                            <p:strVal val="#ppt_x"/>
                                          </p:val>
                                        </p:tav>
                                      </p:tavLst>
                                    </p:anim>
                                    <p:anim calcmode="lin" valueType="num">
                                      <p:cBhvr additive="base">
                                        <p:cTn id="43" dur="500" fill="hold"/>
                                        <p:tgtEl>
                                          <p:spTgt spid="4713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47133"/>
                                        </p:tgtEl>
                                        <p:attrNameLst>
                                          <p:attrName>style.visibility</p:attrName>
                                        </p:attrNameLst>
                                      </p:cBhvr>
                                      <p:to>
                                        <p:strVal val="visible"/>
                                      </p:to>
                                    </p:set>
                                    <p:anim calcmode="lin" valueType="num">
                                      <p:cBhvr additive="base">
                                        <p:cTn id="48" dur="500" fill="hold"/>
                                        <p:tgtEl>
                                          <p:spTgt spid="47133"/>
                                        </p:tgtEl>
                                        <p:attrNameLst>
                                          <p:attrName>ppt_x</p:attrName>
                                        </p:attrNameLst>
                                      </p:cBhvr>
                                      <p:tavLst>
                                        <p:tav tm="0">
                                          <p:val>
                                            <p:strVal val="1+#ppt_w/2"/>
                                          </p:val>
                                        </p:tav>
                                        <p:tav tm="100000">
                                          <p:val>
                                            <p:strVal val="#ppt_x"/>
                                          </p:val>
                                        </p:tav>
                                      </p:tavLst>
                                    </p:anim>
                                    <p:anim calcmode="lin" valueType="num">
                                      <p:cBhvr additive="base">
                                        <p:cTn id="49" dur="500" fill="hold"/>
                                        <p:tgtEl>
                                          <p:spTgt spid="47133"/>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7134"/>
                                        </p:tgtEl>
                                        <p:attrNameLst>
                                          <p:attrName>style.visibility</p:attrName>
                                        </p:attrNameLst>
                                      </p:cBhvr>
                                      <p:to>
                                        <p:strVal val="visible"/>
                                      </p:to>
                                    </p:set>
                                    <p:anim calcmode="lin" valueType="num">
                                      <p:cBhvr additive="base">
                                        <p:cTn id="54" dur="500" fill="hold"/>
                                        <p:tgtEl>
                                          <p:spTgt spid="47134"/>
                                        </p:tgtEl>
                                        <p:attrNameLst>
                                          <p:attrName>ppt_x</p:attrName>
                                        </p:attrNameLst>
                                      </p:cBhvr>
                                      <p:tavLst>
                                        <p:tav tm="0">
                                          <p:val>
                                            <p:strVal val="#ppt_x"/>
                                          </p:val>
                                        </p:tav>
                                        <p:tav tm="100000">
                                          <p:val>
                                            <p:strVal val="#ppt_x"/>
                                          </p:val>
                                        </p:tav>
                                      </p:tavLst>
                                    </p:anim>
                                    <p:anim calcmode="lin" valueType="num">
                                      <p:cBhvr additive="base">
                                        <p:cTn id="55" dur="500" fill="hold"/>
                                        <p:tgtEl>
                                          <p:spTgt spid="47134"/>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7135"/>
                                        </p:tgtEl>
                                        <p:attrNameLst>
                                          <p:attrName>style.visibility</p:attrName>
                                        </p:attrNameLst>
                                      </p:cBhvr>
                                      <p:to>
                                        <p:strVal val="visible"/>
                                      </p:to>
                                    </p:set>
                                    <p:animEffect transition="in" filter="blinds(horizontal)">
                                      <p:cBhvr>
                                        <p:cTn id="60" dur="500"/>
                                        <p:tgtEl>
                                          <p:spTgt spid="47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P spid="47132" grpId="0" autoUpdateAnimBg="0"/>
      <p:bldP spid="47133" grpId="0" autoUpdateAnimBg="0"/>
      <p:bldP spid="47134" grpId="0" autoUpdateAnimBg="0"/>
      <p:bldP spid="4713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kumimoji="0" lang="en-US" altLang="zh-CN" b="1" dirty="0" smtClean="0">
                <a:latin typeface="宋体" charset="-122"/>
              </a:rPr>
              <a:t>3.3 </a:t>
            </a:r>
            <a:r>
              <a:rPr kumimoji="0" lang="zh-CN" altLang="en-US" sz="4000" b="1" dirty="0" smtClean="0">
                <a:latin typeface="宋体" charset="-122"/>
              </a:rPr>
              <a:t>异或的另一种表示</a:t>
            </a:r>
            <a:endParaRPr kumimoji="0" lang="zh-CN" altLang="en-US" b="1" dirty="0" smtClean="0"/>
          </a:p>
        </p:txBody>
      </p:sp>
      <p:sp>
        <p:nvSpPr>
          <p:cNvPr id="48131" name="Rectangle 3"/>
          <p:cNvSpPr>
            <a:spLocks noGrp="1" noRot="1" noChangeArrowheads="1"/>
          </p:cNvSpPr>
          <p:nvPr>
            <p:ph type="body" idx="1"/>
          </p:nvPr>
        </p:nvSpPr>
        <p:spPr>
          <a:xfrm>
            <a:off x="685800" y="1981200"/>
            <a:ext cx="7848600" cy="4572000"/>
          </a:xfrm>
        </p:spPr>
        <p:txBody>
          <a:bodyPr/>
          <a:lstStyle/>
          <a:p>
            <a:pPr eaLnBrk="1" hangingPunct="1">
              <a:lnSpc>
                <a:spcPct val="90000"/>
              </a:lnSpc>
            </a:pPr>
            <a:r>
              <a:rPr kumimoji="0" lang="zh-CN" altLang="en-US" sz="3000" b="1" smtClean="0">
                <a:solidFill>
                  <a:srgbClr val="FF0000"/>
                </a:solidFill>
                <a:sym typeface="Kingsoft Phonetic Plain" pitchFamily="2" charset="2"/>
              </a:rPr>
              <a:t>异或</a:t>
            </a:r>
            <a:r>
              <a:rPr kumimoji="0" lang="zh-CN" altLang="en-US" sz="3000" b="1" smtClean="0">
                <a:sym typeface="Kingsoft Phonetic Plain" pitchFamily="2" charset="2"/>
              </a:rPr>
              <a:t>是表示两个命题</a:t>
            </a:r>
            <a:r>
              <a:rPr kumimoji="0" lang="zh-CN" altLang="en-US" sz="3000" b="1" smtClean="0">
                <a:solidFill>
                  <a:srgbClr val="FF0000"/>
                </a:solidFill>
                <a:sym typeface="Kingsoft Phonetic Plain" pitchFamily="2" charset="2"/>
              </a:rPr>
              <a:t>不可能同时都成立。</a:t>
            </a:r>
          </a:p>
          <a:p>
            <a:pPr eaLnBrk="1" hangingPunct="1">
              <a:lnSpc>
                <a:spcPct val="90000"/>
              </a:lnSpc>
            </a:pPr>
            <a:endParaRPr kumimoji="0" lang="zh-CN" altLang="en-US" sz="3000" b="1" smtClean="0">
              <a:sym typeface="Kingsoft Phonetic Plain" pitchFamily="2" charset="2"/>
            </a:endParaRPr>
          </a:p>
          <a:p>
            <a:pPr eaLnBrk="1" hangingPunct="1">
              <a:lnSpc>
                <a:spcPct val="90000"/>
              </a:lnSpc>
            </a:pPr>
            <a:r>
              <a:rPr kumimoji="0" lang="zh-CN" altLang="en-US" sz="3000" b="1" smtClean="0">
                <a:sym typeface="Kingsoft Phonetic Plain" pitchFamily="2" charset="2"/>
              </a:rPr>
              <a:t>第一节课上数学</a:t>
            </a:r>
            <a:r>
              <a:rPr kumimoji="0" lang="zh-CN" altLang="en-US" sz="3000" b="1" smtClean="0">
                <a:solidFill>
                  <a:srgbClr val="FF0000"/>
                </a:solidFill>
                <a:sym typeface="Kingsoft Phonetic Plain" pitchFamily="2" charset="2"/>
              </a:rPr>
              <a:t>或者</a:t>
            </a:r>
            <a:r>
              <a:rPr kumimoji="0" lang="zh-CN" altLang="en-US" sz="3000" b="1" smtClean="0">
                <a:sym typeface="Kingsoft Phonetic Plain" pitchFamily="2" charset="2"/>
              </a:rPr>
              <a:t>上英语。</a:t>
            </a:r>
          </a:p>
          <a:p>
            <a:pPr eaLnBrk="1" hangingPunct="1">
              <a:lnSpc>
                <a:spcPct val="90000"/>
              </a:lnSpc>
            </a:pPr>
            <a:endParaRPr kumimoji="0" lang="zh-CN" altLang="en-US" sz="3000" b="1" smtClean="0">
              <a:sym typeface="Kingsoft Phonetic Plain" pitchFamily="2" charset="2"/>
            </a:endParaRPr>
          </a:p>
          <a:p>
            <a:pPr eaLnBrk="1" hangingPunct="1">
              <a:lnSpc>
                <a:spcPct val="90000"/>
              </a:lnSpc>
            </a:pPr>
            <a:r>
              <a:rPr kumimoji="0" lang="zh-CN" altLang="en-US" sz="3000" b="1" smtClean="0">
                <a:sym typeface="Kingsoft Phonetic Plain" pitchFamily="2" charset="2"/>
              </a:rPr>
              <a:t>                                            </a:t>
            </a:r>
          </a:p>
          <a:p>
            <a:pPr eaLnBrk="1" hangingPunct="1">
              <a:lnSpc>
                <a:spcPct val="90000"/>
              </a:lnSpc>
              <a:buFont typeface="Wingdings" pitchFamily="2" charset="2"/>
              <a:buNone/>
            </a:pPr>
            <a:r>
              <a:rPr kumimoji="0" lang="zh-CN" altLang="en-US" sz="3000" b="1" smtClean="0">
                <a:sym typeface="Kingsoft Phonetic Plain" pitchFamily="2" charset="2"/>
              </a:rPr>
              <a:t>  </a:t>
            </a:r>
            <a:r>
              <a:rPr kumimoji="0" lang="en-US" altLang="zh-CN" sz="3000" b="1" smtClean="0">
                <a:sym typeface="Kingsoft Phonetic Plain" pitchFamily="2" charset="2"/>
              </a:rPr>
              <a:t>(P∧</a:t>
            </a:r>
            <a:r>
              <a:rPr kumimoji="0" lang="en-US" altLang="zh-CN" sz="3000" b="1" smtClean="0">
                <a:sym typeface="Symbol" pitchFamily="18" charset="2"/>
              </a:rPr>
              <a:t>Q)</a:t>
            </a:r>
            <a:r>
              <a:rPr kumimoji="0" lang="en-US" altLang="zh-CN" sz="3000" b="1" smtClean="0">
                <a:sym typeface="Kingsoft Phonetic Plain" pitchFamily="2" charset="2"/>
              </a:rPr>
              <a:t>∨(Q∧</a:t>
            </a:r>
            <a:r>
              <a:rPr kumimoji="0" lang="en-US" altLang="zh-CN" sz="3000" b="1" smtClean="0">
                <a:sym typeface="Symbol" pitchFamily="18" charset="2"/>
              </a:rPr>
              <a:t>P</a:t>
            </a:r>
            <a:r>
              <a:rPr kumimoji="0" lang="en-US" altLang="zh-CN" sz="3000" b="1" smtClean="0">
                <a:sym typeface="Kingsoft Phonetic Plain" pitchFamily="2" charset="2"/>
              </a:rPr>
              <a:t> ) </a:t>
            </a:r>
            <a:r>
              <a:rPr kumimoji="0" lang="zh-CN" altLang="en-US" sz="3000" b="1" smtClean="0">
                <a:sym typeface="Kingsoft Phonetic Plain" pitchFamily="2" charset="2"/>
              </a:rPr>
              <a:t>。</a:t>
            </a:r>
          </a:p>
          <a:p>
            <a:pPr eaLnBrk="1" hangingPunct="1">
              <a:lnSpc>
                <a:spcPct val="90000"/>
              </a:lnSpc>
              <a:buFont typeface="Wingdings" pitchFamily="2" charset="2"/>
              <a:buNone/>
            </a:pPr>
            <a:r>
              <a:rPr kumimoji="0" lang="zh-CN" altLang="en-US" sz="3000" b="1" smtClean="0">
                <a:sym typeface="Kingsoft Phonetic Plain" pitchFamily="2" charset="2"/>
              </a:rPr>
              <a:t>   </a:t>
            </a:r>
            <a:endParaRPr kumimoji="0" lang="zh-CN" altLang="en-US" b="1" smtClean="0">
              <a:sym typeface="Kingsoft Phonetic Plain" pitchFamily="2" charset="2"/>
            </a:endParaRPr>
          </a:p>
        </p:txBody>
      </p:sp>
    </p:spTree>
    <p:extLst>
      <p:ext uri="{BB962C8B-B14F-4D97-AF65-F5344CB8AC3E}">
        <p14:creationId xmlns:p14="http://schemas.microsoft.com/office/powerpoint/2010/main" val="410920244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arn(outVertical)">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8131">
                                            <p:txEl>
                                              <p:pRg st="2" end="2"/>
                                            </p:txEl>
                                          </p:spTgt>
                                        </p:tgtEl>
                                        <p:attrNameLst>
                                          <p:attrName>style.visibility</p:attrName>
                                        </p:attrNameLst>
                                      </p:cBhvr>
                                      <p:to>
                                        <p:strVal val="visible"/>
                                      </p:to>
                                    </p:set>
                                    <p:animEffect transition="in" filter="barn(outVertical)">
                                      <p:cBhvr>
                                        <p:cTn id="12" dur="500"/>
                                        <p:tgtEl>
                                          <p:spTgt spid="481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animEffect transition="in" filter="barn(outVertical)">
                                      <p:cBhvr>
                                        <p:cTn id="17" dur="500"/>
                                        <p:tgtEl>
                                          <p:spTgt spid="4813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8131">
                                            <p:txEl>
                                              <p:pRg st="5" end="5"/>
                                            </p:txEl>
                                          </p:spTgt>
                                        </p:tgtEl>
                                        <p:attrNameLst>
                                          <p:attrName>style.visibility</p:attrName>
                                        </p:attrNameLst>
                                      </p:cBhvr>
                                      <p:to>
                                        <p:strVal val="visible"/>
                                      </p:to>
                                    </p:set>
                                    <p:animEffect transition="in" filter="barn(outVertical)">
                                      <p:cBhvr>
                                        <p:cTn id="22" dur="500"/>
                                        <p:tgtEl>
                                          <p:spTgt spid="4813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8131">
                                            <p:txEl>
                                              <p:pRg st="6" end="6"/>
                                            </p:txEl>
                                          </p:spTgt>
                                        </p:tgtEl>
                                        <p:attrNameLst>
                                          <p:attrName>style.visibility</p:attrName>
                                        </p:attrNameLst>
                                      </p:cBhvr>
                                      <p:to>
                                        <p:strVal val="visible"/>
                                      </p:to>
                                    </p:set>
                                    <p:animEffect transition="in" filter="barn(outVertical)">
                                      <p:cBhvr>
                                        <p:cTn id="27" dur="500"/>
                                        <p:tgtEl>
                                          <p:spTgt spid="48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260648"/>
            <a:ext cx="7344816" cy="4196020"/>
          </a:xfrm>
          <a:prstGeom prst="rect">
            <a:avLst/>
          </a:prstGeom>
        </p:spPr>
        <p:txBody>
          <a:bodyPr wrap="square">
            <a:spAutoFit/>
          </a:bodyPr>
          <a:lstStyle/>
          <a:p>
            <a:pPr>
              <a:lnSpc>
                <a:spcPts val="4000"/>
              </a:lnSpc>
            </a:pPr>
            <a:endParaRPr lang="zh-CN" altLang="zh-CN" b="1" dirty="0">
              <a:solidFill>
                <a:schemeClr val="accent2"/>
              </a:solidFill>
            </a:endParaRPr>
          </a:p>
          <a:p>
            <a:pPr>
              <a:lnSpc>
                <a:spcPts val="4000"/>
              </a:lnSpc>
            </a:pPr>
            <a:r>
              <a:rPr lang="zh-CN" altLang="zh-CN" b="1" dirty="0">
                <a:solidFill>
                  <a:schemeClr val="accent2"/>
                </a:solidFill>
              </a:rPr>
              <a:t>例 将下列命题符号化</a:t>
            </a:r>
          </a:p>
          <a:p>
            <a:pPr>
              <a:lnSpc>
                <a:spcPts val="4000"/>
              </a:lnSpc>
            </a:pPr>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或</a:t>
            </a:r>
            <a:r>
              <a:rPr lang="en-US" altLang="zh-CN" b="1" dirty="0">
                <a:solidFill>
                  <a:schemeClr val="accent2"/>
                </a:solidFill>
              </a:rPr>
              <a:t>4</a:t>
            </a:r>
            <a:r>
              <a:rPr lang="zh-CN" altLang="zh-CN" b="1" dirty="0">
                <a:solidFill>
                  <a:schemeClr val="accent2"/>
                </a:solidFill>
              </a:rPr>
              <a:t>是素数</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或</a:t>
            </a:r>
            <a:r>
              <a:rPr lang="en-US" altLang="zh-CN" b="1" dirty="0">
                <a:solidFill>
                  <a:schemeClr val="accent2"/>
                </a:solidFill>
              </a:rPr>
              <a:t>3</a:t>
            </a:r>
            <a:r>
              <a:rPr lang="zh-CN" altLang="zh-CN" b="1" dirty="0">
                <a:solidFill>
                  <a:schemeClr val="accent2"/>
                </a:solidFill>
              </a:rPr>
              <a:t>是素数</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或</a:t>
            </a:r>
            <a:r>
              <a:rPr lang="en-US" altLang="zh-CN" b="1" dirty="0">
                <a:solidFill>
                  <a:schemeClr val="accent2"/>
                </a:solidFill>
              </a:rPr>
              <a:t>6</a:t>
            </a:r>
            <a:r>
              <a:rPr lang="zh-CN" altLang="zh-CN" b="1" dirty="0">
                <a:solidFill>
                  <a:schemeClr val="accent2"/>
                </a:solidFill>
              </a:rPr>
              <a:t>是素数</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）小元元只能拿一个苹果或一个梨</a:t>
            </a:r>
            <a:r>
              <a:rPr lang="en-US" altLang="zh-CN" b="1" dirty="0">
                <a:solidFill>
                  <a:schemeClr val="accent2"/>
                </a:solidFill>
              </a:rPr>
              <a:t>.</a:t>
            </a:r>
            <a:endParaRPr lang="zh-CN" altLang="zh-CN" b="1" dirty="0">
              <a:solidFill>
                <a:schemeClr val="accent2"/>
              </a:solidFill>
            </a:endParaRPr>
          </a:p>
          <a:p>
            <a:pPr>
              <a:lnSpc>
                <a:spcPts val="4000"/>
              </a:lnSpc>
            </a:pPr>
            <a:r>
              <a:rPr lang="zh-CN" altLang="zh-CN" b="1" dirty="0">
                <a:solidFill>
                  <a:schemeClr val="accent2"/>
                </a:solidFill>
              </a:rPr>
              <a:t>（</a:t>
            </a:r>
            <a:r>
              <a:rPr lang="en-US" altLang="zh-CN" b="1" dirty="0">
                <a:solidFill>
                  <a:schemeClr val="accent2"/>
                </a:solidFill>
              </a:rPr>
              <a:t>5</a:t>
            </a:r>
            <a:r>
              <a:rPr lang="zh-CN" altLang="zh-CN" b="1" dirty="0">
                <a:solidFill>
                  <a:schemeClr val="accent2"/>
                </a:solidFill>
              </a:rPr>
              <a:t>）王小红生于</a:t>
            </a:r>
            <a:r>
              <a:rPr lang="en-US" altLang="zh-CN" b="1" dirty="0">
                <a:solidFill>
                  <a:schemeClr val="accent2"/>
                </a:solidFill>
              </a:rPr>
              <a:t>1975</a:t>
            </a:r>
            <a:r>
              <a:rPr lang="zh-CN" altLang="zh-CN" b="1" dirty="0">
                <a:solidFill>
                  <a:schemeClr val="accent2"/>
                </a:solidFill>
              </a:rPr>
              <a:t>年或</a:t>
            </a:r>
            <a:r>
              <a:rPr lang="en-US" altLang="zh-CN" b="1" dirty="0">
                <a:solidFill>
                  <a:schemeClr val="accent2"/>
                </a:solidFill>
              </a:rPr>
              <a:t>1976</a:t>
            </a:r>
            <a:r>
              <a:rPr lang="zh-CN" altLang="zh-CN" b="1" dirty="0">
                <a:solidFill>
                  <a:schemeClr val="accent2"/>
                </a:solidFill>
              </a:rPr>
              <a:t>年</a:t>
            </a:r>
            <a:r>
              <a:rPr lang="en-US" altLang="zh-CN" b="1" dirty="0" smtClean="0">
                <a:solidFill>
                  <a:schemeClr val="accent2"/>
                </a:solidFill>
              </a:rPr>
              <a:t>.</a:t>
            </a:r>
          </a:p>
          <a:p>
            <a:pPr>
              <a:lnSpc>
                <a:spcPts val="4000"/>
              </a:lnSpc>
            </a:pPr>
            <a:r>
              <a:rPr lang="en-US" altLang="zh-CN" b="1" dirty="0">
                <a:solidFill>
                  <a:schemeClr val="accent2"/>
                </a:solidFill>
              </a:rPr>
              <a:t> </a:t>
            </a:r>
            <a:endParaRPr lang="zh-CN" altLang="zh-CN" b="1" dirty="0">
              <a:solidFill>
                <a:schemeClr val="accent2"/>
              </a:solidFill>
            </a:endParaRPr>
          </a:p>
        </p:txBody>
      </p:sp>
      <p:sp>
        <p:nvSpPr>
          <p:cNvPr id="3" name="矩形 2"/>
          <p:cNvSpPr/>
          <p:nvPr/>
        </p:nvSpPr>
        <p:spPr>
          <a:xfrm>
            <a:off x="1331640" y="4488616"/>
            <a:ext cx="4572000" cy="1118255"/>
          </a:xfrm>
          <a:prstGeom prst="rect">
            <a:avLst/>
          </a:prstGeom>
        </p:spPr>
        <p:txBody>
          <a:bodyPr>
            <a:spAutoFit/>
          </a:bodyPr>
          <a:lstStyle/>
          <a:p>
            <a:pPr>
              <a:lnSpc>
                <a:spcPts val="4000"/>
              </a:lnSpc>
            </a:pPr>
            <a:r>
              <a:rPr lang="zh-CN" altLang="zh-CN" b="1" dirty="0">
                <a:solidFill>
                  <a:srgbClr val="FF0000"/>
                </a:solidFill>
              </a:rPr>
              <a:t>（</a:t>
            </a:r>
            <a:r>
              <a:rPr lang="en-US" altLang="zh-CN" b="1" dirty="0">
                <a:solidFill>
                  <a:srgbClr val="FF0000"/>
                </a:solidFill>
              </a:rPr>
              <a:t>1</a:t>
            </a:r>
            <a:r>
              <a:rPr lang="zh-CN" altLang="zh-CN" b="1" dirty="0">
                <a:solidFill>
                  <a:srgbClr val="FF0000"/>
                </a:solidFill>
              </a:rPr>
              <a:t>）</a:t>
            </a:r>
            <a:r>
              <a:rPr lang="en-US" altLang="zh-CN" b="1" dirty="0">
                <a:solidFill>
                  <a:srgbClr val="FF0000"/>
                </a:solidFill>
              </a:rPr>
              <a:t>—</a:t>
            </a:r>
            <a:r>
              <a:rPr lang="zh-CN" altLang="zh-CN" b="1" dirty="0">
                <a:solidFill>
                  <a:srgbClr val="FF0000"/>
                </a:solidFill>
              </a:rPr>
              <a:t>（</a:t>
            </a:r>
            <a:r>
              <a:rPr lang="en-US" altLang="zh-CN" b="1" dirty="0">
                <a:solidFill>
                  <a:srgbClr val="FF0000"/>
                </a:solidFill>
              </a:rPr>
              <a:t>3</a:t>
            </a:r>
            <a:r>
              <a:rPr lang="zh-CN" altLang="zh-CN" b="1" dirty="0">
                <a:solidFill>
                  <a:srgbClr val="FF0000"/>
                </a:solidFill>
              </a:rPr>
              <a:t>）为相容或</a:t>
            </a:r>
            <a:r>
              <a:rPr lang="en-US" altLang="zh-CN" b="1" dirty="0">
                <a:solidFill>
                  <a:srgbClr val="FF0000"/>
                </a:solidFill>
              </a:rPr>
              <a:t>      </a:t>
            </a:r>
            <a:r>
              <a:rPr lang="zh-CN" altLang="zh-CN" b="1" dirty="0">
                <a:solidFill>
                  <a:srgbClr val="FF0000"/>
                </a:solidFill>
              </a:rPr>
              <a:t>（</a:t>
            </a:r>
            <a:r>
              <a:rPr lang="en-US" altLang="zh-CN" b="1" dirty="0">
                <a:solidFill>
                  <a:srgbClr val="FF0000"/>
                </a:solidFill>
              </a:rPr>
              <a:t>4</a:t>
            </a:r>
            <a:r>
              <a:rPr lang="zh-CN" altLang="zh-CN" b="1" dirty="0">
                <a:solidFill>
                  <a:srgbClr val="FF0000"/>
                </a:solidFill>
              </a:rPr>
              <a:t>）</a:t>
            </a:r>
            <a:r>
              <a:rPr lang="en-US" altLang="zh-CN" b="1" dirty="0">
                <a:solidFill>
                  <a:srgbClr val="FF0000"/>
                </a:solidFill>
              </a:rPr>
              <a:t>—</a:t>
            </a:r>
            <a:r>
              <a:rPr lang="zh-CN" altLang="zh-CN" b="1" dirty="0">
                <a:solidFill>
                  <a:srgbClr val="FF0000"/>
                </a:solidFill>
              </a:rPr>
              <a:t>（</a:t>
            </a:r>
            <a:r>
              <a:rPr lang="en-US" altLang="zh-CN" b="1" dirty="0">
                <a:solidFill>
                  <a:srgbClr val="FF0000"/>
                </a:solidFill>
              </a:rPr>
              <a:t>5</a:t>
            </a:r>
            <a:r>
              <a:rPr lang="zh-CN" altLang="zh-CN" b="1" dirty="0">
                <a:solidFill>
                  <a:srgbClr val="FF0000"/>
                </a:solidFill>
              </a:rPr>
              <a:t>）为</a:t>
            </a:r>
            <a:r>
              <a:rPr lang="zh-CN" altLang="en-US" b="1" dirty="0">
                <a:solidFill>
                  <a:srgbClr val="FF0000"/>
                </a:solidFill>
              </a:rPr>
              <a:t>异</a:t>
            </a:r>
            <a:r>
              <a:rPr lang="zh-CN" altLang="zh-CN" b="1" dirty="0">
                <a:solidFill>
                  <a:srgbClr val="FF0000"/>
                </a:solidFill>
              </a:rPr>
              <a:t>或</a:t>
            </a:r>
          </a:p>
        </p:txBody>
      </p:sp>
    </p:spTree>
    <p:extLst>
      <p:ext uri="{BB962C8B-B14F-4D97-AF65-F5344CB8AC3E}">
        <p14:creationId xmlns:p14="http://schemas.microsoft.com/office/powerpoint/2010/main" val="267030401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762000" y="549101"/>
            <a:ext cx="7772400" cy="527050"/>
          </a:xfrm>
        </p:spPr>
        <p:txBody>
          <a:bodyPr/>
          <a:lstStyle/>
          <a:p>
            <a:pPr eaLnBrk="1" hangingPunct="1"/>
            <a:r>
              <a:rPr kumimoji="0" lang="en-US" altLang="zh-CN" b="1" dirty="0" smtClean="0">
                <a:latin typeface="隶书" pitchFamily="49" charset="-122"/>
                <a:ea typeface="隶书" pitchFamily="49" charset="-122"/>
              </a:rPr>
              <a:t>4. </a:t>
            </a:r>
            <a:r>
              <a:rPr kumimoji="0" lang="zh-CN" altLang="en-US" b="1" dirty="0" smtClean="0">
                <a:latin typeface="隶书" pitchFamily="49" charset="-122"/>
                <a:ea typeface="隶书" pitchFamily="49" charset="-122"/>
              </a:rPr>
              <a:t>蕴涵</a:t>
            </a:r>
            <a:r>
              <a:rPr kumimoji="0" lang="en-US" altLang="zh-CN" b="1" dirty="0" smtClean="0">
                <a:latin typeface="隶书" pitchFamily="49" charset="-122"/>
                <a:ea typeface="隶书" pitchFamily="49" charset="-122"/>
                <a:sym typeface="Symbol" pitchFamily="18" charset="2"/>
              </a:rPr>
              <a:t>(</a:t>
            </a:r>
            <a:r>
              <a:rPr kumimoji="0" lang="zh-CN" altLang="en-US" b="1" dirty="0" smtClean="0">
                <a:latin typeface="隶书" pitchFamily="49" charset="-122"/>
                <a:ea typeface="隶书" pitchFamily="49" charset="-122"/>
                <a:sym typeface="Symbol" pitchFamily="18" charset="2"/>
              </a:rPr>
              <a:t>条件</a:t>
            </a:r>
            <a:r>
              <a:rPr kumimoji="0" lang="en-US" altLang="zh-CN" b="1" dirty="0" smtClean="0">
                <a:latin typeface="隶书" pitchFamily="49" charset="-122"/>
                <a:ea typeface="隶书" pitchFamily="49" charset="-122"/>
                <a:sym typeface="Symbol" pitchFamily="18" charset="2"/>
              </a:rPr>
              <a:t>)</a:t>
            </a:r>
            <a:r>
              <a:rPr kumimoji="0" lang="en-US" altLang="zh-CN" b="1" dirty="0" smtClean="0">
                <a:latin typeface="隶书" pitchFamily="49" charset="-122"/>
                <a:ea typeface="隶书" pitchFamily="49" charset="-122"/>
              </a:rPr>
              <a:t>“</a:t>
            </a:r>
            <a:r>
              <a:rPr kumimoji="0" lang="en-US" altLang="zh-CN" b="1" dirty="0" smtClean="0">
                <a:latin typeface="隶书" pitchFamily="49" charset="-122"/>
                <a:ea typeface="隶书" pitchFamily="49" charset="-122"/>
                <a:sym typeface="Symbol" pitchFamily="18" charset="2"/>
              </a:rPr>
              <a:t>”</a:t>
            </a:r>
            <a:endParaRPr kumimoji="0" lang="en-US" altLang="zh-CN" b="1" dirty="0" smtClean="0">
              <a:latin typeface="黑体" pitchFamily="2" charset="-122"/>
              <a:ea typeface="黑体" pitchFamily="2" charset="-122"/>
              <a:sym typeface="Symbol" pitchFamily="18" charset="2"/>
            </a:endParaRPr>
          </a:p>
        </p:txBody>
      </p:sp>
      <p:sp>
        <p:nvSpPr>
          <p:cNvPr id="49155" name="Rectangle 3"/>
          <p:cNvSpPr>
            <a:spLocks noGrp="1" noRot="1" noChangeArrowheads="1"/>
          </p:cNvSpPr>
          <p:nvPr>
            <p:ph type="body" idx="1"/>
          </p:nvPr>
        </p:nvSpPr>
        <p:spPr>
          <a:xfrm>
            <a:off x="685800" y="1412701"/>
            <a:ext cx="7989888" cy="5400675"/>
          </a:xfrm>
        </p:spPr>
        <p:txBody>
          <a:bodyPr/>
          <a:lstStyle/>
          <a:p>
            <a:pPr eaLnBrk="1" hangingPunct="1"/>
            <a:r>
              <a:rPr kumimoji="0" lang="zh-CN" altLang="en-US" b="1" smtClean="0"/>
              <a:t>表示“如果</a:t>
            </a:r>
            <a:r>
              <a:rPr kumimoji="0" lang="en-US" altLang="zh-CN" b="1" smtClean="0"/>
              <a:t>… </a:t>
            </a:r>
            <a:r>
              <a:rPr kumimoji="0" lang="zh-CN" altLang="en-US" b="1" smtClean="0"/>
              <a:t>则 </a:t>
            </a:r>
            <a:r>
              <a:rPr kumimoji="0" lang="en-US" altLang="zh-CN" b="1" smtClean="0"/>
              <a:t>…”</a:t>
            </a:r>
            <a:r>
              <a:rPr kumimoji="0" lang="zh-CN" altLang="en-US" b="1" smtClean="0"/>
              <a:t>，</a:t>
            </a:r>
          </a:p>
          <a:p>
            <a:pPr eaLnBrk="1" hangingPunct="1"/>
            <a:r>
              <a:rPr kumimoji="0" lang="zh-CN" altLang="en-US" b="1" smtClean="0"/>
              <a:t>例</a:t>
            </a:r>
            <a:r>
              <a:rPr kumimoji="0" lang="en-US" altLang="zh-CN" b="1" smtClean="0"/>
              <a:t>5</a:t>
            </a:r>
            <a:r>
              <a:rPr kumimoji="0" lang="zh-CN" altLang="en-US" b="1" smtClean="0"/>
              <a:t>： </a:t>
            </a:r>
            <a:r>
              <a:rPr kumimoji="0" lang="en-US" altLang="zh-CN" b="1" smtClean="0"/>
              <a:t>P</a:t>
            </a:r>
            <a:r>
              <a:rPr kumimoji="0" lang="zh-CN" altLang="en-US" b="1" smtClean="0"/>
              <a:t>表示：缺少水分。</a:t>
            </a:r>
            <a:endParaRPr kumimoji="0" lang="zh-CN" altLang="zh-CN" b="1" smtClean="0"/>
          </a:p>
          <a:p>
            <a:pPr eaLnBrk="1" hangingPunct="1">
              <a:buFont typeface="Wingdings" pitchFamily="2" charset="2"/>
              <a:buNone/>
            </a:pPr>
            <a:r>
              <a:rPr kumimoji="0" lang="zh-CN" altLang="en-US" b="1" smtClean="0"/>
              <a:t>             </a:t>
            </a:r>
            <a:r>
              <a:rPr kumimoji="0" lang="en-US" altLang="zh-CN" b="1" smtClean="0"/>
              <a:t>Q</a:t>
            </a:r>
            <a:r>
              <a:rPr kumimoji="0" lang="zh-CN" altLang="en-US" b="1" smtClean="0"/>
              <a:t>表示：植物会死亡。</a:t>
            </a:r>
            <a:endParaRPr kumimoji="0" lang="zh-CN" altLang="zh-CN" b="1" smtClean="0"/>
          </a:p>
          <a:p>
            <a:pPr eaLnBrk="1" hangingPunct="1"/>
            <a:r>
              <a:rPr kumimoji="0" lang="en-US" altLang="zh-CN" b="1" smtClean="0"/>
              <a:t>P</a:t>
            </a:r>
            <a:r>
              <a:rPr kumimoji="0" lang="en-US" altLang="zh-CN" b="1" smtClean="0">
                <a:latin typeface="宋体" charset="-122"/>
                <a:sym typeface="Symbol" pitchFamily="18" charset="2"/>
              </a:rPr>
              <a:t></a:t>
            </a:r>
            <a:r>
              <a:rPr kumimoji="0" lang="en-US" altLang="zh-CN" b="1" smtClean="0"/>
              <a:t>Q</a:t>
            </a:r>
            <a:r>
              <a:rPr kumimoji="0" lang="zh-CN" altLang="en-US" b="1" smtClean="0">
                <a:latin typeface="宋体" charset="-122"/>
                <a:sym typeface="Symbol" pitchFamily="18" charset="2"/>
              </a:rPr>
              <a:t>：如果</a:t>
            </a:r>
            <a:r>
              <a:rPr kumimoji="0" lang="zh-CN" altLang="en-US" b="1" smtClean="0"/>
              <a:t>缺少水分</a:t>
            </a:r>
            <a:r>
              <a:rPr kumimoji="0" lang="zh-CN" altLang="en-US" b="1" smtClean="0">
                <a:latin typeface="宋体" charset="-122"/>
                <a:sym typeface="Symbol" pitchFamily="18" charset="2"/>
              </a:rPr>
              <a:t>，</a:t>
            </a:r>
            <a:r>
              <a:rPr kumimoji="0" lang="zh-CN" altLang="en-US" b="1" smtClean="0"/>
              <a:t>植物就会死亡</a:t>
            </a:r>
            <a:r>
              <a:rPr kumimoji="0" lang="zh-CN" altLang="en-US" b="1" smtClean="0">
                <a:latin typeface="宋体" charset="-122"/>
                <a:sym typeface="Symbol" pitchFamily="18" charset="2"/>
              </a:rPr>
              <a:t>。</a:t>
            </a:r>
          </a:p>
          <a:p>
            <a:pPr eaLnBrk="1" hangingPunct="1"/>
            <a:r>
              <a:rPr kumimoji="0" lang="en-US" altLang="zh-CN" b="1" smtClean="0"/>
              <a:t>P</a:t>
            </a:r>
            <a:r>
              <a:rPr kumimoji="0" lang="en-US" altLang="zh-CN" b="1" smtClean="0">
                <a:latin typeface="宋体" charset="-122"/>
                <a:sym typeface="Symbol" pitchFamily="18" charset="2"/>
              </a:rPr>
              <a:t></a:t>
            </a:r>
            <a:r>
              <a:rPr kumimoji="0" lang="en-US" altLang="zh-CN" b="1" smtClean="0"/>
              <a:t>Q</a:t>
            </a:r>
            <a:r>
              <a:rPr kumimoji="0" lang="zh-CN" altLang="en-US" b="1" smtClean="0"/>
              <a:t>：也称之为蕴涵式。称</a:t>
            </a:r>
            <a:r>
              <a:rPr kumimoji="0" lang="en-US" altLang="zh-CN" b="1" smtClean="0"/>
              <a:t>P</a:t>
            </a:r>
            <a:r>
              <a:rPr kumimoji="0" lang="zh-CN" altLang="en-US" b="1" smtClean="0"/>
              <a:t>是</a:t>
            </a:r>
            <a:r>
              <a:rPr kumimoji="0" lang="en-US" altLang="zh-CN" b="1" smtClean="0"/>
              <a:t>P</a:t>
            </a:r>
            <a:r>
              <a:rPr kumimoji="0" lang="en-US" altLang="zh-CN" b="1" smtClean="0">
                <a:latin typeface="宋体" charset="-122"/>
                <a:sym typeface="Symbol" pitchFamily="18" charset="2"/>
              </a:rPr>
              <a:t></a:t>
            </a:r>
            <a:r>
              <a:rPr kumimoji="0" lang="en-US" altLang="zh-CN" b="1" smtClean="0"/>
              <a:t>Q </a:t>
            </a:r>
            <a:r>
              <a:rPr kumimoji="0" lang="zh-CN" altLang="en-US" b="1" smtClean="0"/>
              <a:t>的前件，</a:t>
            </a:r>
            <a:r>
              <a:rPr kumimoji="0" lang="en-US" altLang="zh-CN" b="1" smtClean="0"/>
              <a:t>Q</a:t>
            </a:r>
            <a:r>
              <a:rPr kumimoji="0" lang="zh-CN" altLang="en-US" b="1" smtClean="0"/>
              <a:t>是</a:t>
            </a:r>
            <a:r>
              <a:rPr kumimoji="0" lang="en-US" altLang="zh-CN" b="1" smtClean="0"/>
              <a:t>P</a:t>
            </a:r>
            <a:r>
              <a:rPr kumimoji="0" lang="en-US" altLang="zh-CN" b="1" smtClean="0">
                <a:latin typeface="宋体" charset="-122"/>
                <a:sym typeface="Symbol" pitchFamily="18" charset="2"/>
              </a:rPr>
              <a:t></a:t>
            </a:r>
            <a:r>
              <a:rPr kumimoji="0" lang="en-US" altLang="zh-CN" b="1" smtClean="0"/>
              <a:t>Q</a:t>
            </a:r>
            <a:r>
              <a:rPr kumimoji="0" lang="zh-CN" altLang="en-US" b="1" smtClean="0"/>
              <a:t>的后件。</a:t>
            </a:r>
          </a:p>
          <a:p>
            <a:pPr eaLnBrk="1" hangingPunct="1"/>
            <a:r>
              <a:rPr kumimoji="0" lang="en-US" altLang="zh-CN" b="1" smtClean="0"/>
              <a:t>P</a:t>
            </a:r>
            <a:r>
              <a:rPr kumimoji="0" lang="zh-CN" altLang="en-US" b="1" smtClean="0"/>
              <a:t>是</a:t>
            </a:r>
            <a:r>
              <a:rPr kumimoji="0" lang="en-US" altLang="zh-CN" b="1" smtClean="0"/>
              <a:t>Q</a:t>
            </a:r>
            <a:r>
              <a:rPr kumimoji="0" lang="zh-CN" altLang="en-US" b="1" smtClean="0"/>
              <a:t>的充分条件</a:t>
            </a:r>
            <a:r>
              <a:rPr kumimoji="0" lang="en-US" altLang="zh-CN" b="1" smtClean="0"/>
              <a:t>(</a:t>
            </a:r>
            <a:r>
              <a:rPr kumimoji="0" lang="zh-CN" altLang="en-US" b="1" smtClean="0"/>
              <a:t>有</a:t>
            </a:r>
            <a:r>
              <a:rPr kumimoji="0" lang="en-US" altLang="zh-CN" b="1" smtClean="0"/>
              <a:t>P</a:t>
            </a:r>
            <a:r>
              <a:rPr kumimoji="0" lang="zh-CN" altLang="en-US" b="1" smtClean="0"/>
              <a:t>一定有</a:t>
            </a:r>
            <a:r>
              <a:rPr kumimoji="0" lang="en-US" altLang="zh-CN" b="1" smtClean="0"/>
              <a:t>Q</a:t>
            </a:r>
            <a:r>
              <a:rPr kumimoji="0" lang="zh-CN" altLang="en-US" b="1" smtClean="0"/>
              <a:t>，但没有</a:t>
            </a:r>
            <a:r>
              <a:rPr kumimoji="0" lang="en-US" altLang="zh-CN" b="1" smtClean="0"/>
              <a:t>P</a:t>
            </a:r>
            <a:r>
              <a:rPr kumimoji="0" lang="zh-CN" altLang="en-US" b="1" smtClean="0"/>
              <a:t>也可能有</a:t>
            </a:r>
            <a:r>
              <a:rPr kumimoji="0" lang="en-US" altLang="zh-CN" b="1" smtClean="0"/>
              <a:t>Q)</a:t>
            </a:r>
            <a:r>
              <a:rPr kumimoji="0" lang="zh-CN" altLang="en-US" b="1" smtClean="0"/>
              <a:t>，</a:t>
            </a:r>
            <a:r>
              <a:rPr kumimoji="0" lang="en-US" altLang="zh-CN" b="1" smtClean="0"/>
              <a:t>Q</a:t>
            </a:r>
            <a:r>
              <a:rPr kumimoji="0" lang="zh-CN" altLang="en-US" b="1" smtClean="0"/>
              <a:t>是</a:t>
            </a:r>
            <a:r>
              <a:rPr kumimoji="0" lang="en-US" altLang="zh-CN" b="1" smtClean="0"/>
              <a:t>P</a:t>
            </a:r>
            <a:r>
              <a:rPr kumimoji="0" lang="zh-CN" altLang="en-US" b="1" smtClean="0"/>
              <a:t>的必要条件</a:t>
            </a:r>
            <a:r>
              <a:rPr kumimoji="0" lang="en-US" altLang="zh-CN" b="1" smtClean="0"/>
              <a:t>(</a:t>
            </a:r>
            <a:r>
              <a:rPr kumimoji="0" lang="zh-CN" altLang="en-US" b="1" smtClean="0"/>
              <a:t>只有</a:t>
            </a:r>
            <a:r>
              <a:rPr kumimoji="0" lang="en-US" altLang="zh-CN" b="1" smtClean="0"/>
              <a:t>Q</a:t>
            </a:r>
            <a:r>
              <a:rPr kumimoji="0" lang="zh-CN" altLang="en-US" b="1" smtClean="0"/>
              <a:t>成立，才可能有</a:t>
            </a:r>
            <a:r>
              <a:rPr kumimoji="0" lang="en-US" altLang="zh-CN" b="1" smtClean="0"/>
              <a:t>P)</a:t>
            </a:r>
            <a:r>
              <a:rPr kumimoji="0" lang="zh-CN" altLang="en-US" b="1" smtClean="0"/>
              <a:t>。</a:t>
            </a:r>
            <a:r>
              <a:rPr kumimoji="0" lang="zh-CN" altLang="en-US" sz="2800" b="1" smtClean="0"/>
              <a:t>  </a:t>
            </a:r>
          </a:p>
        </p:txBody>
      </p:sp>
    </p:spTree>
    <p:extLst>
      <p:ext uri="{BB962C8B-B14F-4D97-AF65-F5344CB8AC3E}">
        <p14:creationId xmlns:p14="http://schemas.microsoft.com/office/powerpoint/2010/main" val="792296505"/>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wipe(up)">
                                      <p:cBhvr>
                                        <p:cTn id="7" dur="75"/>
                                        <p:tgtEl>
                                          <p:spTgt spid="4915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0" end="0"/>
                                            </p:txEl>
                                          </p:spTgt>
                                        </p:tgtEl>
                                        <p:attrNameLst>
                                          <p:attrName>style.visibility</p:attrName>
                                        </p:attrNameLst>
                                      </p:cBhvr>
                                      <p:to>
                                        <p:strVal val="visible"/>
                                      </p:to>
                                    </p:set>
                                    <p:animEffect transition="in" filter="wipe(left)">
                                      <p:cBhvr>
                                        <p:cTn id="12" dur="500"/>
                                        <p:tgtEl>
                                          <p:spTgt spid="491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5">
                                            <p:txEl>
                                              <p:pRg st="1" end="1"/>
                                            </p:txEl>
                                          </p:spTgt>
                                        </p:tgtEl>
                                        <p:attrNameLst>
                                          <p:attrName>style.visibility</p:attrName>
                                        </p:attrNameLst>
                                      </p:cBhvr>
                                      <p:to>
                                        <p:strVal val="visible"/>
                                      </p:to>
                                    </p:set>
                                    <p:animEffect transition="in" filter="wipe(left)">
                                      <p:cBhvr>
                                        <p:cTn id="17" dur="500"/>
                                        <p:tgtEl>
                                          <p:spTgt spid="491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5">
                                            <p:txEl>
                                              <p:pRg st="2" end="2"/>
                                            </p:txEl>
                                          </p:spTgt>
                                        </p:tgtEl>
                                        <p:attrNameLst>
                                          <p:attrName>style.visibility</p:attrName>
                                        </p:attrNameLst>
                                      </p:cBhvr>
                                      <p:to>
                                        <p:strVal val="visible"/>
                                      </p:to>
                                    </p:set>
                                    <p:animEffect transition="in" filter="wipe(left)">
                                      <p:cBhvr>
                                        <p:cTn id="22" dur="500"/>
                                        <p:tgtEl>
                                          <p:spTgt spid="4915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5">
                                            <p:txEl>
                                              <p:pRg st="3" end="3"/>
                                            </p:txEl>
                                          </p:spTgt>
                                        </p:tgtEl>
                                        <p:attrNameLst>
                                          <p:attrName>style.visibility</p:attrName>
                                        </p:attrNameLst>
                                      </p:cBhvr>
                                      <p:to>
                                        <p:strVal val="visible"/>
                                      </p:to>
                                    </p:set>
                                    <p:animEffect transition="in" filter="wipe(left)">
                                      <p:cBhvr>
                                        <p:cTn id="27" dur="500"/>
                                        <p:tgtEl>
                                          <p:spTgt spid="4915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5">
                                            <p:txEl>
                                              <p:pRg st="4" end="4"/>
                                            </p:txEl>
                                          </p:spTgt>
                                        </p:tgtEl>
                                        <p:attrNameLst>
                                          <p:attrName>style.visibility</p:attrName>
                                        </p:attrNameLst>
                                      </p:cBhvr>
                                      <p:to>
                                        <p:strVal val="visible"/>
                                      </p:to>
                                    </p:set>
                                    <p:animEffect transition="in" filter="wipe(left)">
                                      <p:cBhvr>
                                        <p:cTn id="32" dur="500"/>
                                        <p:tgtEl>
                                          <p:spTgt spid="4915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5">
                                            <p:txEl>
                                              <p:pRg st="5" end="5"/>
                                            </p:txEl>
                                          </p:spTgt>
                                        </p:tgtEl>
                                        <p:attrNameLst>
                                          <p:attrName>style.visibility</p:attrName>
                                        </p:attrNameLst>
                                      </p:cBhvr>
                                      <p:to>
                                        <p:strVal val="visible"/>
                                      </p:to>
                                    </p:set>
                                    <p:animEffect transition="in" filter="wipe(left)">
                                      <p:cBhvr>
                                        <p:cTn id="37" dur="5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autoUpdateAnimBg="0"/>
      <p:bldP spid="491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762000" y="990600"/>
            <a:ext cx="7696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kumimoji="1" lang="en-US" altLang="zh-CN" sz="2800">
                <a:latin typeface="Times New Roman" pitchFamily="18" charset="0"/>
              </a:rPr>
              <a:t> </a:t>
            </a:r>
            <a:r>
              <a:rPr kumimoji="1" lang="en-US" altLang="zh-CN" sz="1600">
                <a:latin typeface="Times New Roman" pitchFamily="18" charset="0"/>
              </a:rPr>
              <a:t> </a:t>
            </a:r>
            <a:r>
              <a:rPr kumimoji="1" lang="en-US" altLang="zh-CN" sz="600">
                <a:latin typeface="Times New Roman" pitchFamily="18" charset="0"/>
              </a:rPr>
              <a:t> </a:t>
            </a:r>
            <a:r>
              <a:rPr kumimoji="1" lang="en-US" altLang="zh-CN" sz="100">
                <a:latin typeface="Times New Roman" pitchFamily="18" charset="0"/>
              </a:rPr>
              <a:t> </a:t>
            </a:r>
            <a:r>
              <a:rPr kumimoji="1" lang="en-US" altLang="zh-CN">
                <a:latin typeface="Times New Roman" pitchFamily="18" charset="0"/>
              </a:rPr>
              <a:t>   </a:t>
            </a:r>
            <a:r>
              <a:rPr kumimoji="1" lang="en-US" altLang="zh-CN" sz="1600">
                <a:latin typeface="Times New Roman" pitchFamily="18" charset="0"/>
              </a:rPr>
              <a:t> </a:t>
            </a:r>
            <a:r>
              <a:rPr kumimoji="1" lang="en-US" altLang="zh-CN" sz="600">
                <a:latin typeface="Times New Roman" pitchFamily="18" charset="0"/>
              </a:rPr>
              <a:t> </a:t>
            </a:r>
            <a:r>
              <a:rPr kumimoji="1" lang="en-US" altLang="zh-CN" sz="100">
                <a:latin typeface="Times New Roman" pitchFamily="18" charset="0"/>
              </a:rPr>
              <a:t> </a:t>
            </a:r>
            <a:r>
              <a:rPr kumimoji="1" lang="en-US" altLang="zh-CN">
                <a:latin typeface="Times New Roman" pitchFamily="18" charset="0"/>
              </a:rPr>
              <a:t>  </a:t>
            </a:r>
            <a:r>
              <a:rPr kumimoji="1" lang="en-US" altLang="zh-CN" sz="3600" b="1">
                <a:latin typeface="Times New Roman" pitchFamily="18" charset="0"/>
              </a:rPr>
              <a:t>P</a:t>
            </a:r>
            <a:r>
              <a:rPr kumimoji="1" lang="en-US" altLang="zh-CN" sz="3600" b="1">
                <a:latin typeface="宋体" charset="-122"/>
                <a:sym typeface="Symbol" pitchFamily="18" charset="2"/>
              </a:rPr>
              <a:t></a:t>
            </a:r>
            <a:r>
              <a:rPr kumimoji="1" lang="en-US" altLang="zh-CN" sz="3600" b="1">
                <a:latin typeface="Times New Roman" pitchFamily="18" charset="0"/>
              </a:rPr>
              <a:t>Q</a:t>
            </a:r>
            <a:r>
              <a:rPr kumimoji="1" lang="zh-CN" altLang="en-US" sz="3600" b="1">
                <a:latin typeface="Times New Roman" pitchFamily="18" charset="0"/>
              </a:rPr>
              <a:t>的真值</a:t>
            </a:r>
            <a:r>
              <a:rPr kumimoji="1" lang="zh-CN" altLang="en-US" sz="2400" b="1">
                <a:latin typeface="Times New Roman" pitchFamily="18" charset="0"/>
              </a:rPr>
              <a:t>：</a:t>
            </a:r>
          </a:p>
        </p:txBody>
      </p:sp>
      <p:sp>
        <p:nvSpPr>
          <p:cNvPr id="56325" name="Rectangle 5"/>
          <p:cNvSpPr>
            <a:spLocks noChangeArrowheads="1"/>
          </p:cNvSpPr>
          <p:nvPr/>
        </p:nvSpPr>
        <p:spPr bwMode="auto">
          <a:xfrm>
            <a:off x="762000" y="19050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kumimoji="1" lang="zh-CN" altLang="en-US" sz="2800" b="1">
              <a:latin typeface="Times New Roman" pitchFamily="18" charset="0"/>
            </a:endParaRPr>
          </a:p>
        </p:txBody>
      </p:sp>
      <p:grpSp>
        <p:nvGrpSpPr>
          <p:cNvPr id="32772" name="Group 19"/>
          <p:cNvGrpSpPr>
            <a:grpSpLocks/>
          </p:cNvGrpSpPr>
          <p:nvPr/>
        </p:nvGrpSpPr>
        <p:grpSpPr bwMode="auto">
          <a:xfrm>
            <a:off x="914400" y="2205038"/>
            <a:ext cx="7239000" cy="3657600"/>
            <a:chOff x="576" y="1728"/>
            <a:chExt cx="4560" cy="2304"/>
          </a:xfrm>
        </p:grpSpPr>
        <p:sp>
          <p:nvSpPr>
            <p:cNvPr id="32773" name="Rectangle 7"/>
            <p:cNvSpPr>
              <a:spLocks noChangeArrowheads="1"/>
            </p:cNvSpPr>
            <p:nvPr/>
          </p:nvSpPr>
          <p:spPr bwMode="auto">
            <a:xfrm>
              <a:off x="576" y="1728"/>
              <a:ext cx="4560" cy="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74" name="Line 8"/>
            <p:cNvSpPr>
              <a:spLocks noChangeShapeType="1"/>
            </p:cNvSpPr>
            <p:nvPr/>
          </p:nvSpPr>
          <p:spPr bwMode="auto">
            <a:xfrm>
              <a:off x="576" y="2544"/>
              <a:ext cx="4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5" name="Line 9"/>
            <p:cNvSpPr>
              <a:spLocks noChangeShapeType="1"/>
            </p:cNvSpPr>
            <p:nvPr/>
          </p:nvSpPr>
          <p:spPr bwMode="auto">
            <a:xfrm>
              <a:off x="576" y="2928"/>
              <a:ext cx="4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6" name="Line 10"/>
            <p:cNvSpPr>
              <a:spLocks noChangeShapeType="1"/>
            </p:cNvSpPr>
            <p:nvPr/>
          </p:nvSpPr>
          <p:spPr bwMode="auto">
            <a:xfrm>
              <a:off x="576" y="3312"/>
              <a:ext cx="4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7" name="Line 11"/>
            <p:cNvSpPr>
              <a:spLocks noChangeShapeType="1"/>
            </p:cNvSpPr>
            <p:nvPr/>
          </p:nvSpPr>
          <p:spPr bwMode="auto">
            <a:xfrm>
              <a:off x="576" y="3696"/>
              <a:ext cx="4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8" name="Line 12"/>
            <p:cNvSpPr>
              <a:spLocks noChangeShapeType="1"/>
            </p:cNvSpPr>
            <p:nvPr/>
          </p:nvSpPr>
          <p:spPr bwMode="auto">
            <a:xfrm>
              <a:off x="1872" y="1728"/>
              <a:ext cx="25"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9" name="Line 13"/>
            <p:cNvSpPr>
              <a:spLocks noChangeShapeType="1"/>
            </p:cNvSpPr>
            <p:nvPr/>
          </p:nvSpPr>
          <p:spPr bwMode="auto">
            <a:xfrm>
              <a:off x="2976" y="1728"/>
              <a:ext cx="17"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 name="Text Box 14"/>
            <p:cNvSpPr txBox="1">
              <a:spLocks noChangeArrowheads="1"/>
            </p:cNvSpPr>
            <p:nvPr/>
          </p:nvSpPr>
          <p:spPr bwMode="auto">
            <a:xfrm>
              <a:off x="576" y="1776"/>
              <a:ext cx="4512"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solidFill>
                    <a:schemeClr val="accent2"/>
                  </a:solidFill>
                  <a:latin typeface="Times New Roman" pitchFamily="18" charset="0"/>
                </a:rPr>
                <a:t>       </a:t>
              </a:r>
              <a:r>
                <a:rPr kumimoji="1" lang="en-US" altLang="zh-CN" sz="3200" b="1">
                  <a:latin typeface="Times New Roman" pitchFamily="18" charset="0"/>
                </a:rPr>
                <a:t>P                 Q</a:t>
              </a:r>
              <a:r>
                <a:rPr kumimoji="1" lang="en-US" altLang="zh-CN" sz="3200" b="1">
                  <a:solidFill>
                    <a:schemeClr val="accent2"/>
                  </a:solidFill>
                  <a:latin typeface="Times New Roman" pitchFamily="18" charset="0"/>
                </a:rPr>
                <a:t>                 </a:t>
              </a:r>
              <a:r>
                <a:rPr kumimoji="1" lang="en-US" altLang="zh-CN" sz="3200" b="1">
                  <a:latin typeface="Times New Roman" pitchFamily="18" charset="0"/>
                </a:rPr>
                <a:t>P</a:t>
              </a:r>
              <a:r>
                <a:rPr kumimoji="1" lang="en-US" altLang="zh-CN" sz="3200" b="1">
                  <a:latin typeface="宋体" charset="-122"/>
                  <a:sym typeface="Symbol" pitchFamily="18" charset="2"/>
                </a:rPr>
                <a:t></a:t>
              </a:r>
              <a:r>
                <a:rPr kumimoji="1" lang="en-US" altLang="zh-CN" sz="3200" b="1">
                  <a:latin typeface="Times New Roman" pitchFamily="18" charset="0"/>
                </a:rPr>
                <a:t>Q</a:t>
              </a:r>
            </a:p>
            <a:p>
              <a:pPr eaLnBrk="1" hangingPunct="1">
                <a:spcBef>
                  <a:spcPct val="50000"/>
                </a:spcBef>
              </a:pPr>
              <a:r>
                <a:rPr kumimoji="1" lang="zh-CN" altLang="en-US" sz="2400" b="1">
                  <a:latin typeface="Times New Roman" pitchFamily="18" charset="0"/>
                </a:rPr>
                <a:t>小王借钱不还    我替他还          （我给小王担保）</a:t>
              </a:r>
            </a:p>
          </p:txBody>
        </p:sp>
        <p:sp>
          <p:nvSpPr>
            <p:cNvPr id="32781" name="Text Box 15"/>
            <p:cNvSpPr txBox="1">
              <a:spLocks noChangeArrowheads="1"/>
            </p:cNvSpPr>
            <p:nvPr/>
          </p:nvSpPr>
          <p:spPr bwMode="auto">
            <a:xfrm>
              <a:off x="801" y="2544"/>
              <a:ext cx="42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dirty="0">
                  <a:solidFill>
                    <a:schemeClr val="accent2"/>
                  </a:solidFill>
                  <a:latin typeface="Times New Roman" pitchFamily="18" charset="0"/>
                </a:rPr>
                <a:t>     </a:t>
              </a:r>
              <a:r>
                <a:rPr kumimoji="1" lang="en-US" altLang="zh-CN" sz="3200" dirty="0">
                  <a:solidFill>
                    <a:srgbClr val="FF0000"/>
                  </a:solidFill>
                  <a:latin typeface="Times New Roman" pitchFamily="18" charset="0"/>
                </a:rPr>
                <a:t>F              </a:t>
              </a:r>
              <a:r>
                <a:rPr kumimoji="1" lang="en-US" altLang="zh-CN" sz="3200" dirty="0" err="1">
                  <a:solidFill>
                    <a:srgbClr val="FF0000"/>
                  </a:solidFill>
                  <a:latin typeface="Times New Roman" pitchFamily="18" charset="0"/>
                </a:rPr>
                <a:t>F</a:t>
              </a:r>
              <a:r>
                <a:rPr kumimoji="1" lang="en-US" altLang="zh-CN" sz="3200" dirty="0">
                  <a:solidFill>
                    <a:srgbClr val="FF0000"/>
                  </a:solidFill>
                  <a:latin typeface="Times New Roman" pitchFamily="18" charset="0"/>
                </a:rPr>
                <a:t>                    T                </a:t>
              </a:r>
            </a:p>
          </p:txBody>
        </p:sp>
        <p:sp>
          <p:nvSpPr>
            <p:cNvPr id="32782" name="Text Box 16"/>
            <p:cNvSpPr txBox="1">
              <a:spLocks noChangeArrowheads="1"/>
            </p:cNvSpPr>
            <p:nvPr/>
          </p:nvSpPr>
          <p:spPr bwMode="auto">
            <a:xfrm>
              <a:off x="736" y="2976"/>
              <a:ext cx="393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solidFill>
                    <a:schemeClr val="accent2"/>
                  </a:solidFill>
                  <a:latin typeface="Times New Roman" pitchFamily="18" charset="0"/>
                </a:rPr>
                <a:t>      </a:t>
              </a:r>
              <a:r>
                <a:rPr kumimoji="1" lang="en-US" altLang="zh-CN" sz="3200">
                  <a:solidFill>
                    <a:srgbClr val="FF0000"/>
                  </a:solidFill>
                  <a:latin typeface="Times New Roman" pitchFamily="18" charset="0"/>
                </a:rPr>
                <a:t>F              T                    T</a:t>
              </a:r>
              <a:r>
                <a:rPr kumimoji="1" lang="en-US" altLang="zh-CN" sz="3200">
                  <a:solidFill>
                    <a:schemeClr val="accent2"/>
                  </a:solidFill>
                  <a:latin typeface="Times New Roman" pitchFamily="18" charset="0"/>
                </a:rPr>
                <a:t>                </a:t>
              </a:r>
            </a:p>
          </p:txBody>
        </p:sp>
        <p:sp>
          <p:nvSpPr>
            <p:cNvPr id="32783" name="Text Box 17"/>
            <p:cNvSpPr txBox="1">
              <a:spLocks noChangeArrowheads="1"/>
            </p:cNvSpPr>
            <p:nvPr/>
          </p:nvSpPr>
          <p:spPr bwMode="auto">
            <a:xfrm>
              <a:off x="791" y="3312"/>
              <a:ext cx="393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solidFill>
                    <a:schemeClr val="accent2"/>
                  </a:solidFill>
                  <a:latin typeface="Times New Roman" pitchFamily="18" charset="0"/>
                </a:rPr>
                <a:t>     </a:t>
              </a:r>
              <a:r>
                <a:rPr kumimoji="1" lang="en-US" altLang="zh-CN" sz="3200">
                  <a:latin typeface="Times New Roman" pitchFamily="18" charset="0"/>
                </a:rPr>
                <a:t>T              F                    F</a:t>
              </a:r>
              <a:r>
                <a:rPr kumimoji="1" lang="en-US" altLang="zh-CN" sz="3200">
                  <a:solidFill>
                    <a:schemeClr val="accent2"/>
                  </a:solidFill>
                  <a:latin typeface="Times New Roman" pitchFamily="18" charset="0"/>
                </a:rPr>
                <a:t>                </a:t>
              </a:r>
            </a:p>
          </p:txBody>
        </p:sp>
        <p:sp>
          <p:nvSpPr>
            <p:cNvPr id="32784" name="Text Box 18"/>
            <p:cNvSpPr txBox="1">
              <a:spLocks noChangeArrowheads="1"/>
            </p:cNvSpPr>
            <p:nvPr/>
          </p:nvSpPr>
          <p:spPr bwMode="auto">
            <a:xfrm>
              <a:off x="747" y="3648"/>
              <a:ext cx="39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solidFill>
                    <a:schemeClr val="accent2"/>
                  </a:solidFill>
                  <a:latin typeface="Times New Roman" pitchFamily="18" charset="0"/>
                </a:rPr>
                <a:t>      </a:t>
              </a:r>
              <a:r>
                <a:rPr kumimoji="1" lang="en-US" altLang="zh-CN" sz="3200">
                  <a:latin typeface="Times New Roman" pitchFamily="18" charset="0"/>
                </a:rPr>
                <a:t>T              T                    T</a:t>
              </a:r>
              <a:r>
                <a:rPr kumimoji="1" lang="en-US" altLang="zh-CN" sz="3200">
                  <a:solidFill>
                    <a:schemeClr val="accent2"/>
                  </a:solidFill>
                  <a:latin typeface="Times New Roman" pitchFamily="18" charset="0"/>
                </a:rPr>
                <a:t>                </a:t>
              </a:r>
            </a:p>
          </p:txBody>
        </p:sp>
      </p:grpSp>
    </p:spTree>
    <p:extLst>
      <p:ext uri="{BB962C8B-B14F-4D97-AF65-F5344CB8AC3E}">
        <p14:creationId xmlns:p14="http://schemas.microsoft.com/office/powerpoint/2010/main" val="365849898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56325"/>
                                        </p:tgtEl>
                                        <p:attrNameLst>
                                          <p:attrName>style.visibility</p:attrName>
                                        </p:attrNameLst>
                                      </p:cBhvr>
                                      <p:to>
                                        <p:strVal val="visible"/>
                                      </p:to>
                                    </p:set>
                                    <p:animEffect transition="in" filter="wipe(left)">
                                      <p:cBhvr>
                                        <p:cTn id="7"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1124744"/>
            <a:ext cx="8280920" cy="1569660"/>
          </a:xfrm>
          <a:prstGeom prst="rect">
            <a:avLst/>
          </a:prstGeom>
        </p:spPr>
        <p:txBody>
          <a:bodyPr wrap="square">
            <a:spAutoFit/>
          </a:bodyPr>
          <a:lstStyle/>
          <a:p>
            <a:r>
              <a:rPr lang="en-US" altLang="zh-CN" dirty="0" smtClean="0"/>
              <a:t>        </a:t>
            </a:r>
            <a:r>
              <a:rPr lang="zh-CN" altLang="en-US" dirty="0" smtClean="0"/>
              <a:t>离散数学可以看成是构</a:t>
            </a:r>
            <a:r>
              <a:rPr lang="zh-CN" altLang="en-US" dirty="0"/>
              <a:t>筑在数学和计算机科学之间的桥梁，因为离散数学既离不开集合论、图论等数学知识，又和计算机科学中的数据库理论、数据结构等相关，它可以引导人们进入计算机科学的思维领域，促进了计算机科学的发展。</a:t>
            </a:r>
          </a:p>
        </p:txBody>
      </p:sp>
      <p:sp>
        <p:nvSpPr>
          <p:cNvPr id="4" name="矩形 3"/>
          <p:cNvSpPr/>
          <p:nvPr/>
        </p:nvSpPr>
        <p:spPr>
          <a:xfrm>
            <a:off x="467544" y="3212976"/>
            <a:ext cx="8208912" cy="1938992"/>
          </a:xfrm>
          <a:prstGeom prst="rect">
            <a:avLst/>
          </a:prstGeom>
        </p:spPr>
        <p:txBody>
          <a:bodyPr wrap="square">
            <a:spAutoFit/>
          </a:bodyPr>
          <a:lstStyle/>
          <a:p>
            <a:r>
              <a:rPr lang="en-US" altLang="zh-CN" dirty="0" smtClean="0"/>
              <a:t>        </a:t>
            </a:r>
            <a:r>
              <a:rPr lang="zh-CN" altLang="en-US" dirty="0" smtClean="0"/>
              <a:t>离散数学是传统</a:t>
            </a:r>
            <a:r>
              <a:rPr lang="zh-CN" altLang="en-US" dirty="0"/>
              <a:t>的逻辑学，集合论（包括函数），数论基础，算法设计，组合分析，离散概率，关系理论，图论与树，抽象代数（包括代数系统，群、环、域等），布尔代数，计算模型（语言与自动机）等汇集起来的一门综合学科。离散数学的应用遍及现代科学技术的诸多领域。</a:t>
            </a:r>
          </a:p>
        </p:txBody>
      </p:sp>
    </p:spTree>
    <p:extLst>
      <p:ext uri="{BB962C8B-B14F-4D97-AF65-F5344CB8AC3E}">
        <p14:creationId xmlns:p14="http://schemas.microsoft.com/office/powerpoint/2010/main" val="58527255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type="body" idx="1"/>
          </p:nvPr>
        </p:nvSpPr>
        <p:spPr>
          <a:xfrm>
            <a:off x="683568" y="1268760"/>
            <a:ext cx="8269288" cy="2590800"/>
          </a:xfrm>
        </p:spPr>
        <p:txBody>
          <a:bodyPr/>
          <a:lstStyle/>
          <a:p>
            <a:pPr marL="0" indent="292100" eaLnBrk="1" hangingPunct="1">
              <a:lnSpc>
                <a:spcPct val="160000"/>
              </a:lnSpc>
              <a:buFont typeface="Wingdings" charset="0"/>
              <a:buNone/>
            </a:pPr>
            <a:r>
              <a:rPr lang="en-US" altLang="zh-CN" sz="2000" dirty="0">
                <a:latin typeface="华文中宋"/>
                <a:ea typeface="华文中宋"/>
                <a:cs typeface="华文中宋"/>
              </a:rPr>
              <a:t>“</a:t>
            </a:r>
            <a:r>
              <a:rPr lang="zh-CN" altLang="en-US" sz="2000" dirty="0">
                <a:latin typeface="华文中宋"/>
                <a:ea typeface="华文中宋"/>
                <a:cs typeface="华文中宋"/>
              </a:rPr>
              <a:t>你可以上校园网，仅当你是计算机专业的学生或者你非新生”</a:t>
            </a:r>
          </a:p>
          <a:p>
            <a:pPr marL="0" indent="292100" eaLnBrk="1" hangingPunct="1">
              <a:lnSpc>
                <a:spcPct val="160000"/>
              </a:lnSpc>
              <a:buFont typeface="Wingdings" charset="0"/>
              <a:buNone/>
            </a:pPr>
            <a:r>
              <a:rPr lang="en-US" altLang="zh-CN" sz="2000" dirty="0">
                <a:latin typeface="华文中宋"/>
                <a:ea typeface="华文中宋"/>
                <a:cs typeface="华文中宋"/>
              </a:rPr>
              <a:t>a</a:t>
            </a:r>
            <a:r>
              <a:rPr lang="zh-CN" altLang="en-US" sz="2000" dirty="0">
                <a:latin typeface="华文中宋"/>
                <a:ea typeface="华文中宋"/>
                <a:cs typeface="华文中宋"/>
              </a:rPr>
              <a:t>：你可以上校园网</a:t>
            </a:r>
          </a:p>
          <a:p>
            <a:pPr marL="0" indent="292100" eaLnBrk="1" hangingPunct="1">
              <a:lnSpc>
                <a:spcPct val="160000"/>
              </a:lnSpc>
              <a:buFont typeface="Wingdings" charset="0"/>
              <a:buNone/>
            </a:pPr>
            <a:r>
              <a:rPr lang="en-US" altLang="zh-CN" sz="2000" dirty="0">
                <a:latin typeface="华文中宋"/>
                <a:ea typeface="华文中宋"/>
                <a:cs typeface="华文中宋"/>
              </a:rPr>
              <a:t>c</a:t>
            </a:r>
            <a:r>
              <a:rPr lang="zh-CN" altLang="en-US" sz="2000" dirty="0">
                <a:latin typeface="华文中宋"/>
                <a:ea typeface="华文中宋"/>
                <a:cs typeface="华文中宋"/>
              </a:rPr>
              <a:t>：你是计算机专业的学生；</a:t>
            </a:r>
          </a:p>
          <a:p>
            <a:pPr marL="0" indent="292100" eaLnBrk="1" hangingPunct="1">
              <a:lnSpc>
                <a:spcPct val="160000"/>
              </a:lnSpc>
              <a:buFont typeface="Wingdings" charset="0"/>
              <a:buNone/>
            </a:pPr>
            <a:r>
              <a:rPr lang="en-US" altLang="zh-CN" sz="2000" dirty="0">
                <a:latin typeface="华文中宋"/>
                <a:ea typeface="华文中宋"/>
                <a:cs typeface="华文中宋"/>
              </a:rPr>
              <a:t>f</a:t>
            </a:r>
            <a:r>
              <a:rPr lang="zh-CN" altLang="en-US" sz="2000" dirty="0">
                <a:latin typeface="华文中宋"/>
                <a:ea typeface="华文中宋"/>
                <a:cs typeface="华文中宋"/>
              </a:rPr>
              <a:t>：你是新生</a:t>
            </a:r>
          </a:p>
        </p:txBody>
      </p:sp>
      <p:grpSp>
        <p:nvGrpSpPr>
          <p:cNvPr id="2" name="Group 6"/>
          <p:cNvGrpSpPr>
            <a:grpSpLocks/>
          </p:cNvGrpSpPr>
          <p:nvPr/>
        </p:nvGrpSpPr>
        <p:grpSpPr bwMode="auto">
          <a:xfrm>
            <a:off x="2915816" y="3861048"/>
            <a:ext cx="3124200" cy="1101725"/>
            <a:chOff x="1584" y="2976"/>
            <a:chExt cx="1968" cy="694"/>
          </a:xfrm>
        </p:grpSpPr>
        <p:sp>
          <p:nvSpPr>
            <p:cNvPr id="3079" name="Text Box 4"/>
            <p:cNvSpPr txBox="1">
              <a:spLocks noChangeArrowheads="1"/>
            </p:cNvSpPr>
            <p:nvPr/>
          </p:nvSpPr>
          <p:spPr bwMode="auto">
            <a:xfrm>
              <a:off x="1584" y="2976"/>
              <a:ext cx="1968" cy="694"/>
            </a:xfrm>
            <a:prstGeom prst="rect">
              <a:avLst/>
            </a:prstGeom>
            <a:solidFill>
              <a:srgbClr val="FFFFCC"/>
            </a:solidFill>
            <a:ln w="9525">
              <a:solidFill>
                <a:schemeClr val="bg2"/>
              </a:solidFill>
              <a:miter lim="800000"/>
              <a:headEnd/>
              <a:tailEnd/>
            </a:ln>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40000"/>
                </a:lnSpc>
              </a:pPr>
              <a:r>
                <a:rPr lang="en-US" altLang="zh-CN" dirty="0">
                  <a:solidFill>
                    <a:srgbClr val="FF0000"/>
                  </a:solidFill>
                </a:rPr>
                <a:t>Solution:</a:t>
              </a:r>
            </a:p>
            <a:p>
              <a:pPr eaLnBrk="1" hangingPunct="1">
                <a:lnSpc>
                  <a:spcPct val="140000"/>
                </a:lnSpc>
              </a:pPr>
              <a:r>
                <a:rPr lang="en-US" altLang="zh-CN" dirty="0">
                  <a:solidFill>
                    <a:srgbClr val="FF0000"/>
                  </a:solidFill>
                </a:rPr>
                <a:t> a → (c∨      f  ). </a:t>
              </a:r>
              <a:endParaRPr lang="en-US" altLang="zh-CN" b="0" dirty="0">
                <a:solidFill>
                  <a:srgbClr val="FF0000"/>
                </a:solidFill>
                <a:latin typeface="Tahoma" charset="0"/>
              </a:endParaRPr>
            </a:p>
          </p:txBody>
        </p:sp>
        <p:graphicFrame>
          <p:nvGraphicFramePr>
            <p:cNvPr id="3074" name="Object 5"/>
            <p:cNvGraphicFramePr>
              <a:graphicFrameLocks noChangeAspect="1"/>
            </p:cNvGraphicFramePr>
            <p:nvPr/>
          </p:nvGraphicFramePr>
          <p:xfrm>
            <a:off x="2448" y="3483"/>
            <a:ext cx="240" cy="165"/>
          </p:xfrm>
          <a:graphic>
            <a:graphicData uri="http://schemas.openxmlformats.org/presentationml/2006/ole">
              <mc:AlternateContent xmlns:mc="http://schemas.openxmlformats.org/markup-compatibility/2006">
                <mc:Choice xmlns:v="urn:schemas-microsoft-com:vml" Requires="v">
                  <p:oleObj spid="_x0000_s49159" name="公式" r:id="rId4" imgW="152268" imgH="101512" progId="Equation.3">
                    <p:embed/>
                  </p:oleObj>
                </mc:Choice>
                <mc:Fallback>
                  <p:oleObj name="公式" r:id="rId4" imgW="152268" imgH="1015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3483"/>
                          <a:ext cx="24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79" name="Text Box 7"/>
          <p:cNvSpPr txBox="1">
            <a:spLocks noChangeArrowheads="1"/>
          </p:cNvSpPr>
          <p:nvPr/>
        </p:nvSpPr>
        <p:spPr bwMode="auto">
          <a:xfrm>
            <a:off x="1403350" y="5300663"/>
            <a:ext cx="64817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b="0" dirty="0">
                <a:solidFill>
                  <a:srgbClr val="FF0000"/>
                </a:solidFill>
                <a:latin typeface="Tahoma" charset="0"/>
              </a:rPr>
              <a:t>一定要注意前件和后件，也就是条件和结论，根据逻辑关系（</a:t>
            </a:r>
            <a:r>
              <a:rPr lang="en-US" altLang="zh-CN" b="0" dirty="0">
                <a:solidFill>
                  <a:srgbClr val="FF0000"/>
                </a:solidFill>
                <a:latin typeface="Tahoma" charset="0"/>
              </a:rPr>
              <a:t>q</a:t>
            </a:r>
            <a:r>
              <a:rPr lang="zh-CN" altLang="en-US" b="0" dirty="0">
                <a:solidFill>
                  <a:srgbClr val="FF0000"/>
                </a:solidFill>
                <a:latin typeface="Tahoma" charset="0"/>
              </a:rPr>
              <a:t>是</a:t>
            </a:r>
            <a:r>
              <a:rPr lang="en-US" altLang="zh-CN" b="0" dirty="0">
                <a:solidFill>
                  <a:srgbClr val="FF0000"/>
                </a:solidFill>
                <a:latin typeface="Tahoma" charset="0"/>
              </a:rPr>
              <a:t>p</a:t>
            </a:r>
            <a:r>
              <a:rPr lang="zh-CN" altLang="en-US" b="0" dirty="0">
                <a:solidFill>
                  <a:srgbClr val="FF0000"/>
                </a:solidFill>
                <a:latin typeface="Tahoma" charset="0"/>
              </a:rPr>
              <a:t>的必要条件来确定）。</a:t>
            </a:r>
          </a:p>
        </p:txBody>
      </p:sp>
      <p:sp>
        <p:nvSpPr>
          <p:cNvPr id="8" name="Rectangle 2"/>
          <p:cNvSpPr>
            <a:spLocks noGrp="1" noChangeArrowheads="1"/>
          </p:cNvSpPr>
          <p:nvPr>
            <p:ph type="title"/>
          </p:nvPr>
        </p:nvSpPr>
        <p:spPr>
          <a:xfrm>
            <a:off x="611560" y="836712"/>
            <a:ext cx="2971800" cy="541338"/>
          </a:xfrm>
        </p:spPr>
        <p:txBody>
          <a:bodyPr/>
          <a:lstStyle/>
          <a:p>
            <a:pPr eaLnBrk="1" hangingPunct="1"/>
            <a:r>
              <a:rPr lang="en-US" altLang="zh-CN" sz="2800" b="0" dirty="0" smtClean="0">
                <a:solidFill>
                  <a:schemeClr val="accent6"/>
                </a:solidFill>
                <a:effectLst>
                  <a:outerShdw blurRad="38100" dist="38100" dir="2700000" algn="tl">
                    <a:srgbClr val="DDDDDD"/>
                  </a:outerShdw>
                </a:effectLst>
                <a:latin typeface="Arial Black" charset="0"/>
                <a:ea typeface="宋体" charset="0"/>
              </a:rPr>
              <a:t>EXAMPLE 7</a:t>
            </a:r>
            <a:r>
              <a:rPr lang="en-US" altLang="zh-CN" sz="500" b="0" dirty="0" smtClean="0">
                <a:solidFill>
                  <a:schemeClr val="accent6"/>
                </a:solidFill>
                <a:effectLst>
                  <a:outerShdw blurRad="38100" dist="38100" dir="2700000" algn="tl">
                    <a:srgbClr val="DDDDDD"/>
                  </a:outerShdw>
                </a:effectLst>
                <a:latin typeface="Arial Black" charset="0"/>
                <a:ea typeface="宋体" charset="0"/>
              </a:rPr>
              <a:t> 2</a:t>
            </a:r>
            <a:r>
              <a:rPr lang="en-US" altLang="zh-CN" sz="2800" b="0" dirty="0" smtClean="0">
                <a:solidFill>
                  <a:schemeClr val="accent6"/>
                </a:solidFill>
                <a:effectLst>
                  <a:outerShdw blurRad="38100" dist="38100" dir="2700000" algn="tl">
                    <a:srgbClr val="DDDDDD"/>
                  </a:outerShdw>
                </a:effectLst>
                <a:latin typeface="Arial Black" charset="0"/>
                <a:ea typeface="宋体" charset="0"/>
              </a:rPr>
              <a:t>  </a:t>
            </a:r>
            <a:endParaRPr lang="en-US" altLang="zh-CN" sz="2800" b="0" dirty="0">
              <a:solidFill>
                <a:schemeClr val="accent6"/>
              </a:solidFill>
              <a:effectLst>
                <a:outerShdw blurRad="38100" dist="38100" dir="2700000" algn="tl">
                  <a:srgbClr val="DDDDDD"/>
                </a:outerShdw>
              </a:effectLst>
              <a:latin typeface="Arial Black" charset="0"/>
              <a:ea typeface="宋体" charset="0"/>
            </a:endParaRPr>
          </a:p>
        </p:txBody>
      </p:sp>
    </p:spTree>
    <p:extLst>
      <p:ext uri="{BB962C8B-B14F-4D97-AF65-F5344CB8AC3E}">
        <p14:creationId xmlns:p14="http://schemas.microsoft.com/office/powerpoint/2010/main" val="254531001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679"/>
                                        </p:tgtEl>
                                        <p:attrNameLst>
                                          <p:attrName>style.visibility</p:attrName>
                                        </p:attrNameLst>
                                      </p:cBhvr>
                                      <p:to>
                                        <p:strVal val="visible"/>
                                      </p:to>
                                    </p:set>
                                    <p:animEffect transition="in" filter="wipe(left)">
                                      <p:cBhvr>
                                        <p:cTn id="13"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1" name="Rectangle 3"/>
          <p:cNvSpPr>
            <a:spLocks noGrp="1" noRot="1" noChangeArrowheads="1"/>
          </p:cNvSpPr>
          <p:nvPr>
            <p:ph type="body" idx="1"/>
          </p:nvPr>
        </p:nvSpPr>
        <p:spPr>
          <a:xfrm>
            <a:off x="360363" y="1412776"/>
            <a:ext cx="8783637" cy="4320455"/>
          </a:xfrm>
        </p:spPr>
        <p:txBody>
          <a:bodyPr/>
          <a:lstStyle/>
          <a:p>
            <a:pPr eaLnBrk="1" hangingPunct="1">
              <a:lnSpc>
                <a:spcPct val="90000"/>
              </a:lnSpc>
              <a:buFont typeface="Wingdings" pitchFamily="2" charset="2"/>
              <a:buNone/>
            </a:pPr>
            <a:r>
              <a:rPr kumimoji="0" lang="zh-CN" altLang="en-US" sz="3600" b="1" dirty="0" smtClean="0"/>
              <a:t>令：</a:t>
            </a:r>
            <a:r>
              <a:rPr kumimoji="0" lang="en-US" altLang="zh-CN" sz="3600" b="1" dirty="0" smtClean="0"/>
              <a:t>P</a:t>
            </a:r>
            <a:r>
              <a:rPr kumimoji="0" lang="zh-CN" altLang="en-US" sz="3600" b="1" dirty="0" smtClean="0"/>
              <a:t>：天气好。   </a:t>
            </a:r>
            <a:r>
              <a:rPr kumimoji="0" lang="en-US" altLang="zh-CN" sz="3600" b="1" dirty="0" smtClean="0"/>
              <a:t>Q</a:t>
            </a:r>
            <a:r>
              <a:rPr kumimoji="0" lang="zh-CN" altLang="en-US" sz="3600" b="1" dirty="0" smtClean="0"/>
              <a:t>：我去公园。</a:t>
            </a:r>
          </a:p>
          <a:p>
            <a:pPr eaLnBrk="1" hangingPunct="1">
              <a:lnSpc>
                <a:spcPct val="90000"/>
              </a:lnSpc>
              <a:buFont typeface="Wingdings" pitchFamily="2" charset="2"/>
              <a:buNone/>
            </a:pPr>
            <a:r>
              <a:rPr kumimoji="0" lang="en-US" altLang="zh-CN" sz="3600" b="1" dirty="0" smtClean="0"/>
              <a:t>1.</a:t>
            </a:r>
            <a:r>
              <a:rPr kumimoji="0" lang="zh-CN" altLang="en-US" sz="3600" b="1" dirty="0" smtClean="0"/>
              <a:t>如果天气好，我就去公园。</a:t>
            </a:r>
          </a:p>
          <a:p>
            <a:pPr eaLnBrk="1" hangingPunct="1">
              <a:lnSpc>
                <a:spcPct val="90000"/>
              </a:lnSpc>
              <a:buFont typeface="Wingdings" pitchFamily="2" charset="2"/>
              <a:buNone/>
            </a:pPr>
            <a:r>
              <a:rPr kumimoji="0" lang="en-US" altLang="zh-CN" sz="3600" b="1" dirty="0" smtClean="0"/>
              <a:t>2.</a:t>
            </a:r>
            <a:r>
              <a:rPr kumimoji="0" lang="zh-CN" altLang="en-US" sz="3600" b="1" dirty="0" smtClean="0"/>
              <a:t>只要天气好，我就去公园。</a:t>
            </a:r>
          </a:p>
          <a:p>
            <a:pPr eaLnBrk="1" hangingPunct="1">
              <a:lnSpc>
                <a:spcPct val="90000"/>
              </a:lnSpc>
              <a:buFont typeface="Wingdings" pitchFamily="2" charset="2"/>
              <a:buNone/>
            </a:pPr>
            <a:r>
              <a:rPr kumimoji="0" lang="en-US" altLang="zh-CN" sz="3600" b="1" dirty="0" smtClean="0"/>
              <a:t>3.</a:t>
            </a:r>
            <a:r>
              <a:rPr kumimoji="0" lang="zh-CN" altLang="en-US" sz="3600" b="1" dirty="0" smtClean="0"/>
              <a:t>天气好，我就去公园。</a:t>
            </a:r>
          </a:p>
          <a:p>
            <a:pPr eaLnBrk="1" hangingPunct="1">
              <a:lnSpc>
                <a:spcPct val="90000"/>
              </a:lnSpc>
              <a:buFont typeface="Wingdings" pitchFamily="2" charset="2"/>
              <a:buNone/>
            </a:pPr>
            <a:r>
              <a:rPr kumimoji="0" lang="en-US" altLang="zh-CN" sz="3600" b="1" dirty="0" smtClean="0"/>
              <a:t>4.</a:t>
            </a:r>
            <a:r>
              <a:rPr kumimoji="0" lang="zh-CN" altLang="en-US" sz="3600" b="1" dirty="0" smtClean="0"/>
              <a:t>仅当天气好，我才去公园。</a:t>
            </a:r>
          </a:p>
          <a:p>
            <a:pPr eaLnBrk="1" hangingPunct="1">
              <a:lnSpc>
                <a:spcPct val="90000"/>
              </a:lnSpc>
              <a:buFont typeface="Wingdings" pitchFamily="2" charset="2"/>
              <a:buNone/>
            </a:pPr>
            <a:r>
              <a:rPr kumimoji="0" lang="en-US" altLang="zh-CN" sz="3600" b="1" dirty="0" smtClean="0"/>
              <a:t>5.</a:t>
            </a:r>
            <a:r>
              <a:rPr kumimoji="0" lang="zh-CN" altLang="en-US" sz="3600" b="1" dirty="0" smtClean="0"/>
              <a:t>只有天气好，我才去公园。</a:t>
            </a:r>
          </a:p>
          <a:p>
            <a:pPr eaLnBrk="1" hangingPunct="1">
              <a:lnSpc>
                <a:spcPct val="90000"/>
              </a:lnSpc>
              <a:buFont typeface="Wingdings" pitchFamily="2" charset="2"/>
              <a:buNone/>
            </a:pPr>
            <a:r>
              <a:rPr kumimoji="0" lang="en-US" altLang="zh-CN" sz="3600" b="1" dirty="0" smtClean="0"/>
              <a:t>6.</a:t>
            </a:r>
            <a:r>
              <a:rPr kumimoji="0" lang="zh-CN" altLang="en-US" sz="3600" b="1" dirty="0" smtClean="0"/>
              <a:t>我去公园，仅当天气好。</a:t>
            </a:r>
          </a:p>
        </p:txBody>
      </p:sp>
    </p:spTree>
    <p:extLst>
      <p:ext uri="{BB962C8B-B14F-4D97-AF65-F5344CB8AC3E}">
        <p14:creationId xmlns:p14="http://schemas.microsoft.com/office/powerpoint/2010/main" val="117171983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8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85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85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85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8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txBox="1">
            <a:spLocks noChangeArrowheads="1"/>
          </p:cNvSpPr>
          <p:nvPr/>
        </p:nvSpPr>
        <p:spPr bwMode="auto">
          <a:xfrm>
            <a:off x="539552" y="1844824"/>
            <a:ext cx="82153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sz="3200" dirty="0" err="1">
                <a:solidFill>
                  <a:srgbClr val="FF0000"/>
                </a:solidFill>
                <a:latin typeface="华文中宋"/>
                <a:ea typeface="华文中宋"/>
                <a:cs typeface="华文中宋"/>
              </a:rPr>
              <a:t>p→q</a:t>
            </a:r>
            <a:r>
              <a:rPr lang="zh-CN" altLang="en-US" sz="3200" dirty="0">
                <a:solidFill>
                  <a:srgbClr val="FF0000"/>
                </a:solidFill>
                <a:latin typeface="华文中宋"/>
                <a:ea typeface="华文中宋"/>
                <a:cs typeface="华文中宋"/>
              </a:rPr>
              <a:t>逻辑关系</a:t>
            </a:r>
            <a:r>
              <a:rPr lang="zh-CN" altLang="en-US" sz="3200" dirty="0" smtClean="0">
                <a:solidFill>
                  <a:srgbClr val="FF0000"/>
                </a:solidFill>
                <a:latin typeface="华文中宋"/>
                <a:ea typeface="华文中宋"/>
                <a:cs typeface="华文中宋"/>
              </a:rPr>
              <a:t>：</a:t>
            </a:r>
            <a:r>
              <a:rPr lang="en-US" altLang="zh-CN" sz="3200" dirty="0" smtClean="0">
                <a:solidFill>
                  <a:srgbClr val="FF0000"/>
                </a:solidFill>
                <a:latin typeface="华文中宋"/>
                <a:ea typeface="华文中宋"/>
                <a:cs typeface="华文中宋"/>
              </a:rPr>
              <a:t>p</a:t>
            </a:r>
            <a:r>
              <a:rPr lang="zh-CN" altLang="en-US" sz="3200" dirty="0" smtClean="0">
                <a:solidFill>
                  <a:srgbClr val="FF0000"/>
                </a:solidFill>
                <a:latin typeface="华文中宋"/>
                <a:ea typeface="华文中宋"/>
                <a:cs typeface="华文中宋"/>
              </a:rPr>
              <a:t>为</a:t>
            </a:r>
            <a:r>
              <a:rPr lang="en-US" altLang="zh-CN" sz="3200" dirty="0" smtClean="0">
                <a:solidFill>
                  <a:srgbClr val="FF0000"/>
                </a:solidFill>
                <a:latin typeface="华文中宋"/>
                <a:ea typeface="华文中宋"/>
                <a:cs typeface="华文中宋"/>
              </a:rPr>
              <a:t>q</a:t>
            </a:r>
            <a:r>
              <a:rPr lang="zh-CN" altLang="en-US" sz="3200" dirty="0" smtClean="0">
                <a:solidFill>
                  <a:srgbClr val="FF0000"/>
                </a:solidFill>
                <a:latin typeface="华文中宋"/>
                <a:ea typeface="华文中宋"/>
                <a:cs typeface="华文中宋"/>
              </a:rPr>
              <a:t>的充分条件；</a:t>
            </a:r>
            <a:r>
              <a:rPr lang="en-US" altLang="zh-CN" sz="3200" dirty="0" smtClean="0">
                <a:solidFill>
                  <a:srgbClr val="FF0000"/>
                </a:solidFill>
                <a:latin typeface="华文中宋"/>
                <a:ea typeface="华文中宋"/>
                <a:cs typeface="华文中宋"/>
              </a:rPr>
              <a:t>q</a:t>
            </a:r>
            <a:r>
              <a:rPr lang="zh-CN" altLang="en-US" sz="3200" dirty="0">
                <a:solidFill>
                  <a:srgbClr val="FF0000"/>
                </a:solidFill>
                <a:latin typeface="华文中宋"/>
                <a:ea typeface="华文中宋"/>
                <a:cs typeface="华文中宋"/>
              </a:rPr>
              <a:t>为</a:t>
            </a:r>
            <a:r>
              <a:rPr lang="en-US" altLang="zh-CN" sz="3200" dirty="0">
                <a:solidFill>
                  <a:srgbClr val="FF0000"/>
                </a:solidFill>
                <a:latin typeface="华文中宋"/>
                <a:ea typeface="华文中宋"/>
                <a:cs typeface="华文中宋"/>
              </a:rPr>
              <a:t>p</a:t>
            </a:r>
            <a:r>
              <a:rPr lang="zh-CN" altLang="en-US" sz="3200" dirty="0">
                <a:solidFill>
                  <a:srgbClr val="FF0000"/>
                </a:solidFill>
                <a:latin typeface="华文中宋"/>
                <a:ea typeface="华文中宋"/>
                <a:cs typeface="华文中宋"/>
              </a:rPr>
              <a:t>的必要条件。（不管用什么样的自然语言来描述）</a:t>
            </a:r>
          </a:p>
        </p:txBody>
      </p:sp>
      <p:sp>
        <p:nvSpPr>
          <p:cNvPr id="4" name="TextBox 7"/>
          <p:cNvSpPr txBox="1">
            <a:spLocks noChangeArrowheads="1"/>
          </p:cNvSpPr>
          <p:nvPr/>
        </p:nvSpPr>
        <p:spPr bwMode="auto">
          <a:xfrm>
            <a:off x="683568" y="3645024"/>
            <a:ext cx="82153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sz="3200" dirty="0" err="1">
                <a:solidFill>
                  <a:srgbClr val="FF0000"/>
                </a:solidFill>
                <a:latin typeface="华文中宋"/>
                <a:ea typeface="华文中宋"/>
                <a:cs typeface="华文中宋"/>
              </a:rPr>
              <a:t>p→</a:t>
            </a:r>
            <a:r>
              <a:rPr lang="en-US" altLang="zh-CN" sz="3200" dirty="0" err="1" smtClean="0">
                <a:solidFill>
                  <a:srgbClr val="FF0000"/>
                </a:solidFill>
                <a:latin typeface="华文中宋"/>
                <a:ea typeface="华文中宋"/>
                <a:cs typeface="华文中宋"/>
              </a:rPr>
              <a:t>q</a:t>
            </a:r>
            <a:r>
              <a:rPr lang="zh-CN" altLang="en-US" sz="3200" dirty="0" smtClean="0">
                <a:solidFill>
                  <a:srgbClr val="FF0000"/>
                </a:solidFill>
                <a:latin typeface="华文中宋"/>
                <a:ea typeface="华文中宋"/>
                <a:cs typeface="华文中宋"/>
              </a:rPr>
              <a:t>和</a:t>
            </a:r>
            <a:r>
              <a:rPr lang="en-US" altLang="zh-CN" sz="3200" dirty="0" smtClean="0">
                <a:solidFill>
                  <a:srgbClr val="FF0000"/>
                </a:solidFill>
              </a:rPr>
              <a:t>¬</a:t>
            </a:r>
            <a:r>
              <a:rPr lang="en-US" altLang="zh-CN" sz="3200" dirty="0">
                <a:solidFill>
                  <a:srgbClr val="FF0000"/>
                </a:solidFill>
                <a:latin typeface="华文中宋"/>
                <a:ea typeface="华文中宋"/>
                <a:cs typeface="华文中宋"/>
              </a:rPr>
              <a:t>q</a:t>
            </a:r>
            <a:r>
              <a:rPr lang="en-US" altLang="zh-CN" sz="3200" dirty="0" smtClean="0">
                <a:solidFill>
                  <a:srgbClr val="FF0000"/>
                </a:solidFill>
                <a:latin typeface="华文中宋"/>
                <a:ea typeface="华文中宋"/>
                <a:cs typeface="华文中宋"/>
              </a:rPr>
              <a:t>→</a:t>
            </a:r>
            <a:r>
              <a:rPr lang="en-US" altLang="zh-CN" sz="3200" dirty="0" smtClean="0">
                <a:solidFill>
                  <a:srgbClr val="FF0000"/>
                </a:solidFill>
              </a:rPr>
              <a:t>¬p</a:t>
            </a:r>
            <a:r>
              <a:rPr lang="zh-CN" altLang="en-US" sz="3200" dirty="0" smtClean="0">
                <a:solidFill>
                  <a:srgbClr val="FF0000"/>
                </a:solidFill>
              </a:rPr>
              <a:t>是等价的，即他们表示同一个意思</a:t>
            </a:r>
            <a:endParaRPr lang="zh-CN" altLang="en-US" sz="3200" dirty="0">
              <a:solidFill>
                <a:srgbClr val="FF0000"/>
              </a:solidFill>
              <a:latin typeface="华文中宋"/>
              <a:ea typeface="华文中宋"/>
              <a:cs typeface="华文中宋"/>
            </a:endParaRPr>
          </a:p>
        </p:txBody>
      </p:sp>
    </p:spTree>
    <p:extLst>
      <p:ext uri="{BB962C8B-B14F-4D97-AF65-F5344CB8AC3E}">
        <p14:creationId xmlns:p14="http://schemas.microsoft.com/office/powerpoint/2010/main" val="200998192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869160"/>
            <a:ext cx="215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Ball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5229523"/>
            <a:ext cx="21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43608" y="764704"/>
            <a:ext cx="6174432" cy="5262979"/>
          </a:xfrm>
          <a:prstGeom prst="rect">
            <a:avLst/>
          </a:prstGeom>
        </p:spPr>
        <p:txBody>
          <a:bodyPr wrap="square">
            <a:spAutoFit/>
          </a:bodyPr>
          <a:lstStyle/>
          <a:p>
            <a:r>
              <a:rPr lang="zh-CN" altLang="zh-CN" b="1" dirty="0">
                <a:solidFill>
                  <a:schemeClr val="accent2"/>
                </a:solidFill>
              </a:rPr>
              <a:t>例</a:t>
            </a:r>
            <a:r>
              <a:rPr lang="en-US" altLang="zh-CN" b="1" dirty="0">
                <a:solidFill>
                  <a:schemeClr val="accent2"/>
                </a:solidFill>
              </a:rPr>
              <a:t>8  </a:t>
            </a:r>
            <a:r>
              <a:rPr lang="zh-CN" altLang="zh-CN" b="1" dirty="0">
                <a:solidFill>
                  <a:schemeClr val="accent2"/>
                </a:solidFill>
              </a:rPr>
              <a:t>设</a:t>
            </a:r>
            <a:r>
              <a:rPr lang="en-US" altLang="zh-CN" b="1" i="1" dirty="0">
                <a:solidFill>
                  <a:schemeClr val="accent2"/>
                </a:solidFill>
              </a:rPr>
              <a:t>p</a:t>
            </a:r>
            <a:r>
              <a:rPr lang="zh-CN" altLang="zh-CN" b="1" dirty="0">
                <a:solidFill>
                  <a:schemeClr val="accent2"/>
                </a:solidFill>
              </a:rPr>
              <a:t>：天冷，</a:t>
            </a:r>
            <a:r>
              <a:rPr lang="en-US" altLang="zh-CN" b="1" i="1" dirty="0">
                <a:solidFill>
                  <a:schemeClr val="accent2"/>
                </a:solidFill>
              </a:rPr>
              <a:t>q</a:t>
            </a:r>
            <a:r>
              <a:rPr lang="zh-CN" altLang="zh-CN" b="1" dirty="0">
                <a:solidFill>
                  <a:schemeClr val="accent2"/>
                </a:solidFill>
              </a:rPr>
              <a:t>：小王穿羽绒服，将下列命题符号化</a:t>
            </a:r>
          </a:p>
          <a:p>
            <a:r>
              <a:rPr lang="zh-CN" altLang="zh-CN" b="1" dirty="0">
                <a:solidFill>
                  <a:schemeClr val="accent2"/>
                </a:solidFill>
              </a:rPr>
              <a:t>（</a:t>
            </a:r>
            <a:r>
              <a:rPr lang="en-US" altLang="zh-CN" b="1" dirty="0">
                <a:solidFill>
                  <a:schemeClr val="accent2"/>
                </a:solidFill>
              </a:rPr>
              <a:t>1</a:t>
            </a:r>
            <a:r>
              <a:rPr lang="zh-CN" altLang="zh-CN" b="1" dirty="0">
                <a:solidFill>
                  <a:schemeClr val="accent2"/>
                </a:solidFill>
              </a:rPr>
              <a:t>）只要天冷，小王就穿羽绒服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）因为天冷，所以小王穿羽绒服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）若小王不穿羽绒服，则天不冷</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4</a:t>
            </a:r>
            <a:r>
              <a:rPr lang="zh-CN" altLang="zh-CN" b="1" dirty="0">
                <a:solidFill>
                  <a:schemeClr val="accent2"/>
                </a:solidFill>
              </a:rPr>
              <a:t>）只有天冷，小王才会穿羽绒服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5</a:t>
            </a:r>
            <a:r>
              <a:rPr lang="zh-CN" altLang="zh-CN" b="1" dirty="0">
                <a:solidFill>
                  <a:schemeClr val="accent2"/>
                </a:solidFill>
              </a:rPr>
              <a:t>）除非天冷，小王才会穿羽绒服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6</a:t>
            </a:r>
            <a:r>
              <a:rPr lang="zh-CN" altLang="zh-CN" b="1" dirty="0">
                <a:solidFill>
                  <a:schemeClr val="accent2"/>
                </a:solidFill>
              </a:rPr>
              <a:t>）如果天不冷，则小王不穿羽绒服</a:t>
            </a:r>
            <a:r>
              <a:rPr lang="en-US" altLang="zh-CN" b="1" dirty="0">
                <a:solidFill>
                  <a:schemeClr val="accent2"/>
                </a:solidFill>
              </a:rPr>
              <a:t>.</a:t>
            </a:r>
            <a:endParaRPr lang="zh-CN" altLang="zh-CN" b="1" dirty="0">
              <a:solidFill>
                <a:schemeClr val="accent2"/>
              </a:solidFill>
            </a:endParaRPr>
          </a:p>
          <a:p>
            <a:r>
              <a:rPr lang="zh-CN" altLang="zh-CN" b="1" dirty="0">
                <a:solidFill>
                  <a:schemeClr val="accent2"/>
                </a:solidFill>
              </a:rPr>
              <a:t>（</a:t>
            </a:r>
            <a:r>
              <a:rPr lang="en-US" altLang="zh-CN" b="1" dirty="0">
                <a:solidFill>
                  <a:schemeClr val="accent2"/>
                </a:solidFill>
              </a:rPr>
              <a:t>7</a:t>
            </a:r>
            <a:r>
              <a:rPr lang="zh-CN" altLang="zh-CN" b="1" dirty="0">
                <a:solidFill>
                  <a:schemeClr val="accent2"/>
                </a:solidFill>
              </a:rPr>
              <a:t>）小王穿羽绒服仅当天冷的时候</a:t>
            </a:r>
            <a:r>
              <a:rPr lang="en-US" altLang="zh-CN" b="1" dirty="0">
                <a:solidFill>
                  <a:schemeClr val="accent2"/>
                </a:solidFill>
              </a:rPr>
              <a:t>.</a:t>
            </a:r>
            <a:endParaRPr lang="zh-CN" altLang="zh-CN" b="1" dirty="0">
              <a:solidFill>
                <a:schemeClr val="accent2"/>
              </a:solidFill>
            </a:endParaRPr>
          </a:p>
          <a:p>
            <a:endParaRPr lang="en-US" altLang="zh-CN" b="1" dirty="0" smtClean="0">
              <a:solidFill>
                <a:schemeClr val="accent2"/>
              </a:solidFill>
            </a:endParaRPr>
          </a:p>
          <a:p>
            <a:r>
              <a:rPr lang="zh-CN" altLang="zh-CN" b="1" dirty="0" smtClean="0">
                <a:solidFill>
                  <a:schemeClr val="accent2"/>
                </a:solidFill>
              </a:rPr>
              <a:t>注意</a:t>
            </a:r>
            <a:r>
              <a:rPr lang="zh-CN" altLang="zh-CN" b="1" dirty="0">
                <a:solidFill>
                  <a:schemeClr val="accent2"/>
                </a:solidFill>
              </a:rPr>
              <a:t>： </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r>
              <a:rPr lang="zh-CN" altLang="zh-CN" b="1" dirty="0">
                <a:solidFill>
                  <a:schemeClr val="accent2"/>
                </a:solidFill>
              </a:rPr>
              <a:t>与</a:t>
            </a:r>
            <a:r>
              <a:rPr lang="en-US" altLang="zh-CN" b="1" dirty="0">
                <a:solidFill>
                  <a:schemeClr val="accent2"/>
                </a:solidFill>
                <a:sym typeface="Symbol"/>
              </a:rPr>
              <a:t></a:t>
            </a:r>
            <a:r>
              <a:rPr lang="en-US" altLang="zh-CN" b="1" i="1" dirty="0">
                <a:solidFill>
                  <a:schemeClr val="accent2"/>
                </a:solidFill>
              </a:rPr>
              <a:t>q</a:t>
            </a:r>
            <a:r>
              <a:rPr lang="en-US" altLang="zh-CN" b="1" dirty="0">
                <a:solidFill>
                  <a:schemeClr val="accent2"/>
                </a:solidFill>
                <a:sym typeface="Symbol"/>
              </a:rPr>
              <a:t></a:t>
            </a:r>
            <a:r>
              <a:rPr lang="en-US" altLang="zh-CN" b="1" i="1" dirty="0">
                <a:solidFill>
                  <a:schemeClr val="accent2"/>
                </a:solidFill>
              </a:rPr>
              <a:t>p</a:t>
            </a:r>
            <a:r>
              <a:rPr lang="zh-CN" altLang="zh-CN" b="1" dirty="0">
                <a:solidFill>
                  <a:schemeClr val="accent2"/>
                </a:solidFill>
              </a:rPr>
              <a:t>等值（真值相同）</a:t>
            </a:r>
          </a:p>
          <a:p>
            <a:r>
              <a:rPr lang="en-US" altLang="zh-CN" b="1" dirty="0" smtClean="0">
                <a:solidFill>
                  <a:schemeClr val="accent2"/>
                </a:solidFill>
              </a:rPr>
              <a:t>      </a:t>
            </a:r>
            <a:r>
              <a:rPr lang="zh-CN" altLang="zh-CN" b="1" dirty="0" smtClean="0">
                <a:solidFill>
                  <a:schemeClr val="accent2"/>
                </a:solidFill>
              </a:rPr>
              <a:t>（</a:t>
            </a:r>
            <a:r>
              <a:rPr lang="en-US" altLang="zh-CN" b="1" dirty="0">
                <a:solidFill>
                  <a:schemeClr val="accent2"/>
                </a:solidFill>
              </a:rPr>
              <a:t>1</a:t>
            </a:r>
            <a:r>
              <a:rPr lang="zh-CN" altLang="zh-CN" b="1" dirty="0">
                <a:solidFill>
                  <a:schemeClr val="accent2"/>
                </a:solidFill>
              </a:rPr>
              <a:t>），（</a:t>
            </a:r>
            <a:r>
              <a:rPr lang="en-US" altLang="zh-CN" b="1" dirty="0">
                <a:solidFill>
                  <a:schemeClr val="accent2"/>
                </a:solidFill>
              </a:rPr>
              <a:t>2</a:t>
            </a:r>
            <a:r>
              <a:rPr lang="zh-CN" altLang="zh-CN" b="1" dirty="0">
                <a:solidFill>
                  <a:schemeClr val="accent2"/>
                </a:solidFill>
              </a:rPr>
              <a:t>），（</a:t>
            </a:r>
            <a:r>
              <a:rPr lang="en-US" altLang="zh-CN" b="1" dirty="0">
                <a:solidFill>
                  <a:schemeClr val="accent2"/>
                </a:solidFill>
              </a:rPr>
              <a:t>3</a:t>
            </a:r>
            <a:r>
              <a:rPr lang="zh-CN" altLang="zh-CN" b="1" dirty="0">
                <a:solidFill>
                  <a:schemeClr val="accent2"/>
                </a:solidFill>
              </a:rPr>
              <a:t>）符号化为</a:t>
            </a:r>
            <a:r>
              <a:rPr lang="en-US" altLang="zh-CN" b="1" i="1" dirty="0" err="1">
                <a:solidFill>
                  <a:schemeClr val="accent2"/>
                </a:solidFill>
              </a:rPr>
              <a:t>p</a:t>
            </a:r>
            <a:r>
              <a:rPr lang="en-US" altLang="zh-CN" b="1" dirty="0" err="1">
                <a:solidFill>
                  <a:schemeClr val="accent2"/>
                </a:solidFill>
                <a:sym typeface="Symbol"/>
              </a:rPr>
              <a:t></a:t>
            </a:r>
            <a:r>
              <a:rPr lang="en-US" altLang="zh-CN" b="1" i="1" dirty="0" err="1">
                <a:solidFill>
                  <a:schemeClr val="accent2"/>
                </a:solidFill>
              </a:rPr>
              <a:t>q</a:t>
            </a:r>
            <a:endParaRPr lang="zh-CN" altLang="zh-CN" b="1" dirty="0">
              <a:solidFill>
                <a:schemeClr val="accent2"/>
              </a:solidFill>
            </a:endParaRPr>
          </a:p>
          <a:p>
            <a:r>
              <a:rPr lang="en-US" altLang="zh-CN" b="1" dirty="0" smtClean="0">
                <a:solidFill>
                  <a:schemeClr val="accent2"/>
                </a:solidFill>
              </a:rPr>
              <a:t>        </a:t>
            </a:r>
            <a:r>
              <a:rPr lang="zh-CN" altLang="zh-CN" b="1" dirty="0" smtClean="0">
                <a:solidFill>
                  <a:schemeClr val="accent2"/>
                </a:solidFill>
              </a:rPr>
              <a:t>其余</a:t>
            </a:r>
            <a:r>
              <a:rPr lang="zh-CN" altLang="zh-CN" b="1" dirty="0">
                <a:solidFill>
                  <a:schemeClr val="accent2"/>
                </a:solidFill>
              </a:rPr>
              <a:t>的符号化为</a:t>
            </a:r>
            <a:r>
              <a:rPr lang="en-US" altLang="zh-CN" b="1" i="1" dirty="0" err="1">
                <a:solidFill>
                  <a:schemeClr val="accent2"/>
                </a:solidFill>
              </a:rPr>
              <a:t>q</a:t>
            </a:r>
            <a:r>
              <a:rPr lang="en-US" altLang="zh-CN" b="1" dirty="0" err="1">
                <a:solidFill>
                  <a:schemeClr val="accent2"/>
                </a:solidFill>
                <a:sym typeface="Symbol"/>
              </a:rPr>
              <a:t></a:t>
            </a:r>
            <a:r>
              <a:rPr lang="en-US" altLang="zh-CN" b="1" i="1" dirty="0" err="1">
                <a:solidFill>
                  <a:schemeClr val="accent2"/>
                </a:solidFill>
              </a:rPr>
              <a:t>p</a:t>
            </a:r>
            <a:endParaRPr lang="zh-CN" altLang="zh-CN" b="1" dirty="0">
              <a:solidFill>
                <a:schemeClr val="accent2"/>
              </a:solidFill>
            </a:endParaRPr>
          </a:p>
          <a:p>
            <a:r>
              <a:rPr lang="en-US" altLang="zh-CN" b="1" dirty="0">
                <a:solidFill>
                  <a:schemeClr val="accent2"/>
                </a:solidFill>
              </a:rPr>
              <a:t> </a:t>
            </a:r>
            <a:endParaRPr lang="zh-CN" altLang="zh-CN" b="1" dirty="0">
              <a:solidFill>
                <a:schemeClr val="accent2"/>
              </a:solidFill>
            </a:endParaRPr>
          </a:p>
        </p:txBody>
      </p:sp>
    </p:spTree>
    <p:extLst>
      <p:ext uri="{BB962C8B-B14F-4D97-AF65-F5344CB8AC3E}">
        <p14:creationId xmlns:p14="http://schemas.microsoft.com/office/powerpoint/2010/main" val="196179632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fade">
                                      <p:cBhvr>
                                        <p:cTn id="7" dur="500"/>
                                        <p:tgtEl>
                                          <p:spTgt spid="2">
                                            <p:txEl>
                                              <p:pRg st="10" end="1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9" end="9"/>
                                            </p:txEl>
                                          </p:spTgt>
                                        </p:tgtEl>
                                        <p:attrNameLst>
                                          <p:attrName>style.visibility</p:attrName>
                                        </p:attrNameLst>
                                      </p:cBhvr>
                                      <p:to>
                                        <p:strVal val="visible"/>
                                      </p:to>
                                    </p:set>
                                    <p:animEffect transition="in" filter="fade">
                                      <p:cBhvr>
                                        <p:cTn id="14" dur="500"/>
                                        <p:tgtEl>
                                          <p:spTgt spid="2">
                                            <p:txEl>
                                              <p:pRg st="9" end="9"/>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kumimoji="0" lang="en-US" altLang="zh-CN" b="1" dirty="0" smtClean="0">
                <a:latin typeface="隶书" pitchFamily="49" charset="-122"/>
                <a:ea typeface="隶书" pitchFamily="49" charset="-122"/>
              </a:rPr>
              <a:t>5.</a:t>
            </a:r>
            <a:r>
              <a:rPr kumimoji="0" lang="zh-CN" altLang="en-US" b="1" dirty="0" smtClean="0">
                <a:latin typeface="隶书" pitchFamily="49" charset="-122"/>
                <a:ea typeface="隶书" pitchFamily="49" charset="-122"/>
              </a:rPr>
              <a:t>等价</a:t>
            </a:r>
            <a:r>
              <a:rPr kumimoji="0" lang="en-US" altLang="zh-CN" b="1" dirty="0" smtClean="0">
                <a:latin typeface="隶书" pitchFamily="49" charset="-122"/>
                <a:ea typeface="隶书" pitchFamily="49" charset="-122"/>
              </a:rPr>
              <a:t>(</a:t>
            </a:r>
            <a:r>
              <a:rPr kumimoji="0" lang="zh-CN" altLang="en-US" b="1" dirty="0" smtClean="0">
                <a:latin typeface="隶书" pitchFamily="49" charset="-122"/>
                <a:ea typeface="隶书" pitchFamily="49" charset="-122"/>
              </a:rPr>
              <a:t>双条件）“</a:t>
            </a:r>
            <a:r>
              <a:rPr kumimoji="0" lang="zh-CN" altLang="en-US" b="1" dirty="0" smtClean="0">
                <a:latin typeface="隶书" pitchFamily="49" charset="-122"/>
              </a:rPr>
              <a:t>⇄</a:t>
            </a:r>
            <a:r>
              <a:rPr kumimoji="0" lang="zh-CN" altLang="en-US" b="1" dirty="0" smtClean="0">
                <a:latin typeface="隶书" pitchFamily="49" charset="-122"/>
                <a:ea typeface="隶书" pitchFamily="49" charset="-122"/>
              </a:rPr>
              <a:t>”或</a:t>
            </a:r>
            <a:r>
              <a:rPr kumimoji="0" lang="zh-CN" altLang="en-US" b="1" dirty="0" smtClean="0">
                <a:ea typeface="隶书" pitchFamily="49" charset="-122"/>
              </a:rPr>
              <a:t>“</a:t>
            </a:r>
            <a:r>
              <a:rPr kumimoji="0" lang="zh-CN" altLang="en-US" b="1" dirty="0" smtClean="0">
                <a:latin typeface="隶书" pitchFamily="49" charset="-122"/>
              </a:rPr>
              <a:t>↔</a:t>
            </a:r>
            <a:r>
              <a:rPr kumimoji="0" lang="zh-CN" altLang="en-US" b="1" dirty="0" smtClean="0"/>
              <a:t>”</a:t>
            </a:r>
            <a:endParaRPr kumimoji="0" lang="zh-CN" altLang="en-US" b="1" dirty="0" smtClean="0">
              <a:ea typeface="黑体" pitchFamily="2" charset="-122"/>
            </a:endParaRPr>
          </a:p>
        </p:txBody>
      </p:sp>
      <p:sp>
        <p:nvSpPr>
          <p:cNvPr id="142339" name="Rectangle 3"/>
          <p:cNvSpPr>
            <a:spLocks noGrp="1" noRot="1" noChangeArrowheads="1"/>
          </p:cNvSpPr>
          <p:nvPr>
            <p:ph type="body" idx="1"/>
          </p:nvPr>
        </p:nvSpPr>
        <p:spPr/>
        <p:txBody>
          <a:bodyPr/>
          <a:lstStyle/>
          <a:p>
            <a:pPr eaLnBrk="1" hangingPunct="1"/>
            <a:r>
              <a:rPr kumimoji="0" lang="zh-CN" altLang="en-US" b="1" smtClean="0"/>
              <a:t>表示“当且仅当”、“充分且必要”</a:t>
            </a:r>
          </a:p>
          <a:p>
            <a:pPr eaLnBrk="1" hangingPunct="1"/>
            <a:r>
              <a:rPr kumimoji="0" lang="zh-CN" altLang="en-US" b="1" smtClean="0"/>
              <a:t>例</a:t>
            </a:r>
            <a:r>
              <a:rPr kumimoji="0" lang="en-US" altLang="zh-CN" b="1" smtClean="0"/>
              <a:t>6</a:t>
            </a:r>
            <a:r>
              <a:rPr kumimoji="0" lang="zh-CN" altLang="en-US" b="1" smtClean="0"/>
              <a:t>：</a:t>
            </a:r>
          </a:p>
          <a:p>
            <a:pPr eaLnBrk="1" hangingPunct="1">
              <a:buFont typeface="Wingdings" pitchFamily="2" charset="2"/>
              <a:buNone/>
            </a:pPr>
            <a:r>
              <a:rPr kumimoji="0" lang="zh-CN" altLang="en-US" b="1" smtClean="0"/>
              <a:t>   </a:t>
            </a:r>
            <a:r>
              <a:rPr kumimoji="0" lang="en-US" altLang="zh-CN" b="1" smtClean="0"/>
              <a:t>P</a:t>
            </a:r>
            <a:r>
              <a:rPr kumimoji="0" lang="zh-CN" altLang="en-US" b="1" smtClean="0"/>
              <a:t>：</a:t>
            </a:r>
            <a:r>
              <a:rPr kumimoji="0" lang="zh-CN" altLang="en-US" b="1" smtClean="0">
                <a:ea typeface="MingLiU" pitchFamily="49" charset="-120"/>
              </a:rPr>
              <a:t>⊿</a:t>
            </a:r>
            <a:r>
              <a:rPr kumimoji="0" lang="en-US" altLang="zh-CN" b="1" smtClean="0">
                <a:ea typeface="MingLiU" pitchFamily="49" charset="-120"/>
              </a:rPr>
              <a:t>ABC</a:t>
            </a:r>
            <a:r>
              <a:rPr kumimoji="0" lang="zh-CN" altLang="en-US" b="1" smtClean="0"/>
              <a:t>是等边三角形。</a:t>
            </a:r>
            <a:endParaRPr kumimoji="0" lang="zh-CN" altLang="zh-CN" b="1" smtClean="0"/>
          </a:p>
          <a:p>
            <a:pPr eaLnBrk="1" hangingPunct="1">
              <a:buFont typeface="Wingdings" pitchFamily="2" charset="2"/>
              <a:buNone/>
            </a:pPr>
            <a:r>
              <a:rPr kumimoji="0" lang="zh-CN" altLang="en-US" b="1" smtClean="0"/>
              <a:t>   </a:t>
            </a:r>
            <a:r>
              <a:rPr kumimoji="0" lang="en-US" altLang="zh-CN" b="1" smtClean="0"/>
              <a:t>Q</a:t>
            </a:r>
            <a:r>
              <a:rPr kumimoji="0" lang="zh-CN" altLang="en-US" b="1" smtClean="0"/>
              <a:t>：</a:t>
            </a:r>
            <a:r>
              <a:rPr kumimoji="0" lang="zh-CN" altLang="en-US" b="1" smtClean="0">
                <a:ea typeface="MingLiU" pitchFamily="49" charset="-120"/>
              </a:rPr>
              <a:t>⊿</a:t>
            </a:r>
            <a:r>
              <a:rPr kumimoji="0" lang="en-US" altLang="zh-CN" b="1" smtClean="0">
                <a:ea typeface="MingLiU" pitchFamily="49" charset="-120"/>
              </a:rPr>
              <a:t>ABC</a:t>
            </a:r>
            <a:r>
              <a:rPr kumimoji="0" lang="zh-CN" altLang="en-US" b="1" smtClean="0"/>
              <a:t>是等角三角形。</a:t>
            </a:r>
            <a:endParaRPr kumimoji="0" lang="zh-CN" altLang="zh-CN" b="1" smtClean="0"/>
          </a:p>
          <a:p>
            <a:pPr eaLnBrk="1" hangingPunct="1">
              <a:buFont typeface="Wingdings" pitchFamily="2" charset="2"/>
              <a:buNone/>
            </a:pPr>
            <a:r>
              <a:rPr kumimoji="0" lang="zh-CN" altLang="en-US" b="1" smtClean="0"/>
              <a:t>   </a:t>
            </a:r>
            <a:r>
              <a:rPr kumimoji="0" lang="en-US" altLang="zh-CN" b="1" smtClean="0"/>
              <a:t>P</a:t>
            </a:r>
            <a:r>
              <a:rPr kumimoji="0" lang="en-US" altLang="zh-CN" b="1" smtClean="0">
                <a:sym typeface="Symbol" pitchFamily="18" charset="2"/>
              </a:rPr>
              <a:t>Q</a:t>
            </a:r>
            <a:r>
              <a:rPr kumimoji="0" lang="en-US" altLang="zh-CN" b="1" smtClean="0">
                <a:ea typeface="MingLiU" pitchFamily="49" charset="-120"/>
              </a:rPr>
              <a:t> </a:t>
            </a:r>
            <a:r>
              <a:rPr kumimoji="0" lang="zh-CN" altLang="en-US" b="1" smtClean="0">
                <a:ea typeface="MingLiU" pitchFamily="49" charset="-120"/>
              </a:rPr>
              <a:t>：⊿</a:t>
            </a:r>
            <a:r>
              <a:rPr kumimoji="0" lang="en-US" altLang="zh-CN" b="1" smtClean="0">
                <a:ea typeface="MingLiU" pitchFamily="49" charset="-120"/>
              </a:rPr>
              <a:t>ABC</a:t>
            </a:r>
            <a:r>
              <a:rPr kumimoji="0" lang="zh-CN" altLang="en-US" b="1" smtClean="0"/>
              <a:t>是等边三角形当且仅当</a:t>
            </a:r>
          </a:p>
          <a:p>
            <a:pPr eaLnBrk="1" hangingPunct="1">
              <a:buFont typeface="Wingdings" pitchFamily="2" charset="2"/>
              <a:buNone/>
            </a:pPr>
            <a:r>
              <a:rPr kumimoji="0" lang="zh-CN" altLang="en-US" b="1" smtClean="0"/>
              <a:t>                  它是等角三角形。</a:t>
            </a:r>
            <a:endParaRPr kumimoji="0" lang="zh-CN" altLang="zh-CN" b="1" smtClean="0"/>
          </a:p>
          <a:p>
            <a:pPr eaLnBrk="1" hangingPunct="1"/>
            <a:endParaRPr kumimoji="0" lang="en-US" altLang="zh-CN" b="1" smtClean="0"/>
          </a:p>
        </p:txBody>
      </p:sp>
    </p:spTree>
    <p:extLst>
      <p:ext uri="{BB962C8B-B14F-4D97-AF65-F5344CB8AC3E}">
        <p14:creationId xmlns:p14="http://schemas.microsoft.com/office/powerpoint/2010/main" val="26672499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left)">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wipe(left)">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wipe(left)">
                                      <p:cBhvr>
                                        <p:cTn id="17" dur="500"/>
                                        <p:tgtEl>
                                          <p:spTgt spid="14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wipe(left)">
                                      <p:cBhvr>
                                        <p:cTn id="22" dur="500"/>
                                        <p:tgtEl>
                                          <p:spTgt spid="142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wipe(left)">
                                      <p:cBhvr>
                                        <p:cTn id="27" dur="500"/>
                                        <p:tgtEl>
                                          <p:spTgt spid="142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wipe(left)">
                                      <p:cBhvr>
                                        <p:cTn id="32" dur="500"/>
                                        <p:tgtEl>
                                          <p:spTgt spid="142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1979712" y="2253208"/>
            <a:ext cx="4495800" cy="3048000"/>
            <a:chOff x="1584" y="1920"/>
            <a:chExt cx="2832" cy="1920"/>
          </a:xfrm>
        </p:grpSpPr>
        <p:sp>
          <p:nvSpPr>
            <p:cNvPr id="35850" name="Rectangle 7"/>
            <p:cNvSpPr>
              <a:spLocks noChangeArrowheads="1"/>
            </p:cNvSpPr>
            <p:nvPr/>
          </p:nvSpPr>
          <p:spPr bwMode="auto">
            <a:xfrm>
              <a:off x="1584" y="1920"/>
              <a:ext cx="2832" cy="19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51" name="Line 8"/>
            <p:cNvSpPr>
              <a:spLocks noChangeShapeType="1"/>
            </p:cNvSpPr>
            <p:nvPr/>
          </p:nvSpPr>
          <p:spPr bwMode="auto">
            <a:xfrm>
              <a:off x="1584" y="2352"/>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Line 9"/>
            <p:cNvSpPr>
              <a:spLocks noChangeShapeType="1"/>
            </p:cNvSpPr>
            <p:nvPr/>
          </p:nvSpPr>
          <p:spPr bwMode="auto">
            <a:xfrm>
              <a:off x="1584" y="27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Line 10"/>
            <p:cNvSpPr>
              <a:spLocks noChangeShapeType="1"/>
            </p:cNvSpPr>
            <p:nvPr/>
          </p:nvSpPr>
          <p:spPr bwMode="auto">
            <a:xfrm>
              <a:off x="1584" y="312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4" name="Line 11"/>
            <p:cNvSpPr>
              <a:spLocks noChangeShapeType="1"/>
            </p:cNvSpPr>
            <p:nvPr/>
          </p:nvSpPr>
          <p:spPr bwMode="auto">
            <a:xfrm>
              <a:off x="1584" y="3504"/>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Line 12"/>
            <p:cNvSpPr>
              <a:spLocks noChangeShapeType="1"/>
            </p:cNvSpPr>
            <p:nvPr/>
          </p:nvSpPr>
          <p:spPr bwMode="auto">
            <a:xfrm>
              <a:off x="2352" y="1920"/>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6" name="Line 13"/>
            <p:cNvSpPr>
              <a:spLocks noChangeShapeType="1"/>
            </p:cNvSpPr>
            <p:nvPr/>
          </p:nvSpPr>
          <p:spPr bwMode="auto">
            <a:xfrm>
              <a:off x="3168" y="1920"/>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430" name="Text Box 14"/>
          <p:cNvSpPr txBox="1">
            <a:spLocks noChangeArrowheads="1"/>
          </p:cNvSpPr>
          <p:nvPr/>
        </p:nvSpPr>
        <p:spPr bwMode="auto">
          <a:xfrm>
            <a:off x="2055912" y="2329408"/>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solidFill>
                  <a:schemeClr val="accent2"/>
                </a:solidFill>
                <a:latin typeface="Times New Roman" pitchFamily="18" charset="0"/>
              </a:rPr>
              <a:t>  </a:t>
            </a:r>
            <a:r>
              <a:rPr kumimoji="1" lang="en-US" altLang="zh-CN" sz="3200">
                <a:latin typeface="Times New Roman" pitchFamily="18" charset="0"/>
              </a:rPr>
              <a:t>P          Q           P</a:t>
            </a:r>
            <a:r>
              <a:rPr kumimoji="1" lang="en-US" altLang="zh-CN" sz="3200">
                <a:latin typeface="Times New Roman" pitchFamily="18" charset="0"/>
                <a:sym typeface="Symbol" pitchFamily="18" charset="2"/>
              </a:rPr>
              <a:t>Q</a:t>
            </a:r>
            <a:r>
              <a:rPr kumimoji="1" lang="en-US" altLang="zh-CN" sz="3200">
                <a:solidFill>
                  <a:schemeClr val="accent2"/>
                </a:solidFill>
                <a:latin typeface="Times New Roman" pitchFamily="18" charset="0"/>
              </a:rPr>
              <a:t> </a:t>
            </a:r>
          </a:p>
        </p:txBody>
      </p:sp>
      <p:sp>
        <p:nvSpPr>
          <p:cNvPr id="60431" name="Text Box 15"/>
          <p:cNvSpPr txBox="1">
            <a:spLocks noChangeArrowheads="1"/>
          </p:cNvSpPr>
          <p:nvPr/>
        </p:nvSpPr>
        <p:spPr bwMode="auto">
          <a:xfrm>
            <a:off x="2213075" y="2939008"/>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solidFill>
                  <a:schemeClr val="accent2"/>
                </a:solidFill>
                <a:latin typeface="Times New Roman" pitchFamily="18" charset="0"/>
              </a:rPr>
              <a:t>  </a:t>
            </a:r>
            <a:r>
              <a:rPr kumimoji="1" lang="en-US" altLang="zh-CN" sz="3200">
                <a:solidFill>
                  <a:srgbClr val="FF0000"/>
                </a:solidFill>
                <a:latin typeface="Times New Roman" pitchFamily="18" charset="0"/>
              </a:rPr>
              <a:t>F          F             T</a:t>
            </a:r>
            <a:r>
              <a:rPr kumimoji="1" lang="en-US" altLang="zh-CN" sz="3200">
                <a:solidFill>
                  <a:schemeClr val="accent2"/>
                </a:solidFill>
                <a:latin typeface="Times New Roman" pitchFamily="18" charset="0"/>
              </a:rPr>
              <a:t>                </a:t>
            </a:r>
          </a:p>
        </p:txBody>
      </p:sp>
      <p:sp>
        <p:nvSpPr>
          <p:cNvPr id="60432" name="Text Box 16"/>
          <p:cNvSpPr txBox="1">
            <a:spLocks noChangeArrowheads="1"/>
          </p:cNvSpPr>
          <p:nvPr/>
        </p:nvSpPr>
        <p:spPr bwMode="auto">
          <a:xfrm>
            <a:off x="2132112" y="3548608"/>
            <a:ext cx="434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solidFill>
                  <a:schemeClr val="accent2"/>
                </a:solidFill>
                <a:latin typeface="Times New Roman" pitchFamily="18" charset="0"/>
              </a:rPr>
              <a:t>   </a:t>
            </a:r>
            <a:r>
              <a:rPr kumimoji="1" lang="en-US" altLang="zh-CN" sz="3200">
                <a:latin typeface="Times New Roman" pitchFamily="18" charset="0"/>
              </a:rPr>
              <a:t>F          T             F</a:t>
            </a:r>
            <a:r>
              <a:rPr kumimoji="1" lang="en-US" altLang="zh-CN" sz="3200">
                <a:solidFill>
                  <a:schemeClr val="accent2"/>
                </a:solidFill>
                <a:latin typeface="Times New Roman" pitchFamily="18" charset="0"/>
              </a:rPr>
              <a:t>                </a:t>
            </a:r>
          </a:p>
        </p:txBody>
      </p:sp>
      <p:sp>
        <p:nvSpPr>
          <p:cNvPr id="60433" name="Text Box 17"/>
          <p:cNvSpPr txBox="1">
            <a:spLocks noChangeArrowheads="1"/>
          </p:cNvSpPr>
          <p:nvPr/>
        </p:nvSpPr>
        <p:spPr bwMode="auto">
          <a:xfrm>
            <a:off x="2132112" y="4158208"/>
            <a:ext cx="411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solidFill>
                  <a:schemeClr val="accent2"/>
                </a:solidFill>
                <a:latin typeface="Times New Roman" pitchFamily="18" charset="0"/>
              </a:rPr>
              <a:t>   </a:t>
            </a:r>
            <a:r>
              <a:rPr kumimoji="1" lang="en-US" altLang="zh-CN" sz="3200">
                <a:latin typeface="Times New Roman" pitchFamily="18" charset="0"/>
              </a:rPr>
              <a:t>T          F             F</a:t>
            </a:r>
            <a:r>
              <a:rPr kumimoji="1" lang="en-US" altLang="zh-CN" sz="3200">
                <a:solidFill>
                  <a:schemeClr val="accent2"/>
                </a:solidFill>
                <a:latin typeface="Times New Roman" pitchFamily="18" charset="0"/>
              </a:rPr>
              <a:t>                </a:t>
            </a:r>
          </a:p>
        </p:txBody>
      </p:sp>
      <p:sp>
        <p:nvSpPr>
          <p:cNvPr id="60434" name="Text Box 18"/>
          <p:cNvSpPr txBox="1">
            <a:spLocks noChangeArrowheads="1"/>
          </p:cNvSpPr>
          <p:nvPr/>
        </p:nvSpPr>
        <p:spPr bwMode="auto">
          <a:xfrm>
            <a:off x="2213075" y="4691608"/>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3200">
                <a:solidFill>
                  <a:schemeClr val="accent2"/>
                </a:solidFill>
                <a:latin typeface="Times New Roman" pitchFamily="18" charset="0"/>
              </a:rPr>
              <a:t>  </a:t>
            </a:r>
            <a:r>
              <a:rPr kumimoji="1" lang="en-US" altLang="zh-CN" sz="3200">
                <a:solidFill>
                  <a:srgbClr val="FF0000"/>
                </a:solidFill>
                <a:latin typeface="Times New Roman" pitchFamily="18" charset="0"/>
              </a:rPr>
              <a:t>T          T             T</a:t>
            </a:r>
            <a:r>
              <a:rPr kumimoji="1" lang="en-US" altLang="zh-CN" sz="3200">
                <a:solidFill>
                  <a:schemeClr val="accent2"/>
                </a:solidFill>
                <a:latin typeface="Times New Roman" pitchFamily="18" charset="0"/>
              </a:rPr>
              <a:t>                </a:t>
            </a:r>
          </a:p>
        </p:txBody>
      </p:sp>
      <p:sp>
        <p:nvSpPr>
          <p:cNvPr id="35848" name="Rectangle 19"/>
          <p:cNvSpPr>
            <a:spLocks noGrp="1" noChangeArrowheads="1"/>
          </p:cNvSpPr>
          <p:nvPr>
            <p:ph type="title"/>
          </p:nvPr>
        </p:nvSpPr>
        <p:spPr/>
        <p:txBody>
          <a:bodyPr/>
          <a:lstStyle/>
          <a:p>
            <a:pPr eaLnBrk="1" hangingPunct="1"/>
            <a:r>
              <a:rPr kumimoji="0" lang="en-US" altLang="zh-CN" b="1" smtClean="0"/>
              <a:t>P</a:t>
            </a:r>
            <a:r>
              <a:rPr kumimoji="0" lang="en-US" altLang="zh-CN" b="1" smtClean="0">
                <a:sym typeface="Symbol" pitchFamily="18" charset="2"/>
              </a:rPr>
              <a:t>Q</a:t>
            </a:r>
            <a:r>
              <a:rPr kumimoji="0" lang="zh-CN" altLang="en-US" sz="3600" b="1" smtClean="0"/>
              <a:t>的真值</a:t>
            </a:r>
            <a:r>
              <a:rPr kumimoji="0" lang="zh-CN" altLang="en-US" b="1" smtClean="0"/>
              <a:t>：</a:t>
            </a:r>
          </a:p>
        </p:txBody>
      </p:sp>
    </p:spTree>
    <p:extLst>
      <p:ext uri="{BB962C8B-B14F-4D97-AF65-F5344CB8AC3E}">
        <p14:creationId xmlns:p14="http://schemas.microsoft.com/office/powerpoint/2010/main" val="323735080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43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0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0" grpId="0" autoUpdateAnimBg="0"/>
      <p:bldP spid="60431" grpId="0" autoUpdateAnimBg="0"/>
      <p:bldP spid="60432" grpId="0" autoUpdateAnimBg="0"/>
      <p:bldP spid="60433" grpId="0" autoUpdateAnimBg="0"/>
      <p:bldP spid="6043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762000" y="304800"/>
            <a:ext cx="7772400" cy="1143000"/>
          </a:xfrm>
        </p:spPr>
        <p:txBody>
          <a:bodyPr/>
          <a:lstStyle/>
          <a:p>
            <a:pPr eaLnBrk="1" hangingPunct="1"/>
            <a:r>
              <a:rPr kumimoji="0" lang="zh-CN" altLang="en-US" b="1" smtClean="0"/>
              <a:t>本节小结：</a:t>
            </a:r>
          </a:p>
        </p:txBody>
      </p:sp>
      <p:sp>
        <p:nvSpPr>
          <p:cNvPr id="61443" name="Rectangle 3"/>
          <p:cNvSpPr>
            <a:spLocks noGrp="1" noRot="1" noChangeArrowheads="1"/>
          </p:cNvSpPr>
          <p:nvPr>
            <p:ph type="body" idx="1"/>
          </p:nvPr>
        </p:nvSpPr>
        <p:spPr>
          <a:xfrm>
            <a:off x="685800" y="1714500"/>
            <a:ext cx="7772400" cy="4495800"/>
          </a:xfrm>
        </p:spPr>
        <p:txBody>
          <a:bodyPr/>
          <a:lstStyle/>
          <a:p>
            <a:pPr eaLnBrk="1" hangingPunct="1"/>
            <a:endParaRPr kumimoji="0" lang="en-US" altLang="zh-CN" b="1" smtClean="0"/>
          </a:p>
          <a:p>
            <a:pPr eaLnBrk="1" hangingPunct="1"/>
            <a:endParaRPr kumimoji="0" lang="en-US" altLang="zh-CN" b="1" smtClean="0">
              <a:latin typeface="宋体" charset="-122"/>
              <a:sym typeface="Symbol" pitchFamily="18" charset="2"/>
            </a:endParaRPr>
          </a:p>
        </p:txBody>
      </p:sp>
      <p:sp>
        <p:nvSpPr>
          <p:cNvPr id="36868" name="Line 6"/>
          <p:cNvSpPr>
            <a:spLocks noChangeShapeType="1"/>
          </p:cNvSpPr>
          <p:nvPr/>
        </p:nvSpPr>
        <p:spPr bwMode="auto">
          <a:xfrm>
            <a:off x="685800" y="3048000"/>
            <a:ext cx="7772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6869" name="Line 7"/>
          <p:cNvSpPr>
            <a:spLocks noChangeShapeType="1"/>
          </p:cNvSpPr>
          <p:nvPr/>
        </p:nvSpPr>
        <p:spPr bwMode="auto">
          <a:xfrm>
            <a:off x="838200" y="3200400"/>
            <a:ext cx="7543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6870" name="Line 9"/>
          <p:cNvSpPr>
            <a:spLocks noChangeShapeType="1"/>
          </p:cNvSpPr>
          <p:nvPr/>
        </p:nvSpPr>
        <p:spPr bwMode="auto">
          <a:xfrm>
            <a:off x="1143000" y="3200400"/>
            <a:ext cx="708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6871" name="Line 10"/>
          <p:cNvSpPr>
            <a:spLocks noChangeShapeType="1"/>
          </p:cNvSpPr>
          <p:nvPr/>
        </p:nvSpPr>
        <p:spPr bwMode="auto">
          <a:xfrm>
            <a:off x="1143000" y="3200400"/>
            <a:ext cx="0" cy="2743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36872" name="Group 33"/>
          <p:cNvGrpSpPr>
            <a:grpSpLocks/>
          </p:cNvGrpSpPr>
          <p:nvPr/>
        </p:nvGrpSpPr>
        <p:grpSpPr bwMode="auto">
          <a:xfrm>
            <a:off x="762000" y="2420938"/>
            <a:ext cx="7543800" cy="2897187"/>
            <a:chOff x="480" y="2015"/>
            <a:chExt cx="4752" cy="1825"/>
          </a:xfrm>
        </p:grpSpPr>
        <p:sp>
          <p:nvSpPr>
            <p:cNvPr id="36873" name="Line 12"/>
            <p:cNvSpPr>
              <a:spLocks noChangeShapeType="1"/>
            </p:cNvSpPr>
            <p:nvPr/>
          </p:nvSpPr>
          <p:spPr bwMode="auto">
            <a:xfrm>
              <a:off x="480" y="2016"/>
              <a:ext cx="4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4" name="Line 13"/>
            <p:cNvSpPr>
              <a:spLocks noChangeShapeType="1"/>
            </p:cNvSpPr>
            <p:nvPr/>
          </p:nvSpPr>
          <p:spPr bwMode="auto">
            <a:xfrm>
              <a:off x="480" y="2016"/>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5" name="Line 14"/>
            <p:cNvSpPr>
              <a:spLocks noChangeShapeType="1"/>
            </p:cNvSpPr>
            <p:nvPr/>
          </p:nvSpPr>
          <p:spPr bwMode="auto">
            <a:xfrm>
              <a:off x="480" y="3840"/>
              <a:ext cx="4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6" name="Line 15"/>
            <p:cNvSpPr>
              <a:spLocks noChangeShapeType="1"/>
            </p:cNvSpPr>
            <p:nvPr/>
          </p:nvSpPr>
          <p:spPr bwMode="auto">
            <a:xfrm>
              <a:off x="5232" y="2015"/>
              <a:ext cx="0" cy="1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7" name="Line 16"/>
            <p:cNvSpPr>
              <a:spLocks noChangeShapeType="1"/>
            </p:cNvSpPr>
            <p:nvPr/>
          </p:nvSpPr>
          <p:spPr bwMode="auto">
            <a:xfrm flipV="1">
              <a:off x="480" y="2304"/>
              <a:ext cx="4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Line 17"/>
            <p:cNvSpPr>
              <a:spLocks noChangeShapeType="1"/>
            </p:cNvSpPr>
            <p:nvPr/>
          </p:nvSpPr>
          <p:spPr bwMode="auto">
            <a:xfrm>
              <a:off x="480" y="3072"/>
              <a:ext cx="4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Line 18"/>
            <p:cNvSpPr>
              <a:spLocks noChangeShapeType="1"/>
            </p:cNvSpPr>
            <p:nvPr/>
          </p:nvSpPr>
          <p:spPr bwMode="auto">
            <a:xfrm>
              <a:off x="480" y="3408"/>
              <a:ext cx="4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0" name="Line 19"/>
            <p:cNvSpPr>
              <a:spLocks noChangeShapeType="1"/>
            </p:cNvSpPr>
            <p:nvPr/>
          </p:nvSpPr>
          <p:spPr bwMode="auto">
            <a:xfrm>
              <a:off x="480" y="2640"/>
              <a:ext cx="4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Line 20"/>
            <p:cNvSpPr>
              <a:spLocks noChangeShapeType="1"/>
            </p:cNvSpPr>
            <p:nvPr/>
          </p:nvSpPr>
          <p:spPr bwMode="auto">
            <a:xfrm>
              <a:off x="864" y="2016"/>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21"/>
            <p:cNvSpPr>
              <a:spLocks noChangeShapeType="1"/>
            </p:cNvSpPr>
            <p:nvPr/>
          </p:nvSpPr>
          <p:spPr bwMode="auto">
            <a:xfrm>
              <a:off x="1392" y="2016"/>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Line 22"/>
            <p:cNvSpPr>
              <a:spLocks noChangeShapeType="1"/>
            </p:cNvSpPr>
            <p:nvPr/>
          </p:nvSpPr>
          <p:spPr bwMode="auto">
            <a:xfrm>
              <a:off x="3024" y="2016"/>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23"/>
            <p:cNvSpPr>
              <a:spLocks noChangeShapeType="1"/>
            </p:cNvSpPr>
            <p:nvPr/>
          </p:nvSpPr>
          <p:spPr bwMode="auto">
            <a:xfrm>
              <a:off x="4080" y="2016"/>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Line 24"/>
            <p:cNvSpPr>
              <a:spLocks noChangeShapeType="1"/>
            </p:cNvSpPr>
            <p:nvPr/>
          </p:nvSpPr>
          <p:spPr bwMode="auto">
            <a:xfrm>
              <a:off x="2160" y="2016"/>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6" name="Text Box 25"/>
            <p:cNvSpPr txBox="1">
              <a:spLocks noChangeArrowheads="1"/>
            </p:cNvSpPr>
            <p:nvPr/>
          </p:nvSpPr>
          <p:spPr bwMode="auto">
            <a:xfrm>
              <a:off x="480" y="2016"/>
              <a:ext cx="47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b="1">
                  <a:latin typeface="Times New Roman" pitchFamily="18" charset="0"/>
                </a:rPr>
                <a:t>  </a:t>
              </a:r>
              <a:r>
                <a:rPr kumimoji="1" lang="en-US" altLang="zh-CN" sz="2400" b="1">
                  <a:latin typeface="Times New Roman" pitchFamily="18" charset="0"/>
                </a:rPr>
                <a:t>P       Q        P</a:t>
              </a:r>
              <a:r>
                <a:rPr kumimoji="1" lang="en-US" altLang="zh-CN" sz="2400" b="1">
                  <a:latin typeface="Times New Roman" pitchFamily="18" charset="0"/>
                  <a:sym typeface="Symbol" pitchFamily="18" charset="2"/>
                </a:rPr>
                <a:t>∧Q       P∨Q            PQ            PQ</a:t>
              </a:r>
            </a:p>
          </p:txBody>
        </p:sp>
        <p:sp>
          <p:nvSpPr>
            <p:cNvPr id="36887" name="Text Box 28"/>
            <p:cNvSpPr txBox="1">
              <a:spLocks noChangeArrowheads="1"/>
            </p:cNvSpPr>
            <p:nvPr/>
          </p:nvSpPr>
          <p:spPr bwMode="auto">
            <a:xfrm>
              <a:off x="528" y="2352"/>
              <a:ext cx="4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b="1">
                  <a:latin typeface="Times New Roman" pitchFamily="18" charset="0"/>
                </a:rPr>
                <a:t> </a:t>
              </a:r>
              <a:r>
                <a:rPr kumimoji="1" lang="en-US" altLang="zh-CN" sz="2400" b="1">
                  <a:latin typeface="Times New Roman" pitchFamily="18" charset="0"/>
                </a:rPr>
                <a:t>F        F           F              </a:t>
              </a:r>
              <a:r>
                <a:rPr kumimoji="1" lang="en-US" altLang="zh-CN" sz="2400" b="1">
                  <a:solidFill>
                    <a:srgbClr val="FF0000"/>
                  </a:solidFill>
                  <a:latin typeface="Times New Roman" pitchFamily="18" charset="0"/>
                </a:rPr>
                <a:t> F</a:t>
              </a:r>
              <a:r>
                <a:rPr kumimoji="1" lang="en-US" altLang="zh-CN" sz="2400" b="1">
                  <a:latin typeface="Times New Roman" pitchFamily="18" charset="0"/>
                </a:rPr>
                <a:t>                T                    </a:t>
              </a:r>
              <a:r>
                <a:rPr kumimoji="1" lang="en-US" altLang="zh-CN" sz="2400" b="1">
                  <a:solidFill>
                    <a:srgbClr val="FF0000"/>
                  </a:solidFill>
                  <a:latin typeface="Times New Roman" pitchFamily="18" charset="0"/>
                </a:rPr>
                <a:t>T</a:t>
              </a:r>
              <a:endParaRPr kumimoji="1" lang="en-US" altLang="zh-CN" sz="3200" b="1">
                <a:latin typeface="Times New Roman" pitchFamily="18" charset="0"/>
              </a:endParaRPr>
            </a:p>
          </p:txBody>
        </p:sp>
        <p:sp>
          <p:nvSpPr>
            <p:cNvPr id="36888" name="Text Box 30"/>
            <p:cNvSpPr txBox="1">
              <a:spLocks noChangeArrowheads="1"/>
            </p:cNvSpPr>
            <p:nvPr/>
          </p:nvSpPr>
          <p:spPr bwMode="auto">
            <a:xfrm>
              <a:off x="528" y="2736"/>
              <a:ext cx="47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b="1">
                  <a:latin typeface="Times New Roman" pitchFamily="18" charset="0"/>
                </a:rPr>
                <a:t> </a:t>
              </a:r>
              <a:r>
                <a:rPr kumimoji="1" lang="en-US" altLang="zh-CN" sz="2400" b="1">
                  <a:latin typeface="Times New Roman" pitchFamily="18" charset="0"/>
                </a:rPr>
                <a:t>F        T           F               T                T                    F</a:t>
              </a:r>
            </a:p>
          </p:txBody>
        </p:sp>
        <p:sp>
          <p:nvSpPr>
            <p:cNvPr id="36889" name="Text Box 31"/>
            <p:cNvSpPr txBox="1">
              <a:spLocks noChangeArrowheads="1"/>
            </p:cNvSpPr>
            <p:nvPr/>
          </p:nvSpPr>
          <p:spPr bwMode="auto">
            <a:xfrm>
              <a:off x="495" y="3120"/>
              <a:ext cx="4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b="1">
                  <a:latin typeface="Times New Roman" pitchFamily="18" charset="0"/>
                </a:rPr>
                <a:t> </a:t>
              </a:r>
              <a:r>
                <a:rPr kumimoji="1" lang="en-US" altLang="zh-CN" sz="2400" b="1">
                  <a:latin typeface="Times New Roman" pitchFamily="18" charset="0"/>
                </a:rPr>
                <a:t>T        F           F               T               </a:t>
              </a:r>
              <a:r>
                <a:rPr kumimoji="1" lang="en-US" altLang="zh-CN" sz="2400" b="1">
                  <a:solidFill>
                    <a:srgbClr val="FF0000"/>
                  </a:solidFill>
                  <a:latin typeface="Times New Roman" pitchFamily="18" charset="0"/>
                </a:rPr>
                <a:t>  F  </a:t>
              </a:r>
              <a:r>
                <a:rPr kumimoji="1" lang="en-US" altLang="zh-CN" sz="2400" b="1">
                  <a:latin typeface="Times New Roman" pitchFamily="18" charset="0"/>
                </a:rPr>
                <a:t>                  F</a:t>
              </a:r>
            </a:p>
          </p:txBody>
        </p:sp>
        <p:sp>
          <p:nvSpPr>
            <p:cNvPr id="36890" name="Text Box 32"/>
            <p:cNvSpPr txBox="1">
              <a:spLocks noChangeArrowheads="1"/>
            </p:cNvSpPr>
            <p:nvPr/>
          </p:nvSpPr>
          <p:spPr bwMode="auto">
            <a:xfrm>
              <a:off x="540" y="3504"/>
              <a:ext cx="4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T        T           </a:t>
              </a:r>
              <a:r>
                <a:rPr kumimoji="1" lang="en-US" altLang="zh-CN" sz="2400" b="1">
                  <a:solidFill>
                    <a:srgbClr val="FF0000"/>
                  </a:solidFill>
                  <a:latin typeface="Times New Roman" pitchFamily="18" charset="0"/>
                </a:rPr>
                <a:t>T</a:t>
              </a:r>
              <a:r>
                <a:rPr kumimoji="1" lang="en-US" altLang="zh-CN" sz="2400" b="1">
                  <a:latin typeface="Times New Roman" pitchFamily="18" charset="0"/>
                </a:rPr>
                <a:t>               T                T                    </a:t>
              </a:r>
              <a:r>
                <a:rPr kumimoji="1" lang="en-US" altLang="zh-CN" sz="2400" b="1">
                  <a:solidFill>
                    <a:srgbClr val="FF0000"/>
                  </a:solidFill>
                  <a:latin typeface="Times New Roman" pitchFamily="18" charset="0"/>
                </a:rPr>
                <a:t>T</a:t>
              </a:r>
              <a:endParaRPr kumimoji="1" lang="en-US" altLang="zh-CN" sz="2400" b="1">
                <a:latin typeface="Times New Roman" pitchFamily="18" charset="0"/>
              </a:endParaRPr>
            </a:p>
          </p:txBody>
        </p:sp>
      </p:grpSp>
    </p:spTree>
    <p:extLst>
      <p:ext uri="{BB962C8B-B14F-4D97-AF65-F5344CB8AC3E}">
        <p14:creationId xmlns:p14="http://schemas.microsoft.com/office/powerpoint/2010/main" val="46532238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Rot="1" noChangeArrowheads="1"/>
          </p:cNvSpPr>
          <p:nvPr>
            <p:ph type="body" idx="1"/>
          </p:nvPr>
        </p:nvSpPr>
        <p:spPr>
          <a:xfrm>
            <a:off x="685800" y="938213"/>
            <a:ext cx="7772400" cy="5562600"/>
          </a:xfrm>
        </p:spPr>
        <p:txBody>
          <a:bodyPr/>
          <a:lstStyle/>
          <a:p>
            <a:pPr eaLnBrk="1" hangingPunct="1"/>
            <a:r>
              <a:rPr kumimoji="0" lang="zh-CN" altLang="en-US" sz="3600" b="1" dirty="0" smtClean="0"/>
              <a:t>特别要注意“或者”的二义性。</a:t>
            </a:r>
          </a:p>
          <a:p>
            <a:pPr eaLnBrk="1" hangingPunct="1"/>
            <a:r>
              <a:rPr kumimoji="0" lang="zh-CN" altLang="en-US" sz="3600" b="1" dirty="0" smtClean="0"/>
              <a:t>特别要注意“</a:t>
            </a:r>
            <a:r>
              <a:rPr kumimoji="0" lang="zh-CN" altLang="en-US" sz="3600" b="1" dirty="0" smtClean="0">
                <a:latin typeface="宋体" charset="-122"/>
                <a:sym typeface="Symbol" pitchFamily="18" charset="2"/>
              </a:rPr>
              <a:t>”的用法。</a:t>
            </a:r>
          </a:p>
          <a:p>
            <a:pPr eaLnBrk="1" hangingPunct="1"/>
            <a:r>
              <a:rPr kumimoji="0" lang="zh-CN" altLang="en-US" sz="3600" b="1" dirty="0" smtClean="0"/>
              <a:t>命题联结词是命题间的联结词，而不是名词或形容词的联结词。</a:t>
            </a:r>
          </a:p>
          <a:p>
            <a:pPr eaLnBrk="1" hangingPunct="1"/>
            <a:r>
              <a:rPr kumimoji="0" lang="zh-CN" altLang="en-US" sz="3600" b="1" dirty="0" smtClean="0"/>
              <a:t>例：张三和李四一起做作业。</a:t>
            </a:r>
          </a:p>
          <a:p>
            <a:pPr eaLnBrk="1" hangingPunct="1">
              <a:buFont typeface="Wingdings" pitchFamily="2" charset="2"/>
              <a:buNone/>
            </a:pPr>
            <a:r>
              <a:rPr kumimoji="0" lang="zh-CN" altLang="en-US" sz="3600" b="1" dirty="0" smtClean="0"/>
              <a:t>           张三和李四是表兄弟。</a:t>
            </a:r>
            <a:endParaRPr kumimoji="0" lang="zh-CN" altLang="en-US" sz="3600" b="1" dirty="0" smtClean="0">
              <a:latin typeface="宋体" charset="-122"/>
              <a:sym typeface="Symbol" pitchFamily="18" charset="2"/>
            </a:endParaRPr>
          </a:p>
          <a:p>
            <a:pPr eaLnBrk="1" hangingPunct="1"/>
            <a:endParaRPr kumimoji="0" lang="en-US" altLang="zh-CN" sz="3600" b="1" dirty="0" smtClean="0">
              <a:latin typeface="宋体" charset="-122"/>
              <a:sym typeface="Symbol" pitchFamily="18" charset="2"/>
            </a:endParaRPr>
          </a:p>
        </p:txBody>
      </p:sp>
    </p:spTree>
    <p:extLst>
      <p:ext uri="{BB962C8B-B14F-4D97-AF65-F5344CB8AC3E}">
        <p14:creationId xmlns:p14="http://schemas.microsoft.com/office/powerpoint/2010/main" val="2436059004"/>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8466">
                                            <p:txEl>
                                              <p:pRg st="0" end="0"/>
                                            </p:txEl>
                                          </p:spTgt>
                                        </p:tgtEl>
                                        <p:attrNameLst>
                                          <p:attrName>style.visibility</p:attrName>
                                        </p:attrNameLst>
                                      </p:cBhvr>
                                      <p:to>
                                        <p:strVal val="visible"/>
                                      </p:to>
                                    </p:set>
                                    <p:animEffect transition="in" filter="barn(outVertical)">
                                      <p:cBhvr>
                                        <p:cTn id="7" dur="500"/>
                                        <p:tgtEl>
                                          <p:spTgt spid="3184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18466">
                                            <p:txEl>
                                              <p:pRg st="1" end="1"/>
                                            </p:txEl>
                                          </p:spTgt>
                                        </p:tgtEl>
                                        <p:attrNameLst>
                                          <p:attrName>style.visibility</p:attrName>
                                        </p:attrNameLst>
                                      </p:cBhvr>
                                      <p:to>
                                        <p:strVal val="visible"/>
                                      </p:to>
                                    </p:set>
                                    <p:animEffect transition="in" filter="barn(outVertical)">
                                      <p:cBhvr>
                                        <p:cTn id="12" dur="500"/>
                                        <p:tgtEl>
                                          <p:spTgt spid="3184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8466">
                                            <p:txEl>
                                              <p:pRg st="2" end="2"/>
                                            </p:txEl>
                                          </p:spTgt>
                                        </p:tgtEl>
                                        <p:attrNameLst>
                                          <p:attrName>style.visibility</p:attrName>
                                        </p:attrNameLst>
                                      </p:cBhvr>
                                      <p:to>
                                        <p:strVal val="visible"/>
                                      </p:to>
                                    </p:set>
                                    <p:animEffect transition="in" filter="barn(outVertical)">
                                      <p:cBhvr>
                                        <p:cTn id="17" dur="500"/>
                                        <p:tgtEl>
                                          <p:spTgt spid="3184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18466">
                                            <p:txEl>
                                              <p:pRg st="3" end="3"/>
                                            </p:txEl>
                                          </p:spTgt>
                                        </p:tgtEl>
                                        <p:attrNameLst>
                                          <p:attrName>style.visibility</p:attrName>
                                        </p:attrNameLst>
                                      </p:cBhvr>
                                      <p:to>
                                        <p:strVal val="visible"/>
                                      </p:to>
                                    </p:set>
                                    <p:animEffect transition="in" filter="barn(outVertical)">
                                      <p:cBhvr>
                                        <p:cTn id="22" dur="500"/>
                                        <p:tgtEl>
                                          <p:spTgt spid="3184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18466">
                                            <p:txEl>
                                              <p:pRg st="4" end="4"/>
                                            </p:txEl>
                                          </p:spTgt>
                                        </p:tgtEl>
                                        <p:attrNameLst>
                                          <p:attrName>style.visibility</p:attrName>
                                        </p:attrNameLst>
                                      </p:cBhvr>
                                      <p:to>
                                        <p:strVal val="visible"/>
                                      </p:to>
                                    </p:set>
                                    <p:animEffect transition="in" filter="barn(outVertical)">
                                      <p:cBhvr>
                                        <p:cTn id="27" dur="500"/>
                                        <p:tgtEl>
                                          <p:spTgt spid="3184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6"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Rot="1" noChangeArrowheads="1"/>
          </p:cNvSpPr>
          <p:nvPr>
            <p:ph type="body" idx="1"/>
          </p:nvPr>
        </p:nvSpPr>
        <p:spPr>
          <a:xfrm>
            <a:off x="323850" y="620713"/>
            <a:ext cx="8518525" cy="5478462"/>
          </a:xfrm>
        </p:spPr>
        <p:txBody>
          <a:bodyPr/>
          <a:lstStyle/>
          <a:p>
            <a:pPr eaLnBrk="1" hangingPunct="1">
              <a:buFont typeface="Wingdings" pitchFamily="2" charset="2"/>
              <a:buNone/>
            </a:pPr>
            <a:r>
              <a:rPr kumimoji="0" lang="en-US" altLang="zh-CN" sz="4000" b="1" smtClean="0">
                <a:latin typeface="宋体" charset="-122"/>
              </a:rPr>
              <a:t>P</a:t>
            </a:r>
            <a:r>
              <a:rPr kumimoji="0" lang="zh-CN" altLang="en-US" sz="4000" b="1" smtClean="0">
                <a:latin typeface="宋体" charset="-122"/>
              </a:rPr>
              <a:t>：</a:t>
            </a:r>
            <a:r>
              <a:rPr kumimoji="0" lang="en-US" altLang="zh-CN" sz="4000" b="1" smtClean="0">
                <a:latin typeface="宋体" charset="-122"/>
              </a:rPr>
              <a:t>2+2=4</a:t>
            </a:r>
            <a:r>
              <a:rPr kumimoji="0" lang="zh-CN" altLang="en-US" sz="4000" b="1" smtClean="0">
                <a:latin typeface="宋体" charset="-122"/>
              </a:rPr>
              <a:t>；   </a:t>
            </a:r>
            <a:r>
              <a:rPr kumimoji="0" lang="en-US" altLang="zh-CN" sz="4000" b="1" smtClean="0">
                <a:latin typeface="宋体" charset="-122"/>
              </a:rPr>
              <a:t>Q</a:t>
            </a:r>
            <a:r>
              <a:rPr kumimoji="0" lang="zh-CN" altLang="en-US" sz="4000" b="1" smtClean="0">
                <a:latin typeface="宋体" charset="-122"/>
              </a:rPr>
              <a:t>：雪是黑的。</a:t>
            </a:r>
          </a:p>
          <a:p>
            <a:pPr eaLnBrk="1" hangingPunct="1">
              <a:buFont typeface="Wingdings" pitchFamily="2" charset="2"/>
              <a:buNone/>
            </a:pPr>
            <a:r>
              <a:rPr kumimoji="0" lang="en-US" altLang="zh-CN" sz="4000" b="1" smtClean="0">
                <a:latin typeface="宋体" charset="-122"/>
              </a:rPr>
              <a:t>P∨Q	</a:t>
            </a:r>
            <a:r>
              <a:rPr kumimoji="0" lang="zh-CN" altLang="en-US" sz="4000" b="1" smtClean="0">
                <a:latin typeface="宋体" charset="-122"/>
              </a:rPr>
              <a:t>：</a:t>
            </a:r>
            <a:r>
              <a:rPr kumimoji="0" lang="en-US" altLang="zh-CN" sz="4000" b="1" smtClean="0">
                <a:latin typeface="宋体" charset="-122"/>
              </a:rPr>
              <a:t>2+2=4</a:t>
            </a:r>
            <a:r>
              <a:rPr kumimoji="0" lang="zh-CN" altLang="en-US" sz="4000" b="1" smtClean="0">
                <a:latin typeface="宋体" charset="-122"/>
              </a:rPr>
              <a:t>或者雪是黑的。</a:t>
            </a:r>
          </a:p>
          <a:p>
            <a:pPr eaLnBrk="1" hangingPunct="1">
              <a:buFont typeface="Wingdings" pitchFamily="2" charset="2"/>
              <a:buNone/>
            </a:pPr>
            <a:r>
              <a:rPr kumimoji="0" lang="en-US" altLang="zh-CN" sz="4000" b="1" smtClean="0">
                <a:latin typeface="宋体" charset="-122"/>
              </a:rPr>
              <a:t>P⋀Q</a:t>
            </a:r>
            <a:r>
              <a:rPr kumimoji="0" lang="zh-CN" altLang="en-US" sz="4000" b="1" smtClean="0">
                <a:latin typeface="宋体" charset="-122"/>
              </a:rPr>
              <a:t>： </a:t>
            </a:r>
            <a:r>
              <a:rPr kumimoji="0" lang="en-US" altLang="zh-CN" sz="4000" b="1" smtClean="0">
                <a:latin typeface="宋体" charset="-122"/>
              </a:rPr>
              <a:t>2+2=4</a:t>
            </a:r>
            <a:r>
              <a:rPr kumimoji="0" lang="zh-CN" altLang="en-US" sz="4000" b="1" smtClean="0">
                <a:latin typeface="宋体" charset="-122"/>
              </a:rPr>
              <a:t>并且雪是黑的。</a:t>
            </a:r>
          </a:p>
          <a:p>
            <a:pPr eaLnBrk="1" hangingPunct="1">
              <a:buFont typeface="Wingdings" pitchFamily="2" charset="2"/>
              <a:buNone/>
            </a:pPr>
            <a:r>
              <a:rPr kumimoji="0" lang="en-US" altLang="zh-CN" sz="4000" b="1" smtClean="0">
                <a:latin typeface="宋体" charset="-122"/>
              </a:rPr>
              <a:t>P→Q</a:t>
            </a:r>
            <a:r>
              <a:rPr kumimoji="0" lang="zh-CN" altLang="en-US" sz="4000" b="1" smtClean="0">
                <a:latin typeface="宋体" charset="-122"/>
              </a:rPr>
              <a:t>： 若</a:t>
            </a:r>
            <a:r>
              <a:rPr kumimoji="0" lang="en-US" altLang="zh-CN" sz="4000" b="1" smtClean="0">
                <a:latin typeface="宋体" charset="-122"/>
              </a:rPr>
              <a:t>2+2=4</a:t>
            </a:r>
            <a:r>
              <a:rPr kumimoji="0" lang="zh-CN" altLang="en-US" sz="4000" b="1" smtClean="0">
                <a:latin typeface="宋体" charset="-122"/>
              </a:rPr>
              <a:t>，则雪是黑的。</a:t>
            </a:r>
          </a:p>
          <a:p>
            <a:pPr eaLnBrk="1" hangingPunct="1">
              <a:buFont typeface="Wingdings" pitchFamily="2" charset="2"/>
              <a:buNone/>
            </a:pPr>
            <a:r>
              <a:rPr kumimoji="0" lang="en-US" altLang="zh-CN" sz="4000" b="1" smtClean="0">
                <a:latin typeface="宋体" charset="-122"/>
              </a:rPr>
              <a:t>P</a:t>
            </a:r>
            <a:r>
              <a:rPr kumimoji="0" lang="en-US" altLang="zh-CN" sz="4000" b="1" smtClean="0">
                <a:latin typeface="宋体" charset="-122"/>
                <a:sym typeface="Symbol" pitchFamily="18" charset="2"/>
              </a:rPr>
              <a:t></a:t>
            </a:r>
            <a:r>
              <a:rPr kumimoji="0" lang="en-US" altLang="zh-CN" sz="4000" b="1" smtClean="0">
                <a:latin typeface="宋体" charset="-122"/>
              </a:rPr>
              <a:t>Q</a:t>
            </a:r>
            <a:r>
              <a:rPr kumimoji="0" lang="zh-CN" altLang="en-US" sz="4000" b="1" smtClean="0">
                <a:latin typeface="宋体" charset="-122"/>
              </a:rPr>
              <a:t>： </a:t>
            </a:r>
            <a:r>
              <a:rPr kumimoji="0" lang="en-US" altLang="zh-CN" sz="4000" b="1" smtClean="0">
                <a:latin typeface="宋体" charset="-122"/>
              </a:rPr>
              <a:t>2+2=4</a:t>
            </a:r>
            <a:r>
              <a:rPr kumimoji="0" lang="zh-CN" altLang="en-US" sz="4000" b="1" smtClean="0">
                <a:latin typeface="宋体" charset="-122"/>
              </a:rPr>
              <a:t>当且仅当雪是黑的。</a:t>
            </a:r>
          </a:p>
        </p:txBody>
      </p:sp>
    </p:spTree>
    <p:extLst>
      <p:ext uri="{BB962C8B-B14F-4D97-AF65-F5344CB8AC3E}">
        <p14:creationId xmlns:p14="http://schemas.microsoft.com/office/powerpoint/2010/main" val="513052242"/>
      </p:ext>
    </p:extLst>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3" name="Rectangle 3"/>
          <p:cNvSpPr>
            <a:spLocks noGrp="1" noRot="1" noChangeArrowheads="1"/>
          </p:cNvSpPr>
          <p:nvPr>
            <p:ph type="body" idx="1"/>
          </p:nvPr>
        </p:nvSpPr>
        <p:spPr>
          <a:xfrm>
            <a:off x="685800" y="623888"/>
            <a:ext cx="7772400" cy="6019800"/>
          </a:xfrm>
        </p:spPr>
        <p:txBody>
          <a:bodyPr/>
          <a:lstStyle/>
          <a:p>
            <a:pPr eaLnBrk="1" hangingPunct="1">
              <a:lnSpc>
                <a:spcPct val="90000"/>
              </a:lnSpc>
            </a:pPr>
            <a:r>
              <a:rPr kumimoji="0" lang="zh-CN" altLang="en-US" b="1" smtClean="0"/>
              <a:t>练习：填空</a:t>
            </a:r>
          </a:p>
          <a:p>
            <a:pPr eaLnBrk="1" hangingPunct="1">
              <a:lnSpc>
                <a:spcPct val="90000"/>
              </a:lnSpc>
            </a:pPr>
            <a:r>
              <a:rPr kumimoji="0" lang="zh-CN" altLang="en-US" b="1" smtClean="0"/>
              <a:t>已知</a:t>
            </a:r>
            <a:r>
              <a:rPr kumimoji="0" lang="en-US" altLang="zh-CN" b="1" smtClean="0"/>
              <a:t>P</a:t>
            </a:r>
            <a:r>
              <a:rPr kumimoji="0" lang="en-US" altLang="zh-CN" b="1" smtClean="0">
                <a:sym typeface="Symbol" pitchFamily="18" charset="2"/>
              </a:rPr>
              <a:t>∧</a:t>
            </a:r>
            <a:r>
              <a:rPr kumimoji="0" lang="en-US" altLang="zh-CN" b="1" smtClean="0"/>
              <a:t>Q</a:t>
            </a:r>
            <a:r>
              <a:rPr kumimoji="0" lang="zh-CN" altLang="en-US" b="1" smtClean="0"/>
              <a:t>为</a:t>
            </a:r>
            <a:r>
              <a:rPr kumimoji="0" lang="en-US" altLang="zh-CN" b="1" smtClean="0"/>
              <a:t>T</a:t>
            </a:r>
            <a:r>
              <a:rPr kumimoji="0" lang="zh-CN" altLang="en-US" b="1" smtClean="0"/>
              <a:t>，则</a:t>
            </a:r>
            <a:r>
              <a:rPr kumimoji="0" lang="en-US" altLang="zh-CN" b="1" smtClean="0"/>
              <a:t>P</a:t>
            </a:r>
            <a:r>
              <a:rPr kumimoji="0" lang="zh-CN" altLang="en-US" b="1" smtClean="0"/>
              <a:t>为</a:t>
            </a:r>
            <a:r>
              <a:rPr kumimoji="0" lang="en-US" altLang="zh-CN" b="1" smtClean="0"/>
              <a:t>(   )</a:t>
            </a:r>
            <a:r>
              <a:rPr kumimoji="0" lang="zh-CN" altLang="en-US" b="1" smtClean="0"/>
              <a:t>，</a:t>
            </a:r>
            <a:r>
              <a:rPr kumimoji="0" lang="en-US" altLang="zh-CN" b="1" smtClean="0"/>
              <a:t>Q</a:t>
            </a:r>
            <a:r>
              <a:rPr kumimoji="0" lang="zh-CN" altLang="en-US" b="1" smtClean="0"/>
              <a:t>为</a:t>
            </a:r>
            <a:r>
              <a:rPr kumimoji="0" lang="en-US" altLang="zh-CN" b="1" smtClean="0"/>
              <a:t>(   )</a:t>
            </a:r>
            <a:r>
              <a:rPr kumimoji="0" lang="zh-CN" altLang="en-US" b="1" smtClean="0"/>
              <a:t>。</a:t>
            </a:r>
          </a:p>
          <a:p>
            <a:pPr eaLnBrk="1" hangingPunct="1">
              <a:lnSpc>
                <a:spcPct val="90000"/>
              </a:lnSpc>
            </a:pPr>
            <a:r>
              <a:rPr kumimoji="0" lang="zh-CN" altLang="en-US" b="1" smtClean="0"/>
              <a:t>已知</a:t>
            </a:r>
            <a:r>
              <a:rPr kumimoji="0" lang="en-US" altLang="zh-CN" b="1" smtClean="0"/>
              <a:t>P</a:t>
            </a:r>
            <a:r>
              <a:rPr kumimoji="0" lang="en-US" altLang="zh-CN" b="1" smtClean="0">
                <a:sym typeface="Symbol" pitchFamily="18" charset="2"/>
              </a:rPr>
              <a:t>∨</a:t>
            </a:r>
            <a:r>
              <a:rPr kumimoji="0" lang="en-US" altLang="zh-CN" b="1" smtClean="0"/>
              <a:t>Q</a:t>
            </a:r>
            <a:r>
              <a:rPr kumimoji="0" lang="zh-CN" altLang="en-US" b="1" smtClean="0"/>
              <a:t>为</a:t>
            </a:r>
            <a:r>
              <a:rPr kumimoji="0" lang="en-US" altLang="zh-CN" b="1" smtClean="0"/>
              <a:t>F</a:t>
            </a:r>
            <a:r>
              <a:rPr kumimoji="0" lang="zh-CN" altLang="en-US" b="1" smtClean="0"/>
              <a:t>，则</a:t>
            </a:r>
            <a:r>
              <a:rPr kumimoji="0" lang="en-US" altLang="zh-CN" b="1" smtClean="0"/>
              <a:t>P</a:t>
            </a:r>
            <a:r>
              <a:rPr kumimoji="0" lang="zh-CN" altLang="en-US" b="1" smtClean="0"/>
              <a:t>为</a:t>
            </a:r>
            <a:r>
              <a:rPr kumimoji="0" lang="en-US" altLang="zh-CN" b="1" smtClean="0"/>
              <a:t>(   )</a:t>
            </a:r>
            <a:r>
              <a:rPr kumimoji="0" lang="zh-CN" altLang="en-US" b="1" smtClean="0"/>
              <a:t>，</a:t>
            </a:r>
            <a:r>
              <a:rPr kumimoji="0" lang="en-US" altLang="zh-CN" b="1" smtClean="0"/>
              <a:t>Q</a:t>
            </a:r>
            <a:r>
              <a:rPr kumimoji="0" lang="zh-CN" altLang="en-US" b="1" smtClean="0"/>
              <a:t>为</a:t>
            </a:r>
            <a:r>
              <a:rPr kumimoji="0" lang="en-US" altLang="zh-CN" b="1" smtClean="0"/>
              <a:t>(   )</a:t>
            </a:r>
            <a:r>
              <a:rPr kumimoji="0" lang="zh-CN" altLang="en-US" b="1" smtClean="0"/>
              <a:t>。</a:t>
            </a:r>
          </a:p>
          <a:p>
            <a:pPr eaLnBrk="1" hangingPunct="1">
              <a:lnSpc>
                <a:spcPct val="90000"/>
              </a:lnSpc>
            </a:pPr>
            <a:r>
              <a:rPr kumimoji="0" lang="zh-CN" altLang="en-US" b="1" smtClean="0"/>
              <a:t>已知</a:t>
            </a:r>
            <a:r>
              <a:rPr kumimoji="0" lang="en-US" altLang="zh-CN" b="1" smtClean="0"/>
              <a:t>P</a:t>
            </a:r>
            <a:r>
              <a:rPr kumimoji="0" lang="zh-CN" altLang="en-US" b="1" smtClean="0"/>
              <a:t>为</a:t>
            </a:r>
            <a:r>
              <a:rPr kumimoji="0" lang="en-US" altLang="zh-CN" b="1" smtClean="0"/>
              <a:t>F</a:t>
            </a:r>
            <a:r>
              <a:rPr kumimoji="0" lang="zh-CN" altLang="en-US" b="1" smtClean="0"/>
              <a:t>，则</a:t>
            </a:r>
            <a:r>
              <a:rPr kumimoji="0" lang="en-US" altLang="zh-CN" b="1" smtClean="0"/>
              <a:t>P</a:t>
            </a:r>
            <a:r>
              <a:rPr kumimoji="0" lang="en-US" altLang="zh-CN" b="1" smtClean="0">
                <a:sym typeface="Symbol" pitchFamily="18" charset="2"/>
              </a:rPr>
              <a:t>∧</a:t>
            </a:r>
            <a:r>
              <a:rPr kumimoji="0" lang="en-US" altLang="zh-CN" b="1" smtClean="0"/>
              <a:t>Q</a:t>
            </a:r>
            <a:r>
              <a:rPr kumimoji="0" lang="zh-CN" altLang="en-US" b="1" smtClean="0"/>
              <a:t>为</a:t>
            </a:r>
            <a:r>
              <a:rPr kumimoji="0" lang="en-US" altLang="zh-CN" b="1" smtClean="0"/>
              <a:t>(   )</a:t>
            </a:r>
            <a:r>
              <a:rPr kumimoji="0" lang="zh-CN" altLang="en-US" b="1" smtClean="0"/>
              <a:t>。</a:t>
            </a:r>
          </a:p>
          <a:p>
            <a:pPr eaLnBrk="1" hangingPunct="1">
              <a:lnSpc>
                <a:spcPct val="90000"/>
              </a:lnSpc>
            </a:pPr>
            <a:r>
              <a:rPr kumimoji="0" lang="zh-CN" altLang="en-US" b="1" smtClean="0"/>
              <a:t>已知</a:t>
            </a:r>
            <a:r>
              <a:rPr kumimoji="0" lang="en-US" altLang="zh-CN" b="1" smtClean="0"/>
              <a:t>P</a:t>
            </a:r>
            <a:r>
              <a:rPr kumimoji="0" lang="zh-CN" altLang="en-US" b="1" smtClean="0"/>
              <a:t>为</a:t>
            </a:r>
            <a:r>
              <a:rPr kumimoji="0" lang="en-US" altLang="zh-CN" b="1" smtClean="0"/>
              <a:t>T</a:t>
            </a:r>
            <a:r>
              <a:rPr kumimoji="0" lang="zh-CN" altLang="en-US" b="1" smtClean="0"/>
              <a:t>，则</a:t>
            </a:r>
            <a:r>
              <a:rPr kumimoji="0" lang="en-US" altLang="zh-CN" b="1" smtClean="0"/>
              <a:t>P</a:t>
            </a:r>
            <a:r>
              <a:rPr kumimoji="0" lang="en-US" altLang="zh-CN" b="1" smtClean="0">
                <a:sym typeface="Symbol" pitchFamily="18" charset="2"/>
              </a:rPr>
              <a:t>∨</a:t>
            </a:r>
            <a:r>
              <a:rPr kumimoji="0" lang="en-US" altLang="zh-CN" b="1" smtClean="0"/>
              <a:t>Q</a:t>
            </a:r>
            <a:r>
              <a:rPr kumimoji="0" lang="zh-CN" altLang="en-US" b="1" smtClean="0"/>
              <a:t>为</a:t>
            </a:r>
            <a:r>
              <a:rPr kumimoji="0" lang="en-US" altLang="zh-CN" b="1" smtClean="0"/>
              <a:t>(   )</a:t>
            </a:r>
            <a:r>
              <a:rPr kumimoji="0" lang="zh-CN" altLang="en-US" b="1" smtClean="0"/>
              <a:t>。</a:t>
            </a:r>
          </a:p>
          <a:p>
            <a:pPr eaLnBrk="1" hangingPunct="1">
              <a:lnSpc>
                <a:spcPct val="90000"/>
              </a:lnSpc>
            </a:pPr>
            <a:r>
              <a:rPr kumimoji="0" lang="zh-CN" altLang="en-US" b="1" smtClean="0"/>
              <a:t>已知</a:t>
            </a:r>
            <a:r>
              <a:rPr kumimoji="0" lang="en-US" altLang="zh-CN" b="1" smtClean="0"/>
              <a:t>P</a:t>
            </a:r>
            <a:r>
              <a:rPr kumimoji="0" lang="en-US" altLang="zh-CN" b="1" smtClean="0">
                <a:sym typeface="Symbol" pitchFamily="18" charset="2"/>
              </a:rPr>
              <a:t>∨</a:t>
            </a:r>
            <a:r>
              <a:rPr kumimoji="0" lang="en-US" altLang="zh-CN" b="1" smtClean="0"/>
              <a:t>Q</a:t>
            </a:r>
            <a:r>
              <a:rPr kumimoji="0" lang="zh-CN" altLang="en-US" b="1" smtClean="0"/>
              <a:t>为</a:t>
            </a:r>
            <a:r>
              <a:rPr kumimoji="0" lang="en-US" altLang="zh-CN" b="1" smtClean="0"/>
              <a:t>T</a:t>
            </a:r>
            <a:r>
              <a:rPr kumimoji="0" lang="zh-CN" altLang="en-US" b="1" smtClean="0"/>
              <a:t>，且</a:t>
            </a:r>
            <a:r>
              <a:rPr kumimoji="0" lang="en-US" altLang="zh-CN" b="1" smtClean="0"/>
              <a:t>P</a:t>
            </a:r>
            <a:r>
              <a:rPr kumimoji="0" lang="zh-CN" altLang="en-US" b="1" smtClean="0"/>
              <a:t>为</a:t>
            </a:r>
            <a:r>
              <a:rPr kumimoji="0" lang="en-US" altLang="zh-CN" b="1" smtClean="0"/>
              <a:t>F </a:t>
            </a:r>
            <a:r>
              <a:rPr kumimoji="0" lang="zh-CN" altLang="en-US" b="1" smtClean="0"/>
              <a:t>，则</a:t>
            </a:r>
            <a:r>
              <a:rPr kumimoji="0" lang="en-US" altLang="zh-CN" b="1" smtClean="0"/>
              <a:t>Q</a:t>
            </a:r>
            <a:r>
              <a:rPr kumimoji="0" lang="zh-CN" altLang="en-US" b="1" smtClean="0"/>
              <a:t>为</a:t>
            </a:r>
            <a:r>
              <a:rPr kumimoji="0" lang="en-US" altLang="zh-CN" b="1" smtClean="0"/>
              <a:t>(   )</a:t>
            </a:r>
            <a:r>
              <a:rPr kumimoji="0" lang="zh-CN" altLang="en-US" b="1" smtClean="0"/>
              <a:t>。</a:t>
            </a:r>
          </a:p>
          <a:p>
            <a:pPr eaLnBrk="1" hangingPunct="1">
              <a:lnSpc>
                <a:spcPct val="90000"/>
              </a:lnSpc>
            </a:pPr>
            <a:r>
              <a:rPr kumimoji="0" lang="zh-CN" altLang="en-US" b="1" smtClean="0"/>
              <a:t>已知</a:t>
            </a:r>
            <a:r>
              <a:rPr kumimoji="0" lang="en-US" altLang="zh-CN" b="1" smtClean="0"/>
              <a:t>P</a:t>
            </a:r>
            <a:r>
              <a:rPr kumimoji="0" lang="en-US" altLang="zh-CN" b="1" smtClean="0">
                <a:sym typeface="Symbol" pitchFamily="18" charset="2"/>
              </a:rPr>
              <a:t></a:t>
            </a:r>
            <a:r>
              <a:rPr kumimoji="0" lang="en-US" altLang="zh-CN" b="1" smtClean="0"/>
              <a:t>Q</a:t>
            </a:r>
            <a:r>
              <a:rPr kumimoji="0" lang="zh-CN" altLang="en-US" b="1" smtClean="0"/>
              <a:t>为</a:t>
            </a:r>
            <a:r>
              <a:rPr kumimoji="0" lang="en-US" altLang="zh-CN" b="1" smtClean="0"/>
              <a:t>F</a:t>
            </a:r>
            <a:r>
              <a:rPr kumimoji="0" lang="zh-CN" altLang="en-US" b="1" smtClean="0"/>
              <a:t>，则</a:t>
            </a:r>
            <a:r>
              <a:rPr kumimoji="0" lang="en-US" altLang="zh-CN" b="1" smtClean="0"/>
              <a:t>P</a:t>
            </a:r>
            <a:r>
              <a:rPr kumimoji="0" lang="zh-CN" altLang="en-US" b="1" smtClean="0"/>
              <a:t>为</a:t>
            </a:r>
            <a:r>
              <a:rPr kumimoji="0" lang="en-US" altLang="zh-CN" b="1" smtClean="0"/>
              <a:t>(   )</a:t>
            </a:r>
            <a:r>
              <a:rPr kumimoji="0" lang="zh-CN" altLang="en-US" b="1" smtClean="0"/>
              <a:t>，</a:t>
            </a:r>
            <a:r>
              <a:rPr kumimoji="0" lang="en-US" altLang="zh-CN" b="1" smtClean="0"/>
              <a:t>Q</a:t>
            </a:r>
            <a:r>
              <a:rPr kumimoji="0" lang="zh-CN" altLang="en-US" b="1" smtClean="0"/>
              <a:t>为</a:t>
            </a:r>
            <a:r>
              <a:rPr kumimoji="0" lang="en-US" altLang="zh-CN" b="1" smtClean="0"/>
              <a:t>(   )</a:t>
            </a:r>
            <a:r>
              <a:rPr kumimoji="0" lang="zh-CN" altLang="en-US" b="1" smtClean="0"/>
              <a:t>。</a:t>
            </a:r>
          </a:p>
          <a:p>
            <a:pPr eaLnBrk="1" hangingPunct="1">
              <a:lnSpc>
                <a:spcPct val="90000"/>
              </a:lnSpc>
            </a:pPr>
            <a:r>
              <a:rPr kumimoji="0" lang="zh-CN" altLang="en-US" b="1" smtClean="0"/>
              <a:t>已知</a:t>
            </a:r>
            <a:r>
              <a:rPr kumimoji="0" lang="en-US" altLang="zh-CN" b="1" smtClean="0"/>
              <a:t>P</a:t>
            </a:r>
            <a:r>
              <a:rPr kumimoji="0" lang="zh-CN" altLang="en-US" b="1" smtClean="0"/>
              <a:t>为</a:t>
            </a:r>
            <a:r>
              <a:rPr kumimoji="0" lang="en-US" altLang="zh-CN" b="1" smtClean="0"/>
              <a:t>F</a:t>
            </a:r>
            <a:r>
              <a:rPr kumimoji="0" lang="zh-CN" altLang="en-US" b="1" smtClean="0"/>
              <a:t>，则</a:t>
            </a:r>
            <a:r>
              <a:rPr kumimoji="0" lang="en-US" altLang="zh-CN" b="1" smtClean="0"/>
              <a:t>P</a:t>
            </a:r>
            <a:r>
              <a:rPr kumimoji="0" lang="en-US" altLang="zh-CN" b="1" smtClean="0">
                <a:sym typeface="Symbol" pitchFamily="18" charset="2"/>
              </a:rPr>
              <a:t></a:t>
            </a:r>
            <a:r>
              <a:rPr kumimoji="0" lang="en-US" altLang="zh-CN" b="1" smtClean="0"/>
              <a:t>Q</a:t>
            </a:r>
            <a:r>
              <a:rPr kumimoji="0" lang="zh-CN" altLang="en-US" b="1" smtClean="0"/>
              <a:t>为</a:t>
            </a:r>
            <a:r>
              <a:rPr kumimoji="0" lang="en-US" altLang="zh-CN" b="1" smtClean="0"/>
              <a:t>(   )</a:t>
            </a:r>
            <a:r>
              <a:rPr kumimoji="0" lang="zh-CN" altLang="en-US" b="1" smtClean="0"/>
              <a:t>。</a:t>
            </a:r>
          </a:p>
          <a:p>
            <a:pPr eaLnBrk="1" hangingPunct="1">
              <a:lnSpc>
                <a:spcPct val="90000"/>
              </a:lnSpc>
            </a:pPr>
            <a:r>
              <a:rPr kumimoji="0" lang="zh-CN" altLang="en-US" b="1" smtClean="0"/>
              <a:t>已知</a:t>
            </a:r>
            <a:r>
              <a:rPr kumimoji="0" lang="en-US" altLang="zh-CN" b="1" smtClean="0"/>
              <a:t>Q</a:t>
            </a:r>
            <a:r>
              <a:rPr kumimoji="0" lang="zh-CN" altLang="en-US" b="1" smtClean="0"/>
              <a:t>为</a:t>
            </a:r>
            <a:r>
              <a:rPr kumimoji="0" lang="en-US" altLang="zh-CN" b="1" smtClean="0"/>
              <a:t>T</a:t>
            </a:r>
            <a:r>
              <a:rPr kumimoji="0" lang="zh-CN" altLang="en-US" b="1" smtClean="0"/>
              <a:t>，则</a:t>
            </a:r>
            <a:r>
              <a:rPr kumimoji="0" lang="en-US" altLang="zh-CN" b="1" smtClean="0"/>
              <a:t>P</a:t>
            </a:r>
            <a:r>
              <a:rPr kumimoji="0" lang="en-US" altLang="zh-CN" b="1" smtClean="0">
                <a:sym typeface="Symbol" pitchFamily="18" charset="2"/>
              </a:rPr>
              <a:t></a:t>
            </a:r>
            <a:r>
              <a:rPr kumimoji="0" lang="en-US" altLang="zh-CN" b="1" smtClean="0"/>
              <a:t>Q</a:t>
            </a:r>
            <a:r>
              <a:rPr kumimoji="0" lang="zh-CN" altLang="en-US" b="1" smtClean="0"/>
              <a:t>为</a:t>
            </a:r>
            <a:r>
              <a:rPr kumimoji="0" lang="en-US" altLang="zh-CN" b="1" smtClean="0"/>
              <a:t>(   )</a:t>
            </a:r>
            <a:r>
              <a:rPr kumimoji="0" lang="zh-CN" altLang="en-US" b="1" smtClean="0"/>
              <a:t>。</a:t>
            </a:r>
          </a:p>
          <a:p>
            <a:pPr eaLnBrk="1" hangingPunct="1">
              <a:lnSpc>
                <a:spcPct val="90000"/>
              </a:lnSpc>
            </a:pPr>
            <a:r>
              <a:rPr kumimoji="0" lang="zh-CN" altLang="en-US" b="1" smtClean="0"/>
              <a:t>已知 </a:t>
            </a:r>
            <a:r>
              <a:rPr kumimoji="0" lang="zh-CN" altLang="en-US" b="1" smtClean="0">
                <a:sym typeface="Symbol" pitchFamily="18" charset="2"/>
              </a:rPr>
              <a:t></a:t>
            </a:r>
            <a:r>
              <a:rPr kumimoji="0" lang="en-US" altLang="zh-CN" b="1" smtClean="0"/>
              <a:t>P</a:t>
            </a:r>
            <a:r>
              <a:rPr kumimoji="0" lang="en-US" altLang="zh-CN" b="1" smtClean="0">
                <a:sym typeface="Symbol" pitchFamily="18" charset="2"/>
              </a:rPr>
              <a:t></a:t>
            </a:r>
            <a:r>
              <a:rPr kumimoji="0" lang="en-US" altLang="zh-CN" b="1" smtClean="0"/>
              <a:t>Q</a:t>
            </a:r>
            <a:r>
              <a:rPr kumimoji="0" lang="zh-CN" altLang="en-US" b="1" smtClean="0"/>
              <a:t>为</a:t>
            </a:r>
            <a:r>
              <a:rPr kumimoji="0" lang="en-US" altLang="zh-CN" b="1" smtClean="0"/>
              <a:t>F</a:t>
            </a:r>
            <a:r>
              <a:rPr kumimoji="0" lang="zh-CN" altLang="en-US" b="1" smtClean="0"/>
              <a:t>，则</a:t>
            </a:r>
            <a:r>
              <a:rPr kumimoji="0" lang="en-US" altLang="zh-CN" b="1" smtClean="0"/>
              <a:t>P</a:t>
            </a:r>
            <a:r>
              <a:rPr kumimoji="0" lang="zh-CN" altLang="en-US" b="1" smtClean="0"/>
              <a:t>为</a:t>
            </a:r>
            <a:r>
              <a:rPr kumimoji="0" lang="en-US" altLang="zh-CN" b="1" smtClean="0"/>
              <a:t>(   )</a:t>
            </a:r>
            <a:r>
              <a:rPr kumimoji="0" lang="zh-CN" altLang="en-US" b="1" smtClean="0"/>
              <a:t>， </a:t>
            </a:r>
            <a:r>
              <a:rPr kumimoji="0" lang="en-US" altLang="zh-CN" b="1" smtClean="0"/>
              <a:t>Q</a:t>
            </a:r>
            <a:r>
              <a:rPr kumimoji="0" lang="zh-CN" altLang="en-US" b="1" smtClean="0"/>
              <a:t>为</a:t>
            </a:r>
            <a:r>
              <a:rPr kumimoji="0" lang="en-US" altLang="zh-CN" b="1" smtClean="0"/>
              <a:t>(   )</a:t>
            </a:r>
            <a:r>
              <a:rPr kumimoji="0" lang="zh-CN" altLang="en-US" b="1" smtClean="0"/>
              <a:t>。 </a:t>
            </a:r>
          </a:p>
        </p:txBody>
      </p:sp>
    </p:spTree>
    <p:extLst>
      <p:ext uri="{BB962C8B-B14F-4D97-AF65-F5344CB8AC3E}">
        <p14:creationId xmlns:p14="http://schemas.microsoft.com/office/powerpoint/2010/main" val="33593541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wipe(left)">
                                      <p:cBhvr>
                                        <p:cTn id="7" dur="500"/>
                                        <p:tgtEl>
                                          <p:spTgt spid="148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wipe(left)">
                                      <p:cBhvr>
                                        <p:cTn id="12" dur="500"/>
                                        <p:tgtEl>
                                          <p:spTgt spid="148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wipe(left)">
                                      <p:cBhvr>
                                        <p:cTn id="17" dur="500"/>
                                        <p:tgtEl>
                                          <p:spTgt spid="148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8483">
                                            <p:txEl>
                                              <p:pRg st="3" end="3"/>
                                            </p:txEl>
                                          </p:spTgt>
                                        </p:tgtEl>
                                        <p:attrNameLst>
                                          <p:attrName>style.visibility</p:attrName>
                                        </p:attrNameLst>
                                      </p:cBhvr>
                                      <p:to>
                                        <p:strVal val="visible"/>
                                      </p:to>
                                    </p:set>
                                    <p:animEffect transition="in" filter="wipe(left)">
                                      <p:cBhvr>
                                        <p:cTn id="22" dur="500"/>
                                        <p:tgtEl>
                                          <p:spTgt spid="148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8483">
                                            <p:txEl>
                                              <p:pRg st="4" end="4"/>
                                            </p:txEl>
                                          </p:spTgt>
                                        </p:tgtEl>
                                        <p:attrNameLst>
                                          <p:attrName>style.visibility</p:attrName>
                                        </p:attrNameLst>
                                      </p:cBhvr>
                                      <p:to>
                                        <p:strVal val="visible"/>
                                      </p:to>
                                    </p:set>
                                    <p:animEffect transition="in" filter="wipe(left)">
                                      <p:cBhvr>
                                        <p:cTn id="27" dur="500"/>
                                        <p:tgtEl>
                                          <p:spTgt spid="1484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8483">
                                            <p:txEl>
                                              <p:pRg st="5" end="5"/>
                                            </p:txEl>
                                          </p:spTgt>
                                        </p:tgtEl>
                                        <p:attrNameLst>
                                          <p:attrName>style.visibility</p:attrName>
                                        </p:attrNameLst>
                                      </p:cBhvr>
                                      <p:to>
                                        <p:strVal val="visible"/>
                                      </p:to>
                                    </p:set>
                                    <p:animEffect transition="in" filter="wipe(left)">
                                      <p:cBhvr>
                                        <p:cTn id="32" dur="500"/>
                                        <p:tgtEl>
                                          <p:spTgt spid="1484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8483">
                                            <p:txEl>
                                              <p:pRg st="6" end="6"/>
                                            </p:txEl>
                                          </p:spTgt>
                                        </p:tgtEl>
                                        <p:attrNameLst>
                                          <p:attrName>style.visibility</p:attrName>
                                        </p:attrNameLst>
                                      </p:cBhvr>
                                      <p:to>
                                        <p:strVal val="visible"/>
                                      </p:to>
                                    </p:set>
                                    <p:animEffect transition="in" filter="wipe(left)">
                                      <p:cBhvr>
                                        <p:cTn id="37" dur="500"/>
                                        <p:tgtEl>
                                          <p:spTgt spid="1484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8483">
                                            <p:txEl>
                                              <p:pRg st="7" end="7"/>
                                            </p:txEl>
                                          </p:spTgt>
                                        </p:tgtEl>
                                        <p:attrNameLst>
                                          <p:attrName>style.visibility</p:attrName>
                                        </p:attrNameLst>
                                      </p:cBhvr>
                                      <p:to>
                                        <p:strVal val="visible"/>
                                      </p:to>
                                    </p:set>
                                    <p:animEffect transition="in" filter="wipe(left)">
                                      <p:cBhvr>
                                        <p:cTn id="42" dur="500"/>
                                        <p:tgtEl>
                                          <p:spTgt spid="1484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8483">
                                            <p:txEl>
                                              <p:pRg st="8" end="8"/>
                                            </p:txEl>
                                          </p:spTgt>
                                        </p:tgtEl>
                                        <p:attrNameLst>
                                          <p:attrName>style.visibility</p:attrName>
                                        </p:attrNameLst>
                                      </p:cBhvr>
                                      <p:to>
                                        <p:strVal val="visible"/>
                                      </p:to>
                                    </p:set>
                                    <p:animEffect transition="in" filter="wipe(left)">
                                      <p:cBhvr>
                                        <p:cTn id="47" dur="500"/>
                                        <p:tgtEl>
                                          <p:spTgt spid="1484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8483">
                                            <p:txEl>
                                              <p:pRg st="9" end="9"/>
                                            </p:txEl>
                                          </p:spTgt>
                                        </p:tgtEl>
                                        <p:attrNameLst>
                                          <p:attrName>style.visibility</p:attrName>
                                        </p:attrNameLst>
                                      </p:cBhvr>
                                      <p:to>
                                        <p:strVal val="visible"/>
                                      </p:to>
                                    </p:set>
                                    <p:animEffect transition="in" filter="wipe(left)">
                                      <p:cBhvr>
                                        <p:cTn id="52" dur="500"/>
                                        <p:tgtEl>
                                          <p:spTgt spid="148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a1349540923dd54f96b6165d109b3de9c8248a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548680"/>
            <a:ext cx="4362528" cy="5760640"/>
          </a:xfrm>
          <a:prstGeom prst="rect">
            <a:avLst/>
          </a:prstGeom>
        </p:spPr>
      </p:pic>
      <p:pic>
        <p:nvPicPr>
          <p:cNvPr id="5" name="Picture 3" descr="Ball001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777" y="2205311"/>
            <a:ext cx="287337" cy="2873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all0013">
            <a:hlinkClick r:id="rId5"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777" y="2853011"/>
            <a:ext cx="287337" cy="2873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Ball0013">
            <a:hlinkClick r:id="rId6"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777" y="3573736"/>
            <a:ext cx="287337" cy="2873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2"/>
          <p:cNvSpPr txBox="1">
            <a:spLocks noChangeArrowheads="1"/>
          </p:cNvSpPr>
          <p:nvPr/>
        </p:nvSpPr>
        <p:spPr bwMode="auto">
          <a:xfrm>
            <a:off x="4788025" y="1844824"/>
            <a:ext cx="3744416"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fontAlgn="base">
              <a:lnSpc>
                <a:spcPct val="150000"/>
              </a:lnSpc>
              <a:spcAft>
                <a:spcPts val="0"/>
              </a:spcAft>
            </a:pPr>
            <a:r>
              <a:rPr lang="zh-CN" sz="3000" kern="1200" dirty="0">
                <a:solidFill>
                  <a:srgbClr val="3333CC"/>
                </a:solidFill>
                <a:effectLst/>
                <a:latin typeface="Times"/>
                <a:ea typeface="黑体"/>
                <a:cs typeface="黑体"/>
              </a:rPr>
              <a:t>第一部分 数理逻辑</a:t>
            </a:r>
            <a:endParaRPr lang="zh-CN" sz="1000" dirty="0">
              <a:solidFill>
                <a:srgbClr val="3333CC"/>
              </a:solidFill>
              <a:effectLst/>
              <a:latin typeface="Times"/>
              <a:ea typeface="宋体"/>
              <a:cs typeface="Times New Roman"/>
            </a:endParaRPr>
          </a:p>
          <a:p>
            <a:pPr fontAlgn="base">
              <a:lnSpc>
                <a:spcPct val="150000"/>
              </a:lnSpc>
              <a:spcAft>
                <a:spcPts val="0"/>
              </a:spcAft>
            </a:pPr>
            <a:r>
              <a:rPr lang="zh-CN" sz="3000" kern="1200" dirty="0">
                <a:solidFill>
                  <a:srgbClr val="3333CC"/>
                </a:solidFill>
                <a:effectLst/>
                <a:latin typeface="Times"/>
                <a:ea typeface="黑体"/>
                <a:cs typeface="黑体"/>
              </a:rPr>
              <a:t>第二部分 集合论</a:t>
            </a:r>
            <a:endParaRPr lang="zh-CN" sz="1000" dirty="0">
              <a:solidFill>
                <a:srgbClr val="3333CC"/>
              </a:solidFill>
              <a:effectLst/>
              <a:latin typeface="Times"/>
              <a:ea typeface="宋体"/>
              <a:cs typeface="Times New Roman"/>
            </a:endParaRPr>
          </a:p>
          <a:p>
            <a:pPr fontAlgn="base">
              <a:lnSpc>
                <a:spcPct val="150000"/>
              </a:lnSpc>
              <a:spcAft>
                <a:spcPts val="0"/>
              </a:spcAft>
            </a:pPr>
            <a:r>
              <a:rPr lang="zh-CN" sz="3000" kern="1200" dirty="0">
                <a:solidFill>
                  <a:srgbClr val="3333CC"/>
                </a:solidFill>
                <a:effectLst/>
                <a:latin typeface="Times"/>
                <a:ea typeface="黑体"/>
                <a:cs typeface="黑体"/>
              </a:rPr>
              <a:t>第三部分 代数</a:t>
            </a:r>
            <a:r>
              <a:rPr lang="zh-CN" sz="3000" kern="1200" dirty="0" smtClean="0">
                <a:solidFill>
                  <a:srgbClr val="3333CC"/>
                </a:solidFill>
                <a:effectLst/>
                <a:latin typeface="Times"/>
                <a:ea typeface="黑体"/>
                <a:cs typeface="黑体"/>
              </a:rPr>
              <a:t>结构</a:t>
            </a:r>
            <a:endParaRPr lang="zh-CN" sz="1000" dirty="0">
              <a:solidFill>
                <a:srgbClr val="3333CC"/>
              </a:solidFill>
              <a:effectLst/>
              <a:latin typeface="Times"/>
              <a:ea typeface="宋体"/>
              <a:cs typeface="Times New Roman"/>
            </a:endParaRPr>
          </a:p>
        </p:txBody>
      </p:sp>
    </p:spTree>
    <p:extLst>
      <p:ext uri="{BB962C8B-B14F-4D97-AF65-F5344CB8AC3E}">
        <p14:creationId xmlns:p14="http://schemas.microsoft.com/office/powerpoint/2010/main" val="2840298541"/>
      </p:ext>
    </p:extLst>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Rot="1" noChangeArrowheads="1"/>
          </p:cNvSpPr>
          <p:nvPr>
            <p:ph type="body" idx="1"/>
          </p:nvPr>
        </p:nvSpPr>
        <p:spPr>
          <a:xfrm>
            <a:off x="685800" y="862013"/>
            <a:ext cx="7772400" cy="5638800"/>
          </a:xfrm>
        </p:spPr>
        <p:txBody>
          <a:bodyPr/>
          <a:lstStyle/>
          <a:p>
            <a:pPr eaLnBrk="1" hangingPunct="1"/>
            <a:r>
              <a:rPr kumimoji="0" lang="zh-CN" altLang="en-US" b="1" smtClean="0"/>
              <a:t>已知</a:t>
            </a:r>
            <a:r>
              <a:rPr kumimoji="0" lang="en-US" altLang="zh-CN" b="1" smtClean="0"/>
              <a:t>P</a:t>
            </a:r>
            <a:r>
              <a:rPr kumimoji="0" lang="zh-CN" altLang="en-US" b="1" smtClean="0"/>
              <a:t>为</a:t>
            </a:r>
            <a:r>
              <a:rPr kumimoji="0" lang="en-US" altLang="zh-CN" b="1" smtClean="0"/>
              <a:t>T</a:t>
            </a:r>
            <a:r>
              <a:rPr kumimoji="0" lang="zh-CN" altLang="en-US" b="1" smtClean="0"/>
              <a:t>，   </a:t>
            </a:r>
            <a:r>
              <a:rPr kumimoji="0" lang="en-US" altLang="zh-CN" b="1" smtClean="0"/>
              <a:t>P</a:t>
            </a:r>
            <a:r>
              <a:rPr kumimoji="0" lang="en-US" altLang="zh-CN" b="1" smtClean="0">
                <a:sym typeface="Symbol" pitchFamily="18" charset="2"/>
              </a:rPr>
              <a:t></a:t>
            </a:r>
            <a:r>
              <a:rPr kumimoji="0" lang="en-US" altLang="zh-CN" b="1" smtClean="0"/>
              <a:t>Q</a:t>
            </a:r>
            <a:r>
              <a:rPr kumimoji="0" lang="zh-CN" altLang="en-US" b="1" smtClean="0"/>
              <a:t>为</a:t>
            </a:r>
            <a:r>
              <a:rPr kumimoji="0" lang="en-US" altLang="zh-CN" b="1" smtClean="0"/>
              <a:t>T</a:t>
            </a:r>
            <a:r>
              <a:rPr kumimoji="0" lang="zh-CN" altLang="en-US" b="1" smtClean="0"/>
              <a:t>，则</a:t>
            </a:r>
            <a:r>
              <a:rPr kumimoji="0" lang="en-US" altLang="zh-CN" b="1" smtClean="0"/>
              <a:t>Q</a:t>
            </a:r>
            <a:r>
              <a:rPr kumimoji="0" lang="zh-CN" altLang="en-US" b="1" smtClean="0"/>
              <a:t>为</a:t>
            </a:r>
            <a:r>
              <a:rPr kumimoji="0" lang="en-US" altLang="zh-CN" b="1" smtClean="0"/>
              <a:t>(   )</a:t>
            </a:r>
            <a:r>
              <a:rPr kumimoji="0" lang="zh-CN" altLang="en-US" b="1" smtClean="0"/>
              <a:t>。</a:t>
            </a:r>
          </a:p>
          <a:p>
            <a:pPr eaLnBrk="1" hangingPunct="1"/>
            <a:r>
              <a:rPr kumimoji="0" lang="zh-CN" altLang="en-US" b="1" smtClean="0"/>
              <a:t>已知</a:t>
            </a:r>
            <a:r>
              <a:rPr kumimoji="0" lang="zh-CN" altLang="en-US" b="1" smtClean="0">
                <a:sym typeface="Symbol" pitchFamily="18" charset="2"/>
              </a:rPr>
              <a:t></a:t>
            </a:r>
            <a:r>
              <a:rPr kumimoji="0" lang="en-US" altLang="zh-CN" b="1" smtClean="0"/>
              <a:t>Q</a:t>
            </a:r>
            <a:r>
              <a:rPr kumimoji="0" lang="zh-CN" altLang="en-US" b="1" smtClean="0"/>
              <a:t>为</a:t>
            </a:r>
            <a:r>
              <a:rPr kumimoji="0" lang="en-US" altLang="zh-CN" b="1" smtClean="0"/>
              <a:t>T,   P</a:t>
            </a:r>
            <a:r>
              <a:rPr kumimoji="0" lang="en-US" altLang="zh-CN" b="1" smtClean="0">
                <a:sym typeface="Symbol" pitchFamily="18" charset="2"/>
              </a:rPr>
              <a:t></a:t>
            </a:r>
            <a:r>
              <a:rPr kumimoji="0" lang="en-US" altLang="zh-CN" b="1" smtClean="0"/>
              <a:t>Q</a:t>
            </a:r>
            <a:r>
              <a:rPr kumimoji="0" lang="zh-CN" altLang="en-US" b="1" smtClean="0"/>
              <a:t>为</a:t>
            </a:r>
            <a:r>
              <a:rPr kumimoji="0" lang="en-US" altLang="zh-CN" b="1" smtClean="0"/>
              <a:t>T</a:t>
            </a:r>
            <a:r>
              <a:rPr kumimoji="0" lang="zh-CN" altLang="en-US" b="1" smtClean="0"/>
              <a:t>，则</a:t>
            </a:r>
            <a:r>
              <a:rPr kumimoji="0" lang="en-US" altLang="zh-CN" b="1" smtClean="0"/>
              <a:t>P</a:t>
            </a:r>
            <a:r>
              <a:rPr kumimoji="0" lang="zh-CN" altLang="en-US" b="1" smtClean="0"/>
              <a:t>为</a:t>
            </a:r>
            <a:r>
              <a:rPr kumimoji="0" lang="en-US" altLang="zh-CN" b="1" smtClean="0"/>
              <a:t>(   )</a:t>
            </a:r>
            <a:r>
              <a:rPr kumimoji="0" lang="zh-CN" altLang="en-US" b="1" smtClean="0"/>
              <a:t>。</a:t>
            </a:r>
          </a:p>
          <a:p>
            <a:pPr eaLnBrk="1" hangingPunct="1"/>
            <a:r>
              <a:rPr kumimoji="0" lang="zh-CN" altLang="en-US" b="1" smtClean="0"/>
              <a:t>已知</a:t>
            </a:r>
            <a:r>
              <a:rPr kumimoji="0" lang="en-US" altLang="zh-CN" b="1" smtClean="0"/>
              <a:t>P</a:t>
            </a:r>
            <a:r>
              <a:rPr kumimoji="0" lang="en-US" altLang="zh-CN" b="1" smtClean="0">
                <a:sym typeface="Symbol" pitchFamily="18" charset="2"/>
              </a:rPr>
              <a:t>Q</a:t>
            </a:r>
            <a:r>
              <a:rPr kumimoji="0" lang="zh-CN" altLang="en-US" b="1" smtClean="0">
                <a:sym typeface="Symbol" pitchFamily="18" charset="2"/>
              </a:rPr>
              <a:t>为</a:t>
            </a:r>
            <a:r>
              <a:rPr kumimoji="0" lang="en-US" altLang="zh-CN" b="1" smtClean="0">
                <a:sym typeface="Symbol" pitchFamily="18" charset="2"/>
              </a:rPr>
              <a:t>T</a:t>
            </a:r>
            <a:r>
              <a:rPr kumimoji="0" lang="zh-CN" altLang="en-US" b="1" smtClean="0">
                <a:sym typeface="Symbol" pitchFamily="18" charset="2"/>
              </a:rPr>
              <a:t>，</a:t>
            </a:r>
            <a:r>
              <a:rPr kumimoji="0" lang="en-US" altLang="zh-CN" b="1" smtClean="0">
                <a:sym typeface="Symbol" pitchFamily="18" charset="2"/>
              </a:rPr>
              <a:t>P</a:t>
            </a:r>
            <a:r>
              <a:rPr kumimoji="0" lang="zh-CN" altLang="en-US" b="1" smtClean="0">
                <a:sym typeface="Symbol" pitchFamily="18" charset="2"/>
              </a:rPr>
              <a:t>为</a:t>
            </a:r>
            <a:r>
              <a:rPr kumimoji="0" lang="en-US" altLang="zh-CN" b="1" smtClean="0">
                <a:sym typeface="Symbol" pitchFamily="18" charset="2"/>
              </a:rPr>
              <a:t>T ,  </a:t>
            </a:r>
            <a:r>
              <a:rPr kumimoji="0" lang="zh-CN" altLang="en-US" b="1" smtClean="0">
                <a:sym typeface="Symbol" pitchFamily="18" charset="2"/>
              </a:rPr>
              <a:t>则</a:t>
            </a:r>
            <a:r>
              <a:rPr kumimoji="0" lang="en-US" altLang="zh-CN" b="1" smtClean="0">
                <a:sym typeface="Symbol" pitchFamily="18" charset="2"/>
              </a:rPr>
              <a:t>Q</a:t>
            </a:r>
            <a:r>
              <a:rPr kumimoji="0" lang="zh-CN" altLang="en-US" b="1" smtClean="0">
                <a:sym typeface="Symbol" pitchFamily="18" charset="2"/>
              </a:rPr>
              <a:t>为</a:t>
            </a:r>
            <a:r>
              <a:rPr kumimoji="0" lang="en-US" altLang="zh-CN" b="1" smtClean="0">
                <a:sym typeface="Symbol" pitchFamily="18" charset="2"/>
              </a:rPr>
              <a:t>(    ).</a:t>
            </a:r>
          </a:p>
          <a:p>
            <a:pPr eaLnBrk="1" hangingPunct="1"/>
            <a:r>
              <a:rPr kumimoji="0" lang="zh-CN" altLang="en-US" b="1" smtClean="0"/>
              <a:t>已知</a:t>
            </a:r>
            <a:r>
              <a:rPr kumimoji="0" lang="en-US" altLang="zh-CN" b="1" smtClean="0"/>
              <a:t>P</a:t>
            </a:r>
            <a:r>
              <a:rPr kumimoji="0" lang="en-US" altLang="zh-CN" b="1" smtClean="0">
                <a:sym typeface="Symbol" pitchFamily="18" charset="2"/>
              </a:rPr>
              <a:t>Q</a:t>
            </a:r>
            <a:r>
              <a:rPr kumimoji="0" lang="zh-CN" altLang="en-US" b="1" smtClean="0">
                <a:sym typeface="Symbol" pitchFamily="18" charset="2"/>
              </a:rPr>
              <a:t>为</a:t>
            </a:r>
            <a:r>
              <a:rPr kumimoji="0" lang="en-US" altLang="zh-CN" b="1" smtClean="0">
                <a:sym typeface="Symbol" pitchFamily="18" charset="2"/>
              </a:rPr>
              <a:t>F</a:t>
            </a:r>
            <a:r>
              <a:rPr kumimoji="0" lang="zh-CN" altLang="en-US" b="1" smtClean="0">
                <a:sym typeface="Symbol" pitchFamily="18" charset="2"/>
              </a:rPr>
              <a:t>，</a:t>
            </a:r>
            <a:r>
              <a:rPr kumimoji="0" lang="en-US" altLang="zh-CN" b="1" smtClean="0">
                <a:sym typeface="Symbol" pitchFamily="18" charset="2"/>
              </a:rPr>
              <a:t>P</a:t>
            </a:r>
            <a:r>
              <a:rPr kumimoji="0" lang="zh-CN" altLang="en-US" b="1" smtClean="0">
                <a:sym typeface="Symbol" pitchFamily="18" charset="2"/>
              </a:rPr>
              <a:t>为</a:t>
            </a:r>
            <a:r>
              <a:rPr kumimoji="0" lang="en-US" altLang="zh-CN" b="1" smtClean="0">
                <a:sym typeface="Symbol" pitchFamily="18" charset="2"/>
              </a:rPr>
              <a:t>T ,  </a:t>
            </a:r>
            <a:r>
              <a:rPr kumimoji="0" lang="zh-CN" altLang="en-US" b="1" smtClean="0">
                <a:sym typeface="Symbol" pitchFamily="18" charset="2"/>
              </a:rPr>
              <a:t>则</a:t>
            </a:r>
            <a:r>
              <a:rPr kumimoji="0" lang="en-US" altLang="zh-CN" b="1" smtClean="0">
                <a:sym typeface="Symbol" pitchFamily="18" charset="2"/>
              </a:rPr>
              <a:t>Q</a:t>
            </a:r>
            <a:r>
              <a:rPr kumimoji="0" lang="zh-CN" altLang="en-US" b="1" smtClean="0">
                <a:sym typeface="Symbol" pitchFamily="18" charset="2"/>
              </a:rPr>
              <a:t>为</a:t>
            </a:r>
            <a:r>
              <a:rPr kumimoji="0" lang="en-US" altLang="zh-CN" b="1" smtClean="0">
                <a:sym typeface="Symbol" pitchFamily="18" charset="2"/>
              </a:rPr>
              <a:t>(    ).</a:t>
            </a:r>
          </a:p>
          <a:p>
            <a:pPr eaLnBrk="1" hangingPunct="1"/>
            <a:r>
              <a:rPr kumimoji="0" lang="en-US" altLang="zh-CN" b="1" smtClean="0"/>
              <a:t>P</a:t>
            </a:r>
            <a:r>
              <a:rPr kumimoji="0" lang="en-US" altLang="zh-CN" b="1" smtClean="0">
                <a:sym typeface="Symbol" pitchFamily="18" charset="2"/>
              </a:rPr>
              <a:t>P  </a:t>
            </a:r>
            <a:r>
              <a:rPr kumimoji="0" lang="zh-CN" altLang="en-US" b="1" smtClean="0">
                <a:sym typeface="Symbol" pitchFamily="18" charset="2"/>
              </a:rPr>
              <a:t>的真值为</a:t>
            </a:r>
            <a:r>
              <a:rPr kumimoji="0" lang="en-US" altLang="zh-CN" b="1" smtClean="0">
                <a:sym typeface="Symbol" pitchFamily="18" charset="2"/>
              </a:rPr>
              <a:t>(    ).</a:t>
            </a:r>
          </a:p>
          <a:p>
            <a:pPr eaLnBrk="1" hangingPunct="1"/>
            <a:r>
              <a:rPr kumimoji="0" lang="en-US" altLang="zh-CN" b="1" smtClean="0"/>
              <a:t>P</a:t>
            </a:r>
            <a:r>
              <a:rPr kumimoji="0" lang="en-US" altLang="zh-CN" b="1" smtClean="0">
                <a:sym typeface="Symbol" pitchFamily="18" charset="2"/>
              </a:rPr>
              <a:t></a:t>
            </a:r>
            <a:r>
              <a:rPr kumimoji="0" lang="en-US" altLang="zh-CN" b="1" smtClean="0"/>
              <a:t>P  </a:t>
            </a:r>
            <a:r>
              <a:rPr kumimoji="0" lang="zh-CN" altLang="en-US" b="1" smtClean="0">
                <a:sym typeface="Symbol" pitchFamily="18" charset="2"/>
              </a:rPr>
              <a:t>的真值</a:t>
            </a:r>
            <a:r>
              <a:rPr kumimoji="0" lang="zh-CN" altLang="en-US" b="1" smtClean="0"/>
              <a:t>为</a:t>
            </a:r>
            <a:r>
              <a:rPr kumimoji="0" lang="en-US" altLang="zh-CN" b="1" smtClean="0"/>
              <a:t>(    )</a:t>
            </a:r>
            <a:r>
              <a:rPr kumimoji="0" lang="zh-CN" altLang="en-US" b="1" smtClean="0"/>
              <a:t>。</a:t>
            </a:r>
          </a:p>
        </p:txBody>
      </p:sp>
    </p:spTree>
    <p:extLst>
      <p:ext uri="{BB962C8B-B14F-4D97-AF65-F5344CB8AC3E}">
        <p14:creationId xmlns:p14="http://schemas.microsoft.com/office/powerpoint/2010/main" val="264164981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3"/>
          <p:cNvSpPr>
            <a:spLocks noGrp="1" noRot="1" noChangeArrowheads="1"/>
          </p:cNvSpPr>
          <p:nvPr>
            <p:ph type="body" idx="1"/>
          </p:nvPr>
        </p:nvSpPr>
        <p:spPr>
          <a:xfrm>
            <a:off x="613397" y="1700808"/>
            <a:ext cx="7773987" cy="4608512"/>
          </a:xfrm>
        </p:spPr>
        <p:txBody>
          <a:bodyPr/>
          <a:lstStyle/>
          <a:p>
            <a:pPr eaLnBrk="1" hangingPunct="1">
              <a:lnSpc>
                <a:spcPct val="90000"/>
              </a:lnSpc>
              <a:buFont typeface="Wingdings" pitchFamily="2" charset="2"/>
              <a:buNone/>
            </a:pPr>
            <a:r>
              <a:rPr kumimoji="0" lang="zh-CN" altLang="en-US" sz="2800" b="1" i="1" dirty="0" smtClean="0">
                <a:solidFill>
                  <a:schemeClr val="accent6"/>
                </a:solidFill>
                <a:ea typeface="黑体" pitchFamily="2" charset="-122"/>
              </a:rPr>
              <a:t>合式公式 </a:t>
            </a:r>
            <a:r>
              <a:rPr kumimoji="0" lang="en-US" altLang="zh-CN" sz="2800" b="1" i="1" dirty="0" smtClean="0">
                <a:solidFill>
                  <a:schemeClr val="accent6"/>
                </a:solidFill>
              </a:rPr>
              <a:t>( </a:t>
            </a:r>
            <a:r>
              <a:rPr kumimoji="0" lang="en-US" altLang="zh-CN" sz="2800" b="1" i="1" dirty="0" err="1" smtClean="0">
                <a:solidFill>
                  <a:schemeClr val="accent6"/>
                </a:solidFill>
              </a:rPr>
              <a:t>wff</a:t>
            </a:r>
            <a:r>
              <a:rPr kumimoji="0" lang="en-US" altLang="zh-CN" sz="2800" b="1" i="1" dirty="0" smtClean="0">
                <a:solidFill>
                  <a:schemeClr val="accent6"/>
                </a:solidFill>
              </a:rPr>
              <a:t> ) (well formed formulas)</a:t>
            </a:r>
            <a:endParaRPr kumimoji="0" lang="en-US" altLang="zh-CN" sz="2800" b="1" dirty="0" smtClean="0">
              <a:solidFill>
                <a:schemeClr val="accent6"/>
              </a:solidFill>
            </a:endParaRPr>
          </a:p>
          <a:p>
            <a:pPr eaLnBrk="1" hangingPunct="1">
              <a:lnSpc>
                <a:spcPct val="90000"/>
              </a:lnSpc>
            </a:pPr>
            <a:r>
              <a:rPr kumimoji="0" lang="en-US" altLang="zh-CN" b="1" dirty="0" smtClean="0"/>
              <a:t>1.</a:t>
            </a:r>
            <a:r>
              <a:rPr kumimoji="0" lang="zh-CN" altLang="en-US" b="1" dirty="0" smtClean="0"/>
              <a:t>定义：</a:t>
            </a:r>
          </a:p>
          <a:p>
            <a:pPr eaLnBrk="1" hangingPunct="1">
              <a:lnSpc>
                <a:spcPct val="90000"/>
              </a:lnSpc>
              <a:buFont typeface="Wingdings" pitchFamily="2" charset="2"/>
              <a:buNone/>
            </a:pPr>
            <a:r>
              <a:rPr kumimoji="0" lang="zh-CN" altLang="en-US" b="1" dirty="0" smtClean="0"/>
              <a:t>    ⑴ 单个命题变元是合式公式。</a:t>
            </a:r>
          </a:p>
          <a:p>
            <a:pPr eaLnBrk="1" hangingPunct="1">
              <a:lnSpc>
                <a:spcPct val="90000"/>
              </a:lnSpc>
              <a:buFont typeface="Wingdings" pitchFamily="2" charset="2"/>
              <a:buNone/>
            </a:pPr>
            <a:r>
              <a:rPr kumimoji="0" lang="zh-CN" altLang="en-US" b="1" dirty="0" smtClean="0"/>
              <a:t>    ⑵ 若</a:t>
            </a:r>
            <a:r>
              <a:rPr kumimoji="0" lang="en-US" altLang="zh-CN" b="1" dirty="0" smtClean="0"/>
              <a:t>A</a:t>
            </a:r>
            <a:r>
              <a:rPr kumimoji="0" lang="zh-CN" altLang="en-US" b="1" dirty="0" smtClean="0"/>
              <a:t>是合式公式，则</a:t>
            </a:r>
            <a:r>
              <a:rPr kumimoji="0" lang="zh-CN" altLang="en-US" b="1" dirty="0" smtClean="0">
                <a:sym typeface="Symbol" pitchFamily="18" charset="2"/>
              </a:rPr>
              <a:t></a:t>
            </a:r>
            <a:r>
              <a:rPr kumimoji="0" lang="en-US" altLang="zh-CN" b="1" dirty="0" smtClean="0"/>
              <a:t>A</a:t>
            </a:r>
            <a:r>
              <a:rPr kumimoji="0" lang="zh-CN" altLang="en-US" b="1" dirty="0" smtClean="0"/>
              <a:t>是合式公式。</a:t>
            </a:r>
          </a:p>
          <a:p>
            <a:pPr eaLnBrk="1" hangingPunct="1">
              <a:lnSpc>
                <a:spcPct val="90000"/>
              </a:lnSpc>
              <a:buFont typeface="Wingdings" pitchFamily="2" charset="2"/>
              <a:buNone/>
            </a:pPr>
            <a:r>
              <a:rPr kumimoji="0" lang="zh-CN" altLang="en-US" b="1" dirty="0" smtClean="0"/>
              <a:t>    ⑶</a:t>
            </a:r>
            <a:r>
              <a:rPr kumimoji="0" lang="zh-CN" altLang="en-US" b="1" dirty="0" smtClean="0">
                <a:sym typeface="Symbol" pitchFamily="18" charset="2"/>
              </a:rPr>
              <a:t> 若</a:t>
            </a:r>
            <a:r>
              <a:rPr kumimoji="0" lang="en-US" altLang="zh-CN" b="1" dirty="0" smtClean="0">
                <a:sym typeface="Symbol" pitchFamily="18" charset="2"/>
              </a:rPr>
              <a:t>A</a:t>
            </a:r>
            <a:r>
              <a:rPr kumimoji="0" lang="zh-CN" altLang="en-US" b="1" dirty="0" smtClean="0">
                <a:sym typeface="Symbol" pitchFamily="18" charset="2"/>
              </a:rPr>
              <a:t>和</a:t>
            </a:r>
            <a:r>
              <a:rPr kumimoji="0" lang="en-US" altLang="zh-CN" b="1" dirty="0" smtClean="0">
                <a:sym typeface="Symbol" pitchFamily="18" charset="2"/>
              </a:rPr>
              <a:t>B</a:t>
            </a:r>
            <a:r>
              <a:rPr kumimoji="0" lang="zh-CN" altLang="en-US" b="1" dirty="0" smtClean="0">
                <a:sym typeface="Symbol" pitchFamily="18" charset="2"/>
              </a:rPr>
              <a:t>是</a:t>
            </a:r>
            <a:r>
              <a:rPr kumimoji="0" lang="zh-CN" altLang="en-US" b="1" dirty="0" smtClean="0"/>
              <a:t>合式公式，则</a:t>
            </a:r>
            <a:r>
              <a:rPr kumimoji="0" lang="en-US" altLang="zh-CN" b="1" dirty="0" smtClean="0"/>
              <a:t>(A</a:t>
            </a:r>
            <a:r>
              <a:rPr kumimoji="0" lang="en-US" altLang="zh-CN" b="1" dirty="0" smtClean="0">
                <a:ea typeface="MS Gothic" pitchFamily="49" charset="-128"/>
                <a:sym typeface="Kingsoft Phonetic Plain" pitchFamily="2" charset="2"/>
              </a:rPr>
              <a:t>∧</a:t>
            </a:r>
            <a:r>
              <a:rPr kumimoji="0" lang="en-US" altLang="zh-CN" b="1" dirty="0" smtClean="0"/>
              <a:t>B)</a:t>
            </a:r>
            <a:r>
              <a:rPr kumimoji="0" lang="zh-CN" altLang="en-US" b="1" dirty="0" smtClean="0"/>
              <a:t>，</a:t>
            </a:r>
            <a:r>
              <a:rPr kumimoji="0" lang="en-US" altLang="zh-CN" b="1" dirty="0" smtClean="0"/>
              <a:t>(A</a:t>
            </a:r>
            <a:r>
              <a:rPr kumimoji="0" lang="en-US" altLang="zh-CN" b="1" dirty="0" smtClean="0">
                <a:ea typeface="MS Gothic" pitchFamily="49" charset="-128"/>
                <a:sym typeface="Kingsoft Phonetic Plain" pitchFamily="2" charset="2"/>
              </a:rPr>
              <a:t>∨</a:t>
            </a:r>
            <a:r>
              <a:rPr kumimoji="0" lang="en-US" altLang="zh-CN" b="1" dirty="0" smtClean="0"/>
              <a:t>B)</a:t>
            </a:r>
            <a:r>
              <a:rPr kumimoji="0" lang="zh-CN" altLang="en-US" b="1" dirty="0" smtClean="0"/>
              <a:t>，</a:t>
            </a:r>
            <a:r>
              <a:rPr kumimoji="0" lang="en-US" altLang="zh-CN" b="1" dirty="0" smtClean="0"/>
              <a:t>(A</a:t>
            </a:r>
            <a:r>
              <a:rPr kumimoji="0" lang="en-US" altLang="zh-CN" b="1" dirty="0" smtClean="0">
                <a:sym typeface="Symbol" pitchFamily="18" charset="2"/>
              </a:rPr>
              <a:t></a:t>
            </a:r>
            <a:r>
              <a:rPr kumimoji="0" lang="en-US" altLang="zh-CN" b="1" dirty="0" smtClean="0"/>
              <a:t>B)</a:t>
            </a:r>
            <a:r>
              <a:rPr kumimoji="0" lang="zh-CN" altLang="en-US" b="1" dirty="0" smtClean="0"/>
              <a:t>和</a:t>
            </a:r>
            <a:r>
              <a:rPr kumimoji="0" lang="en-US" altLang="zh-CN" b="1" dirty="0" smtClean="0"/>
              <a:t>(A</a:t>
            </a:r>
            <a:r>
              <a:rPr kumimoji="0" lang="en-US" altLang="zh-CN" b="1" dirty="0" smtClean="0">
                <a:sym typeface="Symbol" pitchFamily="18" charset="2"/>
              </a:rPr>
              <a:t></a:t>
            </a:r>
            <a:r>
              <a:rPr kumimoji="0" lang="en-US" altLang="zh-CN" b="1" dirty="0" smtClean="0"/>
              <a:t>B)</a:t>
            </a:r>
            <a:r>
              <a:rPr kumimoji="0" lang="zh-CN" altLang="en-US" b="1" dirty="0" smtClean="0"/>
              <a:t>都是合式公式。</a:t>
            </a:r>
            <a:endParaRPr kumimoji="0" lang="zh-CN" altLang="en-US" b="1" dirty="0" smtClean="0">
              <a:sym typeface="Symbol" pitchFamily="18" charset="2"/>
            </a:endParaRPr>
          </a:p>
          <a:p>
            <a:pPr eaLnBrk="1" hangingPunct="1">
              <a:lnSpc>
                <a:spcPct val="90000"/>
              </a:lnSpc>
              <a:buFont typeface="Wingdings" pitchFamily="2" charset="2"/>
              <a:buNone/>
            </a:pPr>
            <a:r>
              <a:rPr kumimoji="0" lang="zh-CN" altLang="en-US" b="1" dirty="0" smtClean="0"/>
              <a:t>   ⑷</a:t>
            </a:r>
            <a:r>
              <a:rPr kumimoji="0" lang="zh-CN" altLang="en-US" b="1" dirty="0" smtClean="0">
                <a:sym typeface="Symbol" pitchFamily="18" charset="2"/>
              </a:rPr>
              <a:t> 当且仅当有限次地应用⑴，⑵，⑶所得到的含有命题变元、联结词和括号的符号串是</a:t>
            </a:r>
            <a:r>
              <a:rPr kumimoji="0" lang="zh-CN" altLang="en-US" b="1" dirty="0" smtClean="0">
                <a:ea typeface="黑体" pitchFamily="2" charset="-122"/>
              </a:rPr>
              <a:t>合式公式</a:t>
            </a:r>
            <a:r>
              <a:rPr kumimoji="0" lang="zh-CN" altLang="en-US" b="1" dirty="0" smtClean="0"/>
              <a:t>。</a:t>
            </a:r>
          </a:p>
        </p:txBody>
      </p:sp>
      <p:sp>
        <p:nvSpPr>
          <p:cNvPr id="4" name="Rectangle 13"/>
          <p:cNvSpPr txBox="1">
            <a:spLocks noChangeArrowheads="1"/>
          </p:cNvSpPr>
          <p:nvPr/>
        </p:nvSpPr>
        <p:spPr>
          <a:xfrm>
            <a:off x="1043608" y="836712"/>
            <a:ext cx="7343776" cy="720080"/>
          </a:xfrm>
          <a:prstGeom prst="rect">
            <a:avLst/>
          </a:prstGeom>
        </p:spPr>
        <p:txBody>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3500" b="1" dirty="0">
                <a:solidFill>
                  <a:srgbClr val="2D2DB9"/>
                </a:solidFill>
                <a:latin typeface="+mj-ea"/>
              </a:rPr>
              <a:t>三</a:t>
            </a:r>
            <a:r>
              <a:rPr lang="en-US" altLang="zh-CN" sz="3500" b="1" dirty="0" smtClean="0">
                <a:solidFill>
                  <a:srgbClr val="2D2DB9"/>
                </a:solidFill>
                <a:latin typeface="+mj-ea"/>
              </a:rPr>
              <a:t>  </a:t>
            </a:r>
            <a:r>
              <a:rPr lang="zh-CN" altLang="en-US" sz="3500" b="1" dirty="0">
                <a:solidFill>
                  <a:srgbClr val="2D2DB9"/>
                </a:solidFill>
                <a:latin typeface="+mj-ea"/>
              </a:rPr>
              <a:t>复合</a:t>
            </a:r>
            <a:r>
              <a:rPr lang="zh-CN" altLang="en-US" sz="3500" b="1" dirty="0" smtClean="0">
                <a:solidFill>
                  <a:srgbClr val="2D2DB9"/>
                </a:solidFill>
                <a:latin typeface="+mj-ea"/>
              </a:rPr>
              <a:t>命题（合式公式）</a:t>
            </a:r>
            <a:endParaRPr lang="zh-CN" altLang="en-US" sz="3500" b="1" dirty="0">
              <a:solidFill>
                <a:srgbClr val="2D2DB9"/>
              </a:solidFill>
              <a:latin typeface="+mj-ea"/>
            </a:endParaRPr>
          </a:p>
        </p:txBody>
      </p:sp>
    </p:spTree>
    <p:extLst>
      <p:ext uri="{BB962C8B-B14F-4D97-AF65-F5344CB8AC3E}">
        <p14:creationId xmlns:p14="http://schemas.microsoft.com/office/powerpoint/2010/main" val="2642560434"/>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491">
                                            <p:txEl>
                                              <p:pRg st="3" end="3"/>
                                            </p:txEl>
                                          </p:spTgt>
                                        </p:tgtEl>
                                        <p:attrNameLst>
                                          <p:attrName>style.visibility</p:attrName>
                                        </p:attrNameLst>
                                      </p:cBhvr>
                                      <p:to>
                                        <p:strVal val="visible"/>
                                      </p:to>
                                    </p:set>
                                    <p:anim calcmode="lin" valueType="num">
                                      <p:cBhvr additive="base">
                                        <p:cTn id="25" dur="500" fill="hold"/>
                                        <p:tgtEl>
                                          <p:spTgt spid="634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91">
                                            <p:txEl>
                                              <p:pRg st="4" end="4"/>
                                            </p:txEl>
                                          </p:spTgt>
                                        </p:tgtEl>
                                        <p:attrNameLst>
                                          <p:attrName>style.visibility</p:attrName>
                                        </p:attrNameLst>
                                      </p:cBhvr>
                                      <p:to>
                                        <p:strVal val="visible"/>
                                      </p:to>
                                    </p:set>
                                    <p:anim calcmode="lin" valueType="num">
                                      <p:cBhvr additive="base">
                                        <p:cTn id="31" dur="500" fill="hold"/>
                                        <p:tgtEl>
                                          <p:spTgt spid="634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3491">
                                            <p:txEl>
                                              <p:pRg st="5" end="5"/>
                                            </p:txEl>
                                          </p:spTgt>
                                        </p:tgtEl>
                                        <p:attrNameLst>
                                          <p:attrName>style.visibility</p:attrName>
                                        </p:attrNameLst>
                                      </p:cBhvr>
                                      <p:to>
                                        <p:strVal val="visible"/>
                                      </p:to>
                                    </p:set>
                                    <p:anim calcmode="lin" valueType="num">
                                      <p:cBhvr additive="base">
                                        <p:cTn id="37" dur="500" fill="hold"/>
                                        <p:tgtEl>
                                          <p:spTgt spid="634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349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par>
                          <p:cTn id="39" fill="hold">
                            <p:stCondLst>
                              <p:cond delay="500"/>
                            </p:stCondLst>
                            <p:childTnLst>
                              <p:par>
                                <p:cTn id="40" presetID="2" presetClass="entr" presetSubtype="8"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1000" fill="hold"/>
                                        <p:tgtEl>
                                          <p:spTgt spid="4"/>
                                        </p:tgtEl>
                                        <p:attrNameLst>
                                          <p:attrName>ppt_x</p:attrName>
                                        </p:attrNameLst>
                                      </p:cBhvr>
                                      <p:tavLst>
                                        <p:tav tm="0">
                                          <p:val>
                                            <p:strVal val="0-#ppt_w/2"/>
                                          </p:val>
                                        </p:tav>
                                        <p:tav tm="100000">
                                          <p:val>
                                            <p:strVal val="#ppt_x"/>
                                          </p:val>
                                        </p:tav>
                                      </p:tavLst>
                                    </p:anim>
                                    <p:anim calcmode="lin" valueType="num">
                                      <p:cBhvr additive="base">
                                        <p:cTn id="43"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Rot="1" noChangeArrowheads="1"/>
          </p:cNvSpPr>
          <p:nvPr>
            <p:ph type="body" idx="1"/>
          </p:nvPr>
        </p:nvSpPr>
        <p:spPr>
          <a:xfrm>
            <a:off x="685800" y="304800"/>
            <a:ext cx="7772400" cy="6172200"/>
          </a:xfrm>
        </p:spPr>
        <p:txBody>
          <a:bodyPr/>
          <a:lstStyle/>
          <a:p>
            <a:pPr eaLnBrk="1" hangingPunct="1"/>
            <a:endParaRPr kumimoji="0" lang="en-US" altLang="zh-CN" b="1" smtClean="0">
              <a:sym typeface="Symbol" pitchFamily="18" charset="2"/>
            </a:endParaRPr>
          </a:p>
          <a:p>
            <a:pPr eaLnBrk="1" hangingPunct="1"/>
            <a:r>
              <a:rPr kumimoji="0" lang="zh-CN" altLang="en-US" b="1" smtClean="0">
                <a:sym typeface="Symbol" pitchFamily="18" charset="2"/>
              </a:rPr>
              <a:t>判断下面的式子是否是合式公式：</a:t>
            </a:r>
          </a:p>
          <a:p>
            <a:pPr eaLnBrk="1" hangingPunct="1">
              <a:buFont typeface="Wingdings" pitchFamily="2" charset="2"/>
              <a:buNone/>
            </a:pPr>
            <a:r>
              <a:rPr kumimoji="0" lang="zh-CN" altLang="en-US" b="1" smtClean="0">
                <a:sym typeface="Symbol" pitchFamily="18" charset="2"/>
              </a:rPr>
              <a:t>     </a:t>
            </a:r>
            <a:r>
              <a:rPr kumimoji="0" lang="en-US" altLang="zh-CN" b="1" smtClean="0">
                <a:sym typeface="Symbol" pitchFamily="18" charset="2"/>
              </a:rPr>
              <a:t>P</a:t>
            </a:r>
            <a:r>
              <a:rPr kumimoji="0" lang="en-US" altLang="zh-CN" b="1" smtClean="0">
                <a:ea typeface="MS Gothic" pitchFamily="49" charset="-128"/>
                <a:sym typeface="Kingsoft Phonetic Plain" pitchFamily="2" charset="2"/>
              </a:rPr>
              <a:t>∧Q</a:t>
            </a:r>
            <a:r>
              <a:rPr kumimoji="0" lang="zh-CN" altLang="en-US" b="1" smtClean="0">
                <a:sym typeface="Symbol" pitchFamily="18" charset="2"/>
              </a:rPr>
              <a:t>， </a:t>
            </a:r>
            <a:r>
              <a:rPr kumimoji="0" lang="en-US" altLang="zh-CN" b="1" smtClean="0">
                <a:sym typeface="Symbol" pitchFamily="18" charset="2"/>
              </a:rPr>
              <a:t>(P</a:t>
            </a:r>
            <a:r>
              <a:rPr kumimoji="0" lang="en-US" altLang="zh-CN" b="1" smtClean="0">
                <a:ea typeface="MS Gothic" pitchFamily="49" charset="-128"/>
                <a:sym typeface="Kingsoft Phonetic Plain" pitchFamily="2" charset="2"/>
              </a:rPr>
              <a:t>∧Q)</a:t>
            </a:r>
            <a:r>
              <a:rPr kumimoji="0" lang="zh-CN" altLang="en-US" b="1" smtClean="0">
                <a:sym typeface="Symbol" pitchFamily="18" charset="2"/>
              </a:rPr>
              <a:t>， </a:t>
            </a:r>
            <a:r>
              <a:rPr kumimoji="0" lang="en-US" altLang="zh-CN" b="1" smtClean="0">
                <a:sym typeface="Symbol" pitchFamily="18" charset="2"/>
              </a:rPr>
              <a:t>P</a:t>
            </a:r>
            <a:r>
              <a:rPr kumimoji="0" lang="en-US" altLang="zh-CN" b="1" smtClean="0">
                <a:sym typeface="Kingsoft Phonetic Plain" pitchFamily="2" charset="2"/>
              </a:rPr>
              <a:t>R</a:t>
            </a:r>
            <a:r>
              <a:rPr kumimoji="0" lang="zh-CN" altLang="en-US" b="1" smtClean="0">
                <a:sym typeface="Kingsoft Phonetic Plain" pitchFamily="2" charset="2"/>
              </a:rPr>
              <a:t>， </a:t>
            </a:r>
            <a:r>
              <a:rPr kumimoji="0" lang="en-US" altLang="zh-CN" b="1" smtClean="0">
                <a:sym typeface="Symbol" pitchFamily="18" charset="2"/>
              </a:rPr>
              <a:t>(P</a:t>
            </a:r>
            <a:r>
              <a:rPr kumimoji="0" lang="en-US" altLang="zh-CN" b="1" smtClean="0">
                <a:sym typeface="Kingsoft Phonetic Plain" pitchFamily="2" charset="2"/>
              </a:rPr>
              <a:t>R)</a:t>
            </a:r>
            <a:r>
              <a:rPr kumimoji="0" lang="zh-CN" altLang="en-US" b="1" smtClean="0">
                <a:sym typeface="Kingsoft Phonetic Plain" pitchFamily="2" charset="2"/>
              </a:rPr>
              <a:t>，</a:t>
            </a:r>
            <a:r>
              <a:rPr kumimoji="0" lang="en-US" altLang="zh-CN" b="1" smtClean="0">
                <a:sym typeface="Kingsoft Phonetic Plain" pitchFamily="2" charset="2"/>
              </a:rPr>
              <a:t>P</a:t>
            </a:r>
            <a:r>
              <a:rPr kumimoji="0" lang="en-US" altLang="zh-CN" b="1" smtClean="0">
                <a:ea typeface="MS Gothic" pitchFamily="49" charset="-128"/>
                <a:sym typeface="Kingsoft Phonetic Plain" pitchFamily="2" charset="2"/>
              </a:rPr>
              <a:t>∨Q∧R</a:t>
            </a:r>
            <a:r>
              <a:rPr kumimoji="0" lang="zh-CN" altLang="en-US" b="1" smtClean="0">
                <a:sym typeface="Kingsoft Phonetic Plain" pitchFamily="2" charset="2"/>
              </a:rPr>
              <a:t>，</a:t>
            </a:r>
            <a:r>
              <a:rPr kumimoji="0" lang="zh-CN" altLang="en-US" b="1" smtClean="0">
                <a:sym typeface="Symbol" pitchFamily="18" charset="2"/>
              </a:rPr>
              <a:t>     </a:t>
            </a:r>
            <a:r>
              <a:rPr kumimoji="0" lang="en-US" altLang="zh-CN" b="1" smtClean="0">
                <a:sym typeface="Kingsoft Phonetic Plain" pitchFamily="2" charset="2"/>
              </a:rPr>
              <a:t>((P</a:t>
            </a:r>
            <a:r>
              <a:rPr kumimoji="0" lang="en-US" altLang="zh-CN" b="1" smtClean="0">
                <a:ea typeface="MS Gothic" pitchFamily="49" charset="-128"/>
                <a:sym typeface="Kingsoft Phonetic Plain" pitchFamily="2" charset="2"/>
              </a:rPr>
              <a:t>∨Q)∧R)</a:t>
            </a:r>
          </a:p>
          <a:p>
            <a:pPr eaLnBrk="1" hangingPunct="1"/>
            <a:endParaRPr kumimoji="0" lang="en-US" altLang="zh-CN" b="1" smtClean="0">
              <a:sym typeface="Symbol" pitchFamily="18" charset="2"/>
            </a:endParaRPr>
          </a:p>
          <a:p>
            <a:pPr eaLnBrk="1" hangingPunct="1"/>
            <a:r>
              <a:rPr kumimoji="0" lang="zh-CN" altLang="en-US" b="1" smtClean="0">
                <a:solidFill>
                  <a:srgbClr val="FF0000"/>
                </a:solidFill>
                <a:sym typeface="Symbol" pitchFamily="18" charset="2"/>
              </a:rPr>
              <a:t>约定</a:t>
            </a:r>
            <a:r>
              <a:rPr kumimoji="0" lang="zh-CN" altLang="en-US" b="1" smtClean="0">
                <a:sym typeface="Symbol" pitchFamily="18" charset="2"/>
              </a:rPr>
              <a:t>：</a:t>
            </a:r>
          </a:p>
          <a:p>
            <a:pPr eaLnBrk="1" hangingPunct="1"/>
            <a:r>
              <a:rPr kumimoji="0" lang="zh-CN" altLang="en-US" b="1" smtClean="0">
                <a:latin typeface="宋体" charset="-122"/>
              </a:rPr>
              <a:t>运算次序优先级：┐，</a:t>
            </a:r>
            <a:r>
              <a:rPr kumimoji="0" lang="zh-CN" altLang="en-US" b="1" smtClean="0">
                <a:latin typeface="宋体" charset="-122"/>
                <a:sym typeface="Symbol" pitchFamily="18" charset="2"/>
              </a:rPr>
              <a:t></a:t>
            </a:r>
            <a:r>
              <a:rPr kumimoji="0" lang="zh-CN" altLang="en-US" b="1" smtClean="0">
                <a:latin typeface="宋体" charset="-122"/>
              </a:rPr>
              <a:t>，</a:t>
            </a:r>
            <a:r>
              <a:rPr kumimoji="0" lang="zh-CN" altLang="en-US" b="1" smtClean="0">
                <a:latin typeface="宋体" charset="-122"/>
                <a:sym typeface="Symbol" pitchFamily="18" charset="2"/>
              </a:rPr>
              <a:t></a:t>
            </a:r>
            <a:r>
              <a:rPr kumimoji="0" lang="zh-CN" altLang="en-US" b="1" smtClean="0">
                <a:latin typeface="宋体" charset="-122"/>
              </a:rPr>
              <a:t>，→，</a:t>
            </a:r>
            <a:r>
              <a:rPr kumimoji="0" lang="zh-CN" altLang="en-US" b="1" smtClean="0">
                <a:latin typeface="宋体" charset="-122"/>
                <a:sym typeface="Symbol" pitchFamily="18" charset="2"/>
              </a:rPr>
              <a:t></a:t>
            </a:r>
            <a:r>
              <a:rPr kumimoji="0" lang="zh-CN" altLang="en-US" b="1" smtClean="0">
                <a:latin typeface="宋体" charset="-122"/>
              </a:rPr>
              <a:t> ，        相同的运算符按从左至右次序计算，否则要加上括号，括号最外层圆括号可省去，</a:t>
            </a:r>
            <a:r>
              <a:rPr kumimoji="0" lang="zh-CN" altLang="en-US" b="1" smtClean="0">
                <a:sym typeface="Symbol" pitchFamily="18" charset="2"/>
              </a:rPr>
              <a:t>上面的合式公式可以写成：</a:t>
            </a:r>
          </a:p>
          <a:p>
            <a:pPr eaLnBrk="1" hangingPunct="1"/>
            <a:r>
              <a:rPr kumimoji="0" lang="zh-CN" altLang="en-US" b="1" smtClean="0">
                <a:sym typeface="Symbol" pitchFamily="18" charset="2"/>
              </a:rPr>
              <a:t> </a:t>
            </a:r>
            <a:r>
              <a:rPr kumimoji="0" lang="en-US" altLang="zh-CN" b="1" smtClean="0">
                <a:sym typeface="Symbol" pitchFamily="18" charset="2"/>
              </a:rPr>
              <a:t>P</a:t>
            </a:r>
            <a:r>
              <a:rPr kumimoji="0" lang="en-US" altLang="zh-CN" b="1" smtClean="0">
                <a:ea typeface="MS Gothic" pitchFamily="49" charset="-128"/>
                <a:sym typeface="Kingsoft Phonetic Plain" pitchFamily="2" charset="2"/>
              </a:rPr>
              <a:t>∧Q</a:t>
            </a:r>
            <a:r>
              <a:rPr kumimoji="0" lang="zh-CN" altLang="en-US" b="1" smtClean="0">
                <a:sym typeface="Symbol" pitchFamily="18" charset="2"/>
              </a:rPr>
              <a:t>，</a:t>
            </a:r>
            <a:r>
              <a:rPr kumimoji="0" lang="en-US" altLang="zh-CN" b="1" smtClean="0">
                <a:sym typeface="Symbol" pitchFamily="18" charset="2"/>
              </a:rPr>
              <a:t>P</a:t>
            </a:r>
            <a:r>
              <a:rPr kumimoji="0" lang="en-US" altLang="zh-CN" b="1" smtClean="0">
                <a:sym typeface="Kingsoft Phonetic Plain" pitchFamily="2" charset="2"/>
              </a:rPr>
              <a:t>R</a:t>
            </a:r>
            <a:r>
              <a:rPr kumimoji="0" lang="zh-CN" altLang="en-US" b="1" smtClean="0">
                <a:sym typeface="Kingsoft Phonetic Plain" pitchFamily="2" charset="2"/>
              </a:rPr>
              <a:t>，</a:t>
            </a:r>
            <a:r>
              <a:rPr kumimoji="0" lang="en-US" altLang="zh-CN" b="1" smtClean="0">
                <a:sym typeface="Kingsoft Phonetic Plain" pitchFamily="2" charset="2"/>
              </a:rPr>
              <a:t>(P</a:t>
            </a:r>
            <a:r>
              <a:rPr kumimoji="0" lang="en-US" altLang="zh-CN" b="1" smtClean="0">
                <a:ea typeface="MS Gothic" pitchFamily="49" charset="-128"/>
                <a:sym typeface="Kingsoft Phonetic Plain" pitchFamily="2" charset="2"/>
              </a:rPr>
              <a:t>∨Q)∧R</a:t>
            </a:r>
          </a:p>
        </p:txBody>
      </p:sp>
    </p:spTree>
    <p:extLst>
      <p:ext uri="{BB962C8B-B14F-4D97-AF65-F5344CB8AC3E}">
        <p14:creationId xmlns:p14="http://schemas.microsoft.com/office/powerpoint/2010/main" val="316718490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9490">
                                            <p:txEl>
                                              <p:pRg st="1" end="1"/>
                                            </p:txEl>
                                          </p:spTgt>
                                        </p:tgtEl>
                                        <p:attrNameLst>
                                          <p:attrName>style.visibility</p:attrName>
                                        </p:attrNameLst>
                                      </p:cBhvr>
                                      <p:to>
                                        <p:strVal val="visible"/>
                                      </p:to>
                                    </p:set>
                                    <p:animEffect transition="in" filter="barn(outVertical)">
                                      <p:cBhvr>
                                        <p:cTn id="7" dur="500"/>
                                        <p:tgtEl>
                                          <p:spTgt spid="3194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19490">
                                            <p:txEl>
                                              <p:pRg st="2" end="2"/>
                                            </p:txEl>
                                          </p:spTgt>
                                        </p:tgtEl>
                                        <p:attrNameLst>
                                          <p:attrName>style.visibility</p:attrName>
                                        </p:attrNameLst>
                                      </p:cBhvr>
                                      <p:to>
                                        <p:strVal val="visible"/>
                                      </p:to>
                                    </p:set>
                                    <p:animEffect transition="in" filter="barn(outVertical)">
                                      <p:cBhvr>
                                        <p:cTn id="12" dur="500"/>
                                        <p:tgtEl>
                                          <p:spTgt spid="3194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9490">
                                            <p:txEl>
                                              <p:pRg st="4" end="4"/>
                                            </p:txEl>
                                          </p:spTgt>
                                        </p:tgtEl>
                                        <p:attrNameLst>
                                          <p:attrName>style.visibility</p:attrName>
                                        </p:attrNameLst>
                                      </p:cBhvr>
                                      <p:to>
                                        <p:strVal val="visible"/>
                                      </p:to>
                                    </p:set>
                                    <p:animEffect transition="in" filter="barn(outVertical)">
                                      <p:cBhvr>
                                        <p:cTn id="17" dur="500"/>
                                        <p:tgtEl>
                                          <p:spTgt spid="31949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19490">
                                            <p:txEl>
                                              <p:pRg st="5" end="5"/>
                                            </p:txEl>
                                          </p:spTgt>
                                        </p:tgtEl>
                                        <p:attrNameLst>
                                          <p:attrName>style.visibility</p:attrName>
                                        </p:attrNameLst>
                                      </p:cBhvr>
                                      <p:to>
                                        <p:strVal val="visible"/>
                                      </p:to>
                                    </p:set>
                                    <p:animEffect transition="in" filter="barn(outVertical)">
                                      <p:cBhvr>
                                        <p:cTn id="22" dur="500"/>
                                        <p:tgtEl>
                                          <p:spTgt spid="319490">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19490">
                                            <p:txEl>
                                              <p:pRg st="6" end="6"/>
                                            </p:txEl>
                                          </p:spTgt>
                                        </p:tgtEl>
                                        <p:attrNameLst>
                                          <p:attrName>style.visibility</p:attrName>
                                        </p:attrNameLst>
                                      </p:cBhvr>
                                      <p:to>
                                        <p:strVal val="visible"/>
                                      </p:to>
                                    </p:set>
                                    <p:animEffect transition="in" filter="barn(outVertical)">
                                      <p:cBhvr>
                                        <p:cTn id="27" dur="500"/>
                                        <p:tgtEl>
                                          <p:spTgt spid="3194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Grp="1" noChangeArrowheads="1"/>
          </p:cNvSpPr>
          <p:nvPr>
            <p:ph type="body" idx="1"/>
          </p:nvPr>
        </p:nvSpPr>
        <p:spPr>
          <a:xfrm>
            <a:off x="611560" y="548680"/>
            <a:ext cx="8153400" cy="1447800"/>
          </a:xfrm>
        </p:spPr>
        <p:txBody>
          <a:bodyPr/>
          <a:lstStyle/>
          <a:p>
            <a:pPr marL="0" indent="292100" eaLnBrk="1" hangingPunct="1">
              <a:buFont typeface="Wingdings" charset="0"/>
              <a:buNone/>
            </a:pPr>
            <a:r>
              <a:rPr lang="zh-CN" altLang="en-US" sz="2800" dirty="0">
                <a:latin typeface="Times New Roman" charset="0"/>
                <a:ea typeface="宋体" charset="0"/>
              </a:rPr>
              <a:t>性质</a:t>
            </a:r>
            <a:r>
              <a:rPr lang="en-US" altLang="zh-CN" sz="2800" dirty="0">
                <a:latin typeface="Times New Roman" charset="0"/>
                <a:ea typeface="宋体" charset="0"/>
              </a:rPr>
              <a:t>1</a:t>
            </a:r>
            <a:r>
              <a:rPr lang="zh-CN" altLang="en-US" sz="2800" dirty="0">
                <a:latin typeface="Times New Roman" charset="0"/>
                <a:ea typeface="宋体" charset="0"/>
              </a:rPr>
              <a:t>：</a:t>
            </a:r>
          </a:p>
          <a:p>
            <a:pPr marL="0" indent="292100" eaLnBrk="1" hangingPunct="1">
              <a:buFont typeface="Wingdings" charset="0"/>
              <a:buNone/>
            </a:pPr>
            <a:r>
              <a:rPr lang="zh-CN" altLang="en-US" sz="2800" dirty="0">
                <a:latin typeface="Times New Roman" charset="0"/>
                <a:ea typeface="宋体" charset="0"/>
              </a:rPr>
              <a:t>如果一个命题公式有</a:t>
            </a:r>
            <a:r>
              <a:rPr lang="en-US" altLang="zh-CN" sz="2800" dirty="0">
                <a:latin typeface="Times New Roman" charset="0"/>
                <a:ea typeface="宋体" charset="0"/>
              </a:rPr>
              <a:t>n</a:t>
            </a:r>
            <a:r>
              <a:rPr lang="zh-CN" altLang="en-US" sz="2800" dirty="0">
                <a:latin typeface="Times New Roman" charset="0"/>
                <a:ea typeface="宋体" charset="0"/>
              </a:rPr>
              <a:t>个互异的命题变项，则命题公式对应的真值有</a:t>
            </a:r>
            <a:r>
              <a:rPr lang="en-US" altLang="zh-CN" sz="2800" dirty="0">
                <a:latin typeface="Times New Roman" charset="0"/>
                <a:ea typeface="宋体" charset="0"/>
              </a:rPr>
              <a:t>2</a:t>
            </a:r>
            <a:r>
              <a:rPr lang="zh-CN" altLang="en-US" sz="2800" dirty="0">
                <a:latin typeface="Times New Roman" charset="0"/>
                <a:ea typeface="宋体" charset="0"/>
              </a:rPr>
              <a:t>的</a:t>
            </a:r>
            <a:r>
              <a:rPr lang="en-US" altLang="zh-CN" sz="2800" dirty="0">
                <a:latin typeface="Times New Roman" charset="0"/>
                <a:ea typeface="宋体" charset="0"/>
              </a:rPr>
              <a:t>n</a:t>
            </a:r>
            <a:r>
              <a:rPr lang="zh-CN" altLang="en-US" sz="2800" dirty="0">
                <a:latin typeface="Times New Roman" charset="0"/>
                <a:ea typeface="宋体" charset="0"/>
              </a:rPr>
              <a:t>次幂种可能分布。</a:t>
            </a:r>
            <a:endParaRPr lang="zh-CN" altLang="en-US" sz="2800" dirty="0">
              <a:solidFill>
                <a:schemeClr val="hlink"/>
              </a:solidFill>
              <a:latin typeface="Times New Roman" charset="0"/>
              <a:ea typeface="宋体" charset="0"/>
            </a:endParaRPr>
          </a:p>
        </p:txBody>
      </p:sp>
      <p:sp>
        <p:nvSpPr>
          <p:cNvPr id="61445" name="Rectangle 5"/>
          <p:cNvSpPr>
            <a:spLocks noChangeArrowheads="1"/>
          </p:cNvSpPr>
          <p:nvPr/>
        </p:nvSpPr>
        <p:spPr bwMode="auto">
          <a:xfrm>
            <a:off x="539552" y="2204864"/>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zh-CN" altLang="en-US" dirty="0"/>
              <a:t>真值表：</a:t>
            </a:r>
          </a:p>
          <a:p>
            <a:pPr indent="292100">
              <a:lnSpc>
                <a:spcPct val="100000"/>
              </a:lnSpc>
            </a:pPr>
            <a:r>
              <a:rPr lang="zh-CN" altLang="en-US" dirty="0"/>
              <a:t>所有赋值下的取值情况对应成表，称为</a:t>
            </a:r>
            <a:r>
              <a:rPr lang="zh-CN" altLang="en-US" b="1" dirty="0">
                <a:solidFill>
                  <a:srgbClr val="FF0000"/>
                </a:solidFill>
              </a:rPr>
              <a:t>真值表</a:t>
            </a:r>
            <a:r>
              <a:rPr lang="zh-CN" altLang="en-US" dirty="0"/>
              <a:t>。</a:t>
            </a:r>
            <a:endParaRPr lang="zh-CN" altLang="en-US" dirty="0">
              <a:solidFill>
                <a:schemeClr val="hlink"/>
              </a:solidFill>
            </a:endParaRPr>
          </a:p>
        </p:txBody>
      </p:sp>
      <p:grpSp>
        <p:nvGrpSpPr>
          <p:cNvPr id="2" name="Group 9"/>
          <p:cNvGrpSpPr>
            <a:grpSpLocks/>
          </p:cNvGrpSpPr>
          <p:nvPr/>
        </p:nvGrpSpPr>
        <p:grpSpPr bwMode="auto">
          <a:xfrm>
            <a:off x="611560" y="3573016"/>
            <a:ext cx="8153400" cy="1447800"/>
            <a:chOff x="340" y="2382"/>
            <a:chExt cx="5136" cy="912"/>
          </a:xfrm>
        </p:grpSpPr>
        <p:sp>
          <p:nvSpPr>
            <p:cNvPr id="8201" name="Rectangle 7"/>
            <p:cNvSpPr>
              <a:spLocks noChangeArrowheads="1"/>
            </p:cNvSpPr>
            <p:nvPr/>
          </p:nvSpPr>
          <p:spPr bwMode="auto">
            <a:xfrm>
              <a:off x="340" y="2382"/>
              <a:ext cx="513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zh-CN" altLang="en-US" dirty="0"/>
                <a:t>列真值表的步骤：</a:t>
              </a:r>
            </a:p>
            <a:p>
              <a:pPr indent="292100">
                <a:lnSpc>
                  <a:spcPct val="100000"/>
                </a:lnSpc>
              </a:pPr>
              <a:r>
                <a:rPr lang="en-US" altLang="zh-CN" dirty="0"/>
                <a:t>1</a:t>
              </a:r>
              <a:r>
                <a:rPr lang="zh-CN" altLang="en-US" dirty="0"/>
                <a:t>。写出全部命题变项，共有    </a:t>
              </a:r>
              <a:r>
                <a:rPr lang="zh-CN" altLang="en-US" dirty="0" smtClean="0"/>
                <a:t>种赋值</a:t>
              </a:r>
              <a:r>
                <a:rPr lang="zh-CN" altLang="en-US" dirty="0"/>
                <a:t>方式；</a:t>
              </a:r>
            </a:p>
            <a:p>
              <a:pPr indent="292100">
                <a:lnSpc>
                  <a:spcPct val="100000"/>
                </a:lnSpc>
              </a:pPr>
              <a:r>
                <a:rPr lang="en-US" altLang="zh-CN" dirty="0"/>
                <a:t>2</a:t>
              </a:r>
              <a:r>
                <a:rPr lang="zh-CN" altLang="en-US" dirty="0"/>
                <a:t>。从低到高写出所有的层；</a:t>
              </a:r>
            </a:p>
            <a:p>
              <a:pPr indent="292100">
                <a:lnSpc>
                  <a:spcPct val="100000"/>
                </a:lnSpc>
              </a:pPr>
              <a:r>
                <a:rPr lang="en-US" altLang="zh-CN" dirty="0"/>
                <a:t>3</a:t>
              </a:r>
              <a:r>
                <a:rPr lang="zh-CN" altLang="en-US" dirty="0"/>
                <a:t>。计算真值。</a:t>
              </a:r>
              <a:endParaRPr lang="zh-CN" altLang="en-US" dirty="0">
                <a:solidFill>
                  <a:schemeClr val="hlink"/>
                </a:solidFill>
              </a:endParaRPr>
            </a:p>
          </p:txBody>
        </p:sp>
        <p:graphicFrame>
          <p:nvGraphicFramePr>
            <p:cNvPr id="8195" name="Object 8"/>
            <p:cNvGraphicFramePr>
              <a:graphicFrameLocks noChangeAspect="1"/>
            </p:cNvGraphicFramePr>
            <p:nvPr>
              <p:extLst>
                <p:ext uri="{D42A27DB-BD31-4B8C-83A1-F6EECF244321}">
                  <p14:modId xmlns:p14="http://schemas.microsoft.com/office/powerpoint/2010/main" val="2653879444"/>
                </p:ext>
              </p:extLst>
            </p:nvPr>
          </p:nvGraphicFramePr>
          <p:xfrm>
            <a:off x="3062" y="2609"/>
            <a:ext cx="239" cy="253"/>
          </p:xfrm>
          <a:graphic>
            <a:graphicData uri="http://schemas.openxmlformats.org/presentationml/2006/ole">
              <mc:AlternateContent xmlns:mc="http://schemas.openxmlformats.org/markup-compatibility/2006">
                <mc:Choice xmlns:v="urn:schemas-microsoft-com:vml" Requires="v">
                  <p:oleObj spid="_x0000_s37964" name="公式" r:id="rId3" imgW="215640" imgH="228600" progId="Equation.3">
                    <p:embed/>
                  </p:oleObj>
                </mc:Choice>
                <mc:Fallback>
                  <p:oleObj name="公式" r:id="rId3" imgW="215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2" y="2609"/>
                          <a:ext cx="23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212733073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wipe(left)">
                                      <p:cBhvr>
                                        <p:cTn id="7" dur="500"/>
                                        <p:tgtEl>
                                          <p:spTgt spid="61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9" name="Rectangle 3"/>
          <p:cNvSpPr>
            <a:spLocks noGrp="1" noRot="1" noChangeArrowheads="1"/>
          </p:cNvSpPr>
          <p:nvPr>
            <p:ph type="body" idx="1"/>
          </p:nvPr>
        </p:nvSpPr>
        <p:spPr>
          <a:xfrm>
            <a:off x="755576" y="1052736"/>
            <a:ext cx="7772400" cy="4752528"/>
          </a:xfrm>
        </p:spPr>
        <p:txBody>
          <a:bodyPr/>
          <a:lstStyle/>
          <a:p>
            <a:pPr eaLnBrk="1" hangingPunct="1">
              <a:buFont typeface="Wingdings" pitchFamily="2" charset="2"/>
              <a:buNone/>
            </a:pPr>
            <a:r>
              <a:rPr kumimoji="0" lang="zh-CN" altLang="en-US" b="1" dirty="0" smtClean="0"/>
              <a:t>例如命题 公式 </a:t>
            </a:r>
            <a:r>
              <a:rPr kumimoji="0" lang="en-US" altLang="zh-CN" b="1" dirty="0" smtClean="0"/>
              <a:t>(</a:t>
            </a:r>
            <a:r>
              <a:rPr kumimoji="0" lang="en-US" altLang="zh-CN" b="1" dirty="0" smtClean="0">
                <a:sym typeface="Symbol" pitchFamily="18" charset="2"/>
              </a:rPr>
              <a:t>P</a:t>
            </a:r>
            <a:r>
              <a:rPr kumimoji="0" lang="en-US" altLang="zh-CN" b="1" dirty="0" smtClean="0"/>
              <a:t>Q)</a:t>
            </a:r>
            <a:r>
              <a:rPr kumimoji="0" lang="en-US" altLang="zh-CN" b="1" dirty="0" smtClean="0">
                <a:ea typeface="MS Gothic" pitchFamily="49" charset="-128"/>
                <a:sym typeface="Kingsoft Phonetic Plain" pitchFamily="2" charset="2"/>
              </a:rPr>
              <a:t>∨</a:t>
            </a:r>
            <a:r>
              <a:rPr kumimoji="0" lang="en-US" altLang="zh-CN" b="1" dirty="0" smtClean="0"/>
              <a:t>Q </a:t>
            </a:r>
            <a:r>
              <a:rPr kumimoji="0" lang="zh-CN" altLang="en-US" b="1" dirty="0" smtClean="0"/>
              <a:t>的真值表如下所示：</a:t>
            </a:r>
          </a:p>
          <a:p>
            <a:pPr eaLnBrk="1" hangingPunct="1">
              <a:buFont typeface="Wingdings" pitchFamily="2" charset="2"/>
              <a:buNone/>
            </a:pPr>
            <a:r>
              <a:rPr kumimoji="0" lang="zh-CN" altLang="en-US" b="1" dirty="0" smtClean="0"/>
              <a:t>     </a:t>
            </a:r>
            <a:r>
              <a:rPr kumimoji="0" lang="en-US" altLang="zh-CN" b="1" dirty="0" smtClean="0"/>
              <a:t>P    Q    </a:t>
            </a:r>
            <a:r>
              <a:rPr kumimoji="0" lang="en-US" altLang="zh-CN" b="1" dirty="0" smtClean="0">
                <a:sym typeface="Symbol" pitchFamily="18" charset="2"/>
              </a:rPr>
              <a:t></a:t>
            </a:r>
            <a:r>
              <a:rPr kumimoji="0" lang="en-US" altLang="zh-CN" b="1" dirty="0" smtClean="0"/>
              <a:t>P     </a:t>
            </a:r>
            <a:r>
              <a:rPr kumimoji="0" lang="en-US" altLang="zh-CN" b="1" dirty="0" smtClean="0">
                <a:sym typeface="Symbol" pitchFamily="18" charset="2"/>
              </a:rPr>
              <a:t>P</a:t>
            </a:r>
            <a:r>
              <a:rPr kumimoji="0" lang="en-US" altLang="zh-CN" b="1" dirty="0" smtClean="0"/>
              <a:t>Q     (</a:t>
            </a:r>
            <a:r>
              <a:rPr kumimoji="0" lang="en-US" altLang="zh-CN" b="1" dirty="0" smtClean="0">
                <a:sym typeface="Symbol" pitchFamily="18" charset="2"/>
              </a:rPr>
              <a:t>P</a:t>
            </a:r>
            <a:r>
              <a:rPr kumimoji="0" lang="en-US" altLang="zh-CN" b="1" dirty="0" smtClean="0"/>
              <a:t>Q)</a:t>
            </a:r>
            <a:r>
              <a:rPr kumimoji="0" lang="en-US" altLang="zh-CN" b="1" dirty="0" smtClean="0">
                <a:ea typeface="MS Gothic" pitchFamily="49" charset="-128"/>
                <a:sym typeface="Kingsoft Phonetic Plain" pitchFamily="2" charset="2"/>
              </a:rPr>
              <a:t>∨</a:t>
            </a:r>
            <a:r>
              <a:rPr kumimoji="0" lang="en-US" altLang="zh-CN" b="1" dirty="0" smtClean="0"/>
              <a:t>Q</a:t>
            </a:r>
          </a:p>
          <a:p>
            <a:pPr eaLnBrk="1" hangingPunct="1">
              <a:buFont typeface="Wingdings" pitchFamily="2" charset="2"/>
              <a:buNone/>
            </a:pPr>
            <a:r>
              <a:rPr kumimoji="0" lang="en-US" altLang="zh-CN" b="1" dirty="0" smtClean="0"/>
              <a:t>     F    </a:t>
            </a:r>
            <a:r>
              <a:rPr kumimoji="0" lang="en-US" altLang="zh-CN" b="1" dirty="0" err="1" smtClean="0"/>
              <a:t>F</a:t>
            </a:r>
            <a:r>
              <a:rPr kumimoji="0" lang="en-US" altLang="zh-CN" b="1" dirty="0" smtClean="0"/>
              <a:t>      T         F              </a:t>
            </a:r>
            <a:r>
              <a:rPr kumimoji="0" lang="en-US" altLang="zh-CN" b="1" dirty="0" err="1" smtClean="0"/>
              <a:t>F</a:t>
            </a:r>
            <a:r>
              <a:rPr kumimoji="0" lang="en-US" altLang="zh-CN" b="1" dirty="0" smtClean="0"/>
              <a:t>   </a:t>
            </a:r>
          </a:p>
          <a:p>
            <a:pPr eaLnBrk="1" hangingPunct="1">
              <a:buFont typeface="Wingdings" pitchFamily="2" charset="2"/>
              <a:buNone/>
            </a:pPr>
            <a:r>
              <a:rPr kumimoji="0" lang="en-US" altLang="zh-CN" b="1" dirty="0" smtClean="0"/>
              <a:t>     F    T      </a:t>
            </a:r>
            <a:r>
              <a:rPr kumimoji="0" lang="en-US" altLang="zh-CN" b="1" dirty="0" err="1" smtClean="0"/>
              <a:t>T</a:t>
            </a:r>
            <a:r>
              <a:rPr kumimoji="0" lang="en-US" altLang="zh-CN" b="1" dirty="0" smtClean="0"/>
              <a:t>         </a:t>
            </a:r>
            <a:r>
              <a:rPr kumimoji="0" lang="en-US" altLang="zh-CN" b="1" dirty="0" err="1" smtClean="0"/>
              <a:t>T</a:t>
            </a:r>
            <a:r>
              <a:rPr kumimoji="0" lang="en-US" altLang="zh-CN" b="1" dirty="0" smtClean="0"/>
              <a:t>              </a:t>
            </a:r>
            <a:r>
              <a:rPr kumimoji="0" lang="en-US" altLang="zh-CN" b="1" dirty="0" err="1" smtClean="0"/>
              <a:t>T</a:t>
            </a:r>
            <a:endParaRPr kumimoji="0" lang="en-US" altLang="zh-CN" b="1" dirty="0" smtClean="0"/>
          </a:p>
          <a:p>
            <a:pPr eaLnBrk="1" hangingPunct="1">
              <a:buFont typeface="Wingdings" pitchFamily="2" charset="2"/>
              <a:buNone/>
            </a:pPr>
            <a:r>
              <a:rPr kumimoji="0" lang="en-US" altLang="zh-CN" b="1" dirty="0" smtClean="0"/>
              <a:t>     T    F      </a:t>
            </a:r>
            <a:r>
              <a:rPr kumimoji="0" lang="en-US" altLang="zh-CN" b="1" dirty="0" err="1" smtClean="0"/>
              <a:t>F</a:t>
            </a:r>
            <a:r>
              <a:rPr kumimoji="0" lang="en-US" altLang="zh-CN" b="1" dirty="0" smtClean="0"/>
              <a:t>         T              </a:t>
            </a:r>
            <a:r>
              <a:rPr kumimoji="0" lang="en-US" altLang="zh-CN" b="1" dirty="0" err="1" smtClean="0"/>
              <a:t>T</a:t>
            </a:r>
            <a:endParaRPr kumimoji="0" lang="en-US" altLang="zh-CN" b="1" dirty="0" smtClean="0"/>
          </a:p>
          <a:p>
            <a:pPr eaLnBrk="1" hangingPunct="1">
              <a:buFont typeface="Wingdings" pitchFamily="2" charset="2"/>
              <a:buNone/>
            </a:pPr>
            <a:r>
              <a:rPr kumimoji="0" lang="en-US" altLang="zh-CN" b="1" dirty="0" smtClean="0"/>
              <a:t>     T    </a:t>
            </a:r>
            <a:r>
              <a:rPr kumimoji="0" lang="en-US" altLang="zh-CN" b="1" dirty="0" err="1" smtClean="0"/>
              <a:t>T</a:t>
            </a:r>
            <a:r>
              <a:rPr kumimoji="0" lang="en-US" altLang="zh-CN" b="1" dirty="0" smtClean="0"/>
              <a:t>      F         T              </a:t>
            </a:r>
            <a:r>
              <a:rPr kumimoji="0" lang="en-US" altLang="zh-CN" b="1" dirty="0" err="1" smtClean="0"/>
              <a:t>T</a:t>
            </a:r>
            <a:endParaRPr kumimoji="0" lang="en-US" altLang="zh-CN" b="1" dirty="0" smtClean="0"/>
          </a:p>
        </p:txBody>
      </p:sp>
      <p:grpSp>
        <p:nvGrpSpPr>
          <p:cNvPr id="45059" name="Group 37"/>
          <p:cNvGrpSpPr>
            <a:grpSpLocks/>
          </p:cNvGrpSpPr>
          <p:nvPr/>
        </p:nvGrpSpPr>
        <p:grpSpPr bwMode="auto">
          <a:xfrm>
            <a:off x="1279451" y="2177876"/>
            <a:ext cx="6629400" cy="2971800"/>
            <a:chOff x="864" y="2112"/>
            <a:chExt cx="4176" cy="1872"/>
          </a:xfrm>
        </p:grpSpPr>
        <p:sp>
          <p:nvSpPr>
            <p:cNvPr id="45060" name="Line 28"/>
            <p:cNvSpPr>
              <a:spLocks noChangeShapeType="1"/>
            </p:cNvSpPr>
            <p:nvPr/>
          </p:nvSpPr>
          <p:spPr bwMode="auto">
            <a:xfrm>
              <a:off x="912" y="2112"/>
              <a:ext cx="4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1" name="Line 29"/>
            <p:cNvSpPr>
              <a:spLocks noChangeShapeType="1"/>
            </p:cNvSpPr>
            <p:nvPr/>
          </p:nvSpPr>
          <p:spPr bwMode="auto">
            <a:xfrm>
              <a:off x="864" y="2112"/>
              <a:ext cx="0"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2" name="Line 30"/>
            <p:cNvSpPr>
              <a:spLocks noChangeShapeType="1"/>
            </p:cNvSpPr>
            <p:nvPr/>
          </p:nvSpPr>
          <p:spPr bwMode="auto">
            <a:xfrm>
              <a:off x="4992" y="2112"/>
              <a:ext cx="0"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3" name="Line 31"/>
            <p:cNvSpPr>
              <a:spLocks noChangeShapeType="1"/>
            </p:cNvSpPr>
            <p:nvPr/>
          </p:nvSpPr>
          <p:spPr bwMode="auto">
            <a:xfrm>
              <a:off x="912" y="3984"/>
              <a:ext cx="40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4" name="Line 32"/>
            <p:cNvSpPr>
              <a:spLocks noChangeShapeType="1"/>
            </p:cNvSpPr>
            <p:nvPr/>
          </p:nvSpPr>
          <p:spPr bwMode="auto">
            <a:xfrm>
              <a:off x="3456" y="2112"/>
              <a:ext cx="0"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5" name="Line 33"/>
            <p:cNvSpPr>
              <a:spLocks noChangeShapeType="1"/>
            </p:cNvSpPr>
            <p:nvPr/>
          </p:nvSpPr>
          <p:spPr bwMode="auto">
            <a:xfrm>
              <a:off x="2400" y="2112"/>
              <a:ext cx="0"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6" name="Line 34"/>
            <p:cNvSpPr>
              <a:spLocks noChangeShapeType="1"/>
            </p:cNvSpPr>
            <p:nvPr/>
          </p:nvSpPr>
          <p:spPr bwMode="auto">
            <a:xfrm>
              <a:off x="1728" y="2112"/>
              <a:ext cx="0"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7" name="Line 35"/>
            <p:cNvSpPr>
              <a:spLocks noChangeShapeType="1"/>
            </p:cNvSpPr>
            <p:nvPr/>
          </p:nvSpPr>
          <p:spPr bwMode="auto">
            <a:xfrm>
              <a:off x="1248" y="2112"/>
              <a:ext cx="0"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Line 36"/>
            <p:cNvSpPr>
              <a:spLocks noChangeShapeType="1"/>
            </p:cNvSpPr>
            <p:nvPr/>
          </p:nvSpPr>
          <p:spPr bwMode="auto">
            <a:xfrm>
              <a:off x="912" y="2448"/>
              <a:ext cx="40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31961543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left)">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wipe(left)">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wipe(left)">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wipe(left)">
                                      <p:cBhvr>
                                        <p:cTn id="22" dur="500"/>
                                        <p:tgtEl>
                                          <p:spTgt spid="65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wipe(left)">
                                      <p:cBhvr>
                                        <p:cTn id="27" dur="500"/>
                                        <p:tgtEl>
                                          <p:spTgt spid="655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wipe(left)">
                                      <p:cBhvr>
                                        <p:cTn id="32" dur="500"/>
                                        <p:tgtEl>
                                          <p:spTgt spid="65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rrowheads="1"/>
          </p:cNvSpPr>
          <p:nvPr>
            <p:ph type="body" idx="1"/>
          </p:nvPr>
        </p:nvSpPr>
        <p:spPr>
          <a:xfrm>
            <a:off x="685800" y="457200"/>
            <a:ext cx="7772400" cy="6019800"/>
          </a:xfrm>
        </p:spPr>
        <p:txBody>
          <a:bodyPr/>
          <a:lstStyle/>
          <a:p>
            <a:pPr eaLnBrk="1" hangingPunct="1"/>
            <a:r>
              <a:rPr kumimoji="0" lang="zh-CN" altLang="en-US" b="1" smtClean="0"/>
              <a:t>例如列出</a:t>
            </a:r>
            <a:r>
              <a:rPr kumimoji="0" lang="en-US" altLang="zh-CN" b="1" smtClean="0"/>
              <a:t>P</a:t>
            </a:r>
            <a:r>
              <a:rPr kumimoji="0" lang="en-US" altLang="zh-CN" b="1" smtClean="0">
                <a:sym typeface="Symbol" pitchFamily="18" charset="2"/>
              </a:rPr>
              <a:t>(</a:t>
            </a:r>
            <a:r>
              <a:rPr kumimoji="0" lang="en-US" altLang="zh-CN" b="1" smtClean="0"/>
              <a:t>Q</a:t>
            </a:r>
            <a:r>
              <a:rPr kumimoji="0" lang="en-US" altLang="zh-CN" b="1" smtClean="0">
                <a:sym typeface="Symbol" pitchFamily="18" charset="2"/>
              </a:rPr>
              <a:t></a:t>
            </a:r>
            <a:r>
              <a:rPr kumimoji="0" lang="en-US" altLang="zh-CN" b="1" smtClean="0"/>
              <a:t>R)</a:t>
            </a:r>
            <a:r>
              <a:rPr kumimoji="0" lang="zh-CN" altLang="en-US" b="1" smtClean="0"/>
              <a:t>的真值表</a:t>
            </a:r>
          </a:p>
          <a:p>
            <a:pPr eaLnBrk="1" hangingPunct="1"/>
            <a:endParaRPr kumimoji="0" lang="zh-CN" altLang="en-US" b="1" smtClean="0"/>
          </a:p>
          <a:p>
            <a:pPr eaLnBrk="1" hangingPunct="1"/>
            <a:endParaRPr kumimoji="0" lang="zh-CN" altLang="en-US" b="1" smtClean="0"/>
          </a:p>
          <a:p>
            <a:pPr eaLnBrk="1" hangingPunct="1"/>
            <a:endParaRPr kumimoji="0" lang="zh-CN" altLang="en-US" b="1" smtClean="0"/>
          </a:p>
          <a:p>
            <a:pPr eaLnBrk="1" hangingPunct="1">
              <a:buFont typeface="Wingdings" pitchFamily="2" charset="2"/>
              <a:buNone/>
            </a:pPr>
            <a:r>
              <a:rPr kumimoji="0" lang="zh-CN" altLang="en-US" b="1" smtClean="0"/>
              <a:t>           </a:t>
            </a:r>
          </a:p>
        </p:txBody>
      </p:sp>
      <p:sp>
        <p:nvSpPr>
          <p:cNvPr id="46083" name="Line 20"/>
          <p:cNvSpPr>
            <a:spLocks noChangeShapeType="1"/>
          </p:cNvSpPr>
          <p:nvPr/>
        </p:nvSpPr>
        <p:spPr bwMode="auto">
          <a:xfrm>
            <a:off x="1524000" y="10668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4" name="Line 21"/>
          <p:cNvSpPr>
            <a:spLocks noChangeShapeType="1"/>
          </p:cNvSpPr>
          <p:nvPr/>
        </p:nvSpPr>
        <p:spPr bwMode="auto">
          <a:xfrm>
            <a:off x="1524000" y="10668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5" name="Line 22"/>
          <p:cNvSpPr>
            <a:spLocks noChangeShapeType="1"/>
          </p:cNvSpPr>
          <p:nvPr/>
        </p:nvSpPr>
        <p:spPr bwMode="auto">
          <a:xfrm>
            <a:off x="8153400" y="10668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6" name="Line 23"/>
          <p:cNvSpPr>
            <a:spLocks noChangeShapeType="1"/>
          </p:cNvSpPr>
          <p:nvPr/>
        </p:nvSpPr>
        <p:spPr bwMode="auto">
          <a:xfrm>
            <a:off x="1524000" y="64008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7" name="Line 24"/>
          <p:cNvSpPr>
            <a:spLocks noChangeShapeType="1"/>
          </p:cNvSpPr>
          <p:nvPr/>
        </p:nvSpPr>
        <p:spPr bwMode="auto">
          <a:xfrm>
            <a:off x="1524000" y="15240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8" name="Line 25"/>
          <p:cNvSpPr>
            <a:spLocks noChangeShapeType="1"/>
          </p:cNvSpPr>
          <p:nvPr/>
        </p:nvSpPr>
        <p:spPr bwMode="auto">
          <a:xfrm>
            <a:off x="1524000" y="39624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9" name="Line 26"/>
          <p:cNvSpPr>
            <a:spLocks noChangeShapeType="1"/>
          </p:cNvSpPr>
          <p:nvPr/>
        </p:nvSpPr>
        <p:spPr bwMode="auto">
          <a:xfrm>
            <a:off x="1524000" y="27432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0" name="Line 27"/>
          <p:cNvSpPr>
            <a:spLocks noChangeShapeType="1"/>
          </p:cNvSpPr>
          <p:nvPr/>
        </p:nvSpPr>
        <p:spPr bwMode="auto">
          <a:xfrm>
            <a:off x="1524000" y="51054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1" name="Line 28"/>
          <p:cNvSpPr>
            <a:spLocks noChangeShapeType="1"/>
          </p:cNvSpPr>
          <p:nvPr/>
        </p:nvSpPr>
        <p:spPr bwMode="auto">
          <a:xfrm>
            <a:off x="1524000" y="20574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2" name="Line 29"/>
          <p:cNvSpPr>
            <a:spLocks noChangeShapeType="1"/>
          </p:cNvSpPr>
          <p:nvPr/>
        </p:nvSpPr>
        <p:spPr bwMode="auto">
          <a:xfrm>
            <a:off x="1524000" y="32766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3" name="Line 30"/>
          <p:cNvSpPr>
            <a:spLocks noChangeShapeType="1"/>
          </p:cNvSpPr>
          <p:nvPr/>
        </p:nvSpPr>
        <p:spPr bwMode="auto">
          <a:xfrm>
            <a:off x="1524000" y="44958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4" name="Line 31"/>
          <p:cNvSpPr>
            <a:spLocks noChangeShapeType="1"/>
          </p:cNvSpPr>
          <p:nvPr/>
        </p:nvSpPr>
        <p:spPr bwMode="auto">
          <a:xfrm>
            <a:off x="1524000" y="57150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5" name="Line 32"/>
          <p:cNvSpPr>
            <a:spLocks noChangeShapeType="1"/>
          </p:cNvSpPr>
          <p:nvPr/>
        </p:nvSpPr>
        <p:spPr bwMode="auto">
          <a:xfrm>
            <a:off x="5638800" y="10668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6" name="Line 33"/>
          <p:cNvSpPr>
            <a:spLocks noChangeShapeType="1"/>
          </p:cNvSpPr>
          <p:nvPr/>
        </p:nvSpPr>
        <p:spPr bwMode="auto">
          <a:xfrm>
            <a:off x="4343400" y="10668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7" name="Line 34"/>
          <p:cNvSpPr>
            <a:spLocks noChangeShapeType="1"/>
          </p:cNvSpPr>
          <p:nvPr/>
        </p:nvSpPr>
        <p:spPr bwMode="auto">
          <a:xfrm>
            <a:off x="2514600" y="10668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8" name="Line 35"/>
          <p:cNvSpPr>
            <a:spLocks noChangeShapeType="1"/>
          </p:cNvSpPr>
          <p:nvPr/>
        </p:nvSpPr>
        <p:spPr bwMode="auto">
          <a:xfrm>
            <a:off x="3505200" y="10668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64" name="Text Box 36"/>
          <p:cNvSpPr txBox="1">
            <a:spLocks noChangeArrowheads="1"/>
          </p:cNvSpPr>
          <p:nvPr/>
        </p:nvSpPr>
        <p:spPr bwMode="auto">
          <a:xfrm>
            <a:off x="1600200" y="10668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   P          Q          R       Q</a:t>
            </a:r>
            <a:r>
              <a:rPr kumimoji="1" lang="en-US" altLang="zh-CN" sz="2400" b="1">
                <a:latin typeface="Times New Roman" pitchFamily="18" charset="0"/>
                <a:sym typeface="Symbol" pitchFamily="18" charset="2"/>
              </a:rPr>
              <a:t></a:t>
            </a:r>
            <a:r>
              <a:rPr kumimoji="1" lang="en-US" altLang="zh-CN" sz="2400" b="1">
                <a:latin typeface="Times New Roman" pitchFamily="18" charset="0"/>
              </a:rPr>
              <a:t>R           P</a:t>
            </a:r>
            <a:r>
              <a:rPr kumimoji="1" lang="en-US" altLang="zh-CN" sz="2400" b="1">
                <a:latin typeface="Times New Roman" pitchFamily="18" charset="0"/>
                <a:sym typeface="Symbol" pitchFamily="18" charset="2"/>
              </a:rPr>
              <a:t>(</a:t>
            </a:r>
            <a:r>
              <a:rPr kumimoji="1" lang="en-US" altLang="zh-CN" sz="2400" b="1">
                <a:latin typeface="Times New Roman" pitchFamily="18" charset="0"/>
              </a:rPr>
              <a:t>Q</a:t>
            </a:r>
            <a:r>
              <a:rPr kumimoji="1" lang="en-US" altLang="zh-CN" sz="2400" b="1">
                <a:latin typeface="Times New Roman" pitchFamily="18" charset="0"/>
                <a:sym typeface="Symbol" pitchFamily="18" charset="2"/>
              </a:rPr>
              <a:t></a:t>
            </a:r>
            <a:r>
              <a:rPr kumimoji="1" lang="en-US" altLang="zh-CN" sz="2400" b="1">
                <a:latin typeface="Times New Roman" pitchFamily="18" charset="0"/>
              </a:rPr>
              <a:t>R)</a:t>
            </a:r>
          </a:p>
        </p:txBody>
      </p:sp>
      <p:sp>
        <p:nvSpPr>
          <p:cNvPr id="150567" name="Text Box 39"/>
          <p:cNvSpPr txBox="1">
            <a:spLocks noChangeArrowheads="1"/>
          </p:cNvSpPr>
          <p:nvPr/>
        </p:nvSpPr>
        <p:spPr bwMode="auto">
          <a:xfrm>
            <a:off x="762000" y="15240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000        F           F         F            T                     T</a:t>
            </a:r>
            <a:endParaRPr kumimoji="1" lang="en-US" altLang="zh-CN" sz="3200" b="1">
              <a:latin typeface="Times New Roman" pitchFamily="18" charset="0"/>
            </a:endParaRPr>
          </a:p>
        </p:txBody>
      </p:sp>
      <p:sp>
        <p:nvSpPr>
          <p:cNvPr id="150568" name="Text Box 40"/>
          <p:cNvSpPr txBox="1">
            <a:spLocks noChangeArrowheads="1"/>
          </p:cNvSpPr>
          <p:nvPr/>
        </p:nvSpPr>
        <p:spPr bwMode="auto">
          <a:xfrm>
            <a:off x="762000" y="21336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001        F           F         T            T                     T</a:t>
            </a:r>
            <a:endParaRPr kumimoji="1" lang="en-US" altLang="zh-CN" sz="3200" b="1">
              <a:latin typeface="Times New Roman" pitchFamily="18" charset="0"/>
            </a:endParaRPr>
          </a:p>
        </p:txBody>
      </p:sp>
      <p:sp>
        <p:nvSpPr>
          <p:cNvPr id="150569" name="Text Box 41"/>
          <p:cNvSpPr txBox="1">
            <a:spLocks noChangeArrowheads="1"/>
          </p:cNvSpPr>
          <p:nvPr/>
        </p:nvSpPr>
        <p:spPr bwMode="auto">
          <a:xfrm>
            <a:off x="762000" y="27432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010        F           T         F            F                     T</a:t>
            </a:r>
            <a:endParaRPr kumimoji="1" lang="en-US" altLang="zh-CN" sz="3200" b="1">
              <a:latin typeface="Times New Roman" pitchFamily="18" charset="0"/>
            </a:endParaRPr>
          </a:p>
        </p:txBody>
      </p:sp>
      <p:sp>
        <p:nvSpPr>
          <p:cNvPr id="150570" name="Text Box 42"/>
          <p:cNvSpPr txBox="1">
            <a:spLocks noChangeArrowheads="1"/>
          </p:cNvSpPr>
          <p:nvPr/>
        </p:nvSpPr>
        <p:spPr bwMode="auto">
          <a:xfrm>
            <a:off x="762000" y="34290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011        F           T         T            T                     T</a:t>
            </a:r>
            <a:endParaRPr kumimoji="1" lang="en-US" altLang="zh-CN" sz="3200" b="1">
              <a:latin typeface="Times New Roman" pitchFamily="18" charset="0"/>
            </a:endParaRPr>
          </a:p>
        </p:txBody>
      </p:sp>
      <p:sp>
        <p:nvSpPr>
          <p:cNvPr id="150571" name="Text Box 43"/>
          <p:cNvSpPr txBox="1">
            <a:spLocks noChangeArrowheads="1"/>
          </p:cNvSpPr>
          <p:nvPr/>
        </p:nvSpPr>
        <p:spPr bwMode="auto">
          <a:xfrm>
            <a:off x="762000" y="39624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100        T           F         F            T                     T</a:t>
            </a:r>
            <a:endParaRPr kumimoji="1" lang="en-US" altLang="zh-CN" sz="3200" b="1">
              <a:latin typeface="Times New Roman" pitchFamily="18" charset="0"/>
            </a:endParaRPr>
          </a:p>
        </p:txBody>
      </p:sp>
      <p:sp>
        <p:nvSpPr>
          <p:cNvPr id="150572" name="Text Box 44"/>
          <p:cNvSpPr txBox="1">
            <a:spLocks noChangeArrowheads="1"/>
          </p:cNvSpPr>
          <p:nvPr/>
        </p:nvSpPr>
        <p:spPr bwMode="auto">
          <a:xfrm>
            <a:off x="762000" y="45720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101        T           F         T            T                     T</a:t>
            </a:r>
            <a:endParaRPr kumimoji="1" lang="en-US" altLang="zh-CN" sz="3200" b="1">
              <a:latin typeface="Times New Roman" pitchFamily="18" charset="0"/>
            </a:endParaRPr>
          </a:p>
        </p:txBody>
      </p:sp>
      <p:sp>
        <p:nvSpPr>
          <p:cNvPr id="150573" name="Text Box 45"/>
          <p:cNvSpPr txBox="1">
            <a:spLocks noChangeArrowheads="1"/>
          </p:cNvSpPr>
          <p:nvPr/>
        </p:nvSpPr>
        <p:spPr bwMode="auto">
          <a:xfrm>
            <a:off x="762000" y="51816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110        T           T         F            F                     F</a:t>
            </a:r>
            <a:endParaRPr kumimoji="1" lang="en-US" altLang="zh-CN" sz="3200" b="1">
              <a:latin typeface="Times New Roman" pitchFamily="18" charset="0"/>
            </a:endParaRPr>
          </a:p>
        </p:txBody>
      </p:sp>
      <p:sp>
        <p:nvSpPr>
          <p:cNvPr id="150574" name="Text Box 46"/>
          <p:cNvSpPr txBox="1">
            <a:spLocks noChangeArrowheads="1"/>
          </p:cNvSpPr>
          <p:nvPr/>
        </p:nvSpPr>
        <p:spPr bwMode="auto">
          <a:xfrm>
            <a:off x="762000" y="58674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111        T           T         T            T                     T</a:t>
            </a:r>
            <a:endParaRPr kumimoji="1" lang="en-US" altLang="zh-CN" sz="3200" b="1">
              <a:latin typeface="Times New Roman" pitchFamily="18" charset="0"/>
            </a:endParaRPr>
          </a:p>
        </p:txBody>
      </p:sp>
    </p:spTree>
    <p:extLst>
      <p:ext uri="{BB962C8B-B14F-4D97-AF65-F5344CB8AC3E}">
        <p14:creationId xmlns:p14="http://schemas.microsoft.com/office/powerpoint/2010/main" val="3407692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5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5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057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057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057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057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0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64" grpId="0" autoUpdateAnimBg="0"/>
      <p:bldP spid="150567" grpId="0" autoUpdateAnimBg="0"/>
      <p:bldP spid="150568" grpId="0" autoUpdateAnimBg="0"/>
      <p:bldP spid="150569" grpId="0" autoUpdateAnimBg="0"/>
      <p:bldP spid="150570" grpId="0" autoUpdateAnimBg="0"/>
      <p:bldP spid="150571" grpId="0" autoUpdateAnimBg="0"/>
      <p:bldP spid="150572" grpId="0" autoUpdateAnimBg="0"/>
      <p:bldP spid="150573" grpId="0" autoUpdateAnimBg="0"/>
      <p:bldP spid="15057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69" name="Group 65"/>
          <p:cNvGraphicFramePr>
            <a:graphicFrameLocks noGrp="1"/>
          </p:cNvGraphicFramePr>
          <p:nvPr>
            <p:extLst>
              <p:ext uri="{D42A27DB-BD31-4B8C-83A1-F6EECF244321}">
                <p14:modId xmlns:p14="http://schemas.microsoft.com/office/powerpoint/2010/main" val="1406654363"/>
              </p:ext>
            </p:extLst>
          </p:nvPr>
        </p:nvGraphicFramePr>
        <p:xfrm>
          <a:off x="696416" y="1496218"/>
          <a:ext cx="7620000" cy="4237038"/>
        </p:xfrm>
        <a:graphic>
          <a:graphicData uri="http://schemas.openxmlformats.org/drawingml/2006/table">
            <a:tbl>
              <a:tblPr/>
              <a:tblGrid>
                <a:gridCol w="839787"/>
                <a:gridCol w="809625"/>
                <a:gridCol w="1530350"/>
                <a:gridCol w="1620838"/>
                <a:gridCol w="1549400"/>
                <a:gridCol w="1270000"/>
              </a:tblGrid>
              <a:tr h="1008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90575">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280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280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1280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9218" name="Object 49"/>
          <p:cNvGraphicFramePr>
            <a:graphicFrameLocks noChangeAspect="1"/>
          </p:cNvGraphicFramePr>
          <p:nvPr>
            <p:extLst>
              <p:ext uri="{D42A27DB-BD31-4B8C-83A1-F6EECF244321}">
                <p14:modId xmlns:p14="http://schemas.microsoft.com/office/powerpoint/2010/main" val="339137514"/>
              </p:ext>
            </p:extLst>
          </p:nvPr>
        </p:nvGraphicFramePr>
        <p:xfrm>
          <a:off x="2728416" y="1799430"/>
          <a:ext cx="647700" cy="339725"/>
        </p:xfrm>
        <a:graphic>
          <a:graphicData uri="http://schemas.openxmlformats.org/presentationml/2006/ole">
            <mc:AlternateContent xmlns:mc="http://schemas.openxmlformats.org/markup-compatibility/2006">
              <mc:Choice xmlns:v="urn:schemas-microsoft-com:vml" Requires="v">
                <p:oleObj spid="_x0000_s39414" name="Equation" r:id="rId3" imgW="457200" imgH="190440" progId="Equation.DSMT4">
                  <p:embed/>
                </p:oleObj>
              </mc:Choice>
              <mc:Fallback>
                <p:oleObj name="Equation" r:id="rId3" imgW="45720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416" y="1799430"/>
                        <a:ext cx="64770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19" name="Object 50"/>
          <p:cNvGraphicFramePr>
            <a:graphicFrameLocks noChangeAspect="1"/>
          </p:cNvGraphicFramePr>
          <p:nvPr>
            <p:extLst>
              <p:ext uri="{D42A27DB-BD31-4B8C-83A1-F6EECF244321}">
                <p14:modId xmlns:p14="http://schemas.microsoft.com/office/powerpoint/2010/main" val="3123784729"/>
              </p:ext>
            </p:extLst>
          </p:nvPr>
        </p:nvGraphicFramePr>
        <p:xfrm>
          <a:off x="4223841" y="1783555"/>
          <a:ext cx="836612" cy="350838"/>
        </p:xfrm>
        <a:graphic>
          <a:graphicData uri="http://schemas.openxmlformats.org/presentationml/2006/ole">
            <mc:AlternateContent xmlns:mc="http://schemas.openxmlformats.org/markup-compatibility/2006">
              <mc:Choice xmlns:v="urn:schemas-microsoft-com:vml" Requires="v">
                <p:oleObj spid="_x0000_s39415" name="Equation" r:id="rId5" imgW="723600" imgH="241200" progId="Equation.DSMT4">
                  <p:embed/>
                </p:oleObj>
              </mc:Choice>
              <mc:Fallback>
                <p:oleObj name="Equation" r:id="rId5" imgW="72360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3841" y="1783555"/>
                        <a:ext cx="836612"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0" name="Object 58"/>
          <p:cNvGraphicFramePr>
            <a:graphicFrameLocks noChangeAspect="1"/>
          </p:cNvGraphicFramePr>
          <p:nvPr>
            <p:extLst>
              <p:ext uri="{D42A27DB-BD31-4B8C-83A1-F6EECF244321}">
                <p14:modId xmlns:p14="http://schemas.microsoft.com/office/powerpoint/2010/main" val="1205288158"/>
              </p:ext>
            </p:extLst>
          </p:nvPr>
        </p:nvGraphicFramePr>
        <p:xfrm>
          <a:off x="5751016" y="1748630"/>
          <a:ext cx="808037" cy="277813"/>
        </p:xfrm>
        <a:graphic>
          <a:graphicData uri="http://schemas.openxmlformats.org/presentationml/2006/ole">
            <mc:AlternateContent xmlns:mc="http://schemas.openxmlformats.org/markup-compatibility/2006">
              <mc:Choice xmlns:v="urn:schemas-microsoft-com:vml" Requires="v">
                <p:oleObj spid="_x0000_s39416" name="Equation" r:id="rId7" imgW="698400" imgH="190440" progId="Equation.DSMT4">
                  <p:embed/>
                </p:oleObj>
              </mc:Choice>
              <mc:Fallback>
                <p:oleObj name="Equation" r:id="rId7" imgW="698400" imgH="190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1016" y="1748630"/>
                        <a:ext cx="808037"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1" name="Object 59"/>
          <p:cNvGraphicFramePr>
            <a:graphicFrameLocks noChangeAspect="1"/>
          </p:cNvGraphicFramePr>
          <p:nvPr>
            <p:extLst>
              <p:ext uri="{D42A27DB-BD31-4B8C-83A1-F6EECF244321}">
                <p14:modId xmlns:p14="http://schemas.microsoft.com/office/powerpoint/2010/main" val="1546228491"/>
              </p:ext>
            </p:extLst>
          </p:nvPr>
        </p:nvGraphicFramePr>
        <p:xfrm>
          <a:off x="7036891" y="1639093"/>
          <a:ext cx="1116012" cy="350837"/>
        </p:xfrm>
        <a:graphic>
          <a:graphicData uri="http://schemas.openxmlformats.org/presentationml/2006/ole">
            <mc:AlternateContent xmlns:mc="http://schemas.openxmlformats.org/markup-compatibility/2006">
              <mc:Choice xmlns:v="urn:schemas-microsoft-com:vml" Requires="v">
                <p:oleObj spid="_x0000_s39417" name="Equation" r:id="rId9" imgW="965160" imgH="241200" progId="Equation.DSMT4">
                  <p:embed/>
                </p:oleObj>
              </mc:Choice>
              <mc:Fallback>
                <p:oleObj name="Equation" r:id="rId9" imgW="96516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6891" y="1639093"/>
                        <a:ext cx="1116012"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2" name="Object 61"/>
          <p:cNvGraphicFramePr>
            <a:graphicFrameLocks noChangeAspect="1"/>
          </p:cNvGraphicFramePr>
          <p:nvPr>
            <p:extLst>
              <p:ext uri="{D42A27DB-BD31-4B8C-83A1-F6EECF244321}">
                <p14:modId xmlns:p14="http://schemas.microsoft.com/office/powerpoint/2010/main" val="4189428411"/>
              </p:ext>
            </p:extLst>
          </p:nvPr>
        </p:nvGraphicFramePr>
        <p:xfrm>
          <a:off x="2051720" y="548680"/>
          <a:ext cx="1116013" cy="350838"/>
        </p:xfrm>
        <a:graphic>
          <a:graphicData uri="http://schemas.openxmlformats.org/presentationml/2006/ole">
            <mc:AlternateContent xmlns:mc="http://schemas.openxmlformats.org/markup-compatibility/2006">
              <mc:Choice xmlns:v="urn:schemas-microsoft-com:vml" Requires="v">
                <p:oleObj spid="_x0000_s39418" name="Equation" r:id="rId11" imgW="965160" imgH="241200" progId="Equation.DSMT4">
                  <p:embed/>
                </p:oleObj>
              </mc:Choice>
              <mc:Fallback>
                <p:oleObj name="Equation" r:id="rId11" imgW="96516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720" y="548680"/>
                        <a:ext cx="1116013"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3" name="Object 62"/>
          <p:cNvGraphicFramePr>
            <a:graphicFrameLocks noChangeAspect="1"/>
          </p:cNvGraphicFramePr>
          <p:nvPr>
            <p:extLst>
              <p:ext uri="{D42A27DB-BD31-4B8C-83A1-F6EECF244321}">
                <p14:modId xmlns:p14="http://schemas.microsoft.com/office/powerpoint/2010/main" val="704042457"/>
              </p:ext>
            </p:extLst>
          </p:nvPr>
        </p:nvGraphicFramePr>
        <p:xfrm>
          <a:off x="7321053" y="2070893"/>
          <a:ext cx="808038" cy="277812"/>
        </p:xfrm>
        <a:graphic>
          <a:graphicData uri="http://schemas.openxmlformats.org/presentationml/2006/ole">
            <mc:AlternateContent xmlns:mc="http://schemas.openxmlformats.org/markup-compatibility/2006">
              <mc:Choice xmlns:v="urn:schemas-microsoft-com:vml" Requires="v">
                <p:oleObj spid="_x0000_s39419" name="Equation" r:id="rId12" imgW="698400" imgH="190440" progId="Equation.DSMT4">
                  <p:embed/>
                </p:oleObj>
              </mc:Choice>
              <mc:Fallback>
                <p:oleObj name="Equation" r:id="rId12" imgW="698400" imgH="190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21053" y="2070893"/>
                        <a:ext cx="808038"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24" name="Object 63"/>
          <p:cNvGraphicFramePr>
            <a:graphicFrameLocks noChangeAspect="1"/>
          </p:cNvGraphicFramePr>
          <p:nvPr>
            <p:extLst>
              <p:ext uri="{D42A27DB-BD31-4B8C-83A1-F6EECF244321}">
                <p14:modId xmlns:p14="http://schemas.microsoft.com/office/powerpoint/2010/main" val="964617186"/>
              </p:ext>
            </p:extLst>
          </p:nvPr>
        </p:nvGraphicFramePr>
        <p:xfrm>
          <a:off x="3275856" y="620688"/>
          <a:ext cx="808037" cy="277813"/>
        </p:xfrm>
        <a:graphic>
          <a:graphicData uri="http://schemas.openxmlformats.org/presentationml/2006/ole">
            <mc:AlternateContent xmlns:mc="http://schemas.openxmlformats.org/markup-compatibility/2006">
              <mc:Choice xmlns:v="urn:schemas-microsoft-com:vml" Requires="v">
                <p:oleObj spid="_x0000_s39420" name="公式" r:id="rId13" imgW="698400" imgH="190440" progId="Equation.3">
                  <p:embed/>
                </p:oleObj>
              </mc:Choice>
              <mc:Fallback>
                <p:oleObj name="公式" r:id="rId13" imgW="698400" imgH="190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856" y="620688"/>
                        <a:ext cx="808037"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270" name="Rectangle 64"/>
          <p:cNvSpPr>
            <a:spLocks noChangeArrowheads="1"/>
          </p:cNvSpPr>
          <p:nvPr/>
        </p:nvSpPr>
        <p:spPr bwMode="auto">
          <a:xfrm>
            <a:off x="323528" y="476672"/>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en-US" altLang="zh-CN" dirty="0"/>
              <a:t> </a:t>
            </a:r>
            <a:r>
              <a:rPr lang="zh-CN" altLang="en-US" dirty="0"/>
              <a:t>例：列出 </a:t>
            </a:r>
            <a:r>
              <a:rPr lang="zh-CN" altLang="en-US" dirty="0" smtClean="0"/>
              <a:t>                            的真值表</a:t>
            </a:r>
            <a:r>
              <a:rPr lang="zh-CN" altLang="en-US" dirty="0"/>
              <a:t>。</a:t>
            </a:r>
            <a:endParaRPr lang="zh-CN" altLang="en-US" dirty="0">
              <a:solidFill>
                <a:schemeClr val="hlink"/>
              </a:solidFill>
            </a:endParaRPr>
          </a:p>
        </p:txBody>
      </p:sp>
      <p:sp>
        <p:nvSpPr>
          <p:cNvPr id="12" name="TextBox 11"/>
          <p:cNvSpPr txBox="1">
            <a:spLocks noChangeArrowheads="1"/>
          </p:cNvSpPr>
          <p:nvPr/>
        </p:nvSpPr>
        <p:spPr bwMode="auto">
          <a:xfrm>
            <a:off x="2776364" y="24773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3" name="TextBox 12"/>
          <p:cNvSpPr txBox="1">
            <a:spLocks noChangeArrowheads="1"/>
          </p:cNvSpPr>
          <p:nvPr/>
        </p:nvSpPr>
        <p:spPr bwMode="auto">
          <a:xfrm>
            <a:off x="4067944" y="249289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0</a:t>
            </a:r>
            <a:endParaRPr lang="zh-CN" altLang="en-US" dirty="0"/>
          </a:p>
        </p:txBody>
      </p:sp>
      <p:sp>
        <p:nvSpPr>
          <p:cNvPr id="14" name="TextBox 13"/>
          <p:cNvSpPr txBox="1">
            <a:spLocks noChangeArrowheads="1"/>
          </p:cNvSpPr>
          <p:nvPr/>
        </p:nvSpPr>
        <p:spPr bwMode="auto">
          <a:xfrm>
            <a:off x="5871666" y="249289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0</a:t>
            </a:r>
            <a:endParaRPr lang="zh-CN" altLang="en-US" dirty="0"/>
          </a:p>
        </p:txBody>
      </p:sp>
      <p:sp>
        <p:nvSpPr>
          <p:cNvPr id="15" name="TextBox 14"/>
          <p:cNvSpPr txBox="1">
            <a:spLocks noChangeArrowheads="1"/>
          </p:cNvSpPr>
          <p:nvPr/>
        </p:nvSpPr>
        <p:spPr bwMode="auto">
          <a:xfrm>
            <a:off x="7228978" y="249289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6" name="TextBox 15"/>
          <p:cNvSpPr txBox="1">
            <a:spLocks noChangeArrowheads="1"/>
          </p:cNvSpPr>
          <p:nvPr/>
        </p:nvSpPr>
        <p:spPr bwMode="auto">
          <a:xfrm>
            <a:off x="2728416" y="3371055"/>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17" name="TextBox 16"/>
          <p:cNvSpPr txBox="1">
            <a:spLocks noChangeArrowheads="1"/>
          </p:cNvSpPr>
          <p:nvPr/>
        </p:nvSpPr>
        <p:spPr bwMode="auto">
          <a:xfrm>
            <a:off x="4085728" y="3228180"/>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8" name="TextBox 17"/>
          <p:cNvSpPr txBox="1">
            <a:spLocks noChangeArrowheads="1"/>
          </p:cNvSpPr>
          <p:nvPr/>
        </p:nvSpPr>
        <p:spPr bwMode="auto">
          <a:xfrm>
            <a:off x="5871666" y="3299618"/>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9" name="TextBox 18"/>
          <p:cNvSpPr txBox="1">
            <a:spLocks noChangeArrowheads="1"/>
          </p:cNvSpPr>
          <p:nvPr/>
        </p:nvSpPr>
        <p:spPr bwMode="auto">
          <a:xfrm>
            <a:off x="7300416" y="34424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0" name="TextBox 19"/>
          <p:cNvSpPr txBox="1">
            <a:spLocks noChangeArrowheads="1"/>
          </p:cNvSpPr>
          <p:nvPr/>
        </p:nvSpPr>
        <p:spPr bwMode="auto">
          <a:xfrm>
            <a:off x="2585541" y="40139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21" name="TextBox 20"/>
          <p:cNvSpPr txBox="1">
            <a:spLocks noChangeArrowheads="1"/>
          </p:cNvSpPr>
          <p:nvPr/>
        </p:nvSpPr>
        <p:spPr bwMode="auto">
          <a:xfrm>
            <a:off x="4085728" y="4156868"/>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2" name="TextBox 21"/>
          <p:cNvSpPr txBox="1">
            <a:spLocks noChangeArrowheads="1"/>
          </p:cNvSpPr>
          <p:nvPr/>
        </p:nvSpPr>
        <p:spPr bwMode="auto">
          <a:xfrm>
            <a:off x="5871666" y="4085430"/>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3" name="TextBox 22"/>
          <p:cNvSpPr txBox="1">
            <a:spLocks noChangeArrowheads="1"/>
          </p:cNvSpPr>
          <p:nvPr/>
        </p:nvSpPr>
        <p:spPr bwMode="auto">
          <a:xfrm>
            <a:off x="7228978" y="401399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4" name="TextBox 23"/>
          <p:cNvSpPr txBox="1">
            <a:spLocks noChangeArrowheads="1"/>
          </p:cNvSpPr>
          <p:nvPr/>
        </p:nvSpPr>
        <p:spPr bwMode="auto">
          <a:xfrm>
            <a:off x="2656978" y="4942680"/>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5" name="TextBox 24"/>
          <p:cNvSpPr txBox="1">
            <a:spLocks noChangeArrowheads="1"/>
          </p:cNvSpPr>
          <p:nvPr/>
        </p:nvSpPr>
        <p:spPr bwMode="auto">
          <a:xfrm>
            <a:off x="4085728" y="4942680"/>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6" name="TextBox 25"/>
          <p:cNvSpPr txBox="1">
            <a:spLocks noChangeArrowheads="1"/>
          </p:cNvSpPr>
          <p:nvPr/>
        </p:nvSpPr>
        <p:spPr bwMode="auto">
          <a:xfrm>
            <a:off x="5871666" y="4871243"/>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7" name="TextBox 26"/>
          <p:cNvSpPr txBox="1">
            <a:spLocks noChangeArrowheads="1"/>
          </p:cNvSpPr>
          <p:nvPr/>
        </p:nvSpPr>
        <p:spPr bwMode="auto">
          <a:xfrm>
            <a:off x="7300416" y="5014118"/>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Tree>
    <p:extLst>
      <p:ext uri="{BB962C8B-B14F-4D97-AF65-F5344CB8AC3E}">
        <p14:creationId xmlns:p14="http://schemas.microsoft.com/office/powerpoint/2010/main" val="255319399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5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down)">
                                      <p:cBhvr>
                                        <p:cTn id="57" dur="500"/>
                                        <p:tgtEl>
                                          <p:spTgt spid="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down)">
                                      <p:cBhvr>
                                        <p:cTn id="77" dur="500"/>
                                        <p:tgtEl>
                                          <p:spTgt spid="2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down)">
                                      <p:cBhvr>
                                        <p:cTn id="8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69" name="Group 65"/>
          <p:cNvGraphicFramePr>
            <a:graphicFrameLocks noGrp="1"/>
          </p:cNvGraphicFramePr>
          <p:nvPr/>
        </p:nvGraphicFramePr>
        <p:xfrm>
          <a:off x="500063" y="1169988"/>
          <a:ext cx="7104062" cy="5099052"/>
        </p:xfrm>
        <a:graphic>
          <a:graphicData uri="http://schemas.openxmlformats.org/drawingml/2006/table">
            <a:tbl>
              <a:tblPr/>
              <a:tblGrid>
                <a:gridCol w="690562"/>
                <a:gridCol w="666750"/>
                <a:gridCol w="1258888"/>
                <a:gridCol w="1258887"/>
                <a:gridCol w="1333500"/>
                <a:gridCol w="1895475"/>
              </a:tblGrid>
              <a:tr h="1008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0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0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0063">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8625">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705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705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7050">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altLang="zh-CN" sz="2000" b="1" i="0" u="none" strike="noStrike" cap="none" normalizeH="0" baseline="0">
                          <a:ln>
                            <a:noFill/>
                          </a:ln>
                          <a:solidFill>
                            <a:schemeClr val="tx1"/>
                          </a:solidFill>
                          <a:effectLst/>
                          <a:latin typeface="Times New Roman" charset="0"/>
                          <a:ea typeface="宋体" charset="0"/>
                          <a:cs typeface="宋体"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187325"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altLang="zh-CN" sz="2000" b="1"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0320" name="Rectangle 64"/>
          <p:cNvSpPr>
            <a:spLocks noChangeArrowheads="1"/>
          </p:cNvSpPr>
          <p:nvPr/>
        </p:nvSpPr>
        <p:spPr bwMode="auto">
          <a:xfrm>
            <a:off x="142875" y="500063"/>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00000"/>
              </a:lnSpc>
            </a:pPr>
            <a:r>
              <a:rPr lang="en-US" altLang="zh-CN" dirty="0"/>
              <a:t> </a:t>
            </a:r>
            <a:r>
              <a:rPr lang="zh-CN" altLang="en-US" dirty="0"/>
              <a:t>例：</a:t>
            </a:r>
            <a:r>
              <a:rPr lang="zh-CN" altLang="en-US" dirty="0" smtClean="0"/>
              <a:t>列出                          的</a:t>
            </a:r>
            <a:r>
              <a:rPr lang="zh-CN" altLang="en-US" dirty="0" smtClean="0">
                <a:solidFill>
                  <a:srgbClr val="000000"/>
                </a:solidFill>
              </a:rPr>
              <a:t>真值表</a:t>
            </a:r>
            <a:r>
              <a:rPr lang="zh-CN" altLang="en-US" dirty="0"/>
              <a:t>。</a:t>
            </a:r>
            <a:endParaRPr lang="zh-CN" altLang="en-US" dirty="0">
              <a:solidFill>
                <a:schemeClr val="hlink"/>
              </a:solidFill>
            </a:endParaRPr>
          </a:p>
        </p:txBody>
      </p:sp>
      <p:graphicFrame>
        <p:nvGraphicFramePr>
          <p:cNvPr id="10242" name="Object 9"/>
          <p:cNvGraphicFramePr>
            <a:graphicFrameLocks noChangeAspect="1"/>
          </p:cNvGraphicFramePr>
          <p:nvPr/>
        </p:nvGraphicFramePr>
        <p:xfrm>
          <a:off x="1928813" y="500063"/>
          <a:ext cx="1785937" cy="381000"/>
        </p:xfrm>
        <a:graphic>
          <a:graphicData uri="http://schemas.openxmlformats.org/presentationml/2006/ole">
            <mc:AlternateContent xmlns:mc="http://schemas.openxmlformats.org/markup-compatibility/2006">
              <mc:Choice xmlns:v="urn:schemas-microsoft-com:vml" Requires="v">
                <p:oleObj spid="_x0000_s40296" name="公式" r:id="rId3" imgW="952200" imgH="203040" progId="Equation.3">
                  <p:embed/>
                </p:oleObj>
              </mc:Choice>
              <mc:Fallback>
                <p:oleObj name="公式" r:id="rId3" imgW="9522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500063"/>
                        <a:ext cx="17859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3" name="Object 10"/>
          <p:cNvGraphicFramePr>
            <a:graphicFrameLocks noChangeAspect="1"/>
          </p:cNvGraphicFramePr>
          <p:nvPr>
            <p:extLst>
              <p:ext uri="{D42A27DB-BD31-4B8C-83A1-F6EECF244321}">
                <p14:modId xmlns:p14="http://schemas.microsoft.com/office/powerpoint/2010/main" val="872301341"/>
              </p:ext>
            </p:extLst>
          </p:nvPr>
        </p:nvGraphicFramePr>
        <p:xfrm>
          <a:off x="2195736" y="1340768"/>
          <a:ext cx="413792" cy="357188"/>
        </p:xfrm>
        <a:graphic>
          <a:graphicData uri="http://schemas.openxmlformats.org/presentationml/2006/ole">
            <mc:AlternateContent xmlns:mc="http://schemas.openxmlformats.org/markup-compatibility/2006">
              <mc:Choice xmlns:v="urn:schemas-microsoft-com:vml" Requires="v">
                <p:oleObj spid="_x0000_s40297" name="公式" r:id="rId5" imgW="114120" imgH="126720" progId="Equation.3">
                  <p:embed/>
                </p:oleObj>
              </mc:Choice>
              <mc:Fallback>
                <p:oleObj name="公式" r:id="rId5" imgW="114120" imgH="126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1340768"/>
                        <a:ext cx="413792" cy="357188"/>
                      </a:xfrm>
                      <a:prstGeom prst="rect">
                        <a:avLst/>
                      </a:prstGeom>
                      <a:noFill/>
                      <a:ln>
                        <a:noFill/>
                      </a:ln>
                      <a:effectLst/>
                    </p:spPr>
                  </p:pic>
                </p:oleObj>
              </mc:Fallback>
            </mc:AlternateContent>
          </a:graphicData>
        </a:graphic>
      </p:graphicFrame>
      <p:graphicFrame>
        <p:nvGraphicFramePr>
          <p:cNvPr id="10244" name="Object 11"/>
          <p:cNvGraphicFramePr>
            <a:graphicFrameLocks noChangeAspect="1"/>
          </p:cNvGraphicFramePr>
          <p:nvPr/>
        </p:nvGraphicFramePr>
        <p:xfrm>
          <a:off x="4462463" y="1285875"/>
          <a:ext cx="1252537" cy="428625"/>
        </p:xfrm>
        <a:graphic>
          <a:graphicData uri="http://schemas.openxmlformats.org/presentationml/2006/ole">
            <mc:AlternateContent xmlns:mc="http://schemas.openxmlformats.org/markup-compatibility/2006">
              <mc:Choice xmlns:v="urn:schemas-microsoft-com:vml" Requires="v">
                <p:oleObj spid="_x0000_s40298" name="公式" r:id="rId7" imgW="457200" imgH="164880" progId="Equation.3">
                  <p:embed/>
                </p:oleObj>
              </mc:Choice>
              <mc:Fallback>
                <p:oleObj name="公式" r:id="rId7" imgW="457200" imgH="164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463" y="1285875"/>
                        <a:ext cx="12525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5" name="Object 12"/>
          <p:cNvGraphicFramePr>
            <a:graphicFrameLocks noChangeAspect="1"/>
          </p:cNvGraphicFramePr>
          <p:nvPr/>
        </p:nvGraphicFramePr>
        <p:xfrm>
          <a:off x="5857875" y="1357313"/>
          <a:ext cx="1785938" cy="381000"/>
        </p:xfrm>
        <a:graphic>
          <a:graphicData uri="http://schemas.openxmlformats.org/presentationml/2006/ole">
            <mc:AlternateContent xmlns:mc="http://schemas.openxmlformats.org/markup-compatibility/2006">
              <mc:Choice xmlns:v="urn:schemas-microsoft-com:vml" Requires="v">
                <p:oleObj spid="_x0000_s40299" name="公式" r:id="rId9" imgW="952200" imgH="203040" progId="Equation.3">
                  <p:embed/>
                </p:oleObj>
              </mc:Choice>
              <mc:Fallback>
                <p:oleObj name="公式" r:id="rId9" imgW="9522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75" y="1357313"/>
                        <a:ext cx="17859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6" name="Object 13"/>
          <p:cNvGraphicFramePr>
            <a:graphicFrameLocks noChangeAspect="1"/>
          </p:cNvGraphicFramePr>
          <p:nvPr/>
        </p:nvGraphicFramePr>
        <p:xfrm>
          <a:off x="3438525" y="1428750"/>
          <a:ext cx="660400" cy="428625"/>
        </p:xfrm>
        <a:graphic>
          <a:graphicData uri="http://schemas.openxmlformats.org/presentationml/2006/ole">
            <mc:AlternateContent xmlns:mc="http://schemas.openxmlformats.org/markup-compatibility/2006">
              <mc:Choice xmlns:v="urn:schemas-microsoft-com:vml" Requires="v">
                <p:oleObj spid="_x0000_s40300" name="公式" r:id="rId11" imgW="241200" imgH="164880" progId="Equation.3">
                  <p:embed/>
                </p:oleObj>
              </mc:Choice>
              <mc:Fallback>
                <p:oleObj name="公式" r:id="rId11" imgW="24120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8525" y="1428750"/>
                        <a:ext cx="6604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 name="TextBox 10"/>
          <p:cNvSpPr txBox="1">
            <a:spLocks noChangeArrowheads="1"/>
          </p:cNvSpPr>
          <p:nvPr/>
        </p:nvSpPr>
        <p:spPr bwMode="auto">
          <a:xfrm>
            <a:off x="3589560" y="2204294"/>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12" name="TextBox 11"/>
          <p:cNvSpPr txBox="1">
            <a:spLocks noChangeArrowheads="1"/>
          </p:cNvSpPr>
          <p:nvPr/>
        </p:nvSpPr>
        <p:spPr bwMode="auto">
          <a:xfrm>
            <a:off x="4661123" y="21328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0</a:t>
            </a:r>
            <a:endParaRPr lang="zh-CN" altLang="en-US" dirty="0"/>
          </a:p>
        </p:txBody>
      </p:sp>
      <p:sp>
        <p:nvSpPr>
          <p:cNvPr id="14" name="TextBox 13"/>
          <p:cNvSpPr txBox="1">
            <a:spLocks noChangeArrowheads="1"/>
          </p:cNvSpPr>
          <p:nvPr/>
        </p:nvSpPr>
        <p:spPr bwMode="auto">
          <a:xfrm>
            <a:off x="6232748" y="21328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5" name="TextBox 14"/>
          <p:cNvSpPr txBox="1">
            <a:spLocks noChangeArrowheads="1"/>
          </p:cNvSpPr>
          <p:nvPr/>
        </p:nvSpPr>
        <p:spPr bwMode="auto">
          <a:xfrm>
            <a:off x="6018435" y="27043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6" name="TextBox 15"/>
          <p:cNvSpPr txBox="1">
            <a:spLocks noChangeArrowheads="1"/>
          </p:cNvSpPr>
          <p:nvPr/>
        </p:nvSpPr>
        <p:spPr bwMode="auto">
          <a:xfrm>
            <a:off x="6089873" y="327585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7" name="TextBox 16"/>
          <p:cNvSpPr txBox="1">
            <a:spLocks noChangeArrowheads="1"/>
          </p:cNvSpPr>
          <p:nvPr/>
        </p:nvSpPr>
        <p:spPr bwMode="auto">
          <a:xfrm>
            <a:off x="5946998" y="370448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19" name="TextBox 18"/>
          <p:cNvSpPr txBox="1">
            <a:spLocks noChangeArrowheads="1"/>
          </p:cNvSpPr>
          <p:nvPr/>
        </p:nvSpPr>
        <p:spPr bwMode="auto">
          <a:xfrm>
            <a:off x="3589560" y="413310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1</a:t>
            </a:r>
            <a:endParaRPr lang="zh-CN" altLang="en-US" dirty="0"/>
          </a:p>
        </p:txBody>
      </p:sp>
      <p:sp>
        <p:nvSpPr>
          <p:cNvPr id="20" name="TextBox 19"/>
          <p:cNvSpPr txBox="1">
            <a:spLocks noChangeArrowheads="1"/>
          </p:cNvSpPr>
          <p:nvPr/>
        </p:nvSpPr>
        <p:spPr bwMode="auto">
          <a:xfrm>
            <a:off x="4803998" y="413310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1" name="TextBox 20"/>
          <p:cNvSpPr txBox="1">
            <a:spLocks noChangeArrowheads="1"/>
          </p:cNvSpPr>
          <p:nvPr/>
        </p:nvSpPr>
        <p:spPr bwMode="auto">
          <a:xfrm>
            <a:off x="6089873" y="4204544"/>
            <a:ext cx="5715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22" name="TextBox 21"/>
          <p:cNvSpPr txBox="1">
            <a:spLocks noChangeArrowheads="1"/>
          </p:cNvSpPr>
          <p:nvPr/>
        </p:nvSpPr>
        <p:spPr bwMode="auto">
          <a:xfrm>
            <a:off x="3446685" y="46331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3" name="TextBox 22"/>
          <p:cNvSpPr txBox="1">
            <a:spLocks noChangeArrowheads="1"/>
          </p:cNvSpPr>
          <p:nvPr/>
        </p:nvSpPr>
        <p:spPr bwMode="auto">
          <a:xfrm>
            <a:off x="4732560" y="4653136"/>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dirty="0"/>
              <a:t>1</a:t>
            </a:r>
            <a:endParaRPr lang="zh-CN" altLang="en-US" dirty="0"/>
          </a:p>
        </p:txBody>
      </p:sp>
      <p:sp>
        <p:nvSpPr>
          <p:cNvPr id="25" name="TextBox 24"/>
          <p:cNvSpPr txBox="1">
            <a:spLocks noChangeArrowheads="1"/>
          </p:cNvSpPr>
          <p:nvPr/>
        </p:nvSpPr>
        <p:spPr bwMode="auto">
          <a:xfrm>
            <a:off x="3518123" y="52046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6" name="TextBox 25"/>
          <p:cNvSpPr txBox="1">
            <a:spLocks noChangeArrowheads="1"/>
          </p:cNvSpPr>
          <p:nvPr/>
        </p:nvSpPr>
        <p:spPr bwMode="auto">
          <a:xfrm>
            <a:off x="5875560" y="52046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7" name="TextBox 26"/>
          <p:cNvSpPr txBox="1">
            <a:spLocks noChangeArrowheads="1"/>
          </p:cNvSpPr>
          <p:nvPr/>
        </p:nvSpPr>
        <p:spPr bwMode="auto">
          <a:xfrm>
            <a:off x="3589560" y="570473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28" name="TextBox 27"/>
          <p:cNvSpPr txBox="1">
            <a:spLocks noChangeArrowheads="1"/>
          </p:cNvSpPr>
          <p:nvPr/>
        </p:nvSpPr>
        <p:spPr bwMode="auto">
          <a:xfrm>
            <a:off x="5946998" y="570473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31" name="TextBox 30"/>
          <p:cNvSpPr txBox="1">
            <a:spLocks noChangeArrowheads="1"/>
          </p:cNvSpPr>
          <p:nvPr/>
        </p:nvSpPr>
        <p:spPr bwMode="auto">
          <a:xfrm>
            <a:off x="3518123" y="2775794"/>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2" name="TextBox 31"/>
          <p:cNvSpPr txBox="1">
            <a:spLocks noChangeArrowheads="1"/>
          </p:cNvSpPr>
          <p:nvPr/>
        </p:nvSpPr>
        <p:spPr bwMode="auto">
          <a:xfrm>
            <a:off x="4589685" y="2775794"/>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3" name="TextBox 32"/>
          <p:cNvSpPr txBox="1">
            <a:spLocks noChangeArrowheads="1"/>
          </p:cNvSpPr>
          <p:nvPr/>
        </p:nvSpPr>
        <p:spPr bwMode="auto">
          <a:xfrm>
            <a:off x="3446685" y="320441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4" name="TextBox 33"/>
          <p:cNvSpPr txBox="1">
            <a:spLocks noChangeArrowheads="1"/>
          </p:cNvSpPr>
          <p:nvPr/>
        </p:nvSpPr>
        <p:spPr bwMode="auto">
          <a:xfrm>
            <a:off x="4732560" y="320441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6" name="TextBox 35"/>
          <p:cNvSpPr txBox="1">
            <a:spLocks noChangeArrowheads="1"/>
          </p:cNvSpPr>
          <p:nvPr/>
        </p:nvSpPr>
        <p:spPr bwMode="auto">
          <a:xfrm>
            <a:off x="3589560" y="3704481"/>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7" name="TextBox 36"/>
          <p:cNvSpPr txBox="1">
            <a:spLocks noChangeArrowheads="1"/>
          </p:cNvSpPr>
          <p:nvPr/>
        </p:nvSpPr>
        <p:spPr bwMode="auto">
          <a:xfrm>
            <a:off x="4661123" y="377591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39" name="TextBox 38"/>
          <p:cNvSpPr txBox="1">
            <a:spLocks noChangeArrowheads="1"/>
          </p:cNvSpPr>
          <p:nvPr/>
        </p:nvSpPr>
        <p:spPr bwMode="auto">
          <a:xfrm>
            <a:off x="6018435" y="4633169"/>
            <a:ext cx="5715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1</a:t>
            </a:r>
            <a:endParaRPr lang="zh-CN" altLang="en-US"/>
          </a:p>
        </p:txBody>
      </p:sp>
      <p:sp>
        <p:nvSpPr>
          <p:cNvPr id="40" name="TextBox 39"/>
          <p:cNvSpPr txBox="1">
            <a:spLocks noChangeArrowheads="1"/>
          </p:cNvSpPr>
          <p:nvPr/>
        </p:nvSpPr>
        <p:spPr bwMode="auto">
          <a:xfrm>
            <a:off x="4589685" y="52046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
        <p:nvSpPr>
          <p:cNvPr id="42" name="TextBox 41"/>
          <p:cNvSpPr txBox="1">
            <a:spLocks noChangeArrowheads="1"/>
          </p:cNvSpPr>
          <p:nvPr/>
        </p:nvSpPr>
        <p:spPr bwMode="auto">
          <a:xfrm>
            <a:off x="4875435" y="5776169"/>
            <a:ext cx="57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r>
              <a:rPr lang="en-US" altLang="zh-CN"/>
              <a:t>0</a:t>
            </a:r>
            <a:endParaRPr lang="zh-CN" altLang="en-US"/>
          </a:p>
        </p:txBody>
      </p:sp>
    </p:spTree>
    <p:extLst>
      <p:ext uri="{BB962C8B-B14F-4D97-AF65-F5344CB8AC3E}">
        <p14:creationId xmlns:p14="http://schemas.microsoft.com/office/powerpoint/2010/main" val="425918328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down)">
                                      <p:cBhvr>
                                        <p:cTn id="27" dur="500"/>
                                        <p:tgtEl>
                                          <p:spTgt spid="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down)">
                                      <p:cBhvr>
                                        <p:cTn id="42" dur="500"/>
                                        <p:tgtEl>
                                          <p:spTgt spid="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down)">
                                      <p:cBhvr>
                                        <p:cTn id="57" dur="500"/>
                                        <p:tgtEl>
                                          <p:spTgt spid="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00"/>
                                        <p:tgtEl>
                                          <p:spTgt spid="2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down)">
                                      <p:cBhvr>
                                        <p:cTn id="82" dur="500"/>
                                        <p:tgtEl>
                                          <p:spTgt spid="2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down)">
                                      <p:cBhvr>
                                        <p:cTn id="87" dur="500"/>
                                        <p:tgtEl>
                                          <p:spTgt spid="2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down)">
                                      <p:cBhvr>
                                        <p:cTn id="92" dur="500"/>
                                        <p:tgtEl>
                                          <p:spTgt spid="3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down)">
                                      <p:cBhvr>
                                        <p:cTn id="97" dur="500"/>
                                        <p:tgtEl>
                                          <p:spTgt spid="2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wipe(down)">
                                      <p:cBhvr>
                                        <p:cTn id="102" dur="500"/>
                                        <p:tgtEl>
                                          <p:spTgt spid="4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wipe(down)">
                                      <p:cBhvr>
                                        <p:cTn id="107" dur="500"/>
                                        <p:tgtEl>
                                          <p:spTgt spid="2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wipe(down)">
                                      <p:cBhvr>
                                        <p:cTn id="112" dur="500"/>
                                        <p:tgtEl>
                                          <p:spTgt spid="2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wipe(down)">
                                      <p:cBhvr>
                                        <p:cTn id="1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P spid="19" grpId="0"/>
      <p:bldP spid="20" grpId="0"/>
      <p:bldP spid="21" grpId="0"/>
      <p:bldP spid="22" grpId="0"/>
      <p:bldP spid="23" grpId="0"/>
      <p:bldP spid="25" grpId="0"/>
      <p:bldP spid="26" grpId="0"/>
      <p:bldP spid="27" grpId="0"/>
      <p:bldP spid="28" grpId="0"/>
      <p:bldP spid="31" grpId="0"/>
      <p:bldP spid="32" grpId="0"/>
      <p:bldP spid="33" grpId="0"/>
      <p:bldP spid="34" grpId="0"/>
      <p:bldP spid="36" grpId="0"/>
      <p:bldP spid="37" grpId="0"/>
      <p:bldP spid="39" grpId="0"/>
      <p:bldP spid="40" grpId="0"/>
      <p:bldP spid="4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ChangeArrowheads="1"/>
          </p:cNvSpPr>
          <p:nvPr/>
        </p:nvSpPr>
        <p:spPr bwMode="auto">
          <a:xfrm>
            <a:off x="93091" y="836712"/>
            <a:ext cx="9015413"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50000"/>
              </a:lnSpc>
            </a:pPr>
            <a:r>
              <a:rPr lang="zh-CN" altLang="en-US" b="1" dirty="0">
                <a:solidFill>
                  <a:srgbClr val="2D2DB9"/>
                </a:solidFill>
              </a:rPr>
              <a:t>永真命题公式（重言式）</a:t>
            </a:r>
          </a:p>
          <a:p>
            <a:pPr indent="292100">
              <a:lnSpc>
                <a:spcPct val="150000"/>
              </a:lnSpc>
            </a:pPr>
            <a:r>
              <a:rPr lang="zh-CN" altLang="en-US" b="1" dirty="0">
                <a:solidFill>
                  <a:srgbClr val="2D2DB9"/>
                </a:solidFill>
              </a:rPr>
              <a:t>公式中的命题变量无论怎样代入，公式对应的真值恒为</a:t>
            </a:r>
            <a:r>
              <a:rPr lang="en-US" altLang="zh-CN" b="1" dirty="0">
                <a:solidFill>
                  <a:srgbClr val="2D2DB9"/>
                </a:solidFill>
              </a:rPr>
              <a:t>T</a:t>
            </a:r>
            <a:r>
              <a:rPr lang="zh-CN" altLang="en-US" b="1" dirty="0">
                <a:solidFill>
                  <a:srgbClr val="2D2DB9"/>
                </a:solidFill>
              </a:rPr>
              <a:t>。   </a:t>
            </a:r>
          </a:p>
          <a:p>
            <a:pPr indent="292100">
              <a:lnSpc>
                <a:spcPct val="150000"/>
              </a:lnSpc>
            </a:pPr>
            <a:r>
              <a:rPr lang="zh-CN" altLang="en-US" b="1" dirty="0">
                <a:solidFill>
                  <a:srgbClr val="2D2DB9"/>
                </a:solidFill>
              </a:rPr>
              <a:t> 永假命题公式（矛盾式</a:t>
            </a:r>
            <a:r>
              <a:rPr lang="en-US" altLang="zh-CN" b="1" dirty="0">
                <a:solidFill>
                  <a:srgbClr val="2D2DB9"/>
                </a:solidFill>
              </a:rPr>
              <a:t>)</a:t>
            </a:r>
          </a:p>
          <a:p>
            <a:pPr indent="292100">
              <a:lnSpc>
                <a:spcPct val="150000"/>
              </a:lnSpc>
            </a:pPr>
            <a:r>
              <a:rPr lang="zh-CN" altLang="en-US" b="1" dirty="0">
                <a:solidFill>
                  <a:srgbClr val="2D2DB9"/>
                </a:solidFill>
              </a:rPr>
              <a:t>公式中的命题变量无论怎样代入，公式对应的真值恒为</a:t>
            </a:r>
            <a:r>
              <a:rPr lang="en-US" altLang="zh-CN" b="1" dirty="0">
                <a:solidFill>
                  <a:srgbClr val="2D2DB9"/>
                </a:solidFill>
              </a:rPr>
              <a:t>F</a:t>
            </a:r>
            <a:r>
              <a:rPr lang="zh-CN" altLang="en-US" b="1" dirty="0">
                <a:solidFill>
                  <a:srgbClr val="2D2DB9"/>
                </a:solidFill>
              </a:rPr>
              <a:t>。</a:t>
            </a:r>
          </a:p>
          <a:p>
            <a:pPr indent="292100">
              <a:lnSpc>
                <a:spcPct val="150000"/>
              </a:lnSpc>
            </a:pPr>
            <a:r>
              <a:rPr lang="zh-CN" altLang="en-US" b="1" dirty="0">
                <a:solidFill>
                  <a:srgbClr val="2D2DB9"/>
                </a:solidFill>
              </a:rPr>
              <a:t> 可满足命题公式（即非永假式）</a:t>
            </a:r>
          </a:p>
          <a:p>
            <a:pPr indent="292100">
              <a:lnSpc>
                <a:spcPct val="150000"/>
              </a:lnSpc>
            </a:pPr>
            <a:r>
              <a:rPr lang="zh-CN" altLang="en-US" b="1" dirty="0">
                <a:solidFill>
                  <a:srgbClr val="2D2DB9"/>
                </a:solidFill>
              </a:rPr>
              <a:t>公式中的命题变量无论怎样代入，公式对应的真值总有一种情况为</a:t>
            </a:r>
            <a:r>
              <a:rPr lang="en-US" altLang="zh-CN" b="1" dirty="0">
                <a:solidFill>
                  <a:srgbClr val="2D2DB9"/>
                </a:solidFill>
              </a:rPr>
              <a:t>T</a:t>
            </a:r>
            <a:r>
              <a:rPr lang="zh-CN" altLang="en-US" b="1" dirty="0">
                <a:solidFill>
                  <a:srgbClr val="2D2DB9"/>
                </a:solidFill>
              </a:rPr>
              <a:t>。</a:t>
            </a:r>
          </a:p>
          <a:p>
            <a:pPr indent="292100">
              <a:lnSpc>
                <a:spcPct val="150000"/>
              </a:lnSpc>
            </a:pPr>
            <a:r>
              <a:rPr lang="zh-CN" altLang="en-US" b="1" dirty="0">
                <a:solidFill>
                  <a:srgbClr val="2D2DB9"/>
                </a:solidFill>
              </a:rPr>
              <a:t>一般命题公式（</a:t>
            </a:r>
            <a:r>
              <a:rPr lang="en-US" altLang="zh-CN" b="1" dirty="0">
                <a:solidFill>
                  <a:srgbClr val="2D2DB9"/>
                </a:solidFill>
              </a:rPr>
              <a:t>Contingency</a:t>
            </a:r>
            <a:r>
              <a:rPr lang="zh-CN" altLang="en-US" b="1" dirty="0">
                <a:solidFill>
                  <a:srgbClr val="2D2DB9"/>
                </a:solidFill>
              </a:rPr>
              <a:t>）</a:t>
            </a:r>
          </a:p>
          <a:p>
            <a:pPr indent="292100">
              <a:lnSpc>
                <a:spcPct val="150000"/>
              </a:lnSpc>
            </a:pPr>
            <a:r>
              <a:rPr lang="zh-CN" altLang="en-US" b="1" dirty="0">
                <a:solidFill>
                  <a:srgbClr val="2D2DB9"/>
                </a:solidFill>
              </a:rPr>
              <a:t>既不是永真公式也不是永假公式。</a:t>
            </a:r>
          </a:p>
        </p:txBody>
      </p:sp>
    </p:spTree>
    <p:extLst>
      <p:ext uri="{BB962C8B-B14F-4D97-AF65-F5344CB8AC3E}">
        <p14:creationId xmlns:p14="http://schemas.microsoft.com/office/powerpoint/2010/main" val="250420273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500"/>
                                        <p:tgtEl>
                                          <p:spTgt spid="3072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23">
                                            <p:txEl>
                                              <p:pRg st="3" end="3"/>
                                            </p:txEl>
                                          </p:spTgt>
                                        </p:tgtEl>
                                        <p:attrNameLst>
                                          <p:attrName>style.visibility</p:attrName>
                                        </p:attrNameLst>
                                      </p:cBhvr>
                                      <p:to>
                                        <p:strVal val="visible"/>
                                      </p:to>
                                    </p:set>
                                    <p:animEffect transition="in" filter="fade">
                                      <p:cBhvr>
                                        <p:cTn id="10" dur="500"/>
                                        <p:tgtEl>
                                          <p:spTgt spid="3072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animEffect transition="in" filter="fade">
                                      <p:cBhvr>
                                        <p:cTn id="21" dur="500"/>
                                        <p:tgtEl>
                                          <p:spTgt spid="3072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723">
                                            <p:txEl>
                                              <p:pRg st="7" end="7"/>
                                            </p:txEl>
                                          </p:spTgt>
                                        </p:tgtEl>
                                        <p:attrNameLst>
                                          <p:attrName>style.visibility</p:attrName>
                                        </p:attrNameLst>
                                      </p:cBhvr>
                                      <p:to>
                                        <p:strVal val="visible"/>
                                      </p:to>
                                    </p:set>
                                    <p:animEffect transition="in" filter="fade">
                                      <p:cBhvr>
                                        <p:cTn id="24"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ChangeArrowheads="1"/>
          </p:cNvSpPr>
          <p:nvPr/>
        </p:nvSpPr>
        <p:spPr bwMode="auto">
          <a:xfrm>
            <a:off x="416941" y="979488"/>
            <a:ext cx="8691563"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50000"/>
              </a:lnSpc>
            </a:pPr>
            <a:r>
              <a:rPr lang="zh-CN" altLang="en-US" b="1" dirty="0">
                <a:solidFill>
                  <a:schemeClr val="tx2"/>
                </a:solidFill>
              </a:rPr>
              <a:t>可以通过真值表来判断一个命题是永真式、永假式还是可满足式</a:t>
            </a:r>
          </a:p>
        </p:txBody>
      </p:sp>
      <p:graphicFrame>
        <p:nvGraphicFramePr>
          <p:cNvPr id="73731" name="Object 3"/>
          <p:cNvGraphicFramePr>
            <a:graphicFrameLocks noChangeAspect="1"/>
          </p:cNvGraphicFramePr>
          <p:nvPr/>
        </p:nvGraphicFramePr>
        <p:xfrm>
          <a:off x="611188" y="3141663"/>
          <a:ext cx="3803650" cy="874712"/>
        </p:xfrm>
        <a:graphic>
          <a:graphicData uri="http://schemas.openxmlformats.org/presentationml/2006/ole">
            <mc:AlternateContent xmlns:mc="http://schemas.openxmlformats.org/markup-compatibility/2006">
              <mc:Choice xmlns:v="urn:schemas-microsoft-com:vml" Requires="v">
                <p:oleObj spid="_x0000_s42125" name="Equation" r:id="rId3" imgW="1269720" imgH="291960" progId="Equation.DSMT4">
                  <p:embed/>
                </p:oleObj>
              </mc:Choice>
              <mc:Fallback>
                <p:oleObj name="Equation" r:id="rId3" imgW="126972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141663"/>
                        <a:ext cx="3803650"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3732" name="Rectangle 4"/>
          <p:cNvSpPr>
            <a:spLocks noChangeArrowheads="1"/>
          </p:cNvSpPr>
          <p:nvPr/>
        </p:nvSpPr>
        <p:spPr bwMode="auto">
          <a:xfrm>
            <a:off x="215900" y="2347913"/>
            <a:ext cx="8691563"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92100">
              <a:lnSpc>
                <a:spcPct val="150000"/>
              </a:lnSpc>
            </a:pPr>
            <a:r>
              <a:rPr lang="zh-CN" altLang="en-US">
                <a:solidFill>
                  <a:schemeClr val="tx2"/>
                </a:solidFill>
              </a:rPr>
              <a:t>列出下式的真值表</a:t>
            </a:r>
          </a:p>
        </p:txBody>
      </p:sp>
      <p:graphicFrame>
        <p:nvGraphicFramePr>
          <p:cNvPr id="73733" name="Object 5"/>
          <p:cNvGraphicFramePr>
            <a:graphicFrameLocks noChangeAspect="1"/>
          </p:cNvGraphicFramePr>
          <p:nvPr>
            <p:extLst>
              <p:ext uri="{D42A27DB-BD31-4B8C-83A1-F6EECF244321}">
                <p14:modId xmlns:p14="http://schemas.microsoft.com/office/powerpoint/2010/main" val="681621907"/>
              </p:ext>
            </p:extLst>
          </p:nvPr>
        </p:nvGraphicFramePr>
        <p:xfrm>
          <a:off x="611560" y="4725144"/>
          <a:ext cx="4716462" cy="874713"/>
        </p:xfrm>
        <a:graphic>
          <a:graphicData uri="http://schemas.openxmlformats.org/presentationml/2006/ole">
            <mc:AlternateContent xmlns:mc="http://schemas.openxmlformats.org/markup-compatibility/2006">
              <mc:Choice xmlns:v="urn:schemas-microsoft-com:vml" Requires="v">
                <p:oleObj spid="_x0000_s42126" name="公式" r:id="rId5" imgW="1574640" imgH="291960" progId="Equation.3">
                  <p:embed/>
                </p:oleObj>
              </mc:Choice>
              <mc:Fallback>
                <p:oleObj name="公式" r:id="rId5" imgW="157464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725144"/>
                        <a:ext cx="4716462"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3734" name="Text Box 6"/>
          <p:cNvSpPr txBox="1">
            <a:spLocks noChangeArrowheads="1"/>
          </p:cNvSpPr>
          <p:nvPr/>
        </p:nvSpPr>
        <p:spPr bwMode="auto">
          <a:xfrm>
            <a:off x="5364163" y="3284538"/>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b="0">
                <a:latin typeface="Tahoma" charset="0"/>
              </a:rPr>
              <a:t>永真式</a:t>
            </a:r>
          </a:p>
        </p:txBody>
      </p:sp>
      <p:sp>
        <p:nvSpPr>
          <p:cNvPr id="73735" name="Text Box 7"/>
          <p:cNvSpPr txBox="1">
            <a:spLocks noChangeArrowheads="1"/>
          </p:cNvSpPr>
          <p:nvPr/>
        </p:nvSpPr>
        <p:spPr bwMode="auto">
          <a:xfrm>
            <a:off x="5795963" y="4987925"/>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charset="0"/>
                <a:ea typeface="宋体" charset="0"/>
                <a:cs typeface="宋体" charset="0"/>
              </a:defRPr>
            </a:lvl1pPr>
            <a:lvl2pPr marL="742950" indent="-285750" eaLnBrk="0" hangingPunct="0">
              <a:defRPr kumimoji="1" sz="2400" b="1">
                <a:solidFill>
                  <a:schemeClr val="tx1"/>
                </a:solidFill>
                <a:latin typeface="Times New Roman" charset="0"/>
                <a:ea typeface="宋体" charset="0"/>
              </a:defRPr>
            </a:lvl2pPr>
            <a:lvl3pPr marL="1143000" indent="-228600" eaLnBrk="0" hangingPunct="0">
              <a:defRPr kumimoji="1" sz="2400" b="1">
                <a:solidFill>
                  <a:schemeClr val="tx1"/>
                </a:solidFill>
                <a:latin typeface="Times New Roman" charset="0"/>
                <a:ea typeface="宋体" charset="0"/>
              </a:defRPr>
            </a:lvl3pPr>
            <a:lvl4pPr marL="1600200" indent="-228600" eaLnBrk="0" hangingPunct="0">
              <a:defRPr kumimoji="1" sz="2400" b="1">
                <a:solidFill>
                  <a:schemeClr val="tx1"/>
                </a:solidFill>
                <a:latin typeface="Times New Roman" charset="0"/>
                <a:ea typeface="宋体" charset="0"/>
              </a:defRPr>
            </a:lvl4pPr>
            <a:lvl5pPr marL="2057400" indent="-228600" eaLnBrk="0" hangingPunct="0">
              <a:defRPr kumimoji="1" sz="2400" b="1">
                <a:solidFill>
                  <a:schemeClr val="tx1"/>
                </a:solidFill>
                <a:latin typeface="Times New Roman" charset="0"/>
                <a:ea typeface="宋体" charset="0"/>
              </a:defRPr>
            </a:lvl5pPr>
            <a:lvl6pPr marL="25146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6pPr>
            <a:lvl7pPr marL="29718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7pPr>
            <a:lvl8pPr marL="34290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8pPr>
            <a:lvl9pPr marL="3886200" indent="-228600" eaLnBrk="0" fontAlgn="base" hangingPunct="0">
              <a:lnSpc>
                <a:spcPct val="180000"/>
              </a:lnSpc>
              <a:spcBef>
                <a:spcPct val="20000"/>
              </a:spcBef>
              <a:spcAft>
                <a:spcPct val="0"/>
              </a:spcAft>
              <a:buClr>
                <a:schemeClr val="folHlink"/>
              </a:buClr>
              <a:buSzPct val="60000"/>
              <a:buFont typeface="Wingdings" charset="0"/>
              <a:defRPr kumimoji="1" sz="2400" b="1">
                <a:solidFill>
                  <a:schemeClr val="tx1"/>
                </a:solidFill>
                <a:latin typeface="Times New Roman" charset="0"/>
                <a:ea typeface="宋体" charset="0"/>
              </a:defRPr>
            </a:lvl9pPr>
          </a:lstStyle>
          <a:p>
            <a:pPr eaLnBrk="1" hangingPunct="1">
              <a:lnSpc>
                <a:spcPct val="100000"/>
              </a:lnSpc>
              <a:spcBef>
                <a:spcPct val="50000"/>
              </a:spcBef>
              <a:buClrTx/>
              <a:buSzTx/>
              <a:buFontTx/>
              <a:buNone/>
            </a:pPr>
            <a:r>
              <a:rPr lang="zh-CN" altLang="en-US" b="0">
                <a:latin typeface="Tahoma" charset="0"/>
              </a:rPr>
              <a:t>可满足式</a:t>
            </a:r>
          </a:p>
        </p:txBody>
      </p:sp>
    </p:spTree>
    <p:extLst>
      <p:ext uri="{BB962C8B-B14F-4D97-AF65-F5344CB8AC3E}">
        <p14:creationId xmlns:p14="http://schemas.microsoft.com/office/powerpoint/2010/main" val="159721689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wipe(left)">
                                      <p:cBhvr>
                                        <p:cTn id="7" dur="500"/>
                                        <p:tgtEl>
                                          <p:spTgt spid="73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wipe(left)">
                                      <p:cBhvr>
                                        <p:cTn id="12" dur="500"/>
                                        <p:tgtEl>
                                          <p:spTgt spid="73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733"/>
                                        </p:tgtEl>
                                        <p:attrNameLst>
                                          <p:attrName>style.visibility</p:attrName>
                                        </p:attrNameLst>
                                      </p:cBhvr>
                                      <p:to>
                                        <p:strVal val="visible"/>
                                      </p:to>
                                    </p:set>
                                    <p:animEffect transition="in" filter="wipe(left)">
                                      <p:cBhvr>
                                        <p:cTn id="17" dur="500"/>
                                        <p:tgtEl>
                                          <p:spTgt spid="737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3734"/>
                                        </p:tgtEl>
                                        <p:attrNameLst>
                                          <p:attrName>style.visibility</p:attrName>
                                        </p:attrNameLst>
                                      </p:cBhvr>
                                      <p:to>
                                        <p:strVal val="visible"/>
                                      </p:to>
                                    </p:set>
                                    <p:animEffect transition="in" filter="wipe(down)">
                                      <p:cBhvr>
                                        <p:cTn id="22" dur="500"/>
                                        <p:tgtEl>
                                          <p:spTgt spid="737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3735"/>
                                        </p:tgtEl>
                                        <p:attrNameLst>
                                          <p:attrName>style.visibility</p:attrName>
                                        </p:attrNameLst>
                                      </p:cBhvr>
                                      <p:to>
                                        <p:strVal val="visible"/>
                                      </p:to>
                                    </p:set>
                                    <p:animEffect transition="in" filter="wipe(down)">
                                      <p:cBhvr>
                                        <p:cTn id="27" dur="500"/>
                                        <p:tgtEl>
                                          <p:spTgt spid="7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73734" grpId="0"/>
      <p:bldP spid="737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txBox="1">
            <a:spLocks noChangeArrowheads="1"/>
          </p:cNvSpPr>
          <p:nvPr/>
        </p:nvSpPr>
        <p:spPr bwMode="auto">
          <a:xfrm>
            <a:off x="250825" y="333375"/>
            <a:ext cx="4897438"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chemeClr val="tx1">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4000" b="1" dirty="0" smtClean="0">
                <a:solidFill>
                  <a:schemeClr val="accent6"/>
                </a:solidFill>
                <a:latin typeface="+mj-ea"/>
              </a:rPr>
              <a:t>第一部分</a:t>
            </a:r>
            <a:r>
              <a:rPr lang="en-US" altLang="zh-CN" sz="4000" b="1" dirty="0" smtClean="0">
                <a:solidFill>
                  <a:schemeClr val="accent6"/>
                </a:solidFill>
                <a:latin typeface="+mj-ea"/>
              </a:rPr>
              <a:t> </a:t>
            </a:r>
            <a:r>
              <a:rPr lang="zh-CN" altLang="en-US" sz="4000" b="1" dirty="0" smtClean="0">
                <a:solidFill>
                  <a:schemeClr val="accent6"/>
                </a:solidFill>
                <a:latin typeface="+mj-ea"/>
              </a:rPr>
              <a:t>数理逻辑</a:t>
            </a:r>
            <a:endParaRPr lang="zh-CN" altLang="en-US" sz="4000" b="1" dirty="0">
              <a:solidFill>
                <a:schemeClr val="accent6"/>
              </a:solidFill>
              <a:latin typeface="+mj-ea"/>
            </a:endParaRPr>
          </a:p>
        </p:txBody>
      </p:sp>
      <p:sp>
        <p:nvSpPr>
          <p:cNvPr id="2" name="文本框 1"/>
          <p:cNvSpPr txBox="1"/>
          <p:nvPr/>
        </p:nvSpPr>
        <p:spPr>
          <a:xfrm>
            <a:off x="539552" y="1268760"/>
            <a:ext cx="8280920" cy="5262979"/>
          </a:xfrm>
          <a:prstGeom prst="rect">
            <a:avLst/>
          </a:prstGeom>
          <a:noFill/>
        </p:spPr>
        <p:txBody>
          <a:bodyPr wrap="square" rtlCol="0">
            <a:spAutoFit/>
          </a:bodyPr>
          <a:lstStyle/>
          <a:p>
            <a:r>
              <a:rPr lang="zh-CN" altLang="en-US" b="1" dirty="0" smtClean="0">
                <a:solidFill>
                  <a:srgbClr val="0000FF"/>
                </a:solidFill>
              </a:rPr>
              <a:t>一、命题逻辑</a:t>
            </a:r>
            <a:endParaRPr lang="en-US" altLang="zh-CN" b="1" dirty="0" smtClean="0">
              <a:solidFill>
                <a:srgbClr val="0000FF"/>
              </a:solidFill>
            </a:endParaRPr>
          </a:p>
          <a:p>
            <a:r>
              <a:rPr lang="zh-CN" altLang="zh-CN" dirty="0">
                <a:solidFill>
                  <a:srgbClr val="0000FF"/>
                </a:solidFill>
              </a:rPr>
              <a:t> </a:t>
            </a:r>
            <a:r>
              <a:rPr lang="zh-CN" altLang="en-US" dirty="0" smtClean="0">
                <a:solidFill>
                  <a:srgbClr val="0000FF"/>
                </a:solidFill>
              </a:rPr>
              <a:t>    </a:t>
            </a:r>
            <a:r>
              <a:rPr lang="zh-CN" altLang="zh-CN" dirty="0" smtClean="0">
                <a:solidFill>
                  <a:srgbClr val="0000FF"/>
                </a:solidFill>
              </a:rPr>
              <a:t>命题逻辑</a:t>
            </a:r>
            <a:r>
              <a:rPr lang="zh-CN" altLang="zh-CN" dirty="0">
                <a:solidFill>
                  <a:srgbClr val="0000FF"/>
                </a:solidFill>
              </a:rPr>
              <a:t>基本概念</a:t>
            </a:r>
          </a:p>
          <a:p>
            <a:r>
              <a:rPr lang="zh-CN" altLang="en-US" dirty="0" smtClean="0">
                <a:solidFill>
                  <a:srgbClr val="0000FF"/>
                </a:solidFill>
              </a:rPr>
              <a:t>    </a:t>
            </a:r>
            <a:r>
              <a:rPr lang="zh-CN" altLang="zh-CN" dirty="0" smtClean="0">
                <a:solidFill>
                  <a:srgbClr val="0000FF"/>
                </a:solidFill>
              </a:rPr>
              <a:t>命题逻辑等值</a:t>
            </a:r>
            <a:r>
              <a:rPr lang="zh-CN" altLang="zh-CN" dirty="0">
                <a:solidFill>
                  <a:srgbClr val="0000FF"/>
                </a:solidFill>
              </a:rPr>
              <a:t>演算</a:t>
            </a:r>
          </a:p>
          <a:p>
            <a:r>
              <a:rPr lang="zh-CN" altLang="en-US" dirty="0" smtClean="0">
                <a:solidFill>
                  <a:srgbClr val="0000FF"/>
                </a:solidFill>
              </a:rPr>
              <a:t>    </a:t>
            </a:r>
            <a:r>
              <a:rPr lang="zh-CN" altLang="zh-CN" dirty="0" smtClean="0">
                <a:solidFill>
                  <a:srgbClr val="0000FF"/>
                </a:solidFill>
              </a:rPr>
              <a:t>命题逻辑推理理论</a:t>
            </a:r>
            <a:endParaRPr lang="en-US" altLang="zh-CN" dirty="0" smtClean="0">
              <a:solidFill>
                <a:srgbClr val="0000FF"/>
              </a:solidFill>
            </a:endParaRPr>
          </a:p>
          <a:p>
            <a:endParaRPr lang="zh-CN" altLang="zh-CN" dirty="0">
              <a:solidFill>
                <a:srgbClr val="0000FF"/>
              </a:solidFill>
            </a:endParaRPr>
          </a:p>
          <a:p>
            <a:r>
              <a:rPr lang="zh-CN" altLang="en-US" b="1" dirty="0" smtClean="0">
                <a:solidFill>
                  <a:srgbClr val="0000FF"/>
                </a:solidFill>
              </a:rPr>
              <a:t>二、谓词逻辑</a:t>
            </a:r>
            <a:endParaRPr lang="en-US" altLang="zh-CN" b="1" dirty="0" smtClean="0">
              <a:solidFill>
                <a:srgbClr val="0000FF"/>
              </a:solidFill>
            </a:endParaRPr>
          </a:p>
          <a:p>
            <a:r>
              <a:rPr lang="zh-CN" altLang="zh-CN" dirty="0">
                <a:solidFill>
                  <a:srgbClr val="0000FF"/>
                </a:solidFill>
              </a:rPr>
              <a:t> </a:t>
            </a:r>
            <a:r>
              <a:rPr lang="zh-CN" altLang="en-US" dirty="0" smtClean="0">
                <a:solidFill>
                  <a:srgbClr val="0000FF"/>
                </a:solidFill>
              </a:rPr>
              <a:t>    </a:t>
            </a:r>
            <a:r>
              <a:rPr lang="zh-CN" altLang="zh-CN" dirty="0" smtClean="0">
                <a:solidFill>
                  <a:srgbClr val="0000FF"/>
                </a:solidFill>
              </a:rPr>
              <a:t>一阶逻辑</a:t>
            </a:r>
            <a:r>
              <a:rPr lang="zh-CN" altLang="zh-CN" dirty="0">
                <a:solidFill>
                  <a:srgbClr val="0000FF"/>
                </a:solidFill>
              </a:rPr>
              <a:t>基本概念</a:t>
            </a:r>
          </a:p>
          <a:p>
            <a:r>
              <a:rPr lang="zh-CN" altLang="en-US" dirty="0" smtClean="0">
                <a:solidFill>
                  <a:srgbClr val="0000FF"/>
                </a:solidFill>
              </a:rPr>
              <a:t>    </a:t>
            </a:r>
            <a:r>
              <a:rPr lang="zh-CN" altLang="zh-CN" dirty="0" smtClean="0">
                <a:solidFill>
                  <a:srgbClr val="0000FF"/>
                </a:solidFill>
              </a:rPr>
              <a:t>一阶逻辑等值演算与推理理论</a:t>
            </a:r>
            <a:endParaRPr lang="en-US" altLang="zh-CN" dirty="0" smtClean="0">
              <a:solidFill>
                <a:srgbClr val="0000FF"/>
              </a:solidFill>
            </a:endParaRPr>
          </a:p>
          <a:p>
            <a:endParaRPr lang="zh-CN" altLang="zh-CN" dirty="0">
              <a:solidFill>
                <a:srgbClr val="0000FF"/>
              </a:solidFill>
            </a:endParaRPr>
          </a:p>
          <a:p>
            <a:r>
              <a:rPr lang="zh-CN" altLang="en-US" b="1" dirty="0" smtClean="0">
                <a:solidFill>
                  <a:srgbClr val="0000FF"/>
                </a:solidFill>
              </a:rPr>
              <a:t>三</a:t>
            </a:r>
            <a:r>
              <a:rPr lang="zh-CN" altLang="zh-CN" b="1" dirty="0" smtClean="0">
                <a:solidFill>
                  <a:srgbClr val="0000FF"/>
                </a:solidFill>
              </a:rPr>
              <a:t>、</a:t>
            </a:r>
            <a:r>
              <a:rPr lang="zh-CN" altLang="zh-CN" b="1" dirty="0">
                <a:solidFill>
                  <a:srgbClr val="0000FF"/>
                </a:solidFill>
              </a:rPr>
              <a:t>学习要求</a:t>
            </a:r>
          </a:p>
          <a:p>
            <a:r>
              <a:rPr lang="zh-CN" altLang="en-US" dirty="0" smtClean="0">
                <a:solidFill>
                  <a:srgbClr val="0000FF"/>
                </a:solidFill>
              </a:rPr>
              <a:t>    </a:t>
            </a:r>
            <a:r>
              <a:rPr lang="zh-CN" altLang="zh-CN" dirty="0" smtClean="0">
                <a:solidFill>
                  <a:srgbClr val="0000FF"/>
                </a:solidFill>
              </a:rPr>
              <a:t>深刻理解命题</a:t>
            </a:r>
            <a:r>
              <a:rPr lang="zh-CN" altLang="zh-CN" dirty="0">
                <a:solidFill>
                  <a:srgbClr val="0000FF"/>
                </a:solidFill>
              </a:rPr>
              <a:t>、联结词、复合命题、命题公式、等值式、等值演算、</a:t>
            </a:r>
            <a:r>
              <a:rPr lang="zh-CN" altLang="zh-CN" dirty="0" smtClean="0">
                <a:solidFill>
                  <a:srgbClr val="0000FF"/>
                </a:solidFill>
              </a:rPr>
              <a:t>推理及证明等概念熟练进行等值演算与构造证</a:t>
            </a:r>
            <a:r>
              <a:rPr lang="zh-CN" altLang="zh-CN" dirty="0">
                <a:solidFill>
                  <a:srgbClr val="0000FF"/>
                </a:solidFill>
              </a:rPr>
              <a:t>明</a:t>
            </a:r>
          </a:p>
          <a:p>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195315402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533400" y="548680"/>
            <a:ext cx="8153400" cy="5105400"/>
          </a:xfrm>
        </p:spPr>
        <p:txBody>
          <a:bodyPr/>
          <a:lstStyle/>
          <a:p>
            <a:pPr marL="0" indent="292100" eaLnBrk="1" hangingPunct="1">
              <a:buFont typeface="Wingdings" charset="0"/>
              <a:buNone/>
            </a:pPr>
            <a:endParaRPr lang="en-US" altLang="zh-CN" dirty="0">
              <a:solidFill>
                <a:srgbClr val="2D2DB9"/>
              </a:solidFill>
              <a:latin typeface="Times New Roman" charset="0"/>
              <a:ea typeface="宋体" charset="0"/>
            </a:endParaRPr>
          </a:p>
          <a:p>
            <a:pPr marL="0" indent="292100" eaLnBrk="1" hangingPunct="1">
              <a:buFont typeface="Wingdings" charset="0"/>
              <a:buNone/>
            </a:pPr>
            <a:r>
              <a:rPr lang="zh-CN" altLang="en-US" dirty="0">
                <a:solidFill>
                  <a:srgbClr val="2D2DB9"/>
                </a:solidFill>
                <a:latin typeface="Times New Roman" charset="0"/>
                <a:ea typeface="宋体" charset="0"/>
              </a:rPr>
              <a:t>性质</a:t>
            </a:r>
            <a:r>
              <a:rPr lang="en-US" altLang="zh-CN" dirty="0">
                <a:solidFill>
                  <a:srgbClr val="2D2DB9"/>
                </a:solidFill>
                <a:latin typeface="Times New Roman" charset="0"/>
                <a:ea typeface="宋体" charset="0"/>
              </a:rPr>
              <a:t>2</a:t>
            </a:r>
            <a:r>
              <a:rPr lang="zh-CN" altLang="en-US" dirty="0">
                <a:solidFill>
                  <a:srgbClr val="2D2DB9"/>
                </a:solidFill>
                <a:latin typeface="Times New Roman" charset="0"/>
                <a:ea typeface="宋体" charset="0"/>
              </a:rPr>
              <a:t>：</a:t>
            </a:r>
          </a:p>
          <a:p>
            <a:pPr marL="0" indent="292100" eaLnBrk="1" hangingPunct="1">
              <a:buFont typeface="Wingdings" charset="0"/>
              <a:buNone/>
            </a:pPr>
            <a:r>
              <a:rPr lang="zh-CN" altLang="en-US" dirty="0" smtClean="0">
                <a:solidFill>
                  <a:srgbClr val="2D2DB9"/>
                </a:solidFill>
                <a:latin typeface="Times New Roman" charset="0"/>
                <a:ea typeface="宋体" charset="0"/>
              </a:rPr>
              <a:t>（</a:t>
            </a:r>
            <a:r>
              <a:rPr lang="en-US" altLang="zh-CN" dirty="0">
                <a:solidFill>
                  <a:srgbClr val="2D2DB9"/>
                </a:solidFill>
                <a:latin typeface="Times New Roman" charset="0"/>
                <a:ea typeface="宋体" charset="0"/>
              </a:rPr>
              <a:t>1</a:t>
            </a:r>
            <a:r>
              <a:rPr lang="zh-CN" altLang="en-US" dirty="0">
                <a:solidFill>
                  <a:srgbClr val="2D2DB9"/>
                </a:solidFill>
                <a:latin typeface="Times New Roman" charset="0"/>
                <a:ea typeface="宋体" charset="0"/>
              </a:rPr>
              <a:t>）设</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是永真命题公式，则</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的否定公式是永假命题公式；</a:t>
            </a:r>
          </a:p>
          <a:p>
            <a:pPr marL="0" indent="292100" eaLnBrk="1" hangingPunct="1">
              <a:buFont typeface="Wingdings" charset="0"/>
              <a:buNone/>
            </a:pPr>
            <a:r>
              <a:rPr lang="zh-CN" altLang="en-US" dirty="0" smtClean="0">
                <a:solidFill>
                  <a:srgbClr val="2D2DB9"/>
                </a:solidFill>
                <a:latin typeface="Times New Roman" charset="0"/>
                <a:ea typeface="宋体" charset="0"/>
              </a:rPr>
              <a:t>（</a:t>
            </a:r>
            <a:r>
              <a:rPr lang="en-US" altLang="zh-CN" dirty="0">
                <a:solidFill>
                  <a:srgbClr val="2D2DB9"/>
                </a:solidFill>
                <a:latin typeface="Times New Roman" charset="0"/>
                <a:ea typeface="宋体" charset="0"/>
              </a:rPr>
              <a:t>2</a:t>
            </a:r>
            <a:r>
              <a:rPr lang="zh-CN" altLang="en-US" dirty="0">
                <a:solidFill>
                  <a:srgbClr val="2D2DB9"/>
                </a:solidFill>
                <a:latin typeface="Times New Roman" charset="0"/>
                <a:ea typeface="宋体" charset="0"/>
              </a:rPr>
              <a:t>）设</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是永假命题公式，则</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的否定公式是永真命题公式；</a:t>
            </a:r>
          </a:p>
          <a:p>
            <a:pPr marL="0" indent="292100" eaLnBrk="1" hangingPunct="1">
              <a:buFont typeface="Wingdings" charset="0"/>
              <a:buNone/>
            </a:pPr>
            <a:r>
              <a:rPr lang="zh-CN" altLang="en-US" dirty="0" smtClean="0">
                <a:solidFill>
                  <a:srgbClr val="2D2DB9"/>
                </a:solidFill>
                <a:latin typeface="Times New Roman" charset="0"/>
                <a:ea typeface="宋体" charset="0"/>
              </a:rPr>
              <a:t>（</a:t>
            </a:r>
            <a:r>
              <a:rPr lang="en-US" altLang="zh-CN" dirty="0">
                <a:solidFill>
                  <a:srgbClr val="2D2DB9"/>
                </a:solidFill>
                <a:latin typeface="Times New Roman" charset="0"/>
                <a:ea typeface="宋体" charset="0"/>
              </a:rPr>
              <a:t>3</a:t>
            </a:r>
            <a:r>
              <a:rPr lang="zh-CN" altLang="en-US" dirty="0">
                <a:solidFill>
                  <a:srgbClr val="2D2DB9"/>
                </a:solidFill>
                <a:latin typeface="Times New Roman" charset="0"/>
                <a:ea typeface="宋体" charset="0"/>
              </a:rPr>
              <a:t>）设</a:t>
            </a:r>
            <a:r>
              <a:rPr lang="en-US" altLang="zh-CN" dirty="0">
                <a:solidFill>
                  <a:srgbClr val="2D2DB9"/>
                </a:solidFill>
                <a:latin typeface="Times New Roman" charset="0"/>
                <a:ea typeface="宋体" charset="0"/>
              </a:rPr>
              <a:t>P</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Q</a:t>
            </a:r>
            <a:r>
              <a:rPr lang="zh-CN" altLang="en-US" dirty="0">
                <a:solidFill>
                  <a:srgbClr val="2D2DB9"/>
                </a:solidFill>
                <a:latin typeface="Times New Roman" charset="0"/>
                <a:ea typeface="宋体" charset="0"/>
              </a:rPr>
              <a:t>是永真命题公式，则（</a:t>
            </a:r>
            <a:r>
              <a:rPr lang="en-US" altLang="zh-CN" dirty="0">
                <a:solidFill>
                  <a:srgbClr val="2D2DB9"/>
                </a:solidFill>
                <a:latin typeface="Times New Roman" charset="0"/>
                <a:ea typeface="宋体" charset="0"/>
              </a:rPr>
              <a:t>P ∧ Q</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P ∨ Q</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P → Q</a:t>
            </a:r>
            <a:r>
              <a:rPr lang="zh-CN" altLang="en-US" dirty="0">
                <a:solidFill>
                  <a:srgbClr val="2D2DB9"/>
                </a:solidFill>
                <a:latin typeface="Times New Roman" charset="0"/>
                <a:ea typeface="宋体" charset="0"/>
              </a:rPr>
              <a:t>）、（</a:t>
            </a:r>
            <a:r>
              <a:rPr lang="en-US" altLang="zh-CN" dirty="0">
                <a:solidFill>
                  <a:srgbClr val="2D2DB9"/>
                </a:solidFill>
                <a:latin typeface="Times New Roman" charset="0"/>
                <a:ea typeface="宋体" charset="0"/>
              </a:rPr>
              <a:t>P </a:t>
            </a:r>
            <a:r>
              <a:rPr lang="en-US" altLang="zh-CN" sz="3600" dirty="0">
                <a:solidFill>
                  <a:srgbClr val="2D2DB9"/>
                </a:solidFill>
              </a:rPr>
              <a:t>↔</a:t>
            </a:r>
            <a:r>
              <a:rPr lang="en-US" altLang="zh-CN" dirty="0" smtClean="0">
                <a:solidFill>
                  <a:srgbClr val="2D2DB9"/>
                </a:solidFill>
                <a:latin typeface="Times New Roman" charset="0"/>
                <a:ea typeface="宋体" charset="0"/>
              </a:rPr>
              <a:t> </a:t>
            </a:r>
            <a:r>
              <a:rPr lang="en-US" altLang="zh-CN" dirty="0">
                <a:solidFill>
                  <a:srgbClr val="2D2DB9"/>
                </a:solidFill>
                <a:latin typeface="Times New Roman" charset="0"/>
                <a:ea typeface="宋体" charset="0"/>
              </a:rPr>
              <a:t>Q</a:t>
            </a:r>
            <a:r>
              <a:rPr lang="zh-CN" altLang="en-US" dirty="0">
                <a:solidFill>
                  <a:srgbClr val="2D2DB9"/>
                </a:solidFill>
                <a:latin typeface="Times New Roman" charset="0"/>
                <a:ea typeface="宋体" charset="0"/>
              </a:rPr>
              <a:t>）也是永真命题公式</a:t>
            </a:r>
          </a:p>
          <a:p>
            <a:pPr marL="0" indent="292100" eaLnBrk="1" hangingPunct="1">
              <a:buFont typeface="Wingdings" charset="0"/>
              <a:buNone/>
            </a:pPr>
            <a:r>
              <a:rPr lang="zh-CN" altLang="en-US" dirty="0">
                <a:solidFill>
                  <a:srgbClr val="2D2DB9"/>
                </a:solidFill>
                <a:latin typeface="Times New Roman" charset="0"/>
                <a:ea typeface="宋体" charset="0"/>
              </a:rPr>
              <a:t>               </a:t>
            </a:r>
          </a:p>
        </p:txBody>
      </p:sp>
    </p:spTree>
    <p:extLst>
      <p:ext uri="{BB962C8B-B14F-4D97-AF65-F5344CB8AC3E}">
        <p14:creationId xmlns:p14="http://schemas.microsoft.com/office/powerpoint/2010/main" val="2939534177"/>
      </p:ext>
    </p:extLst>
  </p:cSld>
  <p:clrMapOvr>
    <a:masterClrMapping/>
  </p:clrMapOvr>
  <p:transition>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a:xfrm>
            <a:off x="533400" y="404664"/>
            <a:ext cx="8153400" cy="5105400"/>
          </a:xfrm>
        </p:spPr>
        <p:txBody>
          <a:bodyPr/>
          <a:lstStyle/>
          <a:p>
            <a:pPr marL="0" indent="292100" algn="ctr" eaLnBrk="1" hangingPunct="1">
              <a:buFont typeface="Wingdings" charset="0"/>
              <a:buNone/>
            </a:pPr>
            <a:r>
              <a:rPr lang="zh-CN" altLang="en-US" sz="2800" b="1" dirty="0">
                <a:solidFill>
                  <a:schemeClr val="accent6"/>
                </a:solidFill>
                <a:latin typeface="Times New Roman" charset="0"/>
                <a:ea typeface="宋体" charset="0"/>
              </a:rPr>
              <a:t>小  结</a:t>
            </a:r>
          </a:p>
          <a:p>
            <a:pPr marL="0" indent="292100" eaLnBrk="1" hangingPunct="1">
              <a:buFont typeface="Wingdings" charset="0"/>
              <a:buNone/>
            </a:pPr>
            <a:r>
              <a:rPr lang="zh-CN" altLang="en-US" sz="2800" b="1" dirty="0">
                <a:solidFill>
                  <a:schemeClr val="accent6"/>
                </a:solidFill>
                <a:latin typeface="Times New Roman" charset="0"/>
                <a:ea typeface="宋体" charset="0"/>
              </a:rPr>
              <a:t>     </a:t>
            </a:r>
          </a:p>
          <a:p>
            <a:pPr marL="0" indent="292100" eaLnBrk="1" hangingPunct="1">
              <a:buFont typeface="Wingdings" charset="0"/>
              <a:buNone/>
            </a:pPr>
            <a:r>
              <a:rPr lang="en-US" altLang="zh-CN" sz="2800" b="1" dirty="0">
                <a:solidFill>
                  <a:schemeClr val="accent6"/>
                </a:solidFill>
                <a:latin typeface="Times New Roman" charset="0"/>
                <a:ea typeface="宋体" charset="0"/>
              </a:rPr>
              <a:t>1</a:t>
            </a:r>
            <a:r>
              <a:rPr lang="zh-CN" altLang="en-US" sz="2800" b="1" dirty="0">
                <a:solidFill>
                  <a:schemeClr val="accent6"/>
                </a:solidFill>
                <a:latin typeface="Times New Roman" charset="0"/>
                <a:ea typeface="宋体" charset="0"/>
              </a:rPr>
              <a:t>、命题的概念：定义、逻辑值、 符号化表示</a:t>
            </a:r>
          </a:p>
          <a:p>
            <a:pPr marL="0" indent="292100" eaLnBrk="1" hangingPunct="1">
              <a:buFont typeface="Wingdings" charset="0"/>
              <a:buNone/>
            </a:pPr>
            <a:r>
              <a:rPr lang="en-US" altLang="zh-CN" sz="2800" b="1" dirty="0">
                <a:solidFill>
                  <a:schemeClr val="accent6"/>
                </a:solidFill>
                <a:latin typeface="Times New Roman" charset="0"/>
                <a:ea typeface="宋体" charset="0"/>
              </a:rPr>
              <a:t>2</a:t>
            </a:r>
            <a:r>
              <a:rPr lang="zh-CN" altLang="en-US" sz="2800" b="1" dirty="0">
                <a:solidFill>
                  <a:schemeClr val="accent6"/>
                </a:solidFill>
                <a:latin typeface="Times New Roman" charset="0"/>
                <a:ea typeface="宋体" charset="0"/>
              </a:rPr>
              <a:t>、从简单命题到复合命题：</a:t>
            </a:r>
          </a:p>
          <a:p>
            <a:pPr marL="0" indent="292100" eaLnBrk="1" hangingPunct="1">
              <a:buFont typeface="Wingdings" charset="0"/>
              <a:buNone/>
            </a:pPr>
            <a:r>
              <a:rPr lang="zh-CN" altLang="en-US" sz="2800" b="1" dirty="0" smtClean="0">
                <a:solidFill>
                  <a:schemeClr val="accent6"/>
                </a:solidFill>
                <a:latin typeface="Times New Roman" charset="0"/>
                <a:ea typeface="宋体" charset="0"/>
              </a:rPr>
              <a:t>逻辑</a:t>
            </a:r>
            <a:r>
              <a:rPr lang="zh-CN" altLang="en-US" sz="2800" b="1" dirty="0" smtClean="0">
                <a:solidFill>
                  <a:schemeClr val="accent6"/>
                </a:solidFill>
                <a:latin typeface="Times New Roman" charset="0"/>
                <a:ea typeface="宋体" charset="0"/>
              </a:rPr>
              <a:t>联结词</a:t>
            </a:r>
            <a:r>
              <a:rPr lang="zh-CN" altLang="en-US" sz="2800" b="1" dirty="0">
                <a:solidFill>
                  <a:schemeClr val="accent6"/>
                </a:solidFill>
                <a:latin typeface="Times New Roman" charset="0"/>
                <a:ea typeface="宋体" charset="0"/>
              </a:rPr>
              <a:t>：运算方法、运算优先级</a:t>
            </a:r>
          </a:p>
          <a:p>
            <a:pPr marL="0" indent="292100" eaLnBrk="1" hangingPunct="1">
              <a:buFont typeface="Wingdings" charset="0"/>
              <a:buNone/>
            </a:pPr>
            <a:r>
              <a:rPr lang="en-US" altLang="zh-CN" sz="2800" b="1" dirty="0">
                <a:solidFill>
                  <a:schemeClr val="accent6"/>
                </a:solidFill>
                <a:latin typeface="Times New Roman" charset="0"/>
                <a:ea typeface="宋体" charset="0"/>
              </a:rPr>
              <a:t>3</a:t>
            </a:r>
            <a:r>
              <a:rPr lang="zh-CN" altLang="en-US" sz="2800" b="1" dirty="0">
                <a:solidFill>
                  <a:schemeClr val="accent6"/>
                </a:solidFill>
                <a:latin typeface="Times New Roman" charset="0"/>
                <a:ea typeface="宋体" charset="0"/>
              </a:rPr>
              <a:t>、从命题常量到命题变量，</a:t>
            </a:r>
          </a:p>
          <a:p>
            <a:pPr marL="0" indent="292100" eaLnBrk="1" hangingPunct="1">
              <a:buFont typeface="Wingdings" charset="0"/>
              <a:buNone/>
            </a:pPr>
            <a:r>
              <a:rPr lang="en-US" altLang="zh-CN" sz="2800" b="1" dirty="0" smtClean="0">
                <a:solidFill>
                  <a:schemeClr val="accent6"/>
                </a:solidFill>
                <a:latin typeface="Times New Roman" charset="0"/>
                <a:ea typeface="宋体" charset="0"/>
              </a:rPr>
              <a:t>   </a:t>
            </a:r>
            <a:r>
              <a:rPr lang="zh-CN" altLang="en-US" sz="2800" b="1" dirty="0" smtClean="0">
                <a:solidFill>
                  <a:schemeClr val="accent6"/>
                </a:solidFill>
                <a:latin typeface="Times New Roman" charset="0"/>
                <a:ea typeface="宋体" charset="0"/>
              </a:rPr>
              <a:t>从复合命题到命题</a:t>
            </a:r>
            <a:r>
              <a:rPr lang="zh-CN" altLang="en-US" sz="2800" b="1" dirty="0">
                <a:solidFill>
                  <a:schemeClr val="accent6"/>
                </a:solidFill>
                <a:latin typeface="Times New Roman" charset="0"/>
                <a:ea typeface="宋体" charset="0"/>
              </a:rPr>
              <a:t>公式：</a:t>
            </a:r>
          </a:p>
          <a:p>
            <a:pPr marL="0" indent="292100" eaLnBrk="1" hangingPunct="1">
              <a:buFont typeface="Wingdings" charset="0"/>
              <a:buNone/>
            </a:pPr>
            <a:r>
              <a:rPr lang="en-US" altLang="zh-CN" sz="2800" b="1" dirty="0" smtClean="0">
                <a:solidFill>
                  <a:schemeClr val="accent6"/>
                </a:solidFill>
                <a:latin typeface="Times New Roman" charset="0"/>
                <a:ea typeface="宋体" charset="0"/>
              </a:rPr>
              <a:t>   </a:t>
            </a:r>
            <a:r>
              <a:rPr lang="zh-CN" altLang="en-US" sz="2800" b="1" dirty="0" smtClean="0">
                <a:solidFill>
                  <a:schemeClr val="accent6"/>
                </a:solidFill>
                <a:latin typeface="Times New Roman" charset="0"/>
                <a:ea typeface="宋体" charset="0"/>
              </a:rPr>
              <a:t>命题</a:t>
            </a:r>
            <a:r>
              <a:rPr lang="zh-CN" altLang="en-US" sz="2800" b="1" dirty="0">
                <a:solidFill>
                  <a:schemeClr val="accent6"/>
                </a:solidFill>
                <a:latin typeface="Times New Roman" charset="0"/>
                <a:ea typeface="宋体" charset="0"/>
              </a:rPr>
              <a:t>公式的真值描述：真值表</a:t>
            </a:r>
          </a:p>
          <a:p>
            <a:pPr marL="0" indent="292100" eaLnBrk="1" hangingPunct="1">
              <a:buFont typeface="Wingdings" charset="0"/>
              <a:buNone/>
            </a:pPr>
            <a:r>
              <a:rPr lang="en-US" altLang="zh-CN" sz="2800" b="1" dirty="0">
                <a:solidFill>
                  <a:schemeClr val="accent6"/>
                </a:solidFill>
                <a:latin typeface="Times New Roman" charset="0"/>
                <a:ea typeface="宋体" charset="0"/>
              </a:rPr>
              <a:t>4</a:t>
            </a:r>
            <a:r>
              <a:rPr lang="zh-CN" altLang="en-US" sz="2800" b="1" dirty="0">
                <a:solidFill>
                  <a:schemeClr val="accent6"/>
                </a:solidFill>
                <a:latin typeface="Times New Roman" charset="0"/>
                <a:ea typeface="宋体" charset="0"/>
              </a:rPr>
              <a:t>、命题公式的分类：</a:t>
            </a:r>
          </a:p>
          <a:p>
            <a:pPr marL="0" indent="292100" eaLnBrk="1" hangingPunct="1">
              <a:buFont typeface="Wingdings" charset="0"/>
              <a:buNone/>
            </a:pPr>
            <a:r>
              <a:rPr lang="zh-CN" altLang="en-US" sz="2800" b="1" dirty="0">
                <a:solidFill>
                  <a:schemeClr val="accent6"/>
                </a:solidFill>
                <a:latin typeface="Times New Roman" charset="0"/>
                <a:ea typeface="宋体" charset="0"/>
              </a:rPr>
              <a:t>  </a:t>
            </a:r>
            <a:r>
              <a:rPr lang="en-US" altLang="zh-CN" sz="2800" b="1" dirty="0" smtClean="0">
                <a:solidFill>
                  <a:schemeClr val="accent6"/>
                </a:solidFill>
                <a:latin typeface="Times New Roman" charset="0"/>
                <a:ea typeface="宋体" charset="0"/>
              </a:rPr>
              <a:t> </a:t>
            </a:r>
            <a:r>
              <a:rPr lang="zh-CN" altLang="en-US" sz="2800" b="1" dirty="0" smtClean="0">
                <a:solidFill>
                  <a:schemeClr val="accent6"/>
                </a:solidFill>
                <a:latin typeface="Times New Roman" charset="0"/>
                <a:ea typeface="宋体" charset="0"/>
              </a:rPr>
              <a:t>永</a:t>
            </a:r>
            <a:r>
              <a:rPr lang="zh-CN" altLang="en-US" sz="2800" b="1" dirty="0">
                <a:solidFill>
                  <a:schemeClr val="accent6"/>
                </a:solidFill>
                <a:latin typeface="Times New Roman" charset="0"/>
                <a:ea typeface="宋体" charset="0"/>
              </a:rPr>
              <a:t>真公式、永假公式、可满足公式  、一般公式           </a:t>
            </a:r>
          </a:p>
          <a:p>
            <a:pPr marL="0" indent="292100" eaLnBrk="1" hangingPunct="1">
              <a:buFont typeface="Wingdings" charset="0"/>
              <a:buNone/>
            </a:pPr>
            <a:r>
              <a:rPr lang="zh-CN" altLang="en-US" sz="2800" b="1" dirty="0">
                <a:solidFill>
                  <a:schemeClr val="accent6"/>
                </a:solidFill>
                <a:latin typeface="Times New Roman" charset="0"/>
                <a:ea typeface="宋体" charset="0"/>
              </a:rPr>
              <a:t>                      </a:t>
            </a:r>
          </a:p>
        </p:txBody>
      </p:sp>
    </p:spTree>
    <p:extLst>
      <p:ext uri="{BB962C8B-B14F-4D97-AF65-F5344CB8AC3E}">
        <p14:creationId xmlns:p14="http://schemas.microsoft.com/office/powerpoint/2010/main" val="334372964"/>
      </p:ext>
    </p:extLst>
  </p:cSld>
  <p:clrMapOvr>
    <a:masterClrMapping/>
  </p:clrMapOvr>
  <p:transition>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
          <p:cNvSpPr>
            <a:spLocks noGrp="1" noRot="1" noChangeArrowheads="1"/>
          </p:cNvSpPr>
          <p:nvPr>
            <p:ph type="body" idx="1"/>
          </p:nvPr>
        </p:nvSpPr>
        <p:spPr>
          <a:xfrm>
            <a:off x="685800" y="623888"/>
            <a:ext cx="8153400" cy="6019800"/>
          </a:xfrm>
        </p:spPr>
        <p:txBody>
          <a:bodyPr/>
          <a:lstStyle/>
          <a:p>
            <a:pPr eaLnBrk="1" hangingPunct="1">
              <a:buFont typeface="Wingdings" pitchFamily="2" charset="2"/>
              <a:buNone/>
            </a:pPr>
            <a:r>
              <a:rPr kumimoji="0" lang="zh-CN" altLang="en-US" b="1" dirty="0" smtClean="0"/>
              <a:t>练习</a:t>
            </a:r>
            <a:r>
              <a:rPr kumimoji="0" lang="en-US" altLang="zh-CN" b="1" dirty="0" smtClean="0"/>
              <a:t>1.</a:t>
            </a:r>
            <a:r>
              <a:rPr kumimoji="0" lang="zh-CN" altLang="en-US" b="1" dirty="0" smtClean="0"/>
              <a:t>说离散数学无用且枯燥无味是不对的。</a:t>
            </a:r>
          </a:p>
          <a:p>
            <a:pPr eaLnBrk="1" hangingPunct="1">
              <a:buFont typeface="Wingdings" pitchFamily="2" charset="2"/>
              <a:buNone/>
            </a:pPr>
            <a:r>
              <a:rPr kumimoji="0" lang="zh-CN" altLang="en-US" b="1" dirty="0" smtClean="0"/>
              <a:t>     </a:t>
            </a:r>
            <a:r>
              <a:rPr kumimoji="0" lang="en-US" altLang="zh-CN" b="1" dirty="0" smtClean="0"/>
              <a:t>P</a:t>
            </a:r>
            <a:r>
              <a:rPr kumimoji="0" lang="zh-CN" altLang="en-US" b="1" dirty="0" smtClean="0"/>
              <a:t>：离散数学是有用的。</a:t>
            </a:r>
          </a:p>
          <a:p>
            <a:pPr eaLnBrk="1" hangingPunct="1">
              <a:buFont typeface="Wingdings" pitchFamily="2" charset="2"/>
              <a:buNone/>
            </a:pPr>
            <a:r>
              <a:rPr kumimoji="0" lang="zh-CN" altLang="en-US" b="1" dirty="0" smtClean="0"/>
              <a:t>    </a:t>
            </a:r>
            <a:r>
              <a:rPr kumimoji="0" lang="en-US" altLang="zh-CN" b="1" dirty="0" smtClean="0"/>
              <a:t>Q</a:t>
            </a:r>
            <a:r>
              <a:rPr kumimoji="0" lang="zh-CN" altLang="en-US" b="1" dirty="0" smtClean="0"/>
              <a:t>：离散数学是枯燥无味的。</a:t>
            </a:r>
          </a:p>
          <a:p>
            <a:pPr eaLnBrk="1" hangingPunct="1">
              <a:buFont typeface="Wingdings" pitchFamily="2" charset="2"/>
              <a:buNone/>
            </a:pPr>
            <a:r>
              <a:rPr kumimoji="0" lang="zh-CN" altLang="en-US" b="1" dirty="0" smtClean="0"/>
              <a:t>    该命题可写成： </a:t>
            </a:r>
            <a:r>
              <a:rPr kumimoji="0" lang="zh-CN" altLang="en-US" b="1" dirty="0" smtClean="0">
                <a:sym typeface="Symbol" pitchFamily="18" charset="2"/>
              </a:rPr>
              <a:t></a:t>
            </a:r>
            <a:r>
              <a:rPr kumimoji="0" lang="zh-CN" altLang="en-US" b="1" dirty="0" smtClean="0"/>
              <a:t> </a:t>
            </a:r>
            <a:r>
              <a:rPr kumimoji="0" lang="en-US" altLang="zh-CN" b="1" dirty="0" smtClean="0">
                <a:sym typeface="Symbol" pitchFamily="18" charset="2"/>
              </a:rPr>
              <a:t>(P</a:t>
            </a:r>
            <a:r>
              <a:rPr kumimoji="0" lang="en-US" altLang="zh-CN" b="1" dirty="0" smtClean="0">
                <a:ea typeface="MS Gothic" pitchFamily="49" charset="-128"/>
                <a:sym typeface="Kingsoft Phonetic Plain" pitchFamily="2" charset="2"/>
              </a:rPr>
              <a:t>∧Q)</a:t>
            </a:r>
          </a:p>
          <a:p>
            <a:pPr eaLnBrk="1" hangingPunct="1">
              <a:buFont typeface="Wingdings" pitchFamily="2" charset="2"/>
              <a:buNone/>
            </a:pPr>
            <a:endParaRPr kumimoji="0" lang="en-US" altLang="zh-CN" b="1" dirty="0" smtClean="0">
              <a:ea typeface="MS Gothic" pitchFamily="49" charset="-128"/>
              <a:sym typeface="Kingsoft Phonetic Plain" pitchFamily="2" charset="2"/>
            </a:endParaRPr>
          </a:p>
          <a:p>
            <a:pPr eaLnBrk="1" hangingPunct="1">
              <a:buFont typeface="Wingdings" pitchFamily="2" charset="2"/>
              <a:buNone/>
            </a:pPr>
            <a:r>
              <a:rPr kumimoji="0" lang="zh-CN" altLang="en-US" b="1" dirty="0" smtClean="0">
                <a:sym typeface="Symbol" pitchFamily="18" charset="2"/>
              </a:rPr>
              <a:t>练习</a:t>
            </a:r>
            <a:r>
              <a:rPr kumimoji="0" lang="en-US" altLang="zh-CN" b="1" dirty="0" smtClean="0">
                <a:sym typeface="Symbol" pitchFamily="18" charset="2"/>
              </a:rPr>
              <a:t>2.</a:t>
            </a:r>
            <a:r>
              <a:rPr kumimoji="0" lang="zh-CN" altLang="en-US" b="1" dirty="0" smtClean="0">
                <a:sym typeface="Symbol" pitchFamily="18" charset="2"/>
              </a:rPr>
              <a:t>如果小张与小王都不去，则小李去。</a:t>
            </a:r>
          </a:p>
          <a:p>
            <a:pPr eaLnBrk="1" hangingPunct="1">
              <a:buFont typeface="Wingdings" pitchFamily="2" charset="2"/>
              <a:buNone/>
            </a:pPr>
            <a:r>
              <a:rPr kumimoji="0" lang="zh-CN" altLang="en-US" b="1" dirty="0" smtClean="0">
                <a:sym typeface="Symbol" pitchFamily="18" charset="2"/>
              </a:rPr>
              <a:t>    </a:t>
            </a:r>
            <a:r>
              <a:rPr kumimoji="0" lang="en-US" altLang="zh-CN" b="1" dirty="0" smtClean="0">
                <a:sym typeface="Symbol" pitchFamily="18" charset="2"/>
              </a:rPr>
              <a:t>P</a:t>
            </a:r>
            <a:r>
              <a:rPr kumimoji="0" lang="zh-CN" altLang="en-US" b="1" dirty="0" smtClean="0">
                <a:sym typeface="Symbol" pitchFamily="18" charset="2"/>
              </a:rPr>
              <a:t>：小张去。  </a:t>
            </a:r>
            <a:r>
              <a:rPr kumimoji="0" lang="en-US" altLang="zh-CN" b="1" dirty="0" smtClean="0">
                <a:sym typeface="Symbol" pitchFamily="18" charset="2"/>
              </a:rPr>
              <a:t>Q</a:t>
            </a:r>
            <a:r>
              <a:rPr kumimoji="0" lang="zh-CN" altLang="en-US" b="1" dirty="0" smtClean="0">
                <a:sym typeface="Symbol" pitchFamily="18" charset="2"/>
              </a:rPr>
              <a:t>：小王去。  </a:t>
            </a:r>
            <a:r>
              <a:rPr kumimoji="0" lang="en-US" altLang="zh-CN" b="1" dirty="0" smtClean="0">
                <a:sym typeface="Symbol" pitchFamily="18" charset="2"/>
              </a:rPr>
              <a:t>R</a:t>
            </a:r>
            <a:r>
              <a:rPr kumimoji="0" lang="zh-CN" altLang="en-US" b="1" dirty="0" smtClean="0">
                <a:sym typeface="Symbol" pitchFamily="18" charset="2"/>
              </a:rPr>
              <a:t>：小李去。</a:t>
            </a:r>
            <a:endParaRPr kumimoji="0" lang="zh-CN" altLang="en-US" b="1" dirty="0" smtClean="0"/>
          </a:p>
          <a:p>
            <a:pPr eaLnBrk="1" hangingPunct="1">
              <a:buFont typeface="Wingdings" pitchFamily="2" charset="2"/>
              <a:buNone/>
            </a:pPr>
            <a:r>
              <a:rPr kumimoji="0" lang="zh-CN" altLang="en-US" b="1" dirty="0" smtClean="0"/>
              <a:t>    该命题可写成： </a:t>
            </a:r>
            <a:r>
              <a:rPr kumimoji="0" lang="en-US" altLang="zh-CN" b="1" dirty="0" smtClean="0">
                <a:sym typeface="Symbol" pitchFamily="18" charset="2"/>
              </a:rPr>
              <a:t>(P</a:t>
            </a:r>
            <a:r>
              <a:rPr kumimoji="0" lang="en-US" altLang="zh-CN" b="1" dirty="0" smtClean="0">
                <a:ea typeface="MS Gothic" pitchFamily="49" charset="-128"/>
                <a:sym typeface="Kingsoft Phonetic Plain" pitchFamily="2" charset="2"/>
              </a:rPr>
              <a:t>∧</a:t>
            </a:r>
            <a:r>
              <a:rPr kumimoji="0" lang="en-US" altLang="zh-CN" b="1" dirty="0" smtClean="0">
                <a:sym typeface="Symbol" pitchFamily="18" charset="2"/>
              </a:rPr>
              <a:t></a:t>
            </a:r>
            <a:r>
              <a:rPr kumimoji="0" lang="en-US" altLang="zh-CN" b="1" dirty="0" smtClean="0">
                <a:ea typeface="MS Gothic" pitchFamily="49" charset="-128"/>
                <a:sym typeface="Kingsoft Phonetic Plain" pitchFamily="2" charset="2"/>
              </a:rPr>
              <a:t>Q)</a:t>
            </a:r>
            <a:r>
              <a:rPr kumimoji="0" lang="en-US" altLang="zh-CN" b="1" dirty="0" smtClean="0">
                <a:sym typeface="Symbol" pitchFamily="18" charset="2"/>
              </a:rPr>
              <a:t></a:t>
            </a:r>
            <a:r>
              <a:rPr kumimoji="0" lang="en-US" altLang="zh-CN" b="1" dirty="0" smtClean="0">
                <a:sym typeface="Kingsoft Phonetic Plain" pitchFamily="2" charset="2"/>
              </a:rPr>
              <a:t>R</a:t>
            </a:r>
          </a:p>
          <a:p>
            <a:pPr eaLnBrk="1" hangingPunct="1">
              <a:buFont typeface="Wingdings" pitchFamily="2" charset="2"/>
              <a:buNone/>
            </a:pPr>
            <a:r>
              <a:rPr kumimoji="0" lang="en-US" altLang="zh-CN" b="1" dirty="0" smtClean="0">
                <a:sym typeface="Symbol" pitchFamily="18" charset="2"/>
              </a:rPr>
              <a:t>    </a:t>
            </a:r>
            <a:endParaRPr kumimoji="0" lang="zh-CN" altLang="en-US" b="1" dirty="0" smtClean="0">
              <a:sym typeface="Symbol" pitchFamily="18" charset="2"/>
            </a:endParaRPr>
          </a:p>
          <a:p>
            <a:pPr eaLnBrk="1" hangingPunct="1">
              <a:buFont typeface="Wingdings" pitchFamily="2" charset="2"/>
              <a:buNone/>
            </a:pPr>
            <a:r>
              <a:rPr kumimoji="0" lang="zh-CN" altLang="en-US" b="1" dirty="0" smtClean="0">
                <a:sym typeface="Symbol" pitchFamily="18" charset="2"/>
              </a:rPr>
              <a:t>    </a:t>
            </a:r>
            <a:endParaRPr kumimoji="0" lang="zh-CN" altLang="en-US" b="1" dirty="0" smtClean="0">
              <a:sym typeface="Kingsoft Phonetic Plain" pitchFamily="2" charset="2"/>
            </a:endParaRPr>
          </a:p>
        </p:txBody>
      </p:sp>
    </p:spTree>
    <p:extLst>
      <p:ext uri="{BB962C8B-B14F-4D97-AF65-F5344CB8AC3E}">
        <p14:creationId xmlns:p14="http://schemas.microsoft.com/office/powerpoint/2010/main" val="3627035670"/>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0514">
                                            <p:txEl>
                                              <p:pRg st="0" end="0"/>
                                            </p:txEl>
                                          </p:spTgt>
                                        </p:tgtEl>
                                        <p:attrNameLst>
                                          <p:attrName>style.visibility</p:attrName>
                                        </p:attrNameLst>
                                      </p:cBhvr>
                                      <p:to>
                                        <p:strVal val="visible"/>
                                      </p:to>
                                    </p:set>
                                    <p:animEffect transition="in" filter="wipe(up)">
                                      <p:cBhvr>
                                        <p:cTn id="7" dur="500"/>
                                        <p:tgtEl>
                                          <p:spTgt spid="320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0514">
                                            <p:txEl>
                                              <p:pRg st="1" end="1"/>
                                            </p:txEl>
                                          </p:spTgt>
                                        </p:tgtEl>
                                        <p:attrNameLst>
                                          <p:attrName>style.visibility</p:attrName>
                                        </p:attrNameLst>
                                      </p:cBhvr>
                                      <p:to>
                                        <p:strVal val="visible"/>
                                      </p:to>
                                    </p:set>
                                    <p:animEffect transition="in" filter="wipe(up)">
                                      <p:cBhvr>
                                        <p:cTn id="12" dur="500"/>
                                        <p:tgtEl>
                                          <p:spTgt spid="3205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0514">
                                            <p:txEl>
                                              <p:pRg st="2" end="2"/>
                                            </p:txEl>
                                          </p:spTgt>
                                        </p:tgtEl>
                                        <p:attrNameLst>
                                          <p:attrName>style.visibility</p:attrName>
                                        </p:attrNameLst>
                                      </p:cBhvr>
                                      <p:to>
                                        <p:strVal val="visible"/>
                                      </p:to>
                                    </p:set>
                                    <p:animEffect transition="in" filter="wipe(up)">
                                      <p:cBhvr>
                                        <p:cTn id="17" dur="500"/>
                                        <p:tgtEl>
                                          <p:spTgt spid="3205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0514">
                                            <p:txEl>
                                              <p:pRg st="3" end="3"/>
                                            </p:txEl>
                                          </p:spTgt>
                                        </p:tgtEl>
                                        <p:attrNameLst>
                                          <p:attrName>style.visibility</p:attrName>
                                        </p:attrNameLst>
                                      </p:cBhvr>
                                      <p:to>
                                        <p:strVal val="visible"/>
                                      </p:to>
                                    </p:set>
                                    <p:animEffect transition="in" filter="wipe(up)">
                                      <p:cBhvr>
                                        <p:cTn id="22" dur="500"/>
                                        <p:tgtEl>
                                          <p:spTgt spid="3205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20514">
                                            <p:txEl>
                                              <p:pRg st="5" end="5"/>
                                            </p:txEl>
                                          </p:spTgt>
                                        </p:tgtEl>
                                        <p:attrNameLst>
                                          <p:attrName>style.visibility</p:attrName>
                                        </p:attrNameLst>
                                      </p:cBhvr>
                                      <p:to>
                                        <p:strVal val="visible"/>
                                      </p:to>
                                    </p:set>
                                    <p:animEffect transition="in" filter="wipe(up)">
                                      <p:cBhvr>
                                        <p:cTn id="27" dur="500"/>
                                        <p:tgtEl>
                                          <p:spTgt spid="32051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20514">
                                            <p:txEl>
                                              <p:pRg st="6" end="6"/>
                                            </p:txEl>
                                          </p:spTgt>
                                        </p:tgtEl>
                                        <p:attrNameLst>
                                          <p:attrName>style.visibility</p:attrName>
                                        </p:attrNameLst>
                                      </p:cBhvr>
                                      <p:to>
                                        <p:strVal val="visible"/>
                                      </p:to>
                                    </p:set>
                                    <p:animEffect transition="in" filter="wipe(up)">
                                      <p:cBhvr>
                                        <p:cTn id="32" dur="500"/>
                                        <p:tgtEl>
                                          <p:spTgt spid="32051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20514">
                                            <p:txEl>
                                              <p:pRg st="7" end="7"/>
                                            </p:txEl>
                                          </p:spTgt>
                                        </p:tgtEl>
                                        <p:attrNameLst>
                                          <p:attrName>style.visibility</p:attrName>
                                        </p:attrNameLst>
                                      </p:cBhvr>
                                      <p:to>
                                        <p:strVal val="visible"/>
                                      </p:to>
                                    </p:set>
                                    <p:animEffect transition="in" filter="wipe(up)">
                                      <p:cBhvr>
                                        <p:cTn id="37" dur="500"/>
                                        <p:tgtEl>
                                          <p:spTgt spid="32051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20514">
                                            <p:txEl>
                                              <p:pRg st="8" end="8"/>
                                            </p:txEl>
                                          </p:spTgt>
                                        </p:tgtEl>
                                        <p:attrNameLst>
                                          <p:attrName>style.visibility</p:attrName>
                                        </p:attrNameLst>
                                      </p:cBhvr>
                                      <p:to>
                                        <p:strVal val="visible"/>
                                      </p:to>
                                    </p:set>
                                    <p:animEffect transition="in" filter="wipe(up)">
                                      <p:cBhvr>
                                        <p:cTn id="42" dur="500"/>
                                        <p:tgtEl>
                                          <p:spTgt spid="320514">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20514">
                                            <p:txEl>
                                              <p:pRg st="9" end="9"/>
                                            </p:txEl>
                                          </p:spTgt>
                                        </p:tgtEl>
                                        <p:attrNameLst>
                                          <p:attrName>style.visibility</p:attrName>
                                        </p:attrNameLst>
                                      </p:cBhvr>
                                      <p:to>
                                        <p:strVal val="visible"/>
                                      </p:to>
                                    </p:set>
                                    <p:animEffect transition="in" filter="wipe(up)">
                                      <p:cBhvr>
                                        <p:cTn id="47" dur="500"/>
                                        <p:tgtEl>
                                          <p:spTgt spid="3205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1538" name="Rectangle 2"/>
          <p:cNvSpPr>
            <a:spLocks noGrp="1" noRot="1" noChangeArrowheads="1"/>
          </p:cNvSpPr>
          <p:nvPr>
            <p:ph type="body" idx="1"/>
          </p:nvPr>
        </p:nvSpPr>
        <p:spPr>
          <a:xfrm>
            <a:off x="684213" y="428625"/>
            <a:ext cx="7924800" cy="5000625"/>
          </a:xfrm>
          <a:ln>
            <a:solidFill>
              <a:schemeClr val="accent1"/>
            </a:solidFill>
            <a:miter lim="800000"/>
            <a:headEnd/>
            <a:tailEnd/>
          </a:ln>
        </p:spPr>
        <p:txBody>
          <a:bodyPr/>
          <a:lstStyle/>
          <a:p>
            <a:pPr eaLnBrk="1" hangingPunct="1">
              <a:lnSpc>
                <a:spcPct val="90000"/>
              </a:lnSpc>
            </a:pPr>
            <a:endParaRPr kumimoji="0" lang="en-US" altLang="zh-CN" sz="2800" b="1" smtClean="0"/>
          </a:p>
          <a:p>
            <a:pPr eaLnBrk="1" hangingPunct="1">
              <a:lnSpc>
                <a:spcPct val="90000"/>
              </a:lnSpc>
            </a:pPr>
            <a:r>
              <a:rPr kumimoji="0" lang="zh-CN" altLang="en-US" sz="2800" b="1" smtClean="0"/>
              <a:t>例</a:t>
            </a:r>
            <a:r>
              <a:rPr kumimoji="0" lang="zh-CN" altLang="zh-CN" sz="2800" b="1" smtClean="0"/>
              <a:t>3</a:t>
            </a:r>
            <a:r>
              <a:rPr kumimoji="0" lang="en-US" altLang="zh-CN" sz="2800" b="1" smtClean="0"/>
              <a:t>. </a:t>
            </a:r>
            <a:r>
              <a:rPr kumimoji="0" lang="zh-CN" altLang="en-US" sz="2800" b="1" smtClean="0"/>
              <a:t>仅当天不下雨且我有时间，才上街。</a:t>
            </a:r>
            <a:endParaRPr kumimoji="0" lang="zh-CN" altLang="zh-CN" sz="2800" b="1" smtClean="0"/>
          </a:p>
          <a:p>
            <a:pPr eaLnBrk="1" hangingPunct="1">
              <a:lnSpc>
                <a:spcPct val="90000"/>
              </a:lnSpc>
              <a:buFont typeface="Wingdings" pitchFamily="2" charset="2"/>
              <a:buNone/>
            </a:pPr>
            <a:r>
              <a:rPr kumimoji="0" lang="zh-CN" altLang="zh-CN" sz="2800" b="1" smtClean="0"/>
              <a:t>    </a:t>
            </a:r>
            <a:r>
              <a:rPr kumimoji="0" lang="en-US" altLang="zh-CN" sz="2800" b="1" smtClean="0"/>
              <a:t>P</a:t>
            </a:r>
            <a:r>
              <a:rPr kumimoji="0" lang="zh-CN" altLang="en-US" sz="2800" b="1" smtClean="0"/>
              <a:t>：天下雨。</a:t>
            </a:r>
            <a:r>
              <a:rPr kumimoji="0" lang="en-US" altLang="zh-CN" sz="2800" b="1" smtClean="0"/>
              <a:t>Q</a:t>
            </a:r>
            <a:r>
              <a:rPr kumimoji="0" lang="zh-CN" altLang="en-US" sz="2800" b="1" smtClean="0"/>
              <a:t>：我有时间。</a:t>
            </a:r>
            <a:r>
              <a:rPr kumimoji="0" lang="en-US" altLang="zh-CN" sz="2800" b="1" smtClean="0"/>
              <a:t>R</a:t>
            </a:r>
            <a:r>
              <a:rPr kumimoji="0" lang="zh-CN" altLang="en-US" sz="2800" b="1" smtClean="0"/>
              <a:t>：我上街。    </a:t>
            </a:r>
          </a:p>
          <a:p>
            <a:pPr eaLnBrk="1" hangingPunct="1">
              <a:lnSpc>
                <a:spcPct val="90000"/>
              </a:lnSpc>
              <a:buFont typeface="Wingdings" pitchFamily="2" charset="2"/>
              <a:buNone/>
            </a:pPr>
            <a:r>
              <a:rPr kumimoji="0" lang="zh-CN" altLang="en-US" sz="2800" b="1" smtClean="0"/>
              <a:t>   该命题可写成： </a:t>
            </a:r>
            <a:r>
              <a:rPr kumimoji="0" lang="en-US" altLang="zh-CN" sz="2800" b="1" smtClean="0">
                <a:sym typeface="Kingsoft Phonetic Plain" pitchFamily="2" charset="2"/>
              </a:rPr>
              <a:t>R</a:t>
            </a:r>
            <a:r>
              <a:rPr kumimoji="0" lang="en-US" altLang="zh-CN" sz="2800" b="1" smtClean="0">
                <a:sym typeface="Symbol" pitchFamily="18" charset="2"/>
              </a:rPr>
              <a:t>(P</a:t>
            </a:r>
            <a:r>
              <a:rPr kumimoji="0" lang="en-US" altLang="zh-CN" sz="2800" b="1" smtClean="0">
                <a:ea typeface="MS Gothic" pitchFamily="49" charset="-128"/>
                <a:sym typeface="Kingsoft Phonetic Plain" pitchFamily="2" charset="2"/>
              </a:rPr>
              <a:t>∧Q)   </a:t>
            </a:r>
            <a:endParaRPr kumimoji="0" lang="en-US" altLang="zh-CN" sz="2800" b="1" smtClean="0"/>
          </a:p>
          <a:p>
            <a:pPr eaLnBrk="1" hangingPunct="1">
              <a:lnSpc>
                <a:spcPct val="90000"/>
              </a:lnSpc>
              <a:buFont typeface="Wingdings" pitchFamily="2" charset="2"/>
              <a:buNone/>
            </a:pPr>
            <a:endParaRPr kumimoji="0" lang="en-US" altLang="zh-CN" sz="2800" b="1" smtClean="0">
              <a:ea typeface="MS Gothic" pitchFamily="49" charset="-128"/>
              <a:sym typeface="Kingsoft Phonetic Plain" pitchFamily="2" charset="2"/>
            </a:endParaRPr>
          </a:p>
          <a:p>
            <a:pPr eaLnBrk="1" hangingPunct="1">
              <a:lnSpc>
                <a:spcPct val="90000"/>
              </a:lnSpc>
              <a:buFont typeface="Wingdings" pitchFamily="2" charset="2"/>
              <a:buNone/>
            </a:pPr>
            <a:r>
              <a:rPr kumimoji="0" lang="zh-CN" altLang="en-US" sz="2800" b="1" smtClean="0"/>
              <a:t>例</a:t>
            </a:r>
            <a:r>
              <a:rPr kumimoji="0" lang="en-US" altLang="zh-CN" sz="2800" b="1" smtClean="0"/>
              <a:t>4</a:t>
            </a:r>
            <a:r>
              <a:rPr kumimoji="0" lang="zh-CN" altLang="zh-CN" sz="2800" b="1" smtClean="0"/>
              <a:t> </a:t>
            </a:r>
            <a:r>
              <a:rPr kumimoji="0" lang="en-US" altLang="zh-CN" sz="2800" b="1" smtClean="0"/>
              <a:t>.</a:t>
            </a:r>
            <a:r>
              <a:rPr kumimoji="0" lang="zh-CN" altLang="en-US" sz="2800" b="1" smtClean="0">
                <a:sym typeface="Symbol" pitchFamily="18" charset="2"/>
              </a:rPr>
              <a:t>若天不下雨，我就上街；否则在家。</a:t>
            </a:r>
          </a:p>
          <a:p>
            <a:pPr eaLnBrk="1" hangingPunct="1">
              <a:lnSpc>
                <a:spcPct val="90000"/>
              </a:lnSpc>
              <a:buFont typeface="Wingdings" pitchFamily="2" charset="2"/>
              <a:buNone/>
            </a:pPr>
            <a:r>
              <a:rPr kumimoji="0" lang="zh-CN" altLang="en-US" sz="2800" b="1" smtClean="0">
                <a:sym typeface="Symbol" pitchFamily="18" charset="2"/>
              </a:rPr>
              <a:t>   </a:t>
            </a:r>
            <a:r>
              <a:rPr kumimoji="0" lang="en-US" altLang="zh-CN" sz="2800" b="1" smtClean="0">
                <a:sym typeface="Symbol" pitchFamily="18" charset="2"/>
              </a:rPr>
              <a:t>P</a:t>
            </a:r>
            <a:r>
              <a:rPr kumimoji="0" lang="zh-CN" altLang="en-US" sz="2800" b="1" smtClean="0">
                <a:sym typeface="Symbol" pitchFamily="18" charset="2"/>
              </a:rPr>
              <a:t>：</a:t>
            </a:r>
            <a:r>
              <a:rPr kumimoji="0" lang="zh-CN" altLang="en-US" sz="2800" b="1" smtClean="0"/>
              <a:t>天下雨。</a:t>
            </a:r>
            <a:r>
              <a:rPr kumimoji="0" lang="en-US" altLang="zh-CN" sz="2800" b="1" smtClean="0">
                <a:sym typeface="Symbol" pitchFamily="18" charset="2"/>
              </a:rPr>
              <a:t>Q </a:t>
            </a:r>
            <a:r>
              <a:rPr kumimoji="0" lang="zh-CN" altLang="en-US" sz="2800" b="1" smtClean="0"/>
              <a:t>：我上街。</a:t>
            </a:r>
            <a:r>
              <a:rPr kumimoji="0" lang="en-US" altLang="zh-CN" sz="2800" b="1" smtClean="0">
                <a:sym typeface="Symbol" pitchFamily="18" charset="2"/>
              </a:rPr>
              <a:t>R</a:t>
            </a:r>
            <a:r>
              <a:rPr kumimoji="0" lang="zh-CN" altLang="en-US" sz="2800" b="1" smtClean="0">
                <a:sym typeface="Symbol" pitchFamily="18" charset="2"/>
              </a:rPr>
              <a:t>：我在家。</a:t>
            </a:r>
          </a:p>
          <a:p>
            <a:pPr eaLnBrk="1" hangingPunct="1">
              <a:lnSpc>
                <a:spcPct val="90000"/>
              </a:lnSpc>
              <a:buFont typeface="Wingdings" pitchFamily="2" charset="2"/>
              <a:buNone/>
            </a:pPr>
            <a:r>
              <a:rPr kumimoji="0" lang="zh-CN" altLang="en-US" sz="2800" b="1" smtClean="0"/>
              <a:t>   该命题可写成： </a:t>
            </a:r>
            <a:r>
              <a:rPr kumimoji="0" lang="en-US" altLang="zh-CN" sz="2800" b="1" smtClean="0"/>
              <a:t>(</a:t>
            </a:r>
            <a:r>
              <a:rPr kumimoji="0" lang="en-US" altLang="zh-CN" sz="2800" b="1" smtClean="0">
                <a:sym typeface="Symbol" pitchFamily="18" charset="2"/>
              </a:rPr>
              <a:t>P</a:t>
            </a:r>
            <a:r>
              <a:rPr kumimoji="0" lang="en-US" altLang="zh-CN" sz="2800" b="1" smtClean="0">
                <a:ea typeface="MS Gothic" pitchFamily="49" charset="-128"/>
                <a:sym typeface="Kingsoft Phonetic Plain" pitchFamily="2" charset="2"/>
              </a:rPr>
              <a:t>Q)∧(</a:t>
            </a:r>
            <a:r>
              <a:rPr kumimoji="0" lang="en-US" altLang="zh-CN" sz="2800" b="1" smtClean="0">
                <a:sym typeface="Symbol" pitchFamily="18" charset="2"/>
              </a:rPr>
              <a:t>P</a:t>
            </a:r>
            <a:r>
              <a:rPr kumimoji="0" lang="en-US" altLang="zh-CN" sz="2800" b="1" smtClean="0">
                <a:ea typeface="MS Gothic" pitchFamily="49" charset="-128"/>
                <a:sym typeface="Kingsoft Phonetic Plain" pitchFamily="2" charset="2"/>
              </a:rPr>
              <a:t> </a:t>
            </a:r>
            <a:r>
              <a:rPr kumimoji="0" lang="en-US" altLang="zh-CN" sz="2800" b="1" smtClean="0">
                <a:sym typeface="Kingsoft Phonetic Plain" pitchFamily="2" charset="2"/>
              </a:rPr>
              <a:t>R)</a:t>
            </a:r>
            <a:r>
              <a:rPr kumimoji="0" lang="en-US" altLang="zh-CN" sz="2800" b="1" smtClean="0"/>
              <a:t>.</a:t>
            </a:r>
          </a:p>
          <a:p>
            <a:pPr eaLnBrk="1" hangingPunct="1">
              <a:lnSpc>
                <a:spcPct val="90000"/>
              </a:lnSpc>
              <a:buFont typeface="Wingdings" pitchFamily="2" charset="2"/>
              <a:buNone/>
            </a:pPr>
            <a:endParaRPr kumimoji="0" lang="en-US" altLang="zh-CN" sz="2800" b="1" smtClean="0"/>
          </a:p>
        </p:txBody>
      </p:sp>
    </p:spTree>
    <p:extLst>
      <p:ext uri="{BB962C8B-B14F-4D97-AF65-F5344CB8AC3E}">
        <p14:creationId xmlns:p14="http://schemas.microsoft.com/office/powerpoint/2010/main" val="2878883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8">
                                            <p:txEl>
                                              <p:pRg st="1" end="1"/>
                                            </p:txEl>
                                          </p:spTgt>
                                        </p:tgtEl>
                                        <p:attrNameLst>
                                          <p:attrName>style.visibility</p:attrName>
                                        </p:attrNameLst>
                                      </p:cBhvr>
                                      <p:to>
                                        <p:strVal val="visible"/>
                                      </p:to>
                                    </p:set>
                                    <p:animEffect transition="in" filter="wipe(left)">
                                      <p:cBhvr>
                                        <p:cTn id="7" dur="500"/>
                                        <p:tgtEl>
                                          <p:spTgt spid="3215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8">
                                            <p:txEl>
                                              <p:pRg st="2" end="2"/>
                                            </p:txEl>
                                          </p:spTgt>
                                        </p:tgtEl>
                                        <p:attrNameLst>
                                          <p:attrName>style.visibility</p:attrName>
                                        </p:attrNameLst>
                                      </p:cBhvr>
                                      <p:to>
                                        <p:strVal val="visible"/>
                                      </p:to>
                                    </p:set>
                                    <p:animEffect transition="in" filter="wipe(left)">
                                      <p:cBhvr>
                                        <p:cTn id="12" dur="500"/>
                                        <p:tgtEl>
                                          <p:spTgt spid="3215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1538">
                                            <p:txEl>
                                              <p:pRg st="3" end="3"/>
                                            </p:txEl>
                                          </p:spTgt>
                                        </p:tgtEl>
                                        <p:attrNameLst>
                                          <p:attrName>style.visibility</p:attrName>
                                        </p:attrNameLst>
                                      </p:cBhvr>
                                      <p:to>
                                        <p:strVal val="visible"/>
                                      </p:to>
                                    </p:set>
                                    <p:animEffect transition="in" filter="wipe(left)">
                                      <p:cBhvr>
                                        <p:cTn id="17" dur="500"/>
                                        <p:tgtEl>
                                          <p:spTgt spid="32153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1538">
                                            <p:txEl>
                                              <p:pRg st="5" end="5"/>
                                            </p:txEl>
                                          </p:spTgt>
                                        </p:tgtEl>
                                        <p:attrNameLst>
                                          <p:attrName>style.visibility</p:attrName>
                                        </p:attrNameLst>
                                      </p:cBhvr>
                                      <p:to>
                                        <p:strVal val="visible"/>
                                      </p:to>
                                    </p:set>
                                    <p:animEffect transition="in" filter="wipe(left)">
                                      <p:cBhvr>
                                        <p:cTn id="22" dur="500"/>
                                        <p:tgtEl>
                                          <p:spTgt spid="32153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1538">
                                            <p:txEl>
                                              <p:pRg st="6" end="6"/>
                                            </p:txEl>
                                          </p:spTgt>
                                        </p:tgtEl>
                                        <p:attrNameLst>
                                          <p:attrName>style.visibility</p:attrName>
                                        </p:attrNameLst>
                                      </p:cBhvr>
                                      <p:to>
                                        <p:strVal val="visible"/>
                                      </p:to>
                                    </p:set>
                                    <p:animEffect transition="in" filter="wipe(left)">
                                      <p:cBhvr>
                                        <p:cTn id="27" dur="500"/>
                                        <p:tgtEl>
                                          <p:spTgt spid="321538">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1538">
                                            <p:txEl>
                                              <p:pRg st="7" end="7"/>
                                            </p:txEl>
                                          </p:spTgt>
                                        </p:tgtEl>
                                        <p:attrNameLst>
                                          <p:attrName>style.visibility</p:attrName>
                                        </p:attrNameLst>
                                      </p:cBhvr>
                                      <p:to>
                                        <p:strVal val="visible"/>
                                      </p:to>
                                    </p:set>
                                    <p:animEffect transition="in" filter="wipe(left)">
                                      <p:cBhvr>
                                        <p:cTn id="32" dur="500"/>
                                        <p:tgtEl>
                                          <p:spTgt spid="3215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r>
              <a:rPr kumimoji="0" lang="zh-CN" altLang="en-US" b="1" dirty="0" smtClean="0"/>
              <a:t>练习</a:t>
            </a:r>
            <a:r>
              <a:rPr kumimoji="0" lang="en-US" altLang="zh-CN" b="1" dirty="0" smtClean="0"/>
              <a:t>3</a:t>
            </a:r>
            <a:endParaRPr kumimoji="0" lang="zh-CN" altLang="en-US" b="1" dirty="0" smtClean="0"/>
          </a:p>
        </p:txBody>
      </p:sp>
      <p:sp>
        <p:nvSpPr>
          <p:cNvPr id="323587" name="Rectangle 3"/>
          <p:cNvSpPr>
            <a:spLocks noGrp="1" noRot="1" noChangeArrowheads="1"/>
          </p:cNvSpPr>
          <p:nvPr>
            <p:ph type="body" idx="1"/>
          </p:nvPr>
        </p:nvSpPr>
        <p:spPr/>
        <p:txBody>
          <a:bodyPr/>
          <a:lstStyle/>
          <a:p>
            <a:pPr eaLnBrk="1" hangingPunct="1"/>
            <a:r>
              <a:rPr kumimoji="0" lang="zh-CN" altLang="en-US" sz="2800" b="1" smtClean="0"/>
              <a:t>除非你陪伴我或代我叫辆车，否则我不出去。</a:t>
            </a:r>
          </a:p>
          <a:p>
            <a:pPr eaLnBrk="1" hangingPunct="1"/>
            <a:r>
              <a:rPr kumimoji="0" lang="zh-CN" altLang="en-US" sz="2800" b="1" smtClean="0"/>
              <a:t>如果我下班早，就去商店看看，除非我很累。</a:t>
            </a:r>
          </a:p>
          <a:p>
            <a:pPr eaLnBrk="1" hangingPunct="1"/>
            <a:r>
              <a:rPr kumimoji="0" lang="zh-CN" altLang="en-US" sz="2800" b="1" smtClean="0"/>
              <a:t>如果明天上午</a:t>
            </a:r>
            <a:r>
              <a:rPr kumimoji="0" lang="en-US" altLang="zh-CN" sz="2800" b="1" smtClean="0"/>
              <a:t>7</a:t>
            </a:r>
            <a:r>
              <a:rPr kumimoji="0" lang="zh-CN" altLang="en-US" sz="2800" b="1" smtClean="0"/>
              <a:t>点不是雨夹雪，则我将去学校。</a:t>
            </a:r>
          </a:p>
          <a:p>
            <a:pPr eaLnBrk="1" hangingPunct="1"/>
            <a:r>
              <a:rPr kumimoji="0" lang="zh-CN" altLang="en-US" sz="2800" b="1" smtClean="0"/>
              <a:t>如果明天上午</a:t>
            </a:r>
            <a:r>
              <a:rPr kumimoji="0" lang="en-US" altLang="zh-CN" sz="2800" b="1" smtClean="0"/>
              <a:t>7</a:t>
            </a:r>
            <a:r>
              <a:rPr kumimoji="0" lang="zh-CN" altLang="en-US" sz="2800" b="1" smtClean="0"/>
              <a:t>点不下雨并且不下雪，则我将去学校。</a:t>
            </a:r>
          </a:p>
          <a:p>
            <a:pPr eaLnBrk="1" hangingPunct="1"/>
            <a:r>
              <a:rPr kumimoji="0" lang="zh-CN" altLang="en-US" sz="2800" b="1" smtClean="0"/>
              <a:t>如果明天上午</a:t>
            </a:r>
            <a:r>
              <a:rPr kumimoji="0" lang="en-US" altLang="zh-CN" sz="2800" b="1" smtClean="0"/>
              <a:t>7</a:t>
            </a:r>
            <a:r>
              <a:rPr kumimoji="0" lang="zh-CN" altLang="en-US" sz="2800" b="1" smtClean="0"/>
              <a:t>点下雨或下雪，则我将不去学校。</a:t>
            </a:r>
          </a:p>
          <a:p>
            <a:pPr eaLnBrk="1" hangingPunct="1"/>
            <a:r>
              <a:rPr kumimoji="0" lang="zh-CN" altLang="en-US" sz="2800" b="1" smtClean="0"/>
              <a:t>明天上午我将雨雪无阻一定去学校。</a:t>
            </a:r>
          </a:p>
          <a:p>
            <a:pPr eaLnBrk="1" hangingPunct="1">
              <a:buFont typeface="Wingdings" pitchFamily="2" charset="2"/>
              <a:buNone/>
            </a:pPr>
            <a:endParaRPr kumimoji="0" lang="en-US" altLang="zh-CN" sz="2800" b="1" smtClean="0"/>
          </a:p>
        </p:txBody>
      </p:sp>
    </p:spTree>
    <p:extLst>
      <p:ext uri="{BB962C8B-B14F-4D97-AF65-F5344CB8AC3E}">
        <p14:creationId xmlns:p14="http://schemas.microsoft.com/office/powerpoint/2010/main" val="21770950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 calcmode="lin" valueType="num">
                                      <p:cBhvr additive="base">
                                        <p:cTn id="7" dur="500" fill="hold"/>
                                        <p:tgtEl>
                                          <p:spTgt spid="323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35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3587">
                                            <p:txEl>
                                              <p:pRg st="1" end="1"/>
                                            </p:txEl>
                                          </p:spTgt>
                                        </p:tgtEl>
                                        <p:attrNameLst>
                                          <p:attrName>style.visibility</p:attrName>
                                        </p:attrNameLst>
                                      </p:cBhvr>
                                      <p:to>
                                        <p:strVal val="visible"/>
                                      </p:to>
                                    </p:set>
                                    <p:anim calcmode="lin" valueType="num">
                                      <p:cBhvr additive="base">
                                        <p:cTn id="13" dur="500" fill="hold"/>
                                        <p:tgtEl>
                                          <p:spTgt spid="323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35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3587">
                                            <p:txEl>
                                              <p:pRg st="2" end="2"/>
                                            </p:txEl>
                                          </p:spTgt>
                                        </p:tgtEl>
                                        <p:attrNameLst>
                                          <p:attrName>style.visibility</p:attrName>
                                        </p:attrNameLst>
                                      </p:cBhvr>
                                      <p:to>
                                        <p:strVal val="visible"/>
                                      </p:to>
                                    </p:set>
                                    <p:anim calcmode="lin" valueType="num">
                                      <p:cBhvr additive="base">
                                        <p:cTn id="19" dur="500" fill="hold"/>
                                        <p:tgtEl>
                                          <p:spTgt spid="323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35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3587">
                                            <p:txEl>
                                              <p:pRg st="3" end="3"/>
                                            </p:txEl>
                                          </p:spTgt>
                                        </p:tgtEl>
                                        <p:attrNameLst>
                                          <p:attrName>style.visibility</p:attrName>
                                        </p:attrNameLst>
                                      </p:cBhvr>
                                      <p:to>
                                        <p:strVal val="visible"/>
                                      </p:to>
                                    </p:set>
                                    <p:anim calcmode="lin" valueType="num">
                                      <p:cBhvr additive="base">
                                        <p:cTn id="25" dur="500" fill="hold"/>
                                        <p:tgtEl>
                                          <p:spTgt spid="3235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35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3587">
                                            <p:txEl>
                                              <p:pRg st="4" end="4"/>
                                            </p:txEl>
                                          </p:spTgt>
                                        </p:tgtEl>
                                        <p:attrNameLst>
                                          <p:attrName>style.visibility</p:attrName>
                                        </p:attrNameLst>
                                      </p:cBhvr>
                                      <p:to>
                                        <p:strVal val="visible"/>
                                      </p:to>
                                    </p:set>
                                    <p:anim calcmode="lin" valueType="num">
                                      <p:cBhvr additive="base">
                                        <p:cTn id="31" dur="500" fill="hold"/>
                                        <p:tgtEl>
                                          <p:spTgt spid="3235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35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3587">
                                            <p:txEl>
                                              <p:pRg st="5" end="5"/>
                                            </p:txEl>
                                          </p:spTgt>
                                        </p:tgtEl>
                                        <p:attrNameLst>
                                          <p:attrName>style.visibility</p:attrName>
                                        </p:attrNameLst>
                                      </p:cBhvr>
                                      <p:to>
                                        <p:strVal val="visible"/>
                                      </p:to>
                                    </p:set>
                                    <p:anim calcmode="lin" valueType="num">
                                      <p:cBhvr additive="base">
                                        <p:cTn id="37" dur="500" fill="hold"/>
                                        <p:tgtEl>
                                          <p:spTgt spid="3235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35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685800" y="381000"/>
            <a:ext cx="7772400" cy="1143000"/>
          </a:xfrm>
        </p:spPr>
        <p:txBody>
          <a:bodyPr/>
          <a:lstStyle/>
          <a:p>
            <a:pPr eaLnBrk="1" hangingPunct="1"/>
            <a:r>
              <a:rPr kumimoji="0" lang="zh-CN" altLang="en-US" b="1" dirty="0" smtClean="0"/>
              <a:t>第一</a:t>
            </a:r>
            <a:r>
              <a:rPr kumimoji="0" lang="zh-CN" altLang="en-US" b="1" dirty="0"/>
              <a:t>部分</a:t>
            </a:r>
            <a:r>
              <a:rPr kumimoji="0" lang="zh-CN" altLang="en-US" b="1" dirty="0" smtClean="0"/>
              <a:t>  </a:t>
            </a:r>
            <a:r>
              <a:rPr kumimoji="0" lang="zh-CN" altLang="en-US" sz="6000" b="1" dirty="0" smtClean="0">
                <a:ea typeface="隶书" pitchFamily="49" charset="-122"/>
              </a:rPr>
              <a:t>数理逻辑</a:t>
            </a:r>
            <a:endParaRPr kumimoji="0" lang="zh-CN" altLang="en-US" b="1" dirty="0" smtClean="0"/>
          </a:p>
        </p:txBody>
      </p:sp>
      <p:sp>
        <p:nvSpPr>
          <p:cNvPr id="313347" name="Rectangle 3"/>
          <p:cNvSpPr>
            <a:spLocks noGrp="1" noRot="1" noChangeArrowheads="1"/>
          </p:cNvSpPr>
          <p:nvPr>
            <p:ph type="body" idx="1"/>
          </p:nvPr>
        </p:nvSpPr>
        <p:spPr>
          <a:xfrm>
            <a:off x="457200" y="1828800"/>
            <a:ext cx="7924800" cy="4724400"/>
          </a:xfrm>
        </p:spPr>
        <p:txBody>
          <a:bodyPr/>
          <a:lstStyle/>
          <a:p>
            <a:pPr eaLnBrk="1" hangingPunct="1">
              <a:lnSpc>
                <a:spcPct val="90000"/>
              </a:lnSpc>
            </a:pPr>
            <a:r>
              <a:rPr kumimoji="0" lang="zh-CN" altLang="en-US" sz="2800" b="1" smtClean="0">
                <a:solidFill>
                  <a:srgbClr val="FF0000"/>
                </a:solidFill>
                <a:ea typeface="黑体" pitchFamily="2" charset="-122"/>
              </a:rPr>
              <a:t>逻辑</a:t>
            </a:r>
            <a:r>
              <a:rPr kumimoji="0" lang="en-US" altLang="zh-CN" sz="2800" b="1" smtClean="0"/>
              <a:t>--</a:t>
            </a:r>
            <a:r>
              <a:rPr kumimoji="0" lang="zh-CN" altLang="en-US" sz="2800" b="1" smtClean="0"/>
              <a:t>是研究人的思维的科学。 </a:t>
            </a:r>
          </a:p>
          <a:p>
            <a:pPr eaLnBrk="1" hangingPunct="1">
              <a:lnSpc>
                <a:spcPct val="90000"/>
              </a:lnSpc>
            </a:pPr>
            <a:r>
              <a:rPr kumimoji="0" lang="en-US" altLang="zh-CN" sz="2800" b="1" smtClean="0">
                <a:solidFill>
                  <a:srgbClr val="FF0000"/>
                </a:solidFill>
                <a:ea typeface="黑体" pitchFamily="2" charset="-122"/>
              </a:rPr>
              <a:t>1.</a:t>
            </a:r>
            <a:r>
              <a:rPr kumimoji="0" lang="zh-CN" altLang="en-US" sz="2800" b="1" smtClean="0">
                <a:solidFill>
                  <a:srgbClr val="FF0000"/>
                </a:solidFill>
                <a:ea typeface="黑体" pitchFamily="2" charset="-122"/>
              </a:rPr>
              <a:t>辩证逻辑</a:t>
            </a:r>
            <a:r>
              <a:rPr kumimoji="0" lang="zh-CN" altLang="en-US" sz="2800" b="1" smtClean="0"/>
              <a:t>：是研究人的思维中的辩证法。</a:t>
            </a:r>
          </a:p>
          <a:p>
            <a:pPr eaLnBrk="1" hangingPunct="1">
              <a:lnSpc>
                <a:spcPct val="90000"/>
              </a:lnSpc>
            </a:pPr>
            <a:r>
              <a:rPr kumimoji="0" lang="en-US" altLang="zh-CN" sz="2800" b="1" smtClean="0">
                <a:solidFill>
                  <a:srgbClr val="FF0000"/>
                </a:solidFill>
              </a:rPr>
              <a:t>2.</a:t>
            </a:r>
            <a:r>
              <a:rPr kumimoji="0" lang="zh-CN" altLang="en-US" sz="2800" b="1" smtClean="0">
                <a:solidFill>
                  <a:srgbClr val="FF0000"/>
                </a:solidFill>
                <a:ea typeface="黑体" pitchFamily="2" charset="-122"/>
              </a:rPr>
              <a:t>形式逻辑</a:t>
            </a:r>
            <a:r>
              <a:rPr kumimoji="0" lang="zh-CN" altLang="en-US" sz="2800" b="1" smtClean="0"/>
              <a:t>：是研究人的思维的形式和一 般规律。</a:t>
            </a:r>
          </a:p>
          <a:p>
            <a:pPr eaLnBrk="1" hangingPunct="1">
              <a:lnSpc>
                <a:spcPct val="90000"/>
              </a:lnSpc>
            </a:pPr>
            <a:endParaRPr kumimoji="0" lang="zh-CN" altLang="en-US" sz="2800" b="1" smtClean="0"/>
          </a:p>
          <a:p>
            <a:pPr eaLnBrk="1" hangingPunct="1">
              <a:lnSpc>
                <a:spcPct val="90000"/>
              </a:lnSpc>
            </a:pPr>
            <a:r>
              <a:rPr kumimoji="0" lang="zh-CN" altLang="en-US" sz="2800" b="1" smtClean="0"/>
              <a:t>人的思维过程：                                     </a:t>
            </a:r>
          </a:p>
          <a:p>
            <a:pPr eaLnBrk="1" hangingPunct="1">
              <a:lnSpc>
                <a:spcPct val="90000"/>
              </a:lnSpc>
            </a:pPr>
            <a:r>
              <a:rPr kumimoji="0" lang="zh-CN" altLang="en-US" sz="2800" b="1" smtClean="0"/>
              <a:t>  概念   </a:t>
            </a:r>
            <a:r>
              <a:rPr kumimoji="0" lang="zh-CN" altLang="en-US" sz="2800" b="1" smtClean="0">
                <a:sym typeface="Symbol" pitchFamily="18" charset="2"/>
              </a:rPr>
              <a:t></a:t>
            </a:r>
            <a:r>
              <a:rPr kumimoji="0" lang="zh-CN" altLang="en-US" sz="2800" b="1" smtClean="0"/>
              <a:t>   判断  </a:t>
            </a:r>
            <a:r>
              <a:rPr kumimoji="0" lang="zh-CN" altLang="en-US" sz="2800" b="1" smtClean="0">
                <a:sym typeface="Symbol" pitchFamily="18" charset="2"/>
              </a:rPr>
              <a:t></a:t>
            </a:r>
            <a:r>
              <a:rPr kumimoji="0" lang="zh-CN" altLang="en-US" sz="2800" b="1" smtClean="0"/>
              <a:t>    推理    </a:t>
            </a:r>
          </a:p>
          <a:p>
            <a:pPr eaLnBrk="1" hangingPunct="1">
              <a:lnSpc>
                <a:spcPct val="90000"/>
              </a:lnSpc>
            </a:pPr>
            <a:r>
              <a:rPr kumimoji="0" lang="zh-CN" altLang="en-US" sz="2800" b="1" smtClean="0">
                <a:solidFill>
                  <a:srgbClr val="FF0000"/>
                </a:solidFill>
              </a:rPr>
              <a:t>形式逻辑主要是研究推理的</a:t>
            </a:r>
            <a:r>
              <a:rPr kumimoji="0" lang="zh-CN" altLang="en-US" sz="2800" b="1" smtClean="0"/>
              <a:t>。</a:t>
            </a:r>
          </a:p>
          <a:p>
            <a:pPr eaLnBrk="1" hangingPunct="1">
              <a:lnSpc>
                <a:spcPct val="90000"/>
              </a:lnSpc>
            </a:pPr>
            <a:r>
              <a:rPr kumimoji="0" lang="zh-CN" altLang="en-US" sz="2800" b="1" smtClean="0"/>
              <a:t>推理</a:t>
            </a:r>
            <a:r>
              <a:rPr kumimoji="0" lang="en-US" altLang="zh-CN" sz="2800" b="1" smtClean="0"/>
              <a:t>:</a:t>
            </a:r>
            <a:r>
              <a:rPr kumimoji="0" lang="zh-CN" altLang="en-US" sz="2800" b="1" smtClean="0"/>
              <a:t>是由若干个已知的判断</a:t>
            </a:r>
            <a:r>
              <a:rPr kumimoji="0" lang="en-US" altLang="zh-CN" sz="2800" b="1" smtClean="0"/>
              <a:t>(</a:t>
            </a:r>
            <a:r>
              <a:rPr kumimoji="0" lang="zh-CN" altLang="en-US" sz="2800" b="1" smtClean="0">
                <a:ea typeface="黑体" pitchFamily="2" charset="-122"/>
              </a:rPr>
              <a:t>前提</a:t>
            </a:r>
            <a:r>
              <a:rPr kumimoji="0" lang="en-US" altLang="zh-CN" sz="2800" b="1" smtClean="0"/>
              <a:t>)</a:t>
            </a:r>
            <a:r>
              <a:rPr kumimoji="0" lang="zh-CN" altLang="en-US" sz="2800" b="1" smtClean="0"/>
              <a:t>，推出新的判断</a:t>
            </a:r>
            <a:r>
              <a:rPr kumimoji="0" lang="en-US" altLang="zh-CN" sz="2800" b="1" smtClean="0"/>
              <a:t>(</a:t>
            </a:r>
            <a:r>
              <a:rPr kumimoji="0" lang="zh-CN" altLang="en-US" sz="2800" b="1" smtClean="0">
                <a:ea typeface="黑体" pitchFamily="2" charset="-122"/>
              </a:rPr>
              <a:t>结论</a:t>
            </a:r>
            <a:r>
              <a:rPr kumimoji="0" lang="en-US" altLang="zh-CN" sz="2800" b="1" smtClean="0"/>
              <a:t>)</a:t>
            </a:r>
            <a:r>
              <a:rPr kumimoji="0" lang="zh-CN" altLang="en-US" sz="2800" b="1" smtClean="0"/>
              <a:t>的思维过程。</a:t>
            </a:r>
          </a:p>
          <a:p>
            <a:pPr eaLnBrk="1" hangingPunct="1">
              <a:lnSpc>
                <a:spcPct val="90000"/>
              </a:lnSpc>
              <a:buFont typeface="Wingdings" pitchFamily="2" charset="2"/>
              <a:buNone/>
            </a:pPr>
            <a:endParaRPr kumimoji="0" lang="zh-CN" altLang="en-US" sz="2800" b="1" smtClean="0"/>
          </a:p>
          <a:p>
            <a:pPr eaLnBrk="1" hangingPunct="1">
              <a:lnSpc>
                <a:spcPct val="90000"/>
              </a:lnSpc>
            </a:pPr>
            <a:endParaRPr kumimoji="0" lang="zh-CN" altLang="en-US" sz="2800" b="1" smtClean="0"/>
          </a:p>
          <a:p>
            <a:pPr eaLnBrk="1" hangingPunct="1">
              <a:lnSpc>
                <a:spcPct val="90000"/>
              </a:lnSpc>
            </a:pPr>
            <a:endParaRPr kumimoji="0" lang="en-US" altLang="zh-CN" sz="2800" b="1" smtClean="0"/>
          </a:p>
        </p:txBody>
      </p:sp>
      <p:sp>
        <p:nvSpPr>
          <p:cNvPr id="13316" name="Line 4"/>
          <p:cNvSpPr>
            <a:spLocks noChangeShapeType="1"/>
          </p:cNvSpPr>
          <p:nvPr/>
        </p:nvSpPr>
        <p:spPr bwMode="auto">
          <a:xfrm>
            <a:off x="1219200" y="38862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7" name="Rectangle 5"/>
          <p:cNvSpPr>
            <a:spLocks noChangeArrowheads="1"/>
          </p:cNvSpPr>
          <p:nvPr/>
        </p:nvSpPr>
        <p:spPr bwMode="auto">
          <a:xfrm>
            <a:off x="381000" y="381000"/>
            <a:ext cx="83058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289347055"/>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wipe(left)">
                                      <p:cBhvr>
                                        <p:cTn id="7" dur="500"/>
                                        <p:tgtEl>
                                          <p:spTgt spid="313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3347">
                                            <p:txEl>
                                              <p:pRg st="1" end="1"/>
                                            </p:txEl>
                                          </p:spTgt>
                                        </p:tgtEl>
                                        <p:attrNameLst>
                                          <p:attrName>style.visibility</p:attrName>
                                        </p:attrNameLst>
                                      </p:cBhvr>
                                      <p:to>
                                        <p:strVal val="visible"/>
                                      </p:to>
                                    </p:set>
                                    <p:animEffect transition="in" filter="wipe(left)">
                                      <p:cBhvr>
                                        <p:cTn id="12" dur="500"/>
                                        <p:tgtEl>
                                          <p:spTgt spid="313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3347">
                                            <p:txEl>
                                              <p:pRg st="2" end="2"/>
                                            </p:txEl>
                                          </p:spTgt>
                                        </p:tgtEl>
                                        <p:attrNameLst>
                                          <p:attrName>style.visibility</p:attrName>
                                        </p:attrNameLst>
                                      </p:cBhvr>
                                      <p:to>
                                        <p:strVal val="visible"/>
                                      </p:to>
                                    </p:set>
                                    <p:animEffect transition="in" filter="wipe(left)">
                                      <p:cBhvr>
                                        <p:cTn id="17" dur="500"/>
                                        <p:tgtEl>
                                          <p:spTgt spid="313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3347">
                                            <p:txEl>
                                              <p:pRg st="4" end="4"/>
                                            </p:txEl>
                                          </p:spTgt>
                                        </p:tgtEl>
                                        <p:attrNameLst>
                                          <p:attrName>style.visibility</p:attrName>
                                        </p:attrNameLst>
                                      </p:cBhvr>
                                      <p:to>
                                        <p:strVal val="visible"/>
                                      </p:to>
                                    </p:set>
                                    <p:animEffect transition="in" filter="wipe(left)">
                                      <p:cBhvr>
                                        <p:cTn id="22" dur="500"/>
                                        <p:tgtEl>
                                          <p:spTgt spid="3133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3347">
                                            <p:txEl>
                                              <p:pRg st="5" end="5"/>
                                            </p:txEl>
                                          </p:spTgt>
                                        </p:tgtEl>
                                        <p:attrNameLst>
                                          <p:attrName>style.visibility</p:attrName>
                                        </p:attrNameLst>
                                      </p:cBhvr>
                                      <p:to>
                                        <p:strVal val="visible"/>
                                      </p:to>
                                    </p:set>
                                    <p:animEffect transition="in" filter="wipe(left)">
                                      <p:cBhvr>
                                        <p:cTn id="27" dur="500"/>
                                        <p:tgtEl>
                                          <p:spTgt spid="3133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3347">
                                            <p:txEl>
                                              <p:pRg st="6" end="6"/>
                                            </p:txEl>
                                          </p:spTgt>
                                        </p:tgtEl>
                                        <p:attrNameLst>
                                          <p:attrName>style.visibility</p:attrName>
                                        </p:attrNameLst>
                                      </p:cBhvr>
                                      <p:to>
                                        <p:strVal val="visible"/>
                                      </p:to>
                                    </p:set>
                                    <p:animEffect transition="in" filter="wipe(left)">
                                      <p:cBhvr>
                                        <p:cTn id="32" dur="500"/>
                                        <p:tgtEl>
                                          <p:spTgt spid="31334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3347">
                                            <p:txEl>
                                              <p:pRg st="7" end="7"/>
                                            </p:txEl>
                                          </p:spTgt>
                                        </p:tgtEl>
                                        <p:attrNameLst>
                                          <p:attrName>style.visibility</p:attrName>
                                        </p:attrNameLst>
                                      </p:cBhvr>
                                      <p:to>
                                        <p:strVal val="visible"/>
                                      </p:to>
                                    </p:set>
                                    <p:animEffect transition="in" filter="wipe(left)">
                                      <p:cBhvr>
                                        <p:cTn id="37" dur="500"/>
                                        <p:tgtEl>
                                          <p:spTgt spid="3133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hangingPunct="1"/>
            <a:r>
              <a:rPr kumimoji="0" lang="zh-CN" altLang="en-US" b="1" smtClean="0">
                <a:ea typeface="隶书" pitchFamily="49" charset="-122"/>
              </a:rPr>
              <a:t>推理方法</a:t>
            </a:r>
          </a:p>
        </p:txBody>
      </p:sp>
      <p:sp>
        <p:nvSpPr>
          <p:cNvPr id="314371" name="Rectangle 3"/>
          <p:cNvSpPr>
            <a:spLocks noGrp="1" noRot="1" noChangeArrowheads="1"/>
          </p:cNvSpPr>
          <p:nvPr>
            <p:ph type="body" idx="1"/>
          </p:nvPr>
        </p:nvSpPr>
        <p:spPr>
          <a:xfrm>
            <a:off x="685800" y="1700808"/>
            <a:ext cx="7772400" cy="4114800"/>
          </a:xfrm>
        </p:spPr>
        <p:txBody>
          <a:bodyPr/>
          <a:lstStyle/>
          <a:p>
            <a:pPr eaLnBrk="1" hangingPunct="1">
              <a:lnSpc>
                <a:spcPct val="80000"/>
              </a:lnSpc>
            </a:pPr>
            <a:r>
              <a:rPr kumimoji="0" lang="zh-CN" altLang="en-US" sz="2400" b="1" smtClean="0">
                <a:solidFill>
                  <a:srgbClr val="FF0000"/>
                </a:solidFill>
                <a:ea typeface="黑体" pitchFamily="2" charset="-122"/>
              </a:rPr>
              <a:t>类比推理</a:t>
            </a:r>
            <a:r>
              <a:rPr kumimoji="0" lang="zh-CN" altLang="en-US" sz="2400" b="1" smtClean="0">
                <a:solidFill>
                  <a:srgbClr val="FF0000"/>
                </a:solidFill>
              </a:rPr>
              <a:t>：</a:t>
            </a:r>
            <a:r>
              <a:rPr kumimoji="0" lang="zh-CN" altLang="en-US" sz="2400" b="1" smtClean="0">
                <a:solidFill>
                  <a:schemeClr val="tx2"/>
                </a:solidFill>
              </a:rPr>
              <a:t>由个别事实推出个别结论。</a:t>
            </a:r>
          </a:p>
          <a:p>
            <a:pPr eaLnBrk="1" hangingPunct="1">
              <a:lnSpc>
                <a:spcPct val="80000"/>
              </a:lnSpc>
            </a:pPr>
            <a:r>
              <a:rPr kumimoji="0" lang="zh-CN" altLang="en-US" sz="2400" b="1" smtClean="0">
                <a:solidFill>
                  <a:srgbClr val="FF0000"/>
                </a:solidFill>
                <a:ea typeface="黑体" pitchFamily="2" charset="-122"/>
              </a:rPr>
              <a:t>归纳推理</a:t>
            </a:r>
            <a:r>
              <a:rPr kumimoji="0" lang="zh-CN" altLang="en-US" sz="2400" b="1" smtClean="0">
                <a:solidFill>
                  <a:srgbClr val="FF0000"/>
                </a:solidFill>
              </a:rPr>
              <a:t>：</a:t>
            </a:r>
            <a:r>
              <a:rPr kumimoji="0" lang="zh-CN" altLang="en-US" sz="2400" b="1" smtClean="0">
                <a:solidFill>
                  <a:schemeClr val="tx2"/>
                </a:solidFill>
              </a:rPr>
              <a:t>由若干个别事实推出一般结论。</a:t>
            </a:r>
            <a:endParaRPr kumimoji="0" lang="zh-CN" altLang="en-US" sz="2400" b="1" smtClean="0">
              <a:solidFill>
                <a:srgbClr val="FF0000"/>
              </a:solidFill>
            </a:endParaRPr>
          </a:p>
          <a:p>
            <a:pPr eaLnBrk="1" hangingPunct="1">
              <a:lnSpc>
                <a:spcPct val="80000"/>
              </a:lnSpc>
            </a:pPr>
            <a:r>
              <a:rPr kumimoji="0" lang="zh-CN" altLang="en-US" sz="2400" b="1" smtClean="0">
                <a:solidFill>
                  <a:srgbClr val="FF0000"/>
                </a:solidFill>
                <a:ea typeface="黑体" pitchFamily="2" charset="-122"/>
              </a:rPr>
              <a:t>演绎推理</a:t>
            </a:r>
            <a:r>
              <a:rPr kumimoji="0" lang="zh-CN" altLang="en-US" sz="2400" b="1" smtClean="0">
                <a:solidFill>
                  <a:srgbClr val="FF0000"/>
                </a:solidFill>
              </a:rPr>
              <a:t>：</a:t>
            </a:r>
            <a:r>
              <a:rPr kumimoji="0" lang="zh-CN" altLang="en-US" sz="2400" b="1" smtClean="0">
                <a:solidFill>
                  <a:schemeClr val="tx2"/>
                </a:solidFill>
              </a:rPr>
              <a:t>由一般规律、个别事实推出个别结论。</a:t>
            </a:r>
          </a:p>
          <a:p>
            <a:pPr eaLnBrk="1" hangingPunct="1">
              <a:lnSpc>
                <a:spcPct val="80000"/>
              </a:lnSpc>
              <a:buFont typeface="Wingdings" pitchFamily="2" charset="2"/>
              <a:buNone/>
            </a:pPr>
            <a:r>
              <a:rPr kumimoji="0" lang="zh-CN" altLang="en-US" sz="2400" b="1" smtClean="0">
                <a:solidFill>
                  <a:srgbClr val="3333FF"/>
                </a:solidFill>
              </a:rPr>
              <a:t>   形式逻辑主要是研究演绎推理的。</a:t>
            </a:r>
          </a:p>
          <a:p>
            <a:pPr eaLnBrk="1" hangingPunct="1">
              <a:lnSpc>
                <a:spcPct val="80000"/>
              </a:lnSpc>
            </a:pPr>
            <a:r>
              <a:rPr kumimoji="0" lang="zh-CN" altLang="en-US" sz="2400" b="1" smtClean="0"/>
              <a:t>例</a:t>
            </a:r>
            <a:r>
              <a:rPr kumimoji="0" lang="en-US" altLang="zh-CN" sz="2400" b="1" smtClean="0"/>
              <a:t>1</a:t>
            </a:r>
            <a:r>
              <a:rPr kumimoji="0" lang="zh-CN" altLang="en-US" sz="2400" b="1" smtClean="0"/>
              <a:t>：</a:t>
            </a:r>
          </a:p>
          <a:p>
            <a:pPr eaLnBrk="1" hangingPunct="1">
              <a:lnSpc>
                <a:spcPct val="80000"/>
              </a:lnSpc>
              <a:buFont typeface="Wingdings" pitchFamily="2" charset="2"/>
              <a:buNone/>
            </a:pPr>
            <a:r>
              <a:rPr kumimoji="0" lang="zh-CN" altLang="en-US" sz="2400" b="1" smtClean="0"/>
              <a:t>  如果天下雨，则路上有水。</a:t>
            </a:r>
            <a:r>
              <a:rPr kumimoji="0" lang="en-US" altLang="zh-CN" sz="2400" b="1" smtClean="0"/>
              <a:t>(</a:t>
            </a:r>
            <a:r>
              <a:rPr kumimoji="0" lang="zh-CN" altLang="en-US" sz="2400" b="1" smtClean="0"/>
              <a:t>一般规律</a:t>
            </a:r>
            <a:r>
              <a:rPr kumimoji="0" lang="en-US" altLang="zh-CN" sz="2400" b="1" smtClean="0"/>
              <a:t>) </a:t>
            </a:r>
          </a:p>
          <a:p>
            <a:pPr eaLnBrk="1" hangingPunct="1">
              <a:lnSpc>
                <a:spcPct val="80000"/>
              </a:lnSpc>
              <a:buFont typeface="Wingdings" pitchFamily="2" charset="2"/>
              <a:buNone/>
            </a:pPr>
            <a:r>
              <a:rPr kumimoji="0" lang="en-US" altLang="zh-CN" sz="2400" b="1" smtClean="0"/>
              <a:t>  </a:t>
            </a:r>
            <a:r>
              <a:rPr kumimoji="0" lang="zh-CN" altLang="en-US" sz="2400" b="1" smtClean="0"/>
              <a:t>天下雨了。                           </a:t>
            </a:r>
            <a:r>
              <a:rPr kumimoji="0" lang="en-US" altLang="zh-CN" sz="2400" b="1" smtClean="0"/>
              <a:t>(</a:t>
            </a:r>
            <a:r>
              <a:rPr kumimoji="0" lang="zh-CN" altLang="en-US" sz="2400" b="1" smtClean="0"/>
              <a:t>个别事实</a:t>
            </a:r>
            <a:r>
              <a:rPr kumimoji="0" lang="en-US" altLang="zh-CN" sz="2400" b="1" smtClean="0"/>
              <a:t>)</a:t>
            </a:r>
          </a:p>
          <a:p>
            <a:pPr eaLnBrk="1" hangingPunct="1">
              <a:lnSpc>
                <a:spcPct val="80000"/>
              </a:lnSpc>
              <a:buFont typeface="Wingdings" pitchFamily="2" charset="2"/>
              <a:buNone/>
            </a:pPr>
            <a:r>
              <a:rPr kumimoji="0" lang="en-US" altLang="zh-CN" sz="2400" b="1" smtClean="0"/>
              <a:t>  </a:t>
            </a:r>
            <a:r>
              <a:rPr kumimoji="0" lang="zh-CN" altLang="en-US" sz="2400" b="1" smtClean="0">
                <a:solidFill>
                  <a:srgbClr val="FF0000"/>
                </a:solidFill>
              </a:rPr>
              <a:t>推出结论</a:t>
            </a:r>
            <a:r>
              <a:rPr kumimoji="0" lang="zh-CN" altLang="en-US" sz="2400" b="1" smtClean="0"/>
              <a:t>：路上有水。       </a:t>
            </a:r>
            <a:r>
              <a:rPr kumimoji="0" lang="en-US" altLang="zh-CN" sz="2400" b="1" smtClean="0"/>
              <a:t>(</a:t>
            </a:r>
            <a:r>
              <a:rPr kumimoji="0" lang="zh-CN" altLang="en-US" sz="2400" b="1" smtClean="0"/>
              <a:t>个别结论</a:t>
            </a:r>
            <a:r>
              <a:rPr kumimoji="0" lang="en-US" altLang="zh-CN" sz="2400" b="1" smtClean="0"/>
              <a:t>)</a:t>
            </a:r>
          </a:p>
          <a:p>
            <a:pPr eaLnBrk="1" hangingPunct="1">
              <a:lnSpc>
                <a:spcPct val="80000"/>
              </a:lnSpc>
            </a:pPr>
            <a:r>
              <a:rPr kumimoji="0" lang="zh-CN" altLang="en-US" sz="2400" b="1" smtClean="0"/>
              <a:t>例</a:t>
            </a:r>
            <a:r>
              <a:rPr kumimoji="0" lang="en-US" altLang="zh-CN" sz="2400" b="1" smtClean="0"/>
              <a:t>2</a:t>
            </a:r>
            <a:r>
              <a:rPr kumimoji="0" lang="zh-CN" altLang="en-US" sz="2400" b="1" smtClean="0"/>
              <a:t>：</a:t>
            </a:r>
          </a:p>
          <a:p>
            <a:pPr eaLnBrk="1" hangingPunct="1">
              <a:lnSpc>
                <a:spcPct val="80000"/>
              </a:lnSpc>
              <a:buFont typeface="Wingdings" pitchFamily="2" charset="2"/>
              <a:buNone/>
            </a:pPr>
            <a:r>
              <a:rPr kumimoji="0" lang="zh-CN" altLang="en-US" sz="2400" b="1" smtClean="0"/>
              <a:t> </a:t>
            </a:r>
            <a:r>
              <a:rPr kumimoji="0" lang="en-US" altLang="zh-CN" sz="2400" b="1" smtClean="0"/>
              <a:t>(</a:t>
            </a:r>
            <a:r>
              <a:rPr kumimoji="0" lang="zh-CN" altLang="en-US" sz="2400" b="1" smtClean="0"/>
              <a:t>大前提</a:t>
            </a:r>
            <a:r>
              <a:rPr kumimoji="0" lang="en-US" altLang="zh-CN" sz="2400" b="1" smtClean="0"/>
              <a:t>)</a:t>
            </a:r>
            <a:r>
              <a:rPr kumimoji="0" lang="zh-CN" altLang="en-US" sz="2400" b="1" smtClean="0"/>
              <a:t>：所有金属都导电。 </a:t>
            </a:r>
            <a:r>
              <a:rPr kumimoji="0" lang="en-US" altLang="zh-CN" sz="2400" b="1" smtClean="0"/>
              <a:t>(</a:t>
            </a:r>
            <a:r>
              <a:rPr kumimoji="0" lang="zh-CN" altLang="en-US" sz="2400" b="1" smtClean="0"/>
              <a:t>一般规律</a:t>
            </a:r>
            <a:r>
              <a:rPr kumimoji="0" lang="en-US" altLang="zh-CN" sz="2400" b="1" smtClean="0"/>
              <a:t>) </a:t>
            </a:r>
          </a:p>
          <a:p>
            <a:pPr eaLnBrk="1" hangingPunct="1">
              <a:lnSpc>
                <a:spcPct val="80000"/>
              </a:lnSpc>
              <a:buFont typeface="Wingdings" pitchFamily="2" charset="2"/>
              <a:buNone/>
            </a:pPr>
            <a:r>
              <a:rPr kumimoji="0" lang="en-US" altLang="zh-CN" sz="2400" b="1" smtClean="0"/>
              <a:t> (</a:t>
            </a:r>
            <a:r>
              <a:rPr kumimoji="0" lang="zh-CN" altLang="en-US" sz="2400" b="1" smtClean="0"/>
              <a:t>小前提</a:t>
            </a:r>
            <a:r>
              <a:rPr kumimoji="0" lang="en-US" altLang="zh-CN" sz="2400" b="1" smtClean="0"/>
              <a:t>)</a:t>
            </a:r>
            <a:r>
              <a:rPr kumimoji="0" lang="zh-CN" altLang="en-US" sz="2400" b="1" smtClean="0"/>
              <a:t>：铜是金属。             </a:t>
            </a:r>
            <a:r>
              <a:rPr kumimoji="0" lang="en-US" altLang="zh-CN" sz="2400" b="1" smtClean="0"/>
              <a:t>(</a:t>
            </a:r>
            <a:r>
              <a:rPr kumimoji="0" lang="zh-CN" altLang="en-US" sz="2400" b="1" smtClean="0"/>
              <a:t>个别事实</a:t>
            </a:r>
            <a:r>
              <a:rPr kumimoji="0" lang="en-US" altLang="zh-CN" sz="2400" b="1" smtClean="0"/>
              <a:t>)</a:t>
            </a:r>
          </a:p>
          <a:p>
            <a:pPr eaLnBrk="1" hangingPunct="1">
              <a:lnSpc>
                <a:spcPct val="80000"/>
              </a:lnSpc>
              <a:buFont typeface="Wingdings" pitchFamily="2" charset="2"/>
              <a:buNone/>
            </a:pPr>
            <a:r>
              <a:rPr kumimoji="0" lang="en-US" altLang="zh-CN" sz="2400" b="1" smtClean="0">
                <a:solidFill>
                  <a:srgbClr val="FF0000"/>
                </a:solidFill>
              </a:rPr>
              <a:t> </a:t>
            </a:r>
            <a:r>
              <a:rPr kumimoji="0" lang="zh-CN" altLang="en-US" sz="2400" b="1" smtClean="0">
                <a:solidFill>
                  <a:srgbClr val="FF0000"/>
                </a:solidFill>
              </a:rPr>
              <a:t>推出结论</a:t>
            </a:r>
            <a:r>
              <a:rPr kumimoji="0" lang="zh-CN" altLang="en-US" sz="2400" b="1" smtClean="0"/>
              <a:t>：铜能导电。            </a:t>
            </a:r>
            <a:r>
              <a:rPr kumimoji="0" lang="en-US" altLang="zh-CN" sz="2400" b="1" smtClean="0"/>
              <a:t>(</a:t>
            </a:r>
            <a:r>
              <a:rPr kumimoji="0" lang="zh-CN" altLang="en-US" sz="2400" b="1" smtClean="0"/>
              <a:t>个别结论</a:t>
            </a:r>
            <a:r>
              <a:rPr kumimoji="0" lang="en-US" altLang="zh-CN" sz="2400" b="1" smtClean="0"/>
              <a:t>)</a:t>
            </a:r>
          </a:p>
          <a:p>
            <a:pPr eaLnBrk="1" hangingPunct="1">
              <a:lnSpc>
                <a:spcPct val="80000"/>
              </a:lnSpc>
              <a:buFont typeface="Wingdings" pitchFamily="2" charset="2"/>
              <a:buNone/>
            </a:pPr>
            <a:endParaRPr kumimoji="0" lang="en-US" altLang="zh-CN" sz="2400" b="1" smtClean="0"/>
          </a:p>
          <a:p>
            <a:pPr eaLnBrk="1" hangingPunct="1">
              <a:lnSpc>
                <a:spcPct val="80000"/>
              </a:lnSpc>
              <a:buFont typeface="Wingdings" pitchFamily="2" charset="2"/>
              <a:buNone/>
            </a:pPr>
            <a:endParaRPr kumimoji="0" lang="en-US" altLang="zh-CN" sz="2200" b="1" smtClean="0"/>
          </a:p>
        </p:txBody>
      </p:sp>
    </p:spTree>
    <p:extLst>
      <p:ext uri="{BB962C8B-B14F-4D97-AF65-F5344CB8AC3E}">
        <p14:creationId xmlns:p14="http://schemas.microsoft.com/office/powerpoint/2010/main" val="88383639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43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43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43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43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143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143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143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3" name="Rectangle 3"/>
          <p:cNvSpPr>
            <a:spLocks noGrp="1" noRot="1" noChangeArrowheads="1"/>
          </p:cNvSpPr>
          <p:nvPr>
            <p:ph type="body" idx="1"/>
          </p:nvPr>
        </p:nvSpPr>
        <p:spPr>
          <a:xfrm>
            <a:off x="685800" y="1629271"/>
            <a:ext cx="7631113" cy="3383905"/>
          </a:xfrm>
        </p:spPr>
        <p:txBody>
          <a:bodyPr/>
          <a:lstStyle/>
          <a:p>
            <a:r>
              <a:rPr kumimoji="0" lang="zh-CN" altLang="en-US" b="1" dirty="0" smtClean="0">
                <a:ea typeface="黑体" pitchFamily="2" charset="-122"/>
              </a:rPr>
              <a:t>数理逻辑：</a:t>
            </a:r>
            <a:r>
              <a:rPr kumimoji="0" lang="zh-CN" altLang="en-US" b="1" dirty="0" smtClean="0"/>
              <a:t>是用</a:t>
            </a:r>
            <a:r>
              <a:rPr kumimoji="0" lang="zh-CN" altLang="en-US" b="1" dirty="0" smtClean="0">
                <a:solidFill>
                  <a:srgbClr val="FF0000"/>
                </a:solidFill>
              </a:rPr>
              <a:t>数学的方法</a:t>
            </a:r>
            <a:r>
              <a:rPr kumimoji="0" lang="zh-CN" altLang="en-US" b="1" dirty="0" smtClean="0"/>
              <a:t>研究形式逻辑。</a:t>
            </a:r>
          </a:p>
          <a:p>
            <a:pPr>
              <a:buFont typeface="Wingdings" pitchFamily="2" charset="2"/>
              <a:buNone/>
            </a:pPr>
            <a:r>
              <a:rPr kumimoji="0" lang="zh-CN" altLang="en-US" b="1" dirty="0" smtClean="0"/>
              <a:t>   所谓“数学方法”：是建立一套有严格定义的符号，即建立一套形式语言，来研究形式逻辑。所以数理逻辑也称为“</a:t>
            </a:r>
            <a:r>
              <a:rPr kumimoji="0" lang="zh-CN" altLang="en-US" b="1" dirty="0" smtClean="0">
                <a:ea typeface="黑体" pitchFamily="2" charset="-122"/>
              </a:rPr>
              <a:t>符号逻辑</a:t>
            </a:r>
            <a:r>
              <a:rPr kumimoji="0" lang="zh-CN" altLang="en-US" b="1" dirty="0" smtClean="0"/>
              <a:t>”。</a:t>
            </a:r>
          </a:p>
          <a:p>
            <a:pPr>
              <a:buFont typeface="Wingdings" pitchFamily="2" charset="2"/>
              <a:buNone/>
            </a:pPr>
            <a:r>
              <a:rPr kumimoji="0" lang="zh-CN" altLang="en-US" b="1" dirty="0" smtClean="0"/>
              <a:t>      </a:t>
            </a:r>
          </a:p>
        </p:txBody>
      </p:sp>
    </p:spTree>
    <p:extLst>
      <p:ext uri="{BB962C8B-B14F-4D97-AF65-F5344CB8AC3E}">
        <p14:creationId xmlns:p14="http://schemas.microsoft.com/office/powerpoint/2010/main" val="420499161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barn(outVertical)">
                                      <p:cBhvr>
                                        <p:cTn id="7" dur="500"/>
                                        <p:tgtEl>
                                          <p:spTgt spid="15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barn(outVertical)">
                                      <p:cBhvr>
                                        <p:cTn id="12" dur="500"/>
                                        <p:tgtEl>
                                          <p:spTgt spid="153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barn(outVertical)">
                                      <p:cBhvr>
                                        <p:cTn id="17" dur="500"/>
                                        <p:tgtEl>
                                          <p:spTgt spid="153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theme/theme1.xml><?xml version="1.0" encoding="utf-8"?>
<a:theme xmlns:a="http://schemas.openxmlformats.org/drawingml/2006/main" name="模版-微积分">
  <a:themeElements>
    <a:clrScheme name="模版-微积分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模版-微积分">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模版-微积分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版-微积分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版-微积分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版-微积分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版-微积分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版-微积分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版-微积分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模版-微积分</Template>
  <TotalTime>12306</TotalTime>
  <Words>4309</Words>
  <Application>Microsoft Office PowerPoint</Application>
  <PresentationFormat>全屏显示(4:3)</PresentationFormat>
  <Paragraphs>513</Paragraphs>
  <Slides>64</Slides>
  <Notes>0</Notes>
  <HiddenSlides>0</HiddenSlides>
  <MMClips>0</MMClips>
  <ScaleCrop>false</ScaleCrop>
  <HeadingPairs>
    <vt:vector size="8" baseType="variant">
      <vt:variant>
        <vt:lpstr>主题</vt:lpstr>
      </vt:variant>
      <vt:variant>
        <vt:i4>1</vt:i4>
      </vt:variant>
      <vt:variant>
        <vt:lpstr>嵌入 OLE 服务器</vt:lpstr>
      </vt:variant>
      <vt:variant>
        <vt:i4>3</vt:i4>
      </vt:variant>
      <vt:variant>
        <vt:lpstr>幻灯片标题</vt:lpstr>
      </vt:variant>
      <vt:variant>
        <vt:i4>64</vt:i4>
      </vt:variant>
      <vt:variant>
        <vt:lpstr>自定义放映</vt:lpstr>
      </vt:variant>
      <vt:variant>
        <vt:i4>1</vt:i4>
      </vt:variant>
    </vt:vector>
  </HeadingPairs>
  <TitlesOfParts>
    <vt:vector size="69" baseType="lpstr">
      <vt:lpstr>模版-微积分</vt:lpstr>
      <vt:lpstr>Photo Editor 照片</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第一部分  数理逻辑</vt:lpstr>
      <vt:lpstr>推理方法</vt:lpstr>
      <vt:lpstr>PowerPoint 演示文稿</vt:lpstr>
      <vt:lpstr>逻辑的历史</vt:lpstr>
      <vt:lpstr>PowerPoint 演示文稿</vt:lpstr>
      <vt:lpstr>PowerPoint 演示文稿</vt:lpstr>
      <vt:lpstr>数理逻辑与计算机</vt:lpstr>
      <vt:lpstr>钱学森谈“计算机与数理逻辑”</vt:lpstr>
      <vt:lpstr>PowerPoint 演示文稿</vt:lpstr>
      <vt:lpstr>PowerPoint 演示文稿</vt:lpstr>
      <vt:lpstr>PowerPoint 演示文稿</vt:lpstr>
      <vt:lpstr>PowerPoint 演示文稿</vt:lpstr>
      <vt:lpstr>PowerPoint 演示文稿</vt:lpstr>
      <vt:lpstr>PowerPoint 演示文稿</vt:lpstr>
      <vt:lpstr>EXAMPLE 1  </vt:lpstr>
      <vt:lpstr>EXAMPLE 2 2  </vt:lpstr>
      <vt:lpstr>PowerPoint 演示文稿</vt:lpstr>
      <vt:lpstr>PowerPoint 演示文稿</vt:lpstr>
      <vt:lpstr>判定下面这些句子哪些是命题。</vt:lpstr>
      <vt:lpstr>PowerPoint 演示文稿</vt:lpstr>
      <vt:lpstr>原子命题与复合命题</vt:lpstr>
      <vt:lpstr>二、联结词复合命题</vt:lpstr>
      <vt:lpstr>1. 否定“”（一元联结词） </vt:lpstr>
      <vt:lpstr>EXAMPLE 4 2  </vt:lpstr>
      <vt:lpstr>2. 合取“∧”（二元联结词）</vt:lpstr>
      <vt:lpstr>EXAMPLE 5 2  </vt:lpstr>
      <vt:lpstr>3. 析取“∨”、异或“  ”</vt:lpstr>
      <vt:lpstr>3.1 析取“∨”（二元联结词）</vt:lpstr>
      <vt:lpstr>3.2 异或“  ”（二元联结词）</vt:lpstr>
      <vt:lpstr>3.3 异或的另一种表示</vt:lpstr>
      <vt:lpstr>PowerPoint 演示文稿</vt:lpstr>
      <vt:lpstr>4. 蕴涵(条件)“”</vt:lpstr>
      <vt:lpstr>PowerPoint 演示文稿</vt:lpstr>
      <vt:lpstr>EXAMPLE 7 2  </vt:lpstr>
      <vt:lpstr>PowerPoint 演示文稿</vt:lpstr>
      <vt:lpstr>PowerPoint 演示文稿</vt:lpstr>
      <vt:lpstr>PowerPoint 演示文稿</vt:lpstr>
      <vt:lpstr>5.等价(双条件）“⇄”或“↔”</vt:lpstr>
      <vt:lpstr>PQ的真值：</vt:lpstr>
      <vt:lpstr>本节小结：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练习3</vt:lpstr>
      <vt:lpstr>分圆术</vt:lpstr>
    </vt:vector>
  </TitlesOfParts>
  <Company>ruc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第一节  函  数</dc:title>
  <dc:creator>lihao@ruc</dc:creator>
  <cp:lastModifiedBy>微软用户</cp:lastModifiedBy>
  <cp:revision>1007</cp:revision>
  <cp:lastPrinted>2017-06-03T11:49:04Z</cp:lastPrinted>
  <dcterms:created xsi:type="dcterms:W3CDTF">1999-09-06T23:59:14Z</dcterms:created>
  <dcterms:modified xsi:type="dcterms:W3CDTF">2019-11-07T05:43:50Z</dcterms:modified>
</cp:coreProperties>
</file>