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61" r:id="rId1"/>
  </p:sldMasterIdLst>
  <p:notesMasterIdLst>
    <p:notesMasterId r:id="rId2"/>
  </p:notesMasterIdLst>
  <p:sldIdLst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</p:sldIdLst>
  <p:sldSz type="screen4x3" cy="6858000" cx="9144000"/>
  <p:notesSz cx="6858000" cy="9144000"/>
  <p:defaultTextStyle>
    <a:lvl1pPr algn="l" eaLnBrk="1" fontAlgn="base" hangingPunct="1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Verdana" pitchFamily="0" charset="0"/>
        <a:ea typeface="宋体" pitchFamily="0" charset="-122"/>
        <a:sym typeface="Verdana" pitchFamily="0" charset="0"/>
      </a:defRPr>
    </a:lvl1pPr>
    <a:lvl2pPr algn="l" eaLnBrk="1" fontAlgn="base" hangingPunct="1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Verdana" pitchFamily="0" charset="0"/>
        <a:ea typeface="宋体" pitchFamily="0" charset="-122"/>
        <a:sym typeface="Verdana" pitchFamily="0" charset="0"/>
      </a:defRPr>
    </a:lvl2pPr>
    <a:lvl3pPr algn="l" eaLnBrk="1" fontAlgn="base" hangingPunct="1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Verdana" pitchFamily="0" charset="0"/>
        <a:ea typeface="宋体" pitchFamily="0" charset="-122"/>
        <a:sym typeface="Verdana" pitchFamily="0" charset="0"/>
      </a:defRPr>
    </a:lvl3pPr>
    <a:lvl4pPr algn="l" eaLnBrk="1" fontAlgn="base" hangingPunct="1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Verdana" pitchFamily="0" charset="0"/>
        <a:ea typeface="宋体" pitchFamily="0" charset="-122"/>
        <a:sym typeface="Verdana" pitchFamily="0" charset="0"/>
      </a:defRPr>
    </a:lvl4pPr>
    <a:lvl5pPr algn="l" eaLnBrk="1" fontAlgn="base" hangingPunct="1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Verdana" pitchFamily="0" charset="0"/>
        <a:ea typeface="宋体" pitchFamily="0" charset="-122"/>
        <a:sym typeface="Verdana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slideViewPr>
    <p:cSldViewPr showGuides="0" snapToGrid="1" snapToObjects="0">
      <p:cViewPr varScale="1">
        <p:scale>
          <a:sx n="166" d="100"/>
          <a:sy n="166" d="100"/>
        </p:scale>
        <p:origin x="-160" y="-104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0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zh-CN" sz="1200" lang="en-US">
              <a:latin typeface="Arial" pitchFamily="0" charset="0"/>
            </a:endParaRPr>
          </a:p>
        </p:txBody>
      </p:sp>
      <p:sp>
        <p:nvSpPr>
          <p:cNvPr id="1048761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endParaRPr altLang="zh-CN" sz="1200" lang="en-US">
              <a:latin typeface="Arial" pitchFamily="0" charset="0"/>
            </a:endParaRPr>
          </a:p>
        </p:txBody>
      </p:sp>
      <p:sp>
        <p:nvSpPr>
          <p:cNvPr id="1048762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63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4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zh-CN" sz="1200" lang="en-US">
              <a:latin typeface="Arial" pitchFamily="0" charset="0"/>
            </a:endParaRPr>
          </a:p>
        </p:txBody>
      </p:sp>
      <p:sp>
        <p:nvSpPr>
          <p:cNvPr id="1048765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宋体" pitchFamily="0" charset="-122"/>
        <a:sym typeface="Verdana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宋体" pitchFamily="0" charset="-122"/>
        <a:sym typeface="Verdana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宋体" pitchFamily="0" charset="-122"/>
        <a:sym typeface="Verdana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宋体" pitchFamily="0" charset="-122"/>
        <a:sym typeface="Verdana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宋体" pitchFamily="0" charset="-122"/>
        <a:sym typeface="Verdana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59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59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2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71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1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60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60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61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1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61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1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62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2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62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2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63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3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zh-CN" sz="1200" lang="en-US">
                <a:latin typeface="Arial" pitchFamily="0" charset="0"/>
              </a:rPr>
              <a:pPr algn="r" lvl="0"/>
            </a:fld>
            <a:endParaRPr altLang="zh-CN" sz="1200" lang="en-US">
              <a:latin typeface="Arial" pitchFamily="0" charset="0"/>
            </a:endParaRPr>
          </a:p>
        </p:txBody>
      </p:sp>
      <p:sp>
        <p:nvSpPr>
          <p:cNvPr id="104870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1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pattFill prst="pct5">
          <a:fgClr>
            <a:schemeClr val="dk2"/>
          </a:fgClr>
          <a:bgClr>
            <a:schemeClr val="lt1"/>
          </a:bgClr>
        </a:pattFill>
      </p:bgPr>
    </p:bg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"/>
          <p:cNvSpPr/>
          <p:nvPr/>
        </p:nvSpPr>
        <p:spPr bwMode="auto">
          <a:xfrm rot="0">
            <a:off x="685800" y="2393950"/>
            <a:ext cx="7772400" cy="109537"/>
          </a:xfrm>
          <a:custGeom>
            <a:avLst/>
            <a:ahLst/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sp>
      <p:sp>
        <p:nvSpPr>
          <p:cNvPr id="1048586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7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  <p:sp>
        <p:nvSpPr>
          <p:cNvPr id="1048588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9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indent="0" marL="0">
              <a:buFont typeface="Wingdings" pitchFamily="2" charset="2"/>
              <a:buNone/>
              <a:defRPr sz="2800"/>
            </a:lvl1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8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altLang="en-US" lang="zh-CN"/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altLang="en-US" lang="zh-CN"/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bl">
  <p:cSld name="Title and Table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4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0" fontAlgn="base" hangingPunct="0" indent="-469900" latinLnBrk="0" lvl="0" marL="469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o"/>
            </a:pPr>
            <a:endParaRPr altLang="en-US" baseline="0" b="0" cap="none" sz="3000" i="0" kern="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hart">
  <p:cSld name="Title and Char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7" name="Chart Placeholder 2"/>
          <p:cNvSpPr>
            <a:spLocks noGrp="1"/>
          </p:cNvSpPr>
          <p:nvPr>
            <p:ph type="chart" idx="1"/>
          </p:nvPr>
        </p:nvSpPr>
        <p:spPr>
          <a:xfrm>
            <a:off x="566738" y="1752600"/>
            <a:ext cx="8001000" cy="42672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0" fontAlgn="base" hangingPunct="0" indent="-469900" latinLnBrk="0" lvl="0" marL="469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o"/>
            </a:pPr>
            <a:endParaRPr altLang="en-US" baseline="0" b="0" cap="none" sz="3000" i="0" kern="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altLang="en-US" lang="zh-CN"/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5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55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altLang="en-US" lang="zh-CN"/>
          </a:p>
        </p:txBody>
      </p:sp>
      <p:sp>
        <p:nvSpPr>
          <p:cNvPr id="1048756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altLang="en-US" lang="zh-CN"/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altLang="en-US" lang="zh-CN"/>
          </a:p>
        </p:txBody>
      </p:sp>
      <p:sp>
        <p:nvSpPr>
          <p:cNvPr id="10487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5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altLang="en-US" lang="zh-CN"/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4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altLang="en-US" lang="zh-CN"/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4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None/>
            </a:pPr>
            <a:endParaRPr altLang="en-US" baseline="0" b="0" cap="none" sz="3200" i="0" kern="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  <p:sp>
        <p:nvSpPr>
          <p:cNvPr id="104874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pattFill prst="pct5">
          <a:fgClr>
            <a:schemeClr val="dk2"/>
          </a:fgClr>
          <a:bgClr>
            <a:schemeClr val="lt1"/>
          </a:bgClr>
        </a:pattFill>
      </p:bgPr>
    </p:bg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/>
        </p:nvSpPr>
        <p:spPr bwMode="auto">
          <a:xfrm rot="0">
            <a:off x="609600" y="1566862"/>
            <a:ext cx="7958137" cy="109537"/>
          </a:xfrm>
          <a:custGeom>
            <a:avLst/>
            <a:ahLst/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sp>
      <p:sp>
        <p:nvSpPr>
          <p:cNvPr id="1048579" name=""/>
          <p:cNvSpPr/>
          <p:nvPr/>
        </p:nvSpPr>
        <p:spPr>
          <a:xfrm rot="0" flipV="1">
            <a:off x="609600" y="6172200"/>
            <a:ext cx="7924800" cy="0"/>
          </a:xfrm>
          <a:prstGeom prst="line"/>
          <a:noFill/>
          <a:ln w="317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sp>
      <p:sp>
        <p:nvSpPr>
          <p:cNvPr id="1048580" name=""/>
          <p:cNvSpPr/>
          <p:nvPr>
            <p:ph type="dt" sz="half" idx="2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zh-CN" sz="1200" lang="en-US"/>
          </a:p>
        </p:txBody>
      </p:sp>
      <p:sp>
        <p:nvSpPr>
          <p:cNvPr id="104858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ctr" lvl="0"/>
            <a:endParaRPr altLang="zh-CN" sz="1200" lang="en-US"/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algn="r" lvl="0"/>
            <a:fld id="{566ABCEB-ACFC-4714-9973-3DA970169C29}" type="slidenum">
              <a:rPr altLang="zh-CN" sz="1200" lang="en-US"/>
              <a:pPr algn="r" lvl="0"/>
            </a:fld>
            <a:endParaRPr altLang="zh-CN" sz="12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/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3800" kumimoji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3800" kumimoji="1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3800" kumimoji="1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3800" kumimoji="1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3800" kumimoji="1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algn="l" eaLnBrk="0" fontAlgn="base" hangingPunct="0" indent="-469900" marL="469900" rtl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3000" kumimoji="1">
          <a:solidFill>
            <a:schemeClr val="tx1"/>
          </a:solidFill>
          <a:latin typeface="+mn-lt"/>
          <a:ea typeface="+mn-ea"/>
          <a:cs typeface="宋体" charset="0"/>
        </a:defRPr>
      </a:lvl1pPr>
      <a:lvl2pPr algn="l" eaLnBrk="0" fontAlgn="base" hangingPunct="0" indent="-436563" marL="908050" rtl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600" kumimoji="1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395288" marL="1304925" rtl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2300" kumimoji="1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387350" marL="1693863" rtl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000" kumimoji="1"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398463" marL="2093913" rtl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 kumimoji="1">
          <a:solidFill>
            <a:schemeClr val="tx1"/>
          </a:solidFill>
          <a:latin typeface="+mn-lt"/>
          <a:ea typeface="+mn-ea"/>
        </a:defRPr>
      </a:lvl5pPr>
      <a:lvl6pPr algn="l" fontAlgn="base" indent="-398463" marL="2551113" rtl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algn="l" fontAlgn="base" indent="-398463" marL="3008313" rtl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algn="l" fontAlgn="base" indent="-398463" marL="3465513" rtl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algn="l" fontAlgn="base" indent="-398463" marL="3922713" rtl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ctrTitle" sz="full" idx="4294967295"/>
          </p:nvPr>
        </p:nvSpPr>
        <p:spPr>
          <a:xfrm rot="0">
            <a:off x="685800" y="990600"/>
            <a:ext cx="7772400" cy="13716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>
              <a:defRPr sz="3800"/>
            </a:lvl1pPr>
          </a:lstStyle>
          <a:p>
            <a:pPr eaLnBrk="1" hangingPunct="1" latinLnBrk="1" lvl="0"/>
            <a:r>
              <a:rPr altLang="en-US" sz="4000" lang="zh-CN"/>
              <a:t>运筹学</a:t>
            </a:r>
          </a:p>
        </p:txBody>
      </p:sp>
      <p:sp>
        <p:nvSpPr>
          <p:cNvPr id="1048592" name=""/>
          <p:cNvSpPr/>
          <p:nvPr>
            <p:ph type="subTitle" sz="full" idx="4294967295"/>
          </p:nvPr>
        </p:nvSpPr>
        <p:spPr>
          <a:xfrm rot="0">
            <a:off x="1447800" y="3429000"/>
            <a:ext cx="7010400" cy="1600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000">
                <a:solidFill>
                  <a:schemeClr val="dk1"/>
                </a:solidFill>
              </a:defRPr>
            </a:lvl1pPr>
            <a:lvl2pPr algn="ctr" marL="471487">
              <a:buNone/>
            </a:lvl2pPr>
            <a:lvl3pPr algn="ctr" marL="909637">
              <a:buNone/>
            </a:lvl3pPr>
            <a:lvl4pPr algn="ctr" marL="1306512">
              <a:buNone/>
            </a:lvl4pPr>
            <a:lvl5pPr algn="ctr" marL="1695450">
              <a:buNone/>
            </a:lvl5pPr>
          </a:lstStyle>
          <a:p>
            <a:pPr algn="l" eaLnBrk="1" hangingPunct="1" latinLnBrk="1" lvl="0">
              <a:buNone/>
            </a:pPr>
            <a:r>
              <a:rPr altLang="zh-CN" sz="2800" lang="en-US"/>
              <a:t>Operations Research 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决策问题解决的过程</a:t>
            </a:r>
          </a:p>
        </p:txBody>
      </p:sp>
      <p:sp>
        <p:nvSpPr>
          <p:cNvPr id="1048636" name=""/>
          <p:cNvSpPr/>
          <p:nvPr>
            <p:ph type="body" sz="full" idx="1"/>
          </p:nvPr>
        </p:nvSpPr>
        <p:spPr>
          <a:xfrm rot="0">
            <a:off x="566737" y="1752600"/>
            <a:ext cx="8001000" cy="43402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zh-CN" sz="2100" lang="en-US"/>
              <a:t>1. </a:t>
            </a:r>
            <a:r>
              <a:rPr altLang="en-US" sz="2100" lang="zh-CN"/>
              <a:t>认清问题；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CN" sz="2100" lang="en-US"/>
              <a:t>2. </a:t>
            </a:r>
            <a:r>
              <a:rPr altLang="en-US" sz="2100" lang="zh-CN"/>
              <a:t>找出一些可供选择的方案；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CN" sz="2100" lang="en-US"/>
              <a:t>3. </a:t>
            </a:r>
            <a:r>
              <a:rPr altLang="en-US" sz="2100" lang="zh-CN"/>
              <a:t>确定目标或评估方案的标准；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CN" sz="2100" lang="en-US"/>
              <a:t>4. </a:t>
            </a:r>
            <a:r>
              <a:rPr altLang="en-US" sz="2100" lang="zh-CN"/>
              <a:t>评估各个方案；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CN" sz="2100" lang="en-US"/>
              <a:t>5. </a:t>
            </a:r>
            <a:r>
              <a:rPr altLang="en-US" sz="2100" lang="zh-CN"/>
              <a:t>选出一个最优的方案：决策；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CN" sz="2100" lang="en-US"/>
              <a:t>6. </a:t>
            </a:r>
            <a:r>
              <a:rPr altLang="en-US" sz="2100" lang="zh-CN"/>
              <a:t>执行此方案：回到实践中；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CN" sz="2100" lang="en-US"/>
              <a:t>7. </a:t>
            </a:r>
            <a:r>
              <a:rPr altLang="en-US" sz="2100" lang="zh-CN"/>
              <a:t>进行后评估：考察问题是否得到完满解决；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100" lang="zh-CN"/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   </a:t>
            </a:r>
            <a:r>
              <a:rPr altLang="zh-CN" sz="2100" lang="en-US"/>
              <a:t>1</a:t>
            </a:r>
            <a:r>
              <a:rPr altLang="en-US" sz="2100" lang="zh-CN"/>
              <a:t>、</a:t>
            </a:r>
            <a:r>
              <a:rPr altLang="zh-CN" sz="2100" lang="en-US"/>
              <a:t>2</a:t>
            </a:r>
            <a:r>
              <a:rPr altLang="en-US" sz="2100" lang="zh-CN"/>
              <a:t>、</a:t>
            </a:r>
            <a:r>
              <a:rPr altLang="zh-CN" sz="2100" lang="en-US"/>
              <a:t>3</a:t>
            </a:r>
            <a:r>
              <a:rPr altLang="en-US" sz="2100" lang="zh-CN"/>
              <a:t>：形成问题；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   </a:t>
            </a:r>
            <a:r>
              <a:rPr altLang="zh-CN" sz="2100" lang="en-US"/>
              <a:t>4</a:t>
            </a:r>
            <a:r>
              <a:rPr altLang="en-US" sz="2100" lang="zh-CN"/>
              <a:t>、</a:t>
            </a:r>
            <a:r>
              <a:rPr altLang="zh-CN" sz="2100" lang="en-US"/>
              <a:t>5</a:t>
            </a:r>
            <a:r>
              <a:rPr altLang="en-US" sz="2100" lang="zh-CN"/>
              <a:t>：分析问题：定性分析与定量分析。构成决策。</a:t>
            </a:r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运筹学在管理中的应用</a:t>
            </a:r>
          </a:p>
        </p:txBody>
      </p:sp>
      <p:sp>
        <p:nvSpPr>
          <p:cNvPr id="1048638" name=""/>
          <p:cNvSpPr/>
          <p:nvPr>
            <p:ph type="body"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生产计划：生产作业的计划、日程表的编排、合理下料、配		料问题、物料管理等，追求利润最大化和成本最		小化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库存管理：多种物资库存量的管理，库存方式、库存量等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运输问题：确定最小成本的运输线路、物资的调拨、运输工		具的调度以及建厂地址的选择等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人事管理：对人员的需求和使用的预测，确定人员编制、人		员合理分配，建立人才评价体系等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市场营销：广告预算、媒介选择、定价、产品开发与销售计		划制定等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财务和会计：预测、贷款、成本分析、定价、证券管理、现		    金管理等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设备维修、更新，项目选择、评价，工程优化设计与管理等</a:t>
            </a:r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运筹学在管理中的应用</a:t>
            </a:r>
          </a:p>
        </p:txBody>
      </p:sp>
      <p:sp>
        <p:nvSpPr>
          <p:cNvPr id="1048640" name=""/>
          <p:cNvSpPr/>
          <p:nvPr>
            <p:ph type="body"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弗兰茨</a:t>
            </a:r>
            <a:r>
              <a:rPr altLang="zh-CN" lang="en-US">
                <a:latin typeface="Arial" pitchFamily="0" charset="0"/>
              </a:rPr>
              <a:t>·</a:t>
            </a:r>
            <a:r>
              <a:rPr altLang="en-US" lang="zh-CN"/>
              <a:t>厄德曼（</a:t>
            </a:r>
            <a:r>
              <a:rPr altLang="zh-CN" lang="en-US"/>
              <a:t>Frany Edlman</a:t>
            </a:r>
            <a:r>
              <a:rPr altLang="en-US" lang="zh-CN"/>
              <a:t>）奖</a:t>
            </a:r>
          </a:p>
          <a:p>
            <a:pPr eaLnBrk="1" hangingPunct="1" latinLnBrk="1" lvl="1"/>
            <a:r>
              <a:rPr altLang="zh-CN" lang="en-US"/>
              <a:t>国际运筹与管理科学协会（INFORMS</a:t>
            </a:r>
            <a:r>
              <a:rPr altLang="en-US" lang="zh-CN"/>
              <a:t>）和它的管理科学实践学会（</a:t>
            </a:r>
            <a:r>
              <a:rPr altLang="zh-CN" lang="en-US"/>
              <a:t>College for the Practice of the Management Sciences</a:t>
            </a:r>
            <a:r>
              <a:rPr altLang="en-US" lang="zh-CN"/>
              <a:t>）主持评奖</a:t>
            </a:r>
          </a:p>
          <a:p>
            <a:pPr eaLnBrk="1" hangingPunct="1" latinLnBrk="1" lvl="1"/>
            <a:r>
              <a:rPr altLang="en-US" lang="zh-CN"/>
              <a:t>为奖励运筹学在管理中的应用的卓越成就设立的</a:t>
            </a:r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运筹学在管理中的应用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566737" y="1752600"/>
          <a:ext cx="8001000" cy="4386262"/>
        </p:xfrm>
        <a:graphic>
          <a:graphicData uri="http://schemas.openxmlformats.org/drawingml/2006/table">
            <a:tbl>
              <a:tblPr/>
              <a:tblGrid>
                <a:gridCol w="1497012"/>
                <a:gridCol w="4194175"/>
                <a:gridCol w="846137"/>
                <a:gridCol w="1463675"/>
              </a:tblGrid>
              <a:tr h="639762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组织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应用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Interface</a:t>
                      </a:r>
                    </a:p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期刊号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每年节支（美元）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联合航空公司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满足乘客需求前提下以最低成本进行订票及安排机场工作班次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1-2/1986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600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万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58774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Citgo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石油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优化炼油程序及产品供应、配送及营销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1-2/1987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7000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万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AT&amp;T 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优化商业用户的电话销售中心选址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1-2/1990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4.06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亿 ，更多销售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0049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标准品牌公司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控制成品库存（制定最优再订购点和订购量，确保安全库存）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12/1981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380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万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施乐公司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通过战略调整缩短维修机器的反应时间改进维修人员的生产率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11/1975</a:t>
                      </a:r>
                    </a:p>
                    <a:p>
                      <a:pPr algn="l" indent="-469900" latinLnBrk="1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第二部分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生产率提高</a:t>
                      </a: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50%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以上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宝洁公司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重新设计北美生产和分销系统以降低成本并加快市场进入速度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1-2/1997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2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亿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4637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法国国家铁路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制定最优铁路时刻表并调整铁路日运营量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1-2/1998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1500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万更多年收入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4637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Delta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航空公司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进行上千个国内航线的飞机优化配置来最大化利润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1-2/1994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亿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06387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IBM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重组全球供应链，保持最小库存的同时满足客户需求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1-2/2000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第一年</a:t>
                      </a: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7.5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亿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03212"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Merit</a:t>
                      </a: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青铜制品公司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安装统计销售预测和成品库存管理系统，改进客户服务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zh-CN" b="0" sz="1200" lang="en-US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1-2/1993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469900" lvl="0" marL="469900">
                        <a:buClr>
                          <a:schemeClr val="accent2"/>
                        </a:buClr>
                        <a:buFont typeface="Wingdings" pitchFamily="0" charset="2"/>
                        <a:buNone/>
                      </a:pPr>
                      <a:r>
                        <a:rPr altLang="en-US" b="0" sz="1200" lang="zh-CN">
                          <a:solidFill>
                            <a:srgbClr val="000000"/>
                          </a:solidFill>
                          <a:latin typeface="宋体" pitchFamily="0" charset="-122"/>
                        </a:rPr>
                        <a:t>更优的服务</a:t>
                      </a:r>
                    </a:p>
                  </a:txBody>
                  <a:tcPr marL="91440" marR="91440" marT="45723" marB="45723" anchor="t" vert="horz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 advClick="1">
    <p:blinds dir="vert"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运筹学方法的使用（美国，</a:t>
            </a:r>
            <a:r>
              <a:rPr altLang="zh-CN" lang="en-US"/>
              <a:t>1983</a:t>
            </a:r>
            <a:r>
              <a:rPr altLang="en-US" lang="zh-CN"/>
              <a:t>）</a:t>
            </a:r>
          </a:p>
        </p:txBody>
      </p:sp>
      <p:pic>
        <p:nvPicPr>
          <p:cNvPr id="2097152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01737" y="1752600"/>
            <a:ext cx="6731000" cy="42672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fast" advClick="1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1" name=""/>
          <p:cNvSpPr/>
          <p:nvPr>
            <p:ph type="title" sz="full" idx="0"/>
          </p:nvPr>
        </p:nvSpPr>
        <p:spPr>
          <a:xfrm rot="0">
            <a:off x="179387" y="765175"/>
            <a:ext cx="9361488" cy="7207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br/>
            <a:br/>
            <a:r>
              <a:rPr altLang="en-US" sz="3200" lang="zh-CN"/>
              <a:t>运筹学方法的使用（中国，</a:t>
            </a:r>
            <a:r>
              <a:rPr altLang="zh-CN" sz="3200" lang="en-US"/>
              <a:t>2000</a:t>
            </a:r>
            <a:r>
              <a:rPr altLang="en-US" sz="3200" lang="zh-CN"/>
              <a:t>后，随机抽样）</a:t>
            </a:r>
          </a:p>
        </p:txBody>
      </p:sp>
      <p:pic>
        <p:nvPicPr>
          <p:cNvPr id="2097153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311275" y="1752600"/>
            <a:ext cx="6511925" cy="42672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fast" advClick="1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5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关于学习运筹学的一点建议</a:t>
            </a:r>
          </a:p>
        </p:txBody>
      </p:sp>
      <p:sp>
        <p:nvSpPr>
          <p:cNvPr id="1048716" name=""/>
          <p:cNvSpPr/>
          <p:nvPr>
            <p:ph type="body"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学习运筹学要结合实际的应用，不要被一些概念、理论的困难吓倒。</a:t>
            </a:r>
          </a:p>
          <a:p>
            <a:pPr eaLnBrk="1" hangingPunct="1" latinLnBrk="1" lvl="0"/>
            <a:r>
              <a:rPr altLang="en-US" lang="zh-CN"/>
              <a:t>学习的重点放在：</a:t>
            </a:r>
          </a:p>
          <a:p>
            <a:pPr eaLnBrk="1" hangingPunct="1" latinLnBrk="1" lvl="1"/>
            <a:r>
              <a:rPr altLang="en-US" lang="zh-CN"/>
              <a:t>认识模型</a:t>
            </a:r>
          </a:p>
          <a:p>
            <a:pPr eaLnBrk="1" hangingPunct="1" latinLnBrk="1" lvl="1"/>
            <a:r>
              <a:rPr altLang="en-US" lang="zh-CN"/>
              <a:t>建立模型</a:t>
            </a:r>
          </a:p>
          <a:p>
            <a:pPr eaLnBrk="1" hangingPunct="1" latinLnBrk="1" lvl="1"/>
            <a:r>
              <a:rPr altLang="en-US" lang="zh-CN"/>
              <a:t>掌握原理</a:t>
            </a:r>
          </a:p>
          <a:p>
            <a:pPr eaLnBrk="1" hangingPunct="1" latinLnBrk="1" lvl="0"/>
            <a:r>
              <a:rPr altLang="en-US" lang="zh-CN"/>
              <a:t>问题的求解，交给计算机软件去处理。</a:t>
            </a:r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" descr="Large confetti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>
                <a:latin typeface="Times New Roman" pitchFamily="0" charset="0"/>
              </a:rPr>
              <a:t>本课程的教材及参考书</a:t>
            </a:r>
          </a:p>
        </p:txBody>
      </p:sp>
      <p:sp>
        <p:nvSpPr>
          <p:cNvPr id="1048718" name=""/>
          <p:cNvSpPr/>
          <p:nvPr>
            <p:ph type="body" sz="full" idx="1"/>
          </p:nvPr>
        </p:nvSpPr>
        <p:spPr>
          <a:xfrm rot="0">
            <a:off x="107950" y="1916112"/>
            <a:ext cx="8351837" cy="45370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indent="0" latinLnBrk="1" lvl="0" marL="0">
              <a:buNone/>
            </a:pPr>
            <a:r>
              <a:rPr altLang="en-US" lang="zh-CN">
                <a:latin typeface="华文细黑" pitchFamily="0" charset="-122"/>
                <a:ea typeface="华文细黑" pitchFamily="0" charset="-122"/>
              </a:rPr>
              <a:t>选用教材 </a:t>
            </a:r>
          </a:p>
          <a:p>
            <a:pPr eaLnBrk="1" hangingPunct="1" indent="-449262" latinLnBrk="1" lvl="1" marL="900112">
              <a:lnSpc>
                <a:spcPct val="120000"/>
              </a:lnSpc>
              <a:buFont typeface="Wingdings" pitchFamily="0" charset="2"/>
              <a:buChar char="Ø"/>
            </a:pP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《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运筹学基础及应用</a:t>
            </a: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》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胡运权主编   哈工大出版社</a:t>
            </a:r>
          </a:p>
          <a:p>
            <a:pPr eaLnBrk="1" hangingPunct="1" indent="0" latinLnBrk="1" lvl="0" marL="0">
              <a:buNone/>
            </a:pPr>
            <a:r>
              <a:rPr altLang="en-US" lang="zh-CN">
                <a:latin typeface="华文细黑" pitchFamily="0" charset="-122"/>
                <a:ea typeface="华文细黑" pitchFamily="0" charset="-122"/>
              </a:rPr>
              <a:t>参考教材</a:t>
            </a:r>
          </a:p>
          <a:p>
            <a:pPr eaLnBrk="1" hangingPunct="1" indent="-449262" latinLnBrk="1" lvl="1" marL="900112">
              <a:lnSpc>
                <a:spcPct val="120000"/>
              </a:lnSpc>
              <a:buFont typeface="Wingdings" pitchFamily="0" charset="2"/>
              <a:buChar char="Ø"/>
            </a:pP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《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运筹学教程</a:t>
            </a: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》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胡运权主编 （第</a:t>
            </a: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2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版）清华出版社</a:t>
            </a:r>
          </a:p>
          <a:p>
            <a:pPr eaLnBrk="1" hangingPunct="1" indent="-449262" latinLnBrk="1" lvl="1" marL="900112">
              <a:lnSpc>
                <a:spcPct val="120000"/>
              </a:lnSpc>
              <a:buFont typeface="Wingdings" pitchFamily="0" charset="2"/>
              <a:buChar char="Ø"/>
            </a:pP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《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管理运筹学</a:t>
            </a: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》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韩伯棠主编 （第</a:t>
            </a: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2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版）高等教育出版社</a:t>
            </a:r>
          </a:p>
          <a:p>
            <a:pPr eaLnBrk="1" hangingPunct="1" indent="-449262" latinLnBrk="1" lvl="1" marL="900112">
              <a:lnSpc>
                <a:spcPct val="120000"/>
              </a:lnSpc>
              <a:buFont typeface="Wingdings" pitchFamily="0" charset="2"/>
              <a:buChar char="Ø"/>
            </a:pP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《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运筹学</a:t>
            </a: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》(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修订版</a:t>
            </a:r>
            <a:r>
              <a:rPr altLang="zh-CN" sz="2400" lang="en-US">
                <a:latin typeface="华文细黑" pitchFamily="0" charset="-122"/>
                <a:ea typeface="华文细黑" pitchFamily="0" charset="-122"/>
              </a:rPr>
              <a:t>) </a:t>
            </a:r>
            <a:r>
              <a:rPr altLang="en-US" sz="2400" lang="zh-CN">
                <a:latin typeface="华文细黑" pitchFamily="0" charset="-122"/>
                <a:ea typeface="华文细黑" pitchFamily="0" charset="-122"/>
              </a:rPr>
              <a:t>钱颂迪主编 清华出版社</a:t>
            </a:r>
          </a:p>
          <a:p>
            <a:pPr eaLnBrk="1" hangingPunct="1" indent="0" latinLnBrk="1" lvl="0" marL="0">
              <a:buFontTx/>
              <a:buNone/>
            </a:pPr>
            <a:endParaRPr altLang="zh-CN" lang="en-US">
              <a:latin typeface="Times New Roman" pitchFamily="0" charset="0"/>
              <a:ea typeface="华文细黑" pitchFamily="0" charset="-122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019925" y="4941887"/>
            <a:ext cx="1889125" cy="1647825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7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8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" descr="Large confetti"/>
          <p:cNvSpPr/>
          <p:nvPr>
            <p:ph type="title" sz="full" idx="0"/>
          </p:nvPr>
        </p:nvSpPr>
        <p:spPr>
          <a:xfrm rot="0">
            <a:off x="107950" y="115887"/>
            <a:ext cx="7772400" cy="711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zh-CN" lang="en-US">
                <a:latin typeface="Times New Roman" pitchFamily="0" charset="0"/>
              </a:rPr>
              <a:t> </a:t>
            </a:r>
            <a:r>
              <a:rPr altLang="en-US" lang="zh-CN">
                <a:latin typeface="Times New Roman" pitchFamily="0" charset="0"/>
              </a:rPr>
              <a:t>本课程的特点和要求</a:t>
            </a:r>
          </a:p>
        </p:txBody>
      </p:sp>
      <p:sp>
        <p:nvSpPr>
          <p:cNvPr id="1048720" name=""/>
          <p:cNvSpPr txBox="1"/>
          <p:nvPr/>
        </p:nvSpPr>
        <p:spPr>
          <a:xfrm rot="0">
            <a:off x="179387" y="1700212"/>
            <a:ext cx="8137525" cy="1200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r>
              <a:rPr altLang="en-US" b="1" lang="zh-CN">
                <a:solidFill>
                  <a:srgbClr val="006600"/>
                </a:solidFill>
                <a:latin typeface="Times New Roman" pitchFamily="0" charset="0"/>
                <a:ea typeface="华文细黑" pitchFamily="0" charset="-122"/>
              </a:rPr>
              <a:t>先修课：</a:t>
            </a:r>
            <a:r>
              <a:rPr altLang="en-US" b="1" lang="zh-CN">
                <a:latin typeface="Times New Roman" pitchFamily="0" charset="0"/>
                <a:ea typeface="华文细黑" pitchFamily="0" charset="-122"/>
              </a:rPr>
              <a:t>高等数学，基础概率、线性代数</a:t>
            </a:r>
          </a:p>
          <a:p>
            <a:pPr lvl="0"/>
            <a:r>
              <a:rPr altLang="en-US" b="1" lang="zh-CN">
                <a:solidFill>
                  <a:srgbClr val="006600"/>
                </a:solidFill>
                <a:latin typeface="Times New Roman" pitchFamily="0" charset="0"/>
                <a:ea typeface="华文细黑" pitchFamily="0" charset="-122"/>
              </a:rPr>
              <a:t>特点：</a:t>
            </a:r>
            <a:r>
              <a:rPr altLang="en-US" b="1" lang="zh-CN">
                <a:solidFill>
                  <a:srgbClr val="000000"/>
                </a:solidFill>
                <a:latin typeface="Times New Roman" pitchFamily="0" charset="0"/>
                <a:ea typeface="华文细黑" pitchFamily="0" charset="-122"/>
              </a:rPr>
              <a:t>系统整体优化；多学科的配合；模型方法的应用</a:t>
            </a:r>
          </a:p>
          <a:p>
            <a:pPr lvl="0"/>
            <a:r>
              <a:rPr altLang="en-US" b="1" lang="zh-CN">
                <a:solidFill>
                  <a:srgbClr val="006600"/>
                </a:solidFill>
                <a:latin typeface="Times New Roman" pitchFamily="0" charset="0"/>
                <a:ea typeface="华文细黑" pitchFamily="0" charset="-122"/>
              </a:rPr>
              <a:t>运筹学的研究的主要步骤：</a:t>
            </a:r>
          </a:p>
        </p:txBody>
      </p:sp>
      <p:sp>
        <p:nvSpPr>
          <p:cNvPr id="1048721" name=""/>
          <p:cNvSpPr txBox="1"/>
          <p:nvPr/>
        </p:nvSpPr>
        <p:spPr>
          <a:xfrm rot="0">
            <a:off x="323850" y="2276475"/>
            <a:ext cx="28082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lvl="0"/>
            <a:endParaRPr altLang="en-US" b="1" lang="zh-CN">
              <a:solidFill>
                <a:srgbClr val="003300"/>
              </a:solidFill>
              <a:latin typeface="Times New Roman" pitchFamily="0" charset="0"/>
              <a:ea typeface="华文细黑" pitchFamily="0" charset="-122"/>
            </a:endParaRPr>
          </a:p>
        </p:txBody>
      </p:sp>
      <p:grpSp>
        <p:nvGrpSpPr>
          <p:cNvPr id="78" name=""/>
          <p:cNvGrpSpPr/>
          <p:nvPr/>
        </p:nvGrpSpPr>
        <p:grpSpPr>
          <a:xfrm rot="0">
            <a:off x="611187" y="3716337"/>
            <a:ext cx="7273925" cy="2160587"/>
            <a:chOff x="385" y="1933"/>
            <a:chExt cx="4582" cy="1361"/>
          </a:xfrm>
        </p:grpSpPr>
        <p:sp>
          <p:nvSpPr>
            <p:cNvPr id="1048722" name=""/>
            <p:cNvSpPr/>
            <p:nvPr/>
          </p:nvSpPr>
          <p:spPr>
            <a:xfrm rot="0">
              <a:off x="385" y="1933"/>
              <a:ext cx="1089" cy="404"/>
            </a:xfrm>
            <a:prstGeom prst="ellipse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5pPr>
            </a:lstStyle>
            <a:p>
              <a:pPr algn="ctr" lvl="0"/>
              <a:r>
                <a:rPr altLang="en-US" sz="1800" lang="zh-CN"/>
                <a:t>真实系统</a:t>
              </a:r>
            </a:p>
          </p:txBody>
        </p:sp>
        <p:sp>
          <p:nvSpPr>
            <p:cNvPr id="1048723" name=""/>
            <p:cNvSpPr/>
            <p:nvPr/>
          </p:nvSpPr>
          <p:spPr>
            <a:xfrm rot="0">
              <a:off x="521" y="2614"/>
              <a:ext cx="862" cy="499"/>
            </a:xfrm>
            <a:prstGeom prst="rect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5pPr>
            </a:lstStyle>
            <a:p>
              <a:pPr algn="ctr" lvl="0"/>
              <a:r>
                <a:rPr altLang="en-US" sz="1800" lang="zh-CN"/>
                <a:t>系统分析</a:t>
              </a:r>
            </a:p>
            <a:p>
              <a:pPr algn="ctr" lvl="0"/>
              <a:r>
                <a:rPr altLang="en-US" sz="1800" lang="zh-CN"/>
                <a:t>问题描述</a:t>
              </a:r>
            </a:p>
          </p:txBody>
        </p:sp>
        <p:sp>
          <p:nvSpPr>
            <p:cNvPr id="1048724" name=""/>
            <p:cNvSpPr/>
            <p:nvPr/>
          </p:nvSpPr>
          <p:spPr>
            <a:xfrm rot="0">
              <a:off x="1746" y="2614"/>
              <a:ext cx="771" cy="499"/>
            </a:xfrm>
            <a:prstGeom prst="rect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5pPr>
            </a:lstStyle>
            <a:p>
              <a:pPr algn="ctr" lvl="0"/>
              <a:r>
                <a:rPr altLang="en-US" sz="1800" lang="zh-CN"/>
                <a:t>模型建立与修改</a:t>
              </a:r>
            </a:p>
          </p:txBody>
        </p:sp>
        <p:sp>
          <p:nvSpPr>
            <p:cNvPr id="1048725" name=""/>
            <p:cNvSpPr/>
            <p:nvPr/>
          </p:nvSpPr>
          <p:spPr>
            <a:xfrm rot="0">
              <a:off x="3056" y="2585"/>
              <a:ext cx="731" cy="528"/>
            </a:xfrm>
            <a:prstGeom prst="rect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5pPr>
            </a:lstStyle>
            <a:p>
              <a:pPr algn="ctr" lvl="0"/>
              <a:r>
                <a:rPr altLang="en-US" sz="1800" lang="zh-CN"/>
                <a:t>模型求解与检验</a:t>
              </a:r>
            </a:p>
          </p:txBody>
        </p:sp>
        <p:sp>
          <p:nvSpPr>
            <p:cNvPr id="1048726" name=""/>
            <p:cNvSpPr/>
            <p:nvPr/>
          </p:nvSpPr>
          <p:spPr>
            <a:xfrm rot="0">
              <a:off x="4105" y="2614"/>
              <a:ext cx="862" cy="499"/>
            </a:xfrm>
            <a:prstGeom prst="rect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5pPr>
            </a:lstStyle>
            <a:p>
              <a:pPr algn="ctr" lvl="0"/>
              <a:r>
                <a:rPr altLang="en-US" sz="1800" lang="zh-CN"/>
                <a:t>结果分析与实施</a:t>
              </a:r>
            </a:p>
          </p:txBody>
        </p:sp>
        <p:sp>
          <p:nvSpPr>
            <p:cNvPr id="1048727" name=""/>
            <p:cNvSpPr/>
            <p:nvPr/>
          </p:nvSpPr>
          <p:spPr>
            <a:xfrm rot="0">
              <a:off x="2200" y="1984"/>
              <a:ext cx="771" cy="312"/>
            </a:xfrm>
            <a:prstGeom prst="rect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Verdana" pitchFamily="0" charset="0"/>
                  <a:ea typeface="宋体" pitchFamily="0" charset="-122"/>
                  <a:sym typeface="Verdana" pitchFamily="0" charset="0"/>
                </a:defRPr>
              </a:lvl5pPr>
            </a:lstStyle>
            <a:p>
              <a:pPr algn="ctr" lvl="0"/>
              <a:r>
                <a:rPr altLang="en-US" sz="1800" lang="zh-CN"/>
                <a:t>数据准备</a:t>
              </a:r>
            </a:p>
          </p:txBody>
        </p:sp>
        <p:sp>
          <p:nvSpPr>
            <p:cNvPr id="1048728" name=""/>
            <p:cNvSpPr/>
            <p:nvPr/>
          </p:nvSpPr>
          <p:spPr>
            <a:xfrm rot="0">
              <a:off x="1506" y="2115"/>
              <a:ext cx="648" cy="1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29" name=""/>
            <p:cNvSpPr/>
            <p:nvPr/>
          </p:nvSpPr>
          <p:spPr>
            <a:xfrm rot="0">
              <a:off x="975" y="2341"/>
              <a:ext cx="1" cy="250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30" name=""/>
            <p:cNvSpPr/>
            <p:nvPr/>
          </p:nvSpPr>
          <p:spPr>
            <a:xfrm rot="0">
              <a:off x="1383" y="2840"/>
              <a:ext cx="317" cy="0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31" name=""/>
            <p:cNvSpPr/>
            <p:nvPr/>
          </p:nvSpPr>
          <p:spPr>
            <a:xfrm rot="0">
              <a:off x="2517" y="2840"/>
              <a:ext cx="544" cy="0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32" name=""/>
            <p:cNvSpPr/>
            <p:nvPr/>
          </p:nvSpPr>
          <p:spPr>
            <a:xfrm rot="0">
              <a:off x="3787" y="2840"/>
              <a:ext cx="288" cy="1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33" name=""/>
            <p:cNvSpPr/>
            <p:nvPr/>
          </p:nvSpPr>
          <p:spPr>
            <a:xfrm rot="0" flipV="1">
              <a:off x="2109" y="3169"/>
              <a:ext cx="1" cy="125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34" name=""/>
            <p:cNvSpPr/>
            <p:nvPr/>
          </p:nvSpPr>
          <p:spPr>
            <a:xfrm rot="0" flipV="1">
              <a:off x="930" y="3158"/>
              <a:ext cx="1" cy="125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35" name=""/>
            <p:cNvSpPr/>
            <p:nvPr/>
          </p:nvSpPr>
          <p:spPr>
            <a:xfrm rot="0">
              <a:off x="929" y="3294"/>
              <a:ext cx="2541" cy="0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36" name=""/>
            <p:cNvSpPr/>
            <p:nvPr/>
          </p:nvSpPr>
          <p:spPr>
            <a:xfrm rot="0">
              <a:off x="3469" y="3158"/>
              <a:ext cx="1" cy="125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37" name=""/>
            <p:cNvSpPr/>
            <p:nvPr/>
          </p:nvSpPr>
          <p:spPr>
            <a:xfrm rot="0">
              <a:off x="2652" y="2302"/>
              <a:ext cx="1" cy="448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38" name=""/>
            <p:cNvSpPr/>
            <p:nvPr/>
          </p:nvSpPr>
          <p:spPr>
            <a:xfrm rot="0">
              <a:off x="2653" y="2749"/>
              <a:ext cx="363" cy="1"/>
            </a:xfrm>
            <a:prstGeom prst="line"/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</p:grpSp>
    </p:spTree>
  </p:cSld>
  <p:clrMapOvr>
    <a:masterClrMapping/>
  </p:clrMapOvr>
  <p:transition spd="fast" advClick="1">
    <p:blinds dir="vert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什么是运筹学？</a:t>
            </a:r>
          </a:p>
        </p:txBody>
      </p:sp>
      <p:sp>
        <p:nvSpPr>
          <p:cNvPr id="1048594" name=""/>
          <p:cNvSpPr/>
          <p:nvPr>
            <p:ph type="body" sz="full" idx="1"/>
          </p:nvPr>
        </p:nvSpPr>
        <p:spPr>
          <a:xfrm rot="0">
            <a:off x="457200" y="1844675"/>
            <a:ext cx="8291512" cy="4500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</a:pPr>
            <a:r>
              <a:rPr altLang="en-US" sz="2600" lang="zh-CN"/>
              <a:t>为决策机构对所控制的业务活动作决策时，提供以数量为基础的科学方法</a:t>
            </a:r>
            <a:r>
              <a:rPr altLang="zh-CN" sz="2600" lang="en-US">
                <a:latin typeface="Arial" pitchFamily="0" charset="0"/>
              </a:rPr>
              <a:t>——</a:t>
            </a:r>
            <a:r>
              <a:rPr altLang="en-US" sz="2600" lang="zh-CN"/>
              <a:t>Morse 和 </a:t>
            </a:r>
            <a:r>
              <a:rPr altLang="zh-CN" sz="2600" lang="en-US"/>
              <a:t>Kimball《</a:t>
            </a:r>
            <a:r>
              <a:rPr altLang="en-US" sz="2600" lang="zh-CN"/>
              <a:t>运筹学方法</a:t>
            </a:r>
            <a:r>
              <a:rPr altLang="zh-CN" sz="2600" lang="en-US"/>
              <a:t>》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600" lang="zh-CN"/>
              <a:t>运筹学是把科学方法应用在指导人员、工商企业、政府和国防等方面解决发生的各种问题，其方法是发展一个科学的系统模式，并运用这种模式预测，比较各种决策及其产生的后果，以帮助主管人员科学地决定工作方针和政策</a:t>
            </a:r>
            <a:r>
              <a:rPr altLang="zh-CN" sz="2600" lang="en-US">
                <a:latin typeface="Arial" pitchFamily="0" charset="0"/>
              </a:rPr>
              <a:t>——</a:t>
            </a:r>
            <a:r>
              <a:rPr altLang="en-US" sz="2600" lang="zh-CN"/>
              <a:t>英国运筹学会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600" lang="zh-CN"/>
              <a:t>运筹学是应用分析、试验、量化的方法对经济管理系统中人力、物力、财力等资源进行统筹安排，为决策者提供有根据的最优方案，以实现最有效的管理</a:t>
            </a:r>
            <a:r>
              <a:rPr altLang="zh-CN" sz="2600" lang="en-US">
                <a:latin typeface="Arial" pitchFamily="0" charset="0"/>
              </a:rPr>
              <a:t>——</a:t>
            </a:r>
            <a:r>
              <a:rPr altLang="en-US" sz="2600" lang="zh-CN"/>
              <a:t>中国管理百科全书</a:t>
            </a: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9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9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>
                                            <p:txEl>
                                              <p:charRg st="5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594">
                                            <p:txEl>
                                              <p:charRg st="5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594">
                                            <p:txEl>
                                              <p:charRg st="5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>
                                            <p:txEl>
                                              <p:charRg st="16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594">
                                            <p:txEl>
                                              <p:charRg st="16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594">
                                            <p:txEl>
                                              <p:charRg st="16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什么是运筹学？</a:t>
            </a:r>
          </a:p>
        </p:txBody>
      </p:sp>
      <p:sp>
        <p:nvSpPr>
          <p:cNvPr id="1048601" name=""/>
          <p:cNvSpPr/>
          <p:nvPr>
            <p:ph type="body"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/>
            <a:endParaRPr altLang="zh-CN" lang="en-US"/>
          </a:p>
          <a:p>
            <a:pPr eaLnBrk="1" hangingPunct="1" latinLnBrk="1" lvl="0"/>
            <a:r>
              <a:rPr altLang="en-US" lang="zh-CN"/>
              <a:t>方法 </a:t>
            </a:r>
            <a:r>
              <a:rPr altLang="zh-CN" lang="en-US">
                <a:latin typeface="Arial" pitchFamily="0" charset="0"/>
              </a:rPr>
              <a:t>——</a:t>
            </a:r>
            <a:r>
              <a:rPr altLang="en-US" lang="zh-CN"/>
              <a:t> 量化</a:t>
            </a:r>
          </a:p>
          <a:p>
            <a:pPr eaLnBrk="1" hangingPunct="1" latinLnBrk="1" lvl="1"/>
            <a:r>
              <a:rPr altLang="en-US" lang="zh-CN"/>
              <a:t>数学分析</a:t>
            </a:r>
          </a:p>
          <a:p>
            <a:pPr eaLnBrk="1" hangingPunct="1" latinLnBrk="1" lvl="1"/>
            <a:r>
              <a:rPr altLang="en-US" lang="zh-CN"/>
              <a:t>代数</a:t>
            </a:r>
          </a:p>
          <a:p>
            <a:pPr eaLnBrk="1" hangingPunct="1" latinLnBrk="1" lvl="1"/>
            <a:r>
              <a:rPr altLang="en-US" lang="zh-CN"/>
              <a:t>概率论</a:t>
            </a:r>
          </a:p>
          <a:p>
            <a:pPr eaLnBrk="1" hangingPunct="1" latinLnBrk="1" lvl="1"/>
            <a:r>
              <a:rPr altLang="en-US" lang="zh-CN"/>
              <a:t>统计</a:t>
            </a:r>
          </a:p>
          <a:p>
            <a:pPr eaLnBrk="1" hangingPunct="1" latinLnBrk="1" lvl="1"/>
            <a:r>
              <a:rPr altLang="en-US" lang="zh-CN"/>
              <a:t>计算机实现算法</a:t>
            </a:r>
          </a:p>
          <a:p>
            <a:pPr eaLnBrk="1" hangingPunct="1" latinLnBrk="1" lvl="0"/>
            <a:r>
              <a:rPr altLang="en-US" lang="zh-CN"/>
              <a:t>目标 </a:t>
            </a:r>
            <a:r>
              <a:rPr altLang="zh-CN" lang="en-US">
                <a:latin typeface="Arial" pitchFamily="0" charset="0"/>
              </a:rPr>
              <a:t>——</a:t>
            </a:r>
            <a:r>
              <a:rPr altLang="en-US" lang="zh-CN"/>
              <a:t> 最优决策</a:t>
            </a: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1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01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01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601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8601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01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01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2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01">
                                            <p:txEl>
                                              <p:charRg st="2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01">
                                            <p:txEl>
                                              <p:charRg st="2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601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601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33"/>
                                        <p:tgtEl>
                                          <p:spTgt spid="1048601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运筹学的性质与特点</a:t>
            </a:r>
          </a:p>
        </p:txBody>
      </p:sp>
      <p:sp>
        <p:nvSpPr>
          <p:cNvPr id="1048606" name=""/>
          <p:cNvSpPr/>
          <p:nvPr>
            <p:ph type="body"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引入数学方法解决实际问题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zh-CN"/>
              <a:t>定性与定量方法结合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系统与整体性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zh-CN"/>
              <a:t>从全局考察问题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应用性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zh-CN"/>
              <a:t>源于实践、为了实践、服务于实践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交叉学科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zh-CN"/>
              <a:t>涉及经济、管理、数学、工程和系统等多学科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开放性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zh-CN"/>
              <a:t>不断产生新的问题和学科分支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100" lang="zh-CN"/>
              <a:t>多分支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zh-CN"/>
              <a:t>问题的复杂和多样性</a:t>
            </a:r>
          </a:p>
          <a:p>
            <a:pPr eaLnBrk="1" hangingPunct="1" latinLnBrk="1" lvl="0">
              <a:lnSpc>
                <a:spcPct val="90000"/>
              </a:lnSpc>
            </a:pPr>
            <a:endParaRPr altLang="zh-CN" sz="2100" lang="en-US"/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运筹学的产生</a:t>
            </a:r>
          </a:p>
        </p:txBody>
      </p:sp>
      <p:sp>
        <p:nvSpPr>
          <p:cNvPr id="1048611" name=""/>
          <p:cNvSpPr/>
          <p:nvPr>
            <p:ph type="body" sz="full" idx="1"/>
          </p:nvPr>
        </p:nvSpPr>
        <p:spPr>
          <a:xfrm rot="0">
            <a:off x="457200" y="1700212"/>
            <a:ext cx="8507412" cy="43926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zh-CN"/>
              <a:t>起源于二次大战的一门新兴交叉学科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CN" lang="en-US"/>
              <a:t>雷达的设置、运输船队的护航、反潜作战中深水炸弹的深度、飞行员的编组、军事物资的存储等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CN" lang="en-US"/>
              <a:t>英国称为 Operational Research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lang="zh-CN"/>
              <a:t>美国称为 </a:t>
            </a:r>
            <a:r>
              <a:rPr altLang="zh-CN" lang="en-US"/>
              <a:t>Operations Research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zh-CN"/>
              <a:t>例：当飞机发现潜艇后，飞机何时投掷炸弹及炸弹的引爆引度是多少？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CN" lang="en-US"/>
              <a:t>仅当潜艇浮出水面或刚下沉时，方投掷深水炸弹。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CN" lang="en-US"/>
              <a:t>炸弹的起爆深度为离水面25</a:t>
            </a:r>
            <a:r>
              <a:rPr altLang="en-US" lang="zh-CN"/>
              <a:t>英尺（这是当时深水炸弹所容许的最浅起爆点）。</a:t>
            </a: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1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611">
                                            <p:txEl>
                                              <p:charRg st="1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1048611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8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"/>
                                        <p:tgtEl>
                                          <p:spTgt spid="1048611">
                                            <p:txEl>
                                              <p:charRg st="86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11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"/>
                                        <p:tgtEl>
                                          <p:spTgt spid="1048611">
                                            <p:txEl>
                                              <p:charRg st="111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143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1"/>
                                        <p:tgtEl>
                                          <p:spTgt spid="1048611">
                                            <p:txEl>
                                              <p:charRg st="143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16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4"/>
                                        <p:tgtEl>
                                          <p:spTgt spid="1048611">
                                            <p:txEl>
                                              <p:charRg st="166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运筹学的发展</a:t>
            </a:r>
          </a:p>
        </p:txBody>
      </p:sp>
      <p:sp>
        <p:nvSpPr>
          <p:cNvPr id="1048616" name=""/>
          <p:cNvSpPr/>
          <p:nvPr>
            <p:ph type="body" sz="full" idx="1"/>
          </p:nvPr>
        </p:nvSpPr>
        <p:spPr>
          <a:xfrm rot="0">
            <a:off x="457200" y="1700212"/>
            <a:ext cx="8291512" cy="47529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二战后，运筹学得到飞速发展</a:t>
            </a:r>
          </a:p>
          <a:p>
            <a:pPr eaLnBrk="1" hangingPunct="1" latinLnBrk="1" lvl="1"/>
            <a:r>
              <a:rPr altLang="en-US" lang="zh-CN"/>
              <a:t>运筹学的方法论快速发展</a:t>
            </a:r>
          </a:p>
          <a:p>
            <a:pPr eaLnBrk="1" hangingPunct="1" latinLnBrk="1" lvl="2"/>
            <a:r>
              <a:rPr altLang="en-US" lang="zh-CN"/>
              <a:t>数学规划算法</a:t>
            </a:r>
          </a:p>
          <a:p>
            <a:pPr eaLnBrk="1" hangingPunct="1" latinLnBrk="1" lvl="2"/>
            <a:r>
              <a:rPr altLang="en-US" lang="zh-CN"/>
              <a:t>图与网络结构</a:t>
            </a:r>
          </a:p>
          <a:p>
            <a:pPr eaLnBrk="1" hangingPunct="1" latinLnBrk="1" lvl="2"/>
            <a:r>
              <a:rPr altLang="zh-CN" lang="en-US">
                <a:latin typeface="Arial" pitchFamily="0" charset="0"/>
              </a:rPr>
              <a:t>……</a:t>
            </a:r>
          </a:p>
          <a:p>
            <a:pPr eaLnBrk="1" hangingPunct="1" latinLnBrk="1" lvl="1"/>
            <a:r>
              <a:rPr altLang="en-US" lang="zh-CN"/>
              <a:t>电子计算机的迅猛发展</a:t>
            </a:r>
          </a:p>
          <a:p>
            <a:pPr eaLnBrk="1" hangingPunct="1" latinLnBrk="1" lvl="0"/>
            <a:r>
              <a:rPr altLang="en-US" lang="zh-CN">
                <a:latin typeface="Arial" pitchFamily="0" charset="0"/>
              </a:rPr>
              <a:t>“</a:t>
            </a:r>
            <a:r>
              <a:rPr altLang="en-US" lang="zh-CN"/>
              <a:t>运筹学是研究从众多方案（甚至无限多个方案）中选佳的优化技术，那么在当代计算机技术迅速发展的今天，这种优化技术还重要吗？</a:t>
            </a:r>
            <a:r>
              <a:rPr altLang="en-US" lang="zh-CN">
                <a:latin typeface="Arial" pitchFamily="0" charset="0"/>
              </a:rPr>
              <a:t>”</a:t>
            </a: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8616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char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0"/>
                                        <p:tgtEl>
                                          <p:spTgt spid="1048616">
                                            <p:txEl>
                                              <p:charRg st="26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1048616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charRg st="4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6"/>
                                        <p:tgtEl>
                                          <p:spTgt spid="1048616">
                                            <p:txEl>
                                              <p:charRg st="4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616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616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charRg st="5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616">
                                            <p:txEl>
                                              <p:charRg st="5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616">
                                            <p:txEl>
                                              <p:charRg st="5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运筹学的发展</a:t>
            </a:r>
          </a:p>
        </p:txBody>
      </p:sp>
      <p:sp>
        <p:nvSpPr>
          <p:cNvPr id="1048621" name=""/>
          <p:cNvSpPr/>
          <p:nvPr>
            <p:ph type="body" sz="full" idx="1"/>
          </p:nvPr>
        </p:nvSpPr>
        <p:spPr>
          <a:xfrm rot="0">
            <a:off x="457200" y="1773237"/>
            <a:ext cx="8291512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3400" lang="zh-CN"/>
              <a:t>当然重要！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CN" sz="2600" lang="en-US"/>
              <a:t>例子：假设有70</a:t>
            </a:r>
            <a:r>
              <a:rPr altLang="en-US" sz="2600" lang="zh-CN"/>
              <a:t>艘油轮向</a:t>
            </a:r>
            <a:r>
              <a:rPr altLang="zh-CN" sz="2600" lang="en-US"/>
              <a:t>70</a:t>
            </a:r>
            <a:r>
              <a:rPr altLang="en-US" sz="2600" lang="zh-CN"/>
              <a:t>个港口运货，已知每艘油轮驶向每个港口的费用，油轮公司需制订出最优运输方案。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CN" sz="2200" lang="en-US"/>
              <a:t>采用全枚举法（穷举法）需计算方案数为70!(</a:t>
            </a:r>
            <a:r>
              <a:rPr altLang="en-US" sz="2200" lang="zh-CN"/>
              <a:t>大于</a:t>
            </a:r>
            <a:r>
              <a:rPr altLang="zh-CN" sz="2200" lang="en-US">
                <a:ea typeface="黑体" pitchFamily="0" charset="-122"/>
              </a:rPr>
              <a:t>10</a:t>
            </a:r>
            <a:r>
              <a:rPr altLang="zh-CN" baseline="30000" sz="2200" lang="en-US">
                <a:ea typeface="黑体" pitchFamily="0" charset="-122"/>
              </a:rPr>
              <a:t>100</a:t>
            </a:r>
            <a:r>
              <a:rPr altLang="en-US" sz="2200" lang="zh-CN"/>
              <a:t> ）；</a:t>
            </a:r>
            <a:r>
              <a:rPr altLang="zh-CN" sz="2200" lang="en-US"/>
              <a:t>IBM</a:t>
            </a:r>
            <a:r>
              <a:rPr altLang="en-US" sz="2200" lang="zh-CN"/>
              <a:t>公司当时生产的大计算机</a:t>
            </a:r>
            <a:r>
              <a:rPr altLang="zh-CN" sz="2200" lang="en-US"/>
              <a:t>1</a:t>
            </a:r>
            <a:r>
              <a:rPr altLang="en-US" sz="2200" lang="zh-CN"/>
              <a:t>秒种大约可算出</a:t>
            </a:r>
            <a:r>
              <a:rPr altLang="zh-CN" sz="2200" lang="en-US">
                <a:ea typeface="黑体" pitchFamily="0" charset="-122"/>
              </a:rPr>
              <a:t>10</a:t>
            </a:r>
            <a:r>
              <a:rPr altLang="zh-CN" baseline="30000" sz="2200" lang="en-US">
                <a:ea typeface="黑体" pitchFamily="0" charset="-122"/>
              </a:rPr>
              <a:t>9</a:t>
            </a:r>
            <a:r>
              <a:rPr altLang="en-US" sz="2200" lang="zh-CN"/>
              <a:t> （即</a:t>
            </a:r>
            <a:r>
              <a:rPr altLang="zh-CN" sz="2200" lang="en-US"/>
              <a:t>10</a:t>
            </a:r>
            <a:r>
              <a:rPr altLang="en-US" sz="2200" lang="zh-CN"/>
              <a:t>亿）个方案。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200" lang="zh-CN"/>
              <a:t>若要逐个算出全部方案，则需调用占有空间为</a:t>
            </a:r>
            <a:r>
              <a:rPr altLang="zh-CN" sz="2200" lang="en-US">
                <a:ea typeface="黑体" pitchFamily="0" charset="-122"/>
              </a:rPr>
              <a:t>10</a:t>
            </a:r>
            <a:r>
              <a:rPr altLang="zh-CN" baseline="30000" sz="2200" lang="en-US">
                <a:ea typeface="黑体" pitchFamily="0" charset="-122"/>
              </a:rPr>
              <a:t>50</a:t>
            </a:r>
            <a:r>
              <a:rPr altLang="en-US" sz="2200" lang="zh-CN"/>
              <a:t>个地球一样大的</a:t>
            </a:r>
            <a:r>
              <a:rPr altLang="zh-CN" sz="2200" lang="en-US"/>
              <a:t>IBM</a:t>
            </a:r>
            <a:r>
              <a:rPr altLang="en-US" sz="2200" lang="zh-CN"/>
              <a:t>公司生产的众多大计算机同时计算几百亿年以上。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200" lang="zh-CN"/>
              <a:t>而在这种大机器上用线性规划的单纯形法计算只需几秒钟（这是整数规划问题）。</a:t>
            </a: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862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charRg st="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21">
                                            <p:txEl>
                                              <p:charRg st="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21">
                                            <p:txEl>
                                              <p:charRg st="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charRg st="5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18"/>
                                        <p:tgtEl>
                                          <p:spTgt spid="1048621">
                                            <p:txEl>
                                              <p:charRg st="5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charRg st="127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21"/>
                                        <p:tgtEl>
                                          <p:spTgt spid="1048621">
                                            <p:txEl>
                                              <p:charRg st="127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 nodeType="clickPar">
                      <p:stCondLst>
                        <p:cond delay="indefinite"/>
                      </p:stCondLst>
                      <p:childTnLst>
                        <p:par>
                          <p:cTn fill="hold" id="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charRg st="18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26"/>
                                        <p:tgtEl>
                                          <p:spTgt spid="1048621">
                                            <p:txEl>
                                              <p:charRg st="184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运筹学的发展</a:t>
            </a:r>
          </a:p>
        </p:txBody>
      </p:sp>
      <p:sp>
        <p:nvSpPr>
          <p:cNvPr id="1048626" name=""/>
          <p:cNvSpPr/>
          <p:nvPr>
            <p:ph type="body"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/>
            <a:endParaRPr altLang="zh-CN" lang="en-US"/>
          </a:p>
          <a:p>
            <a:pPr eaLnBrk="1" hangingPunct="1" latinLnBrk="1" lvl="0"/>
            <a:r>
              <a:rPr altLang="zh-CN" lang="en-US"/>
              <a:t>1948</a:t>
            </a:r>
            <a:r>
              <a:rPr altLang="en-US" lang="zh-CN"/>
              <a:t>年英国首先成立运筹学会</a:t>
            </a:r>
          </a:p>
          <a:p>
            <a:pPr eaLnBrk="1" hangingPunct="1" latinLnBrk="1" lvl="0"/>
            <a:r>
              <a:rPr altLang="zh-CN" lang="en-US"/>
              <a:t>1959</a:t>
            </a:r>
            <a:r>
              <a:rPr altLang="en-US" lang="zh-CN"/>
              <a:t>年成立国际运筹学联合会</a:t>
            </a:r>
            <a:r>
              <a:rPr altLang="zh-CN" lang="en-US"/>
              <a:t>(IFORS)</a:t>
            </a:r>
          </a:p>
          <a:p>
            <a:pPr eaLnBrk="1" hangingPunct="1" latinLnBrk="1" lvl="0"/>
            <a:r>
              <a:rPr altLang="zh-CN" lang="en-US"/>
              <a:t>1980</a:t>
            </a:r>
            <a:r>
              <a:rPr altLang="en-US" lang="zh-CN"/>
              <a:t>年，中国运筹学会（</a:t>
            </a:r>
            <a:r>
              <a:rPr altLang="zh-CN" lang="en-US"/>
              <a:t>ORSC</a:t>
            </a:r>
            <a:r>
              <a:rPr altLang="en-US" lang="zh-CN"/>
              <a:t>）成立</a:t>
            </a:r>
          </a:p>
          <a:p>
            <a:pPr eaLnBrk="1" hangingPunct="1" latinLnBrk="1" lvl="0"/>
            <a:r>
              <a:rPr altLang="en-US" lang="zh-CN"/>
              <a:t>我国于</a:t>
            </a:r>
            <a:r>
              <a:rPr altLang="zh-CN" lang="en-US"/>
              <a:t>1982</a:t>
            </a:r>
            <a:r>
              <a:rPr altLang="en-US" lang="zh-CN"/>
              <a:t>年加入</a:t>
            </a:r>
            <a:r>
              <a:rPr altLang="zh-CN" lang="en-US"/>
              <a:t>IFORS</a:t>
            </a:r>
          </a:p>
          <a:p>
            <a:pPr eaLnBrk="1" hangingPunct="1" latinLnBrk="1" lvl="0"/>
            <a:r>
              <a:rPr altLang="en-US" lang="zh-CN"/>
              <a:t>运筹学在军事、经济、管理、金融、系统工程、计算机科学等领域有着广泛的应用。</a:t>
            </a:r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运筹学的主要内容 </a:t>
            </a:r>
          </a:p>
        </p:txBody>
      </p:sp>
      <p:sp>
        <p:nvSpPr>
          <p:cNvPr id="1048631" name=""/>
          <p:cNvSpPr/>
          <p:nvPr>
            <p:ph type="body" sz="full" idx="1"/>
          </p:nvPr>
        </p:nvSpPr>
        <p:spPr>
          <a:xfrm rot="0">
            <a:off x="457200" y="1628775"/>
            <a:ext cx="8291512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469900" latinLnBrk="1" marL="469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3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1pPr>
            <a:lvl2pPr algn="l" fontAlgn="base" indent="-436563" latinLnBrk="1" marL="908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6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2pPr>
            <a:lvl3pPr algn="l" fontAlgn="base" indent="-395288" latinLnBrk="1" marL="13049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o"/>
              <a:defRPr baseline="0" b="0" sz="23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3pPr>
            <a:lvl4pPr algn="l" fontAlgn="base" indent="-387350" latinLnBrk="1" marL="16938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n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4pPr>
            <a:lvl5pPr algn="l" fontAlgn="base" indent="-398462" latinLnBrk="1" marL="2093912" rtl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0" charset="2"/>
              <a:buChar char="§"/>
              <a:defRPr baseline="0" b="0" sz="2000" i="0" u="none">
                <a:solidFill>
                  <a:schemeClr val="dk1"/>
                </a:solidFill>
                <a:latin typeface="Verdana" pitchFamily="0" charset="0"/>
                <a:ea typeface="宋体" pitchFamily="0" charset="-122"/>
                <a:sym typeface="Verdana" pitchFamily="0" charset="0"/>
              </a:defRPr>
            </a:lvl5pPr>
          </a:lstStyle>
          <a:p>
            <a:pPr eaLnBrk="1" hangingPunct="1" latinLnBrk="1" lvl="0"/>
            <a:r>
              <a:rPr altLang="en-US" sz="2600" lang="zh-CN"/>
              <a:t>数学规划</a:t>
            </a:r>
          </a:p>
          <a:p>
            <a:pPr eaLnBrk="1" hangingPunct="1" latinLnBrk="1" lvl="1"/>
            <a:r>
              <a:rPr altLang="en-US" sz="2200" lang="zh-CN"/>
              <a:t>线性规划、非线性规划、整数规划、目标规划、不确定规划、动态规划</a:t>
            </a:r>
          </a:p>
          <a:p>
            <a:pPr eaLnBrk="1" hangingPunct="1" latinLnBrk="1" lvl="0"/>
            <a:r>
              <a:rPr altLang="en-US" sz="2600" lang="zh-CN"/>
              <a:t>图与网络模型</a:t>
            </a:r>
          </a:p>
          <a:p>
            <a:pPr eaLnBrk="1" hangingPunct="1" latinLnBrk="1" lvl="0"/>
            <a:r>
              <a:rPr altLang="en-US" sz="2600" lang="zh-CN"/>
              <a:t>存储论</a:t>
            </a:r>
          </a:p>
          <a:p>
            <a:pPr eaLnBrk="1" hangingPunct="1" latinLnBrk="1" lvl="0"/>
            <a:r>
              <a:rPr altLang="en-US" sz="2600" lang="zh-CN"/>
              <a:t>对策论</a:t>
            </a:r>
          </a:p>
          <a:p>
            <a:pPr eaLnBrk="1" hangingPunct="1" latinLnBrk="1" lvl="0"/>
            <a:r>
              <a:rPr altLang="en-US" sz="2600" lang="zh-CN"/>
              <a:t>排队论</a:t>
            </a:r>
          </a:p>
          <a:p>
            <a:pPr eaLnBrk="1" hangingPunct="1" latinLnBrk="1" lvl="0"/>
            <a:r>
              <a:rPr altLang="en-US" sz="2600" lang="zh-CN"/>
              <a:t>决策分析</a:t>
            </a:r>
          </a:p>
          <a:p>
            <a:pPr eaLnBrk="1" hangingPunct="1" latinLnBrk="1" lvl="0"/>
            <a:r>
              <a:rPr altLang="en-US" sz="2600" lang="zh-CN"/>
              <a:t>预测</a:t>
            </a:r>
          </a:p>
          <a:p>
            <a:pPr eaLnBrk="1" hangingPunct="1" latinLnBrk="1" lvl="0"/>
            <a:r>
              <a:rPr altLang="zh-CN" sz="2600" lang="en-US">
                <a:latin typeface="Arial" pitchFamily="0" charset="0"/>
              </a:rPr>
              <a:t>……</a:t>
            </a:r>
          </a:p>
        </p:txBody>
      </p:sp>
    </p:spTree>
  </p:cSld>
  <p:clrMapOvr>
    <a:masterClrMapping/>
  </p:clrMapOvr>
  <p:transition spd="fast" advClick="1">
    <p:blinds dir="vert"/>
  </p:transition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DDDDD"/>
      </a:dk2>
      <a:lt2>
        <a:srgbClr val="000000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800000"/>
        </a:lt1>
        <a:dk2>
          <a:srgbClr val="A50021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99"/>
        </a:folHlink>
      </a:clrScheme>
    </a:extraClrScheme>
    <a:extraClrScheme>
      <a:clrScheme name="Default Color Scheme 2">
        <a:dk1>
          <a:srgbClr val="FFFFFF"/>
        </a:dk1>
        <a:lt1>
          <a:srgbClr val="51072E"/>
        </a:lt1>
        <a:dk2>
          <a:srgbClr val="3C001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51072E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00"/>
        </a:hlink>
        <a:folHlink>
          <a:srgbClr val="666633"/>
        </a:folHlink>
      </a:clrScheme>
    </a:extraClrScheme>
    <a:extraClrScheme>
      <a:clrScheme name="Default Color Scheme 3">
        <a:dk1>
          <a:srgbClr val="FFFFFF"/>
        </a:dk1>
        <a:lt1>
          <a:srgbClr val="000000"/>
        </a:lt1>
        <a:dk2>
          <a:srgbClr val="333333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6600CC"/>
        </a:folHlink>
      </a:clrScheme>
    </a:extraClrScheme>
    <a:extraClrScheme>
      <a:clrScheme name="Default Color Scheme 4">
        <a:dk1>
          <a:srgbClr val="FFFFFF"/>
        </a:dk1>
        <a:lt1>
          <a:srgbClr val="330000"/>
        </a:lt1>
        <a:dk2>
          <a:srgbClr val="4B3D1B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33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CCCC00"/>
        </a:folHlink>
      </a:clrScheme>
    </a:extraClrScheme>
    <a:extraClrScheme>
      <a:clrScheme name="Default Color Scheme 5">
        <a:dk1>
          <a:srgbClr val="FFFFFF"/>
        </a:dk1>
        <a:lt1>
          <a:srgbClr val="003366"/>
        </a:lt1>
        <a:dk2>
          <a:srgbClr val="0066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0033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00"/>
        </a:folHlink>
      </a:clrScheme>
    </a:extraClrScheme>
    <a:extraClrScheme>
      <a:clrScheme name="Default Color Scheme 6">
        <a:dk1>
          <a:srgbClr val="FFFFFF"/>
        </a:dk1>
        <a:lt1>
          <a:srgbClr val="006666"/>
        </a:lt1>
        <a:dk2>
          <a:srgbClr val="0033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0066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33CCCC"/>
        </a:folHlink>
      </a:clrScheme>
    </a:extraClrScheme>
    <a:extraClrScheme>
      <a:clrScheme name="Default Color Scheme 7">
        <a:dk1>
          <a:srgbClr val="000000"/>
        </a:dk1>
        <a:lt1>
          <a:srgbClr val="619CB1"/>
        </a:lt1>
        <a:dk2>
          <a:srgbClr val="4E899E"/>
        </a:dk2>
        <a:lt2>
          <a:srgbClr val="FFFFFF"/>
        </a:lt2>
        <a:accent1>
          <a:srgbClr val="FFCC00"/>
        </a:accent1>
        <a:accent2>
          <a:srgbClr val="B6523E"/>
        </a:accent2>
        <a:accent3>
          <a:srgbClr val="619CB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CC00"/>
        </a:hlink>
        <a:folHlink>
          <a:srgbClr val="666699"/>
        </a:folHlink>
      </a:clrScheme>
    </a:extraClrScheme>
    <a:extraClrScheme>
      <a:clrScheme name="Default Color Scheme 8">
        <a:dk1>
          <a:srgbClr val="FFFFFF"/>
        </a:dk1>
        <a:lt1>
          <a:srgbClr val="336600"/>
        </a:lt1>
        <a:dk2>
          <a:srgbClr val="598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3366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00"/>
        </a:hlink>
        <a:folHlink>
          <a:srgbClr val="FFFF99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DDDDDD"/>
        </a:dk2>
        <a:lt2>
          <a:srgbClr val="00000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6699"/>
        </a:hlink>
        <a:folHlink>
          <a:srgbClr val="003366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运筹学（下）</dc:title>
  <dc:creator>推荐书</dc:creator>
  <cp:lastModifiedBy>昊 李</cp:lastModifiedBy>
  <dcterms:created xsi:type="dcterms:W3CDTF">2010-08-22T04:27:20Z</dcterms:created>
  <dcterms:modified xsi:type="dcterms:W3CDTF">2017-11-24T07:23:37Z</dcterms:modified>
</cp:coreProperties>
</file>