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gif" ContentType="image/gif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2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76" r:id="rId1"/>
  </p:sldMasterIdLst>
  <p:notesMasterIdLst>
    <p:notesMasterId r:id="rId2"/>
  </p:notesMasterIdLst>
  <p:sldIdLst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20000"/>
      </a:lnSpc>
      <a:spcBef>
        <a:spcPct val="50000"/>
      </a:spcBef>
      <a:spcAft>
        <a:spcPct val="0"/>
      </a:spcAft>
      <a:buFontTx/>
      <a:buNone/>
      <a:defRPr baseline="0" b="1" sz="2400" i="0" u="none">
        <a:solidFill>
          <a:schemeClr val="dk2"/>
        </a:solidFill>
        <a:latin typeface="Times New Roman" pitchFamily="0" charset="0"/>
        <a:ea typeface="华文细黑" pitchFamily="0" charset="-122"/>
        <a:sym typeface="Times New Roman" pitchFamily="0" charset="0"/>
      </a:defRPr>
    </a:lvl1pPr>
    <a:lvl2pPr algn="l" eaLnBrk="1" fontAlgn="base" hangingPunct="1" indent="0" latinLnBrk="1" marL="457200" rtl="0">
      <a:lnSpc>
        <a:spcPct val="120000"/>
      </a:lnSpc>
      <a:spcBef>
        <a:spcPct val="50000"/>
      </a:spcBef>
      <a:spcAft>
        <a:spcPct val="0"/>
      </a:spcAft>
      <a:buFontTx/>
      <a:buNone/>
      <a:defRPr baseline="0" b="1" sz="2400" i="0" u="none">
        <a:solidFill>
          <a:schemeClr val="dk2"/>
        </a:solidFill>
        <a:latin typeface="Times New Roman" pitchFamily="0" charset="0"/>
        <a:ea typeface="华文细黑" pitchFamily="0" charset="-122"/>
        <a:sym typeface="Times New Roman" pitchFamily="0" charset="0"/>
      </a:defRPr>
    </a:lvl2pPr>
    <a:lvl3pPr algn="l" eaLnBrk="1" fontAlgn="base" hangingPunct="1" indent="0" latinLnBrk="1" marL="914400" rtl="0">
      <a:lnSpc>
        <a:spcPct val="120000"/>
      </a:lnSpc>
      <a:spcBef>
        <a:spcPct val="50000"/>
      </a:spcBef>
      <a:spcAft>
        <a:spcPct val="0"/>
      </a:spcAft>
      <a:buFontTx/>
      <a:buNone/>
      <a:defRPr baseline="0" b="1" sz="2400" i="0" u="none">
        <a:solidFill>
          <a:schemeClr val="dk2"/>
        </a:solidFill>
        <a:latin typeface="Times New Roman" pitchFamily="0" charset="0"/>
        <a:ea typeface="华文细黑" pitchFamily="0" charset="-122"/>
        <a:sym typeface="Times New Roman" pitchFamily="0" charset="0"/>
      </a:defRPr>
    </a:lvl3pPr>
    <a:lvl4pPr algn="l" eaLnBrk="1" fontAlgn="base" hangingPunct="1" indent="0" latinLnBrk="1" marL="1371600" rtl="0">
      <a:lnSpc>
        <a:spcPct val="120000"/>
      </a:lnSpc>
      <a:spcBef>
        <a:spcPct val="50000"/>
      </a:spcBef>
      <a:spcAft>
        <a:spcPct val="0"/>
      </a:spcAft>
      <a:buFontTx/>
      <a:buNone/>
      <a:defRPr baseline="0" b="1" sz="2400" i="0" u="none">
        <a:solidFill>
          <a:schemeClr val="dk2"/>
        </a:solidFill>
        <a:latin typeface="Times New Roman" pitchFamily="0" charset="0"/>
        <a:ea typeface="华文细黑" pitchFamily="0" charset="-122"/>
        <a:sym typeface="Times New Roman" pitchFamily="0" charset="0"/>
      </a:defRPr>
    </a:lvl4pPr>
    <a:lvl5pPr algn="l" eaLnBrk="1" fontAlgn="base" hangingPunct="1" indent="0" latinLnBrk="1" marL="1828800" rtl="0">
      <a:lnSpc>
        <a:spcPct val="120000"/>
      </a:lnSpc>
      <a:spcBef>
        <a:spcPct val="50000"/>
      </a:spcBef>
      <a:spcAft>
        <a:spcPct val="0"/>
      </a:spcAft>
      <a:buFontTx/>
      <a:buNone/>
      <a:defRPr baseline="0" b="1" sz="2400" i="0" u="none">
        <a:solidFill>
          <a:schemeClr val="dk2"/>
        </a:solidFill>
        <a:latin typeface="Times New Roman" pitchFamily="0" charset="0"/>
        <a:ea typeface="华文细黑" pitchFamily="0" charset="-122"/>
        <a:sym typeface="Times New Roman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slideViewPr>
    <p:cSldViewPr showGuides="0" snapToGrid="1" snapToObjects="0">
      <p:cViewPr varScale="1">
        <p:scale>
          <a:sx n="53" d="100"/>
          <a:sy n="53" d="100"/>
        </p:scale>
        <p:origin x="-1794" y="-108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tableStyles" Target="tableStyles.xml"/><Relationship Id="rId71" Type="http://schemas.openxmlformats.org/officeDocument/2006/relationships/presProps" Target="presProps.xml"/><Relationship Id="rId7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41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412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41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50414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50415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416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宋体" pitchFamily="0" charset="-122"/>
        <a:sym typeface="Times New Roman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宋体" pitchFamily="0" charset="-122"/>
        <a:sym typeface="Times New Roman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宋体" pitchFamily="0" charset="-122"/>
        <a:sym typeface="Times New Roman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宋体" pitchFamily="0" charset="-122"/>
        <a:sym typeface="Times New Roman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宋体" pitchFamily="0" charset="-122"/>
        <a:sym typeface="Times New Roman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71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25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25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35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35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38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38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05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06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06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just" eaLnBrk="1" hangingPunct="1" latinLnBrk="1" lvl="0">
              <a:spcBef>
                <a:spcPct val="0"/>
              </a:spcBef>
            </a:pPr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）在第二张中</a:t>
            </a:r>
            <a:r>
              <a:rPr altLang="zh-CN" i="1" lang="en-US"/>
              <a:t>x</a:t>
            </a:r>
            <a:r>
              <a:rPr altLang="en-US" lang="zh-CN"/>
              <a:t>7已出基，故没有计算第七列的数值，同理，第三、四张表中</a:t>
            </a:r>
            <a:r>
              <a:rPr altLang="zh-CN" i="1" lang="en-US"/>
              <a:t>x</a:t>
            </a:r>
            <a:r>
              <a:rPr altLang="en-US" lang="zh-CN"/>
              <a:t>6、</a:t>
            </a:r>
            <a:r>
              <a:rPr altLang="zh-CN" i="1" lang="en-US"/>
              <a:t>x</a:t>
            </a:r>
            <a:r>
              <a:rPr altLang="en-US" lang="zh-CN"/>
              <a:t>7都已出基，故第六、七列没有计算； （</a:t>
            </a:r>
            <a:r>
              <a:rPr altLang="zh-CN" lang="en-US"/>
              <a:t>4</a:t>
            </a:r>
            <a:r>
              <a:rPr altLang="en-US" lang="zh-CN"/>
              <a:t>）第三、四张表中的基变量没有人工变量</a:t>
            </a:r>
            <a:r>
              <a:rPr altLang="zh-CN" lang="en-US"/>
              <a:t>x6</a:t>
            </a:r>
            <a:r>
              <a:rPr altLang="en-US" lang="zh-CN"/>
              <a:t>、</a:t>
            </a:r>
            <a:r>
              <a:rPr altLang="zh-CN" lang="en-US"/>
              <a:t>x7</a:t>
            </a:r>
            <a:r>
              <a:rPr altLang="en-US" lang="zh-CN"/>
              <a:t>，因而检验数中不含</a:t>
            </a:r>
            <a:r>
              <a:rPr altLang="zh-CN" lang="en-US"/>
              <a:t>M</a:t>
            </a:r>
            <a:r>
              <a:rPr altLang="en-US" lang="zh-CN"/>
              <a:t>；（</a:t>
            </a:r>
            <a:r>
              <a:rPr altLang="zh-CN" lang="en-US"/>
              <a:t>5</a:t>
            </a:r>
            <a:r>
              <a:rPr altLang="en-US" lang="zh-CN"/>
              <a:t>）可以看出，人工变量是帮助我们寻求原问题的可行基，第三张表就找到了原问题的一组基变量</a:t>
            </a:r>
            <a:r>
              <a:rPr altLang="zh-CN" i="1" lang="en-US"/>
              <a:t>x</a:t>
            </a:r>
            <a:r>
              <a:rPr altLang="en-US" lang="zh-CN"/>
              <a:t>2、</a:t>
            </a:r>
            <a:r>
              <a:rPr altLang="zh-CN" i="1" lang="en-US"/>
              <a:t>x</a:t>
            </a:r>
            <a:r>
              <a:rPr altLang="en-US" lang="zh-CN"/>
              <a:t>5、</a:t>
            </a:r>
            <a:r>
              <a:rPr altLang="zh-CN" i="1" lang="en-US"/>
              <a:t>x</a:t>
            </a:r>
            <a:r>
              <a:rPr altLang="en-US" lang="zh-CN"/>
              <a:t>3，此时人工变量就可以从模型中退出，也说明原规划有可行解，但不能肯定有最优解。</a:t>
            </a:r>
          </a:p>
          <a:p>
            <a:pPr algn="just" eaLnBrk="1" hangingPunct="1" latinLnBrk="1" lvl="0">
              <a:spcBef>
                <a:spcPct val="0"/>
              </a:spcBef>
            </a:pPr>
            <a:endParaRPr altLang="en-US" lang="zh-CN"/>
          </a:p>
          <a:p>
            <a:pPr eaLnBrk="1" hangingPunct="1" latinLnBrk="1" lvl="0"/>
            <a:endParaRPr altLang="zh-CN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16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17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17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3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23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24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4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24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24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9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29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29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9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29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29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35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35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35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8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8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38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en-US" b="0" sz="1200" lang="zh-CN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en-US" b="0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38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5038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93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4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3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04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04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12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12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7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17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17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18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18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18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18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altLang="zh-CN" b="0" sz="1200" lang="en-US">
                <a:solidFill>
                  <a:schemeClr val="dk1"/>
                </a:solidFill>
                <a:ea typeface="宋体" pitchFamily="0" charset="-122"/>
              </a:rPr>
              <a:pPr algn="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</a:fld>
            <a:endParaRPr altLang="zh-CN" b="0" sz="12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25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25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tile algn="tl" flip="none" sx="100000" sy="100000" tx="0" ty="0"/>
        </a:blip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85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8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33600"/>
            <a:ext cx="6400800" cy="1150938"/>
          </a:xfrm>
        </p:spPr>
        <p:txBody>
          <a:bodyPr/>
          <a:lstStyle>
            <a:lvl1pPr algn="ctr"/>
          </a:lstStyle>
          <a:p>
            <a:endParaRPr altLang="zh-CN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40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3" name="竖排标题 1"/>
          <p:cNvSpPr>
            <a:spLocks noGrp="1"/>
          </p:cNvSpPr>
          <p:nvPr>
            <p:ph type="title" orient="vert"/>
          </p:nvPr>
        </p:nvSpPr>
        <p:spPr>
          <a:xfrm>
            <a:off x="6335713" y="115888"/>
            <a:ext cx="2051050" cy="5689600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39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003925" cy="5689600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tile algn="tl" flip="none" sx="100000" sy="100000" tx="0" ty="0"/>
        </a:blipFill>
      </p:bgPr>
    </p:bg>
    <p:spTree>
      <p:nvGrpSpPr>
        <p:cNvPr id="2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172" name=""/>
          <p:cNvSpPr/>
          <p:nvPr/>
        </p:nvSpPr>
        <p:spPr>
          <a:xfrm rot="0">
            <a:off x="0" y="908050"/>
            <a:ext cx="8458200" cy="87312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b="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173" name=""/>
          <p:cNvSpPr txBox="1"/>
          <p:nvPr/>
        </p:nvSpPr>
        <p:spPr>
          <a:xfrm rot="0">
            <a:off x="7667625" y="469900"/>
            <a:ext cx="12969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800" lang="en-US">
                <a:solidFill>
                  <a:srgbClr val="003300"/>
                </a:solidFill>
              </a:rPr>
              <a:t>Page </a:t>
            </a:r>
            <a:fld id="{566ABCEB-ACFC-4714-9973-3DA970169C29}" type="slidenum">
              <a:rPr altLang="zh-CN" sz="1800" lang="en-US">
                <a:solidFill>
                  <a:srgbClr val="003300"/>
                </a:solidFill>
              </a:rPr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</a:fld>
            <a:endParaRPr altLang="zh-CN" sz="1800" lang="en-US">
              <a:solidFill>
                <a:srgbClr val="003300"/>
              </a:solidFill>
            </a:endParaRPr>
          </a:p>
        </p:txBody>
      </p:sp>
      <p:sp>
        <p:nvSpPr>
          <p:cNvPr id="1050176" name=""/>
          <p:cNvSpPr/>
          <p:nvPr>
            <p:ph type="dt" sz="half" idx="2"/>
          </p:nvPr>
        </p:nvSpPr>
        <p:spPr>
          <a:xfrm rot="0">
            <a:off x="457200" y="6561137"/>
            <a:ext cx="2133600" cy="2794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177" name=""/>
          <p:cNvSpPr/>
          <p:nvPr>
            <p:ph type="ftr" sz="quarter" idx="3"/>
          </p:nvPr>
        </p:nvSpPr>
        <p:spPr>
          <a:xfrm rot="0">
            <a:off x="3124200" y="6561137"/>
            <a:ext cx="2895600" cy="2794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50178" name=""/>
          <p:cNvSpPr/>
          <p:nvPr>
            <p:ph type="sldNum" sz="quarter" idx="4"/>
          </p:nvPr>
        </p:nvSpPr>
        <p:spPr>
          <a:xfrm rot="0">
            <a:off x="6553200" y="6561137"/>
            <a:ext cx="2133600" cy="279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fld id="{566ABCEB-ACFC-4714-9973-3DA970169C29}" type="slidenum">
              <a:rPr altLang="en-US" lang="zh-CN"/>
              <a:pPr lvl="0">
                <a:buClr>
                  <a:schemeClr val="dk2"/>
                </a:buClr>
              </a:pPr>
            </a:fld>
            <a:endParaRPr altLang="en-US" lang="zh-CN"/>
          </a:p>
        </p:txBody>
      </p:sp>
      <p:sp>
        <p:nvSpPr>
          <p:cNvPr id="1050180" name="表格占位符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608512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342900" latinLnBrk="0" lvl="0" marL="342900" marR="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endParaRPr altLang="en-US" baseline="0" b="1" cap="none" sz="2400" i="0" kern="0" kumimoji="1" lang="zh-CN" noProof="0" normalizeH="0" spc="0" strike="noStrike" u="none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华文细黑" charset="0"/>
            </a:endParaRPr>
          </a:p>
        </p:txBody>
      </p:sp>
      <p:sp>
        <p:nvSpPr>
          <p:cNvPr id="1050179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40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406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39909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50407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39925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3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50400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5040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5040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391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503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5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50396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altLang="en-US" baseline="0" b="1" cap="none" sz="3200" i="0" kern="0" kumimoji="1" lang="zh-CN" noProof="0" normalizeH="0" spc="0" strike="noStrike" u="none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华文细黑" charset="0"/>
            </a:endParaRPr>
          </a:p>
        </p:txBody>
      </p:sp>
      <p:sp>
        <p:nvSpPr>
          <p:cNvPr id="105039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3">
            <a:alphaModFix amt="100000"/>
          </a:blip>
          <a:srcRect/>
          <a:tile algn="tl" flip="none" sx="100000" sy="100000" tx="0" ty="0"/>
        </a:blip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zh-CN" b="0" sz="1400" lang="en-US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80" name=""/>
          <p:cNvSpPr/>
          <p:nvPr/>
        </p:nvSpPr>
        <p:spPr>
          <a:xfrm rot="0">
            <a:off x="0" y="908050"/>
            <a:ext cx="8458200" cy="87312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b="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581" name=""/>
          <p:cNvSpPr txBox="1"/>
          <p:nvPr/>
        </p:nvSpPr>
        <p:spPr>
          <a:xfrm rot="0">
            <a:off x="7667625" y="469900"/>
            <a:ext cx="12969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800" lang="en-US">
                <a:solidFill>
                  <a:srgbClr val="003300"/>
                </a:solidFill>
              </a:rPr>
              <a:t>Page </a:t>
            </a:r>
            <a:fld id="{566ABCEB-ACFC-4714-9973-3DA970169C29}" type="slidenum">
              <a:rPr altLang="zh-CN" sz="1800" lang="en-US">
                <a:solidFill>
                  <a:srgbClr val="003300"/>
                </a:solidFill>
              </a:rPr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</a:fld>
            <a:endParaRPr altLang="zh-CN" sz="1800" lang="en-US">
              <a:solidFill>
                <a:srgbClr val="0033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5pPr>
      <a:lvl6pPr algn="l" fontAlgn="base" marL="45720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b="1" sz="3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algn="l" eaLnBrk="0" fontAlgn="base" hangingPunct="0" indent="-342900" marL="342900" rtl="0">
        <a:lnSpc>
          <a:spcPct val="120000"/>
        </a:lnSpc>
        <a:spcBef>
          <a:spcPct val="15000"/>
        </a:spcBef>
        <a:spcAft>
          <a:spcPct val="0"/>
        </a:spcAft>
        <a:buSzPct val="85000"/>
        <a:buChar char="•"/>
        <a:defRPr b="1" sz="2400" kumimoji="1">
          <a:solidFill>
            <a:schemeClr val="bg2"/>
          </a:solidFill>
          <a:latin typeface="+mn-lt"/>
          <a:ea typeface="+mn-ea"/>
          <a:cs typeface="华文细黑" charset="0"/>
        </a:defRPr>
      </a:lvl1pPr>
      <a:lvl2pPr algn="l" eaLnBrk="0" fontAlgn="base" hangingPunct="0" indent="-285750" marL="830263" rtl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n"/>
        <a:defRPr b="1" sz="26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+mn-lt"/>
          <a:ea typeface="+mn-ea"/>
          <a:cs typeface="华文细黑" charset="0"/>
        </a:defRPr>
      </a:lvl2pPr>
      <a:lvl3pPr algn="l" eaLnBrk="0" fontAlgn="base" hangingPunct="0" indent="-228600" marL="1238250" rtl="0">
        <a:spcBef>
          <a:spcPct val="20000"/>
        </a:spcBef>
        <a:spcAft>
          <a:spcPct val="0"/>
        </a:spcAft>
        <a:buSzPct val="70000"/>
        <a:buFont typeface="Wingdings" charset="0"/>
        <a:buChar char="•"/>
        <a:defRPr b="1" sz="2400" kumimoji="1">
          <a:solidFill>
            <a:srgbClr val="003300"/>
          </a:solidFill>
          <a:effectLst>
            <a:outerShdw algn="tl" blurRad="38100" dir="2700000" dist="38100">
              <a:srgbClr val="000000"/>
            </a:outerShdw>
          </a:effectLst>
          <a:latin typeface="+mn-lt"/>
          <a:ea typeface="+mn-ea"/>
          <a:cs typeface="华文细黑" charset="0"/>
        </a:defRPr>
      </a:lvl3pPr>
      <a:lvl4pPr algn="l" eaLnBrk="0" fontAlgn="base" hangingPunct="0" indent="-228600" marL="1646238" rtl="0">
        <a:spcBef>
          <a:spcPct val="20000"/>
        </a:spcBef>
        <a:spcAft>
          <a:spcPct val="0"/>
        </a:spcAft>
        <a:buSzPct val="70000"/>
        <a:buFont typeface="Wingdings" charset="0"/>
        <a:buChar char="n"/>
        <a:defRPr sz="2000" kumimoji="1">
          <a:solidFill>
            <a:schemeClr val="tx1"/>
          </a:solidFill>
          <a:latin typeface="+mn-lt"/>
          <a:ea typeface="+mj-ea"/>
          <a:cs typeface="宋体" charset="0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•"/>
        <a:defRPr sz="2000" kumimoji="1">
          <a:solidFill>
            <a:schemeClr val="tx1"/>
          </a:solidFill>
          <a:latin typeface="+mn-lt"/>
          <a:ea typeface="+mj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•"/>
        <a:defRPr sz="2000" kumimoji="1">
          <a:solidFill>
            <a:schemeClr val="tx1"/>
          </a:solidFill>
          <a:latin typeface="+mn-lt"/>
          <a:ea typeface="+mj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•"/>
        <a:defRPr sz="2000" kumimoji="1">
          <a:solidFill>
            <a:schemeClr val="tx1"/>
          </a:solidFill>
          <a:latin typeface="+mn-lt"/>
          <a:ea typeface="+mj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•"/>
        <a:defRPr sz="2000" kumimoji="1">
          <a:solidFill>
            <a:schemeClr val="tx1"/>
          </a:solidFill>
          <a:latin typeface="+mn-lt"/>
          <a:ea typeface="+mj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•"/>
        <a:defRPr sz="2000" kumimoji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2.wmf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7" Type="http://schemas.openxmlformats.org/officeDocument/2006/relationships/image" Target="../media/image34.wmf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5" Type="http://schemas.openxmlformats.org/officeDocument/2006/relationships/image" Target="../media/image40.wmf"/><Relationship Id="rId6" Type="http://schemas.openxmlformats.org/officeDocument/2006/relationships/image" Target="../media/image41.png"/><Relationship Id="rId7" Type="http://schemas.openxmlformats.org/officeDocument/2006/relationships/image" Target="../media/image42.wmf"/><Relationship Id="rId8" Type="http://schemas.openxmlformats.org/officeDocument/2006/relationships/image" Target="../media/image43.wmf"/><Relationship Id="rId9" Type="http://schemas.openxmlformats.org/officeDocument/2006/relationships/image" Target="../media/image44.wmf"/><Relationship Id="rId10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wmf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wmf"/><Relationship Id="rId6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10.png"/><Relationship Id="rId3" Type="http://schemas.openxmlformats.org/officeDocument/2006/relationships/image" Target="../media/image62.wmf"/><Relationship Id="rId4" Type="http://schemas.openxmlformats.org/officeDocument/2006/relationships/image" Target="../media/image63.wmf"/><Relationship Id="rId5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6" Type="http://schemas.openxmlformats.org/officeDocument/2006/relationships/image" Target="../media/image74.wmf"/><Relationship Id="rId7" Type="http://schemas.openxmlformats.org/officeDocument/2006/relationships/image" Target="../media/image75.wmf"/><Relationship Id="rId8" Type="http://schemas.openxmlformats.org/officeDocument/2006/relationships/image" Target="../media/image76.wmf"/><Relationship Id="rId9" Type="http://schemas.openxmlformats.org/officeDocument/2006/relationships/image" Target="../media/image77.wmf"/><Relationship Id="rId10" Type="http://schemas.openxmlformats.org/officeDocument/2006/relationships/image" Target="../media/image78.wmf"/><Relationship Id="rId11" Type="http://schemas.openxmlformats.org/officeDocument/2006/relationships/image" Target="../media/image79.wmf"/><Relationship Id="rId12" Type="http://schemas.openxmlformats.org/officeDocument/2006/relationships/image" Target="../media/image80.wmf"/><Relationship Id="rId13" Type="http://schemas.openxmlformats.org/officeDocument/2006/relationships/image" Target="../media/image81.wmf"/><Relationship Id="rId14" Type="http://schemas.openxmlformats.org/officeDocument/2006/relationships/image" Target="../media/image82.wmf"/><Relationship Id="rId15" Type="http://schemas.openxmlformats.org/officeDocument/2006/relationships/image" Target="../media/image83.wmf"/><Relationship Id="rId16" Type="http://schemas.openxmlformats.org/officeDocument/2006/relationships/image" Target="../media/image84.wmf"/><Relationship Id="rId17" Type="http://schemas.openxmlformats.org/officeDocument/2006/relationships/image" Target="../media/image85.wmf"/><Relationship Id="rId18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6.wmf"/><Relationship Id="rId3" Type="http://schemas.openxmlformats.org/officeDocument/2006/relationships/image" Target="../media/image87.wmf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88.jpeg"/><Relationship Id="rId2" Type="http://schemas.openxmlformats.org/officeDocument/2006/relationships/image" Target="../media/image89.wmf"/><Relationship Id="rId3" Type="http://schemas.openxmlformats.org/officeDocument/2006/relationships/image" Target="../media/image83.wmf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90.wmf"/><Relationship Id="rId2" Type="http://schemas.openxmlformats.org/officeDocument/2006/relationships/image" Target="../media/image91.wmf"/><Relationship Id="rId3" Type="http://schemas.openxmlformats.org/officeDocument/2006/relationships/image" Target="../media/image92.wmf"/><Relationship Id="rId4" Type="http://schemas.openxmlformats.org/officeDocument/2006/relationships/image" Target="../media/image93.wmf"/><Relationship Id="rId5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83.wmf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94.wmf"/><Relationship Id="rId2" Type="http://schemas.openxmlformats.org/officeDocument/2006/relationships/image" Target="../media/image95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83.wmf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96.wmf"/><Relationship Id="rId2" Type="http://schemas.openxmlformats.org/officeDocument/2006/relationships/image" Target="../media/image97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98.wmf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1.wmf"/><Relationship Id="rId2" Type="http://schemas.openxmlformats.org/officeDocument/2006/relationships/image" Target="../media/image102.wmf"/><Relationship Id="rId3" Type="http://schemas.openxmlformats.org/officeDocument/2006/relationships/image" Target="../media/image103.wmf"/><Relationship Id="rId4" Type="http://schemas.openxmlformats.org/officeDocument/2006/relationships/image" Target="../media/image104.wmf"/><Relationship Id="rId5" Type="http://schemas.openxmlformats.org/officeDocument/2006/relationships/image" Target="../media/image105.wmf"/><Relationship Id="rId6" Type="http://schemas.openxmlformats.org/officeDocument/2006/relationships/image" Target="../media/image106.wmf"/><Relationship Id="rId7" Type="http://schemas.openxmlformats.org/officeDocument/2006/relationships/image" Target="../media/image107.wmf"/><Relationship Id="rId8" Type="http://schemas.openxmlformats.org/officeDocument/2006/relationships/image" Target="../media/image108.wmf"/><Relationship Id="rId9" Type="http://schemas.openxmlformats.org/officeDocument/2006/relationships/image" Target="../media/image109.wmf"/><Relationship Id="rId10" Type="http://schemas.openxmlformats.org/officeDocument/2006/relationships/image" Target="../media/image110.wmf"/><Relationship Id="rId11" Type="http://schemas.openxmlformats.org/officeDocument/2006/relationships/image" Target="../media/image111.wmf"/><Relationship Id="rId12" Type="http://schemas.openxmlformats.org/officeDocument/2006/relationships/image" Target="../media/image112.wmf"/><Relationship Id="rId13" Type="http://schemas.openxmlformats.org/officeDocument/2006/relationships/image" Target="../media/image113.wmf"/><Relationship Id="rId14" Type="http://schemas.openxmlformats.org/officeDocument/2006/relationships/image" Target="../media/image114.wmf"/><Relationship Id="rId15" Type="http://schemas.openxmlformats.org/officeDocument/2006/relationships/image" Target="../media/image115.wmf"/><Relationship Id="rId16" Type="http://schemas.openxmlformats.org/officeDocument/2006/relationships/image" Target="../media/image116.wmf"/><Relationship Id="rId17" Type="http://schemas.openxmlformats.org/officeDocument/2006/relationships/image" Target="../media/image117.wmf"/><Relationship Id="rId18" Type="http://schemas.openxmlformats.org/officeDocument/2006/relationships/image" Target="../media/image118.wmf"/><Relationship Id="rId19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slideLayout" Target="../slideLayouts/slideLayout2.xml"/></Relationships>
</file>

<file path=ppt/slides/slide1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27" name=""/><p:cNvGrpSpPr/><p:nvPr/></p:nvGrpSpPr><p:grpSpPr><a:xfrm rot="0"><a:off x="0" y="0"/><a:ext cx="0" cy="0"/><a:chOff x="0" y="0"/><a:chExt cx="0" cy="0"/></a:xfrm></p:grpSpPr><p:sp><p:nvSpPr><p:cNvPr id="1048587" name="" descr="鰐´￿g "/><p:cNvSpPr/><p:nvPr><p:ph type="ctrTitle" sz="full" idx="4294967295"/></p:nvPr></p:nvSpPr><p:spPr><a:xfrm rot="0"><a:off x="544512" y="1341437"/><a:ext cx="7772400" cy="2468562"/></a:xfrm><a:prstGeom prst="rect"/><a:noFill/><a:ln><a:noFill/></a:ln></p:spPr><p:txBody><a:bodyPr anchor="b" bIns="45720" lIns="91440" rIns="91440" tIns="45720" vert="horz"/><a:lstStyle><a:lvl1pPr algn="l"><a:defRPr sz="3400"/></a:lvl1pPr></a:lstStyle><a:p><a:pPr algn="ctr" eaLnBrk="1" hangingPunct="1" latinLnBrk="1" lvl="0"/><a:r><a:rPr altLang="en-US" sz="8500" lang="zh-CN"><a:solidFill><a:schemeClr val="dk2"/></a:solidFill><a:ea typeface="隶书" pitchFamily="49" charset="-122"/></a:rPr><a:t>运 筹 学</a:t></a:r><a:br/><a:r><a:rPr altLang="zh-CN" lang="en-US"><a:solidFill><a:schemeClr val="dk2"/></a:solidFill></a:rPr><a:t>( Operations   Research )</a:t></a:r></a:p></p:txBody></p:sp><p:pic><p:nvPicPr><p:cNvPr id="2097152" name="" descr="line1"/><p:cNvPicPr><a:picLocks/></p:cNvPicPr><p:nvPr/></p:nvPicPr><p:blipFill><a:blip xmlns:r="http://schemas.openxmlformats.org/officeDocument/2006/relationships" r:embed="rId1"><a:grayscl/><a:lum bright="70000" contrast="-70000"/></a:blip><a:srcRect l="0" t="0" r="0" b="0"/><a:stretch><a:fillRect/></a:stretch></p:blipFill><p:spPr><a:xfrm rot="0"><a:off x="468312" y="908050"/><a:ext cx="2819400" cy="76200"/></a:xfrm><a:prstGeom prst="rect"/><a:noFill/><a:ln><a:noFill/></a:ln></p:spPr></p:pic></p:spTree></p:cSld><p:clrMapOvr><a:masterClrMapping/></p:clrMapOvr><p:timing><p:tnLst><p:par><p:cTn dur="indefinite" id="1" nodeType="tmRoot"><p:childTnLst><p:seq concurrent="1" nextAc="seek"><p:cTn dur="indefinite" id="2" nodeType="mainSeq"><p:childTnLst><p:par><p:cTn fill="hold" id="3" nodeType="clickPar"><p:stCondLst><p:cond delay="indefinite"/><p:cond evt="onBegin" delay="0"><p:tn val="2"/></p:cond></p:stCondLst><p:childTnLst><p:par><p:cTn fill="hold" id="4" nodeType="withGroup"><p:stCondLst><p:cond delay="0"/></p:stCondLst><p:childTnLst><p:par><p:cTn fill="hold" id="5" nodeType="afterEffect" presetClass="entr" presetID="2" presetSubtype="8"><p:stCondLst><p:cond delay="0"/></p:stCondLst><p:childTnLst><p:set><p:cBhvr><p:cTn dur="1" fill="hold" id="6"><p:stCondLst><p:cond delay="0"/></p:stCondLst></p:cTn><p:tgtEl><p:spTgt spid="2097152"/></p:tgtEl><p:attrNameLst><p:attrName>style.visibility</p:attrName></p:attrNameLst></p:cBhvr><p:to><p:strVal val="visible"/></p:to></p:set><p:anim calcmode="lin" valueType="num"><p:cBhvr additive="base"><p:cTn dur="500" fill="hold" id="7"/><p:tgtEl><p:spTgt spid="2097152"/></p:tgtEl><p:attrNameLst><p:attrName>ppt_x</p:attrName></p:attrNameLst></p:cBhvr><p:tavLst><p:tav tm="0"><p:val><p:strVal val="0-#ppt_w/2"/></p:val></p:tav><p:tav tm="100000"><p:val><p:strVal val="#ppt_x"/></p:val></p:tav></p:tavLst></p:anim><p:anim calcmode="lin" valueType="num"><p:cBhvr additive="base"><p:cTn dur="500" fill="hold" id="8"/><p:tgtEl><p:spTgt spid="2097152"/></p:tgtEl><p:attrNameLst><p:attrName>ppt_y</p:attrName></p:attrNameLst></p:cBhvr><p:tavLst><p:tav tm="0"><p:val><p:strVal val="#ppt_y"/></p:val></p:tav><p:tav tm="100000"><p:val><p:strVal val="#ppt_y"/></p:val></p:tav></p:tavLst></p:anim></p:childTnLst></p:cTn></p:par></p:childTnLst></p:cTn></p:par></p:childTnLst></p:cTn></p:par></p:childTnLst></p:cTn><p:prevCondLst><p:cond evt="onPrev" delay="0"><p:tgtEl><p:sldTgt/></p:tgtEl></p:cond></p:prevCondLst><p:nextCondLst><p:cond evt="onNext" delay="0"><p:tgtEl><p:sldTgt/></p:tgtEl></p:cond></p:nextCondLst></p:seq></p:childTnLst></p:cTn></p:par></p:tnLst></p:timing>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85" name=""/>
          <p:cNvSpPr txBox="1"/>
          <p:nvPr/>
        </p:nvSpPr>
        <p:spPr>
          <a:xfrm rot="0">
            <a:off x="250825" y="1100137"/>
            <a:ext cx="1708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矩阵形式：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8887" y="3933825"/>
            <a:ext cx="2808287" cy="1525587"/>
          </a:xfrm>
          <a:prstGeom prst="rect"/>
          <a:noFill/>
          <a:ln>
            <a:noFill/>
          </a:ln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835150" y="1341437"/>
            <a:ext cx="3822700" cy="1601787"/>
          </a:xfrm>
          <a:prstGeom prst="rect"/>
          <a:noFill/>
          <a:ln>
            <a:noFill/>
          </a:ln>
        </p:spPr>
      </p:pic>
      <p:sp>
        <p:nvSpPr>
          <p:cNvPr id="1048686" name=""/>
          <p:cNvSpPr txBox="1"/>
          <p:nvPr/>
        </p:nvSpPr>
        <p:spPr>
          <a:xfrm rot="0">
            <a:off x="395287" y="3141662"/>
            <a:ext cx="18002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其中：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476375" y="3224212"/>
            <a:ext cx="3095625" cy="492125"/>
          </a:xfrm>
          <a:prstGeom prst="rect"/>
          <a:noFill/>
          <a:ln>
            <a:noFill/>
          </a:ln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4427537" y="3933825"/>
            <a:ext cx="1208087" cy="1439862"/>
          </a:xfrm>
          <a:prstGeom prst="rect"/>
          <a:noFill/>
          <a:ln>
            <a:noFill/>
          </a:ln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6227762" y="3932237"/>
            <a:ext cx="935037" cy="13684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209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15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7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5" grpId="0" uiExpand="0" build="whol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179387" y="1054100"/>
            <a:ext cx="81359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zh-CN" lang="en-US"/>
              <a:t>3. </a:t>
            </a:r>
            <a:r>
              <a:rPr altLang="en-US" lang="zh-CN"/>
              <a:t>线性规划问题的标准形式</a:t>
            </a: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9100" y="1628775"/>
            <a:ext cx="4467225" cy="2160587"/>
          </a:xfrm>
          <a:prstGeom prst="rect"/>
          <a:solidFill>
            <a:schemeClr val="folHlink"/>
          </a:solidFill>
          <a:ln>
            <a:noFill/>
          </a:ln>
        </p:spPr>
      </p:pic>
      <p:sp>
        <p:nvSpPr>
          <p:cNvPr id="1048689" name=""/>
          <p:cNvSpPr/>
          <p:nvPr/>
        </p:nvSpPr>
        <p:spPr>
          <a:xfrm rot="0">
            <a:off x="395287" y="3921125"/>
            <a:ext cx="8280400" cy="2100262"/>
          </a:xfrm>
          <a:prstGeom prst="rect"/>
          <a:solidFill>
            <a:srgbClr val="FFCCCC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000000"/>
                </a:solidFill>
              </a:rPr>
              <a:t>特点：</a:t>
            </a:r>
          </a:p>
          <a:p>
            <a:pPr latinLnBrk="1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(1) </a:t>
            </a:r>
            <a:r>
              <a:rPr altLang="en-US" lang="zh-CN">
                <a:solidFill>
                  <a:srgbClr val="000000"/>
                </a:solidFill>
              </a:rPr>
              <a:t>目标函数求最大值（有时求最小值）</a:t>
            </a:r>
          </a:p>
          <a:p>
            <a:pPr latinLnBrk="1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(2) </a:t>
            </a:r>
            <a:r>
              <a:rPr altLang="en-US" lang="zh-CN">
                <a:solidFill>
                  <a:srgbClr val="000000"/>
                </a:solidFill>
              </a:rPr>
              <a:t>约束条件都为等式方程，且右端常数项</a:t>
            </a:r>
            <a:r>
              <a:rPr altLang="zh-CN" i="1" lang="en-US">
                <a:solidFill>
                  <a:srgbClr val="000000"/>
                </a:solidFill>
              </a:rPr>
              <a:t>b</a:t>
            </a:r>
            <a:r>
              <a:rPr altLang="zh-CN" baseline="-30000" i="1" lang="en-US">
                <a:solidFill>
                  <a:srgbClr val="000000"/>
                </a:solidFill>
              </a:rPr>
              <a:t>i</a:t>
            </a:r>
            <a:r>
              <a:rPr altLang="en-US" lang="zh-CN">
                <a:solidFill>
                  <a:srgbClr val="000000"/>
                </a:solidFill>
              </a:rPr>
              <a:t>都大于或等于零</a:t>
            </a:r>
          </a:p>
          <a:p>
            <a:pPr latinLnBrk="1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(3) </a:t>
            </a:r>
            <a:r>
              <a:rPr altLang="en-US" lang="zh-CN">
                <a:solidFill>
                  <a:srgbClr val="000000"/>
                </a:solidFill>
              </a:rPr>
              <a:t>决策变量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i="1" lang="en-US">
                <a:solidFill>
                  <a:srgbClr val="000000"/>
                </a:solidFill>
              </a:rPr>
              <a:t>j</a:t>
            </a:r>
            <a:r>
              <a:rPr altLang="en-US" lang="zh-CN">
                <a:solidFill>
                  <a:srgbClr val="000000"/>
                </a:solidFill>
              </a:rPr>
              <a:t>为非负。</a:t>
            </a:r>
          </a:p>
        </p:txBody>
      </p:sp>
      <p:pic>
        <p:nvPicPr>
          <p:cNvPr id="2097177" name="" descr="52design_com_alth_092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308850" y="1196975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 uiExpand="0" build="whol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91" name=""/>
          <p:cNvSpPr txBox="1"/>
          <p:nvPr/>
        </p:nvSpPr>
        <p:spPr>
          <a:xfrm rot="0">
            <a:off x="-36512" y="1038225"/>
            <a:ext cx="3581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9900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（</a:t>
            </a:r>
            <a:r>
              <a:rPr altLang="zh-CN" lang="en-US">
                <a:solidFill>
                  <a:srgbClr val="9900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2</a:t>
            </a:r>
            <a:r>
              <a:rPr altLang="en-US" lang="zh-CN">
                <a:solidFill>
                  <a:srgbClr val="9900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）如何化标准形式</a:t>
            </a:r>
          </a:p>
        </p:txBody>
      </p:sp>
      <p:sp>
        <p:nvSpPr>
          <p:cNvPr id="1048692" name=""/>
          <p:cNvSpPr/>
          <p:nvPr/>
        </p:nvSpPr>
        <p:spPr>
          <a:xfrm rot="0">
            <a:off x="395287" y="1603375"/>
            <a:ext cx="2808287" cy="457200"/>
          </a:xfrm>
          <a:prstGeom prst="rect"/>
          <a:solidFill>
            <a:srgbClr val="FFFF99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FontTx/>
              <a:buBlip>
                <a:blip xmlns:r="http://schemas.openxmlformats.org/officeDocument/2006/relationships" r:embed="rId1"/>
              </a:buBlip>
            </a:pPr>
            <a:r>
              <a:rPr altLang="zh-CN" lang="en-US">
                <a:solidFill>
                  <a:srgbClr val="3333FF"/>
                </a:solidFill>
                <a:latin typeface="华文细黑" pitchFamily="0" charset="-122"/>
              </a:rPr>
              <a:t>  </a:t>
            </a:r>
            <a:r>
              <a:rPr altLang="en-US" lang="zh-CN">
                <a:solidFill>
                  <a:srgbClr val="3333FF"/>
                </a:solidFill>
                <a:latin typeface="华文细黑" pitchFamily="0" charset="-122"/>
              </a:rPr>
              <a:t>目标函数的转换</a:t>
            </a:r>
          </a:p>
        </p:txBody>
      </p:sp>
      <p:grpSp>
        <p:nvGrpSpPr>
          <p:cNvPr id="101" name=""/>
          <p:cNvGrpSpPr/>
          <p:nvPr/>
        </p:nvGrpSpPr>
        <p:grpSpPr>
          <a:xfrm rot="0">
            <a:off x="430212" y="2063750"/>
            <a:ext cx="8245475" cy="968375"/>
            <a:chOff x="271" y="1300"/>
            <a:chExt cx="5194" cy="610"/>
          </a:xfrm>
        </p:grpSpPr>
        <p:sp>
          <p:nvSpPr>
            <p:cNvPr id="1048693" name=""/>
            <p:cNvSpPr txBox="1"/>
            <p:nvPr/>
          </p:nvSpPr>
          <p:spPr>
            <a:xfrm rot="0">
              <a:off x="271" y="1300"/>
              <a:ext cx="5194" cy="6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spcBef>
                  <a:spcPct val="1500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latin typeface="华文细黑" pitchFamily="0" charset="-122"/>
                </a:rPr>
                <a:t>  </a:t>
              </a: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如果是求极小值即                         ，则可将目标函数乘以</a:t>
              </a:r>
              <a:r>
                <a:rPr altLang="zh-CN" lang="en-US">
                  <a:solidFill>
                    <a:srgbClr val="000000"/>
                  </a:solidFill>
                  <a:latin typeface="华文细黑" pitchFamily="0" charset="-122"/>
                </a:rPr>
                <a:t>(-1)</a:t>
              </a: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，可化为求极大值问题。</a:t>
              </a:r>
            </a:p>
          </p:txBody>
        </p:sp>
        <p:pic>
          <p:nvPicPr>
            <p:cNvPr id="2097178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1973" y="1344"/>
              <a:ext cx="1225" cy="320"/>
            </a:xfrm>
            <a:prstGeom prst="rect"/>
            <a:noFill/>
            <a:ln>
              <a:noFill/>
            </a:ln>
          </p:spPr>
        </p:pic>
      </p:grpSp>
      <p:grpSp>
        <p:nvGrpSpPr>
          <p:cNvPr id="102" name=""/>
          <p:cNvGrpSpPr/>
          <p:nvPr/>
        </p:nvGrpSpPr>
        <p:grpSpPr>
          <a:xfrm rot="0">
            <a:off x="433387" y="3619500"/>
            <a:ext cx="7162800" cy="482600"/>
            <a:chOff x="273" y="2280"/>
            <a:chExt cx="4512" cy="304"/>
          </a:xfrm>
        </p:grpSpPr>
        <p:sp>
          <p:nvSpPr>
            <p:cNvPr id="1048694" name=""/>
            <p:cNvSpPr txBox="1"/>
            <p:nvPr/>
          </p:nvSpPr>
          <p:spPr>
            <a:xfrm rot="0">
              <a:off x="273" y="2296"/>
              <a:ext cx="45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也就是：令               ，可得到上式。</a:t>
              </a:r>
            </a:p>
          </p:txBody>
        </p:sp>
        <p:pic>
          <p:nvPicPr>
            <p:cNvPr id="2097179" name="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1301" y="2280"/>
              <a:ext cx="754" cy="288"/>
            </a:xfrm>
            <a:prstGeom prst="rect"/>
            <a:noFill/>
            <a:ln>
              <a:noFill/>
            </a:ln>
          </p:spPr>
        </p:pic>
      </p:grpSp>
      <p:grpSp>
        <p:nvGrpSpPr>
          <p:cNvPr id="103" name=""/>
          <p:cNvGrpSpPr/>
          <p:nvPr/>
        </p:nvGrpSpPr>
        <p:grpSpPr>
          <a:xfrm rot="0">
            <a:off x="468312" y="3116262"/>
            <a:ext cx="3527425" cy="528637"/>
            <a:chOff x="295" y="1963"/>
            <a:chExt cx="2222" cy="333"/>
          </a:xfrm>
        </p:grpSpPr>
        <p:pic>
          <p:nvPicPr>
            <p:cNvPr id="2097180" name=""/>
            <p:cNvPicPr>
              <a:picLocks/>
            </p:cNvPicPr>
            <p:nvPr/>
          </p:nvPicPr>
          <p:blipFill>
            <a:blip xmlns:r="http://schemas.openxmlformats.org/officeDocument/2006/relationships" r:embed="rId4"/>
            <a:srcRect l="0" t="0" r="0" b="0"/>
            <a:stretch>
              <a:fillRect/>
            </a:stretch>
          </p:blipFill>
          <p:spPr>
            <a:xfrm rot="0">
              <a:off x="748" y="1978"/>
              <a:ext cx="1769" cy="318"/>
            </a:xfrm>
            <a:prstGeom prst="rect"/>
            <a:noFill/>
            <a:ln>
              <a:noFill/>
            </a:ln>
          </p:spPr>
        </p:pic>
        <p:sp>
          <p:nvSpPr>
            <p:cNvPr id="1048695" name=""/>
            <p:cNvSpPr/>
            <p:nvPr/>
          </p:nvSpPr>
          <p:spPr>
            <a:xfrm rot="0">
              <a:off x="295" y="1963"/>
              <a:ext cx="34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即</a:t>
              </a:r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255587" y="4797425"/>
            <a:ext cx="8534400" cy="936625"/>
            <a:chOff x="161" y="3022"/>
            <a:chExt cx="5376" cy="590"/>
          </a:xfrm>
        </p:grpSpPr>
        <p:sp>
          <p:nvSpPr>
            <p:cNvPr id="1048696" name=""/>
            <p:cNvSpPr txBox="1"/>
            <p:nvPr/>
          </p:nvSpPr>
          <p:spPr>
            <a:xfrm rot="0">
              <a:off x="161" y="3022"/>
              <a:ext cx="5376" cy="5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15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660066"/>
                  </a:solidFill>
                  <a:latin typeface="华文细黑" pitchFamily="0" charset="-122"/>
                </a:rPr>
                <a:t>   </a:t>
              </a: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若存在取值无约束的变量      ，可令        </a:t>
              </a:r>
            </a:p>
            <a:p>
              <a:pPr lvl="0">
                <a:lnSpc>
                  <a:spcPct val="115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000000"/>
                  </a:solidFill>
                  <a:latin typeface="华文细黑" pitchFamily="0" charset="-122"/>
                </a:rPr>
                <a:t>  其中：</a:t>
              </a:r>
            </a:p>
          </p:txBody>
        </p:sp>
        <p:pic>
          <p:nvPicPr>
            <p:cNvPr id="2097181" name=""/>
            <p:cNvPicPr>
              <a:picLocks/>
            </p:cNvPicPr>
            <p:nvPr/>
          </p:nvPicPr>
          <p:blipFill>
            <a:blip xmlns:r="http://schemas.openxmlformats.org/officeDocument/2006/relationships" r:embed="rId5"/>
            <a:srcRect l="0" t="0" r="0" b="0"/>
            <a:stretch>
              <a:fillRect/>
            </a:stretch>
          </p:blipFill>
          <p:spPr>
            <a:xfrm rot="0">
              <a:off x="2472" y="3071"/>
              <a:ext cx="363" cy="314"/>
            </a:xfrm>
            <a:prstGeom prst="rect"/>
            <a:noFill/>
            <a:ln>
              <a:noFill/>
            </a:ln>
          </p:spPr>
        </p:pic>
        <p:pic>
          <p:nvPicPr>
            <p:cNvPr id="2097182" name=""/>
            <p:cNvPicPr>
              <a:picLocks/>
            </p:cNvPicPr>
            <p:nvPr/>
          </p:nvPicPr>
          <p:blipFill>
            <a:blip xmlns:r="http://schemas.openxmlformats.org/officeDocument/2006/relationships" r:embed="rId6"/>
            <a:srcRect l="0" t="0" r="0" b="0"/>
            <a:stretch>
              <a:fillRect/>
            </a:stretch>
          </p:blipFill>
          <p:spPr>
            <a:xfrm rot="0">
              <a:off x="3378" y="3074"/>
              <a:ext cx="999" cy="311"/>
            </a:xfrm>
            <a:prstGeom prst="rect"/>
            <a:noFill/>
            <a:ln>
              <a:noFill/>
            </a:ln>
          </p:spPr>
        </p:pic>
        <p:pic>
          <p:nvPicPr>
            <p:cNvPr id="2097183" name=""/>
            <p:cNvPicPr>
              <a:picLocks/>
            </p:cNvPicPr>
            <p:nvPr/>
          </p:nvPicPr>
          <p:blipFill>
            <a:blip xmlns:r="http://schemas.openxmlformats.org/officeDocument/2006/relationships" r:embed="rId7"/>
            <a:srcRect l="0" t="0" r="0" b="0"/>
            <a:stretch>
              <a:fillRect/>
            </a:stretch>
          </p:blipFill>
          <p:spPr>
            <a:xfrm rot="0">
              <a:off x="839" y="3315"/>
              <a:ext cx="860" cy="297"/>
            </a:xfrm>
            <a:prstGeom prst="rect"/>
            <a:noFill/>
            <a:ln>
              <a:noFill/>
            </a:ln>
          </p:spPr>
        </p:pic>
      </p:grpSp>
      <p:sp>
        <p:nvSpPr>
          <p:cNvPr id="1048697" name=""/>
          <p:cNvSpPr/>
          <p:nvPr/>
        </p:nvSpPr>
        <p:spPr>
          <a:xfrm rot="0">
            <a:off x="420687" y="4238625"/>
            <a:ext cx="2063750" cy="457200"/>
          </a:xfrm>
          <a:prstGeom prst="rect"/>
          <a:solidFill>
            <a:srgbClr val="FFFF99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Font typeface="Wingdings" pitchFamily="0" charset="2"/>
              <a:buBlip>
                <a:blip xmlns:r="http://schemas.openxmlformats.org/officeDocument/2006/relationships" r:embed="rId8"/>
              </a:buBlip>
            </a:pPr>
            <a:r>
              <a:rPr altLang="zh-CN" lang="en-US">
                <a:solidFill>
                  <a:srgbClr val="3333FF"/>
                </a:solidFill>
                <a:latin typeface="华文细黑" pitchFamily="0" charset="-122"/>
              </a:rPr>
              <a:t> </a:t>
            </a:r>
            <a:r>
              <a:rPr altLang="en-US" lang="zh-CN">
                <a:solidFill>
                  <a:srgbClr val="3333FF"/>
                </a:solidFill>
                <a:latin typeface="华文细黑" pitchFamily="0" charset="-122"/>
              </a:rPr>
              <a:t>变量的变换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3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8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3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6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8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2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3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1" grpId="0" uiExpand="0" build="whole"/>
      <p:bldP spid="1048692" grpId="0" uiExpand="0" build="whole" animBg="1"/>
      <p:bldP spid="1048697" grpId="0" uiExpand="0" build="whol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99" name=""/>
          <p:cNvSpPr/>
          <p:nvPr/>
        </p:nvSpPr>
        <p:spPr>
          <a:xfrm rot="0">
            <a:off x="179387" y="1243012"/>
            <a:ext cx="6053137" cy="457200"/>
          </a:xfrm>
          <a:prstGeom prst="rect"/>
          <a:solidFill>
            <a:srgbClr val="FFFF99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Font typeface="Wingdings" pitchFamily="0" charset="2"/>
              <a:buBlip>
                <a:blip xmlns:r="http://schemas.openxmlformats.org/officeDocument/2006/relationships" r:embed="rId1"/>
              </a:buBlip>
            </a:pPr>
            <a:r>
              <a:rPr altLang="zh-CN" lang="en-US">
                <a:solidFill>
                  <a:srgbClr val="3333FF"/>
                </a:solidFill>
                <a:latin typeface="华文细黑" pitchFamily="0" charset="-122"/>
              </a:rPr>
              <a:t> </a:t>
            </a:r>
            <a:r>
              <a:rPr altLang="en-US" lang="zh-CN">
                <a:solidFill>
                  <a:srgbClr val="3333FF"/>
                </a:solidFill>
                <a:latin typeface="华文细黑" pitchFamily="0" charset="-122"/>
              </a:rPr>
              <a:t>约束方程的转换：由不等式转换为等式。</a:t>
            </a:r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55650" y="2060575"/>
            <a:ext cx="1368425" cy="547687"/>
          </a:xfrm>
          <a:prstGeom prst="rect"/>
          <a:noFill/>
          <a:ln>
            <a:noFill/>
          </a:ln>
        </p:spPr>
      </p:pic>
      <p:sp>
        <p:nvSpPr>
          <p:cNvPr id="1048700" name=""/>
          <p:cNvSpPr/>
          <p:nvPr/>
        </p:nvSpPr>
        <p:spPr>
          <a:xfrm rot="0">
            <a:off x="2195512" y="2187575"/>
            <a:ext cx="976312" cy="304800"/>
          </a:xfrm>
          <a:prstGeom prst="rightArrow">
            <a:avLst>
              <a:gd name="adj1" fmla="val 50000"/>
              <a:gd name="adj2" fmla="val 80078"/>
            </a:avLst>
          </a:prstGeom>
          <a:solidFill>
            <a:srgbClr val="FF9900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701" name=""/>
          <p:cNvSpPr/>
          <p:nvPr/>
        </p:nvSpPr>
        <p:spPr>
          <a:xfrm rot="0" flipV="1">
            <a:off x="2195512" y="3484562"/>
            <a:ext cx="976312" cy="304800"/>
          </a:xfrm>
          <a:prstGeom prst="rightArrow">
            <a:avLst>
              <a:gd name="adj1" fmla="val 50000"/>
              <a:gd name="adj2" fmla="val 80078"/>
            </a:avLst>
          </a:prstGeom>
          <a:solidFill>
            <a:srgbClr val="FF9900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271837" y="2049462"/>
            <a:ext cx="2379662" cy="1092200"/>
          </a:xfrm>
          <a:prstGeom prst="rect"/>
          <a:noFill/>
          <a:ln>
            <a:noFill/>
          </a:ln>
        </p:spPr>
      </p:pic>
      <p:sp>
        <p:nvSpPr>
          <p:cNvPr id="1048702" name=""/>
          <p:cNvSpPr txBox="1"/>
          <p:nvPr/>
        </p:nvSpPr>
        <p:spPr>
          <a:xfrm rot="0">
            <a:off x="4787900" y="2636837"/>
            <a:ext cx="2012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990033"/>
                </a:solidFill>
              </a:rPr>
              <a:t>称为松弛变量</a:t>
            </a:r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755650" y="3357562"/>
            <a:ext cx="1406525" cy="515937"/>
          </a:xfrm>
          <a:prstGeom prst="rect"/>
          <a:noFill/>
          <a:ln>
            <a:noFill/>
          </a:ln>
        </p:spPr>
      </p:pic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3275012" y="3284537"/>
            <a:ext cx="2376487" cy="1133475"/>
          </a:xfrm>
          <a:prstGeom prst="rect"/>
          <a:noFill/>
          <a:ln>
            <a:noFill/>
          </a:ln>
        </p:spPr>
      </p:pic>
      <p:sp>
        <p:nvSpPr>
          <p:cNvPr id="1048703" name=""/>
          <p:cNvSpPr txBox="1"/>
          <p:nvPr/>
        </p:nvSpPr>
        <p:spPr>
          <a:xfrm rot="0">
            <a:off x="4787900" y="3860800"/>
            <a:ext cx="2012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990033"/>
                </a:solidFill>
              </a:rPr>
              <a:t>称为剩余变量</a:t>
            </a:r>
          </a:p>
        </p:txBody>
      </p:sp>
      <p:sp>
        <p:nvSpPr>
          <p:cNvPr id="1048704" name=""/>
          <p:cNvSpPr/>
          <p:nvPr/>
        </p:nvSpPr>
        <p:spPr>
          <a:xfrm rot="0">
            <a:off x="323850" y="4627562"/>
            <a:ext cx="3960812" cy="457200"/>
          </a:xfrm>
          <a:prstGeom prst="rect"/>
          <a:solidFill>
            <a:srgbClr val="FFFF99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Font typeface="Wingdings" pitchFamily="0" charset="2"/>
              <a:buBlip>
                <a:blip xmlns:r="http://schemas.openxmlformats.org/officeDocument/2006/relationships" r:embed="rId6"/>
              </a:buBlip>
            </a:pPr>
            <a:r>
              <a:rPr altLang="zh-CN" lang="en-US">
                <a:solidFill>
                  <a:srgbClr val="3333FF"/>
                </a:solidFill>
                <a:latin typeface="华文细黑" pitchFamily="0" charset="-122"/>
              </a:rPr>
              <a:t> </a:t>
            </a:r>
            <a:r>
              <a:rPr altLang="en-US" lang="zh-CN">
                <a:solidFill>
                  <a:srgbClr val="3333FF"/>
                </a:solidFill>
                <a:latin typeface="华文细黑" pitchFamily="0" charset="-122"/>
              </a:rPr>
              <a:t>变量             的变换</a:t>
            </a:r>
          </a:p>
        </p:txBody>
      </p:sp>
      <p:sp>
        <p:nvSpPr>
          <p:cNvPr id="1048705" name=""/>
          <p:cNvSpPr txBox="1"/>
          <p:nvPr/>
        </p:nvSpPr>
        <p:spPr>
          <a:xfrm rot="0">
            <a:off x="255587" y="5156200"/>
            <a:ext cx="8534400" cy="5127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15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660066"/>
                </a:solidFill>
                <a:latin typeface="华文细黑" pitchFamily="0" charset="-122"/>
              </a:rPr>
              <a:t>  </a:t>
            </a:r>
            <a:r>
              <a:rPr altLang="en-US" lang="zh-CN">
                <a:solidFill>
                  <a:srgbClr val="660066"/>
                </a:solidFill>
                <a:latin typeface="华文细黑" pitchFamily="0" charset="-122"/>
              </a:rPr>
              <a:t>可令                 ，显然</a:t>
            </a:r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1198562" y="4687887"/>
            <a:ext cx="1212850" cy="469900"/>
          </a:xfrm>
          <a:prstGeom prst="rect"/>
          <a:noFill/>
          <a:ln>
            <a:noFill/>
          </a:ln>
        </p:spPr>
      </p:pic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1187450" y="5249862"/>
            <a:ext cx="1152525" cy="484187"/>
          </a:xfrm>
          <a:prstGeom prst="rect"/>
          <a:noFill/>
          <a:ln>
            <a:noFill/>
          </a:ln>
        </p:spPr>
      </p:pic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3419475" y="5256212"/>
            <a:ext cx="865187" cy="4778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8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23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7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7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 nodeType="clickPar">
                      <p:stCondLst>
                        <p:cond delay="indefinite"/>
                      </p:stCondLst>
                      <p:childTnLst>
                        <p:par>
                          <p:cTn fill="hold" id="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2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4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6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1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 nodeType="clickPar">
                      <p:stCondLst>
                        <p:cond delay="indefinite"/>
                      </p:stCondLst>
                      <p:childTnLst>
                        <p:par>
                          <p:cTn fill="hold" id="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7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 nodeType="clickPar">
                      <p:stCondLst>
                        <p:cond delay="indefinite"/>
                      </p:stCondLst>
                      <p:childTnLst>
                        <p:par>
                          <p:cTn fill="hold" id="5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2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7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 nodeType="clickPar">
                      <p:stCondLst>
                        <p:cond delay="indefinite"/>
                      </p:stCondLst>
                      <p:childTnLst>
                        <p:par>
                          <p:cTn fill="hold" id="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2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 uiExpand="0" build="whole" animBg="1"/>
      <p:bldP spid="1048700" grpId="0" uiExpand="0" build="whole" animBg="1"/>
      <p:bldP spid="1048701" grpId="0" uiExpand="0" build="whole" animBg="1"/>
      <p:bldP spid="1048702" grpId="0" uiExpand="0" build="whole"/>
      <p:bldP spid="1048703" grpId="0" uiExpand="0" build="whole"/>
      <p:bldP spid="1048704" grpId="0" uiExpand="0" build="whole" animBg="1"/>
      <p:bldP spid="1048705" grpId="0" uiExpand="0" build="whol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07" name=""/>
          <p:cNvSpPr/>
          <p:nvPr/>
        </p:nvSpPr>
        <p:spPr>
          <a:xfrm rot="0">
            <a:off x="201612" y="1125537"/>
            <a:ext cx="5594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1.3  </a:t>
            </a:r>
            <a:r>
              <a:rPr altLang="en-US" lang="zh-CN"/>
              <a:t>将下列线性规划问题化为标准形式</a:t>
            </a:r>
          </a:p>
        </p:txBody>
      </p:sp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63712" y="1628775"/>
            <a:ext cx="4770437" cy="2368550"/>
          </a:xfrm>
          <a:prstGeom prst="rect"/>
          <a:noFill/>
          <a:ln>
            <a:noFill/>
          </a:ln>
        </p:spPr>
      </p:pic>
      <p:sp>
        <p:nvSpPr>
          <p:cNvPr id="1048708" name=""/>
          <p:cNvSpPr txBox="1"/>
          <p:nvPr/>
        </p:nvSpPr>
        <p:spPr>
          <a:xfrm rot="0">
            <a:off x="285750" y="5013325"/>
            <a:ext cx="88947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000000"/>
                </a:solidFill>
                <a:latin typeface="华文细黑" pitchFamily="0" charset="-122"/>
              </a:rPr>
              <a:t>用            替换      ，且                    </a:t>
            </a:r>
          </a:p>
        </p:txBody>
      </p:sp>
      <p:grpSp>
        <p:nvGrpSpPr>
          <p:cNvPr id="107" name=""/>
          <p:cNvGrpSpPr/>
          <p:nvPr/>
        </p:nvGrpSpPr>
        <p:grpSpPr>
          <a:xfrm rot="0">
            <a:off x="323850" y="4005262"/>
            <a:ext cx="8351837" cy="1503362"/>
            <a:chOff x="204" y="2523"/>
            <a:chExt cx="5261" cy="947"/>
          </a:xfrm>
        </p:grpSpPr>
        <p:sp>
          <p:nvSpPr>
            <p:cNvPr id="1048709" name=""/>
            <p:cNvSpPr/>
            <p:nvPr/>
          </p:nvSpPr>
          <p:spPr>
            <a:xfrm rot="0">
              <a:off x="204" y="2523"/>
              <a:ext cx="5261" cy="6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000000"/>
                  </a:solidFill>
                </a:rPr>
                <a:t>解</a:t>
              </a:r>
              <a:r>
                <a:rPr altLang="zh-CN" lang="en-US">
                  <a:solidFill>
                    <a:srgbClr val="000000"/>
                  </a:solidFill>
                </a:rPr>
                <a:t>:</a:t>
              </a:r>
              <a:r>
                <a:rPr altLang="en-US" lang="zh-CN">
                  <a:solidFill>
                    <a:srgbClr val="000000"/>
                  </a:solidFill>
                </a:rPr>
                <a:t>（１）因为</a:t>
              </a:r>
              <a:r>
                <a:rPr altLang="zh-CN" i="1" lang="en-US">
                  <a:solidFill>
                    <a:srgbClr val="000000"/>
                  </a:solidFill>
                </a:rPr>
                <a:t>x</a:t>
              </a:r>
              <a:r>
                <a:rPr altLang="zh-CN" baseline="-30000" lang="en-US">
                  <a:solidFill>
                    <a:srgbClr val="000000"/>
                  </a:solidFill>
                </a:rPr>
                <a:t>3</a:t>
              </a:r>
              <a:r>
                <a:rPr altLang="en-US" lang="zh-CN">
                  <a:solidFill>
                    <a:srgbClr val="000000"/>
                  </a:solidFill>
                </a:rPr>
                <a:t>无符号要求 ，即</a:t>
              </a:r>
              <a:r>
                <a:rPr altLang="zh-CN" i="1" lang="en-US">
                  <a:solidFill>
                    <a:srgbClr val="000000"/>
                  </a:solidFill>
                </a:rPr>
                <a:t>x</a:t>
              </a:r>
              <a:r>
                <a:rPr altLang="zh-CN" baseline="-30000" lang="en-US">
                  <a:solidFill>
                    <a:srgbClr val="000000"/>
                  </a:solidFill>
                </a:rPr>
                <a:t>3</a:t>
              </a:r>
              <a:r>
                <a:rPr altLang="en-US" lang="zh-CN">
                  <a:solidFill>
                    <a:srgbClr val="000000"/>
                  </a:solidFill>
                </a:rPr>
                <a:t>取正值也可取负值，标准型中要求变量非负，所以</a:t>
              </a:r>
            </a:p>
          </p:txBody>
        </p:sp>
        <p:pic>
          <p:nvPicPr>
            <p:cNvPr id="2097192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57" y="3181"/>
              <a:ext cx="563" cy="289"/>
            </a:xfrm>
            <a:prstGeom prst="rect"/>
            <a:noFill/>
            <a:ln>
              <a:noFill/>
            </a:ln>
          </p:spPr>
        </p:pic>
        <p:pic>
          <p:nvPicPr>
            <p:cNvPr id="2097193" name="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1383" y="3158"/>
              <a:ext cx="324" cy="296"/>
            </a:xfrm>
            <a:prstGeom prst="rect"/>
            <a:noFill/>
            <a:ln>
              <a:noFill/>
            </a:ln>
          </p:spPr>
        </p:pic>
        <p:pic>
          <p:nvPicPr>
            <p:cNvPr id="2097194" name=""/>
            <p:cNvPicPr>
              <a:picLocks/>
            </p:cNvPicPr>
            <p:nvPr/>
          </p:nvPicPr>
          <p:blipFill>
            <a:blip xmlns:r="http://schemas.openxmlformats.org/officeDocument/2006/relationships" r:embed="rId4"/>
            <a:srcRect l="0" t="0" r="0" b="0"/>
            <a:stretch>
              <a:fillRect/>
            </a:stretch>
          </p:blipFill>
          <p:spPr>
            <a:xfrm rot="0">
              <a:off x="2064" y="3176"/>
              <a:ext cx="712" cy="289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11" name=""/>
          <p:cNvSpPr/>
          <p:nvPr/>
        </p:nvSpPr>
        <p:spPr>
          <a:xfrm rot="0">
            <a:off x="250825" y="1098550"/>
            <a:ext cx="8281987" cy="4202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441325" lvl="0" marL="441325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(2) </a:t>
            </a:r>
            <a:r>
              <a:rPr altLang="en-US" lang="zh-CN">
                <a:solidFill>
                  <a:srgbClr val="000000"/>
                </a:solidFill>
              </a:rPr>
              <a:t>第一个约束条件是“≤”号，在“≤”左端加入松驰变量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lang="en-US">
                <a:solidFill>
                  <a:srgbClr val="000000"/>
                </a:solidFill>
              </a:rPr>
              <a:t>4</a:t>
            </a:r>
            <a:r>
              <a:rPr altLang="en-US" lang="zh-CN">
                <a:solidFill>
                  <a:srgbClr val="000000"/>
                </a:solidFill>
              </a:rPr>
              <a:t>，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lang="en-US">
                <a:solidFill>
                  <a:srgbClr val="000000"/>
                </a:solidFill>
              </a:rPr>
              <a:t>4</a:t>
            </a:r>
            <a:r>
              <a:rPr altLang="en-US" lang="zh-CN">
                <a:solidFill>
                  <a:srgbClr val="000000"/>
                </a:solidFill>
              </a:rPr>
              <a:t>≥0,化为等式；</a:t>
            </a:r>
          </a:p>
          <a:p>
            <a:pPr indent="-441325" lvl="0" marL="441325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(3) </a:t>
            </a:r>
            <a:r>
              <a:rPr altLang="en-US" lang="zh-CN">
                <a:solidFill>
                  <a:srgbClr val="000000"/>
                </a:solidFill>
              </a:rPr>
              <a:t>第二个约束条件是“≥”号，在“≥”左端减去剩余变量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i="1" lang="en-US">
                <a:solidFill>
                  <a:srgbClr val="000000"/>
                </a:solidFill>
              </a:rPr>
              <a:t>5</a:t>
            </a:r>
            <a:r>
              <a:rPr altLang="en-US" lang="zh-CN">
                <a:solidFill>
                  <a:srgbClr val="000000"/>
                </a:solidFill>
              </a:rPr>
              <a:t>，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i="1" lang="en-US">
                <a:solidFill>
                  <a:srgbClr val="000000"/>
                </a:solidFill>
              </a:rPr>
              <a:t>5</a:t>
            </a:r>
            <a:r>
              <a:rPr altLang="en-US" lang="zh-CN">
                <a:solidFill>
                  <a:srgbClr val="000000"/>
                </a:solidFill>
              </a:rPr>
              <a:t>≥0；</a:t>
            </a:r>
          </a:p>
          <a:p>
            <a:pPr indent="-441325" lvl="0" marL="441325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3300"/>
                </a:solidFill>
              </a:rPr>
              <a:t>(4) </a:t>
            </a:r>
            <a:r>
              <a:rPr altLang="en-US" lang="zh-CN">
                <a:solidFill>
                  <a:srgbClr val="003300"/>
                </a:solidFill>
              </a:rPr>
              <a:t>第</a:t>
            </a:r>
            <a:r>
              <a:rPr altLang="zh-CN" lang="en-US">
                <a:solidFill>
                  <a:srgbClr val="003300"/>
                </a:solidFill>
              </a:rPr>
              <a:t>3</a:t>
            </a:r>
            <a:r>
              <a:rPr altLang="en-US" lang="zh-CN">
                <a:solidFill>
                  <a:srgbClr val="003300"/>
                </a:solidFill>
              </a:rPr>
              <a:t>个约束方程右端常数项为</a:t>
            </a:r>
            <a:r>
              <a:rPr altLang="zh-CN" lang="en-US">
                <a:solidFill>
                  <a:srgbClr val="003300"/>
                </a:solidFill>
              </a:rPr>
              <a:t>-5</a:t>
            </a:r>
            <a:r>
              <a:rPr altLang="en-US" lang="zh-CN">
                <a:solidFill>
                  <a:srgbClr val="003300"/>
                </a:solidFill>
              </a:rPr>
              <a:t>，方程两边同乘以</a:t>
            </a:r>
            <a:r>
              <a:rPr altLang="zh-CN" lang="en-US">
                <a:solidFill>
                  <a:srgbClr val="003300"/>
                </a:solidFill>
              </a:rPr>
              <a:t>(-1),</a:t>
            </a:r>
            <a:r>
              <a:rPr altLang="en-US" lang="zh-CN">
                <a:solidFill>
                  <a:srgbClr val="003300"/>
                </a:solidFill>
              </a:rPr>
              <a:t>将右端常数项化为正数； </a:t>
            </a:r>
          </a:p>
          <a:p>
            <a:pPr indent="-441325" latinLnBrk="1" lvl="0" marL="441325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</a:rPr>
              <a:t>(5) </a:t>
            </a:r>
            <a:r>
              <a:rPr altLang="en-US" lang="zh-CN">
                <a:solidFill>
                  <a:srgbClr val="000000"/>
                </a:solidFill>
              </a:rPr>
              <a:t>目标函数是最小值，为了化为求最大值，令</a:t>
            </a:r>
            <a:r>
              <a:rPr altLang="zh-CN" lang="en-US">
                <a:solidFill>
                  <a:srgbClr val="000000"/>
                </a:solidFill>
              </a:rPr>
              <a:t>z′=-z,</a:t>
            </a:r>
            <a:r>
              <a:rPr altLang="en-US" lang="zh-CN">
                <a:solidFill>
                  <a:srgbClr val="000000"/>
                </a:solidFill>
              </a:rPr>
              <a:t>得到</a:t>
            </a:r>
            <a:r>
              <a:rPr altLang="zh-CN" lang="en-US">
                <a:solidFill>
                  <a:srgbClr val="000000"/>
                </a:solidFill>
              </a:rPr>
              <a:t>max z′=-z</a:t>
            </a:r>
            <a:r>
              <a:rPr altLang="en-US" lang="zh-CN">
                <a:solidFill>
                  <a:srgbClr val="000000"/>
                </a:solidFill>
              </a:rPr>
              <a:t>，即当</a:t>
            </a:r>
            <a:r>
              <a:rPr altLang="zh-CN" lang="en-US">
                <a:solidFill>
                  <a:srgbClr val="000000"/>
                </a:solidFill>
              </a:rPr>
              <a:t>z</a:t>
            </a:r>
            <a:r>
              <a:rPr altLang="en-US" lang="zh-CN">
                <a:solidFill>
                  <a:srgbClr val="000000"/>
                </a:solidFill>
              </a:rPr>
              <a:t>达到最小值时</a:t>
            </a:r>
            <a:r>
              <a:rPr altLang="zh-CN" lang="en-US">
                <a:solidFill>
                  <a:srgbClr val="000000"/>
                </a:solidFill>
              </a:rPr>
              <a:t>z′</a:t>
            </a:r>
            <a:r>
              <a:rPr altLang="en-US" lang="zh-CN">
                <a:solidFill>
                  <a:srgbClr val="000000"/>
                </a:solidFill>
              </a:rPr>
              <a:t>达到最大值，反之亦然</a:t>
            </a:r>
            <a:r>
              <a:rPr altLang="zh-CN" lang="en-US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30337" y="1608137"/>
            <a:ext cx="5373687" cy="2325687"/>
          </a:xfrm>
          <a:prstGeom prst="rect"/>
          <a:noFill/>
          <a:ln>
            <a:noFill/>
          </a:ln>
        </p:spPr>
      </p:pic>
      <p:sp>
        <p:nvSpPr>
          <p:cNvPr id="1048713" name=""/>
          <p:cNvSpPr txBox="1"/>
          <p:nvPr/>
        </p:nvSpPr>
        <p:spPr>
          <a:xfrm rot="0">
            <a:off x="215900" y="1100137"/>
            <a:ext cx="3276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660066"/>
                </a:solidFill>
              </a:rPr>
              <a:t>标准形式如下：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7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3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线性规划模型的标准化</a:t>
            </a:r>
          </a:p>
        </p:txBody>
      </p:sp>
      <p:sp>
        <p:nvSpPr>
          <p:cNvPr id="1048715" name=""/>
          <p:cNvSpPr/>
          <p:nvPr>
            <p:ph type="body" sz="full" idx="1"/>
          </p:nvPr>
        </p:nvSpPr>
        <p:spPr>
          <a:xfrm rot="0">
            <a:off x="457200" y="1773237"/>
            <a:ext cx="8507412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80000"/>
              </a:lnSpc>
              <a:buFontTx/>
              <a:buNone/>
            </a:pPr>
            <a:r>
              <a:rPr altLang="en-US" sz="1900" lang="zh-CN"/>
              <a:t>例：将以下线性规划问题转化为标准形式</a:t>
            </a:r>
            <a:r>
              <a:rPr altLang="zh-CN" sz="1900" lang="en-US"/>
              <a:t> 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altLang="zh-CN" sz="1900" lang="en-US"/>
              <a:t>     			min   </a:t>
            </a:r>
            <a:r>
              <a:rPr altLang="zh-CN" sz="1900" i="1" lang="en-US"/>
              <a:t>f</a:t>
            </a:r>
            <a:r>
              <a:rPr altLang="zh-CN" sz="1900" lang="en-US"/>
              <a:t>  = 2 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 -3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 + 4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altLang="zh-CN" sz="1900" lang="en-US"/>
              <a:t>     			s.t.  3 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i="1" lang="en-US"/>
              <a:t> </a:t>
            </a:r>
            <a:r>
              <a:rPr altLang="zh-CN" sz="1900" lang="en-US"/>
              <a:t> + 4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 - 5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sz="1900" lang="en-US"/>
              <a:t> ≤ 6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    			     2 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 +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sz="1900" lang="en-US"/>
              <a:t> ≥ 8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       			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 + 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 +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sz="1900" lang="en-US"/>
              <a:t>  =  – 9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        		   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 , 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 ,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sz="1900" i="1" lang="en-US"/>
              <a:t> </a:t>
            </a:r>
            <a:r>
              <a:rPr altLang="zh-CN" sz="1900" lang="en-US"/>
              <a:t>≥ 0 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en-US" sz="1900" lang="zh-CN">
                <a:latin typeface="隶书" pitchFamily="49" charset="-122"/>
              </a:rPr>
              <a:t>解：</a:t>
            </a:r>
            <a:r>
              <a:rPr altLang="zh-CN" sz="1900" lang="en-US">
                <a:latin typeface="隶书" pitchFamily="49" charset="-122"/>
              </a:rPr>
              <a:t> 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zh-CN" sz="1900" lang="en-US">
                <a:latin typeface="隶书" pitchFamily="49" charset="-122"/>
              </a:rPr>
              <a:t>			</a:t>
            </a:r>
            <a:r>
              <a:rPr altLang="zh-CN" sz="1900" lang="en-US"/>
              <a:t>max  </a:t>
            </a:r>
            <a:r>
              <a:rPr altLang="zh-CN" sz="1900" i="1" lang="en-US"/>
              <a:t>z</a:t>
            </a:r>
            <a:r>
              <a:rPr altLang="zh-CN" sz="1900" lang="en-US"/>
              <a:t> = - 2</a:t>
            </a:r>
            <a:r>
              <a:rPr altLang="zh-CN" sz="1900" i="1" lang="en-US"/>
              <a:t>x</a:t>
            </a:r>
            <a:r>
              <a:rPr altLang="zh-CN" baseline="-30000" sz="1900" lang="en-US"/>
              <a:t>1 </a:t>
            </a:r>
            <a:r>
              <a:rPr altLang="zh-CN" sz="1900" lang="en-US"/>
              <a:t>+ 3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 - 4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zh-CN" sz="1900" lang="en-US"/>
              <a:t>         		s.t.  3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+4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sz="1900" lang="en-US"/>
              <a:t>-5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baseline="-30000" sz="1900" i="1" lang="en-US"/>
              <a:t> </a:t>
            </a:r>
            <a:r>
              <a:rPr altLang="zh-CN" sz="1900" lang="en-US"/>
              <a:t>+</a:t>
            </a:r>
            <a:r>
              <a:rPr altLang="zh-CN" sz="1900" i="1" lang="en-US"/>
              <a:t>x</a:t>
            </a:r>
            <a:r>
              <a:rPr altLang="zh-CN" baseline="-30000" sz="1900" lang="en-US"/>
              <a:t>4</a:t>
            </a:r>
            <a:r>
              <a:rPr altLang="zh-CN" baseline="-30000" sz="1900" i="1" lang="en-US"/>
              <a:t>  </a:t>
            </a:r>
            <a:r>
              <a:rPr altLang="zh-CN" sz="1900" lang="en-US"/>
              <a:t>= 6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zh-CN" sz="1900" lang="en-US"/>
              <a:t>              		              2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baseline="-30000" sz="1900" i="1" lang="en-US"/>
              <a:t> </a:t>
            </a:r>
            <a:r>
              <a:rPr altLang="zh-CN" sz="1900" lang="en-US"/>
              <a:t>+ 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baseline="-30000" sz="1900" i="1" lang="en-US"/>
              <a:t> </a:t>
            </a:r>
            <a:r>
              <a:rPr altLang="zh-CN" sz="1900" lang="en-US"/>
              <a:t>- </a:t>
            </a:r>
            <a:r>
              <a:rPr altLang="zh-CN" sz="1900" i="1" lang="en-US"/>
              <a:t>x</a:t>
            </a:r>
            <a:r>
              <a:rPr altLang="zh-CN" baseline="-30000" sz="1900" lang="en-US"/>
              <a:t>5</a:t>
            </a:r>
            <a:r>
              <a:rPr altLang="zh-CN" baseline="-30000" sz="1900" i="1" lang="en-US"/>
              <a:t> </a:t>
            </a:r>
            <a:r>
              <a:rPr altLang="zh-CN" sz="1900" lang="en-US"/>
              <a:t>= 8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zh-CN" sz="1900" lang="en-US"/>
              <a:t>              		                -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baseline="-30000" sz="1900" i="1" lang="en-US"/>
              <a:t>  </a:t>
            </a:r>
            <a:r>
              <a:rPr altLang="zh-CN" sz="1900" lang="en-US"/>
              <a:t>-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zh-CN" baseline="-30000" sz="1900" i="1" lang="en-US"/>
              <a:t>  </a:t>
            </a:r>
            <a:r>
              <a:rPr altLang="zh-CN" sz="1900" lang="en-US"/>
              <a:t>-</a:t>
            </a:r>
            <a:r>
              <a:rPr altLang="zh-CN" sz="1900" i="1" lang="en-US"/>
              <a:t>x</a:t>
            </a:r>
            <a:r>
              <a:rPr altLang="zh-CN" baseline="-30000" sz="1900" lang="en-US"/>
              <a:t>3</a:t>
            </a:r>
            <a:r>
              <a:rPr altLang="zh-CN" baseline="-30000" sz="1900" i="1" lang="en-US"/>
              <a:t>  </a:t>
            </a:r>
            <a:r>
              <a:rPr altLang="zh-CN" sz="1900" lang="en-US"/>
              <a:t>= 9</a:t>
            </a:r>
          </a:p>
          <a:p>
            <a:pPr algn="just" lvl="0">
              <a:spcBef>
                <a:spcPct val="30000"/>
              </a:spcBef>
              <a:buFontTx/>
              <a:buNone/>
            </a:pPr>
            <a:r>
              <a:rPr altLang="zh-CN" sz="1900" lang="en-US"/>
              <a:t>             		         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baseline="-30000" sz="1900" i="1" lang="en-US"/>
              <a:t> </a:t>
            </a:r>
            <a:r>
              <a:rPr altLang="zh-CN" sz="1900" i="1" lang="en-US"/>
              <a:t>,x</a:t>
            </a:r>
            <a:r>
              <a:rPr altLang="zh-CN" baseline="-30000" sz="1900" lang="en-US"/>
              <a:t>2</a:t>
            </a:r>
            <a:r>
              <a:rPr altLang="zh-CN" sz="1900" i="1" lang="en-US"/>
              <a:t> ,x</a:t>
            </a:r>
            <a:r>
              <a:rPr altLang="zh-CN" baseline="-30000" sz="1900" lang="en-US"/>
              <a:t>3</a:t>
            </a:r>
            <a:r>
              <a:rPr altLang="zh-CN" baseline="-30000" sz="1900" i="1" lang="en-US"/>
              <a:t> </a:t>
            </a:r>
            <a:r>
              <a:rPr altLang="zh-CN" sz="1900" i="1" lang="en-US"/>
              <a:t>,x</a:t>
            </a:r>
            <a:r>
              <a:rPr altLang="zh-CN" baseline="-30000" sz="1900" lang="en-US"/>
              <a:t>4</a:t>
            </a:r>
            <a:r>
              <a:rPr altLang="zh-CN" sz="1900" i="1" lang="en-US"/>
              <a:t> ,x</a:t>
            </a:r>
            <a:r>
              <a:rPr altLang="zh-CN" baseline="-30000" sz="1900" lang="en-US"/>
              <a:t>5 </a:t>
            </a:r>
            <a:r>
              <a:rPr altLang="zh-CN" sz="1900" lang="en-US"/>
              <a:t>≥ 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charRg st="20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15">
                                            <p:txEl>
                                              <p:charRg st="206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charRg st="23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15">
                                            <p:txEl>
                                              <p:charRg st="236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charRg st="274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"/>
                                        <p:tgtEl>
                                          <p:spTgt spid="1048715">
                                            <p:txEl>
                                              <p:charRg st="274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 nodeType="clickPar">
                      <p:stCondLst>
                        <p:cond delay="indefinite"/>
                      </p:stCondLst>
                      <p:childTnLst>
                        <p:par>
                          <p:cTn fill="hold" id="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charRg st="32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8715">
                                            <p:txEl>
                                              <p:charRg st="322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charRg st="373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8715">
                                            <p:txEl>
                                              <p:charRg st="373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20" name=""/>
          <p:cNvSpPr/>
          <p:nvPr>
            <p:ph type="body" sz="full" idx="1"/>
          </p:nvPr>
        </p:nvSpPr>
        <p:spPr>
          <a:xfrm rot="0">
            <a:off x="250825" y="1125537"/>
            <a:ext cx="81359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CN" lang="en-US">
                <a:latin typeface="华文细黑" pitchFamily="0" charset="-122"/>
              </a:rPr>
              <a:t>4. </a:t>
            </a:r>
            <a:r>
              <a:rPr altLang="en-US" lang="zh-CN">
                <a:latin typeface="华文细黑" pitchFamily="0" charset="-122"/>
              </a:rPr>
              <a:t>线性规划问题的解</a:t>
            </a:r>
          </a:p>
          <a:p>
            <a:pPr eaLnBrk="1" hangingPunct="1" indent="0" latinLnBrk="1" lvl="0" marL="0">
              <a:buFontTx/>
              <a:buNone/>
            </a:pPr>
            <a:endParaRPr altLang="zh-CN" lang="en-US">
              <a:latin typeface="华文细黑" pitchFamily="0" charset="-122"/>
            </a:endParaRPr>
          </a:p>
        </p:txBody>
      </p:sp>
      <p:pic>
        <p:nvPicPr>
          <p:cNvPr id="209719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27212" y="2349500"/>
            <a:ext cx="4905375" cy="2160587"/>
          </a:xfrm>
          <a:prstGeom prst="rect"/>
          <a:solidFill>
            <a:schemeClr val="folHlink"/>
          </a:solidFill>
          <a:ln>
            <a:noFill/>
          </a:ln>
        </p:spPr>
      </p:pic>
      <p:sp>
        <p:nvSpPr>
          <p:cNvPr id="1048721" name=""/>
          <p:cNvSpPr txBox="1"/>
          <p:nvPr/>
        </p:nvSpPr>
        <p:spPr>
          <a:xfrm rot="0">
            <a:off x="323850" y="1747837"/>
            <a:ext cx="42846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线性规划问题</a:t>
            </a:r>
          </a:p>
        </p:txBody>
      </p:sp>
      <p:sp>
        <p:nvSpPr>
          <p:cNvPr id="1048722" name=""/>
          <p:cNvSpPr txBox="1"/>
          <p:nvPr/>
        </p:nvSpPr>
        <p:spPr>
          <a:xfrm rot="0">
            <a:off x="323850" y="4652962"/>
            <a:ext cx="7920037" cy="9683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求解线性规划问题，就是从满足约束条件</a:t>
            </a:r>
            <a:r>
              <a:rPr altLang="zh-CN" lang="en-US">
                <a:solidFill>
                  <a:srgbClr val="003300"/>
                </a:solidFill>
              </a:rPr>
              <a:t>(2)</a:t>
            </a:r>
            <a:r>
              <a:rPr altLang="en-US" lang="zh-CN">
                <a:solidFill>
                  <a:srgbClr val="003300"/>
                </a:solidFill>
              </a:rPr>
              <a:t>、</a:t>
            </a:r>
            <a:r>
              <a:rPr altLang="zh-CN" lang="en-US">
                <a:solidFill>
                  <a:srgbClr val="003300"/>
                </a:solidFill>
              </a:rPr>
              <a:t>(3)</a:t>
            </a:r>
            <a:r>
              <a:rPr altLang="en-US" lang="zh-CN">
                <a:solidFill>
                  <a:srgbClr val="003300"/>
                </a:solidFill>
              </a:rPr>
              <a:t>的方程组中找出一个解，使目标函数</a:t>
            </a:r>
            <a:r>
              <a:rPr altLang="zh-CN" lang="en-US">
                <a:solidFill>
                  <a:srgbClr val="003300"/>
                </a:solidFill>
              </a:rPr>
              <a:t>(1)</a:t>
            </a:r>
            <a:r>
              <a:rPr altLang="en-US" lang="zh-CN">
                <a:solidFill>
                  <a:srgbClr val="003300"/>
                </a:solidFill>
              </a:rPr>
              <a:t>达到最大值。</a:t>
            </a:r>
          </a:p>
        </p:txBody>
      </p:sp>
      <p:pic>
        <p:nvPicPr>
          <p:cNvPr id="2097197" name="" descr="52design_com_kzkt_049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1026821">
            <a:off x="7169150" y="1268412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24" name=""/>
          <p:cNvSpPr txBox="1"/>
          <p:nvPr/>
        </p:nvSpPr>
        <p:spPr>
          <a:xfrm rot="0">
            <a:off x="125412" y="1092200"/>
            <a:ext cx="8334375" cy="28321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FontTx/>
              <a:buBlip>
                <a:blip xmlns:r="http://schemas.openxmlformats.org/officeDocument/2006/relationships" r:embed="rId1"/>
              </a:buBlip>
            </a:pPr>
            <a:r>
              <a:rPr altLang="zh-CN" lang="en-US">
                <a:solidFill>
                  <a:srgbClr val="ED0C07"/>
                </a:solidFill>
                <a:latin typeface="华文细黑" pitchFamily="0" charset="-122"/>
              </a:rPr>
              <a:t>  </a:t>
            </a:r>
            <a:r>
              <a:rPr altLang="en-US" lang="zh-CN">
                <a:solidFill>
                  <a:srgbClr val="990033"/>
                </a:solidFill>
                <a:latin typeface="华文细黑" pitchFamily="0" charset="-122"/>
              </a:rPr>
              <a:t>可行解</a:t>
            </a:r>
            <a:r>
              <a:rPr altLang="en-US" lang="zh-CN">
                <a:solidFill>
                  <a:srgbClr val="000000"/>
                </a:solidFill>
                <a:latin typeface="华文细黑" pitchFamily="0" charset="-122"/>
              </a:rPr>
              <a:t>：满足约束条件②、③的解为可行解。所有可行解的集合为可行域。</a:t>
            </a:r>
          </a:p>
          <a:p>
            <a:pPr lvl="0">
              <a:spcBef>
                <a:spcPct val="15000"/>
              </a:spcBef>
              <a:buFontTx/>
              <a:buBlip>
                <a:blip xmlns:r="http://schemas.openxmlformats.org/officeDocument/2006/relationships" r:embed="rId2"/>
              </a:buBlip>
            </a:pPr>
            <a:r>
              <a:rPr altLang="en-US" lang="zh-CN">
                <a:solidFill>
                  <a:srgbClr val="000000"/>
                </a:solidFill>
                <a:latin typeface="华文细黑" pitchFamily="0" charset="-122"/>
              </a:rPr>
              <a:t>  </a:t>
            </a:r>
            <a:r>
              <a:rPr altLang="en-US" lang="zh-CN">
                <a:solidFill>
                  <a:srgbClr val="990033"/>
                </a:solidFill>
                <a:latin typeface="华文细黑" pitchFamily="0" charset="-122"/>
              </a:rPr>
              <a:t>最优解</a:t>
            </a:r>
            <a:r>
              <a:rPr altLang="en-US" lang="zh-CN">
                <a:solidFill>
                  <a:srgbClr val="000000"/>
                </a:solidFill>
                <a:latin typeface="华文细黑" pitchFamily="0" charset="-122"/>
              </a:rPr>
              <a:t>：使目标函数达到最大值的可行解。</a:t>
            </a:r>
          </a:p>
          <a:p>
            <a:pPr lvl="0">
              <a:spcBef>
                <a:spcPct val="15000"/>
              </a:spcBef>
              <a:buFontTx/>
              <a:buBlip>
                <a:blip xmlns:r="http://schemas.openxmlformats.org/officeDocument/2006/relationships" r:embed="rId3"/>
              </a:buBlip>
            </a:pPr>
            <a:r>
              <a:rPr altLang="en-US" lang="zh-CN">
                <a:solidFill>
                  <a:srgbClr val="ED0C07"/>
                </a:solidFill>
              </a:rPr>
              <a:t>  </a:t>
            </a:r>
            <a:r>
              <a:rPr altLang="en-US" lang="zh-CN">
                <a:solidFill>
                  <a:srgbClr val="990033"/>
                </a:solidFill>
              </a:rPr>
              <a:t>基：</a:t>
            </a:r>
            <a:r>
              <a:rPr altLang="zh-CN" lang="en-US"/>
              <a:t>设A</a:t>
            </a:r>
            <a:r>
              <a:rPr altLang="en-US" lang="zh-CN"/>
              <a:t>为约束条件②的</a:t>
            </a:r>
            <a:r>
              <a:rPr altLang="zh-CN" lang="en-US"/>
              <a:t>m×n</a:t>
            </a:r>
            <a:r>
              <a:rPr altLang="en-US" lang="zh-CN"/>
              <a:t>阶系数矩阵</a:t>
            </a:r>
            <a:r>
              <a:rPr altLang="zh-CN" lang="en-US"/>
              <a:t>(m&lt;n)</a:t>
            </a:r>
            <a:r>
              <a:rPr altLang="en-US" lang="zh-CN"/>
              <a:t>，其秩为</a:t>
            </a:r>
            <a:r>
              <a:rPr altLang="zh-CN" lang="en-US"/>
              <a:t>m</a:t>
            </a:r>
            <a:r>
              <a:rPr altLang="en-US" lang="zh-CN"/>
              <a:t>，</a:t>
            </a:r>
            <a:r>
              <a:rPr altLang="zh-CN" lang="en-US"/>
              <a:t>B</a:t>
            </a:r>
            <a:r>
              <a:rPr altLang="en-US" lang="zh-CN"/>
              <a:t>是矩阵</a:t>
            </a:r>
            <a:r>
              <a:rPr altLang="zh-CN" lang="en-US"/>
              <a:t>A</a:t>
            </a:r>
            <a:r>
              <a:rPr altLang="en-US" lang="zh-CN"/>
              <a:t>中</a:t>
            </a:r>
            <a:r>
              <a:rPr altLang="zh-CN" lang="en-US"/>
              <a:t>m</a:t>
            </a:r>
            <a:r>
              <a:rPr altLang="en-US" lang="zh-CN"/>
              <a:t>阶满秩子矩阵（∣</a:t>
            </a:r>
            <a:r>
              <a:rPr altLang="zh-CN" lang="en-US"/>
              <a:t>B∣≠0</a:t>
            </a:r>
            <a:r>
              <a:rPr altLang="en-US" lang="zh-CN"/>
              <a:t>），称</a:t>
            </a:r>
            <a:r>
              <a:rPr altLang="zh-CN" lang="en-US"/>
              <a:t>B</a:t>
            </a:r>
            <a:r>
              <a:rPr altLang="en-US" lang="zh-CN"/>
              <a:t>是规划问题的一个基。设：</a:t>
            </a:r>
          </a:p>
        </p:txBody>
      </p: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176462" y="4024312"/>
            <a:ext cx="3548062" cy="1349375"/>
          </a:xfrm>
          <a:prstGeom prst="rect"/>
          <a:noFill/>
          <a:ln>
            <a:noFill/>
          </a:ln>
        </p:spPr>
      </p:pic>
      <p:sp>
        <p:nvSpPr>
          <p:cNvPr id="1048725" name=""/>
          <p:cNvSpPr/>
          <p:nvPr/>
        </p:nvSpPr>
        <p:spPr>
          <a:xfrm rot="0">
            <a:off x="179387" y="5448300"/>
            <a:ext cx="8280400" cy="10239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称 </a:t>
            </a:r>
            <a:r>
              <a:rPr altLang="zh-CN" lang="en-US">
                <a:solidFill>
                  <a:srgbClr val="003300"/>
                </a:solidFill>
              </a:rPr>
              <a:t>B</a:t>
            </a:r>
            <a:r>
              <a:rPr altLang="en-US" lang="zh-CN">
                <a:solidFill>
                  <a:srgbClr val="003300"/>
                </a:solidFill>
              </a:rPr>
              <a:t>中每个列向量</a:t>
            </a:r>
            <a:r>
              <a:rPr altLang="zh-CN" i="1" lang="en-US">
                <a:solidFill>
                  <a:srgbClr val="003300"/>
                </a:solidFill>
              </a:rPr>
              <a:t>P</a:t>
            </a:r>
            <a:r>
              <a:rPr altLang="zh-CN" baseline="-25000" i="1" lang="en-US">
                <a:solidFill>
                  <a:srgbClr val="003300"/>
                </a:solidFill>
              </a:rPr>
              <a:t>j</a:t>
            </a:r>
            <a:r>
              <a:rPr altLang="zh-CN" i="1" lang="en-US">
                <a:solidFill>
                  <a:srgbClr val="003300"/>
                </a:solidFill>
              </a:rPr>
              <a:t> ( j = 1 2 </a:t>
            </a:r>
            <a:r>
              <a:rPr altLang="zh-CN" i="1" lang="en-US">
                <a:solidFill>
                  <a:srgbClr val="003300"/>
                </a:solidFill>
                <a:latin typeface="华文细黑" pitchFamily="0" charset="-122"/>
              </a:rPr>
              <a:t>…</a:t>
            </a:r>
            <a:r>
              <a:rPr altLang="zh-CN" i="1" lang="en-US">
                <a:solidFill>
                  <a:srgbClr val="003300"/>
                </a:solidFill>
              </a:rPr>
              <a:t> </a:t>
            </a:r>
            <a:r>
              <a:rPr altLang="zh-CN" i="1" lang="en-US">
                <a:solidFill>
                  <a:srgbClr val="003300"/>
                </a:solidFill>
                <a:latin typeface="华文细黑" pitchFamily="0" charset="-122"/>
              </a:rPr>
              <a:t>…</a:t>
            </a:r>
            <a:r>
              <a:rPr altLang="zh-CN" i="1" lang="en-US">
                <a:solidFill>
                  <a:srgbClr val="003300"/>
                </a:solidFill>
              </a:rPr>
              <a:t> m)</a:t>
            </a:r>
            <a:r>
              <a:rPr altLang="en-US" lang="zh-CN">
                <a:solidFill>
                  <a:srgbClr val="003300"/>
                </a:solidFill>
              </a:rPr>
              <a:t> 为基向量。与基向量</a:t>
            </a:r>
            <a:r>
              <a:rPr altLang="zh-CN" i="1" lang="en-US">
                <a:solidFill>
                  <a:srgbClr val="003300"/>
                </a:solidFill>
              </a:rPr>
              <a:t>P</a:t>
            </a:r>
            <a:r>
              <a:rPr altLang="zh-CN" baseline="-25000" i="1" lang="en-US">
                <a:solidFill>
                  <a:srgbClr val="003300"/>
                </a:solidFill>
              </a:rPr>
              <a:t>j</a:t>
            </a:r>
            <a:r>
              <a:rPr altLang="zh-CN" i="1" lang="en-US">
                <a:solidFill>
                  <a:srgbClr val="003300"/>
                </a:solidFill>
              </a:rPr>
              <a:t> 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对应的变量</a:t>
            </a:r>
            <a:r>
              <a:rPr altLang="zh-CN" i="1" lang="en-US">
                <a:solidFill>
                  <a:srgbClr val="003300"/>
                </a:solidFill>
              </a:rPr>
              <a:t>x</a:t>
            </a:r>
            <a:r>
              <a:rPr altLang="zh-CN" baseline="-25000" i="1" lang="en-US">
                <a:solidFill>
                  <a:srgbClr val="003300"/>
                </a:solidFill>
              </a:rPr>
              <a:t>j</a:t>
            </a:r>
            <a:r>
              <a:rPr altLang="en-US" lang="zh-CN">
                <a:solidFill>
                  <a:srgbClr val="003300"/>
                </a:solidFill>
              </a:rPr>
              <a:t> 为</a:t>
            </a:r>
            <a:r>
              <a:rPr altLang="en-US" lang="zh-CN">
                <a:solidFill>
                  <a:srgbClr val="990033"/>
                </a:solidFill>
              </a:rPr>
              <a:t>基变量</a:t>
            </a:r>
            <a:r>
              <a:rPr altLang="en-US" lang="zh-CN">
                <a:solidFill>
                  <a:srgbClr val="003300"/>
                </a:solidFill>
              </a:rPr>
              <a:t>。除基变量以外的变量为</a:t>
            </a:r>
            <a:r>
              <a:rPr altLang="en-US" lang="zh-CN">
                <a:solidFill>
                  <a:srgbClr val="990033"/>
                </a:solidFill>
              </a:rPr>
              <a:t>非基变量</a:t>
            </a:r>
            <a:r>
              <a:rPr altLang="en-US" lang="zh-CN">
                <a:solidFill>
                  <a:srgbClr val="00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7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 descr="Large confetti"/>
          <p:cNvSpPr/>
          <p:nvPr>
            <p:ph type="ctrTitle" sz="full" idx="4294967295"/>
          </p:nvPr>
        </p:nvSpPr>
        <p:spPr>
          <a:xfrm rot="0">
            <a:off x="468312" y="115887"/>
            <a:ext cx="7772400" cy="10795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3400"/>
            </a:lvl1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/>
              <a:t>Chapter1  </a:t>
            </a:r>
            <a:r>
              <a:rPr altLang="en-US" lang="zh-CN"/>
              <a:t>线性规划 </a:t>
            </a:r>
            <a:br/>
            <a:r>
              <a:rPr altLang="zh-CN" sz="2400" lang="en-US">
                <a:solidFill>
                  <a:srgbClr val="003366"/>
                </a:solidFill>
              </a:rPr>
              <a:t>(Linear Programming)</a:t>
            </a:r>
          </a:p>
        </p:txBody>
      </p:sp>
      <p:sp>
        <p:nvSpPr>
          <p:cNvPr id="1048589" name=""/>
          <p:cNvSpPr/>
          <p:nvPr/>
        </p:nvSpPr>
        <p:spPr>
          <a:xfrm rot="0">
            <a:off x="682625" y="1341437"/>
            <a:ext cx="7561262" cy="0"/>
          </a:xfrm>
          <a:prstGeom prst="line"/>
          <a:noFill/>
          <a:ln w="57150" cap="flat" cmpd="thinThick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590" name=""/>
          <p:cNvSpPr txBox="1"/>
          <p:nvPr/>
        </p:nvSpPr>
        <p:spPr>
          <a:xfrm rot="0">
            <a:off x="900112" y="2133600"/>
            <a:ext cx="7632700" cy="206248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365125" lvl="0" marL="365125">
              <a:lnSpc>
                <a:spcPct val="100000"/>
              </a:lnSpc>
              <a:buFontTx/>
              <a:buBlip>
                <a:blip xmlns:r="http://schemas.openxmlformats.org/officeDocument/2006/relationships" r:embed="rId1"/>
              </a:buBlip>
            </a:pPr>
            <a:r>
              <a:rPr altLang="zh-CN" lang="en-US">
                <a:solidFill>
                  <a:srgbClr val="003300"/>
                </a:solidFill>
              </a:rPr>
              <a:t>  LP</a:t>
            </a:r>
            <a:r>
              <a:rPr altLang="en-US" lang="zh-CN">
                <a:solidFill>
                  <a:srgbClr val="003300"/>
                </a:solidFill>
              </a:rPr>
              <a:t>的数学模型</a:t>
            </a:r>
          </a:p>
          <a:p>
            <a:pPr indent="-365125" lvl="0" marL="365125">
              <a:lnSpc>
                <a:spcPct val="100000"/>
              </a:lnSpc>
              <a:buFontTx/>
              <a:buBlip>
                <a:blip xmlns:r="http://schemas.openxmlformats.org/officeDocument/2006/relationships" r:embed="rId2"/>
              </a:buBlip>
            </a:pPr>
            <a:r>
              <a:rPr altLang="en-US" lang="zh-CN">
                <a:solidFill>
                  <a:srgbClr val="003300"/>
                </a:solidFill>
              </a:rPr>
              <a:t>  图解法                 </a:t>
            </a:r>
          </a:p>
          <a:p>
            <a:pPr indent="-365125" lvl="0" marL="365125">
              <a:lnSpc>
                <a:spcPct val="100000"/>
              </a:lnSpc>
              <a:buFontTx/>
              <a:buBlip>
                <a:blip xmlns:r="http://schemas.openxmlformats.org/officeDocument/2006/relationships" r:embed="rId3"/>
              </a:buBlip>
            </a:pPr>
            <a:r>
              <a:rPr altLang="en-US" lang="zh-CN">
                <a:solidFill>
                  <a:srgbClr val="003300"/>
                </a:solidFill>
              </a:rPr>
              <a:t>  单纯形法</a:t>
            </a:r>
          </a:p>
          <a:p>
            <a:pPr indent="-365125" lvl="0" marL="365125">
              <a:lnSpc>
                <a:spcPct val="100000"/>
              </a:lnSpc>
              <a:buFontTx/>
              <a:buBlip>
                <a:blip xmlns:r="http://schemas.openxmlformats.org/officeDocument/2006/relationships" r:embed="rId4"/>
              </a:buBlip>
            </a:pPr>
            <a:r>
              <a:rPr altLang="en-US" lang="zh-CN">
                <a:solidFill>
                  <a:srgbClr val="003300"/>
                </a:solidFill>
              </a:rPr>
              <a:t>  单纯形法的进一步讨论－人工变量法</a:t>
            </a:r>
          </a:p>
        </p:txBody>
      </p:sp>
      <p:grpSp>
        <p:nvGrpSpPr>
          <p:cNvPr id="86" name=""/>
          <p:cNvGrpSpPr/>
          <p:nvPr/>
        </p:nvGrpSpPr>
        <p:grpSpPr>
          <a:xfrm rot="0">
            <a:off x="649287" y="1450975"/>
            <a:ext cx="3346450" cy="609600"/>
            <a:chOff x="364" y="914"/>
            <a:chExt cx="2108" cy="384"/>
          </a:xfrm>
        </p:grpSpPr>
        <p:pic>
          <p:nvPicPr>
            <p:cNvPr id="2097153" name="" descr="2007112021957192"/>
            <p:cNvPicPr>
              <a:picLocks/>
            </p:cNvPicPr>
            <p:nvPr/>
          </p:nvPicPr>
          <p:blipFill>
            <a:blip xmlns:r="http://schemas.openxmlformats.org/officeDocument/2006/relationships" r:embed="rId5"/>
            <a:srcRect l="0" t="0" r="0" b="0"/>
            <a:stretch>
              <a:fillRect/>
            </a:stretch>
          </p:blipFill>
          <p:spPr>
            <a:xfrm rot="0">
              <a:off x="364" y="914"/>
              <a:ext cx="384" cy="384"/>
            </a:xfrm>
            <a:prstGeom prst="rect"/>
            <a:noFill/>
            <a:ln>
              <a:noFill/>
            </a:ln>
          </p:spPr>
        </p:pic>
        <p:sp>
          <p:nvSpPr>
            <p:cNvPr id="1048591" name=""/>
            <p:cNvSpPr txBox="1"/>
            <p:nvPr/>
          </p:nvSpPr>
          <p:spPr>
            <a:xfrm rot="0">
              <a:off x="703" y="965"/>
              <a:ext cx="1769" cy="30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en-US" sz="2600" lang="zh-CN">
                  <a:solidFill>
                    <a:srgbClr val="0033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</a:rPr>
                <a:t>本章主要内容：</a:t>
              </a:r>
            </a:p>
          </p:txBody>
        </p:sp>
      </p:grpSp>
      <p:pic>
        <p:nvPicPr>
          <p:cNvPr id="2097154" name="" descr="52design_com_3d_52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1094675">
            <a:off x="6804025" y="4508500"/>
            <a:ext cx="1511300" cy="15113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27" name=""/>
          <p:cNvSpPr/>
          <p:nvPr>
            <p:ph type="body" sz="full" idx="1"/>
          </p:nvPr>
        </p:nvSpPr>
        <p:spPr>
          <a:xfrm rot="0">
            <a:off x="179387" y="1052512"/>
            <a:ext cx="8135937" cy="3240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Blip>
                <a:blip xmlns:r="http://schemas.openxmlformats.org/officeDocument/2006/relationships" r:embed="rId1"/>
              </a:buBlip>
            </a:pPr>
            <a:r>
              <a:rPr altLang="zh-CN" lang="en-US">
                <a:solidFill>
                  <a:srgbClr val="ED0C07"/>
                </a:solidFill>
              </a:rPr>
              <a:t>  </a:t>
            </a:r>
            <a:r>
              <a:rPr altLang="en-US" lang="zh-CN">
                <a:solidFill>
                  <a:srgbClr val="990033"/>
                </a:solidFill>
              </a:rPr>
              <a:t>基解：</a:t>
            </a:r>
            <a:r>
              <a:rPr altLang="zh-CN" lang="en-US"/>
              <a:t>某一确定的基B</a:t>
            </a:r>
            <a:r>
              <a:rPr altLang="en-US" lang="zh-CN"/>
              <a:t>，令非基变量等于零，由约束条件方程②解出基变量，称这组解为基解。在基解中变量取非</a:t>
            </a:r>
            <a:r>
              <a:rPr altLang="zh-CN" lang="en-US"/>
              <a:t>0</a:t>
            </a:r>
            <a:r>
              <a:rPr altLang="en-US" lang="zh-CN"/>
              <a:t>值的个数不大于方程数</a:t>
            </a:r>
            <a:r>
              <a:rPr altLang="zh-CN" lang="en-US"/>
              <a:t>m</a:t>
            </a:r>
            <a:r>
              <a:rPr altLang="en-US" lang="zh-CN"/>
              <a:t>，基解的总数不超过</a:t>
            </a:r>
          </a:p>
          <a:p>
            <a:pPr eaLnBrk="1" hangingPunct="1" indent="0" latinLnBrk="1" lvl="0" marL="0">
              <a:buFontTx/>
              <a:buBlip>
                <a:blip xmlns:r="http://schemas.openxmlformats.org/officeDocument/2006/relationships" r:embed="rId2"/>
              </a:buBlip>
            </a:pPr>
            <a:r>
              <a:rPr altLang="en-US" lang="zh-CN"/>
              <a:t>  </a:t>
            </a:r>
            <a:r>
              <a:rPr altLang="en-US" lang="zh-CN">
                <a:solidFill>
                  <a:srgbClr val="990033"/>
                </a:solidFill>
              </a:rPr>
              <a:t>基可行解：</a:t>
            </a:r>
            <a:r>
              <a:rPr altLang="en-US" lang="zh-CN"/>
              <a:t>满足变量非负约束条件的基本解，简称基可行解。</a:t>
            </a:r>
          </a:p>
          <a:p>
            <a:pPr eaLnBrk="1" hangingPunct="1" indent="0" latinLnBrk="1" lvl="0" marL="0">
              <a:buFontTx/>
              <a:buBlip>
                <a:blip xmlns:r="http://schemas.openxmlformats.org/officeDocument/2006/relationships" r:embed="rId3"/>
              </a:buBlip>
            </a:pPr>
            <a:r>
              <a:rPr altLang="en-US" lang="zh-CN">
                <a:solidFill>
                  <a:srgbClr val="990033"/>
                </a:solidFill>
              </a:rPr>
              <a:t>  可行基：</a:t>
            </a:r>
            <a:r>
              <a:rPr altLang="en-US" lang="zh-CN"/>
              <a:t>对应于基可行解的基称为可行基。</a:t>
            </a:r>
          </a:p>
          <a:p>
            <a:pPr eaLnBrk="1" hangingPunct="1" indent="0" latinLnBrk="1" lvl="0" marL="0">
              <a:buFontTx/>
              <a:buBlip>
                <a:blip xmlns:r="http://schemas.openxmlformats.org/officeDocument/2006/relationships" r:embed="rId4"/>
              </a:buBlip>
            </a:pPr>
            <a:endParaRPr altLang="zh-CN" lang="en-US"/>
          </a:p>
        </p:txBody>
      </p:sp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6372225" y="1958975"/>
            <a:ext cx="533400" cy="533400"/>
          </a:xfrm>
          <a:prstGeom prst="rect"/>
          <a:noFill/>
          <a:ln>
            <a:noFill/>
          </a:ln>
        </p:spPr>
      </p:pic>
      <p:grpSp>
        <p:nvGrpSpPr>
          <p:cNvPr id="116" name=""/>
          <p:cNvGrpSpPr/>
          <p:nvPr/>
        </p:nvGrpSpPr>
        <p:grpSpPr>
          <a:xfrm rot="0">
            <a:off x="2351087" y="4154487"/>
            <a:ext cx="5421312" cy="2298700"/>
            <a:chOff x="1385" y="2640"/>
            <a:chExt cx="3415" cy="1584"/>
          </a:xfrm>
        </p:grpSpPr>
        <p:sp>
          <p:nvSpPr>
            <p:cNvPr id="1048728" name=""/>
            <p:cNvSpPr/>
            <p:nvPr/>
          </p:nvSpPr>
          <p:spPr>
            <a:xfrm rot="0">
              <a:off x="1385" y="2640"/>
              <a:ext cx="2251" cy="1584"/>
            </a:xfrm>
            <a:prstGeom prst="rect"/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729" name=""/>
            <p:cNvSpPr/>
            <p:nvPr/>
          </p:nvSpPr>
          <p:spPr>
            <a:xfrm rot="0">
              <a:off x="2235" y="3002"/>
              <a:ext cx="764" cy="769"/>
            </a:xfrm>
            <a:prstGeom prst="ellipse"/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730" name=""/>
            <p:cNvSpPr/>
            <p:nvPr/>
          </p:nvSpPr>
          <p:spPr>
            <a:xfrm rot="0" flipH="1">
              <a:off x="2447" y="2640"/>
              <a:ext cx="1189" cy="81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1" name=""/>
            <p:cNvSpPr/>
            <p:nvPr/>
          </p:nvSpPr>
          <p:spPr>
            <a:xfrm rot="0" flipV="1">
              <a:off x="1385" y="3771"/>
              <a:ext cx="595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2" name=""/>
            <p:cNvSpPr/>
            <p:nvPr/>
          </p:nvSpPr>
          <p:spPr>
            <a:xfrm rot="0" flipH="1">
              <a:off x="1512" y="2776"/>
              <a:ext cx="2124" cy="144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3" name=""/>
            <p:cNvSpPr/>
            <p:nvPr/>
          </p:nvSpPr>
          <p:spPr>
            <a:xfrm rot="0" flipH="1">
              <a:off x="1682" y="2912"/>
              <a:ext cx="1954" cy="13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4" name=""/>
            <p:cNvSpPr/>
            <p:nvPr/>
          </p:nvSpPr>
          <p:spPr>
            <a:xfrm rot="0" flipH="1">
              <a:off x="1852" y="3047"/>
              <a:ext cx="1784" cy="117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5" name=""/>
            <p:cNvSpPr/>
            <p:nvPr/>
          </p:nvSpPr>
          <p:spPr>
            <a:xfrm rot="0" flipH="1">
              <a:off x="2065" y="3183"/>
              <a:ext cx="1571" cy="104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6" name=""/>
            <p:cNvSpPr/>
            <p:nvPr/>
          </p:nvSpPr>
          <p:spPr>
            <a:xfrm rot="0" flipH="1">
              <a:off x="2277" y="3364"/>
              <a:ext cx="1359" cy="86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7" name=""/>
            <p:cNvSpPr/>
            <p:nvPr/>
          </p:nvSpPr>
          <p:spPr>
            <a:xfrm rot="0" flipH="1">
              <a:off x="2489" y="3500"/>
              <a:ext cx="1147" cy="7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8" name=""/>
            <p:cNvSpPr/>
            <p:nvPr/>
          </p:nvSpPr>
          <p:spPr>
            <a:xfrm rot="0" flipH="1">
              <a:off x="2702" y="3636"/>
              <a:ext cx="934" cy="58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9" name=""/>
            <p:cNvSpPr/>
            <p:nvPr/>
          </p:nvSpPr>
          <p:spPr>
            <a:xfrm rot="0" flipH="1">
              <a:off x="2872" y="3771"/>
              <a:ext cx="764" cy="45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0" name=""/>
            <p:cNvSpPr/>
            <p:nvPr/>
          </p:nvSpPr>
          <p:spPr>
            <a:xfrm rot="0" flipH="1">
              <a:off x="3084" y="3907"/>
              <a:ext cx="552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1" name=""/>
            <p:cNvSpPr/>
            <p:nvPr/>
          </p:nvSpPr>
          <p:spPr>
            <a:xfrm rot="0" flipH="1">
              <a:off x="3339" y="4043"/>
              <a:ext cx="297" cy="18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2" name=""/>
            <p:cNvSpPr/>
            <p:nvPr/>
          </p:nvSpPr>
          <p:spPr>
            <a:xfrm rot="0" flipH="1">
              <a:off x="2447" y="2640"/>
              <a:ext cx="977" cy="67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3" name=""/>
            <p:cNvSpPr/>
            <p:nvPr/>
          </p:nvSpPr>
          <p:spPr>
            <a:xfrm rot="0" flipH="1">
              <a:off x="2404" y="2640"/>
              <a:ext cx="850" cy="58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4" name=""/>
            <p:cNvSpPr/>
            <p:nvPr/>
          </p:nvSpPr>
          <p:spPr>
            <a:xfrm rot="0" flipH="1">
              <a:off x="2362" y="2640"/>
              <a:ext cx="680" cy="49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5" name=""/>
            <p:cNvSpPr/>
            <p:nvPr/>
          </p:nvSpPr>
          <p:spPr>
            <a:xfrm rot="0" flipH="1">
              <a:off x="2277" y="2640"/>
              <a:ext cx="552" cy="40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6" name=""/>
            <p:cNvSpPr/>
            <p:nvPr/>
          </p:nvSpPr>
          <p:spPr>
            <a:xfrm rot="0" flipH="1">
              <a:off x="2192" y="2640"/>
              <a:ext cx="510" cy="3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7" name=""/>
            <p:cNvSpPr/>
            <p:nvPr/>
          </p:nvSpPr>
          <p:spPr>
            <a:xfrm rot="0" flipH="1">
              <a:off x="1385" y="2640"/>
              <a:ext cx="1147" cy="76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8" name=""/>
            <p:cNvSpPr/>
            <p:nvPr/>
          </p:nvSpPr>
          <p:spPr>
            <a:xfrm rot="0" flipH="1">
              <a:off x="1385" y="2640"/>
              <a:ext cx="935" cy="63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9" name=""/>
            <p:cNvSpPr/>
            <p:nvPr/>
          </p:nvSpPr>
          <p:spPr>
            <a:xfrm rot="0" flipH="1">
              <a:off x="1385" y="2640"/>
              <a:ext cx="722" cy="49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0" name=""/>
            <p:cNvSpPr/>
            <p:nvPr/>
          </p:nvSpPr>
          <p:spPr>
            <a:xfrm rot="0" flipH="1">
              <a:off x="1385" y="2640"/>
              <a:ext cx="552" cy="3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1" name=""/>
            <p:cNvSpPr/>
            <p:nvPr/>
          </p:nvSpPr>
          <p:spPr>
            <a:xfrm rot="0" flipH="1">
              <a:off x="1385" y="2640"/>
              <a:ext cx="34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2" name=""/>
            <p:cNvSpPr/>
            <p:nvPr/>
          </p:nvSpPr>
          <p:spPr>
            <a:xfrm rot="0" flipH="1">
              <a:off x="1385" y="2640"/>
              <a:ext cx="170" cy="9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3" name=""/>
            <p:cNvSpPr/>
            <p:nvPr/>
          </p:nvSpPr>
          <p:spPr>
            <a:xfrm rot="0" flipV="1">
              <a:off x="1385" y="3726"/>
              <a:ext cx="467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4" name=""/>
            <p:cNvSpPr/>
            <p:nvPr/>
          </p:nvSpPr>
          <p:spPr>
            <a:xfrm rot="0" flipV="1">
              <a:off x="1385" y="3636"/>
              <a:ext cx="382" cy="2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5" name=""/>
            <p:cNvSpPr/>
            <p:nvPr/>
          </p:nvSpPr>
          <p:spPr>
            <a:xfrm rot="0" flipV="1">
              <a:off x="1385" y="3545"/>
              <a:ext cx="34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6" name=""/>
            <p:cNvSpPr/>
            <p:nvPr/>
          </p:nvSpPr>
          <p:spPr>
            <a:xfrm rot="0" flipV="1">
              <a:off x="1385" y="3409"/>
              <a:ext cx="34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7" name=""/>
            <p:cNvSpPr/>
            <p:nvPr/>
          </p:nvSpPr>
          <p:spPr>
            <a:xfrm rot="0" flipV="1">
              <a:off x="1385" y="3319"/>
              <a:ext cx="34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8" name=""/>
            <p:cNvSpPr/>
            <p:nvPr/>
          </p:nvSpPr>
          <p:spPr>
            <a:xfrm rot="0">
              <a:off x="2277" y="3183"/>
              <a:ext cx="170" cy="136"/>
            </a:xfrm>
            <a:prstGeom prst="line"/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9" name=""/>
            <p:cNvSpPr/>
            <p:nvPr/>
          </p:nvSpPr>
          <p:spPr>
            <a:xfrm rot="0">
              <a:off x="2277" y="3274"/>
              <a:ext cx="170" cy="135"/>
            </a:xfrm>
            <a:prstGeom prst="line"/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60" name=""/>
            <p:cNvSpPr/>
            <p:nvPr/>
          </p:nvSpPr>
          <p:spPr>
            <a:xfrm rot="0">
              <a:off x="2277" y="3364"/>
              <a:ext cx="170" cy="136"/>
            </a:xfrm>
            <a:prstGeom prst="line"/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61" name=""/>
            <p:cNvSpPr/>
            <p:nvPr/>
          </p:nvSpPr>
          <p:spPr>
            <a:xfrm rot="0">
              <a:off x="2277" y="3455"/>
              <a:ext cx="127" cy="90"/>
            </a:xfrm>
            <a:prstGeom prst="line"/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62" name=""/>
            <p:cNvSpPr txBox="1"/>
            <p:nvPr/>
          </p:nvSpPr>
          <p:spPr>
            <a:xfrm rot="0">
              <a:off x="1512" y="3862"/>
              <a:ext cx="824" cy="2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非可行解</a:t>
              </a:r>
            </a:p>
          </p:txBody>
        </p:sp>
        <p:sp>
          <p:nvSpPr>
            <p:cNvPr id="1048763" name=""/>
            <p:cNvSpPr txBox="1"/>
            <p:nvPr/>
          </p:nvSpPr>
          <p:spPr>
            <a:xfrm rot="0">
              <a:off x="1895" y="3047"/>
              <a:ext cx="293" cy="7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可</a:t>
              </a:r>
            </a:p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行</a:t>
              </a:r>
            </a:p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解</a:t>
              </a:r>
            </a:p>
          </p:txBody>
        </p:sp>
        <p:sp>
          <p:nvSpPr>
            <p:cNvPr id="1048764" name=""/>
            <p:cNvSpPr txBox="1"/>
            <p:nvPr/>
          </p:nvSpPr>
          <p:spPr>
            <a:xfrm rot="0">
              <a:off x="2532" y="3229"/>
              <a:ext cx="470" cy="2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基解</a:t>
              </a:r>
            </a:p>
          </p:txBody>
        </p:sp>
        <p:sp>
          <p:nvSpPr>
            <p:cNvPr id="1048765" name=""/>
            <p:cNvSpPr/>
            <p:nvPr/>
          </p:nvSpPr>
          <p:spPr>
            <a:xfrm rot="0">
              <a:off x="2362" y="3455"/>
              <a:ext cx="1614" cy="45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arrow" w="med" len="med"/>
            </a:ln>
          </p:spPr>
        </p:sp>
        <p:sp>
          <p:nvSpPr>
            <p:cNvPr id="1048766" name=""/>
            <p:cNvSpPr txBox="1"/>
            <p:nvPr/>
          </p:nvSpPr>
          <p:spPr>
            <a:xfrm rot="0">
              <a:off x="3976" y="3817"/>
              <a:ext cx="824" cy="2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en-US" sz="2200" lang="zh-CN">
                  <a:solidFill>
                    <a:srgbClr val="000066"/>
                  </a:solidFill>
                  <a:ea typeface="楷体_GB2312" pitchFamily="49" charset="-122"/>
                </a:rPr>
                <a:t>基可行解</a:t>
              </a:r>
            </a:p>
          </p:txBody>
        </p:sp>
        <p:sp>
          <p:nvSpPr>
            <p:cNvPr id="1048767" name=""/>
            <p:cNvSpPr/>
            <p:nvPr/>
          </p:nvSpPr>
          <p:spPr>
            <a:xfrm rot="0">
              <a:off x="1725" y="3002"/>
              <a:ext cx="722" cy="769"/>
            </a:xfrm>
            <a:prstGeom prst="ellipse"/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768" name=""/>
            <p:cNvSpPr/>
            <p:nvPr/>
          </p:nvSpPr>
          <p:spPr>
            <a:xfrm rot="0">
              <a:off x="2235" y="3500"/>
              <a:ext cx="127" cy="90"/>
            </a:xfrm>
            <a:prstGeom prst="line"/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770" name=""/>
          <p:cNvSpPr/>
          <p:nvPr>
            <p:ph type="body" sz="full" idx="1"/>
          </p:nvPr>
        </p:nvSpPr>
        <p:spPr>
          <a:xfrm rot="0">
            <a:off x="250825" y="1125537"/>
            <a:ext cx="81359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1.4 </a:t>
            </a:r>
            <a:r>
              <a:rPr altLang="en-US" lang="zh-CN"/>
              <a:t>求线性规划问题的所有基矩阵。</a:t>
            </a:r>
          </a:p>
        </p:txBody>
      </p:sp>
      <p:pic>
        <p:nvPicPr>
          <p:cNvPr id="209720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12975" y="1700212"/>
            <a:ext cx="3367087" cy="1793875"/>
          </a:xfrm>
          <a:prstGeom prst="rect"/>
          <a:noFill/>
          <a:ln>
            <a:noFill/>
          </a:ln>
        </p:spPr>
      </p:pic>
      <p:pic>
        <p:nvPicPr>
          <p:cNvPr id="2097201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164387" y="1125537"/>
            <a:ext cx="1219200" cy="1219200"/>
          </a:xfrm>
          <a:prstGeom prst="rect"/>
          <a:noFill/>
          <a:ln>
            <a:noFill/>
          </a:ln>
        </p:spPr>
      </p:pic>
      <p:sp>
        <p:nvSpPr>
          <p:cNvPr id="1048771" name=""/>
          <p:cNvSpPr/>
          <p:nvPr/>
        </p:nvSpPr>
        <p:spPr>
          <a:xfrm rot="0">
            <a:off x="250825" y="3500437"/>
            <a:ext cx="5010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解</a:t>
            </a:r>
            <a:r>
              <a:rPr altLang="zh-CN" lang="en-US"/>
              <a:t>: </a:t>
            </a:r>
            <a:r>
              <a:rPr altLang="en-US" lang="zh-CN"/>
              <a:t>约束方程的系数矩阵为</a:t>
            </a:r>
            <a:r>
              <a:rPr altLang="zh-CN" lang="en-US"/>
              <a:t>2×5</a:t>
            </a:r>
            <a:r>
              <a:rPr altLang="en-US" lang="zh-CN"/>
              <a:t>矩阵 </a:t>
            </a:r>
          </a:p>
        </p:txBody>
      </p:sp>
      <p:pic>
        <p:nvPicPr>
          <p:cNvPr id="209720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192712" y="3357562"/>
            <a:ext cx="2908300" cy="849312"/>
          </a:xfrm>
          <a:prstGeom prst="rect"/>
          <a:noFill/>
          <a:ln>
            <a:noFill/>
          </a:ln>
        </p:spPr>
      </p:pic>
      <p:sp>
        <p:nvSpPr>
          <p:cNvPr id="1048772" name=""/>
          <p:cNvSpPr/>
          <p:nvPr/>
        </p:nvSpPr>
        <p:spPr>
          <a:xfrm rot="0">
            <a:off x="276225" y="4292600"/>
            <a:ext cx="71643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/>
              <a:t>r(A)=2</a:t>
            </a:r>
            <a:r>
              <a:rPr altLang="en-US" lang="zh-CN"/>
              <a:t>，</a:t>
            </a:r>
            <a:r>
              <a:rPr altLang="zh-CN" lang="en-US"/>
              <a:t>2</a:t>
            </a:r>
            <a:r>
              <a:rPr altLang="en-US" lang="zh-CN"/>
              <a:t>阶子矩阵有</a:t>
            </a:r>
            <a:r>
              <a:rPr altLang="zh-CN" lang="en-US"/>
              <a:t>10</a:t>
            </a:r>
            <a:r>
              <a:rPr altLang="en-US" lang="zh-CN"/>
              <a:t>个，其中基矩阵只有</a:t>
            </a:r>
            <a:r>
              <a:rPr altLang="zh-CN" lang="en-US"/>
              <a:t>9</a:t>
            </a:r>
            <a:r>
              <a:rPr altLang="en-US" lang="zh-CN"/>
              <a:t>个，即</a:t>
            </a:r>
          </a:p>
        </p:txBody>
      </p:sp>
      <p:pic>
        <p:nvPicPr>
          <p:cNvPr id="2097203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27012" y="4868862"/>
            <a:ext cx="8709025" cy="16668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2097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21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22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2097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27"/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28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5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8"/>
                                        <p:tgtEl>
                                          <p:spTgt spid="2097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0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0" grpId="0" uiExpand="0" build="whole"/>
      <p:bldP spid="1048771" grpId="0" uiExpand="0" build="whole"/>
      <p:bldP spid="1048772" grpId="0" uiExpand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774" name=""/>
          <p:cNvSpPr/>
          <p:nvPr>
            <p:ph type="body" sz="full" idx="1"/>
          </p:nvPr>
        </p:nvSpPr>
        <p:spPr>
          <a:xfrm rot="0">
            <a:off x="250825" y="1196975"/>
            <a:ext cx="81359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lang="zh-CN">
                <a:solidFill>
                  <a:srgbClr val="006600"/>
                </a:solidFill>
              </a:rPr>
              <a:t>线性规划问题的求解方法</a:t>
            </a:r>
          </a:p>
        </p:txBody>
      </p:sp>
      <p:sp>
        <p:nvSpPr>
          <p:cNvPr id="1048775" name=""/>
          <p:cNvSpPr/>
          <p:nvPr/>
        </p:nvSpPr>
        <p:spPr>
          <a:xfrm rot="0">
            <a:off x="449262" y="2208212"/>
            <a:ext cx="140335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一 般 有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两种方法</a:t>
            </a:r>
          </a:p>
        </p:txBody>
      </p:sp>
      <p:sp>
        <p:nvSpPr>
          <p:cNvPr id="1048776" name=""/>
          <p:cNvSpPr txBox="1"/>
          <p:nvPr/>
        </p:nvSpPr>
        <p:spPr>
          <a:xfrm rot="0">
            <a:off x="2354262" y="2078037"/>
            <a:ext cx="1403350" cy="11874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图 解 法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lang="zh-CN">
              <a:latin typeface="华文细黑" pitchFamily="0" charset="-122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单纯形法</a:t>
            </a:r>
          </a:p>
        </p:txBody>
      </p:sp>
      <p:sp>
        <p:nvSpPr>
          <p:cNvPr id="1048777" name=""/>
          <p:cNvSpPr txBox="1"/>
          <p:nvPr/>
        </p:nvSpPr>
        <p:spPr>
          <a:xfrm rot="0">
            <a:off x="4259262" y="1773237"/>
            <a:ext cx="292735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两个变量、直角坐标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三个变量、立体坐标</a:t>
            </a:r>
          </a:p>
        </p:txBody>
      </p:sp>
      <p:sp>
        <p:nvSpPr>
          <p:cNvPr id="1048778" name=""/>
          <p:cNvSpPr txBox="1"/>
          <p:nvPr/>
        </p:nvSpPr>
        <p:spPr>
          <a:xfrm rot="0">
            <a:off x="4259262" y="2763837"/>
            <a:ext cx="384175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适用于任意变量、但必需将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一般形式变成标准形式</a:t>
            </a:r>
          </a:p>
        </p:txBody>
      </p:sp>
      <p:sp>
        <p:nvSpPr>
          <p:cNvPr id="1048779" name=""/>
          <p:cNvSpPr/>
          <p:nvPr/>
        </p:nvSpPr>
        <p:spPr>
          <a:xfrm rot="0">
            <a:off x="2125662" y="2235200"/>
            <a:ext cx="152400" cy="914400"/>
          </a:xfrm>
          <a:prstGeom prst="leftBrace"/>
          <a:noFill/>
          <a:ln w="9525" cap="flat" cmpd="sng">
            <a:solidFill>
              <a:srgbClr val="66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780" name=""/>
          <p:cNvSpPr/>
          <p:nvPr/>
        </p:nvSpPr>
        <p:spPr>
          <a:xfrm rot="0">
            <a:off x="4030662" y="1930400"/>
            <a:ext cx="152400" cy="609600"/>
          </a:xfrm>
          <a:prstGeom prst="leftBrace"/>
          <a:noFill/>
          <a:ln w="9525" cap="flat" cmpd="sng">
            <a:solidFill>
              <a:srgbClr val="66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781" name=""/>
          <p:cNvSpPr/>
          <p:nvPr/>
        </p:nvSpPr>
        <p:spPr>
          <a:xfrm rot="0">
            <a:off x="4030662" y="2844800"/>
            <a:ext cx="152400" cy="609600"/>
          </a:xfrm>
          <a:prstGeom prst="leftBrace"/>
          <a:noFill/>
          <a:ln w="9525" cap="flat" cmpd="sng">
            <a:solidFill>
              <a:srgbClr val="66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pic>
        <p:nvPicPr>
          <p:cNvPr id="2097204" name="" descr="52design_com_kzkt_03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1875775">
            <a:off x="7019925" y="3789362"/>
            <a:ext cx="1439862" cy="1439862"/>
          </a:xfrm>
          <a:prstGeom prst="rect"/>
          <a:noFill/>
          <a:ln>
            <a:noFill/>
          </a:ln>
        </p:spPr>
      </p:pic>
      <p:sp>
        <p:nvSpPr>
          <p:cNvPr id="1048782" name=""/>
          <p:cNvSpPr/>
          <p:nvPr/>
        </p:nvSpPr>
        <p:spPr>
          <a:xfrm rot="0">
            <a:off x="323850" y="3860800"/>
            <a:ext cx="6337300" cy="16986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sz="2200" lang="zh-CN">
                <a:solidFill>
                  <a:srgbClr val="660066"/>
                </a:solidFill>
              </a:rPr>
              <a:t>下面我们分析一下简单的情况</a:t>
            </a:r>
            <a:r>
              <a:rPr altLang="zh-CN" sz="2200" lang="en-US">
                <a:solidFill>
                  <a:srgbClr val="660066"/>
                </a:solidFill>
                <a:latin typeface="华文细黑" pitchFamily="0" charset="-122"/>
              </a:rPr>
              <a:t>——</a:t>
            </a:r>
            <a:r>
              <a:rPr altLang="en-US" sz="2200" lang="zh-CN">
                <a:solidFill>
                  <a:srgbClr val="660066"/>
                </a:solidFill>
              </a:rPr>
              <a:t> 只有两个决策变量的线性规划问题，这时可以通过图解的方法来求解。图解法具有简单、直观、便于初学者窥探线性规划基本原理和几何意义等优点。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7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1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6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25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9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34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9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0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1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5" grpId="0" uiExpand="0" build="whole"/>
      <p:bldP spid="1048776" grpId="0" uiExpand="0" build="whole"/>
      <p:bldP spid="1048777" grpId="0" uiExpand="0" build="whole"/>
      <p:bldP spid="1048778" grpId="0" uiExpand="0" build="whole"/>
      <p:bldP spid="1048779" grpId="0" uiExpand="0" build="whole" animBg="1"/>
      <p:bldP spid="1048780" grpId="0" uiExpand="0" build="whole" animBg="1"/>
      <p:bldP spid="1048781" grpId="0" uiExpand="0" build="whole" animBg="1"/>
      <p:bldP spid="1048782" grpId="0" uiExpand="0" build="whol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784" name=""/>
          <p:cNvSpPr/>
          <p:nvPr>
            <p:ph type="body" sz="full" idx="1"/>
          </p:nvPr>
        </p:nvSpPr>
        <p:spPr>
          <a:xfrm rot="0">
            <a:off x="1763712" y="1701800"/>
            <a:ext cx="3095625" cy="23034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max  Z = 2X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+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        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+ 1.9X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≥  3.8</a:t>
            </a:r>
          </a:p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        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- 1.9X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≤  3.8</a:t>
            </a:r>
          </a:p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s.t.     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+ 1.9X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≤10.2</a:t>
            </a:r>
          </a:p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        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- 1.9X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≥ -3.8</a:t>
            </a:r>
          </a:p>
          <a:p>
            <a:pPr eaLnBrk="1" hangingPunct="1" indent="0" latinLnBrk="1" lvl="0" marL="0"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          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1  </a:t>
            </a:r>
            <a:r>
              <a:rPr altLang="en-US" sz="1800" lang="zh-CN">
                <a:solidFill>
                  <a:srgbClr val="000000"/>
                </a:solidFill>
                <a:ea typeface="宋体" pitchFamily="0" charset="-122"/>
              </a:rPr>
              <a:t>，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X</a:t>
            </a:r>
            <a:r>
              <a:rPr altLang="zh-CN" baseline="-25000" sz="1800" lang="en-US">
                <a:solidFill>
                  <a:srgbClr val="000000"/>
                </a:solidFill>
                <a:ea typeface="宋体" pitchFamily="0" charset="-122"/>
              </a:rPr>
              <a:t>2</a:t>
            </a:r>
            <a:r>
              <a:rPr altLang="zh-CN" sz="1800" lang="en-US">
                <a:solidFill>
                  <a:srgbClr val="000000"/>
                </a:solidFill>
                <a:ea typeface="宋体" pitchFamily="0" charset="-122"/>
              </a:rPr>
              <a:t> ≥ 0</a:t>
            </a:r>
          </a:p>
        </p:txBody>
      </p:sp>
      <p:sp>
        <p:nvSpPr>
          <p:cNvPr id="1048785" name=""/>
          <p:cNvSpPr/>
          <p:nvPr/>
        </p:nvSpPr>
        <p:spPr>
          <a:xfrm rot="0">
            <a:off x="2339975" y="2205037"/>
            <a:ext cx="144462" cy="1584325"/>
          </a:xfrm>
          <a:prstGeom prst="leftBrace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786" name=""/>
          <p:cNvSpPr txBox="1"/>
          <p:nvPr/>
        </p:nvSpPr>
        <p:spPr>
          <a:xfrm rot="0">
            <a:off x="144462" y="1171575"/>
            <a:ext cx="52911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例</a:t>
            </a:r>
            <a:r>
              <a:rPr altLang="zh-CN" lang="en-US">
                <a:solidFill>
                  <a:srgbClr val="003300"/>
                </a:solidFill>
              </a:rPr>
              <a:t>1.5  </a:t>
            </a:r>
            <a:r>
              <a:rPr altLang="en-US" lang="zh-CN">
                <a:solidFill>
                  <a:srgbClr val="003300"/>
                </a:solidFill>
              </a:rPr>
              <a:t>用图解法求解线性规划问题</a:t>
            </a:r>
          </a:p>
        </p:txBody>
      </p:sp>
      <p:pic>
        <p:nvPicPr>
          <p:cNvPr id="2097205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9925" y="1125537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7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788" name=""/>
          <p:cNvSpPr/>
          <p:nvPr/>
        </p:nvSpPr>
        <p:spPr>
          <a:xfrm rot="0">
            <a:off x="1489075" y="2952750"/>
            <a:ext cx="5486400" cy="2895600"/>
          </a:xfrm>
          <a:prstGeom prst="diamond"/>
          <a:solidFill>
            <a:srgbClr val="FF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789" name=""/>
          <p:cNvSpPr/>
          <p:nvPr/>
        </p:nvSpPr>
        <p:spPr>
          <a:xfrm rot="0" flipV="1">
            <a:off x="1489075" y="2419350"/>
            <a:ext cx="0" cy="34290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790" name=""/>
          <p:cNvSpPr/>
          <p:nvPr/>
        </p:nvSpPr>
        <p:spPr>
          <a:xfrm rot="0">
            <a:off x="1489075" y="5848350"/>
            <a:ext cx="7239000" cy="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791" name=""/>
          <p:cNvSpPr/>
          <p:nvPr/>
        </p:nvSpPr>
        <p:spPr>
          <a:xfrm rot="0">
            <a:off x="1031875" y="4171950"/>
            <a:ext cx="3886200" cy="20574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792" name=""/>
          <p:cNvSpPr/>
          <p:nvPr/>
        </p:nvSpPr>
        <p:spPr>
          <a:xfrm rot="0" flipV="1">
            <a:off x="3470275" y="3714750"/>
            <a:ext cx="4800600" cy="2514600"/>
          </a:xfrm>
          <a:prstGeom prst="line"/>
          <a:noFill/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793" name=""/>
          <p:cNvSpPr/>
          <p:nvPr/>
        </p:nvSpPr>
        <p:spPr>
          <a:xfrm rot="0">
            <a:off x="2784475" y="2190750"/>
            <a:ext cx="5715000" cy="3019425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794" name=""/>
          <p:cNvSpPr/>
          <p:nvPr/>
        </p:nvSpPr>
        <p:spPr>
          <a:xfrm rot="0" flipV="1">
            <a:off x="955675" y="2114550"/>
            <a:ext cx="4876800" cy="25908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795" name=""/>
          <p:cNvSpPr txBox="1"/>
          <p:nvPr/>
        </p:nvSpPr>
        <p:spPr>
          <a:xfrm rot="0">
            <a:off x="8575675" y="5772150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8796" name=""/>
          <p:cNvSpPr txBox="1"/>
          <p:nvPr/>
        </p:nvSpPr>
        <p:spPr>
          <a:xfrm rot="0">
            <a:off x="1031875" y="225107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8797" name=""/>
          <p:cNvSpPr txBox="1"/>
          <p:nvPr/>
        </p:nvSpPr>
        <p:spPr>
          <a:xfrm rot="0">
            <a:off x="1184275" y="5695950"/>
            <a:ext cx="381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o</a:t>
            </a:r>
          </a:p>
        </p:txBody>
      </p:sp>
      <p:sp>
        <p:nvSpPr>
          <p:cNvPr id="1048798" name=""/>
          <p:cNvSpPr/>
          <p:nvPr/>
        </p:nvSpPr>
        <p:spPr>
          <a:xfrm rot="0">
            <a:off x="6111875" y="2724150"/>
            <a:ext cx="1828800" cy="3581400"/>
          </a:xfrm>
          <a:prstGeom prst="line"/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799" name=""/>
          <p:cNvSpPr/>
          <p:nvPr/>
        </p:nvSpPr>
        <p:spPr>
          <a:xfrm rot="0">
            <a:off x="117475" y="3181350"/>
            <a:ext cx="1600200" cy="31242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00" name=""/>
          <p:cNvSpPr/>
          <p:nvPr/>
        </p:nvSpPr>
        <p:spPr>
          <a:xfrm rot="0">
            <a:off x="1336675" y="2647950"/>
            <a:ext cx="1905000" cy="36576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01" name=""/>
          <p:cNvSpPr/>
          <p:nvPr/>
        </p:nvSpPr>
        <p:spPr>
          <a:xfrm rot="0">
            <a:off x="4613275" y="2800350"/>
            <a:ext cx="1828800" cy="35052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02" name=""/>
          <p:cNvSpPr/>
          <p:nvPr/>
        </p:nvSpPr>
        <p:spPr>
          <a:xfrm rot="0">
            <a:off x="7127875" y="3181350"/>
            <a:ext cx="1600200" cy="31242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03" name=""/>
          <p:cNvSpPr txBox="1"/>
          <p:nvPr/>
        </p:nvSpPr>
        <p:spPr>
          <a:xfrm rot="0">
            <a:off x="4537075" y="5511800"/>
            <a:ext cx="19050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- 1.9X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04" name=""/>
          <p:cNvSpPr/>
          <p:nvPr/>
        </p:nvSpPr>
        <p:spPr>
          <a:xfrm rot="0">
            <a:off x="6911975" y="4349750"/>
            <a:ext cx="114300" cy="114300"/>
          </a:xfrm>
          <a:prstGeom prst="ellipse"/>
          <a:solidFill>
            <a:srgbClr val="00CC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05" name=""/>
          <p:cNvSpPr txBox="1"/>
          <p:nvPr/>
        </p:nvSpPr>
        <p:spPr>
          <a:xfrm rot="0">
            <a:off x="2860675" y="4902200"/>
            <a:ext cx="1981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3.8(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≥)</a:t>
            </a:r>
          </a:p>
        </p:txBody>
      </p:sp>
      <p:sp>
        <p:nvSpPr>
          <p:cNvPr id="1048806" name=""/>
          <p:cNvSpPr txBox="1"/>
          <p:nvPr/>
        </p:nvSpPr>
        <p:spPr>
          <a:xfrm rot="0">
            <a:off x="5756275" y="196215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- 1.9X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-3.8 (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≥)</a:t>
            </a:r>
          </a:p>
        </p:txBody>
      </p:sp>
      <p:sp>
        <p:nvSpPr>
          <p:cNvPr id="1048807" name=""/>
          <p:cNvSpPr txBox="1"/>
          <p:nvPr/>
        </p:nvSpPr>
        <p:spPr>
          <a:xfrm rot="0">
            <a:off x="3241675" y="223520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10.2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08" name=""/>
          <p:cNvSpPr txBox="1"/>
          <p:nvPr/>
        </p:nvSpPr>
        <p:spPr>
          <a:xfrm rot="0">
            <a:off x="1577975" y="3028950"/>
            <a:ext cx="1295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4 = 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+ 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09" name=""/>
          <p:cNvSpPr txBox="1"/>
          <p:nvPr/>
        </p:nvSpPr>
        <p:spPr>
          <a:xfrm rot="0">
            <a:off x="7127875" y="3073400"/>
            <a:ext cx="13716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20 = 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+ 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10" name=""/>
          <p:cNvSpPr txBox="1"/>
          <p:nvPr/>
        </p:nvSpPr>
        <p:spPr>
          <a:xfrm rot="0">
            <a:off x="6099175" y="2571750"/>
            <a:ext cx="15240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17.2 = 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+ 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11" name=""/>
          <p:cNvSpPr txBox="1"/>
          <p:nvPr/>
        </p:nvSpPr>
        <p:spPr>
          <a:xfrm rot="0">
            <a:off x="4613275" y="2724150"/>
            <a:ext cx="13716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11 = 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+ 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12" name=""/>
          <p:cNvSpPr txBox="1"/>
          <p:nvPr/>
        </p:nvSpPr>
        <p:spPr>
          <a:xfrm rot="0">
            <a:off x="1108075" y="6045200"/>
            <a:ext cx="1981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 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Lo</a:t>
            </a:r>
            <a:r>
              <a:rPr altLang="en-US" sz="1600" lang="zh-CN">
                <a:solidFill>
                  <a:srgbClr val="FF3300"/>
                </a:solidFill>
                <a:ea typeface="宋体" pitchFamily="0" charset="-122"/>
              </a:rPr>
              <a:t>： 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0 = 2X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+ 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13" name=""/>
          <p:cNvSpPr txBox="1"/>
          <p:nvPr/>
        </p:nvSpPr>
        <p:spPr>
          <a:xfrm rot="0">
            <a:off x="5724525" y="4248150"/>
            <a:ext cx="125095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（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7.6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，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）</a:t>
            </a:r>
          </a:p>
        </p:txBody>
      </p:sp>
      <p:sp>
        <p:nvSpPr>
          <p:cNvPr id="1048814" name=""/>
          <p:cNvSpPr txBox="1"/>
          <p:nvPr/>
        </p:nvSpPr>
        <p:spPr>
          <a:xfrm rot="0">
            <a:off x="3241675" y="3181350"/>
            <a:ext cx="1066800" cy="15557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9600" i="1" lang="en-US">
                <a:solidFill>
                  <a:srgbClr val="CC0099"/>
                </a:solidFill>
                <a:ea typeface="宋体" pitchFamily="0" charset="-122"/>
              </a:rPr>
              <a:t>D</a:t>
            </a:r>
          </a:p>
        </p:txBody>
      </p:sp>
      <p:sp>
        <p:nvSpPr>
          <p:cNvPr id="1048815" name=""/>
          <p:cNvSpPr/>
          <p:nvPr/>
        </p:nvSpPr>
        <p:spPr>
          <a:xfrm rot="0" flipV="1">
            <a:off x="1003300" y="5238750"/>
            <a:ext cx="457200" cy="2286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16" name=""/>
          <p:cNvSpPr txBox="1"/>
          <p:nvPr/>
        </p:nvSpPr>
        <p:spPr>
          <a:xfrm rot="0">
            <a:off x="1260475" y="4978400"/>
            <a:ext cx="7620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max Z</a:t>
            </a:r>
          </a:p>
        </p:txBody>
      </p:sp>
      <p:sp>
        <p:nvSpPr>
          <p:cNvPr id="1048817" name=""/>
          <p:cNvSpPr txBox="1"/>
          <p:nvPr/>
        </p:nvSpPr>
        <p:spPr>
          <a:xfrm rot="0">
            <a:off x="803275" y="535940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0000FF"/>
                </a:solidFill>
                <a:ea typeface="宋体" pitchFamily="0" charset="-122"/>
              </a:rPr>
              <a:t>min Z</a:t>
            </a:r>
          </a:p>
        </p:txBody>
      </p:sp>
      <p:sp>
        <p:nvSpPr>
          <p:cNvPr id="1048818" name=""/>
          <p:cNvSpPr/>
          <p:nvPr/>
        </p:nvSpPr>
        <p:spPr>
          <a:xfrm rot="0">
            <a:off x="1427162" y="5800725"/>
            <a:ext cx="114300" cy="114300"/>
          </a:xfrm>
          <a:prstGeom prst="ellipse"/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19" name=""/>
          <p:cNvSpPr/>
          <p:nvPr/>
        </p:nvSpPr>
        <p:spPr>
          <a:xfrm rot="0">
            <a:off x="6865937" y="3638550"/>
            <a:ext cx="1709737" cy="638175"/>
          </a:xfrm>
          <a:prstGeom prst="wedgeRectCallout">
            <a:avLst>
              <a:gd name="adj1" fmla="val -43870"/>
              <a:gd name="adj2" fmla="val 71394"/>
            </a:avLst>
          </a:prstGeom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FFFF66"/>
                </a:solidFill>
                <a:ea typeface="宋体" pitchFamily="0" charset="-122"/>
              </a:rPr>
              <a:t>此点是唯一最优解，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FFFF66"/>
                </a:solidFill>
                <a:ea typeface="宋体" pitchFamily="0" charset="-122"/>
              </a:rPr>
              <a:t>且最优目标函数值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FFFF66"/>
                </a:solidFill>
                <a:ea typeface="宋体" pitchFamily="0" charset="-122"/>
              </a:rPr>
              <a:t> </a:t>
            </a:r>
            <a:r>
              <a:rPr altLang="zh-CN" sz="1400" lang="en-US">
                <a:solidFill>
                  <a:srgbClr val="FFFF66"/>
                </a:solidFill>
                <a:ea typeface="宋体" pitchFamily="0" charset="-122"/>
              </a:rPr>
              <a:t>max Z=17.2</a:t>
            </a:r>
          </a:p>
        </p:txBody>
      </p:sp>
      <p:sp>
        <p:nvSpPr>
          <p:cNvPr id="1048820" name=""/>
          <p:cNvSpPr txBox="1"/>
          <p:nvPr/>
        </p:nvSpPr>
        <p:spPr>
          <a:xfrm rot="0">
            <a:off x="3927475" y="4171950"/>
            <a:ext cx="8382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800080"/>
                </a:solidFill>
                <a:ea typeface="宋体" pitchFamily="0" charset="-122"/>
              </a:rPr>
              <a:t>可行域</a:t>
            </a:r>
          </a:p>
        </p:txBody>
      </p:sp>
      <p:sp>
        <p:nvSpPr>
          <p:cNvPr id="1048821" name=""/>
          <p:cNvSpPr/>
          <p:nvPr/>
        </p:nvSpPr>
        <p:spPr>
          <a:xfrm rot="0">
            <a:off x="468312" y="1243012"/>
            <a:ext cx="2546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lang="en-US">
                <a:solidFill>
                  <a:srgbClr val="000000"/>
                </a:solidFill>
                <a:ea typeface="宋体" pitchFamily="0" charset="-122"/>
              </a:rPr>
              <a:t>max  Z = 2X</a:t>
            </a:r>
            <a:r>
              <a:rPr altLang="zh-CN" baseline="-250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lang="en-US">
                <a:solidFill>
                  <a:srgbClr val="000000"/>
                </a:solidFill>
                <a:ea typeface="宋体" pitchFamily="0" charset="-122"/>
              </a:rPr>
              <a:t> + X</a:t>
            </a:r>
            <a:r>
              <a:rPr altLang="zh-CN" baseline="-25000" lang="en-US">
                <a:solidFill>
                  <a:srgbClr val="000000"/>
                </a:solidFill>
                <a:ea typeface="宋体" pitchFamily="0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29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1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3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 nodeType="clickPar">
                      <p:stCondLst>
                        <p:cond delay="indefinite"/>
                      </p:stCondLst>
                      <p:childTnLst>
                        <p:par>
                          <p:cTn fill="hold" id="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38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47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1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 nodeType="clickPar">
                      <p:stCondLst>
                        <p:cond delay="indefinite"/>
                      </p:stCondLst>
                      <p:childTnLst>
                        <p:par>
                          <p:cTn fill="hold" id="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56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65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 nodeType="clickPar">
                      <p:stCondLst>
                        <p:cond delay="indefinite"/>
                      </p:stCondLst>
                      <p:childTnLst>
                        <p:par>
                          <p:cTn fill="hold" id="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8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70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4"/>
                                        <p:tgtEl>
                                          <p:spTgt spid="104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79"/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80"/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85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 nodeType="clickPar">
                      <p:stCondLst>
                        <p:cond delay="indefinite"/>
                      </p:stCondLst>
                      <p:childTnLst>
                        <p:par>
                          <p:cTn fill="hold" id="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90"/>
                                        <p:tgtEl>
                                          <p:spTgt spid="104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1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4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5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9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8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103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104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109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 nodeType="clickPar">
                      <p:stCondLst>
                        <p:cond delay="indefinite"/>
                      </p:stCondLst>
                      <p:childTnLst>
                        <p:par>
                          <p:cTn fill="hold" id="1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114"/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115"/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 nodeType="clickPar">
                      <p:stCondLst>
                        <p:cond delay="indefinite"/>
                      </p:stCondLst>
                      <p:childTnLst>
                        <p:par>
                          <p:cTn fill="hold" id="1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8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12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1" nodeType="clickPar">
                      <p:stCondLst>
                        <p:cond delay="indefinite"/>
                      </p:stCondLst>
                      <p:childTnLst>
                        <p:par>
                          <p:cTn fill="hold" id="1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125"/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126"/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 nodeType="clickPar">
                      <p:stCondLst>
                        <p:cond delay="indefinite"/>
                      </p:stCondLst>
                      <p:childTnLst>
                        <p:par>
                          <p:cTn fill="hold" id="1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9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131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2" nodeType="clickPar">
                      <p:stCondLst>
                        <p:cond delay="indefinite"/>
                      </p:stCondLst>
                      <p:childTnLst>
                        <p:par>
                          <p:cTn fill="hold" id="1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4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136"/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137"/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8" nodeType="clickPar">
                      <p:stCondLst>
                        <p:cond delay="indefinite"/>
                      </p:stCondLst>
                      <p:childTnLst>
                        <p:par>
                          <p:cTn fill="hold" id="1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0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142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 nodeType="clickPar">
                      <p:stCondLst>
                        <p:cond delay="indefinite"/>
                      </p:stCondLst>
                      <p:childTnLst>
                        <p:par>
                          <p:cTn fill="hold" id="1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47"/>
                                        <p:tgtEl>
                                          <p:spTgt spid="104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 nodeType="clickPar">
                      <p:stCondLst>
                        <p:cond delay="indefinite"/>
                      </p:stCondLst>
                      <p:childTnLst>
                        <p:par>
                          <p:cTn fill="hold" id="1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0" nodeType="clickEffect" presetClass="entr" presetID="1" presetSubtype="0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2" nodeType="clickPar">
                      <p:stCondLst>
                        <p:cond delay="indefinite"/>
                      </p:stCondLst>
                      <p:childTnLst>
                        <p:par>
                          <p:cTn fill="hold" id="1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8" grpId="0" uiExpand="0" build="whole" animBg="1"/>
      <p:bldP spid="1048795" grpId="0" uiExpand="0" build="whole"/>
      <p:bldP spid="1048796" grpId="0" uiExpand="0" build="whole"/>
      <p:bldP spid="1048797" grpId="0" uiExpand="0" build="whole"/>
      <p:bldP spid="1048803" grpId="0" uiExpand="0" build="whole"/>
      <p:bldP spid="1048804" grpId="0" uiExpand="0" build="whole" animBg="1"/>
      <p:bldP spid="1048805" grpId="0" uiExpand="0" build="whole"/>
      <p:bldP spid="1048806" grpId="0" uiExpand="0" build="whole"/>
      <p:bldP spid="1048807" grpId="0" uiExpand="0" build="whole"/>
      <p:bldP spid="1048808" grpId="0" uiExpand="0" build="whole"/>
      <p:bldP spid="1048809" grpId="0" uiExpand="0" build="whole"/>
      <p:bldP spid="1048810" grpId="0" uiExpand="0" build="whole"/>
      <p:bldP spid="1048811" grpId="0" uiExpand="0" build="whole"/>
      <p:bldP spid="1048812" grpId="0" uiExpand="0" build="whole"/>
      <p:bldP spid="1048813" grpId="0" uiExpand="0" build="whole"/>
      <p:bldP spid="1048814" grpId="0" uiExpand="0" build="whole"/>
      <p:bldP spid="1048816" grpId="0" uiExpand="0" build="whole"/>
      <p:bldP spid="1048817" grpId="0" uiExpand="0" build="whole"/>
      <p:bldP spid="1048818" grpId="0" uiExpand="0" build="whole" animBg="1"/>
      <p:bldP spid="1048819" grpId="0" uiExpand="0" build="whole" animBg="1"/>
      <p:bldP spid="1048820" grpId="0" uiExpand="0" build="whol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823" name=""/>
          <p:cNvSpPr/>
          <p:nvPr/>
        </p:nvSpPr>
        <p:spPr>
          <a:xfrm rot="0">
            <a:off x="323850" y="1171575"/>
            <a:ext cx="2546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0" charset="2"/>
              <a:buNone/>
            </a:pPr>
            <a:r>
              <a:rPr altLang="zh-CN" lang="en-US">
                <a:solidFill>
                  <a:srgbClr val="000000"/>
                </a:solidFill>
                <a:ea typeface="宋体" pitchFamily="0" charset="-122"/>
              </a:rPr>
              <a:t>max Z=3X</a:t>
            </a:r>
            <a:r>
              <a:rPr altLang="zh-CN" baseline="-25000" lang="en-US">
                <a:solidFill>
                  <a:srgbClr val="000000"/>
                </a:solidFill>
                <a:ea typeface="宋体" pitchFamily="0" charset="-122"/>
              </a:rPr>
              <a:t>1</a:t>
            </a:r>
            <a:r>
              <a:rPr altLang="zh-CN" lang="en-US">
                <a:solidFill>
                  <a:srgbClr val="000000"/>
                </a:solidFill>
                <a:ea typeface="宋体" pitchFamily="0" charset="-122"/>
              </a:rPr>
              <a:t>+5.7X</a:t>
            </a:r>
            <a:r>
              <a:rPr altLang="zh-CN" baseline="-25000" lang="en-US">
                <a:solidFill>
                  <a:srgbClr val="000000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8824" name=""/>
          <p:cNvSpPr/>
          <p:nvPr/>
        </p:nvSpPr>
        <p:spPr>
          <a:xfrm rot="0">
            <a:off x="1219200" y="2743200"/>
            <a:ext cx="5486400" cy="2895600"/>
          </a:xfrm>
          <a:prstGeom prst="diamond"/>
          <a:solidFill>
            <a:srgbClr val="FF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825" name=""/>
          <p:cNvSpPr/>
          <p:nvPr/>
        </p:nvSpPr>
        <p:spPr>
          <a:xfrm rot="0" flipV="1">
            <a:off x="1219200" y="2209800"/>
            <a:ext cx="0" cy="34290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826" name=""/>
          <p:cNvSpPr/>
          <p:nvPr/>
        </p:nvSpPr>
        <p:spPr>
          <a:xfrm rot="0">
            <a:off x="1219200" y="5638800"/>
            <a:ext cx="7239000" cy="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827" name=""/>
          <p:cNvSpPr/>
          <p:nvPr/>
        </p:nvSpPr>
        <p:spPr>
          <a:xfrm rot="0">
            <a:off x="762000" y="3962400"/>
            <a:ext cx="3886200" cy="20574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28" name=""/>
          <p:cNvSpPr/>
          <p:nvPr/>
        </p:nvSpPr>
        <p:spPr>
          <a:xfrm rot="0" flipV="1">
            <a:off x="3200400" y="3505200"/>
            <a:ext cx="4800600" cy="25146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29" name=""/>
          <p:cNvSpPr/>
          <p:nvPr/>
        </p:nvSpPr>
        <p:spPr>
          <a:xfrm rot="0" flipV="1">
            <a:off x="685800" y="1905000"/>
            <a:ext cx="4876800" cy="25908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30" name=""/>
          <p:cNvSpPr txBox="1"/>
          <p:nvPr/>
        </p:nvSpPr>
        <p:spPr>
          <a:xfrm rot="0">
            <a:off x="8305800" y="5562600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8831" name=""/>
          <p:cNvSpPr txBox="1"/>
          <p:nvPr/>
        </p:nvSpPr>
        <p:spPr>
          <a:xfrm rot="0">
            <a:off x="762000" y="20415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8832" name=""/>
          <p:cNvSpPr txBox="1"/>
          <p:nvPr/>
        </p:nvSpPr>
        <p:spPr>
          <a:xfrm rot="0">
            <a:off x="914400" y="5486400"/>
            <a:ext cx="381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o</a:t>
            </a:r>
          </a:p>
        </p:txBody>
      </p:sp>
      <p:sp>
        <p:nvSpPr>
          <p:cNvPr id="1048833" name=""/>
          <p:cNvSpPr txBox="1"/>
          <p:nvPr/>
        </p:nvSpPr>
        <p:spPr>
          <a:xfrm rot="0">
            <a:off x="4267200" y="5302250"/>
            <a:ext cx="19050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- 1.9X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 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34" name=""/>
          <p:cNvSpPr txBox="1"/>
          <p:nvPr/>
        </p:nvSpPr>
        <p:spPr>
          <a:xfrm rot="0">
            <a:off x="2667000" y="4692650"/>
            <a:ext cx="1981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3.8(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≥)</a:t>
            </a:r>
          </a:p>
        </p:txBody>
      </p:sp>
      <p:sp>
        <p:nvSpPr>
          <p:cNvPr id="1048835" name=""/>
          <p:cNvSpPr txBox="1"/>
          <p:nvPr/>
        </p:nvSpPr>
        <p:spPr>
          <a:xfrm rot="0">
            <a:off x="5486400" y="175260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- 1.9X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-3.8(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≥)</a:t>
            </a:r>
          </a:p>
        </p:txBody>
      </p:sp>
      <p:sp>
        <p:nvSpPr>
          <p:cNvPr id="1048836" name=""/>
          <p:cNvSpPr txBox="1"/>
          <p:nvPr/>
        </p:nvSpPr>
        <p:spPr>
          <a:xfrm rot="0">
            <a:off x="2971800" y="202565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10.2 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37" name=""/>
          <p:cNvSpPr txBox="1"/>
          <p:nvPr/>
        </p:nvSpPr>
        <p:spPr>
          <a:xfrm rot="0">
            <a:off x="5435600" y="4038600"/>
            <a:ext cx="12700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（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7.6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，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）</a:t>
            </a:r>
          </a:p>
        </p:txBody>
      </p:sp>
      <p:sp>
        <p:nvSpPr>
          <p:cNvPr id="1048838" name=""/>
          <p:cNvSpPr txBox="1"/>
          <p:nvPr/>
        </p:nvSpPr>
        <p:spPr>
          <a:xfrm rot="0">
            <a:off x="2971800" y="2971800"/>
            <a:ext cx="1066800" cy="15557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9600" i="1" lang="en-US">
                <a:solidFill>
                  <a:srgbClr val="CC0099"/>
                </a:solidFill>
                <a:ea typeface="宋体" pitchFamily="0" charset="-122"/>
              </a:rPr>
              <a:t>D</a:t>
            </a:r>
          </a:p>
        </p:txBody>
      </p:sp>
      <p:sp>
        <p:nvSpPr>
          <p:cNvPr id="1048839" name=""/>
          <p:cNvSpPr/>
          <p:nvPr/>
        </p:nvSpPr>
        <p:spPr>
          <a:xfrm rot="0">
            <a:off x="1157287" y="5591175"/>
            <a:ext cx="114300" cy="114300"/>
          </a:xfrm>
          <a:prstGeom prst="ellipse"/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40" name=""/>
          <p:cNvSpPr txBox="1"/>
          <p:nvPr/>
        </p:nvSpPr>
        <p:spPr>
          <a:xfrm rot="0">
            <a:off x="1323975" y="575945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L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0</a:t>
            </a:r>
            <a:r>
              <a:rPr altLang="en-US" sz="1600" lang="zh-CN">
                <a:solidFill>
                  <a:srgbClr val="FF3300"/>
                </a:solidFill>
                <a:ea typeface="宋体" pitchFamily="0" charset="-122"/>
              </a:rPr>
              <a:t>： 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0=3X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+5.7X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41" name=""/>
          <p:cNvSpPr/>
          <p:nvPr/>
        </p:nvSpPr>
        <p:spPr>
          <a:xfrm rot="0">
            <a:off x="2819400" y="2133600"/>
            <a:ext cx="5181600" cy="27432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42" name=""/>
          <p:cNvSpPr/>
          <p:nvPr/>
        </p:nvSpPr>
        <p:spPr>
          <a:xfrm rot="0">
            <a:off x="6642100" y="4129087"/>
            <a:ext cx="114300" cy="114300"/>
          </a:xfrm>
          <a:prstGeom prst="ellipse"/>
          <a:solidFill>
            <a:srgbClr val="008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43" name=""/>
          <p:cNvSpPr/>
          <p:nvPr/>
        </p:nvSpPr>
        <p:spPr>
          <a:xfrm rot="0">
            <a:off x="3910012" y="2690812"/>
            <a:ext cx="114300" cy="114300"/>
          </a:xfrm>
          <a:prstGeom prst="ellipse"/>
          <a:solidFill>
            <a:srgbClr val="008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44" name=""/>
          <p:cNvSpPr/>
          <p:nvPr/>
        </p:nvSpPr>
        <p:spPr>
          <a:xfrm rot="0">
            <a:off x="3962400" y="2773362"/>
            <a:ext cx="2743200" cy="1447800"/>
          </a:xfrm>
          <a:prstGeom prst="line"/>
          <a:noFill/>
          <a:ln w="57150" cap="flat" cmpd="sng">
            <a:solidFill>
              <a:srgbClr val="0099FF">
                <a:alpha val="100000"/>
              </a:srgbClr>
            </a:solidFill>
            <a:prstDash val="dash"/>
            <a:round/>
          </a:ln>
        </p:spPr>
      </p:sp>
      <p:sp>
        <p:nvSpPr>
          <p:cNvPr id="1048845" name=""/>
          <p:cNvSpPr/>
          <p:nvPr/>
        </p:nvSpPr>
        <p:spPr>
          <a:xfrm rot="0" flipH="1">
            <a:off x="519112" y="5105400"/>
            <a:ext cx="228600" cy="4572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46" name=""/>
          <p:cNvSpPr txBox="1"/>
          <p:nvPr/>
        </p:nvSpPr>
        <p:spPr>
          <a:xfrm rot="0">
            <a:off x="457200" y="484505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max Z</a:t>
            </a:r>
          </a:p>
        </p:txBody>
      </p:sp>
      <p:sp>
        <p:nvSpPr>
          <p:cNvPr id="1048847" name=""/>
          <p:cNvSpPr txBox="1"/>
          <p:nvPr/>
        </p:nvSpPr>
        <p:spPr>
          <a:xfrm rot="0">
            <a:off x="2771775" y="2590800"/>
            <a:ext cx="1190625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（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3.8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，</a:t>
            </a:r>
            <a:r>
              <a:rPr altLang="zh-CN" sz="1400" lang="en-US">
                <a:solidFill>
                  <a:schemeClr val="lt2"/>
                </a:solidFill>
                <a:ea typeface="宋体" pitchFamily="0" charset="-122"/>
              </a:rPr>
              <a:t>4</a:t>
            </a:r>
            <a:r>
              <a:rPr altLang="en-US" sz="1400" lang="zh-CN">
                <a:solidFill>
                  <a:schemeClr val="lt2"/>
                </a:solidFill>
                <a:ea typeface="宋体" pitchFamily="0" charset="-122"/>
              </a:rPr>
              <a:t>）</a:t>
            </a:r>
          </a:p>
        </p:txBody>
      </p:sp>
      <p:sp>
        <p:nvSpPr>
          <p:cNvPr id="1048848" name=""/>
          <p:cNvSpPr txBox="1"/>
          <p:nvPr/>
        </p:nvSpPr>
        <p:spPr>
          <a:xfrm rot="0">
            <a:off x="7086600" y="4191000"/>
            <a:ext cx="1676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34.2 </a:t>
            </a:r>
            <a:r>
              <a:rPr altLang="zh-CN" sz="1600" lang="zh-CN">
                <a:solidFill>
                  <a:srgbClr val="FF3300"/>
                </a:solidFill>
                <a:ea typeface="宋体" pitchFamily="0" charset="-122"/>
              </a:rPr>
              <a:t>= 3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+5.7X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49" name=""/>
          <p:cNvSpPr/>
          <p:nvPr/>
        </p:nvSpPr>
        <p:spPr>
          <a:xfrm rot="0">
            <a:off x="5364162" y="2276475"/>
            <a:ext cx="3240087" cy="1066800"/>
          </a:xfrm>
          <a:prstGeom prst="wedgeRectCallout">
            <a:avLst>
              <a:gd name="adj1" fmla="val -60926"/>
              <a:gd name="adj2" fmla="val 50000"/>
            </a:avLst>
          </a:prstGeom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600" lang="zh-CN">
                <a:solidFill>
                  <a:srgbClr val="FFFF66"/>
                </a:solidFill>
                <a:ea typeface="宋体" pitchFamily="0" charset="-122"/>
              </a:rPr>
              <a:t>蓝色线段上的所有点都是最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600" lang="zh-CN">
                <a:solidFill>
                  <a:srgbClr val="FFFF66"/>
                </a:solidFill>
                <a:ea typeface="宋体" pitchFamily="0" charset="-122"/>
              </a:rPr>
              <a:t>优解这种情形为有无穷多最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600" lang="zh-CN">
                <a:solidFill>
                  <a:srgbClr val="FFFF66"/>
                </a:solidFill>
                <a:ea typeface="宋体" pitchFamily="0" charset="-122"/>
              </a:rPr>
              <a:t>优解，但是最优目标函数值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FF66"/>
                </a:solidFill>
                <a:ea typeface="宋体" pitchFamily="0" charset="-122"/>
              </a:rPr>
              <a:t>max Z=34.2</a:t>
            </a:r>
            <a:r>
              <a:rPr altLang="en-US" sz="1600" lang="zh-CN">
                <a:solidFill>
                  <a:srgbClr val="FFFF66"/>
                </a:solidFill>
                <a:ea typeface="宋体" pitchFamily="0" charset="-122"/>
              </a:rPr>
              <a:t>是唯一的。</a:t>
            </a:r>
          </a:p>
        </p:txBody>
      </p:sp>
      <p:sp>
        <p:nvSpPr>
          <p:cNvPr id="1048850" name=""/>
          <p:cNvSpPr txBox="1"/>
          <p:nvPr/>
        </p:nvSpPr>
        <p:spPr>
          <a:xfrm rot="0">
            <a:off x="3657600" y="3962400"/>
            <a:ext cx="8382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800080"/>
                </a:solidFill>
                <a:ea typeface="宋体" pitchFamily="0" charset="-122"/>
              </a:rPr>
              <a:t>可行域</a:t>
            </a:r>
          </a:p>
        </p:txBody>
      </p:sp>
      <p:sp>
        <p:nvSpPr>
          <p:cNvPr id="1048851" name=""/>
          <p:cNvSpPr/>
          <p:nvPr/>
        </p:nvSpPr>
        <p:spPr>
          <a:xfrm rot="0">
            <a:off x="250825" y="5084762"/>
            <a:ext cx="3097212" cy="1773237"/>
          </a:xfrm>
          <a:prstGeom prst="line"/>
          <a:noFill/>
          <a:ln w="2857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</p:sp>
      <p:sp>
        <p:nvSpPr>
          <p:cNvPr id="1048852" name=""/>
          <p:cNvSpPr/>
          <p:nvPr/>
        </p:nvSpPr>
        <p:spPr>
          <a:xfrm rot="0">
            <a:off x="755650" y="4221162"/>
            <a:ext cx="3240087" cy="1871662"/>
          </a:xfrm>
          <a:prstGeom prst="line"/>
          <a:noFill/>
          <a:ln w="2857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</p:sp>
      <p:sp>
        <p:nvSpPr>
          <p:cNvPr id="1048853" name=""/>
          <p:cNvSpPr/>
          <p:nvPr/>
        </p:nvSpPr>
        <p:spPr>
          <a:xfrm rot="0">
            <a:off x="1692275" y="3213100"/>
            <a:ext cx="3673475" cy="2133600"/>
          </a:xfrm>
          <a:prstGeom prst="line"/>
          <a:noFill/>
          <a:ln w="2857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2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id="2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26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id="2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32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fill="hold" id="3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3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fill="hold" id="4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4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4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5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5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5"/>
                                        <p:tgtEl>
                                          <p:spTgt spid="10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 nodeType="clickPar">
                      <p:stCondLst>
                        <p:cond delay="indefinite"/>
                      </p:stCondLst>
                      <p:childTnLst>
                        <p:par>
                          <p:cTn fill="hold" id="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65"/>
                                        <p:tgtEl>
                                          <p:spTgt spid="10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 nodeType="clickPar">
                      <p:stCondLst>
                        <p:cond delay="indefinite"/>
                      </p:stCondLst>
                      <p:childTnLst>
                        <p:par>
                          <p:cTn fill="hold" id="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0"/>
                                        <p:tgtEl>
                                          <p:spTgt spid="10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4"/>
                                        <p:tgtEl>
                                          <p:spTgt spid="10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9"/>
                                        <p:tgtEl>
                                          <p:spTgt spid="10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 nodeType="clickPar">
                      <p:stCondLst>
                        <p:cond delay="indefinite"/>
                      </p:stCondLst>
                      <p:childTnLst>
                        <p:par>
                          <p:cTn fill="hold" id="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84"/>
                                        <p:tgtEl>
                                          <p:spTgt spid="10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 nodeType="clickPar">
                      <p:stCondLst>
                        <p:cond delay="indefinite"/>
                      </p:stCondLst>
                      <p:childTnLst>
                        <p:par>
                          <p:cTn fill="hold" id="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7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89"/>
                                        <p:tgtEl>
                                          <p:spTgt spid="10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94"/>
                                        <p:tgtEl>
                                          <p:spTgt spid="10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 nodeType="clickPar">
                      <p:stCondLst>
                        <p:cond delay="indefinite"/>
                      </p:stCondLst>
                      <p:childTnLst>
                        <p:par>
                          <p:cTn fill="hold" id="9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7" nodeType="clickEffect" presetClass="entr" presetID="1" presetSubtype="0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3"/>
                                        <p:tgtEl>
                                          <p:spTgt spid="10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4" nodeType="clickPar">
                      <p:stCondLst>
                        <p:cond delay="indefinite"/>
                      </p:stCondLst>
                      <p:childTnLst>
                        <p:par>
                          <p:cTn fill="hold" id="1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6" nodeType="clickEffect" presetClass="entr" presetID="1" presetSubtype="0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 nodeType="clickPar">
                      <p:stCondLst>
                        <p:cond delay="indefinite"/>
                      </p:stCondLst>
                      <p:childTnLst>
                        <p:par>
                          <p:cTn fill="hold" id="10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12"/>
                                        <p:tgtEl>
                                          <p:spTgt spid="10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 nodeType="clickPar">
                      <p:stCondLst>
                        <p:cond delay="indefinite"/>
                      </p:stCondLst>
                      <p:childTnLst>
                        <p:par>
                          <p:cTn fill="hold" id="1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17"/>
                                        <p:tgtEl>
                                          <p:spTgt spid="10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4" grpId="0" uiExpand="0" build="whole" animBg="1"/>
      <p:bldP spid="1048830" grpId="0" uiExpand="0" build="whole"/>
      <p:bldP spid="1048831" grpId="0" uiExpand="0" build="whole"/>
      <p:bldP spid="1048832" grpId="0" uiExpand="0" build="whole"/>
      <p:bldP spid="1048833" grpId="0" uiExpand="0" build="whole"/>
      <p:bldP spid="1048834" grpId="0" uiExpand="0" build="whole"/>
      <p:bldP spid="1048835" grpId="0" uiExpand="0" build="whole"/>
      <p:bldP spid="1048836" grpId="0" uiExpand="0" build="whole"/>
      <p:bldP spid="1048837" grpId="0" uiExpand="0" build="whole"/>
      <p:bldP spid="1048838" grpId="0" uiExpand="0" build="whole"/>
      <p:bldP spid="1048839" grpId="0" uiExpand="0" build="whole" animBg="1"/>
      <p:bldP spid="1048840" grpId="0" uiExpand="0" build="whole"/>
      <p:bldP spid="1048842" grpId="0" uiExpand="0" build="whole" animBg="1"/>
      <p:bldP spid="1048843" grpId="0" uiExpand="0" build="whole" animBg="1"/>
      <p:bldP spid="1048846" grpId="0" uiExpand="0" build="whole"/>
      <p:bldP spid="1048847" grpId="0" uiExpand="0" build="whole"/>
      <p:bldP spid="1048848" grpId="0" uiExpand="0" build="whole"/>
      <p:bldP spid="1048849" grpId="0" uiExpand="0" build="whole" animBg="1"/>
      <p:bldP spid="1048850" grpId="0" uiExpand="0" build="whol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855" name=""/>
          <p:cNvSpPr/>
          <p:nvPr>
            <p:ph type="body" sz="full" idx="1"/>
          </p:nvPr>
        </p:nvSpPr>
        <p:spPr>
          <a:xfrm rot="0">
            <a:off x="395287" y="1196975"/>
            <a:ext cx="2519362" cy="503237"/>
          </a:xfrm>
          <a:prstGeom prst="rect"/>
          <a:noFill/>
          <a:ln>
            <a:noFill/>
          </a:ln>
        </p:spPr>
        <p:txBody>
          <a:bodyPr anchor="t" bIns="46038" lIns="92075" rIns="92075" tIns="46038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zh-CN" b="0" sz="2000" lang="en-US"/>
              <a:t>min Z=5X</a:t>
            </a:r>
            <a:r>
              <a:rPr altLang="zh-CN" b="0" sz="1100" lang="en-US"/>
              <a:t>1</a:t>
            </a:r>
            <a:r>
              <a:rPr altLang="zh-CN" b="0" sz="2000" lang="en-US"/>
              <a:t>+4X</a:t>
            </a:r>
            <a:r>
              <a:rPr altLang="zh-CN" b="0" sz="1200" lang="en-US"/>
              <a:t>2</a:t>
            </a:r>
          </a:p>
        </p:txBody>
      </p:sp>
      <p:sp>
        <p:nvSpPr>
          <p:cNvPr id="1048856" name=""/>
          <p:cNvSpPr/>
          <p:nvPr/>
        </p:nvSpPr>
        <p:spPr>
          <a:xfrm rot="0">
            <a:off x="1449387" y="2743200"/>
            <a:ext cx="5486400" cy="2895600"/>
          </a:xfrm>
          <a:prstGeom prst="diamond"/>
          <a:solidFill>
            <a:srgbClr val="FF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857" name=""/>
          <p:cNvSpPr/>
          <p:nvPr/>
        </p:nvSpPr>
        <p:spPr>
          <a:xfrm rot="0" flipV="1">
            <a:off x="1449387" y="2209800"/>
            <a:ext cx="0" cy="34290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858" name=""/>
          <p:cNvSpPr/>
          <p:nvPr/>
        </p:nvSpPr>
        <p:spPr>
          <a:xfrm rot="0">
            <a:off x="1449387" y="5638800"/>
            <a:ext cx="7239000" cy="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sm" len="lg"/>
          </a:ln>
        </p:spPr>
      </p:sp>
      <p:sp>
        <p:nvSpPr>
          <p:cNvPr id="1048859" name=""/>
          <p:cNvSpPr/>
          <p:nvPr/>
        </p:nvSpPr>
        <p:spPr>
          <a:xfrm rot="0">
            <a:off x="992187" y="3962400"/>
            <a:ext cx="3886200" cy="20574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60" name=""/>
          <p:cNvSpPr/>
          <p:nvPr/>
        </p:nvSpPr>
        <p:spPr>
          <a:xfrm rot="0" flipV="1">
            <a:off x="3430587" y="3505200"/>
            <a:ext cx="4800600" cy="25146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61" name=""/>
          <p:cNvSpPr/>
          <p:nvPr/>
        </p:nvSpPr>
        <p:spPr>
          <a:xfrm rot="0" flipV="1">
            <a:off x="915987" y="1905000"/>
            <a:ext cx="4876800" cy="25908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62" name=""/>
          <p:cNvSpPr txBox="1"/>
          <p:nvPr/>
        </p:nvSpPr>
        <p:spPr>
          <a:xfrm rot="0">
            <a:off x="8535988" y="5562600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8863" name=""/>
          <p:cNvSpPr txBox="1"/>
          <p:nvPr/>
        </p:nvSpPr>
        <p:spPr>
          <a:xfrm rot="0">
            <a:off x="992187" y="20415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lt2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8864" name=""/>
          <p:cNvSpPr txBox="1"/>
          <p:nvPr/>
        </p:nvSpPr>
        <p:spPr>
          <a:xfrm rot="0">
            <a:off x="1144587" y="5486400"/>
            <a:ext cx="381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o</a:t>
            </a:r>
          </a:p>
        </p:txBody>
      </p:sp>
      <p:sp>
        <p:nvSpPr>
          <p:cNvPr id="1048865" name=""/>
          <p:cNvSpPr txBox="1"/>
          <p:nvPr/>
        </p:nvSpPr>
        <p:spPr>
          <a:xfrm rot="0">
            <a:off x="4497387" y="5302250"/>
            <a:ext cx="19050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- 1.9X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 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66" name=""/>
          <p:cNvSpPr txBox="1"/>
          <p:nvPr/>
        </p:nvSpPr>
        <p:spPr>
          <a:xfrm rot="0">
            <a:off x="2897187" y="4692650"/>
            <a:ext cx="1981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3.8(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≥)</a:t>
            </a:r>
          </a:p>
        </p:txBody>
      </p:sp>
      <p:sp>
        <p:nvSpPr>
          <p:cNvPr id="1048867" name=""/>
          <p:cNvSpPr txBox="1"/>
          <p:nvPr/>
        </p:nvSpPr>
        <p:spPr>
          <a:xfrm rot="0">
            <a:off x="3201987" y="2025650"/>
            <a:ext cx="20574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+ 1.9X</a:t>
            </a:r>
            <a:r>
              <a:rPr altLang="zh-CN" baseline="-25000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 = 10.2 </a:t>
            </a:r>
            <a:r>
              <a:rPr altLang="zh-CN" sz="1600" lang="en-US">
                <a:solidFill>
                  <a:schemeClr val="lt2"/>
                </a:solidFill>
                <a:ea typeface="仿宋_GB2312" pitchFamily="49" charset="-122"/>
              </a:rPr>
              <a:t>(≤)</a:t>
            </a:r>
          </a:p>
        </p:txBody>
      </p:sp>
      <p:sp>
        <p:nvSpPr>
          <p:cNvPr id="1048868" name=""/>
          <p:cNvSpPr txBox="1"/>
          <p:nvPr/>
        </p:nvSpPr>
        <p:spPr>
          <a:xfrm rot="0">
            <a:off x="3201987" y="2971800"/>
            <a:ext cx="1066800" cy="15557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9600" i="1" lang="en-US">
                <a:solidFill>
                  <a:srgbClr val="CC0099"/>
                </a:solidFill>
                <a:ea typeface="宋体" pitchFamily="0" charset="-122"/>
              </a:rPr>
              <a:t>D</a:t>
            </a:r>
          </a:p>
        </p:txBody>
      </p:sp>
      <p:sp>
        <p:nvSpPr>
          <p:cNvPr id="1048869" name=""/>
          <p:cNvSpPr/>
          <p:nvPr/>
        </p:nvSpPr>
        <p:spPr>
          <a:xfrm rot="0">
            <a:off x="1387475" y="5591175"/>
            <a:ext cx="114300" cy="114300"/>
          </a:xfrm>
          <a:prstGeom prst="ellipse"/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70" name=""/>
          <p:cNvSpPr/>
          <p:nvPr/>
        </p:nvSpPr>
        <p:spPr>
          <a:xfrm rot="0">
            <a:off x="-650875" y="3041650"/>
            <a:ext cx="3062287" cy="3843337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71" name=""/>
          <p:cNvSpPr txBox="1"/>
          <p:nvPr/>
        </p:nvSpPr>
        <p:spPr>
          <a:xfrm rot="0">
            <a:off x="1220787" y="5791200"/>
            <a:ext cx="1676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L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0</a:t>
            </a:r>
            <a:r>
              <a:rPr altLang="en-US" sz="1600" lang="zh-CN">
                <a:solidFill>
                  <a:srgbClr val="FF3300"/>
                </a:solidFill>
                <a:ea typeface="宋体" pitchFamily="0" charset="-122"/>
              </a:rPr>
              <a:t>： 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0=5X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+4X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72" name=""/>
          <p:cNvSpPr/>
          <p:nvPr/>
        </p:nvSpPr>
        <p:spPr>
          <a:xfrm rot="0">
            <a:off x="3049587" y="2133600"/>
            <a:ext cx="5181600" cy="2743200"/>
          </a:xfrm>
          <a:prstGeom prst="line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873" name=""/>
          <p:cNvSpPr/>
          <p:nvPr/>
        </p:nvSpPr>
        <p:spPr>
          <a:xfrm rot="0" flipH="1">
            <a:off x="887412" y="5029200"/>
            <a:ext cx="395287" cy="3048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74" name=""/>
          <p:cNvSpPr txBox="1"/>
          <p:nvPr/>
        </p:nvSpPr>
        <p:spPr>
          <a:xfrm rot="0">
            <a:off x="839787" y="476885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max Z</a:t>
            </a:r>
          </a:p>
        </p:txBody>
      </p:sp>
      <p:sp>
        <p:nvSpPr>
          <p:cNvPr id="1048875" name=""/>
          <p:cNvSpPr txBox="1"/>
          <p:nvPr/>
        </p:nvSpPr>
        <p:spPr>
          <a:xfrm rot="0">
            <a:off x="534987" y="525780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0000FF"/>
                </a:solidFill>
                <a:ea typeface="宋体" pitchFamily="0" charset="-122"/>
              </a:rPr>
              <a:t> min Z</a:t>
            </a:r>
          </a:p>
        </p:txBody>
      </p:sp>
      <p:sp>
        <p:nvSpPr>
          <p:cNvPr id="1048876" name=""/>
          <p:cNvSpPr txBox="1"/>
          <p:nvPr/>
        </p:nvSpPr>
        <p:spPr>
          <a:xfrm rot="0">
            <a:off x="763587" y="3244850"/>
            <a:ext cx="1219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8=5X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+4X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77" name=""/>
          <p:cNvSpPr/>
          <p:nvPr/>
        </p:nvSpPr>
        <p:spPr>
          <a:xfrm rot="0">
            <a:off x="4649787" y="1905000"/>
            <a:ext cx="3962400" cy="4949825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78" name=""/>
          <p:cNvSpPr txBox="1"/>
          <p:nvPr/>
        </p:nvSpPr>
        <p:spPr>
          <a:xfrm rot="0">
            <a:off x="5564187" y="2895600"/>
            <a:ext cx="1295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43=5X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1</a:t>
            </a: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+4X</a:t>
            </a:r>
            <a:r>
              <a:rPr altLang="zh-CN" baseline="-25000" sz="1600" lang="en-US">
                <a:solidFill>
                  <a:srgbClr val="FF3300"/>
                </a:solidFill>
                <a:ea typeface="宋体" pitchFamily="0" charset="-122"/>
              </a:rPr>
              <a:t>2</a:t>
            </a:r>
            <a:r>
              <a:rPr altLang="zh-CN" lang="en-US">
                <a:solidFill>
                  <a:srgbClr val="FF3300"/>
                </a:solidFill>
                <a:ea typeface="宋体" pitchFamily="0" charset="-122"/>
              </a:rPr>
              <a:t> </a:t>
            </a:r>
          </a:p>
        </p:txBody>
      </p:sp>
      <p:sp>
        <p:nvSpPr>
          <p:cNvPr id="1048879" name=""/>
          <p:cNvSpPr txBox="1"/>
          <p:nvPr/>
        </p:nvSpPr>
        <p:spPr>
          <a:xfrm rot="0">
            <a:off x="1449387" y="4038600"/>
            <a:ext cx="1322387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600" lang="zh-CN">
                <a:solidFill>
                  <a:schemeClr val="lt2"/>
                </a:solidFill>
                <a:ea typeface="宋体" pitchFamily="0" charset="-122"/>
              </a:rPr>
              <a:t>（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0</a:t>
            </a:r>
            <a:r>
              <a:rPr altLang="en-US" sz="1600" lang="zh-CN">
                <a:solidFill>
                  <a:schemeClr val="lt2"/>
                </a:solidFill>
                <a:ea typeface="宋体" pitchFamily="0" charset="-122"/>
              </a:rPr>
              <a:t>，</a:t>
            </a:r>
            <a:r>
              <a:rPr altLang="zh-CN" sz="1600" lang="en-US">
                <a:solidFill>
                  <a:schemeClr val="lt2"/>
                </a:solidFill>
                <a:ea typeface="宋体" pitchFamily="0" charset="-122"/>
              </a:rPr>
              <a:t>2</a:t>
            </a:r>
            <a:r>
              <a:rPr altLang="en-US" sz="1600" lang="zh-CN">
                <a:solidFill>
                  <a:schemeClr val="lt2"/>
                </a:solidFill>
                <a:ea typeface="宋体" pitchFamily="0" charset="-122"/>
              </a:rPr>
              <a:t>）</a:t>
            </a:r>
          </a:p>
        </p:txBody>
      </p:sp>
      <p:sp>
        <p:nvSpPr>
          <p:cNvPr id="1048880" name=""/>
          <p:cNvSpPr/>
          <p:nvPr/>
        </p:nvSpPr>
        <p:spPr>
          <a:xfrm rot="0">
            <a:off x="168275" y="2576512"/>
            <a:ext cx="3062287" cy="3843337"/>
          </a:xfrm>
          <a:prstGeom prst="line"/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8881" name=""/>
          <p:cNvSpPr/>
          <p:nvPr/>
        </p:nvSpPr>
        <p:spPr>
          <a:xfrm rot="0">
            <a:off x="1397000" y="4140200"/>
            <a:ext cx="114300" cy="114300"/>
          </a:xfrm>
          <a:prstGeom prst="ellipse"/>
          <a:solidFill>
            <a:srgbClr val="00CC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8882" name=""/>
          <p:cNvSpPr txBox="1"/>
          <p:nvPr/>
        </p:nvSpPr>
        <p:spPr>
          <a:xfrm rot="0">
            <a:off x="3887787" y="3962400"/>
            <a:ext cx="8382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en-US" sz="1400" lang="zh-CN">
                <a:solidFill>
                  <a:srgbClr val="800080"/>
                </a:solidFill>
                <a:ea typeface="宋体" pitchFamily="0" charset="-122"/>
              </a:rPr>
              <a:t>可行域</a:t>
            </a:r>
          </a:p>
        </p:txBody>
      </p:sp>
      <p:sp>
        <p:nvSpPr>
          <p:cNvPr id="1048883" name=""/>
          <p:cNvSpPr/>
          <p:nvPr/>
        </p:nvSpPr>
        <p:spPr>
          <a:xfrm rot="0">
            <a:off x="1373187" y="3671887"/>
            <a:ext cx="1676400" cy="381000"/>
          </a:xfrm>
          <a:prstGeom prst="wedgeRectCallout">
            <a:avLst>
              <a:gd name="adj1" fmla="val -43750"/>
              <a:gd name="adj2" fmla="val 74167"/>
            </a:avLst>
          </a:prstGeom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600" lang="zh-CN">
                <a:solidFill>
                  <a:srgbClr val="FFFF66"/>
                </a:solidFill>
                <a:ea typeface="宋体" pitchFamily="0" charset="-122"/>
              </a:rPr>
              <a:t>此点是唯一最优解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2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2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2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fill="hold" id="2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3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id="3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36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fill="hold" id="3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42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fill="hold" id="4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4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5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5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6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61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 nodeType="clickPar">
                      <p:stCondLst>
                        <p:cond delay="indefinite"/>
                      </p:stCondLst>
                      <p:childTnLst>
                        <p:par>
                          <p:cTn fill="hold" id="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6"/>
                                        <p:tgtEl>
                                          <p:spTgt spid="10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71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5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7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9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 nodeType="clickPar">
                      <p:stCondLst>
                        <p:cond delay="indefinite"/>
                      </p:stCondLst>
                      <p:childTnLst>
                        <p:par>
                          <p:cTn fill="hold" id="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84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85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 nodeType="clickPar">
                      <p:stCondLst>
                        <p:cond delay="indefinite"/>
                      </p:stCondLst>
                      <p:childTnLst>
                        <p:par>
                          <p:cTn fill="hold" id="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 nodeType="clickPar">
                      <p:stCondLst>
                        <p:cond delay="indefinite"/>
                      </p:stCondLst>
                      <p:childTnLst>
                        <p:par>
                          <p:cTn fill="hold" id="9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95"/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96"/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01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 nodeType="clickPar">
                      <p:stCondLst>
                        <p:cond delay="indefinite"/>
                      </p:stCondLst>
                      <p:childTnLst>
                        <p:par>
                          <p:cTn fill="hold" id="1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6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 nodeType="clickPar">
                      <p:stCondLst>
                        <p:cond delay="indefinite"/>
                      </p:stCondLst>
                      <p:childTnLst>
                        <p:par>
                          <p:cTn fill="hold" id="10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9" nodeType="click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300" id="111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 nodeType="clickPar">
                      <p:stCondLst>
                        <p:cond delay="indefinite"/>
                      </p:stCondLst>
                      <p:childTnLst>
                        <p:par>
                          <p:cTn fill="hold" id="1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16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5" grpId="0" uiExpand="0" build="p" bldLvl="1"/>
      <p:bldP spid="1048856" grpId="0" uiExpand="0" build="whole" animBg="1"/>
      <p:bldP spid="1048862" grpId="0" uiExpand="0" build="whole"/>
      <p:bldP spid="1048863" grpId="0" uiExpand="0" build="whole"/>
      <p:bldP spid="1048864" grpId="0" uiExpand="0" build="whole"/>
      <p:bldP spid="1048865" grpId="0" uiExpand="0" build="whole"/>
      <p:bldP spid="1048866" grpId="0" uiExpand="0" build="whole"/>
      <p:bldP spid="1048867" grpId="0" uiExpand="0" build="whole"/>
      <p:bldP spid="1048868" grpId="0" uiExpand="0" build="whole"/>
      <p:bldP spid="1048869" grpId="0" uiExpand="0" build="whole" animBg="1"/>
      <p:bldP spid="1048871" grpId="0" uiExpand="0" build="whole"/>
      <p:bldP spid="1048874" grpId="0" uiExpand="0" build="whole"/>
      <p:bldP spid="1048875" grpId="0" uiExpand="0" build="whole"/>
      <p:bldP spid="1048876" grpId="0" uiExpand="0" build="whole"/>
      <p:bldP spid="1048878" grpId="0" uiExpand="0" build="whole"/>
      <p:bldP spid="1048879" grpId="0" uiExpand="0" build="whole"/>
      <p:bldP spid="1048881" grpId="0" uiExpand="0" build="whole" animBg="1"/>
      <p:bldP spid="1048882" grpId="0" uiExpand="0" build="whole"/>
      <p:bldP spid="1048883" grpId="0" uiExpand="0" build="whol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4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885" name=""/>
          <p:cNvSpPr/>
          <p:nvPr>
            <p:ph type="body" sz="full" idx="1"/>
          </p:nvPr>
        </p:nvSpPr>
        <p:spPr>
          <a:xfrm rot="0">
            <a:off x="457200" y="1268412"/>
            <a:ext cx="8291512" cy="46085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600" lang="zh-CN"/>
              <a:t>对于只有两个决策变量的线性规划问题，可以在平面直角坐标系上作图表示线性规划问题的有关概念，并求解。</a:t>
            </a:r>
          </a:p>
          <a:p>
            <a:pPr lvl="0"/>
            <a:r>
              <a:rPr altLang="en-US" sz="2600" lang="zh-CN"/>
              <a:t>下面通过例</a:t>
            </a:r>
            <a:r>
              <a:rPr altLang="zh-CN" sz="2600" lang="en-US"/>
              <a:t>1</a:t>
            </a:r>
            <a:r>
              <a:rPr altLang="en-US" sz="2600" lang="zh-CN"/>
              <a:t>详细讲解图解法：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>
                <a:solidFill>
                  <a:srgbClr val="000000"/>
                </a:solidFill>
              </a:rPr>
              <a:t>				</a:t>
            </a:r>
            <a:r>
              <a:rPr altLang="zh-CN" sz="1900" lang="en-US"/>
              <a:t>max  </a:t>
            </a:r>
            <a:r>
              <a:rPr altLang="zh-CN" sz="1900" i="1" lang="en-US"/>
              <a:t>z</a:t>
            </a:r>
            <a:r>
              <a:rPr altLang="zh-CN" sz="1900" lang="en-US"/>
              <a:t> = 50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+ 100 </a:t>
            </a:r>
            <a:r>
              <a:rPr altLang="zh-CN" sz="1900" i="1" lang="en-US"/>
              <a:t>x</a:t>
            </a:r>
            <a:r>
              <a:rPr altLang="zh-CN" baseline="-25000" sz="1900" lang="en-US"/>
              <a:t>2 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/>
              <a:t>				s.t.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+ </a:t>
            </a:r>
            <a:r>
              <a:rPr altLang="zh-CN" sz="1900" i="1" lang="en-US"/>
              <a:t>x</a:t>
            </a:r>
            <a:r>
              <a:rPr altLang="zh-CN" baseline="-25000" sz="1900" lang="en-US"/>
              <a:t>2  </a:t>
            </a:r>
            <a:r>
              <a:rPr altLang="zh-CN" sz="1900" lang="en-US"/>
              <a:t>≤ 300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/>
              <a:t>                     		       2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+ </a:t>
            </a:r>
            <a:r>
              <a:rPr altLang="zh-CN" sz="1900" i="1" lang="en-US"/>
              <a:t>x</a:t>
            </a:r>
            <a:r>
              <a:rPr altLang="zh-CN" baseline="-25000" sz="1900" lang="en-US"/>
              <a:t>2  </a:t>
            </a:r>
            <a:r>
              <a:rPr altLang="zh-CN" sz="1900" lang="en-US"/>
              <a:t>≤ 400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/>
              <a:t>                               	     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2  </a:t>
            </a:r>
            <a:r>
              <a:rPr altLang="zh-CN" sz="1900" lang="en-US"/>
              <a:t>≤ 250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/>
              <a:t>                               	     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1  </a:t>
            </a:r>
            <a:r>
              <a:rPr altLang="zh-CN" sz="1900" lang="en-US"/>
              <a:t>≥ 0</a:t>
            </a:r>
          </a:p>
          <a:p>
            <a:pPr lvl="0">
              <a:spcBef>
                <a:spcPct val="50000"/>
              </a:spcBef>
              <a:buFontTx/>
              <a:buNone/>
            </a:pPr>
            <a:r>
              <a:rPr altLang="zh-CN" sz="1900" lang="en-US"/>
              <a:t>			     	     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2  </a:t>
            </a:r>
            <a:r>
              <a:rPr altLang="zh-CN" sz="1900" lang="en-US"/>
              <a:t>≥ 0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9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890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100" lang="zh-CN"/>
              <a:t>（</a:t>
            </a:r>
            <a:r>
              <a:rPr altLang="zh-CN" sz="2100" lang="en-US"/>
              <a:t>1</a:t>
            </a:r>
            <a:r>
              <a:rPr altLang="en-US" sz="2100" lang="zh-CN"/>
              <a:t>）分别取决策变量</a:t>
            </a:r>
            <a:r>
              <a:rPr altLang="zh-CN" sz="2100" lang="en-US"/>
              <a:t> </a:t>
            </a:r>
            <a:r>
              <a:rPr altLang="zh-CN" sz="2100" i="1" lang="en-US"/>
              <a:t>x</a:t>
            </a:r>
            <a:r>
              <a:rPr altLang="en-US" baseline="-25000" sz="2100" lang="zh-CN"/>
              <a:t>1、</a:t>
            </a:r>
            <a:r>
              <a:rPr altLang="zh-CN" baseline="-25000" sz="2100" lang="en-US"/>
              <a:t> </a:t>
            </a:r>
            <a:r>
              <a:rPr altLang="zh-CN" sz="2100" i="1" lang="en-US"/>
              <a:t>x</a:t>
            </a:r>
            <a:r>
              <a:rPr altLang="zh-CN" baseline="-25000" sz="2100" lang="en-US"/>
              <a:t>2</a:t>
            </a:r>
            <a:r>
              <a:rPr altLang="en-US" sz="2100" lang="zh-CN"/>
              <a:t>为坐标向量建立直角坐标系。在直角坐标系里，图上任意一点的坐标代表了决策变量的一组值，例</a:t>
            </a:r>
            <a:r>
              <a:rPr altLang="zh-CN" sz="2100" lang="en-US"/>
              <a:t>1</a:t>
            </a:r>
            <a:r>
              <a:rPr altLang="en-US" sz="2100" lang="zh-CN"/>
              <a:t>的每个约束条件都代表一个半平面。</a:t>
            </a:r>
          </a:p>
        </p:txBody>
      </p:sp>
      <p:grpSp>
        <p:nvGrpSpPr>
          <p:cNvPr id="127" name=""/>
          <p:cNvGrpSpPr/>
          <p:nvPr/>
        </p:nvGrpSpPr>
        <p:grpSpPr>
          <a:xfrm rot="0">
            <a:off x="250825" y="2889250"/>
            <a:ext cx="4248150" cy="3313112"/>
            <a:chOff x="158" y="1933"/>
            <a:chExt cx="2676" cy="2087"/>
          </a:xfrm>
        </p:grpSpPr>
        <p:sp>
          <p:nvSpPr>
            <p:cNvPr id="1048891" name=""/>
            <p:cNvSpPr/>
            <p:nvPr/>
          </p:nvSpPr>
          <p:spPr>
            <a:xfrm rot="0" flipV="1">
              <a:off x="612" y="1933"/>
              <a:ext cx="0" cy="208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92" name=""/>
            <p:cNvSpPr/>
            <p:nvPr/>
          </p:nvSpPr>
          <p:spPr>
            <a:xfrm rot="0">
              <a:off x="158" y="3566"/>
              <a:ext cx="245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93" name=""/>
            <p:cNvSpPr txBox="1"/>
            <p:nvPr/>
          </p:nvSpPr>
          <p:spPr>
            <a:xfrm rot="0">
              <a:off x="703" y="1979"/>
              <a:ext cx="36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8894" name=""/>
            <p:cNvSpPr txBox="1"/>
            <p:nvPr/>
          </p:nvSpPr>
          <p:spPr>
            <a:xfrm rot="0">
              <a:off x="2290" y="3612"/>
              <a:ext cx="36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</a:p>
          </p:txBody>
        </p:sp>
        <p:sp>
          <p:nvSpPr>
            <p:cNvPr id="1048895" name=""/>
            <p:cNvSpPr txBox="1"/>
            <p:nvPr/>
          </p:nvSpPr>
          <p:spPr>
            <a:xfrm rot="0">
              <a:off x="1338" y="2432"/>
              <a:ext cx="72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≥</a:t>
              </a:r>
              <a:r>
                <a:rPr altLang="zh-CN" sz="2000" lang="en-US">
                  <a:ea typeface="Arial" pitchFamily="0" charset="0"/>
                </a:rPr>
                <a:t>0</a:t>
              </a:r>
            </a:p>
          </p:txBody>
        </p:sp>
        <p:sp>
          <p:nvSpPr>
            <p:cNvPr id="1048896" name=""/>
            <p:cNvSpPr/>
            <p:nvPr/>
          </p:nvSpPr>
          <p:spPr>
            <a:xfrm rot="0" flipV="1">
              <a:off x="295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97" name=""/>
            <p:cNvSpPr/>
            <p:nvPr/>
          </p:nvSpPr>
          <p:spPr>
            <a:xfrm rot="0" flipV="1">
              <a:off x="413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98" name=""/>
            <p:cNvSpPr/>
            <p:nvPr/>
          </p:nvSpPr>
          <p:spPr>
            <a:xfrm rot="0" flipV="1">
              <a:off x="530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99" name=""/>
            <p:cNvSpPr/>
            <p:nvPr/>
          </p:nvSpPr>
          <p:spPr>
            <a:xfrm rot="0" flipV="1">
              <a:off x="648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0" name=""/>
            <p:cNvSpPr/>
            <p:nvPr/>
          </p:nvSpPr>
          <p:spPr>
            <a:xfrm rot="0" flipV="1">
              <a:off x="765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1" name=""/>
            <p:cNvSpPr/>
            <p:nvPr/>
          </p:nvSpPr>
          <p:spPr>
            <a:xfrm rot="0" flipV="1">
              <a:off x="882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2" name=""/>
            <p:cNvSpPr/>
            <p:nvPr/>
          </p:nvSpPr>
          <p:spPr>
            <a:xfrm rot="0" flipV="1">
              <a:off x="1000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3" name=""/>
            <p:cNvSpPr/>
            <p:nvPr/>
          </p:nvSpPr>
          <p:spPr>
            <a:xfrm rot="0" flipV="1">
              <a:off x="1117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4" name=""/>
            <p:cNvSpPr/>
            <p:nvPr/>
          </p:nvSpPr>
          <p:spPr>
            <a:xfrm rot="0" flipV="1">
              <a:off x="1234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5" name=""/>
            <p:cNvSpPr/>
            <p:nvPr/>
          </p:nvSpPr>
          <p:spPr>
            <a:xfrm rot="0" flipV="1">
              <a:off x="1352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6" name=""/>
            <p:cNvSpPr/>
            <p:nvPr/>
          </p:nvSpPr>
          <p:spPr>
            <a:xfrm rot="0" flipV="1">
              <a:off x="1469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7" name=""/>
            <p:cNvSpPr/>
            <p:nvPr/>
          </p:nvSpPr>
          <p:spPr>
            <a:xfrm rot="0" flipV="1">
              <a:off x="1586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8" name=""/>
            <p:cNvSpPr/>
            <p:nvPr/>
          </p:nvSpPr>
          <p:spPr>
            <a:xfrm rot="0" flipV="1">
              <a:off x="1704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9" name=""/>
            <p:cNvSpPr/>
            <p:nvPr/>
          </p:nvSpPr>
          <p:spPr>
            <a:xfrm rot="0" flipV="1">
              <a:off x="1821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0" name=""/>
            <p:cNvSpPr/>
            <p:nvPr/>
          </p:nvSpPr>
          <p:spPr>
            <a:xfrm rot="0" flipV="1">
              <a:off x="1938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1" name=""/>
            <p:cNvSpPr/>
            <p:nvPr/>
          </p:nvSpPr>
          <p:spPr>
            <a:xfrm rot="0" flipV="1">
              <a:off x="2056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2" name=""/>
            <p:cNvSpPr/>
            <p:nvPr/>
          </p:nvSpPr>
          <p:spPr>
            <a:xfrm rot="0" flipV="1">
              <a:off x="2173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3" name=""/>
            <p:cNvSpPr/>
            <p:nvPr/>
          </p:nvSpPr>
          <p:spPr>
            <a:xfrm rot="0" flipV="1">
              <a:off x="2290" y="2704"/>
              <a:ext cx="544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4" name=""/>
            <p:cNvSpPr txBox="1"/>
            <p:nvPr/>
          </p:nvSpPr>
          <p:spPr>
            <a:xfrm rot="0">
              <a:off x="657" y="3748"/>
              <a:ext cx="590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Arial" pitchFamily="0" charset="0"/>
                </a:rPr>
                <a:t>=0</a:t>
              </a:r>
            </a:p>
          </p:txBody>
        </p:sp>
        <p:sp>
          <p:nvSpPr>
            <p:cNvPr id="1048915" name=""/>
            <p:cNvSpPr/>
            <p:nvPr/>
          </p:nvSpPr>
          <p:spPr>
            <a:xfrm rot="0" flipV="1">
              <a:off x="1020" y="3566"/>
              <a:ext cx="136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128" name=""/>
          <p:cNvGrpSpPr/>
          <p:nvPr/>
        </p:nvGrpSpPr>
        <p:grpSpPr>
          <a:xfrm rot="0">
            <a:off x="5364162" y="3068637"/>
            <a:ext cx="2808287" cy="3313112"/>
            <a:chOff x="3379" y="1933"/>
            <a:chExt cx="1769" cy="2087"/>
          </a:xfrm>
        </p:grpSpPr>
        <p:sp>
          <p:nvSpPr>
            <p:cNvPr id="1048916" name=""/>
            <p:cNvSpPr/>
            <p:nvPr/>
          </p:nvSpPr>
          <p:spPr>
            <a:xfrm rot="0" flipV="1">
              <a:off x="3995" y="1933"/>
              <a:ext cx="0" cy="208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17" name=""/>
            <p:cNvSpPr/>
            <p:nvPr/>
          </p:nvSpPr>
          <p:spPr>
            <a:xfrm rot="0">
              <a:off x="3541" y="3566"/>
              <a:ext cx="156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18" name=""/>
            <p:cNvSpPr txBox="1"/>
            <p:nvPr/>
          </p:nvSpPr>
          <p:spPr>
            <a:xfrm rot="0">
              <a:off x="3696" y="1933"/>
              <a:ext cx="36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8919" name=""/>
            <p:cNvSpPr txBox="1"/>
            <p:nvPr/>
          </p:nvSpPr>
          <p:spPr>
            <a:xfrm rot="0">
              <a:off x="4785" y="3505"/>
              <a:ext cx="36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</a:p>
          </p:txBody>
        </p:sp>
        <p:sp>
          <p:nvSpPr>
            <p:cNvPr id="1048920" name=""/>
            <p:cNvSpPr txBox="1"/>
            <p:nvPr/>
          </p:nvSpPr>
          <p:spPr>
            <a:xfrm rot="0">
              <a:off x="4377" y="2590"/>
              <a:ext cx="72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Times New Roman" pitchFamily="0" charset="0"/>
                </a:rPr>
                <a:t>≥</a:t>
              </a:r>
              <a:r>
                <a:rPr altLang="zh-CN" sz="2000" lang="en-US">
                  <a:ea typeface="Arial" pitchFamily="0" charset="0"/>
                </a:rPr>
                <a:t>0</a:t>
              </a:r>
            </a:p>
          </p:txBody>
        </p:sp>
        <p:sp>
          <p:nvSpPr>
            <p:cNvPr id="1048921" name=""/>
            <p:cNvSpPr/>
            <p:nvPr/>
          </p:nvSpPr>
          <p:spPr>
            <a:xfrm rot="0" flipV="1">
              <a:off x="4014" y="2024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2" name=""/>
            <p:cNvSpPr txBox="1"/>
            <p:nvPr/>
          </p:nvSpPr>
          <p:spPr>
            <a:xfrm rot="0">
              <a:off x="3379" y="3203"/>
              <a:ext cx="590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=0</a:t>
              </a:r>
            </a:p>
          </p:txBody>
        </p:sp>
        <p:sp>
          <p:nvSpPr>
            <p:cNvPr id="1048923" name=""/>
            <p:cNvSpPr/>
            <p:nvPr/>
          </p:nvSpPr>
          <p:spPr>
            <a:xfrm rot="0" flipV="1">
              <a:off x="3832" y="2931"/>
              <a:ext cx="136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24" name=""/>
            <p:cNvSpPr/>
            <p:nvPr/>
          </p:nvSpPr>
          <p:spPr>
            <a:xfrm rot="0" flipV="1">
              <a:off x="4014" y="2131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5" name=""/>
            <p:cNvSpPr/>
            <p:nvPr/>
          </p:nvSpPr>
          <p:spPr>
            <a:xfrm rot="0" flipV="1">
              <a:off x="4014" y="2345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6" name=""/>
            <p:cNvSpPr/>
            <p:nvPr/>
          </p:nvSpPr>
          <p:spPr>
            <a:xfrm rot="0" flipV="1">
              <a:off x="4014" y="2559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7" name=""/>
            <p:cNvSpPr/>
            <p:nvPr/>
          </p:nvSpPr>
          <p:spPr>
            <a:xfrm rot="0" flipV="1">
              <a:off x="4014" y="2880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8" name=""/>
            <p:cNvSpPr/>
            <p:nvPr/>
          </p:nvSpPr>
          <p:spPr>
            <a:xfrm rot="0" flipV="1">
              <a:off x="4014" y="3308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9" name=""/>
            <p:cNvSpPr/>
            <p:nvPr/>
          </p:nvSpPr>
          <p:spPr>
            <a:xfrm rot="0" flipV="1">
              <a:off x="4014" y="3521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0" name=""/>
            <p:cNvSpPr/>
            <p:nvPr/>
          </p:nvSpPr>
          <p:spPr>
            <a:xfrm rot="0" flipV="1">
              <a:off x="4014" y="2987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1" name=""/>
            <p:cNvSpPr/>
            <p:nvPr/>
          </p:nvSpPr>
          <p:spPr>
            <a:xfrm rot="0" flipV="1">
              <a:off x="4014" y="3415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2" name=""/>
            <p:cNvSpPr/>
            <p:nvPr/>
          </p:nvSpPr>
          <p:spPr>
            <a:xfrm rot="0" flipV="1">
              <a:off x="4014" y="2452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3" name=""/>
            <p:cNvSpPr/>
            <p:nvPr/>
          </p:nvSpPr>
          <p:spPr>
            <a:xfrm rot="0" flipV="1">
              <a:off x="4014" y="2773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4" name=""/>
            <p:cNvSpPr/>
            <p:nvPr/>
          </p:nvSpPr>
          <p:spPr>
            <a:xfrm rot="0" flipV="1">
              <a:off x="4014" y="3201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5" name=""/>
            <p:cNvSpPr/>
            <p:nvPr/>
          </p:nvSpPr>
          <p:spPr>
            <a:xfrm rot="0" flipV="1">
              <a:off x="4014" y="2238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6" name=""/>
            <p:cNvSpPr/>
            <p:nvPr/>
          </p:nvSpPr>
          <p:spPr>
            <a:xfrm rot="0" flipV="1">
              <a:off x="4014" y="2666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7" name=""/>
            <p:cNvSpPr/>
            <p:nvPr/>
          </p:nvSpPr>
          <p:spPr>
            <a:xfrm rot="0" flipV="1">
              <a:off x="4014" y="3094"/>
              <a:ext cx="272" cy="40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1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8942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100" lang="zh-CN"/>
              <a:t>（</a:t>
            </a:r>
            <a:r>
              <a:rPr altLang="zh-CN" sz="2100" lang="en-US"/>
              <a:t>2</a:t>
            </a:r>
            <a:r>
              <a:rPr altLang="en-US" sz="2100" lang="zh-CN"/>
              <a:t>）对每个不等式</a:t>
            </a:r>
            <a:r>
              <a:rPr altLang="zh-CN" sz="2100" lang="en-US"/>
              <a:t>(</a:t>
            </a:r>
            <a:r>
              <a:rPr altLang="en-US" sz="2100" lang="zh-CN"/>
              <a:t>约束条件</a:t>
            </a:r>
            <a:r>
              <a:rPr altLang="zh-CN" sz="2100" lang="en-US"/>
              <a:t>)</a:t>
            </a:r>
            <a:r>
              <a:rPr altLang="en-US" sz="2100" lang="zh-CN"/>
              <a:t>，先取其等式在坐标系中作直线，然后确定不等式所决定的半平面。</a:t>
            </a:r>
          </a:p>
        </p:txBody>
      </p:sp>
      <p:grpSp>
        <p:nvGrpSpPr>
          <p:cNvPr id="132" name=""/>
          <p:cNvGrpSpPr/>
          <p:nvPr/>
        </p:nvGrpSpPr>
        <p:grpSpPr>
          <a:xfrm rot="0">
            <a:off x="863600" y="2960687"/>
            <a:ext cx="3743325" cy="2952750"/>
            <a:chOff x="567" y="1389"/>
            <a:chExt cx="2358" cy="1860"/>
          </a:xfrm>
        </p:grpSpPr>
        <p:sp>
          <p:nvSpPr>
            <p:cNvPr id="1048943" name=""/>
            <p:cNvSpPr/>
            <p:nvPr/>
          </p:nvSpPr>
          <p:spPr>
            <a:xfrm rot="0" flipV="1">
              <a:off x="930" y="1389"/>
              <a:ext cx="0" cy="186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44" name=""/>
            <p:cNvSpPr/>
            <p:nvPr/>
          </p:nvSpPr>
          <p:spPr>
            <a:xfrm rot="0">
              <a:off x="591" y="2705"/>
              <a:ext cx="1927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45" name=""/>
            <p:cNvSpPr/>
            <p:nvPr/>
          </p:nvSpPr>
          <p:spPr>
            <a:xfrm rot="0">
              <a:off x="940" y="2423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6" name=""/>
            <p:cNvSpPr/>
            <p:nvPr/>
          </p:nvSpPr>
          <p:spPr>
            <a:xfrm rot="0">
              <a:off x="939" y="1716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7" name=""/>
            <p:cNvSpPr/>
            <p:nvPr/>
          </p:nvSpPr>
          <p:spPr>
            <a:xfrm rot="0">
              <a:off x="948" y="2079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8" name=""/>
            <p:cNvSpPr/>
            <p:nvPr/>
          </p:nvSpPr>
          <p:spPr>
            <a:xfrm rot="0" flipV="1">
              <a:off x="1264" y="2659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9" name=""/>
            <p:cNvSpPr/>
            <p:nvPr/>
          </p:nvSpPr>
          <p:spPr>
            <a:xfrm rot="0" flipV="1">
              <a:off x="1683" y="2659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0" name=""/>
            <p:cNvSpPr/>
            <p:nvPr/>
          </p:nvSpPr>
          <p:spPr>
            <a:xfrm rot="0" flipV="1">
              <a:off x="2091" y="2650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1" name=""/>
            <p:cNvSpPr/>
            <p:nvPr/>
          </p:nvSpPr>
          <p:spPr>
            <a:xfrm rot="0">
              <a:off x="658" y="1481"/>
              <a:ext cx="1905" cy="163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2" name=""/>
            <p:cNvSpPr txBox="1"/>
            <p:nvPr/>
          </p:nvSpPr>
          <p:spPr>
            <a:xfrm rot="0">
              <a:off x="567" y="2338"/>
              <a:ext cx="476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8953" name=""/>
            <p:cNvSpPr/>
            <p:nvPr/>
          </p:nvSpPr>
          <p:spPr>
            <a:xfrm rot="0" flipH="1">
              <a:off x="567" y="161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4" name=""/>
            <p:cNvSpPr/>
            <p:nvPr/>
          </p:nvSpPr>
          <p:spPr>
            <a:xfrm rot="0" flipH="1">
              <a:off x="612" y="1661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5" name=""/>
            <p:cNvSpPr/>
            <p:nvPr/>
          </p:nvSpPr>
          <p:spPr>
            <a:xfrm rot="0" flipH="1">
              <a:off x="667" y="1698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6" name=""/>
            <p:cNvSpPr/>
            <p:nvPr/>
          </p:nvSpPr>
          <p:spPr>
            <a:xfrm rot="0" flipH="1">
              <a:off x="721" y="173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7" name=""/>
            <p:cNvSpPr/>
            <p:nvPr/>
          </p:nvSpPr>
          <p:spPr>
            <a:xfrm rot="0" flipH="1">
              <a:off x="767" y="1788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8" name=""/>
            <p:cNvSpPr/>
            <p:nvPr/>
          </p:nvSpPr>
          <p:spPr>
            <a:xfrm rot="0" flipH="1">
              <a:off x="812" y="1833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9" name=""/>
            <p:cNvSpPr/>
            <p:nvPr/>
          </p:nvSpPr>
          <p:spPr>
            <a:xfrm rot="0" flipH="1">
              <a:off x="867" y="187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0" name=""/>
            <p:cNvSpPr/>
            <p:nvPr/>
          </p:nvSpPr>
          <p:spPr>
            <a:xfrm rot="0" flipH="1">
              <a:off x="921" y="190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1" name=""/>
            <p:cNvSpPr/>
            <p:nvPr/>
          </p:nvSpPr>
          <p:spPr>
            <a:xfrm rot="0" flipH="1">
              <a:off x="966" y="1952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2" name=""/>
            <p:cNvSpPr/>
            <p:nvPr/>
          </p:nvSpPr>
          <p:spPr>
            <a:xfrm rot="0" flipH="1">
              <a:off x="1011" y="1997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3" name=""/>
            <p:cNvSpPr/>
            <p:nvPr/>
          </p:nvSpPr>
          <p:spPr>
            <a:xfrm rot="0" flipH="1">
              <a:off x="1066" y="203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4" name=""/>
            <p:cNvSpPr/>
            <p:nvPr/>
          </p:nvSpPr>
          <p:spPr>
            <a:xfrm rot="0" flipH="1">
              <a:off x="1120" y="207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5" name=""/>
            <p:cNvSpPr/>
            <p:nvPr/>
          </p:nvSpPr>
          <p:spPr>
            <a:xfrm rot="0" flipH="1">
              <a:off x="1166" y="212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6" name=""/>
            <p:cNvSpPr/>
            <p:nvPr/>
          </p:nvSpPr>
          <p:spPr>
            <a:xfrm rot="0" flipH="1">
              <a:off x="1211" y="2169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7" name=""/>
            <p:cNvSpPr/>
            <p:nvPr/>
          </p:nvSpPr>
          <p:spPr>
            <a:xfrm rot="0" flipH="1">
              <a:off x="1266" y="220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8" name=""/>
            <p:cNvSpPr/>
            <p:nvPr/>
          </p:nvSpPr>
          <p:spPr>
            <a:xfrm rot="0" flipH="1">
              <a:off x="1320" y="2242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9" name=""/>
            <p:cNvSpPr/>
            <p:nvPr/>
          </p:nvSpPr>
          <p:spPr>
            <a:xfrm rot="0" flipH="1">
              <a:off x="1365" y="229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0" name=""/>
            <p:cNvSpPr/>
            <p:nvPr/>
          </p:nvSpPr>
          <p:spPr>
            <a:xfrm rot="0" flipH="1">
              <a:off x="1410" y="2341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1" name=""/>
            <p:cNvSpPr/>
            <p:nvPr/>
          </p:nvSpPr>
          <p:spPr>
            <a:xfrm rot="0" flipH="1">
              <a:off x="1465" y="2378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2" name=""/>
            <p:cNvSpPr/>
            <p:nvPr/>
          </p:nvSpPr>
          <p:spPr>
            <a:xfrm rot="0" flipH="1">
              <a:off x="1519" y="241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3" name=""/>
            <p:cNvSpPr/>
            <p:nvPr/>
          </p:nvSpPr>
          <p:spPr>
            <a:xfrm rot="0" flipH="1">
              <a:off x="1565" y="2468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4" name=""/>
            <p:cNvSpPr/>
            <p:nvPr/>
          </p:nvSpPr>
          <p:spPr>
            <a:xfrm rot="0" flipH="1">
              <a:off x="1610" y="2513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5" name=""/>
            <p:cNvSpPr/>
            <p:nvPr/>
          </p:nvSpPr>
          <p:spPr>
            <a:xfrm rot="0" flipH="1">
              <a:off x="1665" y="255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6" name=""/>
            <p:cNvSpPr/>
            <p:nvPr/>
          </p:nvSpPr>
          <p:spPr>
            <a:xfrm rot="0" flipH="1">
              <a:off x="1719" y="258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7" name=""/>
            <p:cNvSpPr/>
            <p:nvPr/>
          </p:nvSpPr>
          <p:spPr>
            <a:xfrm rot="0" flipH="1">
              <a:off x="1764" y="2632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8" name=""/>
            <p:cNvSpPr/>
            <p:nvPr/>
          </p:nvSpPr>
          <p:spPr>
            <a:xfrm rot="0" flipH="1">
              <a:off x="1809" y="2677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9" name=""/>
            <p:cNvSpPr/>
            <p:nvPr/>
          </p:nvSpPr>
          <p:spPr>
            <a:xfrm rot="0" flipH="1">
              <a:off x="1864" y="271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0" name=""/>
            <p:cNvSpPr/>
            <p:nvPr/>
          </p:nvSpPr>
          <p:spPr>
            <a:xfrm rot="0" flipH="1">
              <a:off x="1918" y="275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1" name=""/>
            <p:cNvSpPr/>
            <p:nvPr/>
          </p:nvSpPr>
          <p:spPr>
            <a:xfrm rot="0" flipH="1">
              <a:off x="1964" y="2804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2" name=""/>
            <p:cNvSpPr/>
            <p:nvPr/>
          </p:nvSpPr>
          <p:spPr>
            <a:xfrm rot="0" flipH="1">
              <a:off x="2009" y="2849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3" name=""/>
            <p:cNvSpPr/>
            <p:nvPr/>
          </p:nvSpPr>
          <p:spPr>
            <a:xfrm rot="0" flipH="1">
              <a:off x="2064" y="2886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4" name=""/>
            <p:cNvSpPr/>
            <p:nvPr/>
          </p:nvSpPr>
          <p:spPr>
            <a:xfrm rot="0" flipH="1">
              <a:off x="2118" y="2922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5" name=""/>
            <p:cNvSpPr txBox="1"/>
            <p:nvPr/>
          </p:nvSpPr>
          <p:spPr>
            <a:xfrm rot="0">
              <a:off x="567" y="1979"/>
              <a:ext cx="522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8986" name=""/>
            <p:cNvSpPr txBox="1"/>
            <p:nvPr/>
          </p:nvSpPr>
          <p:spPr>
            <a:xfrm rot="0">
              <a:off x="567" y="1571"/>
              <a:ext cx="567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8987" name=""/>
            <p:cNvSpPr txBox="1"/>
            <p:nvPr/>
          </p:nvSpPr>
          <p:spPr>
            <a:xfrm rot="0">
              <a:off x="1065" y="2701"/>
              <a:ext cx="432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8988" name=""/>
            <p:cNvSpPr txBox="1"/>
            <p:nvPr/>
          </p:nvSpPr>
          <p:spPr>
            <a:xfrm rot="0">
              <a:off x="1498" y="2705"/>
              <a:ext cx="407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8989" name=""/>
            <p:cNvSpPr txBox="1"/>
            <p:nvPr/>
          </p:nvSpPr>
          <p:spPr>
            <a:xfrm rot="0">
              <a:off x="1906" y="2705"/>
              <a:ext cx="407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8990" name=""/>
            <p:cNvSpPr txBox="1"/>
            <p:nvPr/>
          </p:nvSpPr>
          <p:spPr>
            <a:xfrm rot="0">
              <a:off x="1021" y="2977"/>
              <a:ext cx="117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≤300</a:t>
              </a:r>
            </a:p>
          </p:txBody>
        </p:sp>
        <p:sp>
          <p:nvSpPr>
            <p:cNvPr id="1048991" name=""/>
            <p:cNvSpPr txBox="1"/>
            <p:nvPr/>
          </p:nvSpPr>
          <p:spPr>
            <a:xfrm rot="0">
              <a:off x="1746" y="1933"/>
              <a:ext cx="117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=300</a:t>
              </a:r>
            </a:p>
          </p:txBody>
        </p:sp>
        <p:sp>
          <p:nvSpPr>
            <p:cNvPr id="1048992" name=""/>
            <p:cNvSpPr/>
            <p:nvPr/>
          </p:nvSpPr>
          <p:spPr>
            <a:xfrm rot="0" flipH="1">
              <a:off x="1792" y="216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133" name=""/>
          <p:cNvGrpSpPr/>
          <p:nvPr/>
        </p:nvGrpSpPr>
        <p:grpSpPr>
          <a:xfrm rot="0">
            <a:off x="4716462" y="2781300"/>
            <a:ext cx="3887787" cy="3486150"/>
            <a:chOff x="2971" y="1298"/>
            <a:chExt cx="2449" cy="2196"/>
          </a:xfrm>
        </p:grpSpPr>
        <p:sp>
          <p:nvSpPr>
            <p:cNvPr id="1048993" name=""/>
            <p:cNvSpPr/>
            <p:nvPr/>
          </p:nvSpPr>
          <p:spPr>
            <a:xfrm rot="0" flipV="1">
              <a:off x="3832" y="1298"/>
              <a:ext cx="1" cy="195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94" name=""/>
            <p:cNvSpPr/>
            <p:nvPr/>
          </p:nvSpPr>
          <p:spPr>
            <a:xfrm rot="0">
              <a:off x="3493" y="2704"/>
              <a:ext cx="1927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95" name=""/>
            <p:cNvSpPr/>
            <p:nvPr/>
          </p:nvSpPr>
          <p:spPr>
            <a:xfrm rot="0">
              <a:off x="3842" y="2422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96" name=""/>
            <p:cNvSpPr/>
            <p:nvPr/>
          </p:nvSpPr>
          <p:spPr>
            <a:xfrm rot="0">
              <a:off x="3833" y="1444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97" name=""/>
            <p:cNvSpPr/>
            <p:nvPr/>
          </p:nvSpPr>
          <p:spPr>
            <a:xfrm rot="0">
              <a:off x="3850" y="2078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98" name=""/>
            <p:cNvSpPr txBox="1"/>
            <p:nvPr/>
          </p:nvSpPr>
          <p:spPr>
            <a:xfrm rot="0">
              <a:off x="3469" y="2337"/>
              <a:ext cx="500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8999" name=""/>
            <p:cNvSpPr txBox="1"/>
            <p:nvPr/>
          </p:nvSpPr>
          <p:spPr>
            <a:xfrm rot="0">
              <a:off x="3992" y="2704"/>
              <a:ext cx="476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9000" name=""/>
            <p:cNvSpPr txBox="1"/>
            <p:nvPr/>
          </p:nvSpPr>
          <p:spPr>
            <a:xfrm rot="0">
              <a:off x="4355" y="2704"/>
              <a:ext cx="566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001" name=""/>
            <p:cNvSpPr txBox="1"/>
            <p:nvPr/>
          </p:nvSpPr>
          <p:spPr>
            <a:xfrm rot="0">
              <a:off x="2971" y="2726"/>
              <a:ext cx="117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lang="en-US">
                  <a:ea typeface="Arial" pitchFamily="0" charset="0"/>
                </a:rPr>
                <a:t>2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≤400</a:t>
              </a:r>
            </a:p>
          </p:txBody>
        </p:sp>
        <p:sp>
          <p:nvSpPr>
            <p:cNvPr id="1049002" name=""/>
            <p:cNvSpPr txBox="1"/>
            <p:nvPr/>
          </p:nvSpPr>
          <p:spPr>
            <a:xfrm rot="0">
              <a:off x="4309" y="1933"/>
              <a:ext cx="975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lang="en-US">
                  <a:ea typeface="Arial" pitchFamily="0" charset="0"/>
                </a:rPr>
                <a:t>2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=400</a:t>
              </a:r>
            </a:p>
          </p:txBody>
        </p:sp>
        <p:sp>
          <p:nvSpPr>
            <p:cNvPr id="1049003" name=""/>
            <p:cNvSpPr/>
            <p:nvPr/>
          </p:nvSpPr>
          <p:spPr>
            <a:xfrm rot="0" flipH="1">
              <a:off x="4355" y="2160"/>
              <a:ext cx="22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04" name=""/>
            <p:cNvSpPr/>
            <p:nvPr/>
          </p:nvSpPr>
          <p:spPr>
            <a:xfrm rot="0" flipV="1">
              <a:off x="4173" y="2659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05" name=""/>
            <p:cNvSpPr/>
            <p:nvPr/>
          </p:nvSpPr>
          <p:spPr>
            <a:xfrm rot="0" flipV="1">
              <a:off x="4536" y="2659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06" name=""/>
            <p:cNvSpPr/>
            <p:nvPr/>
          </p:nvSpPr>
          <p:spPr>
            <a:xfrm rot="0" flipV="1">
              <a:off x="4899" y="2659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07" name=""/>
            <p:cNvSpPr txBox="1"/>
            <p:nvPr/>
          </p:nvSpPr>
          <p:spPr>
            <a:xfrm rot="0">
              <a:off x="4741" y="2704"/>
              <a:ext cx="498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9008" name=""/>
            <p:cNvSpPr/>
            <p:nvPr/>
          </p:nvSpPr>
          <p:spPr>
            <a:xfrm rot="0">
              <a:off x="3733" y="1298"/>
              <a:ext cx="1166" cy="19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09" name=""/>
            <p:cNvSpPr/>
            <p:nvPr/>
          </p:nvSpPr>
          <p:spPr>
            <a:xfrm rot="0" flipH="1">
              <a:off x="3288" y="1344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0" name=""/>
            <p:cNvSpPr/>
            <p:nvPr/>
          </p:nvSpPr>
          <p:spPr>
            <a:xfrm rot="0" flipH="1">
              <a:off x="3333" y="1407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1" name=""/>
            <p:cNvSpPr/>
            <p:nvPr/>
          </p:nvSpPr>
          <p:spPr>
            <a:xfrm rot="0" flipH="1">
              <a:off x="3379" y="1480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2" name=""/>
            <p:cNvSpPr/>
            <p:nvPr/>
          </p:nvSpPr>
          <p:spPr>
            <a:xfrm rot="0" flipH="1">
              <a:off x="3424" y="1552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3" name=""/>
            <p:cNvSpPr/>
            <p:nvPr/>
          </p:nvSpPr>
          <p:spPr>
            <a:xfrm rot="0" flipH="1">
              <a:off x="3478" y="1616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4" name=""/>
            <p:cNvSpPr/>
            <p:nvPr/>
          </p:nvSpPr>
          <p:spPr>
            <a:xfrm rot="0" flipH="1">
              <a:off x="3506" y="1688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5" name=""/>
            <p:cNvSpPr txBox="1"/>
            <p:nvPr/>
          </p:nvSpPr>
          <p:spPr>
            <a:xfrm rot="0">
              <a:off x="3493" y="1974"/>
              <a:ext cx="430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016" name=""/>
            <p:cNvSpPr txBox="1"/>
            <p:nvPr/>
          </p:nvSpPr>
          <p:spPr>
            <a:xfrm rot="0">
              <a:off x="3493" y="1657"/>
              <a:ext cx="430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9017" name=""/>
            <p:cNvSpPr/>
            <p:nvPr/>
          </p:nvSpPr>
          <p:spPr>
            <a:xfrm rot="0">
              <a:off x="3833" y="1752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8" name=""/>
            <p:cNvSpPr/>
            <p:nvPr/>
          </p:nvSpPr>
          <p:spPr>
            <a:xfrm rot="0" flipH="1">
              <a:off x="3541" y="1770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19" name=""/>
            <p:cNvSpPr/>
            <p:nvPr/>
          </p:nvSpPr>
          <p:spPr>
            <a:xfrm rot="0" flipH="1">
              <a:off x="3587" y="1843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0" name=""/>
            <p:cNvSpPr/>
            <p:nvPr/>
          </p:nvSpPr>
          <p:spPr>
            <a:xfrm rot="0" flipH="1">
              <a:off x="3632" y="1915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1" name=""/>
            <p:cNvSpPr/>
            <p:nvPr/>
          </p:nvSpPr>
          <p:spPr>
            <a:xfrm rot="0" flipH="1">
              <a:off x="3686" y="1979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2" name=""/>
            <p:cNvSpPr/>
            <p:nvPr/>
          </p:nvSpPr>
          <p:spPr>
            <a:xfrm rot="0" flipH="1">
              <a:off x="3714" y="2051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3" name=""/>
            <p:cNvSpPr/>
            <p:nvPr/>
          </p:nvSpPr>
          <p:spPr>
            <a:xfrm rot="0" flipH="1">
              <a:off x="3751" y="2133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4" name=""/>
            <p:cNvSpPr/>
            <p:nvPr/>
          </p:nvSpPr>
          <p:spPr>
            <a:xfrm rot="0" flipH="1">
              <a:off x="3797" y="2206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5" name=""/>
            <p:cNvSpPr/>
            <p:nvPr/>
          </p:nvSpPr>
          <p:spPr>
            <a:xfrm rot="0" flipH="1">
              <a:off x="3842" y="2278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6" name=""/>
            <p:cNvSpPr/>
            <p:nvPr/>
          </p:nvSpPr>
          <p:spPr>
            <a:xfrm rot="0" flipH="1">
              <a:off x="3896" y="2342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7" name=""/>
            <p:cNvSpPr/>
            <p:nvPr/>
          </p:nvSpPr>
          <p:spPr>
            <a:xfrm rot="0" flipH="1">
              <a:off x="3924" y="2414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8" name=""/>
            <p:cNvSpPr/>
            <p:nvPr/>
          </p:nvSpPr>
          <p:spPr>
            <a:xfrm rot="0" flipH="1">
              <a:off x="3968" y="2487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29" name=""/>
            <p:cNvSpPr/>
            <p:nvPr/>
          </p:nvSpPr>
          <p:spPr>
            <a:xfrm rot="0" flipH="1">
              <a:off x="4014" y="2560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0" name=""/>
            <p:cNvSpPr/>
            <p:nvPr/>
          </p:nvSpPr>
          <p:spPr>
            <a:xfrm rot="0" flipH="1">
              <a:off x="4059" y="2632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1" name=""/>
            <p:cNvSpPr/>
            <p:nvPr/>
          </p:nvSpPr>
          <p:spPr>
            <a:xfrm rot="0" flipH="1">
              <a:off x="4113" y="2696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2" name=""/>
            <p:cNvSpPr/>
            <p:nvPr/>
          </p:nvSpPr>
          <p:spPr>
            <a:xfrm rot="0" flipH="1">
              <a:off x="4141" y="2768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3" name=""/>
            <p:cNvSpPr/>
            <p:nvPr/>
          </p:nvSpPr>
          <p:spPr>
            <a:xfrm rot="0" flipH="1">
              <a:off x="4177" y="2850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4" name=""/>
            <p:cNvSpPr/>
            <p:nvPr/>
          </p:nvSpPr>
          <p:spPr>
            <a:xfrm rot="0" flipH="1">
              <a:off x="4223" y="2923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5" name=""/>
            <p:cNvSpPr/>
            <p:nvPr/>
          </p:nvSpPr>
          <p:spPr>
            <a:xfrm rot="0" flipH="1">
              <a:off x="4268" y="2995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6" name=""/>
            <p:cNvSpPr/>
            <p:nvPr/>
          </p:nvSpPr>
          <p:spPr>
            <a:xfrm rot="0" flipH="1">
              <a:off x="4322" y="3059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7" name=""/>
            <p:cNvSpPr/>
            <p:nvPr/>
          </p:nvSpPr>
          <p:spPr>
            <a:xfrm rot="0" flipH="1">
              <a:off x="4350" y="3131"/>
              <a:ext cx="45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38" name=""/>
            <p:cNvSpPr txBox="1"/>
            <p:nvPr/>
          </p:nvSpPr>
          <p:spPr>
            <a:xfrm rot="0">
              <a:off x="3901" y="1344"/>
              <a:ext cx="385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400</a:t>
              </a:r>
            </a:p>
          </p:txBody>
        </p:sp>
      </p:grp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593" name=""/>
          <p:cNvSpPr/>
          <p:nvPr>
            <p:ph type="body" sz="full" idx="1"/>
          </p:nvPr>
        </p:nvSpPr>
        <p:spPr>
          <a:xfrm rot="0">
            <a:off x="179387" y="1125537"/>
            <a:ext cx="8208962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zh-CN" lang="en-US">
                <a:solidFill>
                  <a:srgbClr val="006600"/>
                </a:solidFill>
              </a:rPr>
              <a:t>1. </a:t>
            </a:r>
            <a:r>
              <a:rPr altLang="en-US" lang="zh-CN">
                <a:solidFill>
                  <a:srgbClr val="006600"/>
                </a:solidFill>
              </a:rPr>
              <a:t>规划问题</a:t>
            </a:r>
          </a:p>
        </p:txBody>
      </p:sp>
      <p:pic>
        <p:nvPicPr>
          <p:cNvPr id="2097155" name="" descr="52design_com_zippo_40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235825" y="1196975"/>
            <a:ext cx="1219200" cy="1219200"/>
          </a:xfrm>
          <a:prstGeom prst="rect"/>
          <a:noFill/>
          <a:ln>
            <a:noFill/>
          </a:ln>
        </p:spPr>
      </p:pic>
      <p:sp>
        <p:nvSpPr>
          <p:cNvPr id="1048594" name=""/>
          <p:cNvSpPr txBox="1"/>
          <p:nvPr/>
        </p:nvSpPr>
        <p:spPr>
          <a:xfrm rot="0">
            <a:off x="395287" y="1557337"/>
            <a:ext cx="6985000" cy="14065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生产和经营管理中经常提出如何合理安排，使人力、物力等各种资源得到充分利用，获得最大的效益，这就是规划问题。</a:t>
            </a:r>
          </a:p>
        </p:txBody>
      </p:sp>
      <p:sp>
        <p:nvSpPr>
          <p:cNvPr id="1048595" name=""/>
          <p:cNvSpPr txBox="1"/>
          <p:nvPr/>
        </p:nvSpPr>
        <p:spPr>
          <a:xfrm rot="0">
            <a:off x="395287" y="3068637"/>
            <a:ext cx="77041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990033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线性规划通常解决下列两类问题：</a:t>
            </a:r>
          </a:p>
        </p:txBody>
      </p:sp>
      <p:sp>
        <p:nvSpPr>
          <p:cNvPr id="1048596" name=""/>
          <p:cNvSpPr txBox="1"/>
          <p:nvPr/>
        </p:nvSpPr>
        <p:spPr>
          <a:xfrm rot="0">
            <a:off x="395287" y="3573462"/>
            <a:ext cx="8064500" cy="14065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（</a:t>
            </a:r>
            <a:r>
              <a:rPr altLang="zh-CN" lang="en-US">
                <a:latin typeface="华文细黑" pitchFamily="0" charset="-122"/>
              </a:rPr>
              <a:t>1</a:t>
            </a:r>
            <a:r>
              <a:rPr altLang="en-US" lang="zh-CN">
                <a:latin typeface="华文细黑" pitchFamily="0" charset="-122"/>
              </a:rPr>
              <a:t>）当任务或目标确定后，如何统筹兼顾，合理安排，用最少的资源 （如资金、设备、原标材料、人工、时间等）去完成确定的任务或目标</a:t>
            </a:r>
          </a:p>
        </p:txBody>
      </p:sp>
      <p:sp>
        <p:nvSpPr>
          <p:cNvPr id="1048597" name=""/>
          <p:cNvSpPr txBox="1"/>
          <p:nvPr/>
        </p:nvSpPr>
        <p:spPr>
          <a:xfrm rot="0">
            <a:off x="395287" y="4941887"/>
            <a:ext cx="8166100" cy="9683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latin typeface="华文细黑" pitchFamily="0" charset="-122"/>
              </a:rPr>
              <a:t>（</a:t>
            </a:r>
            <a:r>
              <a:rPr altLang="zh-CN" lang="en-US">
                <a:latin typeface="华文细黑" pitchFamily="0" charset="-122"/>
              </a:rPr>
              <a:t>2</a:t>
            </a:r>
            <a:r>
              <a:rPr altLang="en-US" lang="zh-CN">
                <a:latin typeface="华文细黑" pitchFamily="0" charset="-122"/>
              </a:rPr>
              <a:t>）在一定的资源条件限制下，如何组织安排生产获得最好的经济效益（如产品量最多 、利润最大</a:t>
            </a:r>
            <a:r>
              <a:rPr altLang="zh-CN" lang="en-US">
                <a:latin typeface="华文细黑" pitchFamily="0" charset="-122"/>
              </a:rPr>
              <a:t>.</a:t>
            </a:r>
            <a:r>
              <a:rPr altLang="en-US" lang="zh-CN">
                <a:latin typeface="华文细黑" pitchFamily="0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7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2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uiExpand="0" build="whole"/>
      <p:bldP spid="1048597" grpId="0" uiExpand="0" build="whol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2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9043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100" lang="zh-CN"/>
              <a:t>（</a:t>
            </a:r>
            <a:r>
              <a:rPr altLang="zh-CN" sz="2100" lang="en-US"/>
              <a:t>3</a:t>
            </a:r>
            <a:r>
              <a:rPr altLang="en-US" sz="2100" lang="zh-CN"/>
              <a:t>）把五个图合并成一个图，取各约束条件的公共部分，如图</a:t>
            </a:r>
            <a:r>
              <a:rPr altLang="zh-CN" sz="2100" lang="en-US"/>
              <a:t>2-1</a:t>
            </a:r>
            <a:r>
              <a:rPr altLang="en-US" sz="2100" lang="zh-CN"/>
              <a:t>所示。公共部分称为可行域，可行域中的每一个点都是一个可行解。</a:t>
            </a:r>
          </a:p>
        </p:txBody>
      </p:sp>
      <p:grpSp>
        <p:nvGrpSpPr>
          <p:cNvPr id="137" name=""/>
          <p:cNvGrpSpPr/>
          <p:nvPr/>
        </p:nvGrpSpPr>
        <p:grpSpPr>
          <a:xfrm rot="0">
            <a:off x="179387" y="3068637"/>
            <a:ext cx="4178300" cy="2952750"/>
            <a:chOff x="158" y="1389"/>
            <a:chExt cx="2632" cy="1860"/>
          </a:xfrm>
        </p:grpSpPr>
        <p:sp>
          <p:nvSpPr>
            <p:cNvPr id="1049044" name=""/>
            <p:cNvSpPr/>
            <p:nvPr/>
          </p:nvSpPr>
          <p:spPr>
            <a:xfrm rot="0" flipV="1">
              <a:off x="839" y="1389"/>
              <a:ext cx="0" cy="186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45" name=""/>
            <p:cNvSpPr/>
            <p:nvPr/>
          </p:nvSpPr>
          <p:spPr>
            <a:xfrm rot="0">
              <a:off x="158" y="2704"/>
              <a:ext cx="213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46" name=""/>
            <p:cNvSpPr/>
            <p:nvPr/>
          </p:nvSpPr>
          <p:spPr>
            <a:xfrm rot="0">
              <a:off x="849" y="2423"/>
              <a:ext cx="45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47" name=""/>
            <p:cNvSpPr/>
            <p:nvPr/>
          </p:nvSpPr>
          <p:spPr>
            <a:xfrm rot="0">
              <a:off x="848" y="1716"/>
              <a:ext cx="45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48" name=""/>
            <p:cNvSpPr/>
            <p:nvPr/>
          </p:nvSpPr>
          <p:spPr>
            <a:xfrm rot="0">
              <a:off x="857" y="2079"/>
              <a:ext cx="45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49" name=""/>
            <p:cNvSpPr/>
            <p:nvPr/>
          </p:nvSpPr>
          <p:spPr>
            <a:xfrm rot="0" flipV="1">
              <a:off x="1973" y="2650"/>
              <a:ext cx="0" cy="4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50" name=""/>
            <p:cNvSpPr txBox="1"/>
            <p:nvPr/>
          </p:nvSpPr>
          <p:spPr>
            <a:xfrm rot="0">
              <a:off x="458" y="2338"/>
              <a:ext cx="426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9051" name=""/>
            <p:cNvSpPr txBox="1"/>
            <p:nvPr/>
          </p:nvSpPr>
          <p:spPr>
            <a:xfrm rot="0">
              <a:off x="974" y="2701"/>
              <a:ext cx="454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9052" name=""/>
            <p:cNvSpPr txBox="1"/>
            <p:nvPr/>
          </p:nvSpPr>
          <p:spPr>
            <a:xfrm rot="0">
              <a:off x="2018" y="2205"/>
              <a:ext cx="77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≤250</a:t>
              </a:r>
            </a:p>
          </p:txBody>
        </p:sp>
        <p:sp>
          <p:nvSpPr>
            <p:cNvPr id="1049053" name=""/>
            <p:cNvSpPr txBox="1"/>
            <p:nvPr/>
          </p:nvSpPr>
          <p:spPr>
            <a:xfrm rot="0">
              <a:off x="1519" y="1434"/>
              <a:ext cx="681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Times New Roman" pitchFamily="0" charset="0"/>
                </a:rPr>
                <a:t>=250</a:t>
              </a:r>
            </a:p>
          </p:txBody>
        </p:sp>
        <p:sp>
          <p:nvSpPr>
            <p:cNvPr id="1049054" name=""/>
            <p:cNvSpPr/>
            <p:nvPr/>
          </p:nvSpPr>
          <p:spPr>
            <a:xfrm rot="0" flipH="1">
              <a:off x="1565" y="1661"/>
              <a:ext cx="228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55" name=""/>
            <p:cNvSpPr/>
            <p:nvPr/>
          </p:nvSpPr>
          <p:spPr>
            <a:xfrm rot="0">
              <a:off x="430" y="1888"/>
              <a:ext cx="195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56" name=""/>
            <p:cNvSpPr/>
            <p:nvPr/>
          </p:nvSpPr>
          <p:spPr>
            <a:xfrm rot="0" flipH="1">
              <a:off x="1065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57" name=""/>
            <p:cNvSpPr/>
            <p:nvPr/>
          </p:nvSpPr>
          <p:spPr>
            <a:xfrm rot="0" flipH="1">
              <a:off x="1183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58" name=""/>
            <p:cNvSpPr/>
            <p:nvPr/>
          </p:nvSpPr>
          <p:spPr>
            <a:xfrm rot="0" flipH="1">
              <a:off x="1292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59" name=""/>
            <p:cNvSpPr/>
            <p:nvPr/>
          </p:nvSpPr>
          <p:spPr>
            <a:xfrm rot="0" flipH="1">
              <a:off x="1410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0" name=""/>
            <p:cNvSpPr/>
            <p:nvPr/>
          </p:nvSpPr>
          <p:spPr>
            <a:xfrm rot="0" flipH="1">
              <a:off x="1519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1" name=""/>
            <p:cNvSpPr/>
            <p:nvPr/>
          </p:nvSpPr>
          <p:spPr>
            <a:xfrm rot="0" flipH="1">
              <a:off x="1628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2" name=""/>
            <p:cNvSpPr/>
            <p:nvPr/>
          </p:nvSpPr>
          <p:spPr>
            <a:xfrm rot="0" flipH="1">
              <a:off x="1746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3" name=""/>
            <p:cNvSpPr/>
            <p:nvPr/>
          </p:nvSpPr>
          <p:spPr>
            <a:xfrm rot="0" flipH="1">
              <a:off x="1855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4" name=""/>
            <p:cNvSpPr/>
            <p:nvPr/>
          </p:nvSpPr>
          <p:spPr>
            <a:xfrm rot="0" flipH="1">
              <a:off x="503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5" name=""/>
            <p:cNvSpPr/>
            <p:nvPr/>
          </p:nvSpPr>
          <p:spPr>
            <a:xfrm rot="0" flipH="1">
              <a:off x="621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6" name=""/>
            <p:cNvSpPr/>
            <p:nvPr/>
          </p:nvSpPr>
          <p:spPr>
            <a:xfrm rot="0" flipH="1">
              <a:off x="730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7" name=""/>
            <p:cNvSpPr/>
            <p:nvPr/>
          </p:nvSpPr>
          <p:spPr>
            <a:xfrm rot="0" flipH="1">
              <a:off x="848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8" name=""/>
            <p:cNvSpPr/>
            <p:nvPr/>
          </p:nvSpPr>
          <p:spPr>
            <a:xfrm rot="0" flipH="1">
              <a:off x="957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69" name=""/>
            <p:cNvSpPr/>
            <p:nvPr/>
          </p:nvSpPr>
          <p:spPr>
            <a:xfrm rot="0" flipH="1">
              <a:off x="254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70" name=""/>
            <p:cNvSpPr/>
            <p:nvPr/>
          </p:nvSpPr>
          <p:spPr>
            <a:xfrm rot="0" flipH="1">
              <a:off x="363" y="1888"/>
              <a:ext cx="41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71" name=""/>
            <p:cNvSpPr/>
            <p:nvPr/>
          </p:nvSpPr>
          <p:spPr>
            <a:xfrm rot="0" flipV="1">
              <a:off x="1583" y="2659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72" name=""/>
            <p:cNvSpPr/>
            <p:nvPr/>
          </p:nvSpPr>
          <p:spPr>
            <a:xfrm rot="0" flipV="1">
              <a:off x="1183" y="2650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73" name=""/>
            <p:cNvSpPr txBox="1"/>
            <p:nvPr/>
          </p:nvSpPr>
          <p:spPr>
            <a:xfrm rot="0">
              <a:off x="1383" y="2704"/>
              <a:ext cx="408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074" name=""/>
            <p:cNvSpPr txBox="1"/>
            <p:nvPr/>
          </p:nvSpPr>
          <p:spPr>
            <a:xfrm rot="0">
              <a:off x="1791" y="2704"/>
              <a:ext cx="454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9075" name=""/>
            <p:cNvSpPr txBox="1"/>
            <p:nvPr/>
          </p:nvSpPr>
          <p:spPr>
            <a:xfrm rot="0">
              <a:off x="466" y="1970"/>
              <a:ext cx="418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076" name=""/>
            <p:cNvSpPr txBox="1"/>
            <p:nvPr/>
          </p:nvSpPr>
          <p:spPr>
            <a:xfrm rot="0">
              <a:off x="476" y="1593"/>
              <a:ext cx="453" cy="33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</p:grpSp>
      <p:grpSp>
        <p:nvGrpSpPr>
          <p:cNvPr id="138" name=""/>
          <p:cNvGrpSpPr/>
          <p:nvPr/>
        </p:nvGrpSpPr>
        <p:grpSpPr>
          <a:xfrm rot="0">
            <a:off x="4283075" y="2419350"/>
            <a:ext cx="4465637" cy="4213225"/>
            <a:chOff x="2653" y="1344"/>
            <a:chExt cx="2813" cy="2654"/>
          </a:xfrm>
        </p:grpSpPr>
        <p:sp>
          <p:nvSpPr>
            <p:cNvPr id="1049077" name=""/>
            <p:cNvSpPr/>
            <p:nvPr/>
          </p:nvSpPr>
          <p:spPr>
            <a:xfrm rot="0" flipV="1">
              <a:off x="3334" y="1344"/>
              <a:ext cx="0" cy="2177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78" name=""/>
            <p:cNvSpPr/>
            <p:nvPr/>
          </p:nvSpPr>
          <p:spPr>
            <a:xfrm rot="0">
              <a:off x="2835" y="3067"/>
              <a:ext cx="263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79" name=""/>
            <p:cNvSpPr/>
            <p:nvPr/>
          </p:nvSpPr>
          <p:spPr>
            <a:xfrm rot="0">
              <a:off x="3334" y="2341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0" name=""/>
            <p:cNvSpPr/>
            <p:nvPr/>
          </p:nvSpPr>
          <p:spPr>
            <a:xfrm rot="0">
              <a:off x="3334" y="2704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1" name=""/>
            <p:cNvSpPr/>
            <p:nvPr/>
          </p:nvSpPr>
          <p:spPr>
            <a:xfrm rot="0">
              <a:off x="3334" y="1979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2" name=""/>
            <p:cNvSpPr/>
            <p:nvPr/>
          </p:nvSpPr>
          <p:spPr>
            <a:xfrm rot="0">
              <a:off x="3334" y="1616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3" name=""/>
            <p:cNvSpPr/>
            <p:nvPr/>
          </p:nvSpPr>
          <p:spPr>
            <a:xfrm rot="0" flipV="1">
              <a:off x="4994" y="3022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4" name=""/>
            <p:cNvSpPr/>
            <p:nvPr/>
          </p:nvSpPr>
          <p:spPr>
            <a:xfrm rot="0" flipV="1">
              <a:off x="4177" y="3022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5" name=""/>
            <p:cNvSpPr/>
            <p:nvPr/>
          </p:nvSpPr>
          <p:spPr>
            <a:xfrm rot="0" flipV="1">
              <a:off x="3733" y="3022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6" name=""/>
            <p:cNvSpPr/>
            <p:nvPr/>
          </p:nvSpPr>
          <p:spPr>
            <a:xfrm rot="0" flipV="1">
              <a:off x="4586" y="3022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7" name=""/>
            <p:cNvSpPr/>
            <p:nvPr/>
          </p:nvSpPr>
          <p:spPr>
            <a:xfrm rot="0">
              <a:off x="3061" y="1742"/>
              <a:ext cx="1906" cy="1633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8" name=""/>
            <p:cNvSpPr/>
            <p:nvPr/>
          </p:nvSpPr>
          <p:spPr>
            <a:xfrm rot="0">
              <a:off x="3198" y="1362"/>
              <a:ext cx="1270" cy="2222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89" name=""/>
            <p:cNvSpPr/>
            <p:nvPr/>
          </p:nvSpPr>
          <p:spPr>
            <a:xfrm rot="0">
              <a:off x="2971" y="2160"/>
              <a:ext cx="2222" cy="0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0" name=""/>
            <p:cNvSpPr/>
            <p:nvPr/>
          </p:nvSpPr>
          <p:spPr>
            <a:xfrm rot="0" flipV="1">
              <a:off x="3923" y="2614"/>
              <a:ext cx="0" cy="45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1" name=""/>
            <p:cNvSpPr/>
            <p:nvPr/>
          </p:nvSpPr>
          <p:spPr>
            <a:xfrm rot="0" flipV="1">
              <a:off x="3833" y="2478"/>
              <a:ext cx="0" cy="58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2" name=""/>
            <p:cNvSpPr/>
            <p:nvPr/>
          </p:nvSpPr>
          <p:spPr>
            <a:xfrm rot="0" flipV="1">
              <a:off x="3723" y="2296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3" name=""/>
            <p:cNvSpPr/>
            <p:nvPr/>
          </p:nvSpPr>
          <p:spPr>
            <a:xfrm rot="0" flipV="1">
              <a:off x="4014" y="2795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4" name=""/>
            <p:cNvSpPr/>
            <p:nvPr/>
          </p:nvSpPr>
          <p:spPr>
            <a:xfrm rot="0" flipV="1">
              <a:off x="3515" y="2160"/>
              <a:ext cx="0" cy="90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5" name=""/>
            <p:cNvSpPr/>
            <p:nvPr/>
          </p:nvSpPr>
          <p:spPr>
            <a:xfrm rot="0" flipV="1">
              <a:off x="3424" y="2160"/>
              <a:ext cx="0" cy="90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6" name=""/>
            <p:cNvSpPr/>
            <p:nvPr/>
          </p:nvSpPr>
          <p:spPr>
            <a:xfrm rot="0" flipV="1">
              <a:off x="3606" y="2205"/>
              <a:ext cx="0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7" name=""/>
            <p:cNvSpPr/>
            <p:nvPr/>
          </p:nvSpPr>
          <p:spPr>
            <a:xfrm rot="0" flipV="1">
              <a:off x="3334" y="2160"/>
              <a:ext cx="181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8" name=""/>
            <p:cNvSpPr/>
            <p:nvPr/>
          </p:nvSpPr>
          <p:spPr>
            <a:xfrm rot="0" flipV="1">
              <a:off x="3334" y="2205"/>
              <a:ext cx="272" cy="18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99" name=""/>
            <p:cNvSpPr/>
            <p:nvPr/>
          </p:nvSpPr>
          <p:spPr>
            <a:xfrm rot="0" flipV="1">
              <a:off x="3325" y="2269"/>
              <a:ext cx="31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0" name=""/>
            <p:cNvSpPr/>
            <p:nvPr/>
          </p:nvSpPr>
          <p:spPr>
            <a:xfrm rot="0" flipV="1">
              <a:off x="3334" y="2341"/>
              <a:ext cx="408" cy="27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1" name=""/>
            <p:cNvSpPr/>
            <p:nvPr/>
          </p:nvSpPr>
          <p:spPr>
            <a:xfrm rot="0" flipV="1">
              <a:off x="3334" y="2432"/>
              <a:ext cx="453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2" name=""/>
            <p:cNvSpPr/>
            <p:nvPr/>
          </p:nvSpPr>
          <p:spPr>
            <a:xfrm rot="0" flipV="1">
              <a:off x="3334" y="2523"/>
              <a:ext cx="499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3" name=""/>
            <p:cNvSpPr/>
            <p:nvPr/>
          </p:nvSpPr>
          <p:spPr>
            <a:xfrm rot="0" flipV="1">
              <a:off x="3334" y="2568"/>
              <a:ext cx="544" cy="31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4" name=""/>
            <p:cNvSpPr/>
            <p:nvPr/>
          </p:nvSpPr>
          <p:spPr>
            <a:xfrm rot="0" flipV="1">
              <a:off x="3334" y="2659"/>
              <a:ext cx="589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5" name=""/>
            <p:cNvSpPr/>
            <p:nvPr/>
          </p:nvSpPr>
          <p:spPr>
            <a:xfrm rot="0" flipV="1">
              <a:off x="3379" y="2750"/>
              <a:ext cx="590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6" name=""/>
            <p:cNvSpPr/>
            <p:nvPr/>
          </p:nvSpPr>
          <p:spPr>
            <a:xfrm rot="0" flipV="1">
              <a:off x="3560" y="2840"/>
              <a:ext cx="454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7" name=""/>
            <p:cNvSpPr/>
            <p:nvPr/>
          </p:nvSpPr>
          <p:spPr>
            <a:xfrm rot="0" flipV="1">
              <a:off x="3787" y="2931"/>
              <a:ext cx="318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8" name=""/>
            <p:cNvSpPr txBox="1"/>
            <p:nvPr/>
          </p:nvSpPr>
          <p:spPr>
            <a:xfrm rot="0">
              <a:off x="5148" y="3113"/>
              <a:ext cx="31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</a:p>
          </p:txBody>
        </p:sp>
        <p:sp>
          <p:nvSpPr>
            <p:cNvPr id="1049109" name=""/>
            <p:cNvSpPr txBox="1"/>
            <p:nvPr/>
          </p:nvSpPr>
          <p:spPr>
            <a:xfrm rot="0">
              <a:off x="3424" y="1344"/>
              <a:ext cx="31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10" name=""/>
            <p:cNvSpPr txBox="1"/>
            <p:nvPr/>
          </p:nvSpPr>
          <p:spPr>
            <a:xfrm rot="0">
              <a:off x="2653" y="3203"/>
              <a:ext cx="49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Arial" pitchFamily="0" charset="0"/>
                </a:rPr>
                <a:t>=0</a:t>
              </a:r>
            </a:p>
          </p:txBody>
        </p:sp>
        <p:sp>
          <p:nvSpPr>
            <p:cNvPr id="1049111" name=""/>
            <p:cNvSpPr txBox="1"/>
            <p:nvPr/>
          </p:nvSpPr>
          <p:spPr>
            <a:xfrm rot="0">
              <a:off x="3560" y="3225"/>
              <a:ext cx="49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=0</a:t>
              </a:r>
            </a:p>
          </p:txBody>
        </p:sp>
        <p:sp>
          <p:nvSpPr>
            <p:cNvPr id="1049112" name=""/>
            <p:cNvSpPr txBox="1"/>
            <p:nvPr/>
          </p:nvSpPr>
          <p:spPr>
            <a:xfrm rot="0">
              <a:off x="4649" y="1752"/>
              <a:ext cx="635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Arial" pitchFamily="0" charset="0"/>
                </a:rPr>
                <a:t>=250</a:t>
              </a:r>
            </a:p>
          </p:txBody>
        </p:sp>
        <p:sp>
          <p:nvSpPr>
            <p:cNvPr id="1049113" name=""/>
            <p:cNvSpPr txBox="1"/>
            <p:nvPr/>
          </p:nvSpPr>
          <p:spPr>
            <a:xfrm rot="0">
              <a:off x="4286" y="2478"/>
              <a:ext cx="861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Arial" pitchFamily="0" charset="0"/>
                </a:rPr>
                <a:t>=300</a:t>
              </a:r>
            </a:p>
          </p:txBody>
        </p:sp>
        <p:sp>
          <p:nvSpPr>
            <p:cNvPr id="1049114" name=""/>
            <p:cNvSpPr txBox="1"/>
            <p:nvPr/>
          </p:nvSpPr>
          <p:spPr>
            <a:xfrm rot="0">
              <a:off x="3560" y="1570"/>
              <a:ext cx="95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ea typeface="Arial" pitchFamily="0" charset="0"/>
                </a:rPr>
                <a:t>2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  <a:r>
                <a:rPr altLang="zh-CN" sz="2000" lang="en-US">
                  <a:ea typeface="Arial" pitchFamily="0" charset="0"/>
                </a:rPr>
                <a:t>=400</a:t>
              </a:r>
            </a:p>
          </p:txBody>
        </p:sp>
        <p:sp>
          <p:nvSpPr>
            <p:cNvPr id="1049115" name=""/>
            <p:cNvSpPr/>
            <p:nvPr/>
          </p:nvSpPr>
          <p:spPr>
            <a:xfrm rot="0" flipH="1">
              <a:off x="3560" y="1797"/>
              <a:ext cx="318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16" name=""/>
            <p:cNvSpPr/>
            <p:nvPr/>
          </p:nvSpPr>
          <p:spPr>
            <a:xfrm rot="0" flipH="1">
              <a:off x="4377" y="2704"/>
              <a:ext cx="272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17" name=""/>
            <p:cNvSpPr/>
            <p:nvPr/>
          </p:nvSpPr>
          <p:spPr>
            <a:xfrm rot="0" flipH="1">
              <a:off x="4468" y="1979"/>
              <a:ext cx="317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18" name=""/>
            <p:cNvSpPr/>
            <p:nvPr/>
          </p:nvSpPr>
          <p:spPr>
            <a:xfrm rot="0" flipV="1">
              <a:off x="2925" y="3067"/>
              <a:ext cx="136" cy="18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19" name=""/>
            <p:cNvSpPr/>
            <p:nvPr/>
          </p:nvSpPr>
          <p:spPr>
            <a:xfrm rot="0" flipH="1">
              <a:off x="3379" y="3385"/>
              <a:ext cx="227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20" name=""/>
            <p:cNvSpPr txBox="1"/>
            <p:nvPr/>
          </p:nvSpPr>
          <p:spPr>
            <a:xfrm rot="0">
              <a:off x="3787" y="3748"/>
              <a:ext cx="907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en-US" sz="2000" lang="zh-CN">
                  <a:ea typeface="Arial" pitchFamily="0" charset="0"/>
                </a:rPr>
                <a:t>图</a:t>
              </a:r>
              <a:r>
                <a:rPr altLang="zh-CN" sz="2000" lang="en-US">
                  <a:ea typeface="Arial" pitchFamily="0" charset="0"/>
                </a:rPr>
                <a:t>2-1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4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9125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100" lang="zh-CN"/>
              <a:t>（</a:t>
            </a:r>
            <a:r>
              <a:rPr altLang="zh-CN" sz="2100" lang="en-US"/>
              <a:t>4</a:t>
            </a:r>
            <a:r>
              <a:rPr altLang="en-US" sz="2100" lang="zh-CN"/>
              <a:t>）</a:t>
            </a:r>
            <a:r>
              <a:rPr altLang="zh-CN" sz="1900" lang="en-US"/>
              <a:t>目标函数 </a:t>
            </a:r>
            <a:r>
              <a:rPr altLang="zh-CN" sz="1900" i="1" lang="en-US"/>
              <a:t>z </a:t>
            </a:r>
            <a:r>
              <a:rPr altLang="zh-CN" sz="1900" lang="en-US"/>
              <a:t>= 50</a:t>
            </a:r>
            <a:r>
              <a:rPr altLang="zh-CN" sz="1900" i="1" lang="en-US"/>
              <a:t>x</a:t>
            </a:r>
            <a:r>
              <a:rPr altLang="zh-CN" baseline="-30000" sz="1900" lang="en-US"/>
              <a:t>1</a:t>
            </a:r>
            <a:r>
              <a:rPr altLang="zh-CN" sz="1900" lang="en-US"/>
              <a:t>+100</a:t>
            </a:r>
            <a:r>
              <a:rPr altLang="zh-CN" sz="1900" i="1" lang="en-US"/>
              <a:t>x</a:t>
            </a:r>
            <a:r>
              <a:rPr altLang="zh-CN" baseline="-30000" sz="1900" lang="en-US"/>
              <a:t>2</a:t>
            </a:r>
            <a:r>
              <a:rPr altLang="en-US" sz="1900" lang="zh-CN"/>
              <a:t> ，当</a:t>
            </a:r>
            <a:r>
              <a:rPr altLang="zh-CN" sz="1900" lang="en-US"/>
              <a:t> </a:t>
            </a:r>
            <a:r>
              <a:rPr altLang="zh-CN" sz="1900" i="1" lang="en-US"/>
              <a:t>z </a:t>
            </a:r>
            <a:r>
              <a:rPr altLang="en-US" sz="1900" lang="zh-CN"/>
              <a:t>取某一固定值时得到一条直线，直线上的每一点都具有相同的目标函数值，称之为</a:t>
            </a:r>
            <a:r>
              <a:rPr altLang="en-US" sz="1900" lang="zh-CN">
                <a:latin typeface="Arial" pitchFamily="0" charset="0"/>
              </a:rPr>
              <a:t>“</a:t>
            </a:r>
            <a:r>
              <a:rPr altLang="en-US" sz="1900" lang="zh-CN"/>
              <a:t>等值线</a:t>
            </a:r>
            <a:r>
              <a:rPr altLang="en-US" sz="1900" lang="zh-CN">
                <a:latin typeface="Arial" pitchFamily="0" charset="0"/>
              </a:rPr>
              <a:t>”</a:t>
            </a:r>
            <a:r>
              <a:rPr altLang="zh-CN" sz="1900" lang="en-US"/>
              <a:t>。平行移动等值线，当移动到B</a:t>
            </a:r>
            <a:r>
              <a:rPr altLang="en-US" sz="1900" lang="zh-CN"/>
              <a:t>点时，</a:t>
            </a:r>
            <a:r>
              <a:rPr altLang="zh-CN" sz="1900" i="1" lang="en-US"/>
              <a:t>z </a:t>
            </a:r>
            <a:r>
              <a:rPr altLang="en-US" sz="1900" lang="zh-CN"/>
              <a:t>在可行域内实现了最大化。</a:t>
            </a:r>
            <a:r>
              <a:rPr altLang="zh-CN" sz="1900" lang="en-US"/>
              <a:t>A</a:t>
            </a:r>
            <a:r>
              <a:rPr altLang="en-US" sz="1900" lang="zh-CN"/>
              <a:t>，</a:t>
            </a:r>
            <a:r>
              <a:rPr altLang="zh-CN" sz="1900" lang="en-US"/>
              <a:t>B</a:t>
            </a:r>
            <a:r>
              <a:rPr altLang="en-US" sz="1900" lang="zh-CN"/>
              <a:t>，</a:t>
            </a:r>
            <a:r>
              <a:rPr altLang="zh-CN" sz="1900" lang="en-US"/>
              <a:t>C</a:t>
            </a:r>
            <a:r>
              <a:rPr altLang="en-US" sz="1900" lang="zh-CN"/>
              <a:t>，</a:t>
            </a:r>
            <a:r>
              <a:rPr altLang="zh-CN" sz="1900" lang="en-US"/>
              <a:t>D</a:t>
            </a:r>
            <a:r>
              <a:rPr altLang="en-US" sz="1900" lang="zh-CN"/>
              <a:t>，</a:t>
            </a:r>
            <a:r>
              <a:rPr altLang="zh-CN" sz="1900" lang="en-US"/>
              <a:t>E</a:t>
            </a:r>
            <a:r>
              <a:rPr altLang="en-US" sz="1900" lang="zh-CN"/>
              <a:t>是可行域的顶点，对有限个约束条件则其可行域的顶点也是有限的。</a:t>
            </a:r>
          </a:p>
        </p:txBody>
      </p:sp>
      <p:grpSp>
        <p:nvGrpSpPr>
          <p:cNvPr id="142" name=""/>
          <p:cNvGrpSpPr/>
          <p:nvPr/>
        </p:nvGrpSpPr>
        <p:grpSpPr>
          <a:xfrm rot="0">
            <a:off x="468312" y="2959100"/>
            <a:ext cx="7596187" cy="3925887"/>
            <a:chOff x="295" y="1688"/>
            <a:chExt cx="4785" cy="2473"/>
          </a:xfrm>
        </p:grpSpPr>
        <p:sp>
          <p:nvSpPr>
            <p:cNvPr id="1049126" name=""/>
            <p:cNvSpPr/>
            <p:nvPr/>
          </p:nvSpPr>
          <p:spPr>
            <a:xfrm rot="0" flipV="1">
              <a:off x="2405" y="1688"/>
              <a:ext cx="0" cy="2177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27" name=""/>
            <p:cNvSpPr/>
            <p:nvPr/>
          </p:nvSpPr>
          <p:spPr>
            <a:xfrm rot="0">
              <a:off x="1906" y="3411"/>
              <a:ext cx="263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28" name=""/>
            <p:cNvSpPr/>
            <p:nvPr/>
          </p:nvSpPr>
          <p:spPr>
            <a:xfrm rot="0">
              <a:off x="2405" y="2685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29" name=""/>
            <p:cNvSpPr/>
            <p:nvPr/>
          </p:nvSpPr>
          <p:spPr>
            <a:xfrm rot="0">
              <a:off x="2405" y="3048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0" name=""/>
            <p:cNvSpPr/>
            <p:nvPr/>
          </p:nvSpPr>
          <p:spPr>
            <a:xfrm rot="0">
              <a:off x="2405" y="2323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1" name=""/>
            <p:cNvSpPr/>
            <p:nvPr/>
          </p:nvSpPr>
          <p:spPr>
            <a:xfrm rot="0">
              <a:off x="2405" y="1960"/>
              <a:ext cx="4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2" name=""/>
            <p:cNvSpPr/>
            <p:nvPr/>
          </p:nvSpPr>
          <p:spPr>
            <a:xfrm rot="0" flipV="1">
              <a:off x="4065" y="3366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3" name=""/>
            <p:cNvSpPr/>
            <p:nvPr/>
          </p:nvSpPr>
          <p:spPr>
            <a:xfrm rot="0" flipV="1">
              <a:off x="3248" y="3366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4" name=""/>
            <p:cNvSpPr/>
            <p:nvPr/>
          </p:nvSpPr>
          <p:spPr>
            <a:xfrm rot="0" flipV="1">
              <a:off x="2804" y="3366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5" name=""/>
            <p:cNvSpPr/>
            <p:nvPr/>
          </p:nvSpPr>
          <p:spPr>
            <a:xfrm rot="0" flipV="1">
              <a:off x="3657" y="3366"/>
              <a:ext cx="0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6" name=""/>
            <p:cNvSpPr/>
            <p:nvPr/>
          </p:nvSpPr>
          <p:spPr>
            <a:xfrm rot="0">
              <a:off x="2132" y="2086"/>
              <a:ext cx="1906" cy="1633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7" name=""/>
            <p:cNvSpPr/>
            <p:nvPr/>
          </p:nvSpPr>
          <p:spPr>
            <a:xfrm rot="0">
              <a:off x="2269" y="1706"/>
              <a:ext cx="1270" cy="2222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8" name=""/>
            <p:cNvSpPr/>
            <p:nvPr/>
          </p:nvSpPr>
          <p:spPr>
            <a:xfrm rot="0">
              <a:off x="2042" y="2504"/>
              <a:ext cx="2222" cy="0"/>
            </a:xfrm>
            <a:prstGeom prst="line"/>
            <a:noFill/>
            <a:ln w="222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9" name=""/>
            <p:cNvSpPr/>
            <p:nvPr/>
          </p:nvSpPr>
          <p:spPr>
            <a:xfrm rot="0" flipV="1">
              <a:off x="2994" y="2958"/>
              <a:ext cx="0" cy="45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0" name=""/>
            <p:cNvSpPr/>
            <p:nvPr/>
          </p:nvSpPr>
          <p:spPr>
            <a:xfrm rot="0" flipV="1">
              <a:off x="2904" y="2822"/>
              <a:ext cx="0" cy="58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1" name=""/>
            <p:cNvSpPr/>
            <p:nvPr/>
          </p:nvSpPr>
          <p:spPr>
            <a:xfrm rot="0" flipV="1">
              <a:off x="2794" y="2640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2" name=""/>
            <p:cNvSpPr/>
            <p:nvPr/>
          </p:nvSpPr>
          <p:spPr>
            <a:xfrm rot="0" flipV="1">
              <a:off x="3085" y="3139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3" name=""/>
            <p:cNvSpPr/>
            <p:nvPr/>
          </p:nvSpPr>
          <p:spPr>
            <a:xfrm rot="0" flipV="1">
              <a:off x="2586" y="2504"/>
              <a:ext cx="0" cy="90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4" name=""/>
            <p:cNvSpPr/>
            <p:nvPr/>
          </p:nvSpPr>
          <p:spPr>
            <a:xfrm rot="0" flipV="1">
              <a:off x="2495" y="2504"/>
              <a:ext cx="0" cy="90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5" name=""/>
            <p:cNvSpPr/>
            <p:nvPr/>
          </p:nvSpPr>
          <p:spPr>
            <a:xfrm rot="0" flipV="1">
              <a:off x="2677" y="2549"/>
              <a:ext cx="0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6" name=""/>
            <p:cNvSpPr/>
            <p:nvPr/>
          </p:nvSpPr>
          <p:spPr>
            <a:xfrm rot="0" flipV="1">
              <a:off x="2405" y="2504"/>
              <a:ext cx="181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7" name=""/>
            <p:cNvSpPr/>
            <p:nvPr/>
          </p:nvSpPr>
          <p:spPr>
            <a:xfrm rot="0" flipV="1">
              <a:off x="2405" y="2549"/>
              <a:ext cx="272" cy="18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8" name=""/>
            <p:cNvSpPr/>
            <p:nvPr/>
          </p:nvSpPr>
          <p:spPr>
            <a:xfrm rot="0" flipV="1">
              <a:off x="2396" y="2613"/>
              <a:ext cx="317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9" name=""/>
            <p:cNvSpPr/>
            <p:nvPr/>
          </p:nvSpPr>
          <p:spPr>
            <a:xfrm rot="0" flipV="1">
              <a:off x="2405" y="2685"/>
              <a:ext cx="408" cy="27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0" name=""/>
            <p:cNvSpPr/>
            <p:nvPr/>
          </p:nvSpPr>
          <p:spPr>
            <a:xfrm rot="0" flipV="1">
              <a:off x="2405" y="2776"/>
              <a:ext cx="453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1" name=""/>
            <p:cNvSpPr/>
            <p:nvPr/>
          </p:nvSpPr>
          <p:spPr>
            <a:xfrm rot="0" flipV="1">
              <a:off x="2405" y="2867"/>
              <a:ext cx="499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2" name=""/>
            <p:cNvSpPr/>
            <p:nvPr/>
          </p:nvSpPr>
          <p:spPr>
            <a:xfrm rot="0" flipV="1">
              <a:off x="2405" y="2912"/>
              <a:ext cx="544" cy="31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3" name=""/>
            <p:cNvSpPr/>
            <p:nvPr/>
          </p:nvSpPr>
          <p:spPr>
            <a:xfrm rot="0" flipV="1">
              <a:off x="2405" y="3003"/>
              <a:ext cx="589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4" name=""/>
            <p:cNvSpPr/>
            <p:nvPr/>
          </p:nvSpPr>
          <p:spPr>
            <a:xfrm rot="0" flipV="1">
              <a:off x="2450" y="3094"/>
              <a:ext cx="590" cy="3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5" name=""/>
            <p:cNvSpPr/>
            <p:nvPr/>
          </p:nvSpPr>
          <p:spPr>
            <a:xfrm rot="0" flipV="1">
              <a:off x="2631" y="3184"/>
              <a:ext cx="454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6" name=""/>
            <p:cNvSpPr/>
            <p:nvPr/>
          </p:nvSpPr>
          <p:spPr>
            <a:xfrm rot="0" flipV="1">
              <a:off x="2858" y="3275"/>
              <a:ext cx="318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7" name=""/>
            <p:cNvSpPr txBox="1"/>
            <p:nvPr/>
          </p:nvSpPr>
          <p:spPr>
            <a:xfrm rot="0">
              <a:off x="4627" y="3254"/>
              <a:ext cx="31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</a:p>
          </p:txBody>
        </p:sp>
        <p:sp>
          <p:nvSpPr>
            <p:cNvPr id="1049158" name=""/>
            <p:cNvSpPr txBox="1"/>
            <p:nvPr/>
          </p:nvSpPr>
          <p:spPr>
            <a:xfrm rot="0">
              <a:off x="2495" y="1688"/>
              <a:ext cx="31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59" name=""/>
            <p:cNvSpPr txBox="1"/>
            <p:nvPr/>
          </p:nvSpPr>
          <p:spPr>
            <a:xfrm rot="0">
              <a:off x="3357" y="2822"/>
              <a:ext cx="16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z</a:t>
              </a:r>
              <a:r>
                <a:rPr altLang="zh-CN" sz="2000" lang="en-US">
                  <a:ea typeface="Arial" pitchFamily="0" charset="0"/>
                </a:rPr>
                <a:t>=20000=50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+100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60" name=""/>
            <p:cNvSpPr/>
            <p:nvPr/>
          </p:nvSpPr>
          <p:spPr>
            <a:xfrm rot="0" flipH="1">
              <a:off x="3448" y="3048"/>
              <a:ext cx="272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61" name=""/>
            <p:cNvSpPr/>
            <p:nvPr/>
          </p:nvSpPr>
          <p:spPr>
            <a:xfrm rot="0" flipH="1">
              <a:off x="3220" y="2664"/>
              <a:ext cx="317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62" name=""/>
            <p:cNvSpPr/>
            <p:nvPr/>
          </p:nvSpPr>
          <p:spPr>
            <a:xfrm rot="0" flipV="1">
              <a:off x="1724" y="3163"/>
              <a:ext cx="136" cy="18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63" name=""/>
            <p:cNvSpPr/>
            <p:nvPr/>
          </p:nvSpPr>
          <p:spPr>
            <a:xfrm rot="0">
              <a:off x="1542" y="1983"/>
              <a:ext cx="3538" cy="17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164" name=""/>
            <p:cNvSpPr/>
            <p:nvPr/>
          </p:nvSpPr>
          <p:spPr>
            <a:xfrm rot="0">
              <a:off x="1361" y="2211"/>
              <a:ext cx="3538" cy="17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165" name=""/>
            <p:cNvSpPr/>
            <p:nvPr/>
          </p:nvSpPr>
          <p:spPr>
            <a:xfrm rot="0">
              <a:off x="1225" y="2483"/>
              <a:ext cx="3084" cy="149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166" name=""/>
            <p:cNvSpPr/>
            <p:nvPr/>
          </p:nvSpPr>
          <p:spPr>
            <a:xfrm rot="0">
              <a:off x="1134" y="2792"/>
              <a:ext cx="2812" cy="1369"/>
            </a:xfrm>
            <a:prstGeom prst="line"/>
            <a:noFill/>
            <a:ln w="9525" cap="flat" cmpd="sng">
              <a:solidFill>
                <a:srgbClr val="993366">
                  <a:alpha val="100000"/>
                </a:srgbClr>
              </a:solidFill>
              <a:prstDash val="dash"/>
              <a:round/>
            </a:ln>
          </p:spPr>
        </p:sp>
        <p:sp>
          <p:nvSpPr>
            <p:cNvPr id="1049167" name=""/>
            <p:cNvSpPr txBox="1"/>
            <p:nvPr/>
          </p:nvSpPr>
          <p:spPr>
            <a:xfrm rot="0">
              <a:off x="3311" y="2483"/>
              <a:ext cx="16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z</a:t>
              </a:r>
              <a:r>
                <a:rPr altLang="zh-CN" sz="2000" lang="en-US">
                  <a:ea typeface="Arial" pitchFamily="0" charset="0"/>
                </a:rPr>
                <a:t>=27500=50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+100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68" name=""/>
            <p:cNvSpPr txBox="1"/>
            <p:nvPr/>
          </p:nvSpPr>
          <p:spPr>
            <a:xfrm rot="0">
              <a:off x="590" y="3345"/>
              <a:ext cx="16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z</a:t>
              </a:r>
              <a:r>
                <a:rPr altLang="zh-CN" sz="2000" lang="en-US">
                  <a:ea typeface="Arial" pitchFamily="0" charset="0"/>
                </a:rPr>
                <a:t>=0=50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+100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69" name=""/>
            <p:cNvSpPr txBox="1"/>
            <p:nvPr/>
          </p:nvSpPr>
          <p:spPr>
            <a:xfrm rot="0">
              <a:off x="295" y="2528"/>
              <a:ext cx="16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i="1" lang="en-US">
                  <a:ea typeface="Arial" pitchFamily="0" charset="0"/>
                </a:rPr>
                <a:t>z</a:t>
              </a:r>
              <a:r>
                <a:rPr altLang="zh-CN" sz="2000" lang="en-US">
                  <a:ea typeface="Arial" pitchFamily="0" charset="0"/>
                </a:rPr>
                <a:t>=10000=50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1</a:t>
              </a:r>
              <a:r>
                <a:rPr altLang="zh-CN" sz="2000" lang="en-US">
                  <a:ea typeface="Arial" pitchFamily="0" charset="0"/>
                </a:rPr>
                <a:t>+100</a:t>
              </a:r>
              <a:r>
                <a:rPr altLang="zh-CN" sz="2000" i="1" lang="en-US">
                  <a:ea typeface="Arial" pitchFamily="0" charset="0"/>
                </a:rPr>
                <a:t>x</a:t>
              </a:r>
              <a:r>
                <a:rPr altLang="zh-CN" baseline="-30000" sz="2000" lang="en-US">
                  <a:ea typeface="Arial" pitchFamily="0" charset="0"/>
                </a:rPr>
                <a:t>2</a:t>
              </a:r>
            </a:p>
          </p:txBody>
        </p:sp>
        <p:sp>
          <p:nvSpPr>
            <p:cNvPr id="1049170" name=""/>
            <p:cNvSpPr txBox="1"/>
            <p:nvPr/>
          </p:nvSpPr>
          <p:spPr>
            <a:xfrm rot="0">
              <a:off x="2721" y="2483"/>
              <a:ext cx="36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solidFill>
                    <a:srgbClr val="FF3300"/>
                  </a:solidFill>
                  <a:ea typeface="Arial" pitchFamily="0" charset="0"/>
                </a:rPr>
                <a:t>C</a:t>
              </a:r>
            </a:p>
          </p:txBody>
        </p:sp>
        <p:sp>
          <p:nvSpPr>
            <p:cNvPr id="1049171" name=""/>
            <p:cNvSpPr txBox="1"/>
            <p:nvPr/>
          </p:nvSpPr>
          <p:spPr>
            <a:xfrm rot="0">
              <a:off x="2404" y="2256"/>
              <a:ext cx="36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solidFill>
                    <a:srgbClr val="FF3300"/>
                  </a:solidFill>
                  <a:ea typeface="Arial" pitchFamily="0" charset="0"/>
                </a:rPr>
                <a:t>B</a:t>
              </a:r>
            </a:p>
          </p:txBody>
        </p:sp>
        <p:sp>
          <p:nvSpPr>
            <p:cNvPr id="1049172" name=""/>
            <p:cNvSpPr txBox="1"/>
            <p:nvPr/>
          </p:nvSpPr>
          <p:spPr>
            <a:xfrm rot="0">
              <a:off x="2086" y="2301"/>
              <a:ext cx="36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solidFill>
                    <a:srgbClr val="FF3300"/>
                  </a:solidFill>
                  <a:ea typeface="Arial" pitchFamily="0" charset="0"/>
                </a:rPr>
                <a:t>A</a:t>
              </a:r>
            </a:p>
          </p:txBody>
        </p:sp>
        <p:sp>
          <p:nvSpPr>
            <p:cNvPr id="1049173" name=""/>
            <p:cNvSpPr txBox="1"/>
            <p:nvPr/>
          </p:nvSpPr>
          <p:spPr>
            <a:xfrm rot="0">
              <a:off x="3148" y="3190"/>
              <a:ext cx="36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solidFill>
                    <a:srgbClr val="FF3300"/>
                  </a:solidFill>
                  <a:ea typeface="Arial" pitchFamily="0" charset="0"/>
                </a:rPr>
                <a:t>D</a:t>
              </a:r>
            </a:p>
          </p:txBody>
        </p:sp>
        <p:sp>
          <p:nvSpPr>
            <p:cNvPr id="1049174" name=""/>
            <p:cNvSpPr txBox="1"/>
            <p:nvPr/>
          </p:nvSpPr>
          <p:spPr>
            <a:xfrm rot="0">
              <a:off x="2313" y="3390"/>
              <a:ext cx="363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buClr>
                  <a:schemeClr val="dk2"/>
                </a:buClr>
              </a:pPr>
              <a:r>
                <a:rPr altLang="zh-CN" sz="2000" lang="en-US">
                  <a:solidFill>
                    <a:srgbClr val="FF3300"/>
                  </a:solidFill>
                  <a:ea typeface="Arial" pitchFamily="0" charset="0"/>
                </a:rPr>
                <a:t>E</a:t>
              </a:r>
            </a:p>
          </p:txBody>
        </p:sp>
        <p:sp>
          <p:nvSpPr>
            <p:cNvPr id="1049175" name=""/>
            <p:cNvSpPr/>
            <p:nvPr/>
          </p:nvSpPr>
          <p:spPr>
            <a:xfrm rot="0" flipV="1">
              <a:off x="907" y="2528"/>
              <a:ext cx="363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79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9180" name=""/>
          <p:cNvSpPr/>
          <p:nvPr>
            <p:ph type="body" sz="full" idx="1"/>
          </p:nvPr>
        </p:nvSpPr>
        <p:spPr>
          <a:xfrm rot="0">
            <a:off x="457200" y="1773237"/>
            <a:ext cx="8291512" cy="48958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600" lang="zh-CN"/>
              <a:t>例</a:t>
            </a:r>
            <a:r>
              <a:rPr altLang="zh-CN" sz="2600" lang="en-US"/>
              <a:t>2  </a:t>
            </a:r>
            <a:r>
              <a:rPr altLang="en-US" sz="2600" lang="zh-CN"/>
              <a:t>某公司由于生产需要，共需要</a:t>
            </a:r>
            <a:r>
              <a:rPr altLang="zh-CN" sz="2600" lang="en-US"/>
              <a:t>A</a:t>
            </a:r>
            <a:r>
              <a:rPr altLang="en-US" sz="2600" lang="zh-CN"/>
              <a:t>，</a:t>
            </a:r>
            <a:r>
              <a:rPr altLang="zh-CN" sz="2600" lang="en-US"/>
              <a:t>B</a:t>
            </a:r>
            <a:r>
              <a:rPr altLang="en-US" sz="2600" lang="zh-CN"/>
              <a:t>两种原料至少</a:t>
            </a:r>
            <a:r>
              <a:rPr altLang="zh-CN" sz="2600" lang="en-US"/>
              <a:t>350</a:t>
            </a:r>
            <a:r>
              <a:rPr altLang="en-US" sz="2600" lang="zh-CN"/>
              <a:t>吨（</a:t>
            </a:r>
            <a:r>
              <a:rPr altLang="zh-CN" sz="2600" lang="en-US"/>
              <a:t>A</a:t>
            </a:r>
            <a:r>
              <a:rPr altLang="en-US" sz="2600" lang="zh-CN"/>
              <a:t>，</a:t>
            </a:r>
            <a:r>
              <a:rPr altLang="zh-CN" sz="2600" lang="en-US"/>
              <a:t>B</a:t>
            </a:r>
            <a:r>
              <a:rPr altLang="en-US" sz="2600" lang="zh-CN"/>
              <a:t>两种材料有一定替代性），其中</a:t>
            </a:r>
            <a:r>
              <a:rPr altLang="zh-CN" sz="2600" lang="en-US"/>
              <a:t>A</a:t>
            </a:r>
            <a:r>
              <a:rPr altLang="en-US" sz="2600" lang="zh-CN"/>
              <a:t>原料至少购进</a:t>
            </a:r>
            <a:r>
              <a:rPr altLang="zh-CN" sz="2600" lang="en-US"/>
              <a:t>125</a:t>
            </a:r>
            <a:r>
              <a:rPr altLang="en-US" sz="2600" lang="zh-CN"/>
              <a:t>吨。</a:t>
            </a:r>
          </a:p>
          <a:p>
            <a:pPr lvl="0">
              <a:lnSpc>
                <a:spcPct val="90000"/>
              </a:lnSpc>
            </a:pPr>
            <a:r>
              <a:rPr altLang="en-US" sz="2600" lang="zh-CN"/>
              <a:t>由于</a:t>
            </a:r>
            <a:r>
              <a:rPr altLang="zh-CN" sz="2600" lang="en-US"/>
              <a:t>A</a:t>
            </a:r>
            <a:r>
              <a:rPr altLang="en-US" sz="2600" lang="zh-CN"/>
              <a:t>，</a:t>
            </a:r>
            <a:r>
              <a:rPr altLang="zh-CN" sz="2600" lang="en-US"/>
              <a:t>B</a:t>
            </a:r>
            <a:r>
              <a:rPr altLang="en-US" sz="2600" lang="zh-CN"/>
              <a:t>两种原料的规格不同，各自所需的加工时间也是不同的，加工每吨</a:t>
            </a:r>
            <a:r>
              <a:rPr altLang="zh-CN" sz="2600" lang="en-US"/>
              <a:t>A</a:t>
            </a:r>
            <a:r>
              <a:rPr altLang="en-US" sz="2600" lang="zh-CN"/>
              <a:t>原料需要</a:t>
            </a:r>
            <a:r>
              <a:rPr altLang="zh-CN" sz="2600" lang="en-US"/>
              <a:t>2</a:t>
            </a:r>
            <a:r>
              <a:rPr altLang="en-US" sz="2600" lang="zh-CN"/>
              <a:t>个小时，加工每吨</a:t>
            </a:r>
            <a:r>
              <a:rPr altLang="zh-CN" sz="2600" lang="en-US"/>
              <a:t>B</a:t>
            </a:r>
            <a:r>
              <a:rPr altLang="en-US" sz="2600" lang="zh-CN"/>
              <a:t>原料需要</a:t>
            </a:r>
            <a:r>
              <a:rPr altLang="zh-CN" sz="2600" lang="en-US"/>
              <a:t>1</a:t>
            </a:r>
            <a:r>
              <a:rPr altLang="en-US" sz="2600" lang="zh-CN"/>
              <a:t>小时，而公司总共有</a:t>
            </a:r>
            <a:r>
              <a:rPr altLang="zh-CN" sz="2600" lang="en-US"/>
              <a:t>600</a:t>
            </a:r>
            <a:r>
              <a:rPr altLang="en-US" sz="2600" lang="zh-CN"/>
              <a:t>个加工小时。</a:t>
            </a:r>
          </a:p>
          <a:p>
            <a:pPr lvl="0">
              <a:lnSpc>
                <a:spcPct val="90000"/>
              </a:lnSpc>
            </a:pPr>
            <a:r>
              <a:rPr altLang="en-US" sz="2600" lang="zh-CN"/>
              <a:t>每吨</a:t>
            </a:r>
            <a:r>
              <a:rPr altLang="zh-CN" sz="2600" lang="en-US"/>
              <a:t>A</a:t>
            </a:r>
            <a:r>
              <a:rPr altLang="en-US" sz="2600" lang="zh-CN"/>
              <a:t>原料的价格为</a:t>
            </a:r>
            <a:r>
              <a:rPr altLang="zh-CN" sz="2600" lang="en-US"/>
              <a:t>2</a:t>
            </a:r>
            <a:r>
              <a:rPr altLang="en-US" sz="2600" lang="zh-CN"/>
              <a:t>万元，每吨</a:t>
            </a:r>
            <a:r>
              <a:rPr altLang="zh-CN" sz="2600" lang="en-US"/>
              <a:t>B</a:t>
            </a:r>
            <a:r>
              <a:rPr altLang="en-US" sz="2600" lang="zh-CN"/>
              <a:t>原料的价格为</a:t>
            </a:r>
            <a:r>
              <a:rPr altLang="zh-CN" sz="2600" lang="en-US"/>
              <a:t>3</a:t>
            </a:r>
            <a:r>
              <a:rPr altLang="en-US" sz="2600" lang="zh-CN"/>
              <a:t>万元。</a:t>
            </a:r>
          </a:p>
          <a:p>
            <a:pPr lvl="0">
              <a:lnSpc>
                <a:spcPct val="90000"/>
              </a:lnSpc>
            </a:pPr>
            <a:r>
              <a:rPr altLang="en-US" sz="2600" lang="zh-CN"/>
              <a:t>试问在满足生产需要的前提下，在公司加工能力的范围内，如何购买</a:t>
            </a:r>
            <a:r>
              <a:rPr altLang="zh-CN" sz="2600" lang="en-US"/>
              <a:t>A</a:t>
            </a:r>
            <a:r>
              <a:rPr altLang="en-US" sz="2600" lang="zh-CN"/>
              <a:t>，</a:t>
            </a:r>
            <a:r>
              <a:rPr altLang="zh-CN" sz="2600" lang="en-US"/>
              <a:t>B</a:t>
            </a:r>
            <a:r>
              <a:rPr altLang="en-US" sz="2600" lang="zh-CN"/>
              <a:t>两种原料，使得购进成本最低？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4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9185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lang="zh-CN"/>
              <a:t>设</a:t>
            </a:r>
            <a:r>
              <a:rPr altLang="zh-CN" lang="en-US"/>
              <a:t> </a:t>
            </a:r>
            <a:r>
              <a:rPr altLang="zh-CN" i="1" lang="en-US"/>
              <a:t>x</a:t>
            </a:r>
            <a:r>
              <a:rPr altLang="zh-CN" baseline="-25000" lang="en-US"/>
              <a:t>1</a:t>
            </a:r>
            <a:r>
              <a:rPr altLang="en-US" lang="zh-CN"/>
              <a:t>为购进原料</a:t>
            </a:r>
            <a:r>
              <a:rPr altLang="zh-CN" lang="en-US"/>
              <a:t>A</a:t>
            </a:r>
            <a:r>
              <a:rPr altLang="en-US" lang="zh-CN"/>
              <a:t>的数量，</a:t>
            </a:r>
            <a:r>
              <a:rPr altLang="zh-CN" i="1" lang="en-US"/>
              <a:t>x</a:t>
            </a:r>
            <a:r>
              <a:rPr altLang="zh-CN" baseline="-25000" lang="en-US"/>
              <a:t>2</a:t>
            </a:r>
            <a:r>
              <a:rPr altLang="en-US" lang="zh-CN"/>
              <a:t>为购进原料</a:t>
            </a:r>
            <a:r>
              <a:rPr altLang="zh-CN" lang="en-US"/>
              <a:t>B</a:t>
            </a:r>
            <a:r>
              <a:rPr altLang="en-US" lang="zh-CN"/>
              <a:t>的数量</a:t>
            </a:r>
          </a:p>
          <a:p>
            <a:pPr lvl="0"/>
            <a:r>
              <a:rPr altLang="en-US" lang="zh-CN"/>
              <a:t>最小化费用</a:t>
            </a:r>
            <a:r>
              <a:rPr altLang="zh-CN" lang="en-US"/>
              <a:t>  min  </a:t>
            </a:r>
            <a:r>
              <a:rPr altLang="zh-CN" i="1" lang="en-US"/>
              <a:t>f</a:t>
            </a:r>
            <a:r>
              <a:rPr altLang="zh-CN" lang="en-US"/>
              <a:t> = 2 </a:t>
            </a:r>
            <a:r>
              <a:rPr altLang="zh-CN" i="1" lang="en-US"/>
              <a:t>x</a:t>
            </a:r>
            <a:r>
              <a:rPr altLang="zh-CN" baseline="-25000" lang="en-US"/>
              <a:t>1 </a:t>
            </a:r>
            <a:r>
              <a:rPr altLang="zh-CN" lang="en-US"/>
              <a:t>+ 3 </a:t>
            </a:r>
            <a:r>
              <a:rPr altLang="zh-CN" i="1" lang="en-US"/>
              <a:t>x</a:t>
            </a:r>
            <a:r>
              <a:rPr altLang="zh-CN" baseline="-25000" lang="en-US"/>
              <a:t>2</a:t>
            </a:r>
            <a:r>
              <a:rPr altLang="zh-CN" baseline="-25000" sz="1700" lang="en-US"/>
              <a:t> </a:t>
            </a:r>
          </a:p>
          <a:p>
            <a:pPr lvl="0"/>
            <a:r>
              <a:rPr altLang="en-US" lang="zh-CN"/>
              <a:t>约束条件：</a:t>
            </a:r>
            <a:r>
              <a:rPr altLang="zh-CN" lang="en-US"/>
              <a:t>s.t.   </a:t>
            </a:r>
            <a:r>
              <a:rPr altLang="zh-CN" i="1" lang="en-US"/>
              <a:t>x</a:t>
            </a:r>
            <a:r>
              <a:rPr altLang="zh-CN" baseline="-25000" lang="en-US"/>
              <a:t>1 </a:t>
            </a:r>
            <a:r>
              <a:rPr altLang="zh-CN" lang="en-US"/>
              <a:t>+ </a:t>
            </a:r>
            <a:r>
              <a:rPr altLang="zh-CN" i="1" lang="en-US"/>
              <a:t>x</a:t>
            </a:r>
            <a:r>
              <a:rPr altLang="zh-CN" baseline="-25000" lang="en-US"/>
              <a:t>2 </a:t>
            </a:r>
            <a:r>
              <a:rPr altLang="zh-CN" lang="en-US"/>
              <a:t>≥ 350</a:t>
            </a:r>
          </a:p>
          <a:p>
            <a:pPr lvl="0">
              <a:buFont typeface="Wingdings" pitchFamily="0" charset="2"/>
              <a:buNone/>
            </a:pPr>
            <a:r>
              <a:rPr altLang="zh-CN" lang="en-US"/>
              <a:t>				           </a:t>
            </a:r>
            <a:r>
              <a:rPr altLang="zh-CN" i="1" lang="en-US"/>
              <a:t>x</a:t>
            </a:r>
            <a:r>
              <a:rPr altLang="zh-CN" baseline="-25000" lang="en-US"/>
              <a:t>1 </a:t>
            </a:r>
            <a:r>
              <a:rPr altLang="zh-CN" lang="en-US"/>
              <a:t>≥ 125                      			 	 2 </a:t>
            </a:r>
            <a:r>
              <a:rPr altLang="zh-CN" i="1" lang="en-US"/>
              <a:t>x</a:t>
            </a:r>
            <a:r>
              <a:rPr altLang="zh-CN" baseline="-25000" lang="en-US"/>
              <a:t>1 </a:t>
            </a:r>
            <a:r>
              <a:rPr altLang="zh-CN" lang="en-US"/>
              <a:t>+ </a:t>
            </a:r>
            <a:r>
              <a:rPr altLang="zh-CN" i="1" lang="en-US"/>
              <a:t>x</a:t>
            </a:r>
            <a:r>
              <a:rPr altLang="zh-CN" baseline="-25000" lang="en-US"/>
              <a:t>2 </a:t>
            </a:r>
            <a:r>
              <a:rPr altLang="zh-CN" lang="en-US"/>
              <a:t>≤ 600</a:t>
            </a:r>
          </a:p>
          <a:p>
            <a:pPr lvl="0">
              <a:buFont typeface="Wingdings" pitchFamily="0" charset="2"/>
              <a:buNone/>
            </a:pPr>
            <a:r>
              <a:rPr altLang="zh-CN" lang="en-US"/>
              <a:t>				     </a:t>
            </a:r>
            <a:r>
              <a:rPr altLang="zh-CN" i="1" lang="en-US"/>
              <a:t>x</a:t>
            </a:r>
            <a:r>
              <a:rPr altLang="zh-CN" baseline="-25000" lang="en-US"/>
              <a:t>1 </a:t>
            </a:r>
            <a:r>
              <a:rPr altLang="zh-CN" lang="en-US"/>
              <a:t>, </a:t>
            </a:r>
            <a:r>
              <a:rPr altLang="zh-CN" i="1" lang="en-US"/>
              <a:t>x</a:t>
            </a:r>
            <a:r>
              <a:rPr altLang="zh-CN" baseline="-25000" lang="en-US"/>
              <a:t>2 </a:t>
            </a:r>
            <a:r>
              <a:rPr altLang="en-US" lang="zh-CN"/>
              <a:t>≥ 0</a:t>
            </a:r>
          </a:p>
          <a:p>
            <a:pPr lvl="0">
              <a:spcBef>
                <a:spcPct val="50000"/>
              </a:spcBef>
              <a:buFontTx/>
              <a:buNone/>
            </a:pPr>
            <a:endParaRPr altLang="en-US" lang="zh-CN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9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grpSp>
        <p:nvGrpSpPr>
          <p:cNvPr id="152" name=""/>
          <p:cNvGrpSpPr/>
          <p:nvPr/>
        </p:nvGrpSpPr>
        <p:grpSpPr>
          <a:xfrm rot="0">
            <a:off x="684212" y="1449387"/>
            <a:ext cx="8027987" cy="4852987"/>
            <a:chOff x="1104" y="1776"/>
            <a:chExt cx="3984" cy="2300"/>
          </a:xfrm>
        </p:grpSpPr>
        <p:sp>
          <p:nvSpPr>
            <p:cNvPr id="1049190" name=""/>
            <p:cNvSpPr/>
            <p:nvPr/>
          </p:nvSpPr>
          <p:spPr>
            <a:xfrm rot="0">
              <a:off x="1592" y="3839"/>
              <a:ext cx="349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91" name=""/>
            <p:cNvSpPr/>
            <p:nvPr/>
          </p:nvSpPr>
          <p:spPr>
            <a:xfrm rot="0" flipV="1">
              <a:off x="1592" y="1840"/>
              <a:ext cx="0" cy="199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92" name=""/>
            <p:cNvSpPr/>
            <p:nvPr/>
          </p:nvSpPr>
          <p:spPr>
            <a:xfrm rot="0" flipV="1">
              <a:off x="1918" y="3766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3" name=""/>
            <p:cNvSpPr/>
            <p:nvPr/>
          </p:nvSpPr>
          <p:spPr>
            <a:xfrm rot="0" flipV="1">
              <a:off x="2245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4" name=""/>
            <p:cNvSpPr/>
            <p:nvPr/>
          </p:nvSpPr>
          <p:spPr>
            <a:xfrm rot="0" flipV="1">
              <a:off x="2580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5" name=""/>
            <p:cNvSpPr/>
            <p:nvPr/>
          </p:nvSpPr>
          <p:spPr>
            <a:xfrm rot="0" flipV="1">
              <a:off x="2907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6" name=""/>
            <p:cNvSpPr/>
            <p:nvPr/>
          </p:nvSpPr>
          <p:spPr>
            <a:xfrm rot="0" flipV="1">
              <a:off x="3243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7" name=""/>
            <p:cNvSpPr/>
            <p:nvPr/>
          </p:nvSpPr>
          <p:spPr>
            <a:xfrm rot="0" flipV="1">
              <a:off x="3560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8" name=""/>
            <p:cNvSpPr txBox="1"/>
            <p:nvPr/>
          </p:nvSpPr>
          <p:spPr>
            <a:xfrm rot="0">
              <a:off x="1746" y="3838"/>
              <a:ext cx="363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9199" name=""/>
            <p:cNvSpPr txBox="1"/>
            <p:nvPr/>
          </p:nvSpPr>
          <p:spPr>
            <a:xfrm rot="0">
              <a:off x="2095" y="3848"/>
              <a:ext cx="377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200" name=""/>
            <p:cNvSpPr txBox="1"/>
            <p:nvPr/>
          </p:nvSpPr>
          <p:spPr>
            <a:xfrm rot="0">
              <a:off x="2472" y="3839"/>
              <a:ext cx="394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9201" name=""/>
            <p:cNvSpPr txBox="1"/>
            <p:nvPr/>
          </p:nvSpPr>
          <p:spPr>
            <a:xfrm rot="0">
              <a:off x="2744" y="3838"/>
              <a:ext cx="363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400</a:t>
              </a:r>
            </a:p>
          </p:txBody>
        </p:sp>
        <p:sp>
          <p:nvSpPr>
            <p:cNvPr id="1049202" name=""/>
            <p:cNvSpPr txBox="1"/>
            <p:nvPr/>
          </p:nvSpPr>
          <p:spPr>
            <a:xfrm rot="0">
              <a:off x="3061" y="3838"/>
              <a:ext cx="363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500</a:t>
              </a:r>
            </a:p>
          </p:txBody>
        </p:sp>
        <p:sp>
          <p:nvSpPr>
            <p:cNvPr id="1049203" name=""/>
            <p:cNvSpPr txBox="1"/>
            <p:nvPr/>
          </p:nvSpPr>
          <p:spPr>
            <a:xfrm rot="0">
              <a:off x="3380" y="3838"/>
              <a:ext cx="362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600</a:t>
              </a:r>
            </a:p>
          </p:txBody>
        </p:sp>
        <p:sp>
          <p:nvSpPr>
            <p:cNvPr id="1049204" name=""/>
            <p:cNvSpPr/>
            <p:nvPr/>
          </p:nvSpPr>
          <p:spPr>
            <a:xfrm rot="0" flipV="1">
              <a:off x="3869" y="3774"/>
              <a:ext cx="0" cy="6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05" name=""/>
            <p:cNvSpPr/>
            <p:nvPr/>
          </p:nvSpPr>
          <p:spPr>
            <a:xfrm rot="0">
              <a:off x="1592" y="3581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06" name=""/>
            <p:cNvSpPr/>
            <p:nvPr/>
          </p:nvSpPr>
          <p:spPr>
            <a:xfrm rot="0">
              <a:off x="1592" y="3323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07" name=""/>
            <p:cNvSpPr/>
            <p:nvPr/>
          </p:nvSpPr>
          <p:spPr>
            <a:xfrm rot="0">
              <a:off x="1592" y="3065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08" name=""/>
            <p:cNvSpPr/>
            <p:nvPr/>
          </p:nvSpPr>
          <p:spPr>
            <a:xfrm rot="0">
              <a:off x="1592" y="2807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09" name=""/>
            <p:cNvSpPr/>
            <p:nvPr/>
          </p:nvSpPr>
          <p:spPr>
            <a:xfrm rot="0">
              <a:off x="1592" y="2549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10" name=""/>
            <p:cNvSpPr/>
            <p:nvPr/>
          </p:nvSpPr>
          <p:spPr>
            <a:xfrm rot="0">
              <a:off x="1592" y="2292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11" name=""/>
            <p:cNvSpPr/>
            <p:nvPr/>
          </p:nvSpPr>
          <p:spPr>
            <a:xfrm rot="0">
              <a:off x="1592" y="2034"/>
              <a:ext cx="8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12" name=""/>
            <p:cNvSpPr/>
            <p:nvPr/>
          </p:nvSpPr>
          <p:spPr>
            <a:xfrm rot="0">
              <a:off x="3299" y="3839"/>
              <a:ext cx="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13" name=""/>
            <p:cNvSpPr txBox="1"/>
            <p:nvPr/>
          </p:nvSpPr>
          <p:spPr>
            <a:xfrm rot="0">
              <a:off x="1185" y="3491"/>
              <a:ext cx="5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100</a:t>
              </a:r>
            </a:p>
          </p:txBody>
        </p:sp>
        <p:sp>
          <p:nvSpPr>
            <p:cNvPr id="1049214" name=""/>
            <p:cNvSpPr txBox="1"/>
            <p:nvPr/>
          </p:nvSpPr>
          <p:spPr>
            <a:xfrm rot="0">
              <a:off x="1185" y="3230"/>
              <a:ext cx="569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200</a:t>
              </a:r>
            </a:p>
          </p:txBody>
        </p:sp>
        <p:sp>
          <p:nvSpPr>
            <p:cNvPr id="1049215" name=""/>
            <p:cNvSpPr txBox="1"/>
            <p:nvPr/>
          </p:nvSpPr>
          <p:spPr>
            <a:xfrm rot="0">
              <a:off x="1185" y="2967"/>
              <a:ext cx="569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300</a:t>
              </a:r>
            </a:p>
          </p:txBody>
        </p:sp>
        <p:sp>
          <p:nvSpPr>
            <p:cNvPr id="1049216" name=""/>
            <p:cNvSpPr txBox="1"/>
            <p:nvPr/>
          </p:nvSpPr>
          <p:spPr>
            <a:xfrm rot="0">
              <a:off x="1185" y="2719"/>
              <a:ext cx="569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400</a:t>
              </a:r>
            </a:p>
          </p:txBody>
        </p:sp>
        <p:sp>
          <p:nvSpPr>
            <p:cNvPr id="1049217" name=""/>
            <p:cNvSpPr txBox="1"/>
            <p:nvPr/>
          </p:nvSpPr>
          <p:spPr>
            <a:xfrm rot="0">
              <a:off x="1185" y="2187"/>
              <a:ext cx="569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600</a:t>
              </a:r>
            </a:p>
          </p:txBody>
        </p:sp>
        <p:sp>
          <p:nvSpPr>
            <p:cNvPr id="1049218" name=""/>
            <p:cNvSpPr txBox="1"/>
            <p:nvPr/>
          </p:nvSpPr>
          <p:spPr>
            <a:xfrm rot="0">
              <a:off x="1185" y="2455"/>
              <a:ext cx="5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500</a:t>
              </a:r>
            </a:p>
          </p:txBody>
        </p:sp>
        <p:sp>
          <p:nvSpPr>
            <p:cNvPr id="1049219" name=""/>
            <p:cNvSpPr/>
            <p:nvPr/>
          </p:nvSpPr>
          <p:spPr>
            <a:xfrm rot="0" flipV="1">
              <a:off x="2018" y="1969"/>
              <a:ext cx="0" cy="187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20" name=""/>
            <p:cNvSpPr txBox="1"/>
            <p:nvPr/>
          </p:nvSpPr>
          <p:spPr>
            <a:xfrm rot="0">
              <a:off x="2080" y="1853"/>
              <a:ext cx="1463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 </a:t>
              </a:r>
              <a:r>
                <a:rPr altLang="zh-CN" lang="en-US">
                  <a:ea typeface="Arial" pitchFamily="0" charset="0"/>
                </a:rPr>
                <a:t>=125</a:t>
              </a:r>
            </a:p>
          </p:txBody>
        </p:sp>
        <p:sp>
          <p:nvSpPr>
            <p:cNvPr id="1049221" name=""/>
            <p:cNvSpPr txBox="1"/>
            <p:nvPr/>
          </p:nvSpPr>
          <p:spPr>
            <a:xfrm rot="0">
              <a:off x="3152" y="3339"/>
              <a:ext cx="113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</a:t>
              </a:r>
              <a:r>
                <a:rPr altLang="zh-CN" lang="en-US">
                  <a:ea typeface="Arial" pitchFamily="0" charset="0"/>
                </a:rPr>
                <a:t>+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  <a:r>
                <a:rPr altLang="zh-CN" lang="en-US">
                  <a:ea typeface="Arial" pitchFamily="0" charset="0"/>
                </a:rPr>
                <a:t>=350</a:t>
              </a:r>
            </a:p>
          </p:txBody>
        </p:sp>
        <p:sp>
          <p:nvSpPr>
            <p:cNvPr id="1049222" name=""/>
            <p:cNvSpPr txBox="1"/>
            <p:nvPr/>
          </p:nvSpPr>
          <p:spPr>
            <a:xfrm rot="0">
              <a:off x="3606" y="3566"/>
              <a:ext cx="1139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</a:t>
              </a:r>
              <a:r>
                <a:rPr altLang="zh-CN" lang="en-US">
                  <a:ea typeface="Arial" pitchFamily="0" charset="0"/>
                </a:rPr>
                <a:t>+3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  <a:r>
                <a:rPr altLang="zh-CN" lang="en-US">
                  <a:ea typeface="Arial" pitchFamily="0" charset="0"/>
                </a:rPr>
                <a:t>=800</a:t>
              </a:r>
            </a:p>
          </p:txBody>
        </p:sp>
        <p:sp>
          <p:nvSpPr>
            <p:cNvPr id="1049223" name=""/>
            <p:cNvSpPr txBox="1"/>
            <p:nvPr/>
          </p:nvSpPr>
          <p:spPr>
            <a:xfrm rot="0">
              <a:off x="2925" y="3067"/>
              <a:ext cx="1138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</a:t>
              </a:r>
              <a:r>
                <a:rPr altLang="zh-CN" lang="en-US">
                  <a:ea typeface="Arial" pitchFamily="0" charset="0"/>
                </a:rPr>
                <a:t>+3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  <a:r>
                <a:rPr altLang="zh-CN" lang="en-US">
                  <a:ea typeface="Arial" pitchFamily="0" charset="0"/>
                </a:rPr>
                <a:t>=900</a:t>
              </a:r>
            </a:p>
          </p:txBody>
        </p:sp>
        <p:sp>
          <p:nvSpPr>
            <p:cNvPr id="1049224" name=""/>
            <p:cNvSpPr txBox="1"/>
            <p:nvPr/>
          </p:nvSpPr>
          <p:spPr>
            <a:xfrm rot="0">
              <a:off x="2486" y="2807"/>
              <a:ext cx="1138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</a:t>
              </a:r>
              <a:r>
                <a:rPr altLang="zh-CN" lang="en-US">
                  <a:ea typeface="Arial" pitchFamily="0" charset="0"/>
                </a:rPr>
                <a:t>+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  <a:r>
                <a:rPr altLang="zh-CN" lang="en-US">
                  <a:ea typeface="Arial" pitchFamily="0" charset="0"/>
                </a:rPr>
                <a:t>=600</a:t>
              </a:r>
            </a:p>
          </p:txBody>
        </p:sp>
        <p:sp>
          <p:nvSpPr>
            <p:cNvPr id="1049225" name=""/>
            <p:cNvSpPr txBox="1"/>
            <p:nvPr/>
          </p:nvSpPr>
          <p:spPr>
            <a:xfrm rot="0">
              <a:off x="1973" y="2478"/>
              <a:ext cx="1382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ea typeface="Arial" pitchFamily="0" charset="0"/>
                </a:rPr>
                <a:t>2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</a:t>
              </a:r>
              <a:r>
                <a:rPr altLang="zh-CN" lang="en-US">
                  <a:ea typeface="Arial" pitchFamily="0" charset="0"/>
                </a:rPr>
                <a:t>+3</a:t>
              </a: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  <a:r>
                <a:rPr altLang="zh-CN" lang="en-US">
                  <a:ea typeface="Arial" pitchFamily="0" charset="0"/>
                </a:rPr>
                <a:t>=1200</a:t>
              </a:r>
            </a:p>
          </p:txBody>
        </p:sp>
        <p:sp>
          <p:nvSpPr>
            <p:cNvPr id="1049226" name=""/>
            <p:cNvSpPr/>
            <p:nvPr/>
          </p:nvSpPr>
          <p:spPr>
            <a:xfrm rot="0" flipH="1">
              <a:off x="3061" y="3702"/>
              <a:ext cx="488" cy="19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27" name=""/>
            <p:cNvSpPr/>
            <p:nvPr/>
          </p:nvSpPr>
          <p:spPr>
            <a:xfrm rot="0" flipH="1">
              <a:off x="2789" y="3566"/>
              <a:ext cx="326" cy="32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28" name=""/>
            <p:cNvSpPr/>
            <p:nvPr/>
          </p:nvSpPr>
          <p:spPr>
            <a:xfrm rot="0" flipH="1">
              <a:off x="2562" y="3249"/>
              <a:ext cx="407" cy="32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29" name=""/>
            <p:cNvSpPr/>
            <p:nvPr/>
          </p:nvSpPr>
          <p:spPr>
            <a:xfrm rot="0" flipH="1">
              <a:off x="2200" y="2976"/>
              <a:ext cx="326" cy="25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30" name=""/>
            <p:cNvSpPr/>
            <p:nvPr/>
          </p:nvSpPr>
          <p:spPr>
            <a:xfrm rot="0" flipH="1">
              <a:off x="1882" y="2718"/>
              <a:ext cx="244" cy="25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31" name=""/>
            <p:cNvSpPr txBox="1"/>
            <p:nvPr/>
          </p:nvSpPr>
          <p:spPr>
            <a:xfrm rot="0">
              <a:off x="4600" y="3903"/>
              <a:ext cx="488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1 </a:t>
              </a:r>
            </a:p>
          </p:txBody>
        </p:sp>
        <p:sp>
          <p:nvSpPr>
            <p:cNvPr id="1049232" name=""/>
            <p:cNvSpPr txBox="1"/>
            <p:nvPr/>
          </p:nvSpPr>
          <p:spPr>
            <a:xfrm rot="0">
              <a:off x="1104" y="1776"/>
              <a:ext cx="488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i="1" lang="en-US">
                  <a:ea typeface="Arial" pitchFamily="0" charset="0"/>
                </a:rPr>
                <a:t>x</a:t>
              </a:r>
              <a:r>
                <a:rPr altLang="zh-CN" baseline="-25000" lang="en-US">
                  <a:ea typeface="Arial" pitchFamily="0" charset="0"/>
                </a:rPr>
                <a:t>2 </a:t>
              </a:r>
            </a:p>
          </p:txBody>
        </p:sp>
        <p:sp>
          <p:nvSpPr>
            <p:cNvPr id="1049233" name=""/>
            <p:cNvSpPr txBox="1"/>
            <p:nvPr/>
          </p:nvSpPr>
          <p:spPr>
            <a:xfrm rot="0">
              <a:off x="2200" y="3521"/>
              <a:ext cx="226" cy="17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altLang="zh-CN" lang="en-US">
                  <a:solidFill>
                    <a:srgbClr val="FF3300"/>
                  </a:solidFill>
                  <a:ea typeface="Arial" pitchFamily="0" charset="0"/>
                </a:rPr>
                <a:t>Q</a:t>
              </a:r>
            </a:p>
          </p:txBody>
        </p:sp>
        <p:sp>
          <p:nvSpPr>
            <p:cNvPr id="1049234" name=""/>
            <p:cNvSpPr/>
            <p:nvPr/>
          </p:nvSpPr>
          <p:spPr>
            <a:xfrm rot="0">
              <a:off x="2699" y="3566"/>
              <a:ext cx="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35" name=""/>
            <p:cNvSpPr/>
            <p:nvPr/>
          </p:nvSpPr>
          <p:spPr>
            <a:xfrm rot="0">
              <a:off x="1429" y="2024"/>
              <a:ext cx="1225" cy="195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36" name=""/>
            <p:cNvSpPr/>
            <p:nvPr/>
          </p:nvSpPr>
          <p:spPr>
            <a:xfrm rot="0">
              <a:off x="1338" y="2686"/>
              <a:ext cx="2358" cy="1225"/>
            </a:xfrm>
            <a:prstGeom prst="line"/>
            <a:noFill/>
            <a:ln w="9525" cap="flat" cmpd="sng">
              <a:solidFill>
                <a:srgbClr val="000099">
                  <a:alpha val="100000"/>
                </a:srgbClr>
              </a:solidFill>
              <a:prstDash val="dash"/>
              <a:round/>
            </a:ln>
          </p:spPr>
        </p:sp>
        <p:sp>
          <p:nvSpPr>
            <p:cNvPr id="1049237" name=""/>
            <p:cNvSpPr/>
            <p:nvPr/>
          </p:nvSpPr>
          <p:spPr>
            <a:xfrm rot="0">
              <a:off x="1338" y="2931"/>
              <a:ext cx="1905" cy="979"/>
            </a:xfrm>
            <a:prstGeom prst="line"/>
            <a:noFill/>
            <a:ln w="9525" cap="flat" cmpd="sng">
              <a:solidFill>
                <a:srgbClr val="000099">
                  <a:alpha val="100000"/>
                </a:srgbClr>
              </a:solidFill>
              <a:prstDash val="dash"/>
              <a:round/>
            </a:ln>
          </p:spPr>
        </p:sp>
        <p:sp>
          <p:nvSpPr>
            <p:cNvPr id="1049238" name=""/>
            <p:cNvSpPr/>
            <p:nvPr/>
          </p:nvSpPr>
          <p:spPr>
            <a:xfrm rot="0">
              <a:off x="1292" y="3004"/>
              <a:ext cx="1905" cy="979"/>
            </a:xfrm>
            <a:prstGeom prst="line"/>
            <a:noFill/>
            <a:ln w="19050" cap="flat" cmpd="sng">
              <a:solidFill>
                <a:srgbClr val="000099">
                  <a:alpha val="100000"/>
                </a:srgbClr>
              </a:solidFill>
              <a:prstDash val="dash"/>
              <a:round/>
            </a:ln>
          </p:spPr>
        </p:sp>
        <p:sp>
          <p:nvSpPr>
            <p:cNvPr id="1049239" name=""/>
            <p:cNvSpPr/>
            <p:nvPr/>
          </p:nvSpPr>
          <p:spPr>
            <a:xfrm rot="0">
              <a:off x="1519" y="2867"/>
              <a:ext cx="1361" cy="108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0" name=""/>
            <p:cNvSpPr/>
            <p:nvPr/>
          </p:nvSpPr>
          <p:spPr>
            <a:xfrm rot="0" flipH="1">
              <a:off x="2018" y="3022"/>
              <a:ext cx="46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1" name=""/>
            <p:cNvSpPr/>
            <p:nvPr/>
          </p:nvSpPr>
          <p:spPr>
            <a:xfrm rot="0" flipH="1">
              <a:off x="2064" y="3113"/>
              <a:ext cx="45" cy="18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2" name=""/>
            <p:cNvSpPr/>
            <p:nvPr/>
          </p:nvSpPr>
          <p:spPr>
            <a:xfrm rot="0" flipH="1">
              <a:off x="2109" y="3203"/>
              <a:ext cx="45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3" name=""/>
            <p:cNvSpPr/>
            <p:nvPr/>
          </p:nvSpPr>
          <p:spPr>
            <a:xfrm rot="0" flipH="1">
              <a:off x="2154" y="3249"/>
              <a:ext cx="46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4" name=""/>
            <p:cNvSpPr/>
            <p:nvPr/>
          </p:nvSpPr>
          <p:spPr>
            <a:xfrm rot="0" flipH="1">
              <a:off x="2200" y="3294"/>
              <a:ext cx="45" cy="13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5" name=""/>
            <p:cNvSpPr/>
            <p:nvPr/>
          </p:nvSpPr>
          <p:spPr>
            <a:xfrm rot="0" flipH="1">
              <a:off x="2245" y="3385"/>
              <a:ext cx="45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6" name=""/>
            <p:cNvSpPr/>
            <p:nvPr/>
          </p:nvSpPr>
          <p:spPr>
            <a:xfrm rot="0" flipH="1">
              <a:off x="2290" y="3430"/>
              <a:ext cx="46" cy="4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7" name=""/>
            <p:cNvSpPr/>
            <p:nvPr/>
          </p:nvSpPr>
          <p:spPr>
            <a:xfrm rot="0">
              <a:off x="2018" y="2976"/>
              <a:ext cx="0" cy="318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8" name=""/>
            <p:cNvSpPr/>
            <p:nvPr/>
          </p:nvSpPr>
          <p:spPr>
            <a:xfrm rot="0">
              <a:off x="2018" y="2931"/>
              <a:ext cx="363" cy="635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9" name=""/>
            <p:cNvSpPr/>
            <p:nvPr/>
          </p:nvSpPr>
          <p:spPr>
            <a:xfrm rot="0">
              <a:off x="2018" y="3249"/>
              <a:ext cx="363" cy="317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3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例</a:t>
            </a:r>
            <a:r>
              <a:rPr altLang="zh-CN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2</a:t>
            </a:r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的标准化</a:t>
            </a:r>
          </a:p>
        </p:txBody>
      </p:sp>
      <p:sp>
        <p:nvSpPr>
          <p:cNvPr id="1049254" name=""/>
          <p:cNvSpPr/>
          <p:nvPr>
            <p:ph type="body" sz="full" idx="1"/>
          </p:nvPr>
        </p:nvSpPr>
        <p:spPr>
          <a:xfrm rot="0">
            <a:off x="457200" y="1700212"/>
            <a:ext cx="8291512" cy="46450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altLang="zh-CN" sz="1900" lang="en-US"/>
              <a:t>	</a:t>
            </a:r>
            <a:r>
              <a:rPr altLang="en-US" sz="1900" lang="zh-CN"/>
              <a:t>引入松弛变量和剩余变量（含义是资源的剩余量）</a:t>
            </a:r>
            <a:r>
              <a:rPr altLang="zh-CN" sz="1900" lang="en-US"/>
              <a:t>  </a:t>
            </a:r>
            <a:r>
              <a:rPr altLang="zh-CN" sz="1900" i="1" lang="en-US"/>
              <a:t>s</a:t>
            </a:r>
            <a:r>
              <a:rPr altLang="zh-CN" baseline="-25000" sz="1900" lang="en-US"/>
              <a:t>1</a:t>
            </a:r>
            <a:r>
              <a:rPr altLang="en-US" sz="1900" lang="zh-CN"/>
              <a:t>，</a:t>
            </a:r>
            <a:r>
              <a:rPr altLang="zh-CN" sz="1900" lang="en-US"/>
              <a:t> </a:t>
            </a:r>
            <a:r>
              <a:rPr altLang="zh-CN" sz="1900" i="1" lang="en-US"/>
              <a:t>s</a:t>
            </a:r>
            <a:r>
              <a:rPr altLang="zh-CN" baseline="-25000" sz="1900" lang="en-US"/>
              <a:t>2</a:t>
            </a:r>
            <a:r>
              <a:rPr altLang="en-US" sz="1900" lang="zh-CN"/>
              <a:t>，</a:t>
            </a:r>
            <a:r>
              <a:rPr altLang="zh-CN" sz="1900" lang="en-US"/>
              <a:t> </a:t>
            </a:r>
            <a:r>
              <a:rPr altLang="zh-CN" sz="1900" i="1" lang="en-US"/>
              <a:t>s</a:t>
            </a:r>
            <a:r>
              <a:rPr altLang="zh-CN" baseline="-25000" sz="1900" lang="en-US"/>
              <a:t>3  </a:t>
            </a:r>
            <a:r>
              <a:rPr altLang="en-US" sz="1900" lang="zh-CN"/>
              <a:t>，模型化为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zh-CN" sz="1900" lang="en-US"/>
              <a:t>     </a:t>
            </a:r>
            <a:r>
              <a:rPr altLang="en-US" sz="1900" lang="zh-CN"/>
              <a:t>目标函数：</a:t>
            </a:r>
            <a:r>
              <a:rPr altLang="zh-CN" sz="1900" lang="en-US"/>
              <a:t>max    -</a:t>
            </a:r>
            <a:r>
              <a:rPr altLang="zh-CN" sz="1900" i="1" lang="en-US"/>
              <a:t>f</a:t>
            </a:r>
            <a:r>
              <a:rPr altLang="zh-CN" sz="1900" lang="en-US"/>
              <a:t> = -2</a:t>
            </a:r>
            <a:r>
              <a:rPr altLang="zh-CN" sz="1900" i="1" lang="en-US"/>
              <a:t> x</a:t>
            </a:r>
            <a:r>
              <a:rPr altLang="zh-CN" baseline="-25000" sz="1900" lang="en-US"/>
              <a:t>1 </a:t>
            </a:r>
            <a:r>
              <a:rPr altLang="zh-CN" sz="1900" lang="en-US"/>
              <a:t>- 3 </a:t>
            </a:r>
            <a:r>
              <a:rPr altLang="zh-CN" sz="1900" i="1" lang="en-US"/>
              <a:t>x</a:t>
            </a:r>
            <a:r>
              <a:rPr altLang="zh-CN" baseline="-25000" sz="1900" lang="en-US"/>
              <a:t>2 </a:t>
            </a:r>
            <a:r>
              <a:rPr altLang="zh-CN" sz="1900" lang="en-US"/>
              <a:t>+   0 </a:t>
            </a:r>
            <a:r>
              <a:rPr altLang="zh-CN" sz="1900" i="1" lang="en-US"/>
              <a:t>s</a:t>
            </a:r>
            <a:r>
              <a:rPr altLang="zh-CN" baseline="-25000" sz="1900" lang="en-US"/>
              <a:t>1</a:t>
            </a:r>
            <a:r>
              <a:rPr altLang="zh-CN" sz="1900" lang="en-US"/>
              <a:t>  +  0 </a:t>
            </a:r>
            <a:r>
              <a:rPr altLang="zh-CN" sz="1900" i="1" lang="en-US"/>
              <a:t>s</a:t>
            </a:r>
            <a:r>
              <a:rPr altLang="zh-CN" baseline="-25000" sz="1900" lang="en-US"/>
              <a:t>2</a:t>
            </a:r>
            <a:r>
              <a:rPr altLang="zh-CN" sz="1900" lang="en-US"/>
              <a:t>  +  0 </a:t>
            </a:r>
            <a:r>
              <a:rPr altLang="zh-CN" sz="1900" i="1" lang="en-US"/>
              <a:t>s</a:t>
            </a:r>
            <a:r>
              <a:rPr altLang="zh-CN" baseline="-25000" sz="1900" lang="en-US"/>
              <a:t>3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en-US" sz="1900" lang="zh-CN"/>
              <a:t>     约束条件：</a:t>
            </a:r>
            <a:r>
              <a:rPr altLang="zh-CN" sz="1900" lang="en-US"/>
              <a:t>s.t.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+ </a:t>
            </a:r>
            <a:r>
              <a:rPr altLang="zh-CN" sz="1900" i="1" lang="en-US"/>
              <a:t>x</a:t>
            </a:r>
            <a:r>
              <a:rPr altLang="zh-CN" baseline="-25000" sz="1900" lang="en-US"/>
              <a:t>2  </a:t>
            </a:r>
            <a:r>
              <a:rPr altLang="zh-CN" sz="1900" lang="en-US"/>
              <a:t>- </a:t>
            </a:r>
            <a:r>
              <a:rPr altLang="zh-CN" sz="1900" i="1" lang="en-US"/>
              <a:t>s</a:t>
            </a:r>
            <a:r>
              <a:rPr altLang="zh-CN" baseline="-25000" sz="1900" lang="en-US"/>
              <a:t>1</a:t>
            </a:r>
            <a:r>
              <a:rPr altLang="zh-CN" sz="1900" lang="en-US"/>
              <a:t>  = 350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zh-CN" sz="1900" lang="en-US"/>
              <a:t> 			        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1  </a:t>
            </a:r>
            <a:r>
              <a:rPr altLang="zh-CN" sz="1900" lang="en-US"/>
              <a:t>- </a:t>
            </a:r>
            <a:r>
              <a:rPr altLang="zh-CN" sz="1900" i="1" lang="en-US"/>
              <a:t>s</a:t>
            </a:r>
            <a:r>
              <a:rPr altLang="zh-CN" baseline="-25000" sz="1900" lang="en-US"/>
              <a:t>2</a:t>
            </a:r>
            <a:r>
              <a:rPr altLang="zh-CN" sz="1900" lang="en-US"/>
              <a:t>  =</a:t>
            </a:r>
            <a:r>
              <a:rPr altLang="zh-CN" baseline="-25000" sz="1900" lang="en-US"/>
              <a:t>  </a:t>
            </a:r>
            <a:r>
              <a:rPr altLang="zh-CN" sz="1900" lang="en-US"/>
              <a:t>125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zh-CN" sz="1900" lang="en-US"/>
              <a:t> 			          2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+ </a:t>
            </a:r>
            <a:r>
              <a:rPr altLang="zh-CN" sz="1900" i="1" lang="en-US"/>
              <a:t>x</a:t>
            </a:r>
            <a:r>
              <a:rPr altLang="zh-CN" baseline="-25000" sz="1900" lang="en-US"/>
              <a:t>2 </a:t>
            </a:r>
            <a:r>
              <a:rPr altLang="zh-CN" sz="1900" lang="en-US"/>
              <a:t>+ </a:t>
            </a:r>
            <a:r>
              <a:rPr altLang="zh-CN" sz="1900" i="1" lang="en-US"/>
              <a:t>s</a:t>
            </a:r>
            <a:r>
              <a:rPr altLang="zh-CN" baseline="-25000" sz="1900" lang="en-US"/>
              <a:t>3</a:t>
            </a:r>
            <a:r>
              <a:rPr altLang="zh-CN" sz="1900" lang="en-US"/>
              <a:t>  = 600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zh-CN" sz="1900" lang="en-US"/>
              <a:t>                                </a:t>
            </a:r>
            <a:r>
              <a:rPr altLang="zh-CN" sz="1900" i="1" lang="en-US"/>
              <a:t>x</a:t>
            </a:r>
            <a:r>
              <a:rPr altLang="zh-CN" baseline="-25000" sz="1900" lang="en-US"/>
              <a:t>1 </a:t>
            </a:r>
            <a:r>
              <a:rPr altLang="zh-CN" sz="1900" lang="en-US"/>
              <a:t>, </a:t>
            </a:r>
            <a:r>
              <a:rPr altLang="zh-CN" sz="1900" i="1" lang="en-US"/>
              <a:t>x</a:t>
            </a:r>
            <a:r>
              <a:rPr altLang="zh-CN" baseline="-25000" sz="1900" lang="en-US"/>
              <a:t>2 </a:t>
            </a:r>
            <a:r>
              <a:rPr altLang="zh-CN" sz="1900" lang="en-US"/>
              <a:t>, </a:t>
            </a:r>
            <a:r>
              <a:rPr altLang="zh-CN" sz="1900" i="1" lang="en-US"/>
              <a:t>s</a:t>
            </a:r>
            <a:r>
              <a:rPr altLang="zh-CN" baseline="-25000" sz="1900" lang="en-US"/>
              <a:t>1</a:t>
            </a:r>
            <a:r>
              <a:rPr altLang="zh-CN" sz="1900" lang="en-US"/>
              <a:t> , </a:t>
            </a:r>
            <a:r>
              <a:rPr altLang="zh-CN" sz="1900" i="1" lang="en-US"/>
              <a:t>s</a:t>
            </a:r>
            <a:r>
              <a:rPr altLang="zh-CN" baseline="-25000" sz="1900" lang="en-US"/>
              <a:t>2  </a:t>
            </a:r>
            <a:r>
              <a:rPr altLang="zh-CN" sz="1900" lang="en-US"/>
              <a:t>, </a:t>
            </a:r>
            <a:r>
              <a:rPr altLang="zh-CN" sz="1900" i="1" lang="en-US"/>
              <a:t>s</a:t>
            </a:r>
            <a:r>
              <a:rPr altLang="zh-CN" baseline="-25000" sz="1900" lang="en-US"/>
              <a:t>3  </a:t>
            </a:r>
            <a:r>
              <a:rPr altLang="en-US" sz="1900" lang="zh-CN"/>
              <a:t>≥ 0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en-US" sz="1900" lang="zh-CN"/>
              <a:t>  </a:t>
            </a:r>
          </a:p>
          <a:p>
            <a:pPr lvl="0">
              <a:spcBef>
                <a:spcPct val="0"/>
              </a:spcBef>
              <a:buFontTx/>
              <a:buNone/>
            </a:pPr>
            <a:r>
              <a:rPr altLang="en-US" sz="1900" lang="zh-CN"/>
              <a:t>对于最优解</a:t>
            </a:r>
            <a:r>
              <a:rPr altLang="zh-CN" sz="1900" lang="en-US"/>
              <a:t>  </a:t>
            </a:r>
            <a:r>
              <a:rPr altLang="zh-CN" sz="1900" i="1" lang="en-US"/>
              <a:t>x</a:t>
            </a:r>
            <a:r>
              <a:rPr altLang="zh-CN" baseline="-25000" sz="1900" lang="en-US"/>
              <a:t>1  </a:t>
            </a:r>
            <a:r>
              <a:rPr altLang="zh-CN" sz="1900" lang="en-US"/>
              <a:t>=250    </a:t>
            </a:r>
            <a:r>
              <a:rPr altLang="zh-CN" sz="1900" i="1" lang="en-US"/>
              <a:t>x</a:t>
            </a:r>
            <a:r>
              <a:rPr altLang="zh-CN" baseline="-25000" sz="1900" lang="en-US"/>
              <a:t>2 </a:t>
            </a:r>
            <a:r>
              <a:rPr altLang="en-US" sz="1900" lang="zh-CN"/>
              <a:t> = 100 ，</a:t>
            </a:r>
            <a:r>
              <a:rPr altLang="zh-CN" sz="1900" lang="en-US"/>
              <a:t> </a:t>
            </a:r>
            <a:r>
              <a:rPr altLang="zh-CN" sz="1900" i="1" lang="en-US"/>
              <a:t>s</a:t>
            </a:r>
            <a:r>
              <a:rPr altLang="zh-CN" baseline="-25000" sz="1900" lang="en-US"/>
              <a:t>1</a:t>
            </a:r>
            <a:r>
              <a:rPr altLang="zh-CN" sz="1900" lang="en-US"/>
              <a:t> = 0   </a:t>
            </a:r>
            <a:r>
              <a:rPr altLang="zh-CN" sz="1900" i="1" lang="en-US"/>
              <a:t>s</a:t>
            </a:r>
            <a:r>
              <a:rPr altLang="zh-CN" baseline="-25000" sz="1900" lang="en-US"/>
              <a:t>2  </a:t>
            </a:r>
            <a:r>
              <a:rPr altLang="zh-CN" sz="1900" lang="en-US"/>
              <a:t>=125   </a:t>
            </a:r>
            <a:r>
              <a:rPr altLang="zh-CN" sz="1900" i="1" lang="en-US"/>
              <a:t>s</a:t>
            </a:r>
            <a:r>
              <a:rPr altLang="zh-CN" baseline="-25000" sz="1900" lang="en-US"/>
              <a:t>3 </a:t>
            </a:r>
            <a:r>
              <a:rPr altLang="en-US" sz="1900" lang="zh-CN"/>
              <a:t>= 0</a:t>
            </a:r>
          </a:p>
          <a:p>
            <a:pPr lvl="0">
              <a:spcBef>
                <a:spcPct val="30000"/>
              </a:spcBef>
              <a:buFontTx/>
              <a:buNone/>
            </a:pPr>
            <a:r>
              <a:rPr altLang="en-US" sz="1900" lang="zh-CN"/>
              <a:t>  说明：购进</a:t>
            </a:r>
            <a:r>
              <a:rPr altLang="zh-CN" sz="1900" lang="en-US"/>
              <a:t>250</a:t>
            </a:r>
            <a:r>
              <a:rPr altLang="en-US" sz="1900" lang="zh-CN"/>
              <a:t>单位</a:t>
            </a:r>
            <a:r>
              <a:rPr altLang="zh-CN" sz="1900" lang="en-US"/>
              <a:t>A</a:t>
            </a:r>
            <a:r>
              <a:rPr altLang="en-US" sz="1900" lang="zh-CN"/>
              <a:t>原料和</a:t>
            </a:r>
            <a:r>
              <a:rPr altLang="zh-CN" sz="1900" lang="en-US"/>
              <a:t>100</a:t>
            </a:r>
            <a:r>
              <a:rPr altLang="en-US" sz="1900" lang="zh-CN"/>
              <a:t>单位</a:t>
            </a:r>
            <a:r>
              <a:rPr altLang="zh-CN" sz="1900" lang="en-US"/>
              <a:t>B</a:t>
            </a:r>
            <a:r>
              <a:rPr altLang="en-US" sz="1900" lang="zh-CN"/>
              <a:t>原料将达到</a:t>
            </a:r>
            <a:r>
              <a:rPr altLang="zh-CN" sz="1900" lang="en-US"/>
              <a:t>A</a:t>
            </a:r>
            <a:r>
              <a:rPr altLang="en-US" sz="1900" lang="zh-CN"/>
              <a:t>和</a:t>
            </a:r>
            <a:r>
              <a:rPr altLang="zh-CN" sz="1900" lang="en-US"/>
              <a:t>B</a:t>
            </a:r>
            <a:r>
              <a:rPr altLang="en-US" sz="1900" lang="zh-CN"/>
              <a:t>的总量最低限，</a:t>
            </a:r>
            <a:r>
              <a:rPr altLang="zh-CN" sz="1900" lang="en-US"/>
              <a:t>	</a:t>
            </a:r>
            <a:r>
              <a:rPr altLang="en-US" sz="1900" lang="zh-CN"/>
              <a:t>也达到加工时间的最高限，但是原料</a:t>
            </a:r>
            <a:r>
              <a:rPr altLang="zh-CN" sz="1900" lang="en-US"/>
              <a:t>A</a:t>
            </a:r>
            <a:r>
              <a:rPr altLang="en-US" sz="1900" lang="zh-CN"/>
              <a:t>购进量超过最低限</a:t>
            </a:r>
            <a:r>
              <a:rPr altLang="zh-CN" sz="1900" lang="en-US"/>
              <a:t>125</a:t>
            </a:r>
            <a:r>
              <a:rPr altLang="en-US" sz="1900" lang="zh-CN"/>
              <a:t>吨。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4">
                                            <p:txEl>
                                              <p:charRg st="351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1049254">
                                            <p:txEl>
                                              <p:charRg st="351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8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pic>
        <p:nvPicPr>
          <p:cNvPr id="209720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538912" y="1535112"/>
            <a:ext cx="1836737" cy="1428750"/>
          </a:xfrm>
          <a:prstGeom prst="rect"/>
          <a:noFill/>
          <a:ln>
            <a:noFill/>
          </a:ln>
        </p:spPr>
      </p:pic>
      <p:sp>
        <p:nvSpPr>
          <p:cNvPr id="1049259" name=""/>
          <p:cNvSpPr/>
          <p:nvPr/>
        </p:nvSpPr>
        <p:spPr>
          <a:xfrm rot="0">
            <a:off x="479425" y="6084887"/>
            <a:ext cx="76200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60" name=""/>
          <p:cNvSpPr/>
          <p:nvPr/>
        </p:nvSpPr>
        <p:spPr>
          <a:xfrm rot="0" flipV="1">
            <a:off x="1089025" y="1208087"/>
            <a:ext cx="0" cy="5410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61" name=""/>
          <p:cNvSpPr/>
          <p:nvPr/>
        </p:nvSpPr>
        <p:spPr>
          <a:xfrm rot="0">
            <a:off x="2536825" y="6084887"/>
            <a:ext cx="0" cy="76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62" name=""/>
          <p:cNvSpPr txBox="1"/>
          <p:nvPr/>
        </p:nvSpPr>
        <p:spPr>
          <a:xfrm rot="0">
            <a:off x="2292350" y="6099175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9263" name=""/>
          <p:cNvSpPr/>
          <p:nvPr/>
        </p:nvSpPr>
        <p:spPr>
          <a:xfrm rot="0">
            <a:off x="4137025" y="6084887"/>
            <a:ext cx="0" cy="76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64" name=""/>
          <p:cNvSpPr txBox="1"/>
          <p:nvPr/>
        </p:nvSpPr>
        <p:spPr>
          <a:xfrm rot="0">
            <a:off x="3984625" y="6084887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4</a:t>
            </a:r>
          </a:p>
        </p:txBody>
      </p:sp>
      <p:sp>
        <p:nvSpPr>
          <p:cNvPr id="1049265" name=""/>
          <p:cNvSpPr/>
          <p:nvPr/>
        </p:nvSpPr>
        <p:spPr>
          <a:xfrm rot="0">
            <a:off x="5813425" y="6084887"/>
            <a:ext cx="0" cy="76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66" name=""/>
          <p:cNvSpPr txBox="1"/>
          <p:nvPr/>
        </p:nvSpPr>
        <p:spPr>
          <a:xfrm rot="0">
            <a:off x="5645150" y="6099175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6</a:t>
            </a:r>
          </a:p>
        </p:txBody>
      </p:sp>
      <p:sp>
        <p:nvSpPr>
          <p:cNvPr id="1049267" name=""/>
          <p:cNvSpPr txBox="1"/>
          <p:nvPr/>
        </p:nvSpPr>
        <p:spPr>
          <a:xfrm rot="0">
            <a:off x="8007350" y="5973762"/>
            <a:ext cx="420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b="0" lang="en-US">
                <a:solidFill>
                  <a:schemeClr val="dk1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268" name=""/>
          <p:cNvSpPr txBox="1"/>
          <p:nvPr/>
        </p:nvSpPr>
        <p:spPr>
          <a:xfrm rot="0">
            <a:off x="631825" y="981075"/>
            <a:ext cx="4730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b="0" sz="2000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9269" name=""/>
          <p:cNvSpPr/>
          <p:nvPr/>
        </p:nvSpPr>
        <p:spPr>
          <a:xfrm rot="0" flipH="1">
            <a:off x="1012825" y="4865687"/>
            <a:ext cx="762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0" name=""/>
          <p:cNvSpPr txBox="1"/>
          <p:nvPr/>
        </p:nvSpPr>
        <p:spPr>
          <a:xfrm rot="0">
            <a:off x="768350" y="4651375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9271" name=""/>
          <p:cNvSpPr/>
          <p:nvPr/>
        </p:nvSpPr>
        <p:spPr>
          <a:xfrm rot="0" flipH="1">
            <a:off x="1012825" y="3798887"/>
            <a:ext cx="762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2" name=""/>
          <p:cNvSpPr txBox="1"/>
          <p:nvPr/>
        </p:nvSpPr>
        <p:spPr>
          <a:xfrm rot="0">
            <a:off x="768350" y="3584575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4</a:t>
            </a:r>
          </a:p>
        </p:txBody>
      </p:sp>
      <p:sp>
        <p:nvSpPr>
          <p:cNvPr id="1049273" name=""/>
          <p:cNvSpPr/>
          <p:nvPr/>
        </p:nvSpPr>
        <p:spPr>
          <a:xfrm rot="0" flipH="1">
            <a:off x="1012825" y="2579687"/>
            <a:ext cx="762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4" name=""/>
          <p:cNvSpPr txBox="1"/>
          <p:nvPr/>
        </p:nvSpPr>
        <p:spPr>
          <a:xfrm rot="0">
            <a:off x="768350" y="2365375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sz="2000" lang="en-US">
                <a:solidFill>
                  <a:schemeClr val="dk1"/>
                </a:solidFill>
                <a:ea typeface="宋体" pitchFamily="0" charset="-122"/>
              </a:rPr>
              <a:t>6</a:t>
            </a:r>
          </a:p>
        </p:txBody>
      </p:sp>
      <p:sp>
        <p:nvSpPr>
          <p:cNvPr id="1049275" name=""/>
          <p:cNvSpPr/>
          <p:nvPr/>
        </p:nvSpPr>
        <p:spPr>
          <a:xfrm rot="0">
            <a:off x="784225" y="4789487"/>
            <a:ext cx="6172200" cy="1600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6" name=""/>
          <p:cNvSpPr/>
          <p:nvPr/>
        </p:nvSpPr>
        <p:spPr>
          <a:xfrm rot="0">
            <a:off x="684212" y="3494087"/>
            <a:ext cx="4191000" cy="3124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7" name=""/>
          <p:cNvSpPr/>
          <p:nvPr/>
        </p:nvSpPr>
        <p:spPr>
          <a:xfrm rot="0">
            <a:off x="936625" y="2274887"/>
            <a:ext cx="1905000" cy="44196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78" name=""/>
          <p:cNvSpPr/>
          <p:nvPr/>
        </p:nvSpPr>
        <p:spPr>
          <a:xfrm rot="0" flipV="1">
            <a:off x="7032625" y="5551487"/>
            <a:ext cx="0" cy="4572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79" name=""/>
          <p:cNvSpPr/>
          <p:nvPr/>
        </p:nvSpPr>
        <p:spPr>
          <a:xfrm rot="0" flipV="1">
            <a:off x="4594225" y="5322887"/>
            <a:ext cx="1524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80" name=""/>
          <p:cNvSpPr/>
          <p:nvPr/>
        </p:nvSpPr>
        <p:spPr>
          <a:xfrm rot="0" flipV="1">
            <a:off x="2613025" y="4484687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81" name=""/>
          <p:cNvSpPr/>
          <p:nvPr/>
        </p:nvSpPr>
        <p:spPr>
          <a:xfrm rot="0" flipV="1">
            <a:off x="1393825" y="3189287"/>
            <a:ext cx="381000" cy="2286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82" name=""/>
          <p:cNvSpPr/>
          <p:nvPr/>
        </p:nvSpPr>
        <p:spPr>
          <a:xfrm rot="0">
            <a:off x="1089025" y="1893887"/>
            <a:ext cx="3810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83" name=""/>
          <p:cNvSpPr/>
          <p:nvPr/>
        </p:nvSpPr>
        <p:spPr>
          <a:xfrm rot="0">
            <a:off x="-396875" y="5518150"/>
            <a:ext cx="3009900" cy="1223962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dash"/>
            <a:round/>
          </a:ln>
        </p:spPr>
      </p:sp>
      <p:sp>
        <p:nvSpPr>
          <p:cNvPr id="1049284" name=""/>
          <p:cNvSpPr/>
          <p:nvPr/>
        </p:nvSpPr>
        <p:spPr>
          <a:xfrm rot="0">
            <a:off x="0" y="4678362"/>
            <a:ext cx="3603625" cy="1711325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dash"/>
            <a:round/>
          </a:ln>
        </p:spPr>
      </p:sp>
      <p:sp>
        <p:nvSpPr>
          <p:cNvPr id="1049285" name=""/>
          <p:cNvSpPr/>
          <p:nvPr/>
        </p:nvSpPr>
        <p:spPr>
          <a:xfrm rot="0">
            <a:off x="1763712" y="3022600"/>
            <a:ext cx="3960812" cy="215900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dash"/>
            <a:round/>
          </a:ln>
        </p:spPr>
      </p:sp>
      <p:sp>
        <p:nvSpPr>
          <p:cNvPr id="1049286" name=""/>
          <p:cNvSpPr/>
          <p:nvPr/>
        </p:nvSpPr>
        <p:spPr>
          <a:xfrm rot="0">
            <a:off x="2268537" y="2374900"/>
            <a:ext cx="3960812" cy="2087562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dash"/>
            <a:round/>
          </a:ln>
        </p:spPr>
      </p:sp>
      <p:sp>
        <p:nvSpPr>
          <p:cNvPr id="1049287" name=""/>
          <p:cNvSpPr txBox="1"/>
          <p:nvPr/>
        </p:nvSpPr>
        <p:spPr>
          <a:xfrm rot="0">
            <a:off x="6443662" y="4754562"/>
            <a:ext cx="2178050" cy="425450"/>
          </a:xfrm>
          <a:prstGeom prst="rect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000" lang="zh-CN">
                <a:solidFill>
                  <a:srgbClr val="FFFF66"/>
                </a:solidFill>
                <a:latin typeface="华文细黑" pitchFamily="0" charset="-122"/>
              </a:rPr>
              <a:t>无界解</a:t>
            </a:r>
            <a:r>
              <a:rPr altLang="zh-CN" sz="2000" lang="en-US">
                <a:solidFill>
                  <a:srgbClr val="FFFF66"/>
                </a:solidFill>
                <a:latin typeface="华文细黑" pitchFamily="0" charset="-122"/>
              </a:rPr>
              <a:t>(</a:t>
            </a:r>
            <a:r>
              <a:rPr altLang="en-US" sz="2000" lang="zh-CN">
                <a:solidFill>
                  <a:srgbClr val="FFFF66"/>
                </a:solidFill>
                <a:latin typeface="华文细黑" pitchFamily="0" charset="-122"/>
              </a:rPr>
              <a:t>无最优解</a:t>
            </a:r>
            <a:r>
              <a:rPr altLang="zh-CN" sz="2000" lang="en-US">
                <a:solidFill>
                  <a:srgbClr val="FFFF66"/>
                </a:solidFill>
                <a:latin typeface="华文细黑" pitchFamily="0" charset="-122"/>
              </a:rPr>
              <a:t>)</a:t>
            </a:r>
          </a:p>
        </p:txBody>
      </p:sp>
      <p:sp>
        <p:nvSpPr>
          <p:cNvPr id="1049288" name=""/>
          <p:cNvSpPr txBox="1"/>
          <p:nvPr/>
        </p:nvSpPr>
        <p:spPr>
          <a:xfrm rot="0">
            <a:off x="6227762" y="1006475"/>
            <a:ext cx="2057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b="0" lang="en-US">
                <a:ea typeface="宋体" pitchFamily="0" charset="-122"/>
              </a:rPr>
              <a:t>max </a:t>
            </a:r>
            <a:r>
              <a:rPr altLang="zh-CN" b="0" i="1" lang="en-US">
                <a:ea typeface="宋体" pitchFamily="0" charset="-122"/>
              </a:rPr>
              <a:t>Z</a:t>
            </a:r>
            <a:r>
              <a:rPr altLang="zh-CN" b="0" lang="en-US">
                <a:ea typeface="宋体" pitchFamily="0" charset="-122"/>
              </a:rPr>
              <a:t>=</a:t>
            </a:r>
            <a:r>
              <a:rPr altLang="zh-CN" b="0" i="1" lang="en-US">
                <a:ea typeface="宋体" pitchFamily="0" charset="-122"/>
              </a:rPr>
              <a:t>x</a:t>
            </a:r>
            <a:r>
              <a:rPr altLang="zh-CN" baseline="-30000" b="0" lang="en-US">
                <a:ea typeface="宋体" pitchFamily="0" charset="-122"/>
              </a:rPr>
              <a:t>1</a:t>
            </a:r>
            <a:r>
              <a:rPr altLang="zh-CN" b="0" lang="en-US">
                <a:ea typeface="宋体" pitchFamily="0" charset="-122"/>
              </a:rPr>
              <a:t>+2</a:t>
            </a:r>
            <a:r>
              <a:rPr altLang="zh-CN" b="0" i="1" lang="en-US">
                <a:ea typeface="宋体" pitchFamily="0" charset="-122"/>
              </a:rPr>
              <a:t>x</a:t>
            </a:r>
            <a:r>
              <a:rPr altLang="zh-CN" baseline="-30000" b="0" lang="en-US">
                <a:ea typeface="宋体" pitchFamily="0" charset="-122"/>
              </a:rPr>
              <a:t>2</a:t>
            </a:r>
          </a:p>
        </p:txBody>
      </p:sp>
      <p:sp>
        <p:nvSpPr>
          <p:cNvPr id="1049289" name=""/>
          <p:cNvSpPr txBox="1"/>
          <p:nvPr/>
        </p:nvSpPr>
        <p:spPr>
          <a:xfrm rot="0">
            <a:off x="5284787" y="1027112"/>
            <a:ext cx="8715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ea typeface="宋体" pitchFamily="0" charset="-122"/>
              </a:rPr>
              <a:t>例</a:t>
            </a:r>
            <a:r>
              <a:rPr altLang="zh-CN" lang="en-US">
                <a:ea typeface="宋体" pitchFamily="0" charset="-122"/>
              </a:rPr>
              <a:t>1.6</a:t>
            </a:r>
          </a:p>
        </p:txBody>
      </p:sp>
      <p:sp>
        <p:nvSpPr>
          <p:cNvPr id="1049290" name=""/>
          <p:cNvSpPr txBox="1"/>
          <p:nvPr/>
        </p:nvSpPr>
        <p:spPr>
          <a:xfrm rot="0">
            <a:off x="2771775" y="4822825"/>
            <a:ext cx="2016125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sz="1600" lang="en-US">
                <a:solidFill>
                  <a:schemeClr val="dk1"/>
                </a:solidFill>
              </a:rPr>
              <a:t>x1+x2=4(≥)</a:t>
            </a:r>
          </a:p>
        </p:txBody>
      </p:sp>
      <p:sp>
        <p:nvSpPr>
          <p:cNvPr id="1049291" name=""/>
          <p:cNvSpPr txBox="1"/>
          <p:nvPr/>
        </p:nvSpPr>
        <p:spPr>
          <a:xfrm rot="0">
            <a:off x="5003800" y="5614987"/>
            <a:ext cx="2376487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sz="1600" lang="en-US">
                <a:solidFill>
                  <a:schemeClr val="dk1"/>
                </a:solidFill>
              </a:rPr>
              <a:t>x1+3x2=6(≥)</a:t>
            </a:r>
          </a:p>
        </p:txBody>
      </p:sp>
      <p:sp>
        <p:nvSpPr>
          <p:cNvPr id="1049292" name=""/>
          <p:cNvSpPr txBox="1"/>
          <p:nvPr/>
        </p:nvSpPr>
        <p:spPr>
          <a:xfrm rot="0">
            <a:off x="1116012" y="2517775"/>
            <a:ext cx="2160587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sz="1600" lang="en-US">
                <a:solidFill>
                  <a:schemeClr val="dk1"/>
                </a:solidFill>
              </a:rPr>
              <a:t>3x1+x2=6(≥)</a:t>
            </a:r>
          </a:p>
        </p:txBody>
      </p:sp>
      <p:sp>
        <p:nvSpPr>
          <p:cNvPr id="1049293" name=""/>
          <p:cNvSpPr/>
          <p:nvPr/>
        </p:nvSpPr>
        <p:spPr>
          <a:xfrm rot="0" flipH="1">
            <a:off x="252412" y="5657850"/>
            <a:ext cx="395287" cy="3048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294" name=""/>
          <p:cNvSpPr txBox="1"/>
          <p:nvPr/>
        </p:nvSpPr>
        <p:spPr>
          <a:xfrm rot="0">
            <a:off x="204787" y="539750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FF3300"/>
                </a:solidFill>
                <a:ea typeface="宋体" pitchFamily="0" charset="-122"/>
              </a:rPr>
              <a:t> max Z</a:t>
            </a:r>
          </a:p>
        </p:txBody>
      </p:sp>
      <p:sp>
        <p:nvSpPr>
          <p:cNvPr id="1049295" name=""/>
          <p:cNvSpPr txBox="1"/>
          <p:nvPr/>
        </p:nvSpPr>
        <p:spPr>
          <a:xfrm rot="0">
            <a:off x="-100012" y="5886450"/>
            <a:ext cx="838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altLang="zh-CN" sz="1600" lang="en-US">
                <a:solidFill>
                  <a:srgbClr val="0000FF"/>
                </a:solidFill>
                <a:ea typeface="宋体" pitchFamily="0" charset="-122"/>
              </a:rPr>
              <a:t> min Z</a:t>
            </a:r>
          </a:p>
        </p:txBody>
      </p:sp>
      <p:sp>
        <p:nvSpPr>
          <p:cNvPr id="1049296" name=""/>
          <p:cNvSpPr/>
          <p:nvPr/>
        </p:nvSpPr>
        <p:spPr>
          <a:xfrm rot="0">
            <a:off x="1042987" y="6046787"/>
            <a:ext cx="114300" cy="114300"/>
          </a:xfrm>
          <a:prstGeom prst="ellipse"/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altLang="en-US" sz="1200" lang="zh-CN">
              <a:solidFill>
                <a:schemeClr val="dk1"/>
              </a:solidFill>
              <a:ea typeface="宋体" pitchFamily="0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1"/>
                                        <p:tgtEl>
                                          <p:spTgt spid="209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5"/>
                                        <p:tgtEl>
                                          <p:spTgt spid="10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7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id="22" nodeType="after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24"/>
                                        <p:tgtEl>
                                          <p:spTgt spid="10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2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id="3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36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9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id="4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46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fill="hold" id="5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3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4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56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8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9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0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fill="hold" id="61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3"/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4"/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6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9"/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0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fill="hold" id="71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5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7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8"/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fill="hold" id="81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3"/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4"/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5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0" id="8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8"/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9"/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94"/>
                                        <p:tgtEl>
                                          <p:spTgt spid="10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 nodeType="clickPar">
                      <p:stCondLst>
                        <p:cond delay="indefinite"/>
                      </p:stCondLst>
                      <p:childTnLst>
                        <p:par>
                          <p:cTn fill="hold" id="9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99"/>
                                        <p:tgtEl>
                                          <p:spTgt spid="10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 nodeType="clickPar">
                      <p:stCondLst>
                        <p:cond delay="indefinite"/>
                      </p:stCondLst>
                      <p:childTnLst>
                        <p:par>
                          <p:cTn fill="hold" id="10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04"/>
                                        <p:tgtEl>
                                          <p:spTgt spid="104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09"/>
                                        <p:tgtEl>
                                          <p:spTgt spid="10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 nodeType="clickPar">
                      <p:stCondLst>
                        <p:cond delay="indefinite"/>
                      </p:stCondLst>
                      <p:childTnLst>
                        <p:par>
                          <p:cTn fill="hold" id="1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14"/>
                                        <p:tgtEl>
                                          <p:spTgt spid="10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 nodeType="clickPar">
                      <p:stCondLst>
                        <p:cond delay="indefinite"/>
                      </p:stCondLst>
                      <p:childTnLst>
                        <p:par>
                          <p:cTn fill="hold" id="1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19"/>
                                        <p:tgtEl>
                                          <p:spTgt spid="10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0" nodeType="clickPar">
                      <p:stCondLst>
                        <p:cond delay="indefinite"/>
                      </p:stCondLst>
                      <p:childTnLst>
                        <p:par>
                          <p:cTn fill="hold" id="1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24"/>
                                        <p:tgtEl>
                                          <p:spTgt spid="10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 nodeType="clickPar">
                      <p:stCondLst>
                        <p:cond delay="indefinite"/>
                      </p:stCondLst>
                      <p:childTnLst>
                        <p:par>
                          <p:cTn fill="hold" id="1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29"/>
                                        <p:tgtEl>
                                          <p:spTgt spid="10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0" nodeType="clickPar">
                      <p:stCondLst>
                        <p:cond delay="indefinite"/>
                      </p:stCondLst>
                      <p:childTnLst>
                        <p:par>
                          <p:cTn fill="hold" id="1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34"/>
                                        <p:tgtEl>
                                          <p:spTgt spid="10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 nodeType="clickPar">
                      <p:stCondLst>
                        <p:cond delay="indefinite"/>
                      </p:stCondLst>
                      <p:childTnLst>
                        <p:par>
                          <p:cTn fill="hold" id="1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39"/>
                                        <p:tgtEl>
                                          <p:spTgt spid="10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0" nodeType="clickPar">
                      <p:stCondLst>
                        <p:cond delay="indefinite"/>
                      </p:stCondLst>
                      <p:childTnLst>
                        <p:par>
                          <p:cTn fill="hold" id="1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44"/>
                                        <p:tgtEl>
                                          <p:spTgt spid="10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 nodeType="clickPar">
                      <p:stCondLst>
                        <p:cond delay="indefinite"/>
                      </p:stCondLst>
                      <p:childTnLst>
                        <p:par>
                          <p:cTn fill="hold" id="1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49"/>
                                        <p:tgtEl>
                                          <p:spTgt spid="10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0" nodeType="clickPar">
                      <p:stCondLst>
                        <p:cond delay="indefinite"/>
                      </p:stCondLst>
                      <p:childTnLst>
                        <p:par>
                          <p:cTn fill="hold" id="1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2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4"/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5"/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6" nodeType="clickPar">
                      <p:stCondLst>
                        <p:cond delay="indefinite"/>
                      </p:stCondLst>
                      <p:childTnLst>
                        <p:par>
                          <p:cTn fill="hold" id="1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8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60"/>
                                        <p:tgtEl>
                                          <p:spTgt spid="10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1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6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4"/>
                                        <p:tgtEl>
                                          <p:spTgt spid="10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5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8"/>
                                        <p:tgtEl>
                                          <p:spTgt spid="10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9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7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62" grpId="0" uiExpand="0" build="whole"/>
      <p:bldP spid="1049264" grpId="0" uiExpand="0" build="whole"/>
      <p:bldP spid="1049266" grpId="0" uiExpand="0" build="whole"/>
      <p:bldP spid="1049267" grpId="0" uiExpand="0" build="whole"/>
      <p:bldP spid="1049268" grpId="0" uiExpand="0" build="whole"/>
      <p:bldP spid="1049270" grpId="0" uiExpand="0" build="whole"/>
      <p:bldP spid="1049272" grpId="0" uiExpand="0" build="whole"/>
      <p:bldP spid="1049274" grpId="0" uiExpand="0" build="whole"/>
      <p:bldP spid="1049287" grpId="0" uiExpand="0" build="whole" animBg="1"/>
      <p:bldP spid="1049288" grpId="0" uiExpand="0" build="whole"/>
      <p:bldP spid="1049294" grpId="0" uiExpand="0" build="whole"/>
      <p:bldP spid="1049295" grpId="0" uiExpand="0" build="whole"/>
      <p:bldP spid="1049296" grpId="0" uiExpand="0" build="whol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97" name=""/>
          <p:cNvSpPr/>
          <p:nvPr/>
        </p:nvSpPr>
        <p:spPr>
          <a:xfrm rot="0">
            <a:off x="828675" y="6200775"/>
            <a:ext cx="73152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98" name=""/>
          <p:cNvSpPr/>
          <p:nvPr/>
        </p:nvSpPr>
        <p:spPr>
          <a:xfrm rot="0" flipV="1">
            <a:off x="1133475" y="561975"/>
            <a:ext cx="0" cy="5867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99" name=""/>
          <p:cNvSpPr txBox="1"/>
          <p:nvPr/>
        </p:nvSpPr>
        <p:spPr>
          <a:xfrm rot="0">
            <a:off x="7823200" y="6089650"/>
            <a:ext cx="438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lang="en-US">
                <a:solidFill>
                  <a:schemeClr val="dk1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300" name=""/>
          <p:cNvSpPr txBox="1"/>
          <p:nvPr/>
        </p:nvSpPr>
        <p:spPr>
          <a:xfrm rot="0">
            <a:off x="1209675" y="333375"/>
            <a:ext cx="420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sz="2000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</p:txBody>
      </p:sp>
      <p:sp>
        <p:nvSpPr>
          <p:cNvPr id="1049301" name=""/>
          <p:cNvSpPr txBox="1"/>
          <p:nvPr/>
        </p:nvSpPr>
        <p:spPr>
          <a:xfrm rot="0">
            <a:off x="812800" y="6089650"/>
            <a:ext cx="4048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i="1" lang="en-US">
                <a:solidFill>
                  <a:schemeClr val="dk1"/>
                </a:solidFill>
                <a:ea typeface="宋体" pitchFamily="0" charset="-122"/>
              </a:rPr>
              <a:t>O</a:t>
            </a:r>
          </a:p>
        </p:txBody>
      </p:sp>
      <p:sp>
        <p:nvSpPr>
          <p:cNvPr id="1049302" name=""/>
          <p:cNvSpPr/>
          <p:nvPr/>
        </p:nvSpPr>
        <p:spPr>
          <a:xfrm rot="0">
            <a:off x="2505075" y="6200775"/>
            <a:ext cx="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03" name=""/>
          <p:cNvSpPr txBox="1"/>
          <p:nvPr/>
        </p:nvSpPr>
        <p:spPr>
          <a:xfrm rot="0">
            <a:off x="2276475" y="6249987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10</a:t>
            </a:r>
          </a:p>
        </p:txBody>
      </p:sp>
      <p:sp>
        <p:nvSpPr>
          <p:cNvPr id="1049304" name=""/>
          <p:cNvSpPr/>
          <p:nvPr/>
        </p:nvSpPr>
        <p:spPr>
          <a:xfrm rot="0">
            <a:off x="3800475" y="6200775"/>
            <a:ext cx="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05" name=""/>
          <p:cNvSpPr txBox="1"/>
          <p:nvPr/>
        </p:nvSpPr>
        <p:spPr>
          <a:xfrm rot="0">
            <a:off x="3571875" y="6200775"/>
            <a:ext cx="4889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20</a:t>
            </a:r>
          </a:p>
        </p:txBody>
      </p:sp>
      <p:sp>
        <p:nvSpPr>
          <p:cNvPr id="1049306" name=""/>
          <p:cNvSpPr/>
          <p:nvPr/>
        </p:nvSpPr>
        <p:spPr>
          <a:xfrm rot="0">
            <a:off x="4943475" y="6200775"/>
            <a:ext cx="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07" name=""/>
          <p:cNvSpPr txBox="1"/>
          <p:nvPr/>
        </p:nvSpPr>
        <p:spPr>
          <a:xfrm rot="0">
            <a:off x="4714875" y="6249987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30</a:t>
            </a:r>
          </a:p>
        </p:txBody>
      </p:sp>
      <p:sp>
        <p:nvSpPr>
          <p:cNvPr id="1049308" name=""/>
          <p:cNvSpPr/>
          <p:nvPr/>
        </p:nvSpPr>
        <p:spPr>
          <a:xfrm rot="0">
            <a:off x="6010275" y="6200775"/>
            <a:ext cx="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09" name=""/>
          <p:cNvSpPr txBox="1"/>
          <p:nvPr/>
        </p:nvSpPr>
        <p:spPr>
          <a:xfrm rot="0">
            <a:off x="5781675" y="6276975"/>
            <a:ext cx="4889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40</a:t>
            </a:r>
          </a:p>
        </p:txBody>
      </p:sp>
      <p:sp>
        <p:nvSpPr>
          <p:cNvPr id="1049310" name=""/>
          <p:cNvSpPr/>
          <p:nvPr/>
        </p:nvSpPr>
        <p:spPr>
          <a:xfrm rot="0" flipH="1">
            <a:off x="981075" y="5057775"/>
            <a:ext cx="152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1" name=""/>
          <p:cNvSpPr txBox="1"/>
          <p:nvPr/>
        </p:nvSpPr>
        <p:spPr>
          <a:xfrm rot="0">
            <a:off x="660400" y="49196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10</a:t>
            </a:r>
          </a:p>
        </p:txBody>
      </p:sp>
      <p:sp>
        <p:nvSpPr>
          <p:cNvPr id="1049312" name=""/>
          <p:cNvSpPr/>
          <p:nvPr/>
        </p:nvSpPr>
        <p:spPr>
          <a:xfrm rot="0" flipH="1">
            <a:off x="981075" y="3914775"/>
            <a:ext cx="152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3" name=""/>
          <p:cNvSpPr txBox="1"/>
          <p:nvPr/>
        </p:nvSpPr>
        <p:spPr>
          <a:xfrm rot="0">
            <a:off x="584200" y="37004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20</a:t>
            </a:r>
          </a:p>
        </p:txBody>
      </p:sp>
      <p:sp>
        <p:nvSpPr>
          <p:cNvPr id="1049314" name=""/>
          <p:cNvSpPr/>
          <p:nvPr/>
        </p:nvSpPr>
        <p:spPr>
          <a:xfrm rot="0" flipH="1">
            <a:off x="981075" y="2924175"/>
            <a:ext cx="152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5" name=""/>
          <p:cNvSpPr txBox="1"/>
          <p:nvPr/>
        </p:nvSpPr>
        <p:spPr>
          <a:xfrm rot="0">
            <a:off x="660400" y="27098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30</a:t>
            </a:r>
          </a:p>
        </p:txBody>
      </p:sp>
      <p:sp>
        <p:nvSpPr>
          <p:cNvPr id="1049316" name=""/>
          <p:cNvSpPr/>
          <p:nvPr/>
        </p:nvSpPr>
        <p:spPr>
          <a:xfrm rot="0" flipH="1">
            <a:off x="981075" y="1857375"/>
            <a:ext cx="152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7" name=""/>
          <p:cNvSpPr txBox="1"/>
          <p:nvPr/>
        </p:nvSpPr>
        <p:spPr>
          <a:xfrm rot="0">
            <a:off x="660400" y="16430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40</a:t>
            </a:r>
          </a:p>
        </p:txBody>
      </p:sp>
      <p:sp>
        <p:nvSpPr>
          <p:cNvPr id="1049318" name=""/>
          <p:cNvSpPr/>
          <p:nvPr/>
        </p:nvSpPr>
        <p:spPr>
          <a:xfrm rot="0">
            <a:off x="981075" y="1628775"/>
            <a:ext cx="3200400" cy="51816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9" name=""/>
          <p:cNvSpPr/>
          <p:nvPr/>
        </p:nvSpPr>
        <p:spPr>
          <a:xfrm rot="0">
            <a:off x="447675" y="3457575"/>
            <a:ext cx="5486400" cy="3352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20" name=""/>
          <p:cNvSpPr/>
          <p:nvPr/>
        </p:nvSpPr>
        <p:spPr>
          <a:xfrm rot="0" flipH="1">
            <a:off x="981075" y="942975"/>
            <a:ext cx="152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21" name=""/>
          <p:cNvSpPr txBox="1"/>
          <p:nvPr/>
        </p:nvSpPr>
        <p:spPr>
          <a:xfrm rot="0">
            <a:off x="660400" y="7286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50</a:t>
            </a:r>
          </a:p>
        </p:txBody>
      </p:sp>
      <p:sp>
        <p:nvSpPr>
          <p:cNvPr id="1049322" name=""/>
          <p:cNvSpPr/>
          <p:nvPr/>
        </p:nvSpPr>
        <p:spPr>
          <a:xfrm rot="0">
            <a:off x="7077075" y="6200775"/>
            <a:ext cx="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23" name=""/>
          <p:cNvSpPr txBox="1"/>
          <p:nvPr/>
        </p:nvSpPr>
        <p:spPr>
          <a:xfrm rot="0">
            <a:off x="6908800" y="6215062"/>
            <a:ext cx="43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chemeClr val="dk1"/>
                </a:solidFill>
                <a:ea typeface="宋体" pitchFamily="0" charset="-122"/>
              </a:rPr>
              <a:t>50</a:t>
            </a:r>
          </a:p>
        </p:txBody>
      </p:sp>
      <p:sp>
        <p:nvSpPr>
          <p:cNvPr id="1049324" name=""/>
          <p:cNvSpPr/>
          <p:nvPr/>
        </p:nvSpPr>
        <p:spPr>
          <a:xfrm rot="0" flipV="1">
            <a:off x="1514475" y="790575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25" name=""/>
          <p:cNvSpPr/>
          <p:nvPr/>
        </p:nvSpPr>
        <p:spPr>
          <a:xfrm rot="0" flipH="1">
            <a:off x="3114675" y="5743575"/>
            <a:ext cx="381000" cy="152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26" name=""/>
          <p:cNvSpPr/>
          <p:nvPr/>
        </p:nvSpPr>
        <p:spPr>
          <a:xfrm rot="0" flipH="1">
            <a:off x="1666875" y="4371975"/>
            <a:ext cx="228600" cy="2286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27" name=""/>
          <p:cNvSpPr txBox="1"/>
          <p:nvPr/>
        </p:nvSpPr>
        <p:spPr>
          <a:xfrm rot="0">
            <a:off x="5724525" y="3821112"/>
            <a:ext cx="2736850" cy="396875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000" lang="zh-CN">
                <a:solidFill>
                  <a:srgbClr val="FFFF66"/>
                </a:solidFill>
              </a:rPr>
              <a:t>无可行解</a:t>
            </a:r>
            <a:r>
              <a:rPr altLang="zh-CN" sz="2000" lang="en-US">
                <a:solidFill>
                  <a:srgbClr val="FFFF66"/>
                </a:solidFill>
              </a:rPr>
              <a:t>(</a:t>
            </a:r>
            <a:r>
              <a:rPr altLang="en-US" sz="2000" lang="zh-CN">
                <a:solidFill>
                  <a:srgbClr val="FFFF66"/>
                </a:solidFill>
              </a:rPr>
              <a:t>即无最优解</a:t>
            </a:r>
            <a:r>
              <a:rPr altLang="zh-CN" sz="2000" lang="en-US">
                <a:solidFill>
                  <a:srgbClr val="FFFF66"/>
                </a:solidFill>
              </a:rPr>
              <a:t>)</a:t>
            </a:r>
          </a:p>
        </p:txBody>
      </p:sp>
      <p:sp>
        <p:nvSpPr>
          <p:cNvPr id="1049328" name=""/>
          <p:cNvSpPr/>
          <p:nvPr/>
        </p:nvSpPr>
        <p:spPr>
          <a:xfrm rot="0" flipV="1">
            <a:off x="2276475" y="1552575"/>
            <a:ext cx="4572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29" name=""/>
          <p:cNvSpPr/>
          <p:nvPr/>
        </p:nvSpPr>
        <p:spPr>
          <a:xfrm rot="0" flipV="1">
            <a:off x="3343275" y="2466975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30" name=""/>
          <p:cNvSpPr/>
          <p:nvPr/>
        </p:nvSpPr>
        <p:spPr>
          <a:xfrm rot="0" flipV="1">
            <a:off x="4333875" y="3381375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31" name=""/>
          <p:cNvSpPr/>
          <p:nvPr/>
        </p:nvSpPr>
        <p:spPr>
          <a:xfrm rot="0" flipV="1">
            <a:off x="5553075" y="4524375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332" name=""/>
          <p:cNvSpPr/>
          <p:nvPr/>
        </p:nvSpPr>
        <p:spPr>
          <a:xfrm rot="0" flipV="1">
            <a:off x="6619875" y="5438775"/>
            <a:ext cx="304800" cy="3810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grpSp>
        <p:nvGrpSpPr>
          <p:cNvPr id="160" name=""/>
          <p:cNvGrpSpPr/>
          <p:nvPr/>
        </p:nvGrpSpPr>
        <p:grpSpPr>
          <a:xfrm rot="0">
            <a:off x="828675" y="3838575"/>
            <a:ext cx="3589337" cy="2362200"/>
            <a:chOff x="768" y="2208"/>
            <a:chExt cx="2261" cy="1488"/>
          </a:xfrm>
        </p:grpSpPr>
        <p:sp>
          <p:nvSpPr>
            <p:cNvPr id="1049333" name=""/>
            <p:cNvSpPr/>
            <p:nvPr/>
          </p:nvSpPr>
          <p:spPr>
            <a:xfrm rot="0">
              <a:off x="960" y="2208"/>
              <a:ext cx="1680" cy="1488"/>
            </a:xfrm>
            <a:prstGeom prst="rtTriangle"/>
            <a:solidFill>
              <a:srgbClr val="3333FF">
                <a:alpha val="89803"/>
              </a:srgbClr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34" name=""/>
            <p:cNvSpPr/>
            <p:nvPr/>
          </p:nvSpPr>
          <p:spPr>
            <a:xfrm rot="2506347">
              <a:off x="768" y="2736"/>
              <a:ext cx="2261" cy="295"/>
            </a:xfrm>
            <a:prstGeom prst="triangle">
              <a:avLst>
                <a:gd name="adj" fmla="val 63731"/>
              </a:avLst>
            </a:prstGeom>
            <a:solidFill>
              <a:srgbClr val="3333FF">
                <a:alpha val="89803"/>
              </a:srgbClr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</p:grpSp>
      <p:sp>
        <p:nvSpPr>
          <p:cNvPr id="1049335" name=""/>
          <p:cNvSpPr/>
          <p:nvPr/>
        </p:nvSpPr>
        <p:spPr>
          <a:xfrm rot="0">
            <a:off x="981075" y="790575"/>
            <a:ext cx="6553200" cy="5867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61" name=""/>
          <p:cNvGrpSpPr/>
          <p:nvPr/>
        </p:nvGrpSpPr>
        <p:grpSpPr>
          <a:xfrm rot="0">
            <a:off x="1133475" y="942975"/>
            <a:ext cx="6781800" cy="5257800"/>
            <a:chOff x="960" y="384"/>
            <a:chExt cx="4272" cy="3312"/>
          </a:xfrm>
        </p:grpSpPr>
        <p:sp>
          <p:nvSpPr>
            <p:cNvPr id="1049336" name=""/>
            <p:cNvSpPr/>
            <p:nvPr/>
          </p:nvSpPr>
          <p:spPr>
            <a:xfrm rot="13283997">
              <a:off x="1216" y="612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37" name=""/>
            <p:cNvSpPr/>
            <p:nvPr/>
          </p:nvSpPr>
          <p:spPr>
            <a:xfrm rot="13283997">
              <a:off x="1600" y="948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38" name=""/>
            <p:cNvSpPr/>
            <p:nvPr/>
          </p:nvSpPr>
          <p:spPr>
            <a:xfrm rot="13283997">
              <a:off x="1984" y="1284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39" name=""/>
            <p:cNvSpPr/>
            <p:nvPr/>
          </p:nvSpPr>
          <p:spPr>
            <a:xfrm rot="13283997">
              <a:off x="2304" y="1584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0" name=""/>
            <p:cNvSpPr/>
            <p:nvPr/>
          </p:nvSpPr>
          <p:spPr>
            <a:xfrm rot="13283997">
              <a:off x="960" y="384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1" name=""/>
            <p:cNvSpPr/>
            <p:nvPr/>
          </p:nvSpPr>
          <p:spPr>
            <a:xfrm rot="13283997">
              <a:off x="2592" y="1872"/>
              <a:ext cx="528" cy="180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2" name=""/>
            <p:cNvSpPr/>
            <p:nvPr/>
          </p:nvSpPr>
          <p:spPr>
            <a:xfrm rot="13283997">
              <a:off x="2976" y="2208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3" name=""/>
            <p:cNvSpPr/>
            <p:nvPr/>
          </p:nvSpPr>
          <p:spPr>
            <a:xfrm rot="13283997">
              <a:off x="3360" y="2544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4" name=""/>
            <p:cNvSpPr/>
            <p:nvPr/>
          </p:nvSpPr>
          <p:spPr>
            <a:xfrm rot="13283997">
              <a:off x="3744" y="2880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5" name=""/>
            <p:cNvSpPr/>
            <p:nvPr/>
          </p:nvSpPr>
          <p:spPr>
            <a:xfrm rot="13283997">
              <a:off x="4272" y="3360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6" name=""/>
            <p:cNvSpPr/>
            <p:nvPr/>
          </p:nvSpPr>
          <p:spPr>
            <a:xfrm rot="0">
              <a:off x="4656" y="3504"/>
              <a:ext cx="576" cy="192"/>
            </a:xfrm>
            <a:prstGeom prst="flowChartManualInpu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47" name=""/>
            <p:cNvSpPr/>
            <p:nvPr/>
          </p:nvSpPr>
          <p:spPr>
            <a:xfrm rot="13283997">
              <a:off x="3984" y="3072"/>
              <a:ext cx="528" cy="192"/>
            </a:xfrm>
            <a:prstGeom prst="flowChartDocument"/>
            <a:solidFill>
              <a:srgbClr val="FFFF00">
                <a:alpha val="50195"/>
              </a:srgbClr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</p:grpSp>
      <p:pic>
        <p:nvPicPr>
          <p:cNvPr id="209720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56325" y="1266825"/>
            <a:ext cx="2235200" cy="1595437"/>
          </a:xfrm>
          <a:prstGeom prst="rect"/>
          <a:noFill/>
          <a:ln>
            <a:noFill/>
          </a:ln>
        </p:spPr>
      </p:pic>
      <p:sp>
        <p:nvSpPr>
          <p:cNvPr id="1049348" name=""/>
          <p:cNvSpPr txBox="1"/>
          <p:nvPr/>
        </p:nvSpPr>
        <p:spPr>
          <a:xfrm rot="0">
            <a:off x="5580062" y="809625"/>
            <a:ext cx="29527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ea typeface="宋体" pitchFamily="0" charset="-122"/>
              </a:rPr>
              <a:t>max Z=3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30000" lang="en-US">
                <a:ea typeface="宋体" pitchFamily="0" charset="-122"/>
              </a:rPr>
              <a:t>1</a:t>
            </a:r>
            <a:r>
              <a:rPr altLang="zh-CN" lang="en-US">
                <a:ea typeface="宋体" pitchFamily="0" charset="-122"/>
              </a:rPr>
              <a:t>+4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30000" lang="en-US">
                <a:ea typeface="宋体" pitchFamily="0" charset="-122"/>
              </a:rPr>
              <a:t>2</a:t>
            </a:r>
          </a:p>
        </p:txBody>
      </p:sp>
      <p:sp>
        <p:nvSpPr>
          <p:cNvPr id="1049349" name=""/>
          <p:cNvSpPr txBox="1"/>
          <p:nvPr/>
        </p:nvSpPr>
        <p:spPr>
          <a:xfrm rot="0">
            <a:off x="4995862" y="809625"/>
            <a:ext cx="8715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ea typeface="宋体" pitchFamily="0" charset="-122"/>
              </a:rPr>
              <a:t>例</a:t>
            </a:r>
            <a:r>
              <a:rPr altLang="zh-CN" lang="en-US">
                <a:ea typeface="宋体" pitchFamily="0" charset="-122"/>
              </a:rPr>
              <a:t>1.7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1"/>
                                        <p:tgtEl>
                                          <p:spTgt spid="10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5"/>
                                        <p:tgtEl>
                                          <p:spTgt spid="104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9"/>
                                        <p:tgtEl>
                                          <p:spTgt spid="104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23"/>
                                        <p:tgtEl>
                                          <p:spTgt spid="104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fill="hold" id="25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27"/>
                                        <p:tgtEl>
                                          <p:spTgt spid="104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id="29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1"/>
                                        <p:tgtEl>
                                          <p:spTgt spid="104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fill="hold" id="33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5"/>
                                        <p:tgtEl>
                                          <p:spTgt spid="104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id="37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9"/>
                                        <p:tgtEl>
                                          <p:spTgt spid="104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id="41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43"/>
                                        <p:tgtEl>
                                          <p:spTgt spid="104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fill="hold" id="45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47"/>
                                        <p:tgtEl>
                                          <p:spTgt spid="104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 nodeType="clickPar">
                      <p:stCondLst>
                        <p:cond delay="indefinite"/>
                      </p:stCondLst>
                      <p:childTnLst>
                        <p:par>
                          <p:cTn fill="hold" id="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2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 nodeType="clickPar">
                      <p:stCondLst>
                        <p:cond delay="indefinite"/>
                      </p:stCondLst>
                      <p:childTnLst>
                        <p:par>
                          <p:cTn fill="hold" id="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7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 nodeType="clickPar">
                      <p:stCondLst>
                        <p:cond delay="indefinite"/>
                      </p:stCondLst>
                      <p:childTnLst>
                        <p:par>
                          <p:cTn fill="hold" id="5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62"/>
                                        <p:tgtEl>
                                          <p:spTgt spid="104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7" grpId="0" uiExpand="0" build="whol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0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图解法</a:t>
            </a:r>
          </a:p>
        </p:txBody>
      </p:sp>
      <p:sp>
        <p:nvSpPr>
          <p:cNvPr id="1049351" name=""/>
          <p:cNvSpPr txBox="1"/>
          <p:nvPr/>
        </p:nvSpPr>
        <p:spPr>
          <a:xfrm rot="0">
            <a:off x="611187" y="1738312"/>
            <a:ext cx="7489825" cy="3606800"/>
          </a:xfrm>
          <a:prstGeom prst="rect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003300"/>
                </a:solidFill>
              </a:rPr>
              <a:t>	</a:t>
            </a:r>
            <a:r>
              <a:rPr altLang="en-US" lang="zh-CN">
                <a:solidFill>
                  <a:srgbClr val="003300"/>
                </a:solidFill>
              </a:rPr>
              <a:t>学习要点：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	</a:t>
            </a:r>
            <a:r>
              <a:rPr altLang="zh-CN" lang="en-US">
                <a:solidFill>
                  <a:srgbClr val="003300"/>
                </a:solidFill>
              </a:rPr>
              <a:t>1. </a:t>
            </a:r>
            <a:r>
              <a:rPr altLang="en-US" lang="zh-CN">
                <a:solidFill>
                  <a:srgbClr val="003300"/>
                </a:solidFill>
              </a:rPr>
              <a:t>通过图解法了解线性规划有几种解的形式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（</a:t>
            </a:r>
            <a:r>
              <a:rPr altLang="en-US" i="1" lang="zh-CN">
                <a:solidFill>
                  <a:srgbClr val="FF0000"/>
                </a:solidFill>
              </a:rPr>
              <a:t>唯一最优解；无穷多最优解；无界解；无可行解</a:t>
            </a:r>
            <a:r>
              <a:rPr altLang="en-US" lang="zh-CN">
                <a:solidFill>
                  <a:srgbClr val="003300"/>
                </a:solidFill>
              </a:rPr>
              <a:t>）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660066"/>
                </a:solidFill>
              </a:rPr>
              <a:t>	2. </a:t>
            </a:r>
            <a:r>
              <a:rPr altLang="en-US" lang="zh-CN">
                <a:solidFill>
                  <a:srgbClr val="003300"/>
                </a:solidFill>
              </a:rPr>
              <a:t>作图的关键有三点：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	 </a:t>
            </a:r>
            <a:r>
              <a:rPr altLang="zh-CN" lang="en-US">
                <a:solidFill>
                  <a:srgbClr val="003300"/>
                </a:solidFill>
              </a:rPr>
              <a:t>(1) </a:t>
            </a:r>
            <a:r>
              <a:rPr altLang="en-US" lang="zh-CN">
                <a:solidFill>
                  <a:srgbClr val="003300"/>
                </a:solidFill>
              </a:rPr>
              <a:t>可行解区域要画正确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	 </a:t>
            </a:r>
            <a:r>
              <a:rPr altLang="zh-CN" lang="en-US">
                <a:solidFill>
                  <a:srgbClr val="003300"/>
                </a:solidFill>
              </a:rPr>
              <a:t>(2) </a:t>
            </a:r>
            <a:r>
              <a:rPr altLang="en-US" lang="zh-CN">
                <a:solidFill>
                  <a:srgbClr val="003300"/>
                </a:solidFill>
              </a:rPr>
              <a:t>目标函数增加的方向不能画错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	 </a:t>
            </a:r>
            <a:r>
              <a:rPr altLang="zh-CN" lang="en-US">
                <a:solidFill>
                  <a:srgbClr val="003300"/>
                </a:solidFill>
              </a:rPr>
              <a:t>(3) </a:t>
            </a:r>
            <a:r>
              <a:rPr altLang="en-US" lang="zh-CN">
                <a:solidFill>
                  <a:srgbClr val="003300"/>
                </a:solidFill>
              </a:rPr>
              <a:t>目标函数的直线怎样平行移动</a:t>
            </a:r>
          </a:p>
        </p:txBody>
      </p:sp>
      <p:pic>
        <p:nvPicPr>
          <p:cNvPr id="2097208" name="" descr="52design_com_kr_05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8612" y="1101725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2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历史</a:t>
            </a:r>
          </a:p>
          <a:p>
            <a:pPr lvl="1"/>
            <a:r>
              <a:rPr altLang="zh-CN" lang="en-US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1951</a:t>
            </a:r>
            <a:r>
              <a:rPr altLang="en-US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年</a:t>
            </a:r>
          </a:p>
          <a:p>
            <a:pPr lvl="1"/>
            <a:r>
              <a:rPr altLang="en-US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创始人：</a:t>
            </a:r>
            <a:r>
              <a:rPr altLang="zh-CN" lang="en-US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Dantzig</a:t>
            </a:r>
          </a:p>
          <a:p>
            <a:pPr lvl="1"/>
            <a:r>
              <a:rPr altLang="en-US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运筹学中最重要、最精彩的一个方法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意义</a:t>
            </a:r>
          </a:p>
          <a:p>
            <a:pPr lvl="1"/>
            <a:r>
              <a:rPr altLang="en-US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图解法的弊端</a:t>
            </a:r>
          </a:p>
          <a:p>
            <a:pPr lvl="1"/>
            <a:r>
              <a:rPr altLang="en-US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计算软件的基本原理</a:t>
            </a:r>
          </a:p>
        </p:txBody>
      </p:sp>
      <p:sp>
        <p:nvSpPr>
          <p:cNvPr id="1049353" name=""/>
          <p:cNvSpPr txBox="1"/>
          <p:nvPr/>
        </p:nvSpPr>
        <p:spPr>
          <a:xfrm rot="0">
            <a:off x="331787" y="2682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atinLnBrk="1" lvl="0">
              <a:spcBef>
                <a:spcPct val="0"/>
              </a:spcBef>
              <a:buClr>
                <a:schemeClr val="dk2"/>
              </a:buClr>
            </a:pPr>
            <a:r>
              <a:rPr altLang="en-US" sz="3400" lang="zh-CN">
                <a:solidFill>
                  <a:srgbClr val="00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rPr>
              <a:t>单纯形法的基本思路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93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3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"/>
                                        <p:tgtEl>
                                          <p:spTgt spid="1049352">
                                            <p:txEl>
                                              <p:charRg st="3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9352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"/>
                                        <p:tgtEl>
                                          <p:spTgt spid="1049352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"/>
                                        <p:tgtEl>
                                          <p:spTgt spid="1049352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"/>
                                        <p:tgtEl>
                                          <p:spTgt spid="1049352">
                                            <p:txEl>
                                              <p:charRg st="4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7"/>
                                        <p:tgtEl>
                                          <p:spTgt spid="1049352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01" name=""/>
          <p:cNvSpPr/>
          <p:nvPr>
            <p:ph type="body" sz="full" idx="1"/>
          </p:nvPr>
        </p:nvSpPr>
        <p:spPr>
          <a:xfrm rot="0">
            <a:off x="252412" y="1054100"/>
            <a:ext cx="7056437" cy="129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1.1  </a:t>
            </a:r>
            <a:r>
              <a:rPr altLang="en-US" lang="zh-CN"/>
              <a:t>如图所示，如何截取</a:t>
            </a:r>
            <a:r>
              <a:rPr altLang="zh-CN" lang="en-US"/>
              <a:t>x</a:t>
            </a:r>
            <a:r>
              <a:rPr altLang="en-US" lang="zh-CN"/>
              <a:t>使铁皮所围成的容积最大？ </a:t>
            </a:r>
          </a:p>
        </p:txBody>
      </p:sp>
      <p:pic>
        <p:nvPicPr>
          <p:cNvPr id="2097156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308850" y="1052512"/>
            <a:ext cx="1219200" cy="1219200"/>
          </a:xfrm>
          <a:prstGeom prst="rect"/>
          <a:noFill/>
          <a:ln>
            <a:noFill/>
          </a:ln>
        </p:spPr>
      </p:pic>
      <p:grpSp>
        <p:nvGrpSpPr>
          <p:cNvPr id="90" name=""/>
          <p:cNvGrpSpPr/>
          <p:nvPr/>
        </p:nvGrpSpPr>
        <p:grpSpPr>
          <a:xfrm rot="0">
            <a:off x="4140200" y="1844675"/>
            <a:ext cx="2895600" cy="1728787"/>
            <a:chOff x="3470" y="1389"/>
            <a:chExt cx="1824" cy="1089"/>
          </a:xfrm>
        </p:grpSpPr>
        <p:sp>
          <p:nvSpPr>
            <p:cNvPr id="1048602" name=""/>
            <p:cNvSpPr/>
            <p:nvPr/>
          </p:nvSpPr>
          <p:spPr>
            <a:xfrm rot="0">
              <a:off x="3803" y="1470"/>
              <a:ext cx="1200" cy="1008"/>
            </a:xfrm>
            <a:prstGeom prst="rect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603" name=""/>
            <p:cNvSpPr/>
            <p:nvPr/>
          </p:nvSpPr>
          <p:spPr>
            <a:xfrm rot="0">
              <a:off x="3803" y="1662"/>
              <a:ext cx="1200" cy="0"/>
            </a:xfrm>
            <a:prstGeom prst="lin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604" name=""/>
            <p:cNvSpPr/>
            <p:nvPr/>
          </p:nvSpPr>
          <p:spPr>
            <a:xfrm rot="0">
              <a:off x="3803" y="2286"/>
              <a:ext cx="1200" cy="0"/>
            </a:xfrm>
            <a:prstGeom prst="lin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605" name=""/>
            <p:cNvSpPr/>
            <p:nvPr/>
          </p:nvSpPr>
          <p:spPr>
            <a:xfrm rot="0">
              <a:off x="4811" y="1470"/>
              <a:ext cx="0" cy="1008"/>
            </a:xfrm>
            <a:prstGeom prst="lin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606" name=""/>
            <p:cNvSpPr/>
            <p:nvPr/>
          </p:nvSpPr>
          <p:spPr>
            <a:xfrm rot="0">
              <a:off x="3995" y="1470"/>
              <a:ext cx="0" cy="1008"/>
            </a:xfrm>
            <a:prstGeom prst="lin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607" name=""/>
            <p:cNvSpPr/>
            <p:nvPr/>
          </p:nvSpPr>
          <p:spPr>
            <a:xfrm rot="0" flipH="1">
              <a:off x="4811" y="1470"/>
              <a:ext cx="192" cy="192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8" name=""/>
            <p:cNvSpPr/>
            <p:nvPr/>
          </p:nvSpPr>
          <p:spPr>
            <a:xfrm rot="0" flipH="1">
              <a:off x="4907" y="1566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9" name=""/>
            <p:cNvSpPr/>
            <p:nvPr/>
          </p:nvSpPr>
          <p:spPr>
            <a:xfrm rot="0" flipH="1">
              <a:off x="4811" y="1470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0" name=""/>
            <p:cNvSpPr/>
            <p:nvPr/>
          </p:nvSpPr>
          <p:spPr>
            <a:xfrm rot="0" flipH="1">
              <a:off x="3803" y="1470"/>
              <a:ext cx="192" cy="192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1" name=""/>
            <p:cNvSpPr/>
            <p:nvPr/>
          </p:nvSpPr>
          <p:spPr>
            <a:xfrm rot="0" flipH="1">
              <a:off x="3899" y="1566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2" name=""/>
            <p:cNvSpPr/>
            <p:nvPr/>
          </p:nvSpPr>
          <p:spPr>
            <a:xfrm rot="0" flipH="1">
              <a:off x="3803" y="1470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3" name=""/>
            <p:cNvSpPr/>
            <p:nvPr/>
          </p:nvSpPr>
          <p:spPr>
            <a:xfrm rot="0" flipH="1">
              <a:off x="3803" y="2286"/>
              <a:ext cx="192" cy="192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4" name=""/>
            <p:cNvSpPr/>
            <p:nvPr/>
          </p:nvSpPr>
          <p:spPr>
            <a:xfrm rot="0" flipH="1">
              <a:off x="3899" y="2382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5" name=""/>
            <p:cNvSpPr/>
            <p:nvPr/>
          </p:nvSpPr>
          <p:spPr>
            <a:xfrm rot="0" flipH="1">
              <a:off x="3803" y="2286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6" name=""/>
            <p:cNvSpPr/>
            <p:nvPr/>
          </p:nvSpPr>
          <p:spPr>
            <a:xfrm rot="0" flipH="1">
              <a:off x="4811" y="2286"/>
              <a:ext cx="192" cy="192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7" name=""/>
            <p:cNvSpPr/>
            <p:nvPr/>
          </p:nvSpPr>
          <p:spPr>
            <a:xfrm rot="0" flipH="1">
              <a:off x="4907" y="2382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8" name=""/>
            <p:cNvSpPr/>
            <p:nvPr/>
          </p:nvSpPr>
          <p:spPr>
            <a:xfrm rot="0" flipH="1">
              <a:off x="4811" y="2286"/>
              <a:ext cx="96" cy="96"/>
            </a:xfrm>
            <a:prstGeom prst="line"/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9" name=""/>
            <p:cNvSpPr/>
            <p:nvPr/>
          </p:nvSpPr>
          <p:spPr>
            <a:xfrm rot="0">
              <a:off x="5034" y="1470"/>
              <a:ext cx="48" cy="192"/>
            </a:xfrm>
            <a:prstGeom prst="rightBrac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620" name=""/>
            <p:cNvSpPr/>
            <p:nvPr/>
          </p:nvSpPr>
          <p:spPr>
            <a:xfrm rot="0">
              <a:off x="5082" y="1389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chemeClr val="dk1"/>
                  </a:solidFill>
                  <a:latin typeface="幼圆" pitchFamily="49" charset="-122"/>
                  <a:ea typeface="幼圆" pitchFamily="49" charset="-122"/>
                </a:rPr>
                <a:t>x</a:t>
              </a:r>
            </a:p>
          </p:txBody>
        </p:sp>
        <p:sp>
          <p:nvSpPr>
            <p:cNvPr id="1048621" name=""/>
            <p:cNvSpPr/>
            <p:nvPr/>
          </p:nvSpPr>
          <p:spPr>
            <a:xfrm rot="0">
              <a:off x="3651" y="1470"/>
              <a:ext cx="96" cy="1008"/>
            </a:xfrm>
            <a:prstGeom prst="leftBrac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8622" name=""/>
            <p:cNvSpPr txBox="1"/>
            <p:nvPr/>
          </p:nvSpPr>
          <p:spPr>
            <a:xfrm rot="0">
              <a:off x="3470" y="1793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chemeClr val="dk1"/>
                  </a:solidFill>
                  <a:latin typeface="幼圆" pitchFamily="49" charset="-122"/>
                  <a:ea typeface="幼圆" pitchFamily="49" charset="-122"/>
                </a:rPr>
                <a:t>a</a:t>
              </a:r>
            </a:p>
          </p:txBody>
        </p:sp>
      </p:grp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55650" y="2151062"/>
            <a:ext cx="2520950" cy="547687"/>
          </a:xfrm>
          <a:prstGeom prst="rect"/>
          <a:noFill/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476375" y="2870200"/>
            <a:ext cx="935037" cy="831850"/>
          </a:xfrm>
          <a:prstGeom prst="rect"/>
          <a:noFill/>
          <a:ln>
            <a:noFill/>
          </a:ln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84212" y="3878262"/>
            <a:ext cx="5111750" cy="488950"/>
          </a:xfrm>
          <a:prstGeom prst="rect"/>
          <a:noFill/>
          <a:ln>
            <a:noFill/>
          </a:ln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485900" y="4454525"/>
            <a:ext cx="998537" cy="865187"/>
          </a:xfrm>
          <a:prstGeom prst="rect"/>
          <a:noFill/>
          <a:ln>
            <a:noFill/>
          </a:ln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4476750" y="3359150"/>
            <a:ext cx="190500" cy="1397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3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7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单纯形法基本原理</a:t>
            </a:r>
          </a:p>
        </p:txBody>
      </p:sp>
      <p:sp>
        <p:nvSpPr>
          <p:cNvPr id="1049358" name=""/>
          <p:cNvSpPr txBox="1"/>
          <p:nvPr/>
        </p:nvSpPr>
        <p:spPr>
          <a:xfrm rot="0">
            <a:off x="250825" y="1125537"/>
            <a:ext cx="8351837" cy="9683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凸集：如果集合</a:t>
            </a:r>
            <a:r>
              <a:rPr altLang="zh-CN" lang="en-US">
                <a:solidFill>
                  <a:srgbClr val="003300"/>
                </a:solidFill>
              </a:rPr>
              <a:t>C</a:t>
            </a:r>
            <a:r>
              <a:rPr altLang="en-US" lang="zh-CN">
                <a:solidFill>
                  <a:srgbClr val="003300"/>
                </a:solidFill>
              </a:rPr>
              <a:t>中任意两个点</a:t>
            </a:r>
            <a:r>
              <a:rPr altLang="zh-CN" lang="en-US">
                <a:solidFill>
                  <a:srgbClr val="003300"/>
                </a:solidFill>
              </a:rPr>
              <a:t>X1</a:t>
            </a:r>
            <a:r>
              <a:rPr altLang="en-US" lang="zh-CN">
                <a:solidFill>
                  <a:srgbClr val="003300"/>
                </a:solidFill>
              </a:rPr>
              <a:t>、</a:t>
            </a:r>
            <a:r>
              <a:rPr altLang="zh-CN" lang="en-US">
                <a:solidFill>
                  <a:srgbClr val="003300"/>
                </a:solidFill>
              </a:rPr>
              <a:t>X2</a:t>
            </a:r>
            <a:r>
              <a:rPr altLang="en-US" lang="zh-CN">
                <a:solidFill>
                  <a:srgbClr val="003300"/>
                </a:solidFill>
              </a:rPr>
              <a:t>，其连线上的所有点也都是集合</a:t>
            </a:r>
            <a:r>
              <a:rPr altLang="zh-CN" lang="en-US">
                <a:solidFill>
                  <a:srgbClr val="003300"/>
                </a:solidFill>
              </a:rPr>
              <a:t>C</a:t>
            </a:r>
            <a:r>
              <a:rPr altLang="en-US" lang="zh-CN">
                <a:solidFill>
                  <a:srgbClr val="003300"/>
                </a:solidFill>
              </a:rPr>
              <a:t>中的点，称</a:t>
            </a:r>
            <a:r>
              <a:rPr altLang="zh-CN" lang="en-US">
                <a:solidFill>
                  <a:srgbClr val="003300"/>
                </a:solidFill>
              </a:rPr>
              <a:t>C</a:t>
            </a:r>
            <a:r>
              <a:rPr altLang="en-US" lang="zh-CN">
                <a:solidFill>
                  <a:srgbClr val="003300"/>
                </a:solidFill>
              </a:rPr>
              <a:t>为凸集。</a:t>
            </a:r>
          </a:p>
        </p:txBody>
      </p:sp>
      <p:grpSp>
        <p:nvGrpSpPr>
          <p:cNvPr id="167" name=""/>
          <p:cNvGrpSpPr/>
          <p:nvPr/>
        </p:nvGrpSpPr>
        <p:grpSpPr>
          <a:xfrm rot="0">
            <a:off x="633412" y="2314575"/>
            <a:ext cx="7467600" cy="2482850"/>
            <a:chOff x="432" y="1632"/>
            <a:chExt cx="4704" cy="1564"/>
          </a:xfrm>
        </p:grpSpPr>
        <p:sp>
          <p:nvSpPr>
            <p:cNvPr id="1049359" name=""/>
            <p:cNvSpPr/>
            <p:nvPr/>
          </p:nvSpPr>
          <p:spPr bwMode="auto">
            <a:xfrm rot="0">
              <a:off x="480" y="1680"/>
              <a:ext cx="1008" cy="912"/>
            </a:xfrm>
            <a:custGeom>
              <a:avLst/>
              <a:gdLst>
                <a:gd name="l" fmla="*/ 0 w 1344"/>
                <a:gd name="t" fmla="*/ 0 h 1248"/>
                <a:gd name="r" fmla="*/ 1344 w 1344"/>
                <a:gd name="b" fmla="*/ 1248 h 1248"/>
              </a:gdLst>
              <a:ahLst/>
              <a:rect l="l" t="t" r="r" b="b"/>
              <a:pathLst>
                <a:path w="1344" h="1248">
                  <a:moveTo>
                    <a:pt x="0" y="528"/>
                  </a:moveTo>
                  <a:lnTo>
                    <a:pt x="624" y="0"/>
                  </a:lnTo>
                  <a:lnTo>
                    <a:pt x="1344" y="480"/>
                  </a:lnTo>
                  <a:lnTo>
                    <a:pt x="1152" y="1248"/>
                  </a:lnTo>
                  <a:lnTo>
                    <a:pt x="288" y="1248"/>
                  </a:lnTo>
                  <a:lnTo>
                    <a:pt x="0" y="528"/>
                  </a:lnTo>
                </a:path>
              </a:pathLst>
            </a:custGeom>
            <a:solidFill>
              <a:srgbClr val="DDDDDD">
                <a:alpha val="10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0" name=""/>
            <p:cNvSpPr/>
            <p:nvPr/>
          </p:nvSpPr>
          <p:spPr bwMode="auto">
            <a:xfrm rot="0">
              <a:off x="2304" y="1776"/>
              <a:ext cx="912" cy="816"/>
            </a:xfrm>
            <a:custGeom>
              <a:avLst/>
              <a:gdLst>
                <a:gd name="l" fmla="*/ 0 w 1296"/>
                <a:gd name="t" fmla="*/ 0 h 1248"/>
                <a:gd name="r" fmla="*/ 1296 w 1296"/>
                <a:gd name="b" fmla="*/ 1248 h 1248"/>
              </a:gdLst>
              <a:ahLst/>
              <a:rect l="l" t="t" r="r" b="b"/>
              <a:pathLst>
                <a:path w="1296" h="1248">
                  <a:moveTo>
                    <a:pt x="0" y="528"/>
                  </a:moveTo>
                  <a:lnTo>
                    <a:pt x="480" y="0"/>
                  </a:lnTo>
                  <a:lnTo>
                    <a:pt x="1296" y="384"/>
                  </a:lnTo>
                  <a:lnTo>
                    <a:pt x="1296" y="1248"/>
                  </a:lnTo>
                  <a:lnTo>
                    <a:pt x="0" y="1248"/>
                  </a:lnTo>
                  <a:lnTo>
                    <a:pt x="0" y="528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1" name=""/>
            <p:cNvSpPr/>
            <p:nvPr/>
          </p:nvSpPr>
          <p:spPr bwMode="auto">
            <a:xfrm rot="0">
              <a:off x="3936" y="1728"/>
              <a:ext cx="1200" cy="864"/>
            </a:xfrm>
            <a:custGeom>
              <a:avLst/>
              <a:gdLst>
                <a:gd name="l" fmla="*/ 0 w 1392"/>
                <a:gd name="t" fmla="*/ 0 h 1056"/>
                <a:gd name="r" fmla="*/ 1392 w 1392"/>
                <a:gd name="b" fmla="*/ 1056 h 1056"/>
              </a:gdLst>
              <a:ahLst/>
              <a:rect l="l" t="t" r="r" b="b"/>
              <a:pathLst>
                <a:path w="1392" h="1056">
                  <a:moveTo>
                    <a:pt x="0" y="1056"/>
                  </a:moveTo>
                  <a:lnTo>
                    <a:pt x="192" y="144"/>
                  </a:lnTo>
                  <a:lnTo>
                    <a:pt x="624" y="528"/>
                  </a:lnTo>
                  <a:lnTo>
                    <a:pt x="1152" y="0"/>
                  </a:lnTo>
                  <a:lnTo>
                    <a:pt x="1392" y="1056"/>
                  </a:lnTo>
                  <a:lnTo>
                    <a:pt x="0" y="1056"/>
                  </a:lnTo>
                </a:path>
              </a:pathLst>
            </a:custGeom>
            <a:solidFill>
              <a:srgbClr val="CCECFF">
                <a:alpha val="10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2" name=""/>
            <p:cNvSpPr/>
            <p:nvPr/>
          </p:nvSpPr>
          <p:spPr>
            <a:xfrm rot="0">
              <a:off x="432" y="2016"/>
              <a:ext cx="96" cy="96"/>
            </a:xfrm>
            <a:prstGeom prst="ellipse"/>
            <a:solidFill>
              <a:srgbClr val="FF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3" name=""/>
            <p:cNvSpPr/>
            <p:nvPr/>
          </p:nvSpPr>
          <p:spPr>
            <a:xfrm rot="0">
              <a:off x="1440" y="2020"/>
              <a:ext cx="96" cy="96"/>
            </a:xfrm>
            <a:prstGeom prst="ellipse"/>
            <a:solidFill>
              <a:srgbClr val="FF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4" name=""/>
            <p:cNvSpPr/>
            <p:nvPr/>
          </p:nvSpPr>
          <p:spPr>
            <a:xfrm rot="0">
              <a:off x="676" y="2548"/>
              <a:ext cx="96" cy="96"/>
            </a:xfrm>
            <a:prstGeom prst="ellipse"/>
            <a:solidFill>
              <a:srgbClr val="FF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5" name=""/>
            <p:cNvSpPr/>
            <p:nvPr/>
          </p:nvSpPr>
          <p:spPr>
            <a:xfrm rot="0">
              <a:off x="1296" y="2548"/>
              <a:ext cx="96" cy="96"/>
            </a:xfrm>
            <a:prstGeom prst="ellipse"/>
            <a:solidFill>
              <a:srgbClr val="FF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6" name=""/>
            <p:cNvSpPr/>
            <p:nvPr/>
          </p:nvSpPr>
          <p:spPr>
            <a:xfrm rot="0">
              <a:off x="2592" y="1728"/>
              <a:ext cx="96" cy="96"/>
            </a:xfrm>
            <a:prstGeom prst="ellipse"/>
            <a:solidFill>
              <a:srgbClr val="99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7" name=""/>
            <p:cNvSpPr/>
            <p:nvPr/>
          </p:nvSpPr>
          <p:spPr>
            <a:xfrm rot="0">
              <a:off x="2256" y="2112"/>
              <a:ext cx="96" cy="96"/>
            </a:xfrm>
            <a:prstGeom prst="ellipse"/>
            <a:solidFill>
              <a:srgbClr val="99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8" name=""/>
            <p:cNvSpPr/>
            <p:nvPr/>
          </p:nvSpPr>
          <p:spPr>
            <a:xfrm rot="0">
              <a:off x="2256" y="2544"/>
              <a:ext cx="96" cy="96"/>
            </a:xfrm>
            <a:prstGeom prst="ellipse"/>
            <a:solidFill>
              <a:srgbClr val="99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69" name=""/>
            <p:cNvSpPr/>
            <p:nvPr/>
          </p:nvSpPr>
          <p:spPr>
            <a:xfrm rot="0">
              <a:off x="3168" y="2016"/>
              <a:ext cx="96" cy="96"/>
            </a:xfrm>
            <a:prstGeom prst="ellipse"/>
            <a:solidFill>
              <a:srgbClr val="99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70" name=""/>
            <p:cNvSpPr/>
            <p:nvPr/>
          </p:nvSpPr>
          <p:spPr>
            <a:xfrm rot="0">
              <a:off x="3168" y="2544"/>
              <a:ext cx="96" cy="96"/>
            </a:xfrm>
            <a:prstGeom prst="ellipse"/>
            <a:solidFill>
              <a:srgbClr val="99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71" name=""/>
            <p:cNvSpPr/>
            <p:nvPr/>
          </p:nvSpPr>
          <p:spPr>
            <a:xfrm rot="0">
              <a:off x="901" y="1632"/>
              <a:ext cx="96" cy="96"/>
            </a:xfrm>
            <a:prstGeom prst="ellipse"/>
            <a:solidFill>
              <a:srgbClr val="FFCC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endParaRPr altLang="en-US" lang="zh-CN"/>
            </a:p>
          </p:txBody>
        </p:sp>
        <p:sp>
          <p:nvSpPr>
            <p:cNvPr id="1049372" name=""/>
            <p:cNvSpPr txBox="1"/>
            <p:nvPr/>
          </p:nvSpPr>
          <p:spPr>
            <a:xfrm rot="0">
              <a:off x="624" y="2688"/>
              <a:ext cx="768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660066"/>
                  </a:solidFill>
                  <a:ea typeface="宋体" pitchFamily="0" charset="-122"/>
                </a:rPr>
                <a:t>凸集</a:t>
              </a:r>
            </a:p>
          </p:txBody>
        </p:sp>
        <p:sp>
          <p:nvSpPr>
            <p:cNvPr id="1049373" name=""/>
            <p:cNvSpPr txBox="1"/>
            <p:nvPr/>
          </p:nvSpPr>
          <p:spPr>
            <a:xfrm rot="0">
              <a:off x="2304" y="2688"/>
              <a:ext cx="86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660066"/>
                  </a:solidFill>
                  <a:ea typeface="宋体" pitchFamily="0" charset="-122"/>
                </a:rPr>
                <a:t>凸集</a:t>
              </a:r>
            </a:p>
          </p:txBody>
        </p:sp>
        <p:sp>
          <p:nvSpPr>
            <p:cNvPr id="1049374" name=""/>
            <p:cNvSpPr txBox="1"/>
            <p:nvPr/>
          </p:nvSpPr>
          <p:spPr>
            <a:xfrm rot="0">
              <a:off x="4080" y="2736"/>
              <a:ext cx="9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en-US" lang="zh-CN">
                  <a:solidFill>
                    <a:srgbClr val="660066"/>
                  </a:solidFill>
                  <a:ea typeface="宋体" pitchFamily="0" charset="-122"/>
                </a:rPr>
                <a:t>不是凸集</a:t>
              </a:r>
            </a:p>
          </p:txBody>
        </p:sp>
        <p:grpSp>
          <p:nvGrpSpPr>
            <p:cNvPr id="168" name=""/>
            <p:cNvGrpSpPr/>
            <p:nvPr/>
          </p:nvGrpSpPr>
          <p:grpSpPr>
            <a:xfrm rot="0">
              <a:off x="1378" y="2630"/>
              <a:ext cx="926" cy="566"/>
              <a:chOff x="1522" y="3158"/>
              <a:chExt cx="926" cy="566"/>
            </a:xfrm>
          </p:grpSpPr>
          <p:sp>
            <p:nvSpPr>
              <p:cNvPr id="1049375" name=""/>
              <p:cNvSpPr txBox="1"/>
              <p:nvPr/>
            </p:nvSpPr>
            <p:spPr>
              <a:xfrm rot="0">
                <a:off x="1632" y="3456"/>
                <a:ext cx="720" cy="268"/>
              </a:xfrm>
              <a:prstGeom prst="rect"/>
              <a:solidFill>
                <a:srgbClr val="CCCCFF"/>
              </a:solidFill>
              <a:ln w="2857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1" marL="0" rtl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baseline="0" b="1" sz="2400" i="0" u="none">
                    <a:solidFill>
                      <a:schemeClr val="dk2"/>
                    </a:solidFill>
                    <a:latin typeface="Times New Roman" pitchFamily="0" charset="0"/>
                    <a:ea typeface="华文细黑" pitchFamily="0" charset="-122"/>
                    <a:sym typeface="Times New Roman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baseline="0" b="1" sz="2400" i="0" u="none">
                    <a:solidFill>
                      <a:schemeClr val="dk2"/>
                    </a:solidFill>
                    <a:latin typeface="Times New Roman" pitchFamily="0" charset="0"/>
                    <a:ea typeface="华文细黑" pitchFamily="0" charset="-122"/>
                    <a:sym typeface="Times New Roman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baseline="0" b="1" sz="2400" i="0" u="none">
                    <a:solidFill>
                      <a:schemeClr val="dk2"/>
                    </a:solidFill>
                    <a:latin typeface="Times New Roman" pitchFamily="0" charset="0"/>
                    <a:ea typeface="华文细黑" pitchFamily="0" charset="-122"/>
                    <a:sym typeface="Times New Roman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baseline="0" b="1" sz="2400" i="0" u="none">
                    <a:solidFill>
                      <a:schemeClr val="dk2"/>
                    </a:solidFill>
                    <a:latin typeface="Times New Roman" pitchFamily="0" charset="0"/>
                    <a:ea typeface="华文细黑" pitchFamily="0" charset="-122"/>
                    <a:sym typeface="Times New Roman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baseline="0" b="1" sz="2400" i="0" u="none">
                    <a:solidFill>
                      <a:schemeClr val="dk2"/>
                    </a:solidFill>
                    <a:latin typeface="Times New Roman" pitchFamily="0" charset="0"/>
                    <a:ea typeface="华文细黑" pitchFamily="0" charset="-122"/>
                    <a:sym typeface="Times New Roman" pitchFamily="0" charset="0"/>
                  </a:defRPr>
                </a:lvl5pPr>
              </a:lstStyle>
              <a:p>
                <a:pPr algn="ctr" lvl="0">
                  <a:lnSpc>
                    <a:spcPct val="100000"/>
                  </a:lnSpc>
                  <a:buClr>
                    <a:schemeClr val="dk2"/>
                  </a:buClr>
                  <a:buFontTx/>
                  <a:buNone/>
                </a:pPr>
                <a:r>
                  <a:rPr altLang="en-US" sz="2000" lang="zh-CN">
                    <a:solidFill>
                      <a:srgbClr val="660066"/>
                    </a:solidFill>
                    <a:ea typeface="宋体" pitchFamily="0" charset="-122"/>
                  </a:rPr>
                  <a:t>顶 点</a:t>
                </a:r>
              </a:p>
            </p:txBody>
          </p:sp>
          <p:cxnSp>
            <p:nvCxnSpPr>
              <p:cNvPr id="3145728" name=""/>
              <p:cNvCxnSpPr>
                <a:cxnSpLocks/>
              </p:cNvCxnSpPr>
              <p:nvPr/>
            </p:nvCxnSpPr>
            <p:spPr>
              <a:xfrm rot="0" flipH="1" flipV="1">
                <a:off x="1522" y="3158"/>
                <a:ext cx="101" cy="432"/>
              </a:xfrm>
              <a:prstGeom prst="straightConnector1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3145729" name=""/>
              <p:cNvCxnSpPr>
                <a:cxnSpLocks/>
              </p:cNvCxnSpPr>
              <p:nvPr/>
            </p:nvCxnSpPr>
            <p:spPr>
              <a:xfrm rot="0" flipV="1">
                <a:off x="2361" y="3168"/>
                <a:ext cx="87" cy="422"/>
              </a:xfrm>
              <a:prstGeom prst="straightConnector1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76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单纯形法基本原理</a:t>
            </a:r>
          </a:p>
        </p:txBody>
      </p:sp>
      <p:sp>
        <p:nvSpPr>
          <p:cNvPr id="1049377" name=""/>
          <p:cNvSpPr txBox="1"/>
          <p:nvPr/>
        </p:nvSpPr>
        <p:spPr>
          <a:xfrm rot="0">
            <a:off x="252412" y="1235075"/>
            <a:ext cx="8064500" cy="2986087"/>
          </a:xfrm>
          <a:prstGeom prst="rect"/>
          <a:solidFill>
            <a:schemeClr val="dk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1082675" lvl="0" marL="1082675">
              <a:buClr>
                <a:schemeClr val="dk2"/>
              </a:buClr>
            </a:pPr>
            <a:r>
              <a:rPr altLang="en-US" lang="zh-CN">
                <a:solidFill>
                  <a:srgbClr val="FFFF66"/>
                </a:solidFill>
              </a:rPr>
              <a:t>定理</a:t>
            </a:r>
            <a:r>
              <a:rPr altLang="zh-CN" lang="en-US">
                <a:solidFill>
                  <a:srgbClr val="FFFF66"/>
                </a:solidFill>
              </a:rPr>
              <a:t>1</a:t>
            </a:r>
            <a:r>
              <a:rPr altLang="en-US" lang="zh-CN">
                <a:solidFill>
                  <a:srgbClr val="FFFF66"/>
                </a:solidFill>
              </a:rPr>
              <a:t>：若线性规划问题存在可行解，则该问题的可行域是凸集。</a:t>
            </a:r>
          </a:p>
          <a:p>
            <a:pPr indent="-1082675" lvl="0" marL="1082675">
              <a:buClr>
                <a:schemeClr val="dk2"/>
              </a:buClr>
            </a:pPr>
            <a:r>
              <a:rPr altLang="zh-CN" lang="en-US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定理2</a:t>
            </a:r>
            <a:r>
              <a:rPr altLang="en-US" lang="zh-CN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：线性规划问题的基可行解</a:t>
            </a:r>
            <a:r>
              <a:rPr altLang="zh-CN" lang="en-US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X</a:t>
            </a:r>
            <a:r>
              <a:rPr altLang="en-US" lang="zh-CN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对应可行域</a:t>
            </a:r>
            <a:r>
              <a:rPr altLang="zh-CN" lang="en-US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(</a:t>
            </a:r>
            <a:r>
              <a:rPr altLang="en-US" lang="zh-CN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凸集</a:t>
            </a:r>
            <a:r>
              <a:rPr altLang="zh-CN" lang="en-US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)</a:t>
            </a:r>
            <a:r>
              <a:rPr altLang="en-US" lang="zh-CN">
                <a:solidFill>
                  <a:srgbClr val="FFFF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的顶点。</a:t>
            </a:r>
          </a:p>
          <a:p>
            <a:pPr indent="-1082675" lvl="0" marL="1082675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FFFF66"/>
                </a:solidFill>
              </a:rPr>
              <a:t>定理3</a:t>
            </a:r>
            <a:r>
              <a:rPr altLang="en-US" lang="zh-CN">
                <a:solidFill>
                  <a:srgbClr val="FFFF66"/>
                </a:solidFill>
              </a:rPr>
              <a:t>：若问题存在最优解，一定存在一个基可行解是最优解。（或在某个顶点取得）</a:t>
            </a:r>
          </a:p>
        </p:txBody>
      </p:sp>
      <p:pic>
        <p:nvPicPr>
          <p:cNvPr id="2097209" name="" descr="52design_com_alth_088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9925" y="4724400"/>
            <a:ext cx="1582737" cy="15827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78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单纯形法的基本思路</a:t>
            </a:r>
          </a:p>
        </p:txBody>
      </p:sp>
      <p:sp>
        <p:nvSpPr>
          <p:cNvPr id="1049379" name=""/>
          <p:cNvSpPr/>
          <p:nvPr>
            <p:ph type="body" sz="full" idx="1"/>
          </p:nvPr>
        </p:nvSpPr>
        <p:spPr>
          <a:xfrm rot="0">
            <a:off x="250825" y="1125537"/>
            <a:ext cx="8135937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从可行域中某一个顶点开始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判断此顶点是否是最优解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如不是，则再找另一个使得其目标函数值更优的顶点，称之为迭代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再判断此点是否是最优解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直到找到一个顶点为其最优解，就是使得其目标函数值最优的解</a:t>
            </a:r>
          </a:p>
          <a:p>
            <a:pPr lvl="0"/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或者能判断出线性规划问题无最优解为止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2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5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9" grpId="0" uiExpand="0" build="p" bldLvl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384" name=""/>
          <p:cNvSpPr/>
          <p:nvPr>
            <p:ph type="body" sz="full" idx="1"/>
          </p:nvPr>
        </p:nvSpPr>
        <p:spPr>
          <a:xfrm rot="0">
            <a:off x="250825" y="1125537"/>
            <a:ext cx="8135937" cy="5032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lnSpc>
                <a:spcPct val="90000"/>
              </a:lnSpc>
              <a:buFontTx/>
              <a:buNone/>
            </a:pP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单纯形法的思路</a:t>
            </a:r>
          </a:p>
        </p:txBody>
      </p:sp>
      <p:sp>
        <p:nvSpPr>
          <p:cNvPr id="1049385" name=""/>
          <p:cNvSpPr/>
          <p:nvPr/>
        </p:nvSpPr>
        <p:spPr>
          <a:xfrm rot="0">
            <a:off x="2424112" y="1806575"/>
            <a:ext cx="3505200" cy="533400"/>
          </a:xfrm>
          <a:prstGeom prst="rect"/>
          <a:solidFill>
            <a:srgbClr val="FFFF66"/>
          </a:solidFill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找出一个初始可行解</a:t>
            </a:r>
          </a:p>
        </p:txBody>
      </p:sp>
      <p:sp>
        <p:nvSpPr>
          <p:cNvPr id="1049386" name=""/>
          <p:cNvSpPr/>
          <p:nvPr/>
        </p:nvSpPr>
        <p:spPr>
          <a:xfrm rot="0">
            <a:off x="2805112" y="3178175"/>
            <a:ext cx="2667000" cy="914400"/>
          </a:xfrm>
          <a:prstGeom prst="diamond"/>
          <a:solidFill>
            <a:srgbClr val="FFFF66"/>
          </a:solidFill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是否最优</a:t>
            </a:r>
          </a:p>
        </p:txBody>
      </p:sp>
      <p:sp>
        <p:nvSpPr>
          <p:cNvPr id="1049387" name=""/>
          <p:cNvSpPr/>
          <p:nvPr/>
        </p:nvSpPr>
        <p:spPr>
          <a:xfrm rot="0">
            <a:off x="2271712" y="4930775"/>
            <a:ext cx="4038600" cy="914400"/>
          </a:xfrm>
          <a:prstGeom prst="rect"/>
          <a:solidFill>
            <a:srgbClr val="FFFF66"/>
          </a:solidFill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转移到另一个基本可行解</a:t>
            </a:r>
          </a:p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（找出更大的目标函数值）</a:t>
            </a:r>
          </a:p>
        </p:txBody>
      </p:sp>
      <p:sp>
        <p:nvSpPr>
          <p:cNvPr id="1049388" name=""/>
          <p:cNvSpPr/>
          <p:nvPr/>
        </p:nvSpPr>
        <p:spPr>
          <a:xfrm rot="0">
            <a:off x="6615112" y="3406775"/>
            <a:ext cx="1196975" cy="533400"/>
          </a:xfrm>
          <a:prstGeom prst="rect"/>
          <a:solidFill>
            <a:srgbClr val="FFFF66"/>
          </a:solidFill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最优解</a:t>
            </a:r>
          </a:p>
        </p:txBody>
      </p:sp>
      <p:sp>
        <p:nvSpPr>
          <p:cNvPr id="1049389" name=""/>
          <p:cNvSpPr/>
          <p:nvPr/>
        </p:nvSpPr>
        <p:spPr>
          <a:xfrm rot="0">
            <a:off x="4176712" y="2339975"/>
            <a:ext cx="0" cy="83820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390" name=""/>
          <p:cNvSpPr/>
          <p:nvPr/>
        </p:nvSpPr>
        <p:spPr>
          <a:xfrm rot="0">
            <a:off x="4176712" y="4092575"/>
            <a:ext cx="0" cy="83820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391" name=""/>
          <p:cNvSpPr/>
          <p:nvPr/>
        </p:nvSpPr>
        <p:spPr>
          <a:xfrm rot="0">
            <a:off x="5472112" y="3635375"/>
            <a:ext cx="1143000" cy="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392" name=""/>
          <p:cNvSpPr/>
          <p:nvPr/>
        </p:nvSpPr>
        <p:spPr>
          <a:xfrm rot="0">
            <a:off x="1433512" y="3635375"/>
            <a:ext cx="1371600" cy="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393" name=""/>
          <p:cNvSpPr/>
          <p:nvPr/>
        </p:nvSpPr>
        <p:spPr>
          <a:xfrm rot="0">
            <a:off x="1433512" y="3635375"/>
            <a:ext cx="0" cy="175260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</p:sp>
      <p:sp>
        <p:nvSpPr>
          <p:cNvPr id="1049394" name=""/>
          <p:cNvSpPr/>
          <p:nvPr/>
        </p:nvSpPr>
        <p:spPr>
          <a:xfrm rot="0">
            <a:off x="1433512" y="5387975"/>
            <a:ext cx="838200" cy="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</p:sp>
      <p:sp>
        <p:nvSpPr>
          <p:cNvPr id="1049395" name=""/>
          <p:cNvSpPr txBox="1"/>
          <p:nvPr/>
        </p:nvSpPr>
        <p:spPr>
          <a:xfrm rot="0">
            <a:off x="5776912" y="3197225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CC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是</a:t>
            </a:r>
          </a:p>
        </p:txBody>
      </p:sp>
      <p:sp>
        <p:nvSpPr>
          <p:cNvPr id="1049396" name=""/>
          <p:cNvSpPr txBox="1"/>
          <p:nvPr/>
        </p:nvSpPr>
        <p:spPr>
          <a:xfrm rot="0">
            <a:off x="3643312" y="4264025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CC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否</a:t>
            </a:r>
          </a:p>
        </p:txBody>
      </p:sp>
      <p:sp>
        <p:nvSpPr>
          <p:cNvPr id="1049397" name=""/>
          <p:cNvSpPr txBox="1"/>
          <p:nvPr/>
        </p:nvSpPr>
        <p:spPr>
          <a:xfrm rot="0">
            <a:off x="900112" y="4035425"/>
            <a:ext cx="48895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CC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循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CC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环</a:t>
            </a:r>
          </a:p>
        </p:txBody>
      </p:sp>
      <p:sp>
        <p:nvSpPr>
          <p:cNvPr id="1049398" name=""/>
          <p:cNvSpPr txBox="1"/>
          <p:nvPr/>
        </p:nvSpPr>
        <p:spPr>
          <a:xfrm rot="0">
            <a:off x="2916237" y="6092825"/>
            <a:ext cx="2622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核心是：变量迭代</a:t>
            </a:r>
          </a:p>
        </p:txBody>
      </p:sp>
      <p:sp>
        <p:nvSpPr>
          <p:cNvPr id="1049399" name=""/>
          <p:cNvSpPr/>
          <p:nvPr/>
        </p:nvSpPr>
        <p:spPr>
          <a:xfrm rot="0">
            <a:off x="7148512" y="3940175"/>
            <a:ext cx="0" cy="457200"/>
          </a:xfrm>
          <a:prstGeom prst="line"/>
          <a:noFill/>
          <a:ln w="28575" cap="flat" cmpd="sng">
            <a:solidFill>
              <a:srgbClr val="008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0" name=""/>
          <p:cNvSpPr/>
          <p:nvPr/>
        </p:nvSpPr>
        <p:spPr>
          <a:xfrm rot="0">
            <a:off x="6659562" y="4437062"/>
            <a:ext cx="1011237" cy="617537"/>
          </a:xfrm>
          <a:prstGeom prst="flowChartTerminator"/>
          <a:solidFill>
            <a:srgbClr val="FFFF66"/>
          </a:solidFill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结束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8"/>
                                        <p:tgtEl>
                                          <p:spTgt spid="104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20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9"/>
                                        <p:tgtEl>
                                          <p:spTgt spid="104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1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3"/>
                                        <p:tgtEl>
                                          <p:spTgt spid="104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id="3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7"/>
                                        <p:tgtEl>
                                          <p:spTgt spid="104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fill="hold" id="39" nodeType="after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8"/>
                                        <p:tgtEl>
                                          <p:spTgt spid="104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50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52"/>
                                        <p:tgtEl>
                                          <p:spTgt spid="104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fill="hold" id="54" nodeType="after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0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fill="hold" id="61" nodeType="after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7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fill="hold" id="68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1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7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7"/>
                                        <p:tgtEl>
                                          <p:spTgt spid="104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79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81"/>
                                        <p:tgtEl>
                                          <p:spTgt spid="104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5" grpId="0" uiExpand="0" build="whole" animBg="1"/>
      <p:bldP spid="1049386" grpId="0" uiExpand="0" build="whole" animBg="1"/>
      <p:bldP spid="1049387" grpId="0" uiExpand="0" build="whole" animBg="1"/>
      <p:bldP spid="1049388" grpId="0" uiExpand="0" build="whole" animBg="1"/>
      <p:bldP spid="1049395" grpId="0" uiExpand="0" build="whole"/>
      <p:bldP spid="1049396" grpId="0" uiExpand="0" build="whole"/>
      <p:bldP spid="1049397" grpId="0" uiExpand="0" build="whole"/>
      <p:bldP spid="1049398" grpId="0" uiExpand="0" build="whol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01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402" name=""/>
          <p:cNvSpPr/>
          <p:nvPr>
            <p:ph type="body" sz="full" idx="1"/>
          </p:nvPr>
        </p:nvSpPr>
        <p:spPr>
          <a:xfrm rot="0">
            <a:off x="3203575" y="1125537"/>
            <a:ext cx="1727200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/>
              <a:t>单纯形表</a:t>
            </a:r>
          </a:p>
        </p:txBody>
      </p:sp>
      <p:sp>
        <p:nvSpPr>
          <p:cNvPr id="1049403" name=""/>
          <p:cNvSpPr/>
          <p:nvPr/>
        </p:nvSpPr>
        <p:spPr>
          <a:xfrm rot="0">
            <a:off x="1779587" y="5295900"/>
            <a:ext cx="6934200" cy="609600"/>
          </a:xfrm>
          <a:prstGeom prst="rect"/>
          <a:solidFill>
            <a:srgbClr val="DDDDDD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4" name=""/>
          <p:cNvSpPr/>
          <p:nvPr/>
        </p:nvSpPr>
        <p:spPr>
          <a:xfrm rot="0">
            <a:off x="2770187" y="1790700"/>
            <a:ext cx="5105400" cy="609600"/>
          </a:xfrm>
          <a:prstGeom prst="rect"/>
          <a:solidFill>
            <a:srgbClr val="DDDDDD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5" name=""/>
          <p:cNvSpPr/>
          <p:nvPr/>
        </p:nvSpPr>
        <p:spPr>
          <a:xfrm rot="0">
            <a:off x="179387" y="3009900"/>
            <a:ext cx="8534400" cy="2286000"/>
          </a:xfrm>
          <a:prstGeom prst="rect"/>
          <a:solidFill>
            <a:srgbClr val="DDDDDD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6" name=""/>
          <p:cNvSpPr/>
          <p:nvPr/>
        </p:nvSpPr>
        <p:spPr>
          <a:xfrm rot="0">
            <a:off x="179387" y="5295900"/>
            <a:ext cx="1600200" cy="609600"/>
          </a:xfrm>
          <a:prstGeom prst="rect"/>
          <a:solidFill>
            <a:srgbClr val="99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7" name=""/>
          <p:cNvSpPr/>
          <p:nvPr/>
        </p:nvSpPr>
        <p:spPr>
          <a:xfrm rot="0">
            <a:off x="7875587" y="1790700"/>
            <a:ext cx="838200" cy="1219200"/>
          </a:xfrm>
          <a:prstGeom prst="rect"/>
          <a:solidFill>
            <a:srgbClr val="99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8" name=""/>
          <p:cNvSpPr/>
          <p:nvPr/>
        </p:nvSpPr>
        <p:spPr>
          <a:xfrm rot="0">
            <a:off x="179387" y="2400300"/>
            <a:ext cx="7696200" cy="609600"/>
          </a:xfrm>
          <a:prstGeom prst="rect"/>
          <a:solidFill>
            <a:srgbClr val="99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409" name=""/>
          <p:cNvSpPr/>
          <p:nvPr/>
        </p:nvSpPr>
        <p:spPr>
          <a:xfrm rot="0">
            <a:off x="179387" y="1790700"/>
            <a:ext cx="2590800" cy="609600"/>
          </a:xfrm>
          <a:prstGeom prst="rect"/>
          <a:solidFill>
            <a:srgbClr val="99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198437" y="1760537"/>
          <a:ext cx="8534400" cy="4117975"/>
        </p:xfrm>
        <a:graphic>
          <a:graphicData uri="http://schemas.openxmlformats.org/drawingml/2006/table">
            <a:tbl>
              <a:tblPr/>
              <a:tblGrid>
                <a:gridCol w="854075"/>
                <a:gridCol w="746125"/>
                <a:gridCol w="960437"/>
                <a:gridCol w="5119687"/>
                <a:gridCol w="854075"/>
              </a:tblGrid>
              <a:tr h="609600">
                <a:tc gridSpan="3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2286000"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</a:tr>
              <a:tr h="609600">
                <a:tc gridSpan="2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="0" sz="20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09721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93787" y="1714500"/>
            <a:ext cx="539750" cy="685800"/>
          </a:xfrm>
          <a:prstGeom prst="rect"/>
          <a:noFill/>
          <a:ln>
            <a:noFill/>
          </a:ln>
        </p:spPr>
      </p:pic>
      <p:pic>
        <p:nvPicPr>
          <p:cNvPr id="209721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693987" y="1790700"/>
            <a:ext cx="5181600" cy="609600"/>
          </a:xfrm>
          <a:prstGeom prst="rect"/>
          <a:noFill/>
          <a:ln>
            <a:noFill/>
          </a:ln>
        </p:spPr>
      </p:pic>
      <p:pic>
        <p:nvPicPr>
          <p:cNvPr id="209721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407987" y="2400300"/>
            <a:ext cx="409575" cy="514350"/>
          </a:xfrm>
          <a:prstGeom prst="rect"/>
          <a:noFill/>
          <a:ln>
            <a:noFill/>
          </a:ln>
        </p:spPr>
      </p:pic>
      <p:pic>
        <p:nvPicPr>
          <p:cNvPr id="2097213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235075" y="2414587"/>
            <a:ext cx="403225" cy="519112"/>
          </a:xfrm>
          <a:prstGeom prst="rect"/>
          <a:noFill/>
          <a:ln>
            <a:noFill/>
          </a:ln>
        </p:spPr>
      </p:pic>
      <p:pic>
        <p:nvPicPr>
          <p:cNvPr id="2097214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2098675" y="2420937"/>
            <a:ext cx="457200" cy="457200"/>
          </a:xfrm>
          <a:prstGeom prst="rect"/>
          <a:noFill/>
          <a:ln>
            <a:noFill/>
          </a:ln>
        </p:spPr>
      </p:pic>
      <p:pic>
        <p:nvPicPr>
          <p:cNvPr id="2097215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407987" y="3009900"/>
            <a:ext cx="387350" cy="2286000"/>
          </a:xfrm>
          <a:prstGeom prst="rect"/>
          <a:noFill/>
          <a:ln>
            <a:noFill/>
          </a:ln>
        </p:spPr>
      </p:pic>
      <p:pic>
        <p:nvPicPr>
          <p:cNvPr id="2097216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1246187" y="3009900"/>
            <a:ext cx="460375" cy="2286000"/>
          </a:xfrm>
          <a:prstGeom prst="rect"/>
          <a:noFill/>
          <a:ln>
            <a:noFill/>
          </a:ln>
        </p:spPr>
      </p:pic>
      <p:pic>
        <p:nvPicPr>
          <p:cNvPr id="2097217" name="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2084387" y="3009900"/>
            <a:ext cx="428625" cy="2286000"/>
          </a:xfrm>
          <a:prstGeom prst="rect"/>
          <a:noFill/>
          <a:ln>
            <a:noFill/>
          </a:ln>
        </p:spPr>
      </p:pic>
      <p:pic>
        <p:nvPicPr>
          <p:cNvPr id="2097218" name="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2693987" y="2400300"/>
            <a:ext cx="5181600" cy="609600"/>
          </a:xfrm>
          <a:prstGeom prst="rect"/>
          <a:noFill/>
          <a:ln>
            <a:noFill/>
          </a:ln>
        </p:spPr>
      </p:pic>
      <p:pic>
        <p:nvPicPr>
          <p:cNvPr id="2097219" name="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8104187" y="2095500"/>
            <a:ext cx="406400" cy="609600"/>
          </a:xfrm>
          <a:prstGeom prst="rect"/>
          <a:noFill/>
          <a:ln>
            <a:noFill/>
          </a:ln>
        </p:spPr>
      </p:pic>
      <p:pic>
        <p:nvPicPr>
          <p:cNvPr id="2097220" name="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8104187" y="3009900"/>
            <a:ext cx="457200" cy="2362200"/>
          </a:xfrm>
          <a:prstGeom prst="rect"/>
          <a:noFill/>
          <a:ln>
            <a:noFill/>
          </a:ln>
        </p:spPr>
      </p:pic>
      <p:pic>
        <p:nvPicPr>
          <p:cNvPr id="2097221" name="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2790825" y="2984500"/>
            <a:ext cx="5105400" cy="2362200"/>
          </a:xfrm>
          <a:prstGeom prst="rect"/>
          <a:noFill/>
          <a:ln>
            <a:noFill/>
          </a:ln>
        </p:spPr>
      </p:pic>
      <p:pic>
        <p:nvPicPr>
          <p:cNvPr id="2097222" name="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2693987" y="5372100"/>
            <a:ext cx="2286000" cy="457200"/>
          </a:xfrm>
          <a:prstGeom prst="rect"/>
          <a:noFill/>
          <a:ln>
            <a:noFill/>
          </a:ln>
        </p:spPr>
      </p:pic>
      <p:pic>
        <p:nvPicPr>
          <p:cNvPr id="2097223" name="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5178425" y="5295900"/>
            <a:ext cx="2576512" cy="533400"/>
          </a:xfrm>
          <a:prstGeom prst="rect"/>
          <a:noFill/>
          <a:ln>
            <a:noFill/>
          </a:ln>
        </p:spPr>
      </p:pic>
      <p:pic>
        <p:nvPicPr>
          <p:cNvPr id="2097224" name="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788987" y="5143500"/>
            <a:ext cx="636587" cy="806450"/>
          </a:xfrm>
          <a:prstGeom prst="rect"/>
          <a:noFill/>
          <a:ln>
            <a:noFill/>
          </a:ln>
        </p:spPr>
      </p:pic>
      <p:pic>
        <p:nvPicPr>
          <p:cNvPr id="2097225" name=""/>
          <p:cNvPicPr>
            <a:picLocks/>
          </p:cNvPicPr>
          <p:nvPr/>
        </p:nvPicPr>
        <p:blipFill>
          <a:blip xmlns:r="http://schemas.openxmlformats.org/officeDocument/2006/relationships" r:embed="rId16"/>
          <a:srcRect l="0" t="0" r="0" b="0"/>
          <a:stretch>
            <a:fillRect/>
          </a:stretch>
        </p:blipFill>
        <p:spPr>
          <a:xfrm rot="0">
            <a:off x="5724525" y="5876925"/>
            <a:ext cx="3122612" cy="944562"/>
          </a:xfrm>
          <a:prstGeom prst="rect"/>
          <a:noFill/>
          <a:ln>
            <a:noFill/>
          </a:ln>
        </p:spPr>
      </p:pic>
      <p:pic>
        <p:nvPicPr>
          <p:cNvPr id="2097226" name=""/>
          <p:cNvPicPr>
            <a:picLocks/>
          </p:cNvPicPr>
          <p:nvPr/>
        </p:nvPicPr>
        <p:blipFill>
          <a:blip xmlns:r="http://schemas.openxmlformats.org/officeDocument/2006/relationships" r:embed="rId17"/>
          <a:srcRect l="0" t="0" r="0" b="0"/>
          <a:stretch>
            <a:fillRect/>
          </a:stretch>
        </p:blipFill>
        <p:spPr>
          <a:xfrm rot="0">
            <a:off x="2428875" y="6858000"/>
            <a:ext cx="357187" cy="5953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37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438" name=""/>
          <p:cNvSpPr/>
          <p:nvPr>
            <p:ph type="body" sz="full" idx="1"/>
          </p:nvPr>
        </p:nvSpPr>
        <p:spPr>
          <a:xfrm rot="0">
            <a:off x="250825" y="1125537"/>
            <a:ext cx="8135937" cy="5032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lnSpc>
                <a:spcPct val="90000"/>
              </a:lnSpc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1.8  </a:t>
            </a:r>
            <a:r>
              <a:rPr altLang="en-US" lang="zh-CN"/>
              <a:t>用单纯形法求下列线性规划的最优解</a:t>
            </a:r>
          </a:p>
        </p:txBody>
      </p:sp>
      <p:pic>
        <p:nvPicPr>
          <p:cNvPr id="2097227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308850" y="1125537"/>
            <a:ext cx="1219200" cy="1219200"/>
          </a:xfrm>
          <a:prstGeom prst="rect"/>
          <a:noFill/>
          <a:ln>
            <a:noFill/>
          </a:ln>
        </p:spPr>
      </p:pic>
      <p:pic>
        <p:nvPicPr>
          <p:cNvPr id="209722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411412" y="1628775"/>
            <a:ext cx="2278062" cy="1804987"/>
          </a:xfrm>
          <a:prstGeom prst="rect"/>
          <a:noFill/>
          <a:ln>
            <a:noFill/>
          </a:ln>
        </p:spPr>
      </p:pic>
      <p:sp>
        <p:nvSpPr>
          <p:cNvPr id="1049439" name=""/>
          <p:cNvSpPr txBox="1"/>
          <p:nvPr/>
        </p:nvSpPr>
        <p:spPr>
          <a:xfrm rot="0">
            <a:off x="179387" y="3476625"/>
            <a:ext cx="84248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解：</a:t>
            </a:r>
            <a:r>
              <a:rPr altLang="zh-CN" lang="en-US">
                <a:solidFill>
                  <a:srgbClr val="003300"/>
                </a:solidFill>
              </a:rPr>
              <a:t>1</a:t>
            </a:r>
            <a:r>
              <a:rPr altLang="en-US" lang="zh-CN">
                <a:solidFill>
                  <a:srgbClr val="003300"/>
                </a:solidFill>
              </a:rPr>
              <a:t>）</a:t>
            </a:r>
            <a:r>
              <a:rPr altLang="en-US" lang="zh-CN">
                <a:solidFill>
                  <a:srgbClr val="660066"/>
                </a:solidFill>
              </a:rPr>
              <a:t>将问题化为标准型，加入松驰变量</a:t>
            </a:r>
            <a:r>
              <a:rPr altLang="zh-CN" i="1" lang="en-US">
                <a:solidFill>
                  <a:srgbClr val="660066"/>
                </a:solidFill>
              </a:rPr>
              <a:t>x</a:t>
            </a:r>
            <a:r>
              <a:rPr altLang="en-US" lang="zh-CN">
                <a:solidFill>
                  <a:srgbClr val="660066"/>
                </a:solidFill>
              </a:rPr>
              <a:t>3、</a:t>
            </a:r>
            <a:r>
              <a:rPr altLang="zh-CN" i="1" lang="en-US">
                <a:solidFill>
                  <a:srgbClr val="660066"/>
                </a:solidFill>
              </a:rPr>
              <a:t>x</a:t>
            </a:r>
            <a:r>
              <a:rPr altLang="en-US" lang="zh-CN">
                <a:solidFill>
                  <a:srgbClr val="660066"/>
                </a:solidFill>
              </a:rPr>
              <a:t>4则标准型为</a:t>
            </a:r>
            <a:r>
              <a:rPr altLang="zh-CN" lang="en-US">
                <a:solidFill>
                  <a:srgbClr val="660066"/>
                </a:solidFill>
              </a:rPr>
              <a:t>:</a:t>
            </a:r>
          </a:p>
        </p:txBody>
      </p:sp>
      <p:pic>
        <p:nvPicPr>
          <p:cNvPr id="2097229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484437" y="4076700"/>
            <a:ext cx="3067050" cy="17478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209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9" grpId="0" uiExpand="0" build="whol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40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441" name=""/>
          <p:cNvSpPr/>
          <p:nvPr>
            <p:ph type="body" sz="full" idx="1"/>
          </p:nvPr>
        </p:nvSpPr>
        <p:spPr>
          <a:xfrm rot="0">
            <a:off x="250825" y="1196975"/>
            <a:ext cx="8135937" cy="719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zh-CN" lang="en-US">
                <a:solidFill>
                  <a:srgbClr val="660066"/>
                </a:solidFill>
              </a:rPr>
              <a:t>2</a:t>
            </a:r>
            <a:r>
              <a:rPr altLang="en-US" lang="zh-CN">
                <a:solidFill>
                  <a:srgbClr val="660066"/>
                </a:solidFill>
              </a:rPr>
              <a:t>）求出线性规划的初始基可行解，列出初始单纯形表。</a:t>
            </a: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620712" y="1909762"/>
          <a:ext cx="7696200" cy="2743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914400"/>
                <a:gridCol w="990600"/>
                <a:gridCol w="990600"/>
                <a:gridCol w="838200"/>
              </a:tblGrid>
              <a:tr h="533400">
                <a:tc gridSpan="3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 marL="91440" marR="91440" marT="45720" marB="45720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 row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chemeClr val="dk2"/>
                          </a:solidFill>
                        </a:rPr>
                        <a:t>θ</a:t>
                      </a:r>
                      <a:r>
                        <a:rPr altLang="zh-CN" baseline="-30000" b="1" sz="2000" i="1" lang="en-US">
                          <a:solidFill>
                            <a:schemeClr val="dk2"/>
                          </a:solidFill>
                        </a:rPr>
                        <a:t>i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</a:tr>
              <a:tr h="549275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0" marB="45720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2000" lang="zh-CN">
                          <a:solidFill>
                            <a:srgbClr val="000000"/>
                          </a:solidFill>
                        </a:rPr>
                        <a:t>基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609600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40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</a:tr>
              <a:tr h="517525"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</a:tr>
              <a:tr h="533400">
                <a:tc gridSpan="2"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2000" i="1" lang="zh-CN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0" marB="4572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0">
                      <a:blip xmlns:r="http://schemas.openxmlformats.org/officeDocument/2006/relationships" r:embed="rId1">
                        <a:alphaModFix amt="100000"/>
                      </a:blip>
                      <a:srcRect/>
                      <a:tile algn="tl" flip="none" sx="100000" sy="100000" tx="0" ty="0"/>
                    </a:blipFill>
                  </a:tcPr>
                </a:tc>
              </a:tr>
            </a:tbl>
          </a:graphicData>
        </a:graphic>
      </p:graphicFrame>
      <p:sp>
        <p:nvSpPr>
          <p:cNvPr id="1049493" name=""/>
          <p:cNvSpPr/>
          <p:nvPr/>
        </p:nvSpPr>
        <p:spPr>
          <a:xfrm rot="0">
            <a:off x="4141787" y="4530725"/>
            <a:ext cx="0" cy="457200"/>
          </a:xfrm>
          <a:prstGeom prst="line"/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9494" name=""/>
          <p:cNvSpPr txBox="1"/>
          <p:nvPr/>
        </p:nvSpPr>
        <p:spPr>
          <a:xfrm rot="0">
            <a:off x="3455987" y="4987925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endParaRPr altLang="en-US" b="0" lang="zh-CN">
              <a:solidFill>
                <a:schemeClr val="dk1"/>
              </a:solidFill>
              <a:ea typeface="宋体" pitchFamily="0" charset="-122"/>
            </a:endParaRPr>
          </a:p>
        </p:txBody>
      </p:sp>
      <p:sp>
        <p:nvSpPr>
          <p:cNvPr id="1049495" name=""/>
          <p:cNvSpPr txBox="1"/>
          <p:nvPr/>
        </p:nvSpPr>
        <p:spPr>
          <a:xfrm rot="0">
            <a:off x="3151187" y="4911725"/>
            <a:ext cx="4724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endParaRPr altLang="en-US" b="0" lang="zh-CN">
              <a:solidFill>
                <a:schemeClr val="dk1"/>
              </a:solidFill>
              <a:ea typeface="宋体" pitchFamily="0" charset="-122"/>
            </a:endParaRPr>
          </a:p>
        </p:txBody>
      </p:sp>
      <p:pic>
        <p:nvPicPr>
          <p:cNvPr id="209723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617787" y="5006975"/>
            <a:ext cx="5410200" cy="438150"/>
          </a:xfrm>
          <a:prstGeom prst="rect"/>
          <a:solidFill>
            <a:srgbClr val="FFFF0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pic>
      <p:sp>
        <p:nvSpPr>
          <p:cNvPr id="1049496" name=""/>
          <p:cNvSpPr/>
          <p:nvPr/>
        </p:nvSpPr>
        <p:spPr>
          <a:xfrm rot="0">
            <a:off x="1692275" y="4581525"/>
            <a:ext cx="0" cy="431800"/>
          </a:xfrm>
          <a:prstGeom prst="line"/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9497" name=""/>
          <p:cNvSpPr txBox="1"/>
          <p:nvPr/>
        </p:nvSpPr>
        <p:spPr>
          <a:xfrm rot="0">
            <a:off x="1116012" y="5013325"/>
            <a:ext cx="1657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检验数</a:t>
            </a:r>
          </a:p>
        </p:txBody>
      </p:sp>
      <p:pic>
        <p:nvPicPr>
          <p:cNvPr id="209723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403350" y="4078287"/>
            <a:ext cx="568325" cy="7191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98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499" name=""/>
          <p:cNvSpPr/>
          <p:nvPr>
            <p:ph type="body" sz="full" idx="1"/>
          </p:nvPr>
        </p:nvSpPr>
        <p:spPr>
          <a:xfrm rot="0">
            <a:off x="250825" y="1125537"/>
            <a:ext cx="8135937" cy="647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zh-CN" lang="en-US">
                <a:solidFill>
                  <a:srgbClr val="660066"/>
                </a:solidFill>
              </a:rPr>
              <a:t>3</a:t>
            </a:r>
            <a:r>
              <a:rPr altLang="en-US" lang="zh-CN">
                <a:solidFill>
                  <a:srgbClr val="660066"/>
                </a:solidFill>
              </a:rPr>
              <a:t>）进行最优性检验</a:t>
            </a:r>
          </a:p>
        </p:txBody>
      </p:sp>
      <p:sp>
        <p:nvSpPr>
          <p:cNvPr id="1049500" name=""/>
          <p:cNvSpPr txBox="1"/>
          <p:nvPr/>
        </p:nvSpPr>
        <p:spPr>
          <a:xfrm rot="0">
            <a:off x="250825" y="1557337"/>
            <a:ext cx="8208962" cy="9683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如果表中所有检验数               ，则表中的基可行解就是问题的最优解，计算停止。否则继续下一步。</a:t>
            </a:r>
          </a:p>
        </p:txBody>
      </p:sp>
      <p:pic>
        <p:nvPicPr>
          <p:cNvPr id="209723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32137" y="1628775"/>
            <a:ext cx="1044575" cy="558800"/>
          </a:xfrm>
          <a:prstGeom prst="rect"/>
          <a:noFill/>
          <a:ln>
            <a:noFill/>
          </a:ln>
        </p:spPr>
      </p:pic>
      <p:sp>
        <p:nvSpPr>
          <p:cNvPr id="1049501" name=""/>
          <p:cNvSpPr/>
          <p:nvPr/>
        </p:nvSpPr>
        <p:spPr>
          <a:xfrm rot="0">
            <a:off x="179387" y="2565400"/>
            <a:ext cx="8135937" cy="936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zh-CN" lang="en-US">
                <a:solidFill>
                  <a:srgbClr val="660066"/>
                </a:solidFill>
              </a:rPr>
              <a:t>4</a:t>
            </a:r>
            <a:r>
              <a:rPr altLang="en-US" lang="zh-CN">
                <a:solidFill>
                  <a:srgbClr val="660066"/>
                </a:solidFill>
              </a:rPr>
              <a:t>）从一个基可行解转换到另一个目标值更大的基可行解，列出新的单纯形表</a:t>
            </a:r>
          </a:p>
        </p:txBody>
      </p:sp>
      <p:sp>
        <p:nvSpPr>
          <p:cNvPr id="1049502" name=""/>
          <p:cNvSpPr txBox="1"/>
          <p:nvPr/>
        </p:nvSpPr>
        <p:spPr>
          <a:xfrm rot="0">
            <a:off x="539750" y="3573462"/>
            <a:ext cx="7777162" cy="25527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457200" lvl="0" marL="457200">
              <a:spcBef>
                <a:spcPct val="15000"/>
              </a:spcBef>
              <a:buFontTx/>
              <a:buAutoNum type="circleNumDbPlain" startAt="1"/>
            </a:pPr>
            <a:r>
              <a:rPr altLang="en-US" sz="2200" lang="zh-CN">
                <a:solidFill>
                  <a:srgbClr val="003300"/>
                </a:solidFill>
              </a:rPr>
              <a:t>确定换入基的变量。选择           ，对应的变量</a:t>
            </a:r>
            <a:r>
              <a:rPr altLang="zh-CN" sz="2200" lang="en-US">
                <a:solidFill>
                  <a:srgbClr val="003300"/>
                </a:solidFill>
              </a:rPr>
              <a:t>x</a:t>
            </a:r>
            <a:r>
              <a:rPr altLang="zh-CN" baseline="-25000" sz="2200" lang="en-US">
                <a:solidFill>
                  <a:srgbClr val="003300"/>
                </a:solidFill>
              </a:rPr>
              <a:t>j</a:t>
            </a:r>
            <a:r>
              <a:rPr altLang="en-US" sz="2200" lang="zh-CN">
                <a:solidFill>
                  <a:srgbClr val="003300"/>
                </a:solidFill>
              </a:rPr>
              <a:t>作为换入变量，当有一个以上检验数大于</a:t>
            </a:r>
            <a:r>
              <a:rPr altLang="zh-CN" sz="2200" lang="en-US">
                <a:solidFill>
                  <a:srgbClr val="003300"/>
                </a:solidFill>
              </a:rPr>
              <a:t>0</a:t>
            </a:r>
            <a:r>
              <a:rPr altLang="en-US" sz="2200" lang="zh-CN">
                <a:solidFill>
                  <a:srgbClr val="003300"/>
                </a:solidFill>
              </a:rPr>
              <a:t>时，一般选择最大的一个检验数，即：                                      ，其对应的</a:t>
            </a:r>
            <a:r>
              <a:rPr altLang="zh-CN" sz="2200" lang="en-US">
                <a:solidFill>
                  <a:srgbClr val="003300"/>
                </a:solidFill>
              </a:rPr>
              <a:t>x</a:t>
            </a:r>
            <a:r>
              <a:rPr altLang="zh-CN" baseline="-25000" sz="2200" lang="en-US">
                <a:solidFill>
                  <a:srgbClr val="003300"/>
                </a:solidFill>
              </a:rPr>
              <a:t>k</a:t>
            </a:r>
            <a:r>
              <a:rPr altLang="en-US" sz="2200" lang="zh-CN">
                <a:solidFill>
                  <a:srgbClr val="003300"/>
                </a:solidFill>
              </a:rPr>
              <a:t>作为换入变量。</a:t>
            </a:r>
          </a:p>
          <a:p>
            <a:pPr indent="-457200" lvl="0" marL="457200">
              <a:spcBef>
                <a:spcPct val="15000"/>
              </a:spcBef>
              <a:buFontTx/>
              <a:buAutoNum type="circleNumDbPlain" startAt="1"/>
            </a:pPr>
            <a:r>
              <a:rPr altLang="en-US" sz="2200" lang="zh-CN">
                <a:solidFill>
                  <a:srgbClr val="003300"/>
                </a:solidFill>
              </a:rPr>
              <a:t>确定换出变量。根据下式计算并选择</a:t>
            </a:r>
            <a:r>
              <a:rPr altLang="zh-CN" sz="2200" lang="zh-CN">
                <a:solidFill>
                  <a:srgbClr val="003300"/>
                </a:solidFill>
                <a:ea typeface="宋体" pitchFamily="0" charset="-122"/>
              </a:rPr>
              <a:t>θ</a:t>
            </a:r>
            <a:r>
              <a:rPr altLang="zh-CN" sz="2200" lang="zh-CN">
                <a:solidFill>
                  <a:srgbClr val="003300"/>
                </a:solidFill>
              </a:rPr>
              <a:t> </a:t>
            </a:r>
            <a:r>
              <a:rPr altLang="en-US" sz="2200" lang="zh-CN">
                <a:solidFill>
                  <a:srgbClr val="003300"/>
                </a:solidFill>
                <a:latin typeface="华文细黑" pitchFamily="0" charset="-122"/>
              </a:rPr>
              <a:t>，</a:t>
            </a:r>
            <a:r>
              <a:rPr altLang="en-US" sz="2200" lang="zh-CN">
                <a:solidFill>
                  <a:srgbClr val="660066"/>
                </a:solidFill>
              </a:rPr>
              <a:t>选最小的</a:t>
            </a:r>
            <a:r>
              <a:rPr altLang="zh-CN" sz="2200" lang="zh-CN">
                <a:solidFill>
                  <a:srgbClr val="003300"/>
                </a:solidFill>
                <a:ea typeface="宋体" pitchFamily="0" charset="-122"/>
              </a:rPr>
              <a:t>θ</a:t>
            </a:r>
            <a:r>
              <a:rPr altLang="en-US" sz="2200" lang="zh-CN">
                <a:solidFill>
                  <a:srgbClr val="660066"/>
                </a:solidFill>
              </a:rPr>
              <a:t>对应基变量作为换出变量。	</a:t>
            </a:r>
          </a:p>
        </p:txBody>
      </p:sp>
      <p:pic>
        <p:nvPicPr>
          <p:cNvPr id="209723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140200" y="3652837"/>
            <a:ext cx="792162" cy="423862"/>
          </a:xfrm>
          <a:prstGeom prst="rect"/>
          <a:noFill/>
          <a:ln>
            <a:noFill/>
          </a:ln>
        </p:spPr>
      </p:pic>
      <p:pic>
        <p:nvPicPr>
          <p:cNvPr id="209723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413000" y="4487862"/>
            <a:ext cx="2663825" cy="454025"/>
          </a:xfrm>
          <a:prstGeom prst="rect"/>
          <a:noFill/>
          <a:ln>
            <a:noFill/>
          </a:ln>
        </p:spPr>
      </p:pic>
      <p:pic>
        <p:nvPicPr>
          <p:cNvPr id="2097235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3533775" y="5805487"/>
            <a:ext cx="2478087" cy="8667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209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0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504" name=""/>
          <p:cNvSpPr/>
          <p:nvPr>
            <p:ph type="body" sz="full" idx="1"/>
          </p:nvPr>
        </p:nvSpPr>
        <p:spPr>
          <a:xfrm rot="0">
            <a:off x="250825" y="1125537"/>
            <a:ext cx="8208962" cy="19431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-533400" latinLnBrk="1" lvl="0" marL="533400">
              <a:buFontTx/>
              <a:buAutoNum type="circleNumDbPlain" startAt="3"/>
            </a:pPr>
            <a:r>
              <a:rPr altLang="en-US" sz="2200" lang="zh-CN"/>
              <a:t>用换入变量</a:t>
            </a:r>
            <a:r>
              <a:rPr altLang="zh-CN" sz="2200" lang="en-US"/>
              <a:t>xk</a:t>
            </a:r>
            <a:r>
              <a:rPr altLang="en-US" sz="2200" lang="zh-CN"/>
              <a:t>替换基变量中的换出变量，得到一个新的基。对应新的基可以找出一个新的基可行解，并相应地可以画出一个新的单纯形表。</a:t>
            </a:r>
          </a:p>
          <a:p>
            <a:pPr eaLnBrk="1" hangingPunct="1" indent="-533400" latinLnBrk="1" lvl="0" marL="533400">
              <a:buFontTx/>
              <a:buNone/>
            </a:pPr>
            <a:r>
              <a:rPr altLang="zh-CN" lang="en-US">
                <a:solidFill>
                  <a:srgbClr val="660066"/>
                </a:solidFill>
              </a:rPr>
              <a:t>5</a:t>
            </a:r>
            <a:r>
              <a:rPr altLang="en-US" lang="zh-CN">
                <a:solidFill>
                  <a:srgbClr val="660066"/>
                </a:solidFill>
              </a:rPr>
              <a:t>）重复</a:t>
            </a:r>
            <a:r>
              <a:rPr altLang="zh-CN" lang="en-US">
                <a:solidFill>
                  <a:srgbClr val="660066"/>
                </a:solidFill>
              </a:rPr>
              <a:t>3</a:t>
            </a:r>
            <a:r>
              <a:rPr altLang="en-US" lang="zh-CN">
                <a:solidFill>
                  <a:srgbClr val="660066"/>
                </a:solidFill>
              </a:rPr>
              <a:t>）、</a:t>
            </a:r>
            <a:r>
              <a:rPr altLang="zh-CN" lang="en-US">
                <a:solidFill>
                  <a:srgbClr val="660066"/>
                </a:solidFill>
              </a:rPr>
              <a:t>4</a:t>
            </a:r>
            <a:r>
              <a:rPr altLang="en-US" lang="zh-CN">
                <a:solidFill>
                  <a:srgbClr val="660066"/>
                </a:solidFill>
              </a:rPr>
              <a:t>）步直到计算结束为止。	</a:t>
            </a:r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05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476250" y="1697037"/>
          <a:ext cx="7696200" cy="410845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914400"/>
                <a:gridCol w="990600"/>
                <a:gridCol w="990600"/>
                <a:gridCol w="838200"/>
              </a:tblGrid>
              <a:tr h="384175">
                <a:tc gridSpan="3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 marL="91440" marR="91440" marT="45727" marB="45727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chemeClr val="dk2"/>
                          </a:solidFill>
                        </a:rPr>
                        <a:t>θ</a:t>
                      </a:r>
                      <a:r>
                        <a:rPr altLang="zh-CN" baseline="-30000" b="1" sz="1600" i="1" lang="en-US">
                          <a:solidFill>
                            <a:schemeClr val="dk2"/>
                          </a:solidFill>
                        </a:rPr>
                        <a:t>i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7" marB="45727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600" lang="zh-CN">
                          <a:solidFill>
                            <a:srgbClr val="000000"/>
                          </a:solidFill>
                        </a:rPr>
                        <a:t>基变量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384175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40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84175">
                <a:tc gridSpan="2"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i="1" lang="zh-CN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1440" marR="91440" marT="45727" marB="45727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3537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0000" marR="90000" marT="0" marB="0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0000" marR="90000" marT="0" marB="0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5125">
                <a:tc gridSpan="2"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i="1" lang="zh-CN">
                        <a:solidFill>
                          <a:srgbClr val="000000"/>
                        </a:solidFill>
                      </a:endParaRP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0000" marR="90000" marT="0" marB="0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6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0000" marR="90000" marT="0" marB="0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363537">
                <a:tc gridSpan="2"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i="1" lang="zh-CN">
                        <a:solidFill>
                          <a:srgbClr val="000000"/>
                        </a:solidFill>
                      </a:endParaRPr>
                    </a:p>
                  </a:txBody>
                  <a:tcPr marL="90000" marR="90000" marT="0" marB="0" anchor="t" vert="horz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600" lang="zh-CN"/>
                    </a:p>
                  </a:txBody>
                  <a:tcPr marL="90000" marR="90000" marT="0" marB="0" anchor="ctr" anchorCtr="1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209723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65250" y="3141662"/>
            <a:ext cx="398462" cy="503237"/>
          </a:xfrm>
          <a:prstGeom prst="rect"/>
          <a:noFill/>
          <a:ln>
            <a:noFill/>
          </a:ln>
        </p:spPr>
      </p:pic>
      <p:pic>
        <p:nvPicPr>
          <p:cNvPr id="209723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65250" y="4294187"/>
            <a:ext cx="398462" cy="503237"/>
          </a:xfrm>
          <a:prstGeom prst="rect"/>
          <a:noFill/>
          <a:ln>
            <a:noFill/>
          </a:ln>
        </p:spPr>
      </p:pic>
      <p:pic>
        <p:nvPicPr>
          <p:cNvPr id="209723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65250" y="5373687"/>
            <a:ext cx="398462" cy="503237"/>
          </a:xfrm>
          <a:prstGeom prst="rect"/>
          <a:noFill/>
          <a:ln>
            <a:noFill/>
          </a:ln>
        </p:spPr>
      </p:pic>
      <p:sp>
        <p:nvSpPr>
          <p:cNvPr id="1049611" name=""/>
          <p:cNvSpPr/>
          <p:nvPr/>
        </p:nvSpPr>
        <p:spPr>
          <a:xfrm rot="0" flipV="1">
            <a:off x="5076825" y="2133600"/>
            <a:ext cx="0" cy="3810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612" name=""/>
          <p:cNvSpPr/>
          <p:nvPr/>
        </p:nvSpPr>
        <p:spPr>
          <a:xfrm rot="0">
            <a:off x="3635375" y="1052512"/>
            <a:ext cx="1023937" cy="381000"/>
          </a:xfrm>
          <a:prstGeom prst="borderCallout2">
            <a:avLst>
              <a:gd name="adj1" fmla="val 30000"/>
              <a:gd name="adj2" fmla="val 107440"/>
              <a:gd name="adj3" fmla="val 30000"/>
              <a:gd name="adj4" fmla="val 123102"/>
              <a:gd name="adj5" fmla="val 185833"/>
              <a:gd name="adj6" fmla="val 123875"/>
            </a:avLst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just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000" lang="zh-CN"/>
              <a:t>换入列</a:t>
            </a:r>
          </a:p>
        </p:txBody>
      </p:sp>
      <p:sp>
        <p:nvSpPr>
          <p:cNvPr id="1049613" name=""/>
          <p:cNvSpPr/>
          <p:nvPr/>
        </p:nvSpPr>
        <p:spPr>
          <a:xfrm rot="0">
            <a:off x="5867400" y="1052512"/>
            <a:ext cx="1657350" cy="431800"/>
          </a:xfrm>
          <a:prstGeom prst="borderCallout2">
            <a:avLst>
              <a:gd name="adj1" fmla="val 26472"/>
              <a:gd name="adj2" fmla="val 104597"/>
              <a:gd name="adj3" fmla="val 26472"/>
              <a:gd name="adj4" fmla="val 115134"/>
              <a:gd name="adj5" fmla="val 158088"/>
              <a:gd name="adj6" fmla="val 115134"/>
            </a:avLst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just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i="1" lang="en-US">
                <a:ea typeface="宋体" pitchFamily="0" charset="-122"/>
              </a:rPr>
              <a:t>b</a:t>
            </a:r>
            <a:r>
              <a:rPr altLang="zh-CN" baseline="-30000" sz="2000" i="1" lang="en-US">
                <a:ea typeface="宋体" pitchFamily="0" charset="-122"/>
              </a:rPr>
              <a:t>i </a:t>
            </a:r>
            <a:r>
              <a:rPr altLang="zh-CN" sz="2000" i="1" lang="en-US">
                <a:ea typeface="宋体" pitchFamily="0" charset="-122"/>
              </a:rPr>
              <a:t>/a</a:t>
            </a:r>
            <a:r>
              <a:rPr altLang="zh-CN" baseline="-30000" sz="2000" i="1" lang="en-US">
                <a:ea typeface="宋体" pitchFamily="0" charset="-122"/>
              </a:rPr>
              <a:t>i2</a:t>
            </a:r>
            <a:r>
              <a:rPr altLang="en-US" sz="2000" lang="zh-CN">
                <a:ea typeface="宋体" pitchFamily="0" charset="-122"/>
              </a:rPr>
              <a:t>，</a:t>
            </a:r>
            <a:r>
              <a:rPr altLang="zh-CN" sz="2000" i="1" lang="en-US">
                <a:ea typeface="宋体" pitchFamily="0" charset="-122"/>
              </a:rPr>
              <a:t>a</a:t>
            </a:r>
            <a:r>
              <a:rPr altLang="zh-CN" baseline="-30000" sz="2000" i="1" lang="en-US">
                <a:ea typeface="宋体" pitchFamily="0" charset="-122"/>
              </a:rPr>
              <a:t>i2</a:t>
            </a:r>
            <a:r>
              <a:rPr altLang="zh-CN" sz="2000" lang="en-US">
                <a:ea typeface="宋体" pitchFamily="0" charset="-122"/>
              </a:rPr>
              <a:t>&gt;0</a:t>
            </a:r>
          </a:p>
        </p:txBody>
      </p:sp>
      <p:sp>
        <p:nvSpPr>
          <p:cNvPr id="1049614" name=""/>
          <p:cNvSpPr txBox="1"/>
          <p:nvPr/>
        </p:nvSpPr>
        <p:spPr>
          <a:xfrm rot="0">
            <a:off x="7524750" y="2490787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40</a:t>
            </a:r>
          </a:p>
        </p:txBody>
      </p:sp>
      <p:sp>
        <p:nvSpPr>
          <p:cNvPr id="1049615" name=""/>
          <p:cNvSpPr txBox="1"/>
          <p:nvPr/>
        </p:nvSpPr>
        <p:spPr>
          <a:xfrm rot="0">
            <a:off x="7524750" y="2851150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10</a:t>
            </a:r>
          </a:p>
        </p:txBody>
      </p:sp>
      <p:sp>
        <p:nvSpPr>
          <p:cNvPr id="1049616" name=""/>
          <p:cNvSpPr/>
          <p:nvPr/>
        </p:nvSpPr>
        <p:spPr>
          <a:xfrm rot="0">
            <a:off x="1403350" y="3068637"/>
            <a:ext cx="381000" cy="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med" len="med"/>
          </a:ln>
        </p:spPr>
      </p:sp>
      <p:sp>
        <p:nvSpPr>
          <p:cNvPr id="1049617" name=""/>
          <p:cNvSpPr/>
          <p:nvPr/>
        </p:nvSpPr>
        <p:spPr>
          <a:xfrm rot="0">
            <a:off x="8316912" y="1916112"/>
            <a:ext cx="431800" cy="1081087"/>
          </a:xfrm>
          <a:prstGeom prst="borderCallout1">
            <a:avLst>
              <a:gd name="adj1" fmla="val 107046"/>
              <a:gd name="adj2" fmla="val 73528"/>
              <a:gd name="adj3" fmla="val 107046"/>
              <a:gd name="adj4" fmla="val -83454"/>
            </a:avLst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buClr>
                <a:schemeClr val="dk2"/>
              </a:buClr>
            </a:pPr>
            <a:r>
              <a:rPr altLang="en-US" sz="2000" lang="zh-CN">
                <a:solidFill>
                  <a:srgbClr val="003300"/>
                </a:solidFill>
              </a:rPr>
              <a:t>换出行</a:t>
            </a:r>
          </a:p>
        </p:txBody>
      </p:sp>
      <p:sp>
        <p:nvSpPr>
          <p:cNvPr id="1049618" name=""/>
          <p:cNvSpPr/>
          <p:nvPr/>
        </p:nvSpPr>
        <p:spPr>
          <a:xfrm rot="0">
            <a:off x="4614862" y="2827337"/>
            <a:ext cx="533400" cy="457200"/>
          </a:xfrm>
          <a:prstGeom prst="ellips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619" name=""/>
          <p:cNvSpPr/>
          <p:nvPr/>
        </p:nvSpPr>
        <p:spPr>
          <a:xfrm rot="0">
            <a:off x="468312" y="1341437"/>
            <a:ext cx="1274762" cy="360362"/>
          </a:xfrm>
          <a:prstGeom prst="borderCallout2">
            <a:avLst>
              <a:gd name="adj1" fmla="val 31718"/>
              <a:gd name="adj2" fmla="val 105977"/>
              <a:gd name="adj3" fmla="val 31718"/>
              <a:gd name="adj4" fmla="val 213699"/>
              <a:gd name="adj5" fmla="val 433481"/>
              <a:gd name="adj6" fmla="val 325778"/>
            </a:avLst>
          </a:prstGeom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800" lang="zh-CN">
                <a:ea typeface="宋体" pitchFamily="0" charset="-122"/>
              </a:rPr>
              <a:t>将</a:t>
            </a:r>
            <a:r>
              <a:rPr altLang="zh-CN" sz="1800" lang="en-US">
                <a:ea typeface="宋体" pitchFamily="0" charset="-122"/>
              </a:rPr>
              <a:t>3</a:t>
            </a:r>
            <a:r>
              <a:rPr altLang="en-US" sz="1800" lang="zh-CN">
                <a:ea typeface="宋体" pitchFamily="0" charset="-122"/>
              </a:rPr>
              <a:t>化为</a:t>
            </a:r>
            <a:r>
              <a:rPr altLang="zh-CN" sz="1800" lang="en-US">
                <a:ea typeface="宋体" pitchFamily="0" charset="-122"/>
              </a:rPr>
              <a:t>1</a:t>
            </a:r>
          </a:p>
        </p:txBody>
      </p:sp>
      <p:sp>
        <p:nvSpPr>
          <p:cNvPr id="1049620" name=""/>
          <p:cNvSpPr txBox="1"/>
          <p:nvPr/>
        </p:nvSpPr>
        <p:spPr>
          <a:xfrm rot="0">
            <a:off x="3708400" y="3597275"/>
            <a:ext cx="5413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5/3</a:t>
            </a:r>
          </a:p>
        </p:txBody>
      </p:sp>
      <p:sp>
        <p:nvSpPr>
          <p:cNvPr id="1049621" name=""/>
          <p:cNvSpPr txBox="1"/>
          <p:nvPr/>
        </p:nvSpPr>
        <p:spPr>
          <a:xfrm rot="0">
            <a:off x="4716462" y="3932237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622" name=""/>
          <p:cNvSpPr txBox="1"/>
          <p:nvPr/>
        </p:nvSpPr>
        <p:spPr>
          <a:xfrm rot="0">
            <a:off x="7539037" y="3571875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18</a:t>
            </a:r>
          </a:p>
        </p:txBody>
      </p:sp>
      <p:sp>
        <p:nvSpPr>
          <p:cNvPr id="1049623" name=""/>
          <p:cNvSpPr txBox="1"/>
          <p:nvPr/>
        </p:nvSpPr>
        <p:spPr>
          <a:xfrm rot="0">
            <a:off x="4716462" y="3597275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24" name=""/>
          <p:cNvSpPr txBox="1"/>
          <p:nvPr/>
        </p:nvSpPr>
        <p:spPr>
          <a:xfrm rot="0">
            <a:off x="3708400" y="3946525"/>
            <a:ext cx="5413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625" name=""/>
          <p:cNvSpPr txBox="1"/>
          <p:nvPr/>
        </p:nvSpPr>
        <p:spPr>
          <a:xfrm rot="0">
            <a:off x="5694362" y="3957637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26" name=""/>
          <p:cNvSpPr txBox="1"/>
          <p:nvPr/>
        </p:nvSpPr>
        <p:spPr>
          <a:xfrm rot="0">
            <a:off x="6591300" y="3957637"/>
            <a:ext cx="5413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627" name=""/>
          <p:cNvSpPr txBox="1"/>
          <p:nvPr/>
        </p:nvSpPr>
        <p:spPr>
          <a:xfrm rot="0">
            <a:off x="2843212" y="3957637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10</a:t>
            </a:r>
          </a:p>
        </p:txBody>
      </p:sp>
      <p:sp>
        <p:nvSpPr>
          <p:cNvPr id="1049628" name=""/>
          <p:cNvSpPr txBox="1"/>
          <p:nvPr/>
        </p:nvSpPr>
        <p:spPr>
          <a:xfrm rot="0">
            <a:off x="5675312" y="3597275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629" name=""/>
          <p:cNvSpPr txBox="1"/>
          <p:nvPr/>
        </p:nvSpPr>
        <p:spPr>
          <a:xfrm rot="0">
            <a:off x="6357937" y="3571875"/>
            <a:ext cx="822325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630" name=""/>
          <p:cNvSpPr txBox="1"/>
          <p:nvPr/>
        </p:nvSpPr>
        <p:spPr>
          <a:xfrm rot="0">
            <a:off x="2843212" y="3571875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30</a:t>
            </a:r>
          </a:p>
        </p:txBody>
      </p:sp>
      <p:sp>
        <p:nvSpPr>
          <p:cNvPr id="1049631" name=""/>
          <p:cNvSpPr txBox="1"/>
          <p:nvPr/>
        </p:nvSpPr>
        <p:spPr>
          <a:xfrm rot="0">
            <a:off x="7539037" y="3946525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30</a:t>
            </a:r>
          </a:p>
        </p:txBody>
      </p:sp>
      <p:sp>
        <p:nvSpPr>
          <p:cNvPr id="1049632" name=""/>
          <p:cNvSpPr/>
          <p:nvPr/>
        </p:nvSpPr>
        <p:spPr>
          <a:xfrm rot="0">
            <a:off x="8027987" y="3789362"/>
            <a:ext cx="381000" cy="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633" name=""/>
          <p:cNvSpPr txBox="1"/>
          <p:nvPr/>
        </p:nvSpPr>
        <p:spPr>
          <a:xfrm rot="0">
            <a:off x="4716462" y="4316412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34" name=""/>
          <p:cNvSpPr txBox="1"/>
          <p:nvPr/>
        </p:nvSpPr>
        <p:spPr>
          <a:xfrm rot="0">
            <a:off x="3708400" y="4316412"/>
            <a:ext cx="5413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5/3</a:t>
            </a:r>
          </a:p>
        </p:txBody>
      </p:sp>
      <p:sp>
        <p:nvSpPr>
          <p:cNvPr id="1049635" name=""/>
          <p:cNvSpPr txBox="1"/>
          <p:nvPr/>
        </p:nvSpPr>
        <p:spPr>
          <a:xfrm rot="0">
            <a:off x="5675312" y="4316412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36" name=""/>
          <p:cNvSpPr txBox="1"/>
          <p:nvPr/>
        </p:nvSpPr>
        <p:spPr>
          <a:xfrm rot="0">
            <a:off x="6372225" y="4316412"/>
            <a:ext cx="822325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4/3</a:t>
            </a:r>
          </a:p>
        </p:txBody>
      </p:sp>
      <p:sp>
        <p:nvSpPr>
          <p:cNvPr id="1049637" name=""/>
          <p:cNvSpPr/>
          <p:nvPr/>
        </p:nvSpPr>
        <p:spPr>
          <a:xfrm rot="0">
            <a:off x="3675062" y="3500437"/>
            <a:ext cx="609600" cy="533400"/>
          </a:xfrm>
          <a:prstGeom prst="ellips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638" name=""/>
          <p:cNvSpPr/>
          <p:nvPr/>
        </p:nvSpPr>
        <p:spPr>
          <a:xfrm rot="0" flipV="1">
            <a:off x="4284662" y="4365625"/>
            <a:ext cx="0" cy="304800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639" name=""/>
          <p:cNvSpPr/>
          <p:nvPr/>
        </p:nvSpPr>
        <p:spPr>
          <a:xfrm rot="0">
            <a:off x="-6350" y="3700462"/>
            <a:ext cx="546100" cy="1800225"/>
          </a:xfrm>
          <a:prstGeom prst="borderCallout2">
            <a:avLst>
              <a:gd name="adj1" fmla="val 6347"/>
              <a:gd name="adj2" fmla="val 113954"/>
              <a:gd name="adj3" fmla="val 6347"/>
              <a:gd name="adj4" fmla="val 374130"/>
              <a:gd name="adj5" fmla="val 6435"/>
              <a:gd name="adj6" fmla="val 674417"/>
            </a:avLst>
          </a:prstGeom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1800" lang="zh-CN">
                <a:ea typeface="宋体" pitchFamily="0" charset="-122"/>
              </a:rPr>
              <a:t>乘以</a:t>
            </a:r>
            <a:r>
              <a:rPr altLang="zh-CN" sz="1800" lang="en-US">
                <a:ea typeface="宋体" pitchFamily="0" charset="-122"/>
              </a:rPr>
              <a:t>3/5</a:t>
            </a:r>
            <a:r>
              <a:rPr altLang="en-US" sz="1800" lang="zh-CN">
                <a:ea typeface="宋体" pitchFamily="0" charset="-122"/>
              </a:rPr>
              <a:t>后得到</a:t>
            </a:r>
          </a:p>
        </p:txBody>
      </p:sp>
      <p:sp>
        <p:nvSpPr>
          <p:cNvPr id="1049640" name=""/>
          <p:cNvSpPr txBox="1"/>
          <p:nvPr/>
        </p:nvSpPr>
        <p:spPr>
          <a:xfrm rot="0">
            <a:off x="3792537" y="4718050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641" name=""/>
          <p:cNvSpPr txBox="1"/>
          <p:nvPr/>
        </p:nvSpPr>
        <p:spPr>
          <a:xfrm rot="0">
            <a:off x="4716462" y="4718050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42" name=""/>
          <p:cNvSpPr txBox="1"/>
          <p:nvPr/>
        </p:nvSpPr>
        <p:spPr>
          <a:xfrm rot="0">
            <a:off x="5621337" y="4718050"/>
            <a:ext cx="5413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3/5</a:t>
            </a:r>
          </a:p>
        </p:txBody>
      </p:sp>
      <p:sp>
        <p:nvSpPr>
          <p:cNvPr id="1049643" name=""/>
          <p:cNvSpPr txBox="1"/>
          <p:nvPr/>
        </p:nvSpPr>
        <p:spPr>
          <a:xfrm rot="0">
            <a:off x="6372225" y="4652962"/>
            <a:ext cx="106680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1/5</a:t>
            </a:r>
          </a:p>
        </p:txBody>
      </p:sp>
      <p:sp>
        <p:nvSpPr>
          <p:cNvPr id="1049644" name=""/>
          <p:cNvSpPr txBox="1"/>
          <p:nvPr/>
        </p:nvSpPr>
        <p:spPr>
          <a:xfrm rot="0">
            <a:off x="2859087" y="4724400"/>
            <a:ext cx="4635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18</a:t>
            </a:r>
          </a:p>
        </p:txBody>
      </p:sp>
      <p:sp>
        <p:nvSpPr>
          <p:cNvPr id="1049645" name=""/>
          <p:cNvSpPr txBox="1"/>
          <p:nvPr/>
        </p:nvSpPr>
        <p:spPr>
          <a:xfrm rot="0">
            <a:off x="3792537" y="5037137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46" name=""/>
          <p:cNvSpPr txBox="1"/>
          <p:nvPr/>
        </p:nvSpPr>
        <p:spPr>
          <a:xfrm rot="0">
            <a:off x="4716462" y="5037137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647" name=""/>
          <p:cNvSpPr txBox="1"/>
          <p:nvPr/>
        </p:nvSpPr>
        <p:spPr>
          <a:xfrm rot="0">
            <a:off x="5364162" y="5037137"/>
            <a:ext cx="822325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1/5</a:t>
            </a:r>
          </a:p>
        </p:txBody>
      </p:sp>
      <p:sp>
        <p:nvSpPr>
          <p:cNvPr id="1049648" name=""/>
          <p:cNvSpPr txBox="1"/>
          <p:nvPr/>
        </p:nvSpPr>
        <p:spPr>
          <a:xfrm rot="0">
            <a:off x="6372225" y="5037137"/>
            <a:ext cx="546100" cy="4302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2/5</a:t>
            </a:r>
          </a:p>
        </p:txBody>
      </p:sp>
      <p:sp>
        <p:nvSpPr>
          <p:cNvPr id="1049649" name=""/>
          <p:cNvSpPr txBox="1"/>
          <p:nvPr/>
        </p:nvSpPr>
        <p:spPr>
          <a:xfrm rot="0">
            <a:off x="2940050" y="5037137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4</a:t>
            </a:r>
          </a:p>
        </p:txBody>
      </p:sp>
      <p:sp>
        <p:nvSpPr>
          <p:cNvPr id="1049650" name=""/>
          <p:cNvSpPr txBox="1"/>
          <p:nvPr/>
        </p:nvSpPr>
        <p:spPr>
          <a:xfrm rot="0">
            <a:off x="3779837" y="5434012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51" name=""/>
          <p:cNvSpPr txBox="1"/>
          <p:nvPr/>
        </p:nvSpPr>
        <p:spPr>
          <a:xfrm rot="0">
            <a:off x="4770437" y="5434012"/>
            <a:ext cx="323850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652" name=""/>
          <p:cNvSpPr txBox="1"/>
          <p:nvPr/>
        </p:nvSpPr>
        <p:spPr>
          <a:xfrm rot="0">
            <a:off x="5508625" y="5397500"/>
            <a:ext cx="6048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653" name=""/>
          <p:cNvSpPr txBox="1"/>
          <p:nvPr/>
        </p:nvSpPr>
        <p:spPr>
          <a:xfrm rot="0">
            <a:off x="6523037" y="5397500"/>
            <a:ext cx="604837" cy="427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sz="2200" lang="zh-CN">
                <a:solidFill>
                  <a:srgbClr val="009900"/>
                </a:solidFill>
                <a:ea typeface="宋体" pitchFamily="0" charset="-122"/>
              </a:rPr>
              <a:t>－</a:t>
            </a:r>
            <a:r>
              <a:rPr altLang="zh-CN" sz="2200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104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4"/>
                                        <p:tgtEl>
                                          <p:spTgt spid="104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9"/>
                                        <p:tgtEl>
                                          <p:spTgt spid="104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4"/>
                                        <p:tgtEl>
                                          <p:spTgt spid="104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9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0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45"/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46"/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51"/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52"/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 nodeType="clickPar">
                      <p:stCondLst>
                        <p:cond delay="indefinite"/>
                      </p:stCondLst>
                      <p:childTnLst>
                        <p:par>
                          <p:cTn fill="hold" id="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7"/>
                                        <p:tgtEl>
                                          <p:spTgt spid="104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 nodeType="clickPar">
                      <p:stCondLst>
                        <p:cond delay="indefinite"/>
                      </p:stCondLst>
                      <p:childTnLst>
                        <p:par>
                          <p:cTn fill="hold" id="5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2"/>
                                        <p:tgtEl>
                                          <p:spTgt spid="104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7"/>
                                        <p:tgtEl>
                                          <p:spTgt spid="10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 nodeType="clickPar">
                      <p:stCondLst>
                        <p:cond delay="indefinite"/>
                      </p:stCondLst>
                      <p:childTnLst>
                        <p:par>
                          <p:cTn fill="hold" id="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2"/>
                                        <p:tgtEl>
                                          <p:spTgt spid="10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 nodeType="clickPar">
                      <p:stCondLst>
                        <p:cond delay="indefinite"/>
                      </p:stCondLst>
                      <p:childTnLst>
                        <p:par>
                          <p:cTn fill="hold" id="7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7"/>
                                        <p:tgtEl>
                                          <p:spTgt spid="10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 nodeType="clickPar">
                      <p:stCondLst>
                        <p:cond delay="indefinite"/>
                      </p:stCondLst>
                      <p:childTnLst>
                        <p:par>
                          <p:cTn fill="hold" id="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82"/>
                                        <p:tgtEl>
                                          <p:spTgt spid="104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87"/>
                                        <p:tgtEl>
                                          <p:spTgt spid="104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 nodeType="clickPar">
                      <p:stCondLst>
                        <p:cond delay="indefinite"/>
                      </p:stCondLst>
                      <p:childTnLst>
                        <p:par>
                          <p:cTn fill="hold" id="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2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7"/>
                                        <p:tgtEl>
                                          <p:spTgt spid="104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 nodeType="clickPar">
                      <p:stCondLst>
                        <p:cond delay="indefinite"/>
                      </p:stCondLst>
                      <p:childTnLst>
                        <p:par>
                          <p:cTn fill="hold" id="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2"/>
                                        <p:tgtEl>
                                          <p:spTgt spid="10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 nodeType="clickPar">
                      <p:stCondLst>
                        <p:cond delay="indefinite"/>
                      </p:stCondLst>
                      <p:childTnLst>
                        <p:par>
                          <p:cTn fill="hold" id="10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7"/>
                                        <p:tgtEl>
                                          <p:spTgt spid="104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 nodeType="clickPar">
                      <p:stCondLst>
                        <p:cond delay="indefinite"/>
                      </p:stCondLst>
                      <p:childTnLst>
                        <p:par>
                          <p:cTn fill="hold" id="10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2"/>
                                        <p:tgtEl>
                                          <p:spTgt spid="104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 nodeType="clickPar">
                      <p:stCondLst>
                        <p:cond delay="indefinite"/>
                      </p:stCondLst>
                      <p:childTnLst>
                        <p:par>
                          <p:cTn fill="hold" id="1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7"/>
                                        <p:tgtEl>
                                          <p:spTgt spid="104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 nodeType="clickPar">
                      <p:stCondLst>
                        <p:cond delay="indefinite"/>
                      </p:stCondLst>
                      <p:childTnLst>
                        <p:par>
                          <p:cTn fill="hold" id="1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2"/>
                                        <p:tgtEl>
                                          <p:spTgt spid="10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3"/>
                                        <p:tgtEl>
                                          <p:spTgt spid="104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6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8"/>
                                        <p:tgtEl>
                                          <p:spTgt spid="104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3"/>
                                        <p:tgtEl>
                                          <p:spTgt spid="1049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4"/>
                                        <p:tgtEl>
                                          <p:spTgt spid="1049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7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149"/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150"/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 nodeType="clickPar">
                      <p:stCondLst>
                        <p:cond delay="indefinite"/>
                      </p:stCondLst>
                      <p:childTnLst>
                        <p:par>
                          <p:cTn fill="hold" id="1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3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155"/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156"/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 nodeType="clickPar">
                      <p:stCondLst>
                        <p:cond delay="indefinite"/>
                      </p:stCondLst>
                      <p:childTnLst>
                        <p:par>
                          <p:cTn fill="hold" id="1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1"/>
                                        <p:tgtEl>
                                          <p:spTgt spid="104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2" nodeType="clickPar">
                      <p:stCondLst>
                        <p:cond delay="indefinite"/>
                      </p:stCondLst>
                      <p:childTnLst>
                        <p:par>
                          <p:cTn fill="hold" id="1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6"/>
                                        <p:tgtEl>
                                          <p:spTgt spid="104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7" nodeType="clickPar">
                      <p:stCondLst>
                        <p:cond delay="indefinite"/>
                      </p:stCondLst>
                      <p:childTnLst>
                        <p:par>
                          <p:cTn fill="hold" id="1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1"/>
                                        <p:tgtEl>
                                          <p:spTgt spid="104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2" nodeType="clickPar">
                      <p:stCondLst>
                        <p:cond delay="indefinite"/>
                      </p:stCondLst>
                      <p:childTnLst>
                        <p:par>
                          <p:cTn fill="hold" id="1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6"/>
                                        <p:tgtEl>
                                          <p:spTgt spid="104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 nodeType="clickPar">
                      <p:stCondLst>
                        <p:cond delay="indefinite"/>
                      </p:stCondLst>
                      <p:childTnLst>
                        <p:par>
                          <p:cTn fill="hold" id="17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81"/>
                                        <p:tgtEl>
                                          <p:spTgt spid="104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2" nodeType="clickPar">
                      <p:stCondLst>
                        <p:cond delay="indefinite"/>
                      </p:stCondLst>
                      <p:childTnLst>
                        <p:par>
                          <p:cTn fill="hold" id="1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86"/>
                                        <p:tgtEl>
                                          <p:spTgt spid="104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 nodeType="clickPar">
                      <p:stCondLst>
                        <p:cond delay="indefinite"/>
                      </p:stCondLst>
                      <p:childTnLst>
                        <p:par>
                          <p:cTn fill="hold" id="1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1"/>
                                        <p:tgtEl>
                                          <p:spTgt spid="104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 nodeType="clickPar">
                      <p:stCondLst>
                        <p:cond delay="indefinite"/>
                      </p:stCondLst>
                      <p:childTnLst>
                        <p:par>
                          <p:cTn fill="hold" id="1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6"/>
                                        <p:tgtEl>
                                          <p:spTgt spid="104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7" nodeType="clickPar">
                      <p:stCondLst>
                        <p:cond delay="indefinite"/>
                      </p:stCondLst>
                      <p:childTnLst>
                        <p:par>
                          <p:cTn fill="hold" id="1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1"/>
                                        <p:tgtEl>
                                          <p:spTgt spid="104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2" nodeType="clickPar">
                      <p:stCondLst>
                        <p:cond delay="indefinite"/>
                      </p:stCondLst>
                      <p:childTnLst>
                        <p:par>
                          <p:cTn fill="hold" id="2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6"/>
                                        <p:tgtEl>
                                          <p:spTgt spid="104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 nodeType="clickPar">
                      <p:stCondLst>
                        <p:cond delay="indefinite"/>
                      </p:stCondLst>
                      <p:childTnLst>
                        <p:par>
                          <p:cTn fill="hold" id="20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11"/>
                                        <p:tgtEl>
                                          <p:spTgt spid="104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2" nodeType="clickPar">
                      <p:stCondLst>
                        <p:cond delay="indefinite"/>
                      </p:stCondLst>
                      <p:childTnLst>
                        <p:par>
                          <p:cTn fill="hold" id="2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16"/>
                                        <p:tgtEl>
                                          <p:spTgt spid="104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7" nodeType="clickPar">
                      <p:stCondLst>
                        <p:cond delay="indefinite"/>
                      </p:stCondLst>
                      <p:childTnLst>
                        <p:par>
                          <p:cTn fill="hold" id="2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1"/>
                                        <p:tgtEl>
                                          <p:spTgt spid="104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2" nodeType="clickPar">
                      <p:stCondLst>
                        <p:cond delay="indefinite"/>
                      </p:stCondLst>
                      <p:childTnLst>
                        <p:par>
                          <p:cTn fill="hold" id="2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6"/>
                                        <p:tgtEl>
                                          <p:spTgt spid="104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12" grpId="0" uiExpand="0" build="whole" animBg="1"/>
      <p:bldP spid="1049613" grpId="0" uiExpand="0" build="whole" animBg="1"/>
      <p:bldP spid="1049614" grpId="0" uiExpand="0" build="whole"/>
      <p:bldP spid="1049615" grpId="0" uiExpand="0" build="whole"/>
      <p:bldP spid="1049618" grpId="0" uiExpand="0" build="whole" animBg="1"/>
      <p:bldP spid="1049619" grpId="0" uiExpand="0" build="whole" animBg="1"/>
      <p:bldP spid="1049620" grpId="0" uiExpand="0" build="whole"/>
      <p:bldP spid="1049621" grpId="0" uiExpand="0" build="whole"/>
      <p:bldP spid="1049622" grpId="0" uiExpand="0" build="whole"/>
      <p:bldP spid="1049623" grpId="0" uiExpand="0" build="whole"/>
      <p:bldP spid="1049624" grpId="0" uiExpand="0" build="whole"/>
      <p:bldP spid="1049625" grpId="0" uiExpand="0" build="whole"/>
      <p:bldP spid="1049626" grpId="0" uiExpand="0" build="whole"/>
      <p:bldP spid="1049627" grpId="0" uiExpand="0" build="whole"/>
      <p:bldP spid="1049628" grpId="0" uiExpand="0" build="whole"/>
      <p:bldP spid="1049629" grpId="0" uiExpand="0" build="whole"/>
      <p:bldP spid="1049630" grpId="0" uiExpand="0" build="whole"/>
      <p:bldP spid="1049631" grpId="0" uiExpand="0" build="whole"/>
      <p:bldP spid="1049633" grpId="0" uiExpand="0" build="whole"/>
      <p:bldP spid="1049634" grpId="0" uiExpand="0" build="whole"/>
      <p:bldP spid="1049635" grpId="0" uiExpand="0" build="whole"/>
      <p:bldP spid="1049636" grpId="0" uiExpand="0" build="whole"/>
      <p:bldP spid="1049637" grpId="0" uiExpand="0" build="whole" animBg="1"/>
      <p:bldP spid="1049639" grpId="0" uiExpand="0" build="whole" animBg="1"/>
      <p:bldP spid="1049640" grpId="0" uiExpand="0" build="whole"/>
      <p:bldP spid="1049641" grpId="0" uiExpand="0" build="whole"/>
      <p:bldP spid="1049642" grpId="0" uiExpand="0" build="whole"/>
      <p:bldP spid="1049643" grpId="0" uiExpand="0" build="whole"/>
      <p:bldP spid="1049644" grpId="0" uiExpand="0" build="whole"/>
      <p:bldP spid="1049645" grpId="0" uiExpand="0" build="whole"/>
      <p:bldP spid="1049646" grpId="0" uiExpand="0" build="whole"/>
      <p:bldP spid="1049647" grpId="0" uiExpand="0" build="whole"/>
      <p:bldP spid="1049648" grpId="0" uiExpand="0" build="whole"/>
      <p:bldP spid="1049649" grpId="0" uiExpand="0" build="whole"/>
      <p:bldP spid="1049650" grpId="0" uiExpand="0" build="whole"/>
      <p:bldP spid="1049651" grpId="0" uiExpand="0" build="whole"/>
      <p:bldP spid="1049652" grpId="0" uiExpand="0" build="whole"/>
      <p:bldP spid="1049653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24" name=""/>
          <p:cNvSpPr txBox="1"/>
          <p:nvPr/>
        </p:nvSpPr>
        <p:spPr>
          <a:xfrm rot="0">
            <a:off x="179387" y="1052512"/>
            <a:ext cx="7345362" cy="22828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006600"/>
                </a:solidFill>
              </a:rPr>
              <a:t>例</a:t>
            </a:r>
            <a:r>
              <a:rPr altLang="zh-CN" lang="en-US">
                <a:solidFill>
                  <a:srgbClr val="006600"/>
                </a:solidFill>
              </a:rPr>
              <a:t>1.2</a:t>
            </a:r>
            <a:r>
              <a:rPr altLang="en-US" lang="zh-CN">
                <a:solidFill>
                  <a:srgbClr val="000000"/>
                </a:solidFill>
              </a:rPr>
              <a:t>   某企业计划生产甲、乙两种产品。这些产品分别要在</a:t>
            </a:r>
            <a:r>
              <a:rPr altLang="zh-CN" lang="en-US">
                <a:solidFill>
                  <a:srgbClr val="000000"/>
                </a:solidFill>
              </a:rPr>
              <a:t>A</a:t>
            </a:r>
            <a:r>
              <a:rPr altLang="en-US" lang="zh-CN">
                <a:solidFill>
                  <a:srgbClr val="000000"/>
                </a:solidFill>
              </a:rPr>
              <a:t>、</a:t>
            </a:r>
            <a:r>
              <a:rPr altLang="zh-CN" lang="en-US">
                <a:solidFill>
                  <a:srgbClr val="000000"/>
                </a:solidFill>
              </a:rPr>
              <a:t>B</a:t>
            </a:r>
            <a:r>
              <a:rPr altLang="en-US" lang="zh-CN">
                <a:solidFill>
                  <a:srgbClr val="000000"/>
                </a:solidFill>
              </a:rPr>
              <a:t>、</a:t>
            </a:r>
            <a:r>
              <a:rPr altLang="zh-CN" lang="en-US">
                <a:solidFill>
                  <a:srgbClr val="000000"/>
                </a:solidFill>
              </a:rPr>
              <a:t>C</a:t>
            </a:r>
            <a:r>
              <a:rPr altLang="en-US" lang="zh-CN">
                <a:solidFill>
                  <a:srgbClr val="000000"/>
                </a:solidFill>
              </a:rPr>
              <a:t>、</a:t>
            </a:r>
            <a:r>
              <a:rPr altLang="zh-CN" lang="en-US">
                <a:solidFill>
                  <a:srgbClr val="000000"/>
                </a:solidFill>
              </a:rPr>
              <a:t>D</a:t>
            </a:r>
            <a:r>
              <a:rPr altLang="en-US" lang="zh-CN">
                <a:solidFill>
                  <a:srgbClr val="000000"/>
                </a:solidFill>
              </a:rPr>
              <a:t>、四种不同的设备上加工。按工艺资料规定，单件产品在不同设备上加工所需要的台时如下表所示，企业决策者应如何安排生产计划，使企业总的利润最大？</a:t>
            </a:r>
          </a:p>
        </p:txBody>
      </p:sp>
      <p:pic>
        <p:nvPicPr>
          <p:cNvPr id="2097162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73975" y="981075"/>
            <a:ext cx="1219200" cy="1219200"/>
          </a:xfrm>
          <a:prstGeom prst="rect"/>
          <a:noFill/>
          <a:ln>
            <a:noFill/>
          </a:ln>
        </p:spPr>
      </p:pic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684212" y="3644900"/>
          <a:ext cx="6624637" cy="2052637"/>
        </p:xfrm>
        <a:graphic>
          <a:graphicData uri="http://schemas.openxmlformats.org/drawingml/2006/table">
            <a:tbl>
              <a:tblPr/>
              <a:tblGrid>
                <a:gridCol w="2065337"/>
                <a:gridCol w="774699"/>
                <a:gridCol w="773112"/>
                <a:gridCol w="774699"/>
                <a:gridCol w="774699"/>
                <a:gridCol w="1462087"/>
              </a:tblGrid>
              <a:tr h="790574"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              </a:t>
                      </a: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设  备</a:t>
                      </a:r>
                    </a:p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产  品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lToB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A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B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C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D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利润（元）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</a:tr>
              <a:tr h="420687"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     </a:t>
                      </a: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甲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2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1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4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0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   2</a:t>
                      </a:r>
                    </a:p>
                  </a:txBody>
                  <a:tcPr marL="91440" marR="91440" marT="45716" marB="45716" anchor="ctr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</a:tr>
              <a:tr h="420687"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     </a:t>
                      </a: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乙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2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2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0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4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   3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</a:tr>
              <a:tr h="420687"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</a:t>
                      </a:r>
                      <a:r>
                        <a:rPr altLang="en-US" b="1" sz="1800" lang="zh-CN">
                          <a:solidFill>
                            <a:schemeClr val="dk2"/>
                          </a:solidFill>
                        </a:rPr>
                        <a:t>有 效 台 时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12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 8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16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 12</a:t>
                      </a:r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algn="l" font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800" lang="zh-CN"/>
                    </a:p>
                  </a:txBody>
                  <a:tcPr marL="91440" marR="91440" marT="45716" marB="45716" anchor="t" vert="horz">
                    <a:lnL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66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7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655" name=""/>
          <p:cNvSpPr/>
          <p:nvPr>
            <p:ph type="body" sz="full" idx="1"/>
          </p:nvPr>
        </p:nvSpPr>
        <p:spPr>
          <a:xfrm rot="0">
            <a:off x="250825" y="1125537"/>
            <a:ext cx="8135937" cy="5032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lnSpc>
                <a:spcPct val="90000"/>
              </a:lnSpc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1.9  </a:t>
            </a:r>
            <a:r>
              <a:rPr altLang="en-US" lang="zh-CN"/>
              <a:t>用单纯形法求解</a:t>
            </a:r>
          </a:p>
        </p:txBody>
      </p:sp>
      <p:pic>
        <p:nvPicPr>
          <p:cNvPr id="209723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70100" y="1627187"/>
            <a:ext cx="2933700" cy="1946275"/>
          </a:xfrm>
          <a:prstGeom prst="rect"/>
          <a:noFill/>
          <a:ln>
            <a:noFill/>
          </a:ln>
        </p:spPr>
      </p:pic>
      <p:sp>
        <p:nvSpPr>
          <p:cNvPr id="1049656" name=""/>
          <p:cNvSpPr/>
          <p:nvPr/>
        </p:nvSpPr>
        <p:spPr>
          <a:xfrm rot="0">
            <a:off x="250825" y="3619500"/>
            <a:ext cx="72993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just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  <a:tabLst>
                <a:tab algn="l" pos="3543300"/>
              </a:tabLst>
            </a:pPr>
            <a:r>
              <a:rPr altLang="en-US" lang="zh-CN">
                <a:solidFill>
                  <a:srgbClr val="000000"/>
                </a:solidFill>
              </a:rPr>
              <a:t>解：将数学模型化为标准形式：</a:t>
            </a:r>
          </a:p>
        </p:txBody>
      </p:sp>
      <p:pic>
        <p:nvPicPr>
          <p:cNvPr id="209724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051050" y="4149725"/>
            <a:ext cx="3384550" cy="1898650"/>
          </a:xfrm>
          <a:prstGeom prst="rect"/>
          <a:noFill/>
          <a:ln>
            <a:noFill/>
          </a:ln>
        </p:spPr>
      </p:pic>
      <p:sp>
        <p:nvSpPr>
          <p:cNvPr id="1049657" name=""/>
          <p:cNvSpPr/>
          <p:nvPr/>
        </p:nvSpPr>
        <p:spPr>
          <a:xfrm rot="0">
            <a:off x="395287" y="6021387"/>
            <a:ext cx="82232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不难看出</a:t>
            </a:r>
            <a:r>
              <a:rPr altLang="zh-CN" i="1" lang="en-US"/>
              <a:t>x</a:t>
            </a:r>
            <a:r>
              <a:rPr altLang="zh-CN" baseline="-30000" lang="en-US"/>
              <a:t>4</a:t>
            </a:r>
            <a:r>
              <a:rPr altLang="en-US" i="1" lang="zh-CN"/>
              <a:t>、</a:t>
            </a:r>
            <a:r>
              <a:rPr altLang="zh-CN" i="1" lang="en-US"/>
              <a:t>x</a:t>
            </a:r>
            <a:r>
              <a:rPr altLang="zh-CN" baseline="-30000" lang="en-US"/>
              <a:t>5</a:t>
            </a:r>
            <a:r>
              <a:rPr altLang="en-US" lang="zh-CN"/>
              <a:t>可作为初始基变量，列单纯形表计算。</a:t>
            </a:r>
          </a:p>
        </p:txBody>
      </p:sp>
      <p:pic>
        <p:nvPicPr>
          <p:cNvPr id="2097241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092950" y="1125537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209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7"/>
                                        <p:tgtEl>
                                          <p:spTgt spid="209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56" grpId="0" uiExpand="0" build="whole"/>
      <p:bldP spid="1049657" grpId="0" uiExpand="0" build="whol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8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682625" y="1341437"/>
          <a:ext cx="7008812" cy="4992687"/>
        </p:xfrm>
        <a:graphic>
          <a:graphicData uri="http://schemas.openxmlformats.org/drawingml/2006/table">
            <a:tbl>
              <a:tblPr/>
              <a:tblGrid>
                <a:gridCol w="779462"/>
                <a:gridCol w="1020762"/>
                <a:gridCol w="647699"/>
                <a:gridCol w="668337"/>
                <a:gridCol w="776287"/>
                <a:gridCol w="779462"/>
                <a:gridCol w="779462"/>
                <a:gridCol w="777874"/>
                <a:gridCol w="779462"/>
              </a:tblGrid>
              <a:tr h="457199">
                <a:tc gridSpan="3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altLang="zh-CN" baseline="-25000" b="1" sz="2000" lang="en-US">
                          <a:solidFill>
                            <a:schemeClr val="dk2"/>
                          </a:solidFill>
                        </a:rPr>
                        <a:t>j</a:t>
                      </a:r>
                    </a:p>
                  </a:txBody>
                  <a:tcPr marL="91440" marR="91440" marT="45721" marB="45721" anchor="ctr" anchorCtr="1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ctr" anchorCtr="1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ctr" anchorCtr="1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ctr" anchorCtr="1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ctr" anchorCtr="1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600" i="1" lang="en-US">
                          <a:solidFill>
                            <a:schemeClr val="dk2"/>
                          </a:solidFill>
                        </a:rPr>
                        <a:t>θ</a:t>
                      </a:r>
                      <a:r>
                        <a:rPr altLang="zh-CN" baseline="-30000" b="1" sz="1600" i="1" lang="en-US">
                          <a:solidFill>
                            <a:schemeClr val="dk2"/>
                          </a:solidFill>
                        </a:rPr>
                        <a:t>i</a:t>
                      </a:r>
                    </a:p>
                  </a:txBody>
                  <a:tcPr marL="91440" marR="91440" marT="45721" marB="45721" anchor="ctr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0687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800" lang="zh-CN">
                          <a:solidFill>
                            <a:srgbClr val="000000"/>
                          </a:solidFill>
                        </a:rPr>
                        <a:t>基变量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457199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-3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1/3</a:t>
                      </a:r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5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 gridSpan="2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800" lang="zh-CN"/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  <a:tr h="457199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8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8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8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>
                        <a:solidFill>
                          <a:srgbClr val="FFFF00"/>
                        </a:solidFill>
                      </a:endParaRP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8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>
                        <a:solidFill>
                          <a:srgbClr val="FFFF00"/>
                        </a:solidFill>
                      </a:endParaRP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 gridSpan="2"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800" lang="zh-CN"/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  <a:tr h="457199"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18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20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20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 grid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en-US" sz="2000" lang="zh-CN"/>
                    </a:p>
                  </a:txBody>
                  <a:tcPr marL="91440" marR="91440" marT="45721" marB="4572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R>
                    <a:lnT w="635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rgbClr val="3333CC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9724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36687" y="3086100"/>
            <a:ext cx="398462" cy="503237"/>
          </a:xfrm>
          <a:prstGeom prst="rect"/>
          <a:noFill/>
          <a:ln>
            <a:noFill/>
          </a:ln>
        </p:spPr>
      </p:pic>
      <p:sp>
        <p:nvSpPr>
          <p:cNvPr id="1049776" name=""/>
          <p:cNvSpPr/>
          <p:nvPr/>
        </p:nvSpPr>
        <p:spPr>
          <a:xfrm rot="0" flipV="1">
            <a:off x="4427537" y="3063875"/>
            <a:ext cx="0" cy="3810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777" name=""/>
          <p:cNvSpPr txBox="1"/>
          <p:nvPr/>
        </p:nvSpPr>
        <p:spPr>
          <a:xfrm rot="0">
            <a:off x="7019925" y="2652712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20</a:t>
            </a:r>
          </a:p>
        </p:txBody>
      </p:sp>
      <p:sp>
        <p:nvSpPr>
          <p:cNvPr id="1049778" name=""/>
          <p:cNvSpPr txBox="1"/>
          <p:nvPr/>
        </p:nvSpPr>
        <p:spPr>
          <a:xfrm rot="0">
            <a:off x="7019925" y="2195512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009900"/>
                </a:solidFill>
                <a:ea typeface="宋体" pitchFamily="0" charset="-122"/>
              </a:rPr>
              <a:t>－</a:t>
            </a:r>
          </a:p>
        </p:txBody>
      </p:sp>
      <p:sp>
        <p:nvSpPr>
          <p:cNvPr id="1049779" name=""/>
          <p:cNvSpPr/>
          <p:nvPr/>
        </p:nvSpPr>
        <p:spPr>
          <a:xfrm rot="0">
            <a:off x="7523162" y="2868612"/>
            <a:ext cx="433387" cy="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780" name=""/>
          <p:cNvSpPr txBox="1"/>
          <p:nvPr/>
        </p:nvSpPr>
        <p:spPr>
          <a:xfrm rot="0">
            <a:off x="1762125" y="3995737"/>
            <a:ext cx="5048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i="1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x</a:t>
            </a:r>
            <a:r>
              <a:rPr altLang="zh-CN" baseline="-25000" i="1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049781" name=""/>
          <p:cNvSpPr txBox="1"/>
          <p:nvPr/>
        </p:nvSpPr>
        <p:spPr>
          <a:xfrm rot="0">
            <a:off x="898525" y="4021137"/>
            <a:ext cx="4683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0033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049782" name=""/>
          <p:cNvSpPr/>
          <p:nvPr/>
        </p:nvSpPr>
        <p:spPr>
          <a:xfrm rot="0">
            <a:off x="3970337" y="2652712"/>
            <a:ext cx="457200" cy="457200"/>
          </a:xfrm>
          <a:prstGeom prst="ellips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783" name=""/>
          <p:cNvSpPr txBox="1"/>
          <p:nvPr/>
        </p:nvSpPr>
        <p:spPr>
          <a:xfrm rot="0">
            <a:off x="3160712" y="3995737"/>
            <a:ext cx="573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784" name=""/>
          <p:cNvSpPr txBox="1"/>
          <p:nvPr/>
        </p:nvSpPr>
        <p:spPr>
          <a:xfrm rot="0">
            <a:off x="4019550" y="39957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785" name=""/>
          <p:cNvSpPr txBox="1"/>
          <p:nvPr/>
        </p:nvSpPr>
        <p:spPr>
          <a:xfrm rot="0">
            <a:off x="4859337" y="39957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5</a:t>
            </a:r>
          </a:p>
        </p:txBody>
      </p:sp>
      <p:sp>
        <p:nvSpPr>
          <p:cNvPr id="1049786" name=""/>
          <p:cNvSpPr txBox="1"/>
          <p:nvPr/>
        </p:nvSpPr>
        <p:spPr>
          <a:xfrm rot="0">
            <a:off x="5580062" y="39957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787" name=""/>
          <p:cNvSpPr txBox="1"/>
          <p:nvPr/>
        </p:nvSpPr>
        <p:spPr>
          <a:xfrm rot="0">
            <a:off x="6372225" y="39957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788" name=""/>
          <p:cNvSpPr txBox="1"/>
          <p:nvPr/>
        </p:nvSpPr>
        <p:spPr>
          <a:xfrm rot="0">
            <a:off x="2555875" y="3995737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FFFF00"/>
                </a:solidFill>
                <a:ea typeface="宋体" pitchFamily="0" charset="-122"/>
              </a:rPr>
              <a:t>20</a:t>
            </a:r>
          </a:p>
        </p:txBody>
      </p:sp>
      <p:sp>
        <p:nvSpPr>
          <p:cNvPr id="1049789" name=""/>
          <p:cNvSpPr txBox="1"/>
          <p:nvPr/>
        </p:nvSpPr>
        <p:spPr>
          <a:xfrm rot="0">
            <a:off x="2555875" y="3563937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FFFF00"/>
                </a:solidFill>
                <a:ea typeface="宋体" pitchFamily="0" charset="-122"/>
              </a:rPr>
              <a:t>75</a:t>
            </a:r>
          </a:p>
        </p:txBody>
      </p:sp>
      <p:sp>
        <p:nvSpPr>
          <p:cNvPr id="1049790" name=""/>
          <p:cNvSpPr txBox="1"/>
          <p:nvPr/>
        </p:nvSpPr>
        <p:spPr>
          <a:xfrm rot="0">
            <a:off x="3292475" y="35607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3</a:t>
            </a:r>
          </a:p>
        </p:txBody>
      </p:sp>
      <p:sp>
        <p:nvSpPr>
          <p:cNvPr id="1049791" name=""/>
          <p:cNvSpPr txBox="1"/>
          <p:nvPr/>
        </p:nvSpPr>
        <p:spPr>
          <a:xfrm rot="0">
            <a:off x="4019550" y="35639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792" name=""/>
          <p:cNvSpPr txBox="1"/>
          <p:nvPr/>
        </p:nvSpPr>
        <p:spPr>
          <a:xfrm rot="0">
            <a:off x="4714875" y="3563937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17</a:t>
            </a:r>
          </a:p>
        </p:txBody>
      </p:sp>
      <p:sp>
        <p:nvSpPr>
          <p:cNvPr id="1049793" name=""/>
          <p:cNvSpPr txBox="1"/>
          <p:nvPr/>
        </p:nvSpPr>
        <p:spPr>
          <a:xfrm rot="0">
            <a:off x="5602287" y="35639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794" name=""/>
          <p:cNvSpPr txBox="1"/>
          <p:nvPr/>
        </p:nvSpPr>
        <p:spPr>
          <a:xfrm rot="0">
            <a:off x="6372225" y="35639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3</a:t>
            </a:r>
          </a:p>
        </p:txBody>
      </p:sp>
      <p:sp>
        <p:nvSpPr>
          <p:cNvPr id="1049795" name=""/>
          <p:cNvSpPr txBox="1"/>
          <p:nvPr/>
        </p:nvSpPr>
        <p:spPr>
          <a:xfrm rot="0">
            <a:off x="3135312" y="4452937"/>
            <a:ext cx="573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796" name=""/>
          <p:cNvSpPr txBox="1"/>
          <p:nvPr/>
        </p:nvSpPr>
        <p:spPr>
          <a:xfrm rot="0">
            <a:off x="3995737" y="44529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797" name=""/>
          <p:cNvSpPr txBox="1"/>
          <p:nvPr/>
        </p:nvSpPr>
        <p:spPr>
          <a:xfrm rot="0">
            <a:off x="4649787" y="4452937"/>
            <a:ext cx="641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－</a:t>
            </a: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9</a:t>
            </a:r>
          </a:p>
        </p:txBody>
      </p:sp>
      <p:sp>
        <p:nvSpPr>
          <p:cNvPr id="1049798" name=""/>
          <p:cNvSpPr txBox="1"/>
          <p:nvPr/>
        </p:nvSpPr>
        <p:spPr>
          <a:xfrm rot="0">
            <a:off x="5580062" y="445293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799" name=""/>
          <p:cNvSpPr txBox="1"/>
          <p:nvPr/>
        </p:nvSpPr>
        <p:spPr>
          <a:xfrm rot="0">
            <a:off x="6227762" y="4452937"/>
            <a:ext cx="6413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chemeClr val="dk1"/>
                </a:solidFill>
                <a:ea typeface="宋体" pitchFamily="0" charset="-122"/>
              </a:rPr>
              <a:t>－</a:t>
            </a:r>
            <a:r>
              <a:rPr altLang="zh-CN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</p:txBody>
      </p:sp>
      <p:pic>
        <p:nvPicPr>
          <p:cNvPr id="209724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36687" y="4452937"/>
            <a:ext cx="398462" cy="503237"/>
          </a:xfrm>
          <a:prstGeom prst="rect"/>
          <a:noFill/>
          <a:ln>
            <a:noFill/>
          </a:ln>
        </p:spPr>
      </p:pic>
      <p:sp>
        <p:nvSpPr>
          <p:cNvPr id="1049800" name=""/>
          <p:cNvSpPr/>
          <p:nvPr/>
        </p:nvSpPr>
        <p:spPr>
          <a:xfrm rot="0" flipV="1">
            <a:off x="3706812" y="4237037"/>
            <a:ext cx="0" cy="3810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801" name=""/>
          <p:cNvSpPr txBox="1"/>
          <p:nvPr/>
        </p:nvSpPr>
        <p:spPr>
          <a:xfrm rot="0">
            <a:off x="7035800" y="3565525"/>
            <a:ext cx="533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25</a:t>
            </a:r>
          </a:p>
        </p:txBody>
      </p:sp>
      <p:sp>
        <p:nvSpPr>
          <p:cNvPr id="1049802" name=""/>
          <p:cNvSpPr txBox="1"/>
          <p:nvPr/>
        </p:nvSpPr>
        <p:spPr>
          <a:xfrm rot="0">
            <a:off x="7034212" y="4021137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60</a:t>
            </a:r>
          </a:p>
        </p:txBody>
      </p:sp>
      <p:sp>
        <p:nvSpPr>
          <p:cNvPr id="1049803" name=""/>
          <p:cNvSpPr/>
          <p:nvPr/>
        </p:nvSpPr>
        <p:spPr>
          <a:xfrm rot="0">
            <a:off x="7523162" y="3805237"/>
            <a:ext cx="381000" cy="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804" name=""/>
          <p:cNvSpPr/>
          <p:nvPr/>
        </p:nvSpPr>
        <p:spPr>
          <a:xfrm rot="0">
            <a:off x="3203575" y="3589337"/>
            <a:ext cx="533400" cy="457200"/>
          </a:xfrm>
          <a:prstGeom prst="ellips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9805" name=""/>
          <p:cNvSpPr txBox="1"/>
          <p:nvPr/>
        </p:nvSpPr>
        <p:spPr>
          <a:xfrm rot="0">
            <a:off x="1547812" y="4921250"/>
            <a:ext cx="7921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i="1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x</a:t>
            </a:r>
            <a:r>
              <a:rPr altLang="zh-CN" baseline="-25000" sz="2000" i="1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49806" name=""/>
          <p:cNvSpPr txBox="1"/>
          <p:nvPr/>
        </p:nvSpPr>
        <p:spPr>
          <a:xfrm rot="0">
            <a:off x="900112" y="4932362"/>
            <a:ext cx="5746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003300"/>
                </a:solidFill>
              </a:rPr>
              <a:t>1</a:t>
            </a:r>
          </a:p>
        </p:txBody>
      </p:sp>
      <p:sp>
        <p:nvSpPr>
          <p:cNvPr id="1049807" name=""/>
          <p:cNvSpPr txBox="1"/>
          <p:nvPr/>
        </p:nvSpPr>
        <p:spPr>
          <a:xfrm rot="0">
            <a:off x="3290887" y="49577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808" name=""/>
          <p:cNvSpPr txBox="1"/>
          <p:nvPr/>
        </p:nvSpPr>
        <p:spPr>
          <a:xfrm rot="0">
            <a:off x="3995737" y="49577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809" name=""/>
          <p:cNvSpPr txBox="1"/>
          <p:nvPr/>
        </p:nvSpPr>
        <p:spPr>
          <a:xfrm rot="0">
            <a:off x="4638675" y="4957762"/>
            <a:ext cx="7254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17/3</a:t>
            </a:r>
          </a:p>
        </p:txBody>
      </p:sp>
      <p:sp>
        <p:nvSpPr>
          <p:cNvPr id="1049810" name=""/>
          <p:cNvSpPr txBox="1"/>
          <p:nvPr/>
        </p:nvSpPr>
        <p:spPr>
          <a:xfrm rot="0">
            <a:off x="5510212" y="4957762"/>
            <a:ext cx="573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1/3</a:t>
            </a:r>
          </a:p>
        </p:txBody>
      </p:sp>
      <p:sp>
        <p:nvSpPr>
          <p:cNvPr id="1049811" name=""/>
          <p:cNvSpPr txBox="1"/>
          <p:nvPr/>
        </p:nvSpPr>
        <p:spPr>
          <a:xfrm rot="0">
            <a:off x="6394450" y="49577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812" name=""/>
          <p:cNvSpPr txBox="1"/>
          <p:nvPr/>
        </p:nvSpPr>
        <p:spPr>
          <a:xfrm rot="0">
            <a:off x="2482850" y="4957762"/>
            <a:ext cx="647700" cy="4318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rgbClr val="FFFF00"/>
                </a:solidFill>
                <a:ea typeface="宋体" pitchFamily="0" charset="-122"/>
              </a:rPr>
              <a:t>25</a:t>
            </a:r>
          </a:p>
        </p:txBody>
      </p:sp>
      <p:sp>
        <p:nvSpPr>
          <p:cNvPr id="1049813" name=""/>
          <p:cNvSpPr txBox="1"/>
          <p:nvPr/>
        </p:nvSpPr>
        <p:spPr>
          <a:xfrm rot="0">
            <a:off x="3275012" y="54149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814" name=""/>
          <p:cNvSpPr txBox="1"/>
          <p:nvPr/>
        </p:nvSpPr>
        <p:spPr>
          <a:xfrm rot="0">
            <a:off x="3995737" y="5389562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1</a:t>
            </a:r>
          </a:p>
        </p:txBody>
      </p:sp>
      <p:sp>
        <p:nvSpPr>
          <p:cNvPr id="1049815" name=""/>
          <p:cNvSpPr txBox="1"/>
          <p:nvPr/>
        </p:nvSpPr>
        <p:spPr>
          <a:xfrm rot="0">
            <a:off x="4638675" y="5389562"/>
            <a:ext cx="7254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28/9</a:t>
            </a:r>
          </a:p>
        </p:txBody>
      </p:sp>
      <p:sp>
        <p:nvSpPr>
          <p:cNvPr id="1049816" name=""/>
          <p:cNvSpPr txBox="1"/>
          <p:nvPr/>
        </p:nvSpPr>
        <p:spPr>
          <a:xfrm rot="0">
            <a:off x="5435600" y="5389562"/>
            <a:ext cx="674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-1/9</a:t>
            </a:r>
          </a:p>
        </p:txBody>
      </p:sp>
      <p:sp>
        <p:nvSpPr>
          <p:cNvPr id="1049817" name=""/>
          <p:cNvSpPr txBox="1"/>
          <p:nvPr/>
        </p:nvSpPr>
        <p:spPr>
          <a:xfrm rot="0">
            <a:off x="6230937" y="5389562"/>
            <a:ext cx="573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2/3</a:t>
            </a:r>
          </a:p>
        </p:txBody>
      </p:sp>
      <p:sp>
        <p:nvSpPr>
          <p:cNvPr id="1049818" name=""/>
          <p:cNvSpPr txBox="1"/>
          <p:nvPr/>
        </p:nvSpPr>
        <p:spPr>
          <a:xfrm rot="0">
            <a:off x="2482850" y="5389562"/>
            <a:ext cx="647700" cy="452437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sz="2000" lang="en-US">
                <a:solidFill>
                  <a:srgbClr val="FFFF00"/>
                </a:solidFill>
                <a:ea typeface="宋体" pitchFamily="0" charset="-122"/>
              </a:rPr>
              <a:t>35/3</a:t>
            </a:r>
          </a:p>
        </p:txBody>
      </p:sp>
      <p:sp>
        <p:nvSpPr>
          <p:cNvPr id="1049819" name=""/>
          <p:cNvSpPr txBox="1"/>
          <p:nvPr/>
        </p:nvSpPr>
        <p:spPr>
          <a:xfrm rot="0">
            <a:off x="3275012" y="589438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820" name=""/>
          <p:cNvSpPr txBox="1"/>
          <p:nvPr/>
        </p:nvSpPr>
        <p:spPr>
          <a:xfrm rot="0">
            <a:off x="3995737" y="5894387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0</a:t>
            </a:r>
          </a:p>
        </p:txBody>
      </p:sp>
      <p:sp>
        <p:nvSpPr>
          <p:cNvPr id="1049821" name=""/>
          <p:cNvSpPr txBox="1"/>
          <p:nvPr/>
        </p:nvSpPr>
        <p:spPr>
          <a:xfrm rot="0">
            <a:off x="4572000" y="5868987"/>
            <a:ext cx="827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-98/9</a:t>
            </a:r>
          </a:p>
        </p:txBody>
      </p:sp>
      <p:sp>
        <p:nvSpPr>
          <p:cNvPr id="1049822" name=""/>
          <p:cNvSpPr txBox="1"/>
          <p:nvPr/>
        </p:nvSpPr>
        <p:spPr>
          <a:xfrm rot="0">
            <a:off x="5435600" y="5868987"/>
            <a:ext cx="674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-1/9</a:t>
            </a:r>
          </a:p>
        </p:txBody>
      </p:sp>
      <p:sp>
        <p:nvSpPr>
          <p:cNvPr id="1049823" name=""/>
          <p:cNvSpPr txBox="1"/>
          <p:nvPr/>
        </p:nvSpPr>
        <p:spPr>
          <a:xfrm rot="0">
            <a:off x="6156325" y="5868987"/>
            <a:ext cx="674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9900"/>
                </a:solidFill>
                <a:ea typeface="宋体" pitchFamily="0" charset="-122"/>
              </a:rPr>
              <a:t>-7/3</a:t>
            </a:r>
          </a:p>
        </p:txBody>
      </p:sp>
      <p:pic>
        <p:nvPicPr>
          <p:cNvPr id="209724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03350" y="5822950"/>
            <a:ext cx="398462" cy="5032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9"/>
                                        <p:tgtEl>
                                          <p:spTgt spid="104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40"/>
                                        <p:tgtEl>
                                          <p:spTgt spid="1049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41"/>
                                        <p:tgtEl>
                                          <p:spTgt spid="1049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 nodeType="clickPar">
                      <p:stCondLst>
                        <p:cond delay="indefinite"/>
                      </p:stCondLst>
                      <p:childTnLst>
                        <p:par>
                          <p:cTn fill="hold" id="4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6"/>
                                        <p:tgtEl>
                                          <p:spTgt spid="104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1"/>
                                        <p:tgtEl>
                                          <p:spTgt spid="104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 nodeType="clickPar">
                      <p:stCondLst>
                        <p:cond delay="indefinite"/>
                      </p:stCondLst>
                      <p:childTnLst>
                        <p:par>
                          <p:cTn fill="hold" id="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6"/>
                                        <p:tgtEl>
                                          <p:spTgt spid="104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1"/>
                                        <p:tgtEl>
                                          <p:spTgt spid="104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 nodeType="clickPar">
                      <p:stCondLst>
                        <p:cond delay="indefinite"/>
                      </p:stCondLst>
                      <p:childTnLst>
                        <p:par>
                          <p:cTn fill="hold" id="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6"/>
                                        <p:tgtEl>
                                          <p:spTgt spid="104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1"/>
                                        <p:tgtEl>
                                          <p:spTgt spid="104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 nodeType="clickPar">
                      <p:stCondLst>
                        <p:cond delay="indefinite"/>
                      </p:stCondLst>
                      <p:childTnLst>
                        <p:par>
                          <p:cTn fill="hold" id="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6"/>
                                        <p:tgtEl>
                                          <p:spTgt spid="104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 nodeType="clickPar">
                      <p:stCondLst>
                        <p:cond delay="indefinite"/>
                      </p:stCondLst>
                      <p:childTnLst>
                        <p:par>
                          <p:cTn fill="hold" id="7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81"/>
                                        <p:tgtEl>
                                          <p:spTgt spid="104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 nodeType="clickPar">
                      <p:stCondLst>
                        <p:cond delay="indefinite"/>
                      </p:stCondLst>
                      <p:childTnLst>
                        <p:par>
                          <p:cTn fill="hold" id="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86"/>
                                        <p:tgtEl>
                                          <p:spTgt spid="104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91"/>
                                        <p:tgtEl>
                                          <p:spTgt spid="104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 nodeType="clickPar">
                      <p:stCondLst>
                        <p:cond delay="indefinite"/>
                      </p:stCondLst>
                      <p:childTnLst>
                        <p:par>
                          <p:cTn fill="hold" id="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96"/>
                                        <p:tgtEl>
                                          <p:spTgt spid="104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1"/>
                                        <p:tgtEl>
                                          <p:spTgt spid="104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 nodeType="clickPar">
                      <p:stCondLst>
                        <p:cond delay="indefinite"/>
                      </p:stCondLst>
                      <p:childTnLst>
                        <p:par>
                          <p:cTn fill="hold" id="1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6"/>
                                        <p:tgtEl>
                                          <p:spTgt spid="104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 nodeType="clickPar">
                      <p:stCondLst>
                        <p:cond delay="indefinite"/>
                      </p:stCondLst>
                      <p:childTnLst>
                        <p:par>
                          <p:cTn fill="hold" id="10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11"/>
                                        <p:tgtEl>
                                          <p:spTgt spid="104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 nodeType="clickPar">
                      <p:stCondLst>
                        <p:cond delay="indefinite"/>
                      </p:stCondLst>
                      <p:childTnLst>
                        <p:par>
                          <p:cTn fill="hold" id="1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16"/>
                                        <p:tgtEl>
                                          <p:spTgt spid="104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1"/>
                                        <p:tgtEl>
                                          <p:spTgt spid="104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 nodeType="clickPar">
                      <p:stCondLst>
                        <p:cond delay="indefinite"/>
                      </p:stCondLst>
                      <p:childTnLst>
                        <p:par>
                          <p:cTn fill="hold" id="1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6"/>
                                        <p:tgtEl>
                                          <p:spTgt spid="104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 nodeType="clickPar">
                      <p:stCondLst>
                        <p:cond delay="indefinite"/>
                      </p:stCondLst>
                      <p:childTnLst>
                        <p:par>
                          <p:cTn fill="hold" id="1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1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2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 nodeType="clickPar">
                      <p:stCondLst>
                        <p:cond delay="indefinite"/>
                      </p:stCondLst>
                      <p:childTnLst>
                        <p:par>
                          <p:cTn fill="hold" id="1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7"/>
                                        <p:tgtEl>
                                          <p:spTgt spid="104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8" nodeType="clickPar">
                      <p:stCondLst>
                        <p:cond delay="indefinite"/>
                      </p:stCondLst>
                      <p:childTnLst>
                        <p:par>
                          <p:cTn fill="hold" id="1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42"/>
                                        <p:tgtEl>
                                          <p:spTgt spid="104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 nodeType="clickPar">
                      <p:stCondLst>
                        <p:cond delay="indefinite"/>
                      </p:stCondLst>
                      <p:childTnLst>
                        <p:par>
                          <p:cTn fill="hold" id="1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7"/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8"/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 nodeType="clickPar">
                      <p:stCondLst>
                        <p:cond delay="indefinite"/>
                      </p:stCondLst>
                      <p:childTnLst>
                        <p:par>
                          <p:cTn fill="hold" id="15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1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153"/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154"/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 nodeType="clickPar">
                      <p:stCondLst>
                        <p:cond delay="indefinite"/>
                      </p:stCondLst>
                      <p:childTnLst>
                        <p:par>
                          <p:cTn fill="hold" id="1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 nodeType="clickPar">
                      <p:stCondLst>
                        <p:cond delay="indefinite"/>
                      </p:stCondLst>
                      <p:childTnLst>
                        <p:par>
                          <p:cTn fill="hold" id="1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3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4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 nodeType="clickPar">
                      <p:stCondLst>
                        <p:cond delay="indefinite"/>
                      </p:stCondLst>
                      <p:childTnLst>
                        <p:par>
                          <p:cTn fill="hold" id="1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9"/>
                                        <p:tgtEl>
                                          <p:spTgt spid="104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0" nodeType="clickPar">
                      <p:stCondLst>
                        <p:cond delay="indefinite"/>
                      </p:stCondLst>
                      <p:childTnLst>
                        <p:par>
                          <p:cTn fill="hold" id="1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74"/>
                                        <p:tgtEl>
                                          <p:spTgt spid="104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 nodeType="clickPar">
                      <p:stCondLst>
                        <p:cond delay="indefinite"/>
                      </p:stCondLst>
                      <p:childTnLst>
                        <p:par>
                          <p:cTn fill="hold" id="1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79"/>
                                        <p:tgtEl>
                                          <p:spTgt spid="104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0" nodeType="clickPar">
                      <p:stCondLst>
                        <p:cond delay="indefinite"/>
                      </p:stCondLst>
                      <p:childTnLst>
                        <p:par>
                          <p:cTn fill="hold" id="1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4"/>
                                        <p:tgtEl>
                                          <p:spTgt spid="104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 nodeType="clickPar">
                      <p:stCondLst>
                        <p:cond delay="indefinite"/>
                      </p:stCondLst>
                      <p:childTnLst>
                        <p:par>
                          <p:cTn fill="hold" id="1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9"/>
                                        <p:tgtEl>
                                          <p:spTgt spid="104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0" nodeType="clickPar">
                      <p:stCondLst>
                        <p:cond delay="indefinite"/>
                      </p:stCondLst>
                      <p:childTnLst>
                        <p:par>
                          <p:cTn fill="hold" id="1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94"/>
                                        <p:tgtEl>
                                          <p:spTgt spid="104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 nodeType="clickPar">
                      <p:stCondLst>
                        <p:cond delay="indefinite"/>
                      </p:stCondLst>
                      <p:childTnLst>
                        <p:par>
                          <p:cTn fill="hold" id="19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99"/>
                                        <p:tgtEl>
                                          <p:spTgt spid="104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 nodeType="clickPar">
                      <p:stCondLst>
                        <p:cond delay="indefinite"/>
                      </p:stCondLst>
                      <p:childTnLst>
                        <p:par>
                          <p:cTn fill="hold" id="20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04"/>
                                        <p:tgtEl>
                                          <p:spTgt spid="104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5" nodeType="clickPar">
                      <p:stCondLst>
                        <p:cond delay="indefinite"/>
                      </p:stCondLst>
                      <p:childTnLst>
                        <p:par>
                          <p:cTn fill="hold" id="2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09"/>
                                        <p:tgtEl>
                                          <p:spTgt spid="104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 nodeType="clickPar">
                      <p:stCondLst>
                        <p:cond delay="indefinite"/>
                      </p:stCondLst>
                      <p:childTnLst>
                        <p:par>
                          <p:cTn fill="hold" id="2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4"/>
                                        <p:tgtEl>
                                          <p:spTgt spid="104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 nodeType="clickPar">
                      <p:stCondLst>
                        <p:cond delay="indefinite"/>
                      </p:stCondLst>
                      <p:childTnLst>
                        <p:par>
                          <p:cTn fill="hold" id="2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9"/>
                                        <p:tgtEl>
                                          <p:spTgt spid="104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0" nodeType="clickPar">
                      <p:stCondLst>
                        <p:cond delay="indefinite"/>
                      </p:stCondLst>
                      <p:childTnLst>
                        <p:par>
                          <p:cTn fill="hold" id="2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24"/>
                                        <p:tgtEl>
                                          <p:spTgt spid="104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 nodeType="clickPar">
                      <p:stCondLst>
                        <p:cond delay="indefinite"/>
                      </p:stCondLst>
                      <p:childTnLst>
                        <p:par>
                          <p:cTn fill="hold" id="2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29"/>
                                        <p:tgtEl>
                                          <p:spTgt spid="104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0" nodeType="clickPar">
                      <p:stCondLst>
                        <p:cond delay="indefinite"/>
                      </p:stCondLst>
                      <p:childTnLst>
                        <p:par>
                          <p:cTn fill="hold" id="2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34"/>
                                        <p:tgtEl>
                                          <p:spTgt spid="104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 nodeType="clickPar">
                      <p:stCondLst>
                        <p:cond delay="indefinite"/>
                      </p:stCondLst>
                      <p:childTnLst>
                        <p:par>
                          <p:cTn fill="hold" id="2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39"/>
                                        <p:tgtEl>
                                          <p:spTgt spid="104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 nodeType="clickPar">
                      <p:stCondLst>
                        <p:cond delay="indefinite"/>
                      </p:stCondLst>
                      <p:childTnLst>
                        <p:par>
                          <p:cTn fill="hold" id="2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4"/>
                                        <p:tgtEl>
                                          <p:spTgt spid="104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5" nodeType="clickPar">
                      <p:stCondLst>
                        <p:cond delay="indefinite"/>
                      </p:stCondLst>
                      <p:childTnLst>
                        <p:par>
                          <p:cTn fill="hold" id="2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9"/>
                                        <p:tgtEl>
                                          <p:spTgt spid="104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77" grpId="0" uiExpand="0" build="whole"/>
      <p:bldP spid="1049778" grpId="0" uiExpand="0" build="whole"/>
      <p:bldP spid="1049780" grpId="0" uiExpand="0" build="whole"/>
      <p:bldP spid="1049781" grpId="0" uiExpand="0" build="whole"/>
      <p:bldP spid="1049782" grpId="0" uiExpand="0" build="whole" animBg="1"/>
      <p:bldP spid="1049783" grpId="0" uiExpand="0" build="whole"/>
      <p:bldP spid="1049784" grpId="0" uiExpand="0" build="whole"/>
      <p:bldP spid="1049785" grpId="0" uiExpand="0" build="whole"/>
      <p:bldP spid="1049786" grpId="0" uiExpand="0" build="whole"/>
      <p:bldP spid="1049787" grpId="0" uiExpand="0" build="whole"/>
      <p:bldP spid="1049788" grpId="0" uiExpand="0" build="whole"/>
      <p:bldP spid="1049789" grpId="0" uiExpand="0" build="whole"/>
      <p:bldP spid="1049790" grpId="0" uiExpand="0" build="whole"/>
      <p:bldP spid="1049791" grpId="0" uiExpand="0" build="whole"/>
      <p:bldP spid="1049792" grpId="0" uiExpand="0" build="whole"/>
      <p:bldP spid="1049793" grpId="0" uiExpand="0" build="whole"/>
      <p:bldP spid="1049794" grpId="0" uiExpand="0" build="whole"/>
      <p:bldP spid="1049795" grpId="0" uiExpand="0" build="whole"/>
      <p:bldP spid="1049796" grpId="0" uiExpand="0" build="whole"/>
      <p:bldP spid="1049797" grpId="0" uiExpand="0" build="whole"/>
      <p:bldP spid="1049798" grpId="0" uiExpand="0" build="whole"/>
      <p:bldP spid="1049799" grpId="0" uiExpand="0" build="whole"/>
      <p:bldP spid="1049801" grpId="0" uiExpand="0" build="whole"/>
      <p:bldP spid="1049802" grpId="0" uiExpand="0" build="whole"/>
      <p:bldP spid="1049804" grpId="0" uiExpand="0" build="whole" animBg="1"/>
      <p:bldP spid="1049805" grpId="0" uiExpand="0" build="whole"/>
      <p:bldP spid="1049806" grpId="0" uiExpand="0" build="whole"/>
      <p:bldP spid="1049807" grpId="0" uiExpand="0" build="whole"/>
      <p:bldP spid="1049808" grpId="0" uiExpand="0" build="whole"/>
      <p:bldP spid="1049809" grpId="0" uiExpand="0" build="whole"/>
      <p:bldP spid="1049810" grpId="0" uiExpand="0" build="whole"/>
      <p:bldP spid="1049811" grpId="0" uiExpand="0" build="whole"/>
      <p:bldP spid="1049812" grpId="0" uiExpand="0" build="whole" animBg="1"/>
      <p:bldP spid="1049813" grpId="0" uiExpand="0" build="whole"/>
      <p:bldP spid="1049814" grpId="0" uiExpand="0" build="whole"/>
      <p:bldP spid="1049815" grpId="0" uiExpand="0" build="whole"/>
      <p:bldP spid="1049816" grpId="0" uiExpand="0" build="whole"/>
      <p:bldP spid="1049817" grpId="0" uiExpand="0" build="whole"/>
      <p:bldP spid="1049818" grpId="0" uiExpand="0" build="whole" animBg="1"/>
      <p:bldP spid="1049819" grpId="0" uiExpand="0" build="whole"/>
      <p:bldP spid="1049820" grpId="0" uiExpand="0" build="whole"/>
      <p:bldP spid="1049821" grpId="0" uiExpand="0" build="whole"/>
      <p:bldP spid="1049822" grpId="0" uiExpand="0" build="whole"/>
      <p:bldP spid="1049823" grpId="0" uiExpand="0" build="whol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2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单纯形法的计算步骤</a:t>
            </a:r>
          </a:p>
        </p:txBody>
      </p:sp>
      <p:sp>
        <p:nvSpPr>
          <p:cNvPr id="1049825" name=""/>
          <p:cNvSpPr txBox="1"/>
          <p:nvPr/>
        </p:nvSpPr>
        <p:spPr>
          <a:xfrm rot="0">
            <a:off x="611187" y="1833562"/>
            <a:ext cx="7489825" cy="1581150"/>
          </a:xfrm>
          <a:prstGeom prst="rect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003300"/>
                </a:solidFill>
              </a:rPr>
              <a:t>	</a:t>
            </a:r>
            <a:r>
              <a:rPr altLang="en-US" lang="zh-CN">
                <a:solidFill>
                  <a:srgbClr val="003300"/>
                </a:solidFill>
              </a:rPr>
              <a:t>学习要点：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	</a:t>
            </a:r>
            <a:r>
              <a:rPr altLang="zh-CN" lang="en-US">
                <a:solidFill>
                  <a:srgbClr val="003300"/>
                </a:solidFill>
              </a:rPr>
              <a:t>1. </a:t>
            </a:r>
            <a:r>
              <a:rPr altLang="en-US" lang="zh-CN">
                <a:solidFill>
                  <a:srgbClr val="660066"/>
                </a:solidFill>
              </a:rPr>
              <a:t>线性规划解的概念以及</a:t>
            </a:r>
            <a:r>
              <a:rPr altLang="zh-CN" lang="en-US">
                <a:solidFill>
                  <a:srgbClr val="660066"/>
                </a:solidFill>
              </a:rPr>
              <a:t>3</a:t>
            </a:r>
            <a:r>
              <a:rPr altLang="en-US" lang="zh-CN">
                <a:solidFill>
                  <a:srgbClr val="660066"/>
                </a:solidFill>
              </a:rPr>
              <a:t>个基本定理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660066"/>
                </a:solidFill>
              </a:rPr>
              <a:t>	</a:t>
            </a:r>
            <a:r>
              <a:rPr altLang="zh-CN" lang="en-US">
                <a:solidFill>
                  <a:srgbClr val="660066"/>
                </a:solidFill>
              </a:rPr>
              <a:t>2. </a:t>
            </a:r>
            <a:r>
              <a:rPr altLang="en-US" lang="zh-CN">
                <a:solidFill>
                  <a:srgbClr val="660066"/>
                </a:solidFill>
              </a:rPr>
              <a:t>熟练掌握单纯形法的解题思路及求解步骤</a:t>
            </a:r>
          </a:p>
        </p:txBody>
      </p:sp>
      <p:pic>
        <p:nvPicPr>
          <p:cNvPr id="2097245" name="" descr="52design_com_kr_05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8612" y="1196975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26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sp>
        <p:nvSpPr>
          <p:cNvPr id="1049827" name=""/>
          <p:cNvSpPr/>
          <p:nvPr>
            <p:ph type="body" sz="full" idx="1"/>
          </p:nvPr>
        </p:nvSpPr>
        <p:spPr>
          <a:xfrm rot="0">
            <a:off x="322262" y="1052512"/>
            <a:ext cx="8066087" cy="37449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>
                <a:latin typeface="华文细黑" pitchFamily="0" charset="-122"/>
              </a:rPr>
              <a:t>人工变量法：</a:t>
            </a:r>
          </a:p>
          <a:p>
            <a:pPr eaLnBrk="1" hangingPunct="1" indent="0" latinLnBrk="1" lvl="0" marL="0">
              <a:buFontTx/>
              <a:buNone/>
            </a:pPr>
            <a:r>
              <a:rPr altLang="en-US" lang="zh-CN">
                <a:latin typeface="华文细黑" pitchFamily="0" charset="-122"/>
              </a:rPr>
              <a:t>	前面讨论了在标准型中系数矩阵有单位矩阵，很容易确定一组基可行解。在实际问题中有些模型并不含有单位矩阵，为了得到一组基向量和初基可行解，在约束条件的等式左端加一组虚拟变量，得到一组基变量。这种人为加的变量称为人工变量，构成的可行基称为人工基，用大</a:t>
            </a:r>
            <a:r>
              <a:rPr altLang="zh-CN" lang="en-US">
                <a:latin typeface="华文细黑" pitchFamily="0" charset="-122"/>
              </a:rPr>
              <a:t>M</a:t>
            </a:r>
            <a:r>
              <a:rPr altLang="en-US" lang="zh-CN">
                <a:latin typeface="华文细黑" pitchFamily="0" charset="-122"/>
              </a:rPr>
              <a:t>法或两阶段法求解，这种用人工变量作桥梁的求解方法称为人工变量法。</a:t>
            </a:r>
          </a:p>
        </p:txBody>
      </p:sp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28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sp>
        <p:nvSpPr>
          <p:cNvPr id="1049829" name=""/>
          <p:cNvSpPr/>
          <p:nvPr>
            <p:ph type="body" sz="full" idx="1"/>
          </p:nvPr>
        </p:nvSpPr>
        <p:spPr>
          <a:xfrm rot="0">
            <a:off x="250825" y="1125537"/>
            <a:ext cx="8135937" cy="647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/>
              <a:t>例</a:t>
            </a:r>
            <a:r>
              <a:rPr altLang="zh-CN" lang="en-US"/>
              <a:t>1.10  </a:t>
            </a:r>
            <a:r>
              <a:rPr altLang="en-US" lang="zh-CN"/>
              <a:t>用大</a:t>
            </a:r>
            <a:r>
              <a:rPr altLang="zh-CN" lang="en-US"/>
              <a:t>M</a:t>
            </a:r>
            <a:r>
              <a:rPr altLang="en-US" lang="zh-CN"/>
              <a:t>法解下列线性规划</a:t>
            </a:r>
          </a:p>
        </p:txBody>
      </p:sp>
      <p:pic>
        <p:nvPicPr>
          <p:cNvPr id="209724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27350" y="1700212"/>
            <a:ext cx="2605087" cy="2051050"/>
          </a:xfrm>
          <a:prstGeom prst="rect"/>
          <a:noFill/>
          <a:ln>
            <a:noFill/>
          </a:ln>
        </p:spPr>
      </p:pic>
      <p:sp>
        <p:nvSpPr>
          <p:cNvPr id="1049830" name=""/>
          <p:cNvSpPr/>
          <p:nvPr/>
        </p:nvSpPr>
        <p:spPr>
          <a:xfrm rot="0">
            <a:off x="392112" y="3835400"/>
            <a:ext cx="4756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解：首先将数学模型化为标准形式</a:t>
            </a:r>
          </a:p>
        </p:txBody>
      </p:sp>
      <p:pic>
        <p:nvPicPr>
          <p:cNvPr id="209724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79612" y="4365625"/>
            <a:ext cx="2946400" cy="2111375"/>
          </a:xfrm>
          <a:prstGeom prst="rect"/>
          <a:noFill/>
          <a:ln>
            <a:noFill/>
          </a:ln>
        </p:spPr>
      </p:pic>
      <p:sp>
        <p:nvSpPr>
          <p:cNvPr id="1049831" name=""/>
          <p:cNvSpPr txBox="1"/>
          <p:nvPr/>
        </p:nvSpPr>
        <p:spPr>
          <a:xfrm rot="0">
            <a:off x="5364162" y="4833937"/>
            <a:ext cx="2735262" cy="11874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系数矩阵中不存在单位矩阵，无法建立初始单纯形表。</a:t>
            </a:r>
          </a:p>
        </p:txBody>
      </p:sp>
      <p:pic>
        <p:nvPicPr>
          <p:cNvPr id="2097248" name="" descr="52design_com_kr_111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164387" y="1125537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3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sp>
        <p:nvSpPr>
          <p:cNvPr id="1049833" name=""/>
          <p:cNvSpPr/>
          <p:nvPr>
            <p:ph type="body" sz="full" idx="1"/>
          </p:nvPr>
        </p:nvSpPr>
        <p:spPr>
          <a:xfrm rot="0">
            <a:off x="180975" y="1125537"/>
            <a:ext cx="8423275" cy="10080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/>
              <a:t>故人为添加两个单位向量，得到人工变量单纯形法数学模型：</a:t>
            </a:r>
          </a:p>
          <a:p>
            <a:pPr eaLnBrk="1" hangingPunct="1" indent="0" latinLnBrk="1" lvl="0" marL="0">
              <a:buFontTx/>
              <a:buNone/>
            </a:pPr>
            <a:endParaRPr altLang="zh-CN" lang="en-US"/>
          </a:p>
        </p:txBody>
      </p:sp>
      <p:pic>
        <p:nvPicPr>
          <p:cNvPr id="209724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41550" y="1700212"/>
            <a:ext cx="3986212" cy="2055812"/>
          </a:xfrm>
          <a:prstGeom prst="rect"/>
          <a:noFill/>
          <a:ln>
            <a:noFill/>
          </a:ln>
        </p:spPr>
      </p:pic>
      <p:sp>
        <p:nvSpPr>
          <p:cNvPr id="1049834" name=""/>
          <p:cNvSpPr txBox="1"/>
          <p:nvPr/>
        </p:nvSpPr>
        <p:spPr>
          <a:xfrm rot="0">
            <a:off x="250825" y="3789362"/>
            <a:ext cx="8207375" cy="14065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just" lvl="0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altLang="en-US" lang="zh-CN"/>
              <a:t>其中：</a:t>
            </a:r>
            <a:r>
              <a:rPr altLang="zh-CN" lang="en-US"/>
              <a:t>M</a:t>
            </a:r>
            <a:r>
              <a:rPr altLang="en-US" lang="zh-CN"/>
              <a:t>是一个很大的抽象的数，不需要给出具体的数值，可以理解为它能大于给定的任何一个确定数值；再用前面介绍的单纯形法求解该模型，计算结果见下表。 </a:t>
            </a:r>
          </a:p>
        </p:txBody>
      </p:sp>
    </p:spTree>
  </p:cSld>
  <p:clrMapOvr>
    <a:masterClrMapping/>
  </p:clrMapOvr>
  <p:timing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35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179387" y="1125537"/>
          <a:ext cx="8280400" cy="5643562"/>
        </p:xfrm>
        <a:graphic>
          <a:graphicData uri="http://schemas.openxmlformats.org/drawingml/2006/table">
            <a:tbl>
              <a:tblPr/>
              <a:tblGrid>
                <a:gridCol w="752475"/>
                <a:gridCol w="752475"/>
                <a:gridCol w="655637"/>
                <a:gridCol w="720725"/>
                <a:gridCol w="863600"/>
                <a:gridCol w="1008062"/>
                <a:gridCol w="792162"/>
                <a:gridCol w="660400"/>
                <a:gridCol w="660400"/>
                <a:gridCol w="768350"/>
                <a:gridCol w="646112"/>
              </a:tblGrid>
              <a:tr h="311149">
                <a:tc gridSpan="3"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altLang="zh-CN" baseline="-25000" b="1" sz="1400" lang="en-US">
                          <a:solidFill>
                            <a:schemeClr val="dk2"/>
                          </a:solidFill>
                        </a:rPr>
                        <a:t>j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07974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30000" b="1" sz="1400" i="1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30000" b="1" sz="1400" i="1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b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chemeClr val="dk2"/>
                          </a:solidFill>
                        </a:rPr>
                        <a:t>θ</a:t>
                      </a:r>
                      <a:r>
                        <a:rPr altLang="zh-CN" baseline="-30000" b="1" sz="1400" i="1" lang="en-US">
                          <a:solidFill>
                            <a:schemeClr val="dk2"/>
                          </a:solidFill>
                        </a:rPr>
                        <a:t>i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1114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-4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309562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114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2262">
                <a:tc gridSpan="3">
                  <a:txBody>
                    <a:bodyPr/>
                    <a:p>
                      <a:pPr algn="l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3-2M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2+M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-1+2M</a:t>
                      </a:r>
                      <a:r>
                        <a:rPr altLang="zh-CN" b="1" sz="1400" lang="en-US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114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-6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3/5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309562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8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-3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8/3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114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  <a:latin typeface="华文细黑" pitchFamily="0" charset="-122"/>
                        </a:rPr>
                        <a:t>——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7974">
                <a:tc gridSpan="3"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5-6M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5M</a:t>
                      </a:r>
                      <a:r>
                        <a:rPr altLang="zh-CN" b="1" sz="1400" lang="en-US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749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3/5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－</a:t>
                      </a: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6/5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－</a:t>
                      </a: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1/5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  <a:latin typeface="华文细黑" pitchFamily="0" charset="-122"/>
                        </a:rPr>
                        <a:t>——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31114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31/5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3/5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3/5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31/3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749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atinLnBrk="1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11/5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en-US" b="1" sz="1400" lang="zh-CN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－</a:t>
                      </a: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2/5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en-US" b="1" sz="1400" lang="zh-CN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－</a:t>
                      </a:r>
                      <a:r>
                        <a:rPr altLang="zh-CN" b="1" sz="1400" lang="en-US">
                          <a:solidFill>
                            <a:srgbClr val="000000"/>
                          </a:solidFill>
                          <a:ea typeface="宋体" pitchFamily="0" charset="-122"/>
                        </a:rPr>
                        <a:t>2/5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  <a:latin typeface="华文细黑" pitchFamily="0" charset="-122"/>
                        </a:rPr>
                        <a:t>——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087">
                <a:tc gridSpan="3"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 </a:t>
                      </a:r>
                      <a:r>
                        <a:rPr altLang="zh-CN" b="1" sz="1400" lang="en-US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749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FFFF00"/>
                          </a:solidFill>
                        </a:rPr>
                        <a:t>13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319087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FFFF00"/>
                          </a:solidFill>
                        </a:rPr>
                        <a:t>31/3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5/3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7499"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altLang="zh-CN" baseline="-25000" b="1" sz="1400" i="1"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rgbClr val="FFFF00"/>
                          </a:solidFill>
                        </a:rPr>
                        <a:t>19/3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2/3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1149">
                <a:tc gridSpan="3"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-5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altLang="zh-CN" b="1" sz="1400" lang="en-US">
                          <a:solidFill>
                            <a:schemeClr val="dk2"/>
                          </a:solidFill>
                        </a:rPr>
                        <a:t>-25/3</a:t>
                      </a:r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635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altLang="en-US" sz="1400" lang="zh-CN"/>
                    </a:p>
                  </a:txBody>
                  <a:tcPr marL="91440" marR="91440" marT="45720" marB="45720" anchor="ctr" vert="horz">
                    <a:lnL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38100" cap="flat" cmpd="sng">
                      <a:solidFill>
                        <a:schemeClr val="accen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FFFF00">
                          <a:alpha val="100000"/>
                        </a:srgb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0053" name=""/>
          <p:cNvSpPr/>
          <p:nvPr/>
        </p:nvSpPr>
        <p:spPr>
          <a:xfrm rot="0">
            <a:off x="4140200" y="2349500"/>
            <a:ext cx="576262" cy="287337"/>
          </a:xfrm>
          <a:prstGeom prst="ellips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054" name=""/>
          <p:cNvSpPr/>
          <p:nvPr/>
        </p:nvSpPr>
        <p:spPr>
          <a:xfrm rot="0">
            <a:off x="3190875" y="2976562"/>
            <a:ext cx="588962" cy="307975"/>
          </a:xfrm>
          <a:prstGeom prst="ellips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055" name=""/>
          <p:cNvSpPr/>
          <p:nvPr/>
        </p:nvSpPr>
        <p:spPr>
          <a:xfrm rot="0">
            <a:off x="8259762" y="2997200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1050056" name=""/>
          <p:cNvSpPr/>
          <p:nvPr/>
        </p:nvSpPr>
        <p:spPr>
          <a:xfrm rot="0">
            <a:off x="8243887" y="2324100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FF0000"/>
                </a:solidFill>
              </a:rPr>
              <a:t>→</a:t>
            </a:r>
          </a:p>
        </p:txBody>
      </p:sp>
      <p:pic>
        <p:nvPicPr>
          <p:cNvPr id="209725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2638425"/>
            <a:ext cx="341312" cy="430212"/>
          </a:xfrm>
          <a:prstGeom prst="rect"/>
          <a:noFill/>
          <a:ln>
            <a:noFill/>
          </a:ln>
        </p:spPr>
      </p:pic>
      <p:pic>
        <p:nvPicPr>
          <p:cNvPr id="209725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3860800"/>
            <a:ext cx="341312" cy="431800"/>
          </a:xfrm>
          <a:prstGeom prst="rect"/>
          <a:noFill/>
          <a:ln>
            <a:noFill/>
          </a:ln>
        </p:spPr>
      </p:pic>
      <p:sp>
        <p:nvSpPr>
          <p:cNvPr id="1050057" name=""/>
          <p:cNvSpPr/>
          <p:nvPr/>
        </p:nvSpPr>
        <p:spPr>
          <a:xfrm rot="0">
            <a:off x="2411412" y="4560887"/>
            <a:ext cx="588962" cy="307975"/>
          </a:xfrm>
          <a:prstGeom prst="ellips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058" name=""/>
          <p:cNvSpPr/>
          <p:nvPr/>
        </p:nvSpPr>
        <p:spPr>
          <a:xfrm rot="0">
            <a:off x="8259762" y="4437062"/>
            <a:ext cx="4889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zh-CN" lang="en-US">
                <a:solidFill>
                  <a:srgbClr val="FF0000"/>
                </a:solidFill>
              </a:rPr>
              <a:t>→</a:t>
            </a:r>
          </a:p>
        </p:txBody>
      </p:sp>
      <p:pic>
        <p:nvPicPr>
          <p:cNvPr id="20972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5086350"/>
            <a:ext cx="341312" cy="430212"/>
          </a:xfrm>
          <a:prstGeom prst="rect"/>
          <a:noFill/>
          <a:ln>
            <a:noFill/>
          </a:ln>
        </p:spPr>
      </p:pic>
      <p:pic>
        <p:nvPicPr>
          <p:cNvPr id="20972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6427787"/>
            <a:ext cx="341312" cy="4302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54" name="" descr="359b033b5bb5c9ea4cf8cbdad439b6003af3b384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42987" y="1412875"/>
            <a:ext cx="4924425" cy="4714875"/>
          </a:xfrm>
          <a:prstGeom prst="rect"/>
          <a:noFill/>
          <a:ln>
            <a:noFill/>
          </a:ln>
        </p:spPr>
      </p:pic>
      <p:sp>
        <p:nvSpPr>
          <p:cNvPr id="1050062" name=""/>
          <p:cNvSpPr txBox="1"/>
          <p:nvPr/>
        </p:nvSpPr>
        <p:spPr>
          <a:xfrm rot="0">
            <a:off x="6516687" y="1412875"/>
            <a:ext cx="2030412" cy="738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altLang="en-US" sz="3600" lang="zh-CN">
                <a:solidFill>
                  <a:srgbClr val="0A0AFF"/>
                </a:solidFill>
              </a:rPr>
              <a:t>可行解域</a:t>
            </a:r>
          </a:p>
        </p:txBody>
      </p:sp>
      <p:sp>
        <p:nvSpPr>
          <p:cNvPr id="1050063" name=""/>
          <p:cNvSpPr txBox="1"/>
          <p:nvPr/>
        </p:nvSpPr>
        <p:spPr>
          <a:xfrm rot="0">
            <a:off x="2571750" y="544512"/>
            <a:ext cx="184150" cy="5222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064" name=""/>
          <p:cNvSpPr/>
          <p:nvPr/>
        </p:nvSpPr>
        <p:spPr>
          <a:xfrm rot="0">
            <a:off x="3708400" y="2276475"/>
            <a:ext cx="185737" cy="185737"/>
          </a:xfrm>
          <a:prstGeom prst="ellipse"/>
          <a:solidFill>
            <a:srgbClr val="FF0000"/>
          </a:solidFill>
          <a:ln w="9525" cap="flat" cmpd="sng">
            <a:solidFill>
              <a:srgbClr val="73BDAF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sp>
        <p:nvSpPr>
          <p:cNvPr id="1050065" name=""/>
          <p:cNvSpPr txBox="1"/>
          <p:nvPr/>
        </p:nvSpPr>
        <p:spPr>
          <a:xfrm rot="0">
            <a:off x="6588125" y="2205037"/>
            <a:ext cx="1416050" cy="6667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altLang="en-US" sz="3200" lang="zh-CN">
                <a:solidFill>
                  <a:srgbClr val="FF0000"/>
                </a:solidFill>
              </a:rPr>
              <a:t>最优解</a:t>
            </a:r>
          </a:p>
        </p:txBody>
      </p:sp>
      <p:cxnSp>
        <p:nvCxnSpPr>
          <p:cNvPr id="3145730" name=""/>
          <p:cNvCxnSpPr>
            <a:cxnSpLocks/>
          </p:cNvCxnSpPr>
          <p:nvPr/>
        </p:nvCxnSpPr>
        <p:spPr>
          <a:xfrm rot="0" flipH="1" flipV="1">
            <a:off x="3995737" y="2349500"/>
            <a:ext cx="2520950" cy="287337"/>
          </a:xfrm>
          <a:prstGeom prst="straightConnector1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sp>
        <p:nvSpPr>
          <p:cNvPr id="1050066" name=""/>
          <p:cNvSpPr/>
          <p:nvPr/>
        </p:nvSpPr>
        <p:spPr>
          <a:xfrm rot="0">
            <a:off x="2411412" y="5516562"/>
            <a:ext cx="185737" cy="185737"/>
          </a:xfrm>
          <a:prstGeom prst="ellipse"/>
          <a:solidFill>
            <a:srgbClr val="FFFF00"/>
          </a:solidFill>
          <a:ln w="9525" cap="flat" cmpd="sng">
            <a:solidFill>
              <a:srgbClr val="73BDAF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sp>
        <p:nvSpPr>
          <p:cNvPr id="1050067" name=""/>
          <p:cNvSpPr txBox="1"/>
          <p:nvPr/>
        </p:nvSpPr>
        <p:spPr>
          <a:xfrm rot="0">
            <a:off x="6300787" y="2924175"/>
            <a:ext cx="2671762" cy="6683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altLang="en-US" sz="3200" lang="zh-CN">
                <a:solidFill>
                  <a:srgbClr val="7A7A00"/>
                </a:solidFill>
              </a:rPr>
              <a:t>初始基可行解</a:t>
            </a:r>
          </a:p>
        </p:txBody>
      </p:sp>
      <p:cxnSp>
        <p:nvCxnSpPr>
          <p:cNvPr id="3145731" name=""/>
          <p:cNvCxnSpPr>
            <a:cxnSpLocks/>
          </p:cNvCxnSpPr>
          <p:nvPr/>
        </p:nvCxnSpPr>
        <p:spPr>
          <a:xfrm rot="0" flipH="1">
            <a:off x="2700337" y="3357562"/>
            <a:ext cx="3527425" cy="2232025"/>
          </a:xfrm>
          <a:prstGeom prst="straightConnector1"/>
          <a:noFill/>
          <a:ln w="25400" cap="flat" cmpd="sng">
            <a:solidFill>
              <a:srgbClr val="FFFF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sp>
        <p:nvSpPr>
          <p:cNvPr id="1050068" name=""/>
          <p:cNvSpPr/>
          <p:nvPr/>
        </p:nvSpPr>
        <p:spPr>
          <a:xfrm rot="0">
            <a:off x="2700337" y="5084762"/>
            <a:ext cx="185737" cy="185737"/>
          </a:xfrm>
          <a:prstGeom prst="ellipse"/>
          <a:solidFill>
            <a:srgbClr val="3333CC"/>
          </a:solidFill>
          <a:ln w="9525" cap="flat" cmpd="sng">
            <a:solidFill>
              <a:srgbClr val="3333CC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cxnSp>
        <p:nvCxnSpPr>
          <p:cNvPr id="3145732" name=""/>
          <p:cNvCxnSpPr>
            <a:cxnSpLocks/>
          </p:cNvCxnSpPr>
          <p:nvPr/>
        </p:nvCxnSpPr>
        <p:spPr>
          <a:xfrm rot="0" flipV="1">
            <a:off x="2555875" y="5229225"/>
            <a:ext cx="215900" cy="215900"/>
          </a:xfrm>
          <a:prstGeom prst="straightConnector1"/>
          <a:noFill/>
          <a:ln w="50800" cap="flat" cmpd="sng">
            <a:solidFill>
              <a:srgbClr val="3333CC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sp>
        <p:nvSpPr>
          <p:cNvPr id="1050069" name=""/>
          <p:cNvSpPr/>
          <p:nvPr/>
        </p:nvSpPr>
        <p:spPr>
          <a:xfrm rot="0">
            <a:off x="2268537" y="4221162"/>
            <a:ext cx="184150" cy="185737"/>
          </a:xfrm>
          <a:prstGeom prst="ellipse"/>
          <a:solidFill>
            <a:srgbClr val="3333CC"/>
          </a:solidFill>
          <a:ln w="9525" cap="flat" cmpd="sng">
            <a:solidFill>
              <a:srgbClr val="3333CC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cxnSp>
        <p:nvCxnSpPr>
          <p:cNvPr id="3145733" name=""/>
          <p:cNvCxnSpPr>
            <a:cxnSpLocks/>
          </p:cNvCxnSpPr>
          <p:nvPr/>
        </p:nvCxnSpPr>
        <p:spPr>
          <a:xfrm rot="0" flipH="1" flipV="1">
            <a:off x="2411412" y="4437062"/>
            <a:ext cx="288925" cy="576262"/>
          </a:xfrm>
          <a:prstGeom prst="straightConnector1"/>
          <a:noFill/>
          <a:ln w="50800" cap="flat" cmpd="sng">
            <a:solidFill>
              <a:srgbClr val="3333CC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sp>
        <p:nvSpPr>
          <p:cNvPr id="1050070" name=""/>
          <p:cNvSpPr/>
          <p:nvPr/>
        </p:nvSpPr>
        <p:spPr>
          <a:xfrm rot="0">
            <a:off x="2987675" y="3644900"/>
            <a:ext cx="185737" cy="185737"/>
          </a:xfrm>
          <a:prstGeom prst="ellipse"/>
          <a:solidFill>
            <a:srgbClr val="3333CC"/>
          </a:solidFill>
          <a:ln w="9525" cap="flat" cmpd="sng">
            <a:solidFill>
              <a:srgbClr val="3333CC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cxnSp>
        <p:nvCxnSpPr>
          <p:cNvPr id="3145734" name=""/>
          <p:cNvCxnSpPr>
            <a:cxnSpLocks/>
          </p:cNvCxnSpPr>
          <p:nvPr/>
        </p:nvCxnSpPr>
        <p:spPr>
          <a:xfrm rot="0" flipV="1">
            <a:off x="2484437" y="3789362"/>
            <a:ext cx="503237" cy="431800"/>
          </a:xfrm>
          <a:prstGeom prst="straightConnector1"/>
          <a:noFill/>
          <a:ln w="50800" cap="flat" cmpd="sng">
            <a:solidFill>
              <a:srgbClr val="3333CC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sp>
        <p:nvSpPr>
          <p:cNvPr id="1050071" name=""/>
          <p:cNvSpPr/>
          <p:nvPr/>
        </p:nvSpPr>
        <p:spPr>
          <a:xfrm rot="0">
            <a:off x="2916237" y="2708275"/>
            <a:ext cx="185737" cy="185737"/>
          </a:xfrm>
          <a:prstGeom prst="ellipse"/>
          <a:solidFill>
            <a:srgbClr val="3333CC"/>
          </a:solidFill>
          <a:ln w="9525" cap="flat" cmpd="sng">
            <a:solidFill>
              <a:srgbClr val="3333CC">
                <a:alpha val="100000"/>
              </a:srgbClr>
            </a:solidFill>
            <a:prstDash val="solid"/>
            <a:round/>
          </a:ln>
          <a:effectLst>
            <a:outerShdw algn="b" dir="5400000" dist="23000" kx="0" sx="100000" sy="100000">
              <a:srgbClr val="808080">
                <a:alpha val="3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buClr>
                <a:schemeClr val="dk2"/>
              </a:buClr>
            </a:pPr>
            <a:endParaRPr altLang="en-US" lang="zh-CN">
              <a:solidFill>
                <a:srgbClr val="FFFFE9"/>
              </a:solidFill>
            </a:endParaRPr>
          </a:p>
        </p:txBody>
      </p:sp>
      <p:cxnSp>
        <p:nvCxnSpPr>
          <p:cNvPr id="3145735" name=""/>
          <p:cNvCxnSpPr>
            <a:cxnSpLocks/>
          </p:cNvCxnSpPr>
          <p:nvPr/>
        </p:nvCxnSpPr>
        <p:spPr>
          <a:xfrm rot="0" flipV="1">
            <a:off x="3059112" y="2924175"/>
            <a:ext cx="0" cy="649287"/>
          </a:xfrm>
          <a:prstGeom prst="straightConnector1"/>
          <a:noFill/>
          <a:ln w="50800" cap="flat" cmpd="sng">
            <a:solidFill>
              <a:srgbClr val="3333CC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  <p:cxnSp>
        <p:nvCxnSpPr>
          <p:cNvPr id="3145736" name=""/>
          <p:cNvCxnSpPr>
            <a:cxnSpLocks/>
          </p:cNvCxnSpPr>
          <p:nvPr/>
        </p:nvCxnSpPr>
        <p:spPr>
          <a:xfrm rot="0" flipV="1">
            <a:off x="3132137" y="2492375"/>
            <a:ext cx="503237" cy="288925"/>
          </a:xfrm>
          <a:prstGeom prst="straightConnector1"/>
          <a:noFill/>
          <a:ln w="50800" cap="flat" cmpd="sng">
            <a:solidFill>
              <a:srgbClr val="3333CC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algn="b" dir="5400000" dist="20000" kx="0" sx="100000" sy="10000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5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id="14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6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8" nodeType="after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50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50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2"/>
                                        <p:tgtEl>
                                          <p:spTgt spid="105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7"/>
                                        <p:tgtEl>
                                          <p:spTgt spid="105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500"/>
                            </p:stCondLst>
                            <p:childTnLst>
                              <p:par>
                                <p:cTn fill="hold" id="2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1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33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5"/>
                                        <p:tgtEl>
                                          <p:spTgt spid="105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4"/>
                                        <p:tgtEl>
                                          <p:spTgt spid="105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9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1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3"/>
                                        <p:tgtEl>
                                          <p:spTgt spid="105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8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0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2"/>
                                        <p:tgtEl>
                                          <p:spTgt spid="105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7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1"/>
                                        <p:tgtEl>
                                          <p:spTgt spid="105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id="7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6"/>
                                        <p:tgtEl>
                                          <p:spTgt spid="314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62" grpId="0" uiExpand="0" build="whole"/>
      <p:bldP spid="1050064" grpId="0" uiExpand="0" build="whole" animBg="1"/>
      <p:bldP spid="1050065" grpId="0" uiExpand="0" build="whole"/>
      <p:bldP spid="1050066" grpId="0" uiExpand="0" build="whole" animBg="1"/>
      <p:bldP spid="1050067" grpId="0" uiExpand="0" build="whole"/>
      <p:bldP spid="1050068" grpId="0" uiExpand="0" build="whole" animBg="1"/>
      <p:bldP spid="1050069" grpId="0" uiExpand="0" build="whole" animBg="1"/>
      <p:bldP spid="1050070" grpId="0" uiExpand="0" build="whole" animBg="1"/>
      <p:bldP spid="1050071" grpId="0" uiExpand="0" build="whole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07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sp>
        <p:nvSpPr>
          <p:cNvPr id="1050073" name=""/>
          <p:cNvSpPr txBox="1"/>
          <p:nvPr/>
        </p:nvSpPr>
        <p:spPr>
          <a:xfrm rot="0">
            <a:off x="393700" y="1457325"/>
            <a:ext cx="8066087" cy="4779962"/>
          </a:xfrm>
          <a:prstGeom prst="rect"/>
          <a:noFill/>
          <a:ln w="28575" cap="flat" cmpd="sng">
            <a:solidFill>
              <a:srgbClr val="66CC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zh-CN" lang="en-US"/>
              <a:t>	</a:t>
            </a:r>
            <a:r>
              <a:rPr altLang="en-US" lang="zh-CN"/>
              <a:t>解的判别：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zh-CN" lang="en-US"/>
              <a:t>1</a:t>
            </a:r>
            <a:r>
              <a:rPr altLang="en-US" lang="zh-CN"/>
              <a:t>）唯一最优解判别：最优表中所有非基变量的检验数非零</a:t>
            </a:r>
            <a:r>
              <a:rPr altLang="zh-CN" lang="en-US"/>
              <a:t>,</a:t>
            </a:r>
            <a:r>
              <a:rPr altLang="en-US" lang="zh-CN"/>
              <a:t>则线性规划具有唯一最优解。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zh-CN" lang="en-US"/>
              <a:t>2</a:t>
            </a:r>
            <a:r>
              <a:rPr altLang="en-US" lang="zh-CN"/>
              <a:t>）多重最优解判别：最优表中存在非基变量的检验数为零</a:t>
            </a:r>
            <a:r>
              <a:rPr altLang="zh-CN" lang="en-US"/>
              <a:t>,</a:t>
            </a:r>
            <a:r>
              <a:rPr altLang="en-US" lang="zh-CN"/>
              <a:t>则线性规划具有多重最优解（或无穷多最优解）。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altLang="zh-CN" lang="en-US"/>
              <a:t>3</a:t>
            </a:r>
            <a:r>
              <a:rPr altLang="en-US" lang="zh-CN"/>
              <a:t>）无界解判别：某个</a:t>
            </a:r>
            <a:r>
              <a:rPr altLang="zh-CN" lang="en-US"/>
              <a:t>λ</a:t>
            </a:r>
            <a:r>
              <a:rPr altLang="zh-CN" baseline="-30000" i="1" lang="en-US"/>
              <a:t>k</a:t>
            </a:r>
            <a:r>
              <a:rPr altLang="en-US" lang="zh-CN"/>
              <a:t>&gt;0且</a:t>
            </a:r>
            <a:r>
              <a:rPr altLang="zh-CN" i="1" lang="en-US"/>
              <a:t>a</a:t>
            </a:r>
            <a:r>
              <a:rPr altLang="zh-CN" baseline="-30000" i="1" lang="en-US"/>
              <a:t>ik</a:t>
            </a:r>
            <a:r>
              <a:rPr altLang="en-US" lang="zh-CN"/>
              <a:t>≤０（</a:t>
            </a:r>
            <a:r>
              <a:rPr altLang="zh-CN" i="1" lang="en-US"/>
              <a:t>i</a:t>
            </a:r>
            <a:r>
              <a:rPr altLang="en-US" lang="zh-CN"/>
              <a:t>=1，</a:t>
            </a:r>
            <a:r>
              <a:rPr altLang="zh-CN" lang="en-US"/>
              <a:t>2,…,m</a:t>
            </a:r>
            <a:r>
              <a:rPr altLang="en-US" lang="zh-CN"/>
              <a:t>）则线性规划具有无界解。</a:t>
            </a:r>
          </a:p>
          <a:p>
            <a:pPr algn="just"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/>
              <a:t>4</a:t>
            </a:r>
            <a:r>
              <a:rPr altLang="en-US" lang="zh-CN"/>
              <a:t>）无可行解的判断：当用大</a:t>
            </a:r>
            <a:r>
              <a:rPr altLang="zh-CN" lang="en-US"/>
              <a:t>M</a:t>
            </a:r>
            <a:r>
              <a:rPr altLang="en-US" lang="zh-CN"/>
              <a:t>单纯形法计算得到最优解并且存在</a:t>
            </a:r>
            <a:r>
              <a:rPr altLang="zh-CN" i="1" lang="en-US"/>
              <a:t>Ri</a:t>
            </a:r>
            <a:r>
              <a:rPr altLang="en-US" lang="zh-CN"/>
              <a:t>&gt;0时，则表明原线性规划无可行解。</a:t>
            </a:r>
          </a:p>
          <a:p>
            <a:pPr algn="just"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zh-CN" lang="en-US"/>
              <a:t>5</a:t>
            </a:r>
            <a:r>
              <a:rPr altLang="en-US" lang="zh-CN"/>
              <a:t>）退化解的判别：存在某个基变量为零的基本可行解。</a:t>
            </a:r>
          </a:p>
        </p:txBody>
      </p:sp>
      <p:pic>
        <p:nvPicPr>
          <p:cNvPr id="2097255" name="" descr="png-0210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900112"/>
            <a:ext cx="1219200" cy="1219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07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单纯形法的进一步讨论－人工变量法</a:t>
            </a:r>
          </a:p>
        </p:txBody>
      </p:sp>
      <p:sp>
        <p:nvSpPr>
          <p:cNvPr id="1050075" name=""/>
          <p:cNvSpPr/>
          <p:nvPr>
            <p:ph type="body" sz="full" idx="1"/>
          </p:nvPr>
        </p:nvSpPr>
        <p:spPr>
          <a:xfrm rot="0">
            <a:off x="250825" y="1125537"/>
            <a:ext cx="81359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lang="zh-CN">
                <a:solidFill>
                  <a:srgbClr val="660066"/>
                </a:solidFill>
              </a:rPr>
              <a:t>单纯性法小结</a:t>
            </a:r>
            <a:r>
              <a:rPr altLang="zh-CN" lang="en-US">
                <a:solidFill>
                  <a:srgbClr val="660066"/>
                </a:solidFill>
              </a:rPr>
              <a:t>:</a:t>
            </a:r>
          </a:p>
        </p:txBody>
      </p:sp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152400" y="1800225"/>
          <a:ext cx="8839200" cy="3730625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  <a:gridCol w="609600"/>
                <a:gridCol w="685800"/>
                <a:gridCol w="838200"/>
                <a:gridCol w="838200"/>
                <a:gridCol w="762000"/>
                <a:gridCol w="685800"/>
                <a:gridCol w="381000"/>
                <a:gridCol w="381000"/>
                <a:gridCol w="381000"/>
                <a:gridCol w="685800"/>
                <a:gridCol w="914400"/>
                <a:gridCol w="381000"/>
                <a:gridCol w="457200"/>
              </a:tblGrid>
              <a:tr h="692150">
                <a:tc row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建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立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模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型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个  数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gridSpan="3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取     值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右   端   项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gridSpan="3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等式或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不等式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极大或极小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新加变量系数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  <a:tr h="73501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两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个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三个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以上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≥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无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约束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≤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i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≥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i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&lt;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≤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=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≥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maxZ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minZ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a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03462"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求解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图解法、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单纯形法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单纯形法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不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处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理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令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=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aseline="30000" b="1" sz="1200" lang="en-US">
                          <a:solidFill>
                            <a:schemeClr val="dk2"/>
                          </a:solidFill>
                        </a:rPr>
                        <a:t>′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aseline="30000" b="1" sz="1200" lang="en-US">
                          <a:solidFill>
                            <a:schemeClr val="dk2"/>
                          </a:solidFill>
                        </a:rPr>
                        <a:t>″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sz="1200" i="1" lang="en-US"/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aseline="30000" b="1" sz="1200" lang="en-US">
                          <a:solidFill>
                            <a:schemeClr val="dk2"/>
                          </a:solidFill>
                        </a:rPr>
                        <a:t>′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≥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aseline="30000" b="1" sz="1200" lang="en-US">
                          <a:solidFill>
                            <a:schemeClr val="dk2"/>
                          </a:solidFill>
                        </a:rPr>
                        <a:t>″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≥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令</a:t>
                      </a:r>
                      <a:r>
                        <a:rPr altLang="en-US" baseline="30000" b="1" sz="1200" i="1" lang="zh-CN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’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=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不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处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理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约束条件两端同乘以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-1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加松弛变量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加入人工变量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a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减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去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s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加入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altLang="zh-CN" baseline="-30000" b="1" sz="1200" i="1" lang="en-US">
                          <a:solidFill>
                            <a:schemeClr val="dk2"/>
                          </a:solidFill>
                        </a:rPr>
                        <a:t>a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altLang="zh-CN" baseline="-30000" sz="1200" i="1" lang="en-US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不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处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理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令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z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′</a:t>
                      </a: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=- Z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minZ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en-US" b="1" sz="1200" lang="zh-CN">
                          <a:solidFill>
                            <a:schemeClr val="dk2"/>
                          </a:solidFill>
                        </a:rPr>
                        <a:t>=－</a:t>
                      </a:r>
                    </a:p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lang="en-US">
                          <a:solidFill>
                            <a:schemeClr val="dk2"/>
                          </a:solidFill>
                        </a:rPr>
                        <a:t>max </a:t>
                      </a: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z</a:t>
                      </a:r>
                      <a:r>
                        <a:rPr altLang="zh-CN" baseline="30000" b="1" sz="1200" i="1" lang="en-US">
                          <a:solidFill>
                            <a:schemeClr val="dk2"/>
                          </a:solidFill>
                        </a:rPr>
                        <a:t>′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altLang="zh-CN" b="1" sz="1200" i="1" lang="en-US">
                          <a:solidFill>
                            <a:schemeClr val="dk2"/>
                          </a:solidFill>
                        </a:rPr>
                        <a:t>-M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63" name=""/>
          <p:cNvSpPr/>
          <p:nvPr>
            <p:ph type="body" sz="full" idx="1"/>
          </p:nvPr>
        </p:nvSpPr>
        <p:spPr>
          <a:xfrm rot="0">
            <a:off x="179387" y="1125537"/>
            <a:ext cx="8569325" cy="647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lang="zh-CN">
                <a:solidFill>
                  <a:srgbClr val="000000"/>
                </a:solidFill>
              </a:rPr>
              <a:t>解：设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lang="en-US">
                <a:solidFill>
                  <a:srgbClr val="000000"/>
                </a:solidFill>
              </a:rPr>
              <a:t>1</a:t>
            </a:r>
            <a:r>
              <a:rPr altLang="en-US" lang="zh-CN">
                <a:solidFill>
                  <a:srgbClr val="000000"/>
                </a:solidFill>
              </a:rPr>
              <a:t>、</a:t>
            </a:r>
            <a:r>
              <a:rPr altLang="zh-CN" i="1" lang="en-US">
                <a:solidFill>
                  <a:srgbClr val="000000"/>
                </a:solidFill>
              </a:rPr>
              <a:t>x</a:t>
            </a:r>
            <a:r>
              <a:rPr altLang="zh-CN" baseline="-30000" lang="en-US">
                <a:solidFill>
                  <a:srgbClr val="000000"/>
                </a:solidFill>
              </a:rPr>
              <a:t>2</a:t>
            </a:r>
            <a:r>
              <a:rPr altLang="en-US" lang="zh-CN">
                <a:solidFill>
                  <a:srgbClr val="000000"/>
                </a:solidFill>
              </a:rPr>
              <a:t>分别为甲、乙两种产品的产量，则数学模型为：</a:t>
            </a:r>
          </a:p>
        </p:txBody>
      </p:sp>
      <p:grpSp>
        <p:nvGrpSpPr>
          <p:cNvPr id="94" name=""/>
          <p:cNvGrpSpPr/>
          <p:nvPr/>
        </p:nvGrpSpPr>
        <p:grpSpPr>
          <a:xfrm rot="0">
            <a:off x="1619250" y="1844675"/>
            <a:ext cx="3429000" cy="2971800"/>
            <a:chOff x="1392" y="1344"/>
            <a:chExt cx="2160" cy="1872"/>
          </a:xfrm>
        </p:grpSpPr>
        <p:sp>
          <p:nvSpPr>
            <p:cNvPr id="1048664" name=""/>
            <p:cNvSpPr txBox="1"/>
            <p:nvPr/>
          </p:nvSpPr>
          <p:spPr>
            <a:xfrm rot="0">
              <a:off x="1872" y="1344"/>
              <a:ext cx="16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max  Z = 2x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1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+ 3x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2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</a:t>
              </a:r>
            </a:p>
          </p:txBody>
        </p:sp>
        <p:sp>
          <p:nvSpPr>
            <p:cNvPr id="1048665" name=""/>
            <p:cNvSpPr/>
            <p:nvPr/>
          </p:nvSpPr>
          <p:spPr>
            <a:xfrm rot="0">
              <a:off x="1872" y="2928"/>
              <a:ext cx="16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 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1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≥ 0 , 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2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≥ 0</a:t>
              </a:r>
            </a:p>
          </p:txBody>
        </p:sp>
        <p:sp>
          <p:nvSpPr>
            <p:cNvPr id="1048666" name=""/>
            <p:cNvSpPr/>
            <p:nvPr/>
          </p:nvSpPr>
          <p:spPr>
            <a:xfrm rot="0">
              <a:off x="1392" y="2256"/>
              <a:ext cx="351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s.t.</a:t>
              </a:r>
            </a:p>
          </p:txBody>
        </p:sp>
        <p:sp>
          <p:nvSpPr>
            <p:cNvPr id="1048667" name=""/>
            <p:cNvSpPr/>
            <p:nvPr/>
          </p:nvSpPr>
          <p:spPr>
            <a:xfrm rot="0">
              <a:off x="1872" y="1632"/>
              <a:ext cx="1680" cy="132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2x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1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+ 2x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2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≤ 12</a:t>
              </a:r>
            </a:p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 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1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+ 2x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2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≤ 8</a:t>
              </a:r>
            </a:p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4x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1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     ≤ 16</a:t>
              </a:r>
            </a:p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           4x</a:t>
              </a:r>
              <a:r>
                <a:rPr altLang="zh-CN" baseline="-30000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2</a:t>
              </a:r>
              <a:r>
                <a:rPr altLang="zh-CN" lang="en-US">
                  <a:solidFill>
                    <a:srgbClr val="000000"/>
                  </a:solidFill>
                  <a:effectLst>
                    <a:outerShdw algn="tl" blurRad="38100" dir="2700000" dist="38100">
                      <a:srgbClr val="C0C0C0"/>
                    </a:outerShdw>
                  </a:effectLst>
                  <a:ea typeface="宋体" pitchFamily="0" charset="-122"/>
                </a:rPr>
                <a:t>  ≤ 12</a:t>
              </a:r>
            </a:p>
          </p:txBody>
        </p:sp>
        <p:sp>
          <p:nvSpPr>
            <p:cNvPr id="1048668" name=""/>
            <p:cNvSpPr/>
            <p:nvPr/>
          </p:nvSpPr>
          <p:spPr>
            <a:xfrm rot="0">
              <a:off x="1824" y="1776"/>
              <a:ext cx="240" cy="1344"/>
            </a:xfrm>
            <a:prstGeom prst="leftBrace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1pPr>
              <a:lvl2pPr algn="l" eaLnBrk="1" fontAlgn="base" hangingPunct="1" indent="0" latinLnBrk="1" marL="4572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2pPr>
              <a:lvl3pPr algn="l" eaLnBrk="1" fontAlgn="base" hangingPunct="1" indent="0" latinLnBrk="1" marL="9144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3pPr>
              <a:lvl4pPr algn="l" eaLnBrk="1" fontAlgn="base" hangingPunct="1" indent="0" latinLnBrk="1" marL="13716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4pPr>
              <a:lvl5pPr algn="l" eaLnBrk="1" fontAlgn="base" hangingPunct="1" indent="0" latinLnBrk="1" marL="1828800" rtl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baseline="0" b="1" sz="2400" i="0" u="none">
                  <a:solidFill>
                    <a:schemeClr val="dk2"/>
                  </a:solidFill>
                  <a:latin typeface="Times New Roman" pitchFamily="0" charset="0"/>
                  <a:ea typeface="华文细黑" pitchFamily="0" charset="-122"/>
                  <a:sym typeface="Times New Roman" pitchFamily="0" charset="0"/>
                </a:defRPr>
              </a:lvl5pPr>
            </a:lstStyle>
            <a:p>
              <a:pPr algn="ctr" lvl="0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endParaRPr altLang="zh-CN" lang="zh-CN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宋体" pitchFamily="0" charset="-122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3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uiExpand="0" build="whol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132" name=""/>
          <p:cNvSpPr/>
          <p:nvPr/>
        </p:nvSpPr>
        <p:spPr>
          <a:xfrm rot="0">
            <a:off x="6753225" y="4449762"/>
            <a:ext cx="914400" cy="533400"/>
          </a:xfrm>
          <a:prstGeom prst="rect"/>
          <a:solidFill>
            <a:srgbClr val="99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pic>
        <p:nvPicPr>
          <p:cNvPr id="20972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83400" y="4514850"/>
            <a:ext cx="654050" cy="392112"/>
          </a:xfrm>
          <a:prstGeom prst="rect"/>
          <a:noFill/>
          <a:ln>
            <a:noFill/>
          </a:ln>
        </p:spPr>
      </p:pic>
      <p:sp>
        <p:nvSpPr>
          <p:cNvPr id="1050133" name=""/>
          <p:cNvSpPr/>
          <p:nvPr/>
        </p:nvSpPr>
        <p:spPr>
          <a:xfrm rot="0">
            <a:off x="581025" y="4068762"/>
            <a:ext cx="2057400" cy="1447800"/>
          </a:xfrm>
          <a:prstGeom prst="flowChartDecision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4" name=""/>
          <p:cNvSpPr/>
          <p:nvPr/>
        </p:nvSpPr>
        <p:spPr>
          <a:xfrm rot="0">
            <a:off x="542925" y="1714500"/>
            <a:ext cx="2019300" cy="1066800"/>
          </a:xfrm>
          <a:prstGeom prst="flowChartDecision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5" name=""/>
          <p:cNvSpPr/>
          <p:nvPr/>
        </p:nvSpPr>
        <p:spPr>
          <a:xfrm rot="0">
            <a:off x="5619750" y="3324225"/>
            <a:ext cx="1066800" cy="6858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6" name=""/>
          <p:cNvSpPr/>
          <p:nvPr/>
        </p:nvSpPr>
        <p:spPr>
          <a:xfrm rot="0">
            <a:off x="3400425" y="4602162"/>
            <a:ext cx="1189037" cy="457200"/>
          </a:xfrm>
          <a:prstGeom prst="rect"/>
          <a:solidFill>
            <a:srgbClr val="CC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7" name=""/>
          <p:cNvSpPr/>
          <p:nvPr/>
        </p:nvSpPr>
        <p:spPr>
          <a:xfrm rot="0">
            <a:off x="3287712" y="3308350"/>
            <a:ext cx="1600200" cy="3810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8" name=""/>
          <p:cNvSpPr/>
          <p:nvPr/>
        </p:nvSpPr>
        <p:spPr>
          <a:xfrm rot="0">
            <a:off x="7554912" y="1860550"/>
            <a:ext cx="1096962" cy="881062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39" name=""/>
          <p:cNvSpPr/>
          <p:nvPr/>
        </p:nvSpPr>
        <p:spPr>
          <a:xfrm rot="0">
            <a:off x="5153025" y="1477962"/>
            <a:ext cx="1973262" cy="1600200"/>
          </a:xfrm>
          <a:prstGeom prst="flowChartDecision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0" name=""/>
          <p:cNvSpPr/>
          <p:nvPr/>
        </p:nvSpPr>
        <p:spPr>
          <a:xfrm rot="0">
            <a:off x="3135312" y="1427162"/>
            <a:ext cx="1676400" cy="1600200"/>
          </a:xfrm>
          <a:prstGeom prst="flowChartDecision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1" name=""/>
          <p:cNvSpPr/>
          <p:nvPr/>
        </p:nvSpPr>
        <p:spPr>
          <a:xfrm rot="0">
            <a:off x="6753225" y="5745162"/>
            <a:ext cx="1844675" cy="7620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2" name=""/>
          <p:cNvSpPr/>
          <p:nvPr/>
        </p:nvSpPr>
        <p:spPr>
          <a:xfrm rot="0">
            <a:off x="3776662" y="5745162"/>
            <a:ext cx="2286000" cy="8382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3" name=""/>
          <p:cNvSpPr/>
          <p:nvPr/>
        </p:nvSpPr>
        <p:spPr>
          <a:xfrm rot="0">
            <a:off x="276225" y="5668962"/>
            <a:ext cx="2819400" cy="9144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4" name=""/>
          <p:cNvSpPr/>
          <p:nvPr/>
        </p:nvSpPr>
        <p:spPr>
          <a:xfrm rot="0">
            <a:off x="428625" y="3154362"/>
            <a:ext cx="2438400" cy="64135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5" name=""/>
          <p:cNvSpPr/>
          <p:nvPr/>
        </p:nvSpPr>
        <p:spPr>
          <a:xfrm rot="0">
            <a:off x="504825" y="944562"/>
            <a:ext cx="2133600" cy="533400"/>
          </a:xfrm>
          <a:prstGeom prst="rect"/>
          <a:solidFill>
            <a:srgbClr val="CC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146" name=""/>
          <p:cNvSpPr/>
          <p:nvPr/>
        </p:nvSpPr>
        <p:spPr>
          <a:xfrm rot="0">
            <a:off x="1266825" y="258762"/>
            <a:ext cx="533400" cy="533400"/>
          </a:xfrm>
          <a:prstGeom prst="ellipse"/>
          <a:solidFill>
            <a:srgbClr val="CCCC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chemeClr val="dk1"/>
                </a:solidFill>
                <a:latin typeface="华文细黑" pitchFamily="0" charset="-122"/>
              </a:rPr>
              <a:t>A</a:t>
            </a:r>
          </a:p>
        </p:txBody>
      </p:sp>
      <p:pic>
        <p:nvPicPr>
          <p:cNvPr id="209725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77837" y="944562"/>
            <a:ext cx="2189162" cy="533400"/>
          </a:xfrm>
          <a:prstGeom prst="rect"/>
          <a:noFill/>
          <a:ln>
            <a:noFill/>
          </a:ln>
        </p:spPr>
      </p:pic>
      <p:pic>
        <p:nvPicPr>
          <p:cNvPr id="209725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038225" y="1858962"/>
            <a:ext cx="1163637" cy="854075"/>
          </a:xfrm>
          <a:prstGeom prst="rect"/>
          <a:noFill/>
          <a:ln>
            <a:noFill/>
          </a:ln>
        </p:spPr>
      </p:pic>
      <p:pic>
        <p:nvPicPr>
          <p:cNvPr id="209725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428625" y="3230562"/>
            <a:ext cx="2514600" cy="533400"/>
          </a:xfrm>
          <a:prstGeom prst="rect"/>
          <a:noFill/>
          <a:ln>
            <a:noFill/>
          </a:ln>
        </p:spPr>
      </p:pic>
      <p:pic>
        <p:nvPicPr>
          <p:cNvPr id="2097260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114425" y="4221162"/>
            <a:ext cx="1089025" cy="1152525"/>
          </a:xfrm>
          <a:prstGeom prst="rect"/>
          <a:noFill/>
          <a:ln>
            <a:noFill/>
          </a:ln>
        </p:spPr>
      </p:pic>
      <p:pic>
        <p:nvPicPr>
          <p:cNvPr id="2097261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50825" y="5656262"/>
            <a:ext cx="2870200" cy="941387"/>
          </a:xfrm>
          <a:prstGeom prst="rect"/>
          <a:noFill/>
          <a:ln>
            <a:noFill/>
          </a:ln>
        </p:spPr>
      </p:pic>
      <p:pic>
        <p:nvPicPr>
          <p:cNvPr id="2097262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3857625" y="5745162"/>
            <a:ext cx="2179637" cy="838200"/>
          </a:xfrm>
          <a:prstGeom prst="rect"/>
          <a:noFill/>
          <a:ln>
            <a:noFill/>
          </a:ln>
        </p:spPr>
      </p:pic>
      <p:pic>
        <p:nvPicPr>
          <p:cNvPr id="2097263" name="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6829425" y="5745162"/>
            <a:ext cx="1752600" cy="762000"/>
          </a:xfrm>
          <a:prstGeom prst="rect"/>
          <a:noFill/>
          <a:ln>
            <a:noFill/>
          </a:ln>
        </p:spPr>
      </p:pic>
      <p:pic>
        <p:nvPicPr>
          <p:cNvPr id="2097264" name="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3386137" y="1708150"/>
            <a:ext cx="1214437" cy="1044575"/>
          </a:xfrm>
          <a:prstGeom prst="rect"/>
          <a:noFill/>
          <a:ln>
            <a:noFill/>
          </a:ln>
        </p:spPr>
      </p:pic>
      <p:pic>
        <p:nvPicPr>
          <p:cNvPr id="2097265" name="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5367337" y="1784350"/>
            <a:ext cx="1690687" cy="1036637"/>
          </a:xfrm>
          <a:prstGeom prst="rect"/>
          <a:noFill/>
          <a:ln>
            <a:noFill/>
          </a:ln>
        </p:spPr>
      </p:pic>
      <p:pic>
        <p:nvPicPr>
          <p:cNvPr id="2097266" name="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7554912" y="1936750"/>
            <a:ext cx="1012825" cy="685800"/>
          </a:xfrm>
          <a:prstGeom prst="rect"/>
          <a:noFill/>
          <a:ln>
            <a:noFill/>
          </a:ln>
        </p:spPr>
      </p:pic>
      <p:pic>
        <p:nvPicPr>
          <p:cNvPr id="2097267" name="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3309937" y="3308350"/>
            <a:ext cx="1600200" cy="381000"/>
          </a:xfrm>
          <a:prstGeom prst="rect"/>
          <a:noFill/>
          <a:ln>
            <a:noFill/>
          </a:ln>
        </p:spPr>
      </p:pic>
      <p:pic>
        <p:nvPicPr>
          <p:cNvPr id="2097268" name="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5672137" y="3308350"/>
            <a:ext cx="962025" cy="720725"/>
          </a:xfrm>
          <a:prstGeom prst="rect"/>
          <a:noFill/>
          <a:ln>
            <a:noFill/>
          </a:ln>
        </p:spPr>
      </p:pic>
      <p:pic>
        <p:nvPicPr>
          <p:cNvPr id="2097269" name="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2638425" y="1782762"/>
            <a:ext cx="381000" cy="357187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0" name="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962025" y="5364162"/>
            <a:ext cx="317500" cy="317500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1" name=""/>
          <p:cNvPicPr>
            <a:picLocks/>
          </p:cNvPicPr>
          <p:nvPr/>
        </p:nvPicPr>
        <p:blipFill>
          <a:blip xmlns:r="http://schemas.openxmlformats.org/officeDocument/2006/relationships" r:embed="rId16"/>
          <a:srcRect l="0" t="0" r="0" b="0"/>
          <a:stretch>
            <a:fillRect/>
          </a:stretch>
        </p:blipFill>
        <p:spPr>
          <a:xfrm rot="0">
            <a:off x="8353425" y="3687762"/>
            <a:ext cx="434975" cy="706437"/>
          </a:xfrm>
          <a:prstGeom prst="rect"/>
          <a:solidFill>
            <a:srgbClr val="99CCFF"/>
          </a:solidFill>
          <a:ln>
            <a:noFill/>
          </a:ln>
        </p:spPr>
      </p:pic>
      <p:sp>
        <p:nvSpPr>
          <p:cNvPr id="1050147" name=""/>
          <p:cNvSpPr/>
          <p:nvPr/>
        </p:nvSpPr>
        <p:spPr>
          <a:xfrm rot="0">
            <a:off x="1495425" y="792162"/>
            <a:ext cx="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48" name=""/>
          <p:cNvSpPr/>
          <p:nvPr/>
        </p:nvSpPr>
        <p:spPr>
          <a:xfrm rot="0" flipV="1">
            <a:off x="4833937" y="2239962"/>
            <a:ext cx="319087" cy="158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49" name=""/>
          <p:cNvSpPr/>
          <p:nvPr/>
        </p:nvSpPr>
        <p:spPr>
          <a:xfrm rot="0">
            <a:off x="3995737" y="3003550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0" name=""/>
          <p:cNvSpPr/>
          <p:nvPr/>
        </p:nvSpPr>
        <p:spPr>
          <a:xfrm rot="0">
            <a:off x="6129337" y="3079750"/>
            <a:ext cx="0" cy="228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1" name=""/>
          <p:cNvSpPr/>
          <p:nvPr/>
        </p:nvSpPr>
        <p:spPr>
          <a:xfrm rot="0">
            <a:off x="2486025" y="2239962"/>
            <a:ext cx="685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2" name=""/>
          <p:cNvSpPr/>
          <p:nvPr/>
        </p:nvSpPr>
        <p:spPr>
          <a:xfrm rot="0">
            <a:off x="7119937" y="224155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3" name=""/>
          <p:cNvSpPr/>
          <p:nvPr/>
        </p:nvSpPr>
        <p:spPr>
          <a:xfrm rot="0">
            <a:off x="3095625" y="6126162"/>
            <a:ext cx="685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4" name=""/>
          <p:cNvSpPr/>
          <p:nvPr/>
        </p:nvSpPr>
        <p:spPr>
          <a:xfrm rot="0">
            <a:off x="6067425" y="6126162"/>
            <a:ext cx="685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5" name=""/>
          <p:cNvSpPr/>
          <p:nvPr/>
        </p:nvSpPr>
        <p:spPr>
          <a:xfrm rot="0">
            <a:off x="1495425" y="1477962"/>
            <a:ext cx="0" cy="228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6" name=""/>
          <p:cNvSpPr/>
          <p:nvPr/>
        </p:nvSpPr>
        <p:spPr>
          <a:xfrm rot="0">
            <a:off x="1495425" y="2773362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7" name=""/>
          <p:cNvSpPr/>
          <p:nvPr/>
        </p:nvSpPr>
        <p:spPr>
          <a:xfrm rot="0" flipV="1">
            <a:off x="1571625" y="3763962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50158" name=""/>
          <p:cNvSpPr/>
          <p:nvPr/>
        </p:nvSpPr>
        <p:spPr>
          <a:xfrm rot="0">
            <a:off x="1571625" y="5516562"/>
            <a:ext cx="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59" name=""/>
          <p:cNvSpPr/>
          <p:nvPr/>
        </p:nvSpPr>
        <p:spPr>
          <a:xfrm rot="0">
            <a:off x="2638425" y="4830762"/>
            <a:ext cx="762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272" name="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4848225" y="1858962"/>
            <a:ext cx="317500" cy="317500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3" name="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7134225" y="1858962"/>
            <a:ext cx="317500" cy="317500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4" name="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1114425" y="2773362"/>
            <a:ext cx="317500" cy="317500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5" name="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4162425" y="2925762"/>
            <a:ext cx="381000" cy="357187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6" name="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2867025" y="4373562"/>
            <a:ext cx="381000" cy="357187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7" name="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6372225" y="2925762"/>
            <a:ext cx="381000" cy="357187"/>
          </a:xfrm>
          <a:prstGeom prst="rect"/>
          <a:solidFill>
            <a:srgbClr val="99CCFF"/>
          </a:solidFill>
          <a:ln>
            <a:noFill/>
          </a:ln>
        </p:spPr>
      </p:pic>
      <p:sp>
        <p:nvSpPr>
          <p:cNvPr id="1050160" name=""/>
          <p:cNvSpPr/>
          <p:nvPr/>
        </p:nvSpPr>
        <p:spPr>
          <a:xfrm rot="0">
            <a:off x="4619625" y="4830762"/>
            <a:ext cx="21336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61" name=""/>
          <p:cNvSpPr/>
          <p:nvPr/>
        </p:nvSpPr>
        <p:spPr>
          <a:xfrm rot="0" flipH="1">
            <a:off x="7210425" y="2773362"/>
            <a:ext cx="914400" cy="1676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62" name=""/>
          <p:cNvSpPr/>
          <p:nvPr/>
        </p:nvSpPr>
        <p:spPr>
          <a:xfrm rot="0">
            <a:off x="4010025" y="3687762"/>
            <a:ext cx="2743200" cy="990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63" name=""/>
          <p:cNvSpPr/>
          <p:nvPr/>
        </p:nvSpPr>
        <p:spPr>
          <a:xfrm rot="0">
            <a:off x="6143625" y="3992562"/>
            <a:ext cx="106680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64" name=""/>
          <p:cNvSpPr/>
          <p:nvPr/>
        </p:nvSpPr>
        <p:spPr>
          <a:xfrm rot="0">
            <a:off x="8582025" y="6126162"/>
            <a:ext cx="2286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50165" name=""/>
          <p:cNvSpPr/>
          <p:nvPr/>
        </p:nvSpPr>
        <p:spPr>
          <a:xfrm rot="0">
            <a:off x="2638425" y="1173162"/>
            <a:ext cx="6172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50166" name=""/>
          <p:cNvSpPr/>
          <p:nvPr/>
        </p:nvSpPr>
        <p:spPr>
          <a:xfrm rot="0">
            <a:off x="8810625" y="1173162"/>
            <a:ext cx="0" cy="4953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pic>
        <p:nvPicPr>
          <p:cNvPr id="2097278" name=""/>
          <p:cNvPicPr>
            <a:picLocks/>
          </p:cNvPicPr>
          <p:nvPr/>
        </p:nvPicPr>
        <p:blipFill>
          <a:blip xmlns:r="http://schemas.openxmlformats.org/officeDocument/2006/relationships" r:embed="rId17"/>
          <a:srcRect l="0" t="0" r="0" b="0"/>
          <a:stretch>
            <a:fillRect/>
          </a:stretch>
        </p:blipFill>
        <p:spPr>
          <a:xfrm rot="0">
            <a:off x="4848225" y="715962"/>
            <a:ext cx="762000" cy="407987"/>
          </a:xfrm>
          <a:prstGeom prst="rect"/>
          <a:solidFill>
            <a:srgbClr val="99CCFF"/>
          </a:solidFill>
          <a:ln>
            <a:noFill/>
          </a:ln>
        </p:spPr>
      </p:pic>
      <p:pic>
        <p:nvPicPr>
          <p:cNvPr id="2097279" name=""/>
          <p:cNvPicPr>
            <a:picLocks/>
          </p:cNvPicPr>
          <p:nvPr/>
        </p:nvPicPr>
        <p:blipFill>
          <a:blip xmlns:r="http://schemas.openxmlformats.org/officeDocument/2006/relationships" r:embed="rId18"/>
          <a:srcRect l="0" t="0" r="0" b="0"/>
          <a:stretch>
            <a:fillRect/>
          </a:stretch>
        </p:blipFill>
        <p:spPr>
          <a:xfrm rot="0">
            <a:off x="3529012" y="4630737"/>
            <a:ext cx="1166812" cy="4000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167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无可行解</a:t>
            </a:r>
          </a:p>
        </p:txBody>
      </p:sp>
      <p:sp>
        <p:nvSpPr>
          <p:cNvPr id="1050168" name=""/>
          <p:cNvSpPr/>
          <p:nvPr/>
        </p:nvSpPr>
        <p:spPr>
          <a:xfrm rot="0">
            <a:off x="179387" y="800100"/>
            <a:ext cx="8532812" cy="5076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3200" lang="en-US">
                <a:ea typeface="宋体" pitchFamily="0" charset="-122"/>
              </a:rPr>
              <a:t>			</a:t>
            </a:r>
            <a:r>
              <a:rPr altLang="zh-CN" lang="en-US">
                <a:ea typeface="宋体" pitchFamily="0" charset="-122"/>
              </a:rPr>
              <a:t>max  </a:t>
            </a:r>
            <a:r>
              <a:rPr altLang="zh-CN" i="1" lang="en-US">
                <a:ea typeface="宋体" pitchFamily="0" charset="-122"/>
              </a:rPr>
              <a:t>z</a:t>
            </a:r>
            <a:r>
              <a:rPr altLang="zh-CN" lang="en-US">
                <a:ea typeface="宋体" pitchFamily="0" charset="-122"/>
              </a:rPr>
              <a:t> = 20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+ 30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s.t.</a:t>
            </a:r>
            <a:r>
              <a:rPr altLang="zh-CN" lang="en-US">
                <a:ea typeface="宋体" pitchFamily="0" charset="-122"/>
              </a:rPr>
              <a:t>    3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+ 10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≤ 150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                    	       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≤ 30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     	       		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≥ 40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        		 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≥ 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endParaRPr altLang="zh-CN" lang="en-US">
              <a:ea typeface="宋体" pitchFamily="0" charset="-122"/>
            </a:endParaRP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max  </a:t>
            </a:r>
            <a:r>
              <a:rPr altLang="zh-CN" i="1" lang="en-US">
                <a:ea typeface="宋体" pitchFamily="0" charset="-122"/>
              </a:rPr>
              <a:t>z</a:t>
            </a:r>
            <a:r>
              <a:rPr altLang="zh-CN" lang="en-US">
                <a:ea typeface="宋体" pitchFamily="0" charset="-122"/>
              </a:rPr>
              <a:t> = 20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+ 30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– </a:t>
            </a:r>
            <a:r>
              <a:rPr altLang="zh-CN" i="1" lang="en-US">
                <a:ea typeface="宋体" pitchFamily="0" charset="-122"/>
              </a:rPr>
              <a:t>M</a:t>
            </a:r>
            <a:r>
              <a:rPr altLang="zh-CN" baseline="-25000" lang="en-US">
                <a:ea typeface="宋体" pitchFamily="0" charset="-122"/>
              </a:rPr>
              <a:t> </a:t>
            </a:r>
            <a:r>
              <a:rPr altLang="zh-CN" i="1" lang="en-US">
                <a:ea typeface="宋体" pitchFamily="0" charset="-122"/>
              </a:rPr>
              <a:t>a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	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s.t.</a:t>
            </a:r>
            <a:r>
              <a:rPr altLang="zh-CN" lang="en-US">
                <a:ea typeface="宋体" pitchFamily="0" charset="-122"/>
              </a:rPr>
              <a:t> 	3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+ 10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+</a:t>
            </a:r>
            <a:r>
              <a:rPr altLang="zh-CN" baseline="-25000" lang="en-US">
                <a:ea typeface="宋体" pitchFamily="0" charset="-122"/>
              </a:rPr>
              <a:t>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= 150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               		    	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= 30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 			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-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3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a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= 40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  			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3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a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≥ 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>
                                            <p:txEl>
                                              <p:charRg st="156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50168">
                                            <p:txEl>
                                              <p:charRg st="156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>
                                            <p:txEl>
                                              <p:charRg st="19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"/>
                                        <p:tgtEl>
                                          <p:spTgt spid="1050168">
                                            <p:txEl>
                                              <p:charRg st="191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>
                                            <p:txEl>
                                              <p:charRg st="222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50168">
                                            <p:txEl>
                                              <p:charRg st="222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>
                                            <p:txEl>
                                              <p:charRg st="259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"/>
                                        <p:tgtEl>
                                          <p:spTgt spid="1050168">
                                            <p:txEl>
                                              <p:charRg st="259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>
                                            <p:txEl>
                                              <p:charRg st="28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9"/>
                                        <p:tgtEl>
                                          <p:spTgt spid="1050168">
                                            <p:txEl>
                                              <p:charRg st="28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181" name=""/>
          <p:cNvSpPr/>
          <p:nvPr>
            <p:ph type="title" sz="full" idx="0"/>
          </p:nvPr>
        </p:nvSpPr>
        <p:spPr>
          <a:xfrm rot="0">
            <a:off x="457200" y="260350"/>
            <a:ext cx="8291512" cy="720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无可行解</a:t>
            </a:r>
          </a:p>
        </p:txBody>
      </p:sp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358775" y="1233487"/>
          <a:ext cx="8389938" cy="5470525"/>
        </p:xfrm>
        <a:graphic>
          <a:graphicData uri="http://schemas.openxmlformats.org/drawingml/2006/table">
            <a:tbl>
              <a:tblPr/>
              <a:tblGrid>
                <a:gridCol w="649287"/>
                <a:gridCol w="482600"/>
                <a:gridCol w="452437"/>
                <a:gridCol w="5149850"/>
                <a:gridCol w="628650"/>
                <a:gridCol w="182562"/>
                <a:gridCol w="844550"/>
              </a:tblGrid>
              <a:tr h="434975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迭代次数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基变量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a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 hMerge="1">
                  <a:txBody>
                    <a:bodyPr/>
                    <a:p>
                      <a:endParaRPr sz="2800"/>
                    </a:p>
                  </a:txBody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比值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0525"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20            30              0                0                0 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 vMerge="1">
                  <a:txBody>
                    <a:bodyPr/>
                    <a:p>
                      <a:endParaRPr sz="2800"/>
                    </a:p>
                  </a:txBody>
                </a:tc>
                <a:tc hMerge="1"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920750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a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3             10              1                0                0               0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1              0               0                1                0               0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1              1               0                0               -1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150/10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—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40/1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27062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25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25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0                0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20+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30+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0                0 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-40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20750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a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3/10           1            1/10              0                0               0          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1              0               0                1                0               0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7/10           0           -1/10              0               -1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15/0.3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30/1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25/0.7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28650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9-7/10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30         3+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      0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11+7/10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0         -3-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      0 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0     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450-25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  <a:tr h="920750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a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0              1            1/10           -3/10             0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1              0              0                 1                 0               0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0              0           -1/10          -7/10             -1               1 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6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  <a:tr h="627062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20            30         3+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11+7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0              0          -3-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-11-7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/10      -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780-4</a:t>
                      </a:r>
                      <a:r>
                        <a:rPr altLang="en-US" b="1" sz="1600" i="1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M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</a:tbl>
          </a:graphicData>
        </a:graphic>
      </p:graphicFrame>
      <p:sp>
        <p:nvSpPr>
          <p:cNvPr id="1050236" name=""/>
          <p:cNvSpPr/>
          <p:nvPr/>
        </p:nvSpPr>
        <p:spPr>
          <a:xfrm rot="0">
            <a:off x="1079500" y="5842000"/>
            <a:ext cx="228600" cy="2286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237" name=""/>
          <p:cNvSpPr/>
          <p:nvPr/>
        </p:nvSpPr>
        <p:spPr>
          <a:xfrm rot="0">
            <a:off x="7127875" y="5805487"/>
            <a:ext cx="228600" cy="2286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236" grpId="0" uiExpand="0" build="whole" animBg="1"/>
      <p:bldP spid="1050237" grpId="0" uiExpand="0" build="whole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41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无界解</a:t>
            </a:r>
          </a:p>
        </p:txBody>
      </p:sp>
      <p:sp>
        <p:nvSpPr>
          <p:cNvPr id="1050242" name=""/>
          <p:cNvSpPr/>
          <p:nvPr/>
        </p:nvSpPr>
        <p:spPr>
          <a:xfrm rot="0">
            <a:off x="179387" y="1268412"/>
            <a:ext cx="8532812" cy="5076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	max  </a:t>
            </a:r>
            <a:r>
              <a:rPr altLang="zh-CN" sz="2800" i="1" lang="en-US">
                <a:ea typeface="宋体" pitchFamily="0" charset="-122"/>
              </a:rPr>
              <a:t>z</a:t>
            </a:r>
            <a:r>
              <a:rPr altLang="zh-CN" sz="2800" lang="en-US">
                <a:ea typeface="宋体" pitchFamily="0" charset="-122"/>
              </a:rPr>
              <a:t> =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	s.t.</a:t>
            </a:r>
            <a:r>
              <a:rPr altLang="zh-CN" sz="2800" lang="en-US">
                <a:ea typeface="宋体" pitchFamily="0" charset="-122"/>
              </a:rPr>
              <a:t>   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–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≤ 1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en-US" sz="2800" lang="zh-CN">
                <a:ea typeface="宋体" pitchFamily="0" charset="-122"/>
              </a:rPr>
              <a:t>    	       	 </a:t>
            </a:r>
            <a:r>
              <a:rPr altLang="zh-CN" sz="2800" lang="en-US">
                <a:ea typeface="宋体" pitchFamily="0" charset="-122"/>
              </a:rPr>
              <a:t>– 3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+ 2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≤ 6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        	        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,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≥ 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endParaRPr altLang="zh-CN" sz="2800" lang="en-US">
              <a:ea typeface="宋体" pitchFamily="0" charset="-122"/>
            </a:endParaRP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	 max  </a:t>
            </a:r>
            <a:r>
              <a:rPr altLang="zh-CN" sz="2800" i="1" lang="en-US">
                <a:ea typeface="宋体" pitchFamily="0" charset="-122"/>
              </a:rPr>
              <a:t>z</a:t>
            </a:r>
            <a:r>
              <a:rPr altLang="zh-CN" sz="2800" lang="en-US">
                <a:ea typeface="宋体" pitchFamily="0" charset="-122"/>
              </a:rPr>
              <a:t> =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	s.t.</a:t>
            </a:r>
            <a:r>
              <a:rPr altLang="zh-CN" sz="2800" lang="en-US">
                <a:ea typeface="宋体" pitchFamily="0" charset="-122"/>
              </a:rPr>
              <a:t>   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–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= 1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en-US" sz="2800" lang="zh-CN">
                <a:ea typeface="宋体" pitchFamily="0" charset="-122"/>
              </a:rPr>
              <a:t>    	       	  </a:t>
            </a:r>
            <a:r>
              <a:rPr altLang="zh-CN" sz="2800" lang="en-US">
                <a:ea typeface="宋体" pitchFamily="0" charset="-122"/>
              </a:rPr>
              <a:t>– 3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+ 2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= 6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		        	    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,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,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,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≥ 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42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50242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42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"/>
                                        <p:tgtEl>
                                          <p:spTgt spid="1050242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42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50242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42">
                                            <p:txEl>
                                              <p:charRg st="193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"/>
                                        <p:tgtEl>
                                          <p:spTgt spid="1050242">
                                            <p:txEl>
                                              <p:charRg st="193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46" name=""/>
          <p:cNvSpPr/>
          <p:nvPr>
            <p:ph type="title" sz="full" idx="0"/>
          </p:nvPr>
        </p:nvSpPr>
        <p:spPr>
          <a:xfrm rot="0">
            <a:off x="457200" y="260350"/>
            <a:ext cx="8291512" cy="720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无界解</a:t>
            </a:r>
          </a:p>
        </p:txBody>
      </p:sp>
      <p:graphicFrame>
        <p:nvGraphicFramePr>
          <p:cNvPr id="4194312" name=""/>
          <p:cNvGraphicFramePr>
            <a:graphicFrameLocks/>
          </p:cNvGraphicFramePr>
          <p:nvPr/>
        </p:nvGraphicFramePr>
        <p:xfrm rot="0">
          <a:off x="358775" y="1412875"/>
          <a:ext cx="5942012" cy="3384550"/>
        </p:xfrm>
        <a:graphic>
          <a:graphicData uri="http://schemas.openxmlformats.org/drawingml/2006/table">
            <a:tbl>
              <a:tblPr/>
              <a:tblGrid>
                <a:gridCol w="622299"/>
                <a:gridCol w="471487"/>
                <a:gridCol w="527049"/>
                <a:gridCol w="3384549"/>
                <a:gridCol w="431799"/>
                <a:gridCol w="504824"/>
              </a:tblGrid>
              <a:tr h="423862"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迭代次数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基变量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6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比值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4812"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1               1                0                0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647700"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-1                1                0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-3              2                0                1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6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—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28650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0               0                0                0                    1               1                0                0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31825">
                <a:tc row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-1               1               0                      0               -1               3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9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47700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6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-1               1               0</a:t>
                      </a:r>
                    </a:p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2               -1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6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</a:tbl>
          </a:graphicData>
        </a:graphic>
      </p:graphicFrame>
      <p:sp>
        <p:nvSpPr>
          <p:cNvPr id="1050288" name=""/>
          <p:cNvSpPr txBox="1"/>
          <p:nvPr/>
        </p:nvSpPr>
        <p:spPr>
          <a:xfrm rot="0">
            <a:off x="6372225" y="2600325"/>
            <a:ext cx="2663825" cy="1031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–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= 1</a:t>
            </a:r>
          </a:p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zh-CN" sz="2800" lang="en-US">
                <a:ea typeface="宋体" pitchFamily="0" charset="-122"/>
              </a:rPr>
              <a:t>–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+ 3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+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lang="en-US">
                <a:ea typeface="宋体" pitchFamily="0" charset="-122"/>
              </a:rPr>
              <a:t>= 9</a:t>
            </a:r>
          </a:p>
        </p:txBody>
      </p:sp>
      <p:sp>
        <p:nvSpPr>
          <p:cNvPr id="1050289" name=""/>
          <p:cNvSpPr/>
          <p:nvPr/>
        </p:nvSpPr>
        <p:spPr>
          <a:xfrm rot="0">
            <a:off x="3132137" y="3608387"/>
            <a:ext cx="179387" cy="433387"/>
          </a:xfrm>
          <a:prstGeom prst="rect"/>
          <a:noFill/>
          <a:ln w="1270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290" name=""/>
          <p:cNvSpPr/>
          <p:nvPr/>
        </p:nvSpPr>
        <p:spPr>
          <a:xfrm rot="0">
            <a:off x="3132137" y="4508500"/>
            <a:ext cx="228600" cy="2286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50291" name=""/>
          <p:cNvSpPr txBox="1"/>
          <p:nvPr/>
        </p:nvSpPr>
        <p:spPr>
          <a:xfrm rot="0">
            <a:off x="503237" y="5049837"/>
            <a:ext cx="8353425" cy="1544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en-US" sz="2800" lang="zh-CN">
                <a:ea typeface="宋体" pitchFamily="0" charset="-122"/>
              </a:rPr>
              <a:t>不妨设 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i="1" lang="en-US">
                <a:ea typeface="宋体" pitchFamily="0" charset="-122"/>
              </a:rPr>
              <a:t>= M</a:t>
            </a:r>
            <a:r>
              <a:rPr altLang="en-US" sz="2800" lang="zh-CN">
                <a:ea typeface="宋体" pitchFamily="0" charset="-122"/>
              </a:rPr>
              <a:t>，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= 0</a:t>
            </a:r>
            <a:r>
              <a:rPr altLang="en-US" sz="2800" lang="zh-CN">
                <a:ea typeface="宋体" pitchFamily="0" charset="-122"/>
              </a:rPr>
              <a:t>，则可解得一组解为：</a:t>
            </a:r>
          </a:p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zh-CN" sz="2800" i="1" lang="en-US">
                <a:ea typeface="宋体" pitchFamily="0" charset="-122"/>
              </a:rPr>
              <a:t>	x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i="1" lang="en-US">
                <a:ea typeface="宋体" pitchFamily="0" charset="-122"/>
              </a:rPr>
              <a:t>= M</a:t>
            </a:r>
            <a:r>
              <a:rPr altLang="zh-CN" sz="2800" lang="en-US">
                <a:ea typeface="宋体" pitchFamily="0" charset="-122"/>
              </a:rPr>
              <a:t>+1</a:t>
            </a:r>
            <a:r>
              <a:rPr altLang="en-US" sz="2800" lang="zh-CN">
                <a:ea typeface="宋体" pitchFamily="0" charset="-122"/>
              </a:rPr>
              <a:t>，</a:t>
            </a:r>
            <a:r>
              <a:rPr altLang="zh-CN" sz="2800" i="1" lang="en-US">
                <a:ea typeface="宋体" pitchFamily="0" charset="-122"/>
              </a:rPr>
              <a:t>x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i="1" lang="en-US">
                <a:ea typeface="宋体" pitchFamily="0" charset="-122"/>
              </a:rPr>
              <a:t>= M</a:t>
            </a:r>
            <a:r>
              <a:rPr altLang="en-US" sz="2800" lang="zh-CN">
                <a:ea typeface="宋体" pitchFamily="0" charset="-122"/>
              </a:rPr>
              <a:t>，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1 </a:t>
            </a:r>
            <a:r>
              <a:rPr altLang="zh-CN" sz="2800" lang="en-US">
                <a:ea typeface="宋体" pitchFamily="0" charset="-122"/>
              </a:rPr>
              <a:t>= 0</a:t>
            </a:r>
            <a:r>
              <a:rPr altLang="en-US" sz="2800" lang="zh-CN">
                <a:ea typeface="宋体" pitchFamily="0" charset="-122"/>
              </a:rPr>
              <a:t>， </a:t>
            </a:r>
            <a:r>
              <a:rPr altLang="zh-CN" sz="2800" i="1" lang="en-US">
                <a:ea typeface="宋体" pitchFamily="0" charset="-122"/>
              </a:rPr>
              <a:t>s</a:t>
            </a:r>
            <a:r>
              <a:rPr altLang="zh-CN" baseline="-25000" sz="2800" lang="en-US">
                <a:ea typeface="宋体" pitchFamily="0" charset="-122"/>
              </a:rPr>
              <a:t>2 </a:t>
            </a:r>
            <a:r>
              <a:rPr altLang="zh-CN" sz="2800" i="1" lang="en-US">
                <a:ea typeface="宋体" pitchFamily="0" charset="-122"/>
              </a:rPr>
              <a:t>= M</a:t>
            </a:r>
            <a:r>
              <a:rPr altLang="zh-CN" sz="2800" lang="en-US">
                <a:ea typeface="宋体" pitchFamily="0" charset="-122"/>
              </a:rPr>
              <a:t>+9</a:t>
            </a:r>
          </a:p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altLang="en-US" sz="2800" lang="zh-CN">
                <a:ea typeface="宋体" pitchFamily="0" charset="-122"/>
              </a:rPr>
              <a:t>此时，目标函数值为</a:t>
            </a:r>
            <a:r>
              <a:rPr altLang="zh-CN" sz="2800" lang="en-US">
                <a:ea typeface="宋体" pitchFamily="0" charset="-122"/>
              </a:rPr>
              <a:t>2</a:t>
            </a:r>
            <a:r>
              <a:rPr altLang="zh-CN" sz="2800" i="1" lang="en-US">
                <a:ea typeface="宋体" pitchFamily="0" charset="-122"/>
              </a:rPr>
              <a:t>M</a:t>
            </a:r>
            <a:r>
              <a:rPr altLang="zh-CN" sz="2800" lang="en-US">
                <a:ea typeface="宋体" pitchFamily="0" charset="-122"/>
              </a:rPr>
              <a:t>+1</a:t>
            </a:r>
            <a:r>
              <a:rPr altLang="en-US" sz="2800" lang="zh-CN">
                <a:ea typeface="宋体" pitchFamily="0" charset="-122"/>
              </a:rPr>
              <a:t>，可以为任意大的值。</a:t>
            </a:r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5029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1">
                                            <p:txEl>
                                              <p:charRg st="2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"/>
                                        <p:tgtEl>
                                          <p:spTgt spid="1050291">
                                            <p:txEl>
                                              <p:charRg st="2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1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288" grpId="0" uiExpand="0" build="whole"/>
      <p:bldP spid="1050289" grpId="0" uiExpand="0" build="whole" animBg="1"/>
      <p:bldP spid="1050290" grpId="0" uiExpand="0" build="whole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295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无穷多最优解</a:t>
            </a:r>
          </a:p>
        </p:txBody>
      </p:sp>
      <p:sp>
        <p:nvSpPr>
          <p:cNvPr id="1050296" name=""/>
          <p:cNvSpPr/>
          <p:nvPr/>
        </p:nvSpPr>
        <p:spPr>
          <a:xfrm rot="0">
            <a:off x="179387" y="981075"/>
            <a:ext cx="8532812" cy="5076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max  </a:t>
            </a:r>
            <a:r>
              <a:rPr altLang="zh-CN" i="1" lang="en-US">
                <a:ea typeface="宋体" pitchFamily="0" charset="-122"/>
              </a:rPr>
              <a:t>z</a:t>
            </a:r>
            <a:r>
              <a:rPr altLang="zh-CN" lang="en-US">
                <a:ea typeface="宋体" pitchFamily="0" charset="-122"/>
              </a:rPr>
              <a:t> = 50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+ 50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s.t.</a:t>
            </a:r>
            <a:r>
              <a:rPr altLang="zh-CN" lang="en-US">
                <a:ea typeface="宋体" pitchFamily="0" charset="-122"/>
              </a:rPr>
              <a:t> 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≤ 300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en-US" lang="zh-CN">
                <a:ea typeface="宋体" pitchFamily="0" charset="-122"/>
              </a:rPr>
              <a:t>    		       	       </a:t>
            </a:r>
            <a:r>
              <a:rPr altLang="zh-CN" lang="en-US">
                <a:ea typeface="宋体" pitchFamily="0" charset="-122"/>
              </a:rPr>
              <a:t>2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≤ 400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i="1" lang="en-US">
                <a:ea typeface="宋体" pitchFamily="0" charset="-122"/>
              </a:rPr>
              <a:t>			                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≤ 250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       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≥ 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endParaRPr altLang="zh-CN" lang="en-US">
              <a:ea typeface="宋体" pitchFamily="0" charset="-122"/>
            </a:endParaRP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 max  </a:t>
            </a:r>
            <a:r>
              <a:rPr altLang="zh-CN" i="1" lang="en-US">
                <a:ea typeface="宋体" pitchFamily="0" charset="-122"/>
              </a:rPr>
              <a:t>z</a:t>
            </a:r>
            <a:r>
              <a:rPr altLang="zh-CN" lang="en-US">
                <a:ea typeface="宋体" pitchFamily="0" charset="-122"/>
              </a:rPr>
              <a:t> = 50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+ 50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s.t.</a:t>
            </a:r>
            <a:r>
              <a:rPr altLang="zh-CN" lang="en-US">
                <a:ea typeface="宋体" pitchFamily="0" charset="-122"/>
              </a:rPr>
              <a:t>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= 300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en-US" lang="zh-CN">
                <a:ea typeface="宋体" pitchFamily="0" charset="-122"/>
              </a:rPr>
              <a:t>    	       	      	      </a:t>
            </a:r>
            <a:r>
              <a:rPr altLang="zh-CN" lang="en-US">
                <a:ea typeface="宋体" pitchFamily="0" charset="-122"/>
              </a:rPr>
              <a:t>2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= 400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		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+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3 </a:t>
            </a:r>
            <a:r>
              <a:rPr altLang="zh-CN" lang="en-US">
                <a:ea typeface="宋体" pitchFamily="0" charset="-122"/>
              </a:rPr>
              <a:t>= 250</a:t>
            </a:r>
          </a:p>
          <a:p>
            <a:pPr indent="-342900" lvl="0" marL="342900">
              <a:spcBef>
                <a:spcPct val="20000"/>
              </a:spcBef>
              <a:buClr>
                <a:schemeClr val="dk2"/>
              </a:buClr>
            </a:pPr>
            <a:r>
              <a:rPr altLang="zh-CN" lang="en-US">
                <a:ea typeface="宋体" pitchFamily="0" charset="-122"/>
              </a:rPr>
              <a:t>		          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x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1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2 </a:t>
            </a:r>
            <a:r>
              <a:rPr altLang="zh-CN" lang="en-US">
                <a:ea typeface="宋体" pitchFamily="0" charset="-122"/>
              </a:rPr>
              <a:t>, </a:t>
            </a:r>
            <a:r>
              <a:rPr altLang="zh-CN" i="1" lang="en-US">
                <a:ea typeface="宋体" pitchFamily="0" charset="-122"/>
              </a:rPr>
              <a:t>s</a:t>
            </a:r>
            <a:r>
              <a:rPr altLang="zh-CN" baseline="-25000" lang="en-US">
                <a:ea typeface="宋体" pitchFamily="0" charset="-122"/>
              </a:rPr>
              <a:t>3 </a:t>
            </a:r>
            <a:r>
              <a:rPr altLang="zh-CN" lang="en-US">
                <a:ea typeface="宋体" pitchFamily="0" charset="-122"/>
              </a:rPr>
              <a:t>≥ 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50296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"/>
                                        <p:tgtEl>
                                          <p:spTgt spid="1050296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>
                                            <p:txEl>
                                              <p:charRg st="19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50296">
                                            <p:txEl>
                                              <p:charRg st="195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>
                                            <p:txEl>
                                              <p:charRg st="241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"/>
                                        <p:tgtEl>
                                          <p:spTgt spid="1050296">
                                            <p:txEl>
                                              <p:charRg st="241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>
                                            <p:txEl>
                                              <p:charRg st="262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9"/>
                                        <p:tgtEl>
                                          <p:spTgt spid="1050296">
                                            <p:txEl>
                                              <p:charRg st="262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300" name=""/>
          <p:cNvSpPr/>
          <p:nvPr>
            <p:ph type="title" sz="full" idx="0"/>
          </p:nvPr>
        </p:nvSpPr>
        <p:spPr>
          <a:xfrm rot="0">
            <a:off x="457200" y="260350"/>
            <a:ext cx="8291512" cy="720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无穷多最优解</a:t>
            </a:r>
          </a:p>
        </p:txBody>
      </p:sp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457200" y="1484312"/>
          <a:ext cx="8291512" cy="4962525"/>
        </p:xfrm>
        <a:graphic>
          <a:graphicData uri="http://schemas.openxmlformats.org/drawingml/2006/table">
            <a:tbl>
              <a:tblPr/>
              <a:tblGrid>
                <a:gridCol w="550862"/>
                <a:gridCol w="482599"/>
                <a:gridCol w="452437"/>
                <a:gridCol w="4954587"/>
                <a:gridCol w="823912"/>
                <a:gridCol w="1027112"/>
              </a:tblGrid>
              <a:tr h="433387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迭代次数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基变量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比值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2112"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50             50              0                   0                     0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817562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1                1               1                   0                     0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2                1               0                   1                     0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0                1               0                   0                     1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400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300/1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400/1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250/1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0387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25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25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0                0               0                   0                     0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50             50              0                   0                     0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20737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 0               1                   0                    -1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                0               0                   1                    -1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0                1               0                   0                     1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50/1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150/2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—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0387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0               50              0                   0                    50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50              0               0                   0                     0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12500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</a:tr>
              <a:tr h="817562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  0               1                  0                    -1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 0              -2                  1                     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0                 1               0                  0                     1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—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50/1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250/1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0387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50              50             50                 0                     0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 0             -50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15000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0356" name=""/>
          <p:cNvSpPr/>
          <p:nvPr/>
        </p:nvSpPr>
        <p:spPr>
          <a:xfrm rot="0">
            <a:off x="5508625" y="6165850"/>
            <a:ext cx="228600" cy="2286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</p:spTree>
  </p:cSld>
  <p:clrMapOvr>
    <a:masterClrMapping/>
  </p:clrMapOvr>
  <p:transition spd="fast" advClick="1">
    <p:wipe dir="r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356" grpId="0" uiExpand="0" build="whol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50360" name="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lvl="0"/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几种特殊情况</a:t>
            </a:r>
            <a:r>
              <a:rPr altLang="zh-CN" lang="en-US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——</a:t>
            </a:r>
            <a:r>
              <a:rPr altLang="en-US" lang="zh-CN">
                <a:solidFill>
                  <a:srgbClr val="008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无穷多最优解</a:t>
            </a:r>
          </a:p>
        </p:txBody>
      </p:sp>
      <p:sp>
        <p:nvSpPr>
          <p:cNvPr id="1050361" name=""/>
          <p:cNvSpPr/>
          <p:nvPr>
            <p:ph type="body" sz="full" idx="1"/>
          </p:nvPr>
        </p:nvSpPr>
        <p:spPr>
          <a:xfrm rot="0">
            <a:off x="457200" y="1196975"/>
            <a:ext cx="8507412" cy="52212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fontAlgn="base" indent="-285750" latinLnBrk="1" marL="8302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pitchFamily="0" charset="2"/>
              <a:buChar char="n"/>
              <a:defRPr baseline="0" b="1" sz="26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fontAlgn="base" indent="-228600" latinLnBrk="1" marL="12382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•"/>
              <a:defRPr baseline="0" b="1" sz="2400" i="0" u="none">
                <a:solidFill>
                  <a:srgbClr val="003300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fontAlgn="base" indent="-228600" latinLnBrk="1" marL="16462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5pPr>
          </a:lstStyle>
          <a:p>
            <a:pPr lvl="0"/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我们求得了最优解为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1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=50,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2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=250,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1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2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=50,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3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=0, </a:t>
            </a:r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此线性规划的最优值为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15000</a:t>
            </a:r>
          </a:p>
          <a:p>
            <a:pPr lvl="0"/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非基变量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3</a:t>
            </a:r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的检验数也是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0</a:t>
            </a:r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；可进行第三次迭代，令其入基，不妨设其替换基变量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2</a:t>
            </a: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</a:pPr>
            <a:endParaRPr altLang="en-US" baseline="-25000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  <a:spcBef>
                <a:spcPct val="40000"/>
              </a:spcBef>
            </a:pPr>
            <a:endParaRPr altLang="en-US" sz="2800" lang="zh-CN">
              <a:solidFill>
                <a:schemeClr val="dk1"/>
              </a:solidFill>
              <a:ea typeface="宋体" pitchFamily="0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检验数可知此基本可行解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1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=100,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x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2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=200,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1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2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=0, </a:t>
            </a:r>
            <a:r>
              <a:rPr altLang="zh-CN" sz="2800" i="1" lang="en-US">
                <a:solidFill>
                  <a:schemeClr val="dk1"/>
                </a:solidFill>
                <a:ea typeface="宋体" pitchFamily="0" charset="-122"/>
              </a:rPr>
              <a:t>s</a:t>
            </a:r>
            <a:r>
              <a:rPr altLang="zh-CN" baseline="-25000" sz="2800" lang="en-US">
                <a:solidFill>
                  <a:schemeClr val="dk1"/>
                </a:solidFill>
                <a:ea typeface="宋体" pitchFamily="0" charset="-122"/>
              </a:rPr>
              <a:t>3</a:t>
            </a:r>
            <a:r>
              <a:rPr altLang="zh-CN" sz="2800" lang="en-US">
                <a:solidFill>
                  <a:schemeClr val="dk1"/>
                </a:solidFill>
                <a:ea typeface="宋体" pitchFamily="0" charset="-122"/>
              </a:rPr>
              <a:t>=50, </a:t>
            </a:r>
            <a:r>
              <a:rPr altLang="en-US" sz="2800" lang="zh-CN">
                <a:solidFill>
                  <a:schemeClr val="dk1"/>
                </a:solidFill>
                <a:ea typeface="宋体" pitchFamily="0" charset="-122"/>
              </a:rPr>
              <a:t>也是最优解</a:t>
            </a:r>
          </a:p>
        </p:txBody>
      </p:sp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1331912" y="3429000"/>
          <a:ext cx="6623050" cy="2162175"/>
        </p:xfrm>
        <a:graphic>
          <a:graphicData uri="http://schemas.openxmlformats.org/drawingml/2006/table">
            <a:tbl>
              <a:tblPr/>
              <a:tblGrid>
                <a:gridCol w="574675"/>
                <a:gridCol w="433387"/>
                <a:gridCol w="431800"/>
                <a:gridCol w="4433887"/>
                <a:gridCol w="749300"/>
              </a:tblGrid>
              <a:tr h="414337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迭代次数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en-US" b="1" sz="1400" lang="zh-CN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基变量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                    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b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50837"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50             50              0                   0                     0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p>
                      <a:endParaRPr sz="2800"/>
                    </a:p>
                  </a:txBody>
                </a:tc>
              </a:tr>
              <a:tr h="836612">
                <a:tc row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endParaRPr altLang="en-US" sz="1400" lang="zh-CN">
                        <a:solidFill>
                          <a:schemeClr val="dk1"/>
                        </a:solidFill>
                        <a:ea typeface="宋体" pitchFamily="0" charset="-122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s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3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x</a:t>
                      </a:r>
                      <a:r>
                        <a:rPr altLang="zh-CN" baseline="-18000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                0              -1                   1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0              -2                   1                     1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1               2                  -1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100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200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0387">
                <a:tc vMerge="1">
                  <a:txBody>
                    <a:bodyPr/>
                    <a:p>
                      <a:endParaRPr sz="2800"/>
                    </a:p>
                  </a:txBody>
                </a:tc>
                <a:tc gridSpan="2"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z</a:t>
                      </a:r>
                      <a:r>
                        <a:rPr altLang="zh-CN" baseline="-18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c</a:t>
                      </a:r>
                      <a:r>
                        <a:rPr altLang="zh-CN" baseline="-25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  <a:r>
                        <a:rPr altLang="zh-CN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-z</a:t>
                      </a:r>
                      <a:r>
                        <a:rPr altLang="zh-CN" baseline="-25000" b="1" sz="1400" i="1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j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50             50             50                  0                     0</a:t>
                      </a:r>
                    </a:p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0                0             -50                  0                     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dk2"/>
                        </a:buClr>
                        <a:buFontTx/>
                        <a:buNone/>
                      </a:pPr>
                      <a:r>
                        <a:rPr altLang="zh-CN" b="1" sz="1400" lang="en-US">
                          <a:solidFill>
                            <a:schemeClr val="dk1"/>
                          </a:solidFill>
                          <a:ea typeface="宋体" pitchFamily="0" charset="-122"/>
                        </a:rPr>
                        <a:t>15000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61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61">
                                            <p:txEl>
                                              <p:charRg st="5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61">
                                            <p:txEl>
                                              <p:charRg st="10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171450" y="1052512"/>
            <a:ext cx="670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2. </a:t>
            </a: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线性规划的数学模型由三个要素构成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720725" y="1550987"/>
            <a:ext cx="5867400" cy="151765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决策变量     </a:t>
            </a:r>
            <a:r>
              <a:rPr altLang="zh-CN" lang="en-US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Decision variables 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目标函数     </a:t>
            </a:r>
            <a:r>
              <a:rPr altLang="zh-CN" lang="en-US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Objective function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约束条件     </a:t>
            </a:r>
            <a:r>
              <a:rPr altLang="zh-CN" lang="en-US">
                <a:solidFill>
                  <a:srgbClr val="FFCC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Constraints</a:t>
            </a:r>
          </a:p>
        </p:txBody>
      </p:sp>
      <p:sp>
        <p:nvSpPr>
          <p:cNvPr id="1048672" name=""/>
          <p:cNvSpPr txBox="1"/>
          <p:nvPr/>
        </p:nvSpPr>
        <p:spPr>
          <a:xfrm rot="0">
            <a:off x="488950" y="3740150"/>
            <a:ext cx="7251700" cy="2428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lt2"/>
              </a:buClr>
              <a:buSzPct val="75000"/>
              <a:buFont typeface="Wingdings" pitchFamily="0" charset="2"/>
              <a:buNone/>
            </a:pP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其特征是：</a:t>
            </a:r>
          </a:p>
          <a:p>
            <a:pPr lvl="0">
              <a:spcBef>
                <a:spcPct val="20000"/>
              </a:spcBef>
              <a:buClr>
                <a:schemeClr val="lt2"/>
              </a:buClr>
              <a:buSzPct val="75000"/>
              <a:buFont typeface="Wingdings" pitchFamily="0" charset="2"/>
              <a:buNone/>
            </a:pPr>
            <a:r>
              <a:rPr altLang="zh-CN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（1</a:t>
            </a: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）问题的目标函数是多个决策变量的</a:t>
            </a: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线性</a:t>
            </a: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函数，通常是求最大值或最小值；</a:t>
            </a:r>
          </a:p>
          <a:p>
            <a:pPr lvl="0">
              <a:spcBef>
                <a:spcPct val="20000"/>
              </a:spcBef>
              <a:buClr>
                <a:schemeClr val="lt2"/>
              </a:buClr>
              <a:buSzPct val="75000"/>
              <a:buFont typeface="Wingdings" pitchFamily="0" charset="2"/>
              <a:buNone/>
            </a:pPr>
            <a:r>
              <a:rPr altLang="zh-CN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（2</a:t>
            </a: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）问题的约束条件是一组多个决策变量的</a:t>
            </a: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线性</a:t>
            </a:r>
            <a:r>
              <a:rPr altLang="en-US" lang="zh-C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不等式或等式。</a:t>
            </a:r>
          </a:p>
        </p:txBody>
      </p:sp>
      <p:sp>
        <p:nvSpPr>
          <p:cNvPr id="1048673" name=""/>
          <p:cNvSpPr txBox="1"/>
          <p:nvPr/>
        </p:nvSpPr>
        <p:spPr>
          <a:xfrm rot="0">
            <a:off x="323850" y="3219450"/>
            <a:ext cx="7010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  </a:t>
            </a:r>
            <a:r>
              <a:rPr altLang="en-US" lang="zh-CN">
                <a:solidFill>
                  <a:srgbClr val="9900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怎样辨别一个模型是线性规划模型？</a:t>
            </a:r>
            <a:r>
              <a:rPr altLang="en-US" lang="zh-CN">
                <a:solidFill>
                  <a:srgbClr val="ED0C07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 </a:t>
            </a:r>
          </a:p>
        </p:txBody>
      </p:sp>
      <p:pic>
        <p:nvPicPr>
          <p:cNvPr id="2097163" name="" descr="q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04050" y="3168650"/>
            <a:ext cx="1096962" cy="7651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25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26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1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0" grpId="0" uiExpand="0" build="whole"/>
      <p:bldP spid="1048671" grpId="0" uiExpand="0" build="whole" animBg="1"/>
      <p:bldP spid="1048672" grpId="0" uiExpand="0" build="whole"/>
      <p:bldP spid="1048673" grpId="0" uiExpand="0" build="whol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51050" y="1700212"/>
            <a:ext cx="5761037" cy="2520950"/>
          </a:xfrm>
          <a:prstGeom prst="rect"/>
          <a:solidFill>
            <a:schemeClr val="folHlink"/>
          </a:solidFill>
          <a:ln>
            <a:noFill/>
          </a:ln>
        </p:spPr>
      </p:pic>
      <p:sp>
        <p:nvSpPr>
          <p:cNvPr id="1048675" name=""/>
          <p:cNvSpPr/>
          <p:nvPr/>
        </p:nvSpPr>
        <p:spPr>
          <a:xfrm rot="0">
            <a:off x="1835150" y="2420937"/>
            <a:ext cx="144462" cy="1657350"/>
          </a:xfrm>
          <a:prstGeom prst="leftBrace">
            <a:avLst>
              <a:gd name="adj1" fmla="val 91593"/>
              <a:gd name="adj2" fmla="val 50847"/>
            </a:avLst>
          </a:prstGeom>
          <a:noFill/>
          <a:ln w="2857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buClr>
                <a:schemeClr val="dk2"/>
              </a:buClr>
            </a:pPr>
            <a:endParaRPr altLang="en-US" lang="zh-CN"/>
          </a:p>
        </p:txBody>
      </p:sp>
      <p:sp>
        <p:nvSpPr>
          <p:cNvPr id="1048676" name=""/>
          <p:cNvSpPr txBox="1"/>
          <p:nvPr/>
        </p:nvSpPr>
        <p:spPr>
          <a:xfrm rot="0">
            <a:off x="323850" y="1700212"/>
            <a:ext cx="22431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目标函数：</a:t>
            </a:r>
          </a:p>
        </p:txBody>
      </p:sp>
      <p:sp>
        <p:nvSpPr>
          <p:cNvPr id="1048677" name=""/>
          <p:cNvSpPr txBox="1"/>
          <p:nvPr/>
        </p:nvSpPr>
        <p:spPr>
          <a:xfrm rot="0">
            <a:off x="323850" y="2997200"/>
            <a:ext cx="20161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约束条件：</a:t>
            </a:r>
          </a:p>
        </p:txBody>
      </p:sp>
      <p:sp>
        <p:nvSpPr>
          <p:cNvPr id="1048678" name=""/>
          <p:cNvSpPr/>
          <p:nvPr/>
        </p:nvSpPr>
        <p:spPr>
          <a:xfrm rot="0">
            <a:off x="225425" y="1090612"/>
            <a:ext cx="5715000" cy="60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zh-CN" lang="en-US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3. </a:t>
            </a: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线性规划数学模型的一般形式</a:t>
            </a:r>
          </a:p>
        </p:txBody>
      </p:sp>
      <p:sp>
        <p:nvSpPr>
          <p:cNvPr id="1048679" name=""/>
          <p:cNvSpPr/>
          <p:nvPr/>
        </p:nvSpPr>
        <p:spPr>
          <a:xfrm rot="0">
            <a:off x="5003800" y="4005262"/>
            <a:ext cx="2736850" cy="0"/>
          </a:xfrm>
          <a:prstGeom prst="line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836737" y="4386262"/>
            <a:ext cx="4248150" cy="2066925"/>
          </a:xfrm>
          <a:prstGeom prst="rect"/>
          <a:noFill/>
          <a:ln>
            <a:noFill/>
          </a:ln>
        </p:spPr>
      </p:pic>
      <p:sp>
        <p:nvSpPr>
          <p:cNvPr id="1048680" name=""/>
          <p:cNvSpPr txBox="1"/>
          <p:nvPr/>
        </p:nvSpPr>
        <p:spPr>
          <a:xfrm rot="0">
            <a:off x="611187" y="4508500"/>
            <a:ext cx="14414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简写为：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 descr="Large confetti"/>
          <p:cNvSpPr/>
          <p:nvPr>
            <p:ph type="title" sz="full" idx="0"/>
          </p:nvPr>
        </p:nvSpPr>
        <p:spPr>
          <a:xfrm rot="0">
            <a:off x="179387" y="115887"/>
            <a:ext cx="7345362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400" i="0" u="none">
                <a:solidFill>
                  <a:srgbClr val="003300"/>
                </a:solidFill>
                <a:latin typeface="Times New Roman" pitchFamily="0" charset="0"/>
                <a:ea typeface="宋体" pitchFamily="0" charset="-122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线性规划问题的数学模型</a:t>
            </a:r>
          </a:p>
        </p:txBody>
      </p:sp>
      <p:sp>
        <p:nvSpPr>
          <p:cNvPr id="1048682" name=""/>
          <p:cNvSpPr txBox="1"/>
          <p:nvPr/>
        </p:nvSpPr>
        <p:spPr>
          <a:xfrm rot="0">
            <a:off x="200025" y="1196975"/>
            <a:ext cx="1708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altLang="en-US" lang="zh-CN">
                <a:solidFill>
                  <a:srgbClr val="660066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华文细黑" pitchFamily="0" charset="-122"/>
              </a:rPr>
              <a:t>向量形式：</a:t>
            </a: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03350" y="3001962"/>
            <a:ext cx="3097212" cy="492125"/>
          </a:xfrm>
          <a:prstGeom prst="rect"/>
          <a:noFill/>
          <a:ln>
            <a:noFill/>
          </a:ln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397000" y="3716337"/>
            <a:ext cx="1087437" cy="1296987"/>
          </a:xfrm>
          <a:prstGeom prst="rect"/>
          <a:noFill/>
          <a:ln>
            <a:noFill/>
          </a:ln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997200" y="3675062"/>
            <a:ext cx="1003300" cy="1409700"/>
          </a:xfrm>
          <a:prstGeom prst="rect"/>
          <a:noFill/>
          <a:ln>
            <a:noFill/>
          </a:ln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4589462" y="3659187"/>
            <a:ext cx="923925" cy="1354137"/>
          </a:xfrm>
          <a:prstGeom prst="rect"/>
          <a:noFill/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908175" y="1249362"/>
            <a:ext cx="3311525" cy="1531937"/>
          </a:xfrm>
          <a:prstGeom prst="rect"/>
          <a:noFill/>
          <a:ln>
            <a:noFill/>
          </a:ln>
        </p:spPr>
      </p:pic>
      <p:sp>
        <p:nvSpPr>
          <p:cNvPr id="1048683" name=""/>
          <p:cNvSpPr txBox="1"/>
          <p:nvPr/>
        </p:nvSpPr>
        <p:spPr>
          <a:xfrm rot="0">
            <a:off x="323850" y="2971800"/>
            <a:ext cx="12239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2"/>
                </a:solidFill>
                <a:latin typeface="Times New Roman" pitchFamily="0" charset="0"/>
                <a:ea typeface="华文细黑" pitchFamily="0" charset="-122"/>
                <a:sym typeface="Times New Roman" pitchFamily="0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altLang="en-US" lang="zh-CN">
                <a:solidFill>
                  <a:srgbClr val="003300"/>
                </a:solidFill>
              </a:rPr>
              <a:t>其中：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333399"/>
      </a:dk1>
      <a:lt1>
        <a:srgbClr val="FFFFE9"/>
      </a:lt1>
      <a:dk2>
        <a:srgbClr val="333333"/>
      </a:dk2>
      <a:lt2>
        <a:srgbClr val="000066"/>
      </a:lt2>
      <a:accent1>
        <a:srgbClr val="78C0B2"/>
      </a:accent1>
      <a:accent2>
        <a:srgbClr val="262D4C"/>
      </a:accent2>
      <a:accent3>
        <a:srgbClr val="FFFFE9"/>
      </a:accent3>
      <a:accent4>
        <a:srgbClr val="333399"/>
      </a:accent4>
      <a:accent5>
        <a:srgbClr val="000000"/>
      </a:accent5>
      <a:accent6>
        <a:srgbClr val="000000"/>
      </a:accent6>
      <a:hlink>
        <a:srgbClr val="598BBD"/>
      </a:hlink>
      <a:folHlink>
        <a:srgbClr val="4D4D4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333333"/>
        </a:dk1>
        <a:lt1>
          <a:srgbClr val="333300"/>
        </a:lt1>
        <a:dk2>
          <a:srgbClr val="9D9475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333300"/>
        </a:accent3>
        <a:accent4>
          <a:srgbClr val="333333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ADA68B"/>
        </a:folHlink>
      </a:clrScheme>
    </a:extraClrScheme>
    <a:extraClrScheme>
      <a:clrScheme name="Default Color Scheme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00264C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  <a:extraClrScheme>
      <a:clrScheme name="Default Color Scheme 3">
        <a:dk1>
          <a:srgbClr val="000000"/>
        </a:dk1>
        <a:lt1>
          <a:srgbClr val="F8F8F8"/>
        </a:lt1>
        <a:dk2>
          <a:srgbClr val="5F5F5F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8F8F8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969696"/>
        </a:folHlink>
      </a:clrScheme>
    </a:extraClrScheme>
    <a:extraClrScheme>
      <a:clrScheme name="Default Color Scheme 4">
        <a:dk1>
          <a:srgbClr val="00264C"/>
        </a:dk1>
        <a:lt1>
          <a:srgbClr val="FFFFFF"/>
        </a:lt1>
        <a:dk2>
          <a:srgbClr val="2E697E"/>
        </a:dk2>
        <a:lt2>
          <a:srgbClr val="333333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264C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7DAECF"/>
        </a:folHlink>
      </a:clrScheme>
    </a:extraClrScheme>
    <a:extraClrScheme>
      <a:clrScheme name="Default Color Scheme 5">
        <a:dk1>
          <a:srgbClr val="20374E"/>
        </a:dk1>
        <a:lt1>
          <a:srgbClr val="DCE4D2"/>
        </a:lt1>
        <a:dk2>
          <a:srgbClr val="524C46"/>
        </a:dk2>
        <a:lt2>
          <a:srgbClr val="333333"/>
        </a:lt2>
        <a:accent1>
          <a:srgbClr val="C9C491"/>
        </a:accent1>
        <a:accent2>
          <a:srgbClr val="8A776A"/>
        </a:accent2>
        <a:accent3>
          <a:srgbClr val="DCE4D2"/>
        </a:accent3>
        <a:accent4>
          <a:srgbClr val="20374E"/>
        </a:accent4>
        <a:accent5>
          <a:srgbClr val="000000"/>
        </a:accent5>
        <a:accent6>
          <a:srgbClr val="000000"/>
        </a:accent6>
        <a:hlink>
          <a:srgbClr val="67895F"/>
        </a:hlink>
        <a:folHlink>
          <a:srgbClr val="4D4D4D"/>
        </a:folHlink>
      </a:clrScheme>
    </a:extraClrScheme>
    <a:extraClrScheme>
      <a:clrScheme name="Default Color Scheme 6">
        <a:dk1>
          <a:srgbClr val="3366FF"/>
        </a:dk1>
        <a:lt1>
          <a:srgbClr val="FFFFE9"/>
        </a:lt1>
        <a:dk2>
          <a:srgbClr val="333333"/>
        </a:dk2>
        <a:lt2>
          <a:srgbClr val="000066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3366FF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  <a:extraClrScheme>
      <a:clrScheme name="Default Color Scheme 7">
        <a:dk1>
          <a:srgbClr val="333399"/>
        </a:dk1>
        <a:lt1>
          <a:srgbClr val="FFFFE9"/>
        </a:lt1>
        <a:dk2>
          <a:srgbClr val="333333"/>
        </a:dk2>
        <a:lt2>
          <a:srgbClr val="000066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333399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运筹学新版本讲义</dc:title>
  <dc:creator>kaki</dc:creator>
  <cp:lastModifiedBy>昊 李</cp:lastModifiedBy>
  <dcterms:created xsi:type="dcterms:W3CDTF">2004-07-03T00:33:05Z</dcterms:created>
  <dcterms:modified xsi:type="dcterms:W3CDTF">2017-11-24T07:23:55Z</dcterms:modified>
</cp:coreProperties>
</file>