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lvl1pPr marL="0" indent="0" algn="l" rtl="0" eaLnBrk="1" fontAlgn="base" latinLnBrk="1" hangingPunct="1">
      <a:lnSpc>
        <a:spcPct val="120000"/>
      </a:lnSpc>
      <a:spcBef>
        <a:spcPct val="50000"/>
      </a:spcBef>
      <a:spcAft>
        <a:spcPct val="0"/>
      </a:spcAft>
      <a:buFontTx/>
      <a:buNone/>
      <a:defRPr sz="2400" b="1" i="0" u="none" baseline="0">
        <a:solidFill>
          <a:schemeClr val="dk2"/>
        </a:solidFill>
        <a:latin typeface="Times New Roman" charset="0"/>
        <a:ea typeface="华文细黑" charset="-122"/>
        <a:sym typeface="Times New Roman" charset="0"/>
      </a:defRPr>
    </a:lvl1pPr>
    <a:lvl2pPr marL="457200" indent="0" algn="l" rtl="0" eaLnBrk="1" fontAlgn="base" latinLnBrk="1" hangingPunct="1">
      <a:lnSpc>
        <a:spcPct val="120000"/>
      </a:lnSpc>
      <a:spcBef>
        <a:spcPct val="50000"/>
      </a:spcBef>
      <a:spcAft>
        <a:spcPct val="0"/>
      </a:spcAft>
      <a:buFontTx/>
      <a:buNone/>
      <a:defRPr sz="2400" b="1" i="0" u="none" baseline="0">
        <a:solidFill>
          <a:schemeClr val="dk2"/>
        </a:solidFill>
        <a:latin typeface="Times New Roman" charset="0"/>
        <a:ea typeface="华文细黑" charset="-122"/>
        <a:sym typeface="Times New Roman" charset="0"/>
      </a:defRPr>
    </a:lvl2pPr>
    <a:lvl3pPr marL="914400" indent="0" algn="l" rtl="0" eaLnBrk="1" fontAlgn="base" latinLnBrk="1" hangingPunct="1">
      <a:lnSpc>
        <a:spcPct val="120000"/>
      </a:lnSpc>
      <a:spcBef>
        <a:spcPct val="50000"/>
      </a:spcBef>
      <a:spcAft>
        <a:spcPct val="0"/>
      </a:spcAft>
      <a:buFontTx/>
      <a:buNone/>
      <a:defRPr sz="2400" b="1" i="0" u="none" baseline="0">
        <a:solidFill>
          <a:schemeClr val="dk2"/>
        </a:solidFill>
        <a:latin typeface="Times New Roman" charset="0"/>
        <a:ea typeface="华文细黑" charset="-122"/>
        <a:sym typeface="Times New Roman" charset="0"/>
      </a:defRPr>
    </a:lvl3pPr>
    <a:lvl4pPr marL="1371600" indent="0" algn="l" rtl="0" eaLnBrk="1" fontAlgn="base" latinLnBrk="1" hangingPunct="1">
      <a:lnSpc>
        <a:spcPct val="120000"/>
      </a:lnSpc>
      <a:spcBef>
        <a:spcPct val="50000"/>
      </a:spcBef>
      <a:spcAft>
        <a:spcPct val="0"/>
      </a:spcAft>
      <a:buFontTx/>
      <a:buNone/>
      <a:defRPr sz="2400" b="1" i="0" u="none" baseline="0">
        <a:solidFill>
          <a:schemeClr val="dk2"/>
        </a:solidFill>
        <a:latin typeface="Times New Roman" charset="0"/>
        <a:ea typeface="华文细黑" charset="-122"/>
        <a:sym typeface="Times New Roman" charset="0"/>
      </a:defRPr>
    </a:lvl4pPr>
    <a:lvl5pPr marL="1828800" indent="0" algn="l" rtl="0" eaLnBrk="1" fontAlgn="base" latinLnBrk="1" hangingPunct="1">
      <a:lnSpc>
        <a:spcPct val="120000"/>
      </a:lnSpc>
      <a:spcBef>
        <a:spcPct val="50000"/>
      </a:spcBef>
      <a:spcAft>
        <a:spcPct val="0"/>
      </a:spcAft>
      <a:buFontTx/>
      <a:buNone/>
      <a:defRPr sz="2400" b="1" i="0" u="none" baseline="0">
        <a:solidFill>
          <a:schemeClr val="dk2"/>
        </a:solidFill>
        <a:latin typeface="Times New Roman" charset="0"/>
        <a:ea typeface="华文细黑" charset="-122"/>
        <a:sym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4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3" name="页眉占位符 10493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9314" name="日期占位符 1049313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9315" name="幻灯片图像占位符 1049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316" name="备注占位符 104931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317" name="页脚占位符 1049316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9318" name="灯片编号占位符 1049317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lang="en-US" altLang="zh-CN" sz="1200" b="0">
                <a:solidFill>
                  <a:schemeClr val="dk1"/>
                </a:solidFill>
                <a:ea typeface="宋体" charset="-122"/>
              </a:rPr>
              <a:pPr lvl="0" algn="r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t>‹#›</a:t>
            </a:fld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charset="0"/>
        <a:ea typeface="宋体" charset="-122"/>
        <a:sym typeface="Times New Roman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charset="0"/>
        <a:ea typeface="宋体" charset="-122"/>
        <a:sym typeface="Times New Roman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charset="0"/>
        <a:ea typeface="宋体" charset="-122"/>
        <a:sym typeface="Times New Roman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charset="0"/>
        <a:ea typeface="宋体" charset="-122"/>
        <a:sym typeface="Times New Roman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charset="0"/>
        <a:ea typeface="宋体" charset="-122"/>
        <a:sym typeface="Times New Roman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1048632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lang="en-US" altLang="zh-CN" sz="1200" b="0">
                <a:solidFill>
                  <a:schemeClr val="dk1"/>
                </a:solidFill>
                <a:ea typeface="宋体" charset="-122"/>
              </a:rPr>
              <a:pPr lvl="0" algn="r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t>5</a:t>
            </a:fld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634" name="幻灯片图像占位符 10486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35" name="备注占位符 104863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>
              <a:spcBef>
                <a:spcPct val="50000"/>
              </a:spcBef>
              <a:buClr>
                <a:schemeClr val="accent1"/>
              </a:buClr>
              <a:buSzPct val="85000"/>
              <a:buFont typeface="Wingdings" charset="2"/>
              <a:buNone/>
            </a:pPr>
            <a:r>
              <a:rPr lang="zh-CN" altLang="en-US"/>
              <a:t>也许有人会马上回答，定价愈高，收益愈大，故必是最佳决策。然而这是错误的，因为定价太高，势必失去顾客，从而也必减少收益，在市场竞争的时代，厂长的最佳决策显然应符合两条：</a:t>
            </a:r>
          </a:p>
          <a:p>
            <a:pPr lvl="0" eaLnBrk="1" latin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1048622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fld id="{566ABCEB-ACFC-4714-9973-3DA970169C29}" type="slidenum">
              <a:rPr lang="en-US" altLang="zh-CN" sz="1200" b="0">
                <a:solidFill>
                  <a:schemeClr val="dk1"/>
                </a:solidFill>
                <a:ea typeface="宋体" charset="-122"/>
              </a:rPr>
              <a:pPr lvl="0" algn="r">
                <a:lnSpc>
                  <a:spcPct val="100000"/>
                </a:lnSpc>
                <a:spcBef>
                  <a:spcPct val="0"/>
                </a:spcBef>
                <a:buClr>
                  <a:schemeClr val="dk2"/>
                </a:buClr>
                <a:buFontTx/>
                <a:buNone/>
              </a:pPr>
              <a:t>6</a:t>
            </a:fld>
            <a:endParaRPr lang="en-US" altLang="zh-CN" sz="12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624" name="幻灯片图像占位符 10486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25" name="备注占位符 104862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r>
              <a:rPr lang="zh-CN" altLang="en-US"/>
              <a:t>直接去看是原问题，将它转</a:t>
            </a:r>
            <a:r>
              <a:rPr lang="en-US" altLang="zh-CN"/>
              <a:t>900</a:t>
            </a:r>
            <a:r>
              <a:rPr lang="zh-CN" altLang="en-US"/>
              <a:t>看便是对偶问题。当然，对偶是相互的，若把表转</a:t>
            </a:r>
            <a:r>
              <a:rPr lang="en-US" altLang="zh-CN"/>
              <a:t>900</a:t>
            </a:r>
            <a:r>
              <a:rPr lang="zh-CN" altLang="en-US"/>
              <a:t>看成是问题，则原表亦可看成是相应的对偶问题。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日期占位符 104868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691" name="页脚占位符 104869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69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33600"/>
            <a:ext cx="6400800" cy="1150938"/>
          </a:xfrm>
        </p:spPr>
        <p:txBody>
          <a:bodyPr/>
          <a:lstStyle>
            <a:lvl1pPr algn="ctr"/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31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5" name="竖排标题 1"/>
          <p:cNvSpPr>
            <a:spLocks noGrp="1"/>
          </p:cNvSpPr>
          <p:nvPr>
            <p:ph type="title" orient="vert"/>
          </p:nvPr>
        </p:nvSpPr>
        <p:spPr>
          <a:xfrm>
            <a:off x="6335713" y="115888"/>
            <a:ext cx="205105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9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003925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30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308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39909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309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39925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301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302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30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304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9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7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98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华文细黑" charset="0"/>
            </a:endParaRPr>
          </a:p>
        </p:txBody>
      </p:sp>
      <p:sp>
        <p:nvSpPr>
          <p:cNvPr id="104929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04857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1048576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135937" cy="4679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en-US" altLang="zh-CN" sz="1400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80" name="矩形 1048579"/>
          <p:cNvSpPr/>
          <p:nvPr/>
        </p:nvSpPr>
        <p:spPr>
          <a:xfrm>
            <a:off x="0" y="908050"/>
            <a:ext cx="8458200" cy="873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endParaRPr lang="zh-CN" altLang="en-US" b="0">
              <a:solidFill>
                <a:schemeClr val="dk1"/>
              </a:solidFill>
              <a:ea typeface="宋体" charset="-122"/>
            </a:endParaRPr>
          </a:p>
        </p:txBody>
      </p:sp>
      <p:sp>
        <p:nvSpPr>
          <p:cNvPr id="1048581" name="TextBox 1048580"/>
          <p:cNvSpPr txBox="1"/>
          <p:nvPr/>
        </p:nvSpPr>
        <p:spPr>
          <a:xfrm>
            <a:off x="7667625" y="469900"/>
            <a:ext cx="1296987" cy="366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lang="en-US" altLang="zh-CN" sz="1800">
                <a:solidFill>
                  <a:srgbClr val="003300"/>
                </a:solidFill>
              </a:rPr>
              <a:t>Page </a:t>
            </a:r>
            <a:fld id="{566ABCEB-ACFC-4714-9973-3DA970169C29}" type="slidenum">
              <a:rPr lang="en-US" altLang="zh-CN" sz="1800">
                <a:solidFill>
                  <a:srgbClr val="003300"/>
                </a:solidFill>
              </a:rPr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t>‹#›</a:t>
            </a:fld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5000"/>
        </a:spcBef>
        <a:spcAft>
          <a:spcPct val="0"/>
        </a:spcAft>
        <a:buSzPct val="85000"/>
        <a:buChar char="•"/>
        <a:defRPr kumimoji="1" sz="2400" b="1">
          <a:solidFill>
            <a:schemeClr val="bg2"/>
          </a:solidFill>
          <a:latin typeface="+mn-lt"/>
          <a:ea typeface="+mn-ea"/>
          <a:cs typeface="华文细黑" charset="0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n"/>
        <a:defRPr kumimoji="1" sz="26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华文细黑" charset="0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•"/>
        <a:defRPr kumimoji="1" sz="24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华文细黑" charset="0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j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048692" descr="Large confetti"/>
          <p:cNvSpPr>
            <a:spLocks noGrp="1"/>
          </p:cNvSpPr>
          <p:nvPr>
            <p:ph type="ctrTitle" idx="4294967295"/>
          </p:nvPr>
        </p:nvSpPr>
        <p:spPr>
          <a:xfrm>
            <a:off x="544512" y="1341437"/>
            <a:ext cx="7772400" cy="2468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algn="l">
              <a:defRPr sz="3400"/>
            </a:lvl1pPr>
          </a:lstStyle>
          <a:p>
            <a:pPr lvl="0" algn="ctr" eaLnBrk="1" latinLnBrk="1" hangingPunct="1"/>
            <a:r>
              <a:rPr lang="zh-CN" altLang="en-US" sz="8500">
                <a:solidFill>
                  <a:schemeClr val="dk2"/>
                </a:solidFill>
                <a:ea typeface="隶书" pitchFamily="49" charset="-122"/>
              </a:rPr>
              <a:t>运 筹 学</a:t>
            </a:r>
            <a:r>
              <a:t/>
            </a:r>
            <a:br/>
            <a:r>
              <a:rPr lang="en-US" altLang="zh-CN">
                <a:solidFill>
                  <a:schemeClr val="dk2"/>
                </a:solidFill>
              </a:rPr>
              <a:t>( Operations   Research )</a:t>
            </a:r>
          </a:p>
        </p:txBody>
      </p:sp>
      <p:pic>
        <p:nvPicPr>
          <p:cNvPr id="2097161" name="图片 2097160" descr="line1"/>
          <p:cNvPicPr>
            <a:picLocks/>
          </p:cNvPicPr>
          <p:nvPr/>
        </p:nvPicPr>
        <p:blipFill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>
            <a:off x="468312" y="908050"/>
            <a:ext cx="2819400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048697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pic>
        <p:nvPicPr>
          <p:cNvPr id="2097164" name="图片 209716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208087"/>
            <a:ext cx="5627687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048698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700" name="矩形 1048699"/>
          <p:cNvSpPr/>
          <p:nvPr/>
        </p:nvSpPr>
        <p:spPr>
          <a:xfrm>
            <a:off x="293687" y="1098550"/>
            <a:ext cx="3054350" cy="5302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en-US" altLang="zh-CN"/>
              <a:t>(2) </a:t>
            </a:r>
            <a:r>
              <a:rPr lang="zh-CN" altLang="en-US"/>
              <a:t>非对称型对偶问题</a:t>
            </a:r>
          </a:p>
        </p:txBody>
      </p:sp>
      <p:sp>
        <p:nvSpPr>
          <p:cNvPr id="1048701" name="TextBox 1048700"/>
          <p:cNvSpPr txBox="1"/>
          <p:nvPr/>
        </p:nvSpPr>
        <p:spPr>
          <a:xfrm>
            <a:off x="250825" y="1628775"/>
            <a:ext cx="8281987" cy="14065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  <a:tabLst>
                <a:tab pos="620712" algn="l"/>
              </a:tabLst>
            </a:pPr>
            <a:r>
              <a:rPr lang="en-US" altLang="zh-CN"/>
              <a:t>	</a:t>
            </a:r>
            <a:r>
              <a:rPr lang="zh-CN" altLang="en-US"/>
              <a:t>若给出的线性规划不是对称形式，可以先化成对称形式再写对偶问题。也可直接按教材表</a:t>
            </a:r>
            <a:r>
              <a:rPr lang="en-US" altLang="zh-CN"/>
              <a:t>2-2</a:t>
            </a:r>
            <a:r>
              <a:rPr lang="zh-CN" altLang="en-US"/>
              <a:t>中的对应关系写出非对称形式的对偶问题。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048701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graphicFrame>
        <p:nvGraphicFramePr>
          <p:cNvPr id="4194306" name="表格 4194305"/>
          <p:cNvGraphicFramePr>
            <a:graphicFrameLocks/>
          </p:cNvGraphicFramePr>
          <p:nvPr/>
        </p:nvGraphicFramePr>
        <p:xfrm>
          <a:off x="476250" y="1125537"/>
          <a:ext cx="7696200" cy="5486400"/>
        </p:xfrm>
        <a:graphic>
          <a:graphicData uri="http://schemas.openxmlformats.org/drawingml/2006/table">
            <a:tbl>
              <a:tblPr/>
              <a:tblGrid>
                <a:gridCol w="800100"/>
                <a:gridCol w="3048000"/>
                <a:gridCol w="3048000"/>
                <a:gridCol w="800100"/>
              </a:tblGrid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原问题（或对偶问题）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对偶问题（或原问题）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约束条件右端项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目标函数变量的系数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目标函数变量的系数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约束条件右端项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目标函数  </a:t>
                      </a: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max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目标函数  </a:t>
                      </a: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min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约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束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条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件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个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个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变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量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≤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≥0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≥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≤0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=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无约束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lang="en-US" altLang="zh-CN" sz="200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变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量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个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个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约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束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条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件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≥0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≥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≤0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≤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无约束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=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标题 1048748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750" name="文本占位符 1048749"/>
          <p:cNvSpPr>
            <a:spLocks noGrp="1"/>
          </p:cNvSpPr>
          <p:nvPr>
            <p:ph type="body" idx="1"/>
          </p:nvPr>
        </p:nvSpPr>
        <p:spPr>
          <a:xfrm>
            <a:off x="323850" y="1052512"/>
            <a:ext cx="8135937" cy="5032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lnSpc>
                <a:spcPct val="110000"/>
              </a:lnSpc>
              <a:buFontTx/>
              <a:buNone/>
            </a:pPr>
            <a:r>
              <a:rPr lang="zh-CN" altLang="en-US">
                <a:solidFill>
                  <a:srgbClr val="003366"/>
                </a:solidFill>
              </a:rPr>
              <a:t>例</a:t>
            </a:r>
            <a:r>
              <a:rPr lang="en-US" altLang="zh-CN">
                <a:solidFill>
                  <a:srgbClr val="003366"/>
                </a:solidFill>
              </a:rPr>
              <a:t>2.2  </a:t>
            </a:r>
            <a:r>
              <a:rPr lang="zh-CN" altLang="en-US">
                <a:solidFill>
                  <a:srgbClr val="003366"/>
                </a:solidFill>
              </a:rPr>
              <a:t>写出下列线性规划问题的对偶问题</a:t>
            </a:r>
            <a:r>
              <a:rPr lang="en-US" altLang="zh-CN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2097165" name="图片 209716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8175" y="1597025"/>
            <a:ext cx="3624262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1" name="矩形 1048750"/>
          <p:cNvSpPr/>
          <p:nvPr/>
        </p:nvSpPr>
        <p:spPr>
          <a:xfrm>
            <a:off x="395287" y="3860800"/>
            <a:ext cx="35369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3366"/>
                </a:solidFill>
              </a:rPr>
              <a:t>解：原问题的对偶问题为</a:t>
            </a:r>
          </a:p>
        </p:txBody>
      </p:sp>
      <p:pic>
        <p:nvPicPr>
          <p:cNvPr id="2097166" name="图片 209716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79612" y="4375150"/>
            <a:ext cx="3527425" cy="23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048751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753" name="矩形 1048752"/>
          <p:cNvSpPr/>
          <p:nvPr/>
        </p:nvSpPr>
        <p:spPr>
          <a:xfrm>
            <a:off x="179387" y="1125537"/>
            <a:ext cx="72707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fontAlgn="t">
              <a:lnSpc>
                <a:spcPct val="100000"/>
              </a:lnSpc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zh-CN" altLang="en-US">
                <a:solidFill>
                  <a:schemeClr val="lt2"/>
                </a:solidFill>
              </a:rPr>
              <a:t>例</a:t>
            </a:r>
            <a:r>
              <a:rPr lang="en-US" altLang="zh-CN">
                <a:solidFill>
                  <a:schemeClr val="lt2"/>
                </a:solidFill>
              </a:rPr>
              <a:t>2.3  </a:t>
            </a:r>
            <a:r>
              <a:rPr lang="zh-CN" altLang="en-US">
                <a:solidFill>
                  <a:schemeClr val="lt2"/>
                </a:solidFill>
              </a:rPr>
              <a:t>分别求解下列</a:t>
            </a:r>
            <a:r>
              <a:rPr lang="en-US" altLang="zh-CN">
                <a:solidFill>
                  <a:schemeClr val="lt2"/>
                </a:solidFill>
              </a:rPr>
              <a:t>2</a:t>
            </a:r>
            <a:r>
              <a:rPr lang="zh-CN" altLang="en-US">
                <a:solidFill>
                  <a:schemeClr val="lt2"/>
                </a:solidFill>
              </a:rPr>
              <a:t>个互为对偶关系的线性规划问题</a:t>
            </a:r>
          </a:p>
        </p:txBody>
      </p:sp>
      <p:pic>
        <p:nvPicPr>
          <p:cNvPr id="2097167" name="图片 209716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7450" y="1773237"/>
            <a:ext cx="2986087" cy="227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图片 209716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1843087"/>
            <a:ext cx="345757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4" name="矩形 1048753"/>
          <p:cNvSpPr/>
          <p:nvPr/>
        </p:nvSpPr>
        <p:spPr>
          <a:xfrm>
            <a:off x="179387" y="4005262"/>
            <a:ext cx="8424862" cy="968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fontAlgn="t">
              <a:spcBef>
                <a:spcPct val="15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分别用单纯形法求解上述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个规划问题，得到最终单纯形表如下表：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048754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graphicFrame>
        <p:nvGraphicFramePr>
          <p:cNvPr id="4194307" name="表格 4194306"/>
          <p:cNvGraphicFramePr>
            <a:graphicFrameLocks/>
          </p:cNvGraphicFramePr>
          <p:nvPr/>
        </p:nvGraphicFramePr>
        <p:xfrm>
          <a:off x="827087" y="1268412"/>
          <a:ext cx="6842124" cy="2743200"/>
        </p:xfrm>
        <a:graphic>
          <a:graphicData uri="http://schemas.openxmlformats.org/drawingml/2006/table">
            <a:tbl>
              <a:tblPr/>
              <a:tblGrid>
                <a:gridCol w="855662"/>
                <a:gridCol w="1038225"/>
                <a:gridCol w="1098550"/>
                <a:gridCol w="1222375"/>
                <a:gridCol w="855662"/>
                <a:gridCol w="917575"/>
                <a:gridCol w="854075"/>
              </a:tblGrid>
              <a:tr h="457200"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anchor="ctr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原问题的变量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原问题的松弛变量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FFFF66"/>
                          </a:solidFill>
                        </a:rPr>
                        <a:t>15/2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5/4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-15/2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FFFF66"/>
                          </a:solidFill>
                        </a:rPr>
                        <a:t>7/2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-1/2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FFFF66"/>
                          </a:solidFill>
                        </a:rPr>
                        <a:t>3/2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3/2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A50021"/>
                          </a:solidFill>
                        </a:rPr>
                        <a:t>－</a:t>
                      </a: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A50021"/>
                          </a:solidFill>
                        </a:rPr>
                        <a:t>－</a:t>
                      </a: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1/2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69" name="图片 209716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0" y="3578225"/>
            <a:ext cx="279400" cy="355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8" name="表格 4194307"/>
          <p:cNvGraphicFramePr>
            <a:graphicFrameLocks/>
          </p:cNvGraphicFramePr>
          <p:nvPr/>
        </p:nvGraphicFramePr>
        <p:xfrm>
          <a:off x="828675" y="4221162"/>
          <a:ext cx="6911973" cy="2286000"/>
        </p:xfrm>
        <a:graphic>
          <a:graphicData uri="http://schemas.openxmlformats.org/drawingml/2006/table">
            <a:tbl>
              <a:tblPr/>
              <a:tblGrid>
                <a:gridCol w="871537"/>
                <a:gridCol w="871537"/>
                <a:gridCol w="809625"/>
                <a:gridCol w="935037"/>
                <a:gridCol w="933450"/>
                <a:gridCol w="1244600"/>
                <a:gridCol w="1246187"/>
              </a:tblGrid>
              <a:tr h="457200"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anchor="ctr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0" marR="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对偶问题的变量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</a:rPr>
                        <a:t>对偶问题的剩余变量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99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FFFF66"/>
                          </a:solidFill>
                        </a:rPr>
                        <a:t>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-4/5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1/4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altLang="zh-CN" sz="2000" b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FFFF66"/>
                          </a:solidFill>
                        </a:rPr>
                        <a:t>1/2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15/2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1/2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</a:rPr>
                        <a:t>-3/2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2000">
                        <a:solidFill>
                          <a:schemeClr val="dk1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15/2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7/2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rgbClr val="A50021"/>
                          </a:solidFill>
                        </a:rPr>
                        <a:t>3/2</a:t>
                      </a:r>
                    </a:p>
                  </a:txBody>
                  <a:tcPr marL="0" marR="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70" name="图片 209716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0" y="6097587"/>
            <a:ext cx="279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0" name="TextBox 1048849"/>
          <p:cNvSpPr txBox="1"/>
          <p:nvPr/>
        </p:nvSpPr>
        <p:spPr>
          <a:xfrm>
            <a:off x="71437" y="1665287"/>
            <a:ext cx="75565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000">
                <a:solidFill>
                  <a:srgbClr val="003300"/>
                </a:solidFill>
              </a:rPr>
              <a:t>原问题最优表</a:t>
            </a:r>
          </a:p>
        </p:txBody>
      </p:sp>
      <p:sp>
        <p:nvSpPr>
          <p:cNvPr id="1048851" name="TextBox 1048850"/>
          <p:cNvSpPr txBox="1"/>
          <p:nvPr/>
        </p:nvSpPr>
        <p:spPr>
          <a:xfrm>
            <a:off x="71437" y="4689475"/>
            <a:ext cx="755650" cy="1552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000">
                <a:solidFill>
                  <a:srgbClr val="003300"/>
                </a:solidFill>
              </a:rPr>
              <a:t>对偶问题最优表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048851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53" name="文本占位符 1048852"/>
          <p:cNvSpPr>
            <a:spLocks noGrp="1"/>
          </p:cNvSpPr>
          <p:nvPr>
            <p:ph type="body" idx="1"/>
          </p:nvPr>
        </p:nvSpPr>
        <p:spPr>
          <a:xfrm>
            <a:off x="395287" y="2060575"/>
            <a:ext cx="7488237" cy="2663825"/>
          </a:xfrm>
          <a:prstGeom prst="rect">
            <a:avLst/>
          </a:prstGeom>
          <a:solidFill>
            <a:srgbClr val="FFFF99">
              <a:alpha val="100000"/>
            </a:srgbClr>
          </a:solidFill>
          <a:ln>
            <a:noFill/>
          </a:ln>
        </p:spPr>
        <p:txBody>
          <a:bodyPr vert="horz" lIns="91440" tIns="45720" rIns="91440" bIns="45720" anchor="ctr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fontAlgn="t" latinLnBrk="1" hangingPunct="1"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zh-CN" altLang="en-US" sz="2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原问题与其对偶问题的变量与解的对应关系：</a:t>
            </a:r>
          </a:p>
          <a:p>
            <a:pPr marL="0" lvl="0" indent="0" eaLnBrk="1" fontAlgn="t" latinLnBrk="1" hangingPunct="1"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zh-CN" altLang="en-US" sz="2800">
                <a:solidFill>
                  <a:srgbClr val="003300"/>
                </a:solidFill>
              </a:rPr>
              <a:t>	在单纯形表中，原问题的松弛变量对应对偶问题的变量，对偶问题的剩余变量对应原问题的变量。</a:t>
            </a:r>
          </a:p>
        </p:txBody>
      </p:sp>
      <p:pic>
        <p:nvPicPr>
          <p:cNvPr id="2097171" name="图片 2097170" descr="52design_com_kzkt_01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80287" y="1268412"/>
            <a:ext cx="1223962" cy="122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048853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55" name="矩形 1048854"/>
          <p:cNvSpPr/>
          <p:nvPr/>
        </p:nvSpPr>
        <p:spPr>
          <a:xfrm>
            <a:off x="250825" y="1220787"/>
            <a:ext cx="622141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性质</a:t>
            </a: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1 </a:t>
            </a: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对称性定理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：对偶问题的对偶是原问题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397500" y="2060575"/>
            <a:ext cx="2127250" cy="1800225"/>
            <a:chOff x="3220" y="1440"/>
            <a:chExt cx="1340" cy="912"/>
          </a:xfrm>
        </p:grpSpPr>
        <p:sp>
          <p:nvSpPr>
            <p:cNvPr id="1048856" name="圆角矩形 1048855"/>
            <p:cNvSpPr/>
            <p:nvPr/>
          </p:nvSpPr>
          <p:spPr>
            <a:xfrm>
              <a:off x="3220" y="1440"/>
              <a:ext cx="1340" cy="912"/>
            </a:xfrm>
            <a:prstGeom prst="roundRect">
              <a:avLst/>
            </a:prstGeom>
            <a:solidFill>
              <a:srgbClr val="99CCFF"/>
            </a:solidFill>
            <a:ln w="38100" cap="flat" cmpd="sng">
              <a:solidFill>
                <a:srgbClr val="0099CC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 algn="ctr">
                <a:spcBef>
                  <a:spcPct val="0"/>
                </a:spcBef>
                <a:buClr>
                  <a:schemeClr val="dk2"/>
                </a:buClr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048857" name="TextBox 1048856"/>
            <p:cNvSpPr txBox="1"/>
            <p:nvPr/>
          </p:nvSpPr>
          <p:spPr>
            <a:xfrm>
              <a:off x="3264" y="1488"/>
              <a:ext cx="1248" cy="76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>
                <a:spcBef>
                  <a:spcPct val="15000"/>
                </a:spcBef>
                <a:buClr>
                  <a:schemeClr val="dk2"/>
                </a:buClr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 min W= Y b</a:t>
              </a:r>
            </a:p>
            <a:p>
              <a:pPr lvl="0">
                <a:spcBef>
                  <a:spcPct val="15000"/>
                </a:spcBef>
                <a:buClr>
                  <a:schemeClr val="dk2"/>
                </a:buClr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s.t. YA ≥ C</a:t>
              </a:r>
            </a:p>
            <a:p>
              <a:pPr lvl="0">
                <a:spcBef>
                  <a:spcPct val="15000"/>
                </a:spcBef>
                <a:buClr>
                  <a:schemeClr val="dk2"/>
                </a:buClr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        Y&gt;= 0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00112" y="2060575"/>
            <a:ext cx="2133600" cy="1800225"/>
            <a:chOff x="1008" y="1414"/>
            <a:chExt cx="1344" cy="938"/>
          </a:xfrm>
        </p:grpSpPr>
        <p:sp>
          <p:nvSpPr>
            <p:cNvPr id="1048858" name="圆角矩形 1048857"/>
            <p:cNvSpPr/>
            <p:nvPr/>
          </p:nvSpPr>
          <p:spPr>
            <a:xfrm>
              <a:off x="1008" y="1414"/>
              <a:ext cx="1344" cy="938"/>
            </a:xfrm>
            <a:prstGeom prst="roundRect">
              <a:avLst/>
            </a:prstGeom>
            <a:solidFill>
              <a:srgbClr val="99CCFF"/>
            </a:solidFill>
            <a:ln w="38100" cap="flat" cmpd="sng">
              <a:solidFill>
                <a:srgbClr val="0099CC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 algn="ctr">
                <a:spcBef>
                  <a:spcPct val="0"/>
                </a:spcBef>
                <a:buClr>
                  <a:schemeClr val="dk2"/>
                </a:buClr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048859" name="矩形 1048858"/>
            <p:cNvSpPr/>
            <p:nvPr/>
          </p:nvSpPr>
          <p:spPr>
            <a:xfrm>
              <a:off x="1104" y="1492"/>
              <a:ext cx="1152" cy="84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 algn="ctr">
                <a:spcBef>
                  <a:spcPct val="15000"/>
                </a:spcBef>
                <a:buClr>
                  <a:schemeClr val="dk2"/>
                </a:buClr>
              </a:pPr>
              <a:r>
                <a:rPr lang="en-US" altLang="zh-CN">
                  <a:solidFill>
                    <a:srgbClr val="000000"/>
                  </a:solidFill>
                </a:rPr>
                <a:t>max Z=C X</a:t>
              </a:r>
            </a:p>
            <a:p>
              <a:pPr lvl="0" algn="ctr">
                <a:spcBef>
                  <a:spcPct val="15000"/>
                </a:spcBef>
                <a:buClr>
                  <a:schemeClr val="dk2"/>
                </a:buClr>
              </a:pPr>
              <a:r>
                <a:rPr lang="en-US" altLang="zh-CN">
                  <a:solidFill>
                    <a:srgbClr val="000000"/>
                  </a:solidFill>
                </a:rPr>
                <a:t>s.t.  AX&lt;=b</a:t>
              </a:r>
            </a:p>
            <a:p>
              <a:pPr lvl="0" algn="ctr">
                <a:spcBef>
                  <a:spcPct val="15000"/>
                </a:spcBef>
                <a:buClr>
                  <a:schemeClr val="dk2"/>
                </a:buClr>
              </a:pPr>
              <a:r>
                <a:rPr lang="en-US" altLang="zh-CN">
                  <a:solidFill>
                    <a:srgbClr val="000000"/>
                  </a:solidFill>
                </a:rPr>
                <a:t>         X ≥0</a:t>
              </a:r>
            </a:p>
          </p:txBody>
        </p:sp>
      </p:grpSp>
      <p:sp>
        <p:nvSpPr>
          <p:cNvPr id="1048860" name="右箭头 1048859"/>
          <p:cNvSpPr/>
          <p:nvPr/>
        </p:nvSpPr>
        <p:spPr>
          <a:xfrm>
            <a:off x="3392487" y="2493962"/>
            <a:ext cx="1676400" cy="533400"/>
          </a:xfrm>
          <a:prstGeom prst="rightArrow">
            <a:avLst>
              <a:gd name="adj1" fmla="val 50000"/>
              <a:gd name="adj2" fmla="val 78571"/>
            </a:avLst>
          </a:prstGeom>
          <a:solidFill>
            <a:srgbClr val="0099CC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sp>
        <p:nvSpPr>
          <p:cNvPr id="1048861" name="右箭头 1048860"/>
          <p:cNvSpPr/>
          <p:nvPr/>
        </p:nvSpPr>
        <p:spPr>
          <a:xfrm rot="10800000">
            <a:off x="3348037" y="2997200"/>
            <a:ext cx="1676400" cy="533400"/>
          </a:xfrm>
          <a:prstGeom prst="rightArrow">
            <a:avLst>
              <a:gd name="adj1" fmla="val 50000"/>
              <a:gd name="adj2" fmla="val 78571"/>
            </a:avLst>
          </a:prstGeom>
          <a:solidFill>
            <a:srgbClr val="0099CC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pic>
        <p:nvPicPr>
          <p:cNvPr id="2097172" name="图片 209717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1750" y="4786312"/>
            <a:ext cx="2071687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标题 1048861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63" name="TextBox 1048862"/>
          <p:cNvSpPr txBox="1"/>
          <p:nvPr/>
        </p:nvSpPr>
        <p:spPr>
          <a:xfrm>
            <a:off x="250825" y="1052512"/>
            <a:ext cx="8137525" cy="968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性质</a:t>
            </a: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2</a:t>
            </a:r>
            <a:r>
              <a:rPr lang="en-US" altLang="zh-CN">
                <a:solidFill>
                  <a:srgbClr val="003366"/>
                </a:solidFill>
                <a:latin typeface="华文细黑" charset="-122"/>
              </a:rPr>
              <a:t>  </a:t>
            </a: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弱对偶原理</a:t>
            </a: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弱对偶性</a:t>
            </a: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)</a:t>
            </a:r>
            <a:r>
              <a:rPr lang="zh-CN" altLang="en-US">
                <a:solidFill>
                  <a:srgbClr val="003366"/>
                </a:solidFill>
                <a:latin typeface="华文细黑" charset="-122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设     和     分别是问题(P)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(D)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的可行解，则必有</a:t>
            </a:r>
          </a:p>
        </p:txBody>
      </p:sp>
      <p:pic>
        <p:nvPicPr>
          <p:cNvPr id="2097173" name="图片 209717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87900" y="1125537"/>
            <a:ext cx="50800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67362" y="1125537"/>
            <a:ext cx="44450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5" name="图片 209717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7812" y="2060575"/>
            <a:ext cx="5145087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4" name="矩形 1048863"/>
          <p:cNvSpPr/>
          <p:nvPr/>
        </p:nvSpPr>
        <p:spPr>
          <a:xfrm>
            <a:off x="250825" y="2995612"/>
            <a:ext cx="8135937" cy="13112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spcAft>
                <a:spcPct val="20000"/>
              </a:spcAft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A50021"/>
                </a:solidFill>
              </a:rPr>
              <a:t>推论</a:t>
            </a:r>
            <a:r>
              <a:rPr lang="en-US" altLang="zh-CN" sz="2200">
                <a:solidFill>
                  <a:srgbClr val="A50021"/>
                </a:solidFill>
              </a:rPr>
              <a:t>1: </a:t>
            </a:r>
            <a:r>
              <a:rPr lang="zh-CN" altLang="en-US" sz="2200">
                <a:solidFill>
                  <a:srgbClr val="000099"/>
                </a:solidFill>
              </a:rPr>
              <a:t>原问题任一可行解的目标函数值是其对偶问题目标函数值的下界；反之，对偶问题任意可行解的目标函数值是其原问题目标函数值的上界。</a:t>
            </a:r>
          </a:p>
        </p:txBody>
      </p:sp>
      <p:sp>
        <p:nvSpPr>
          <p:cNvPr id="1048865" name="TextBox 1048864"/>
          <p:cNvSpPr txBox="1"/>
          <p:nvPr/>
        </p:nvSpPr>
        <p:spPr>
          <a:xfrm>
            <a:off x="250825" y="4437062"/>
            <a:ext cx="8137525" cy="12969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200">
                <a:solidFill>
                  <a:srgbClr val="A50021"/>
                </a:solidFill>
              </a:rPr>
              <a:t>推论</a:t>
            </a:r>
            <a:r>
              <a:rPr lang="en-US" altLang="zh-CN" sz="2200">
                <a:solidFill>
                  <a:srgbClr val="A50021"/>
                </a:solidFill>
              </a:rPr>
              <a:t>2:</a:t>
            </a:r>
            <a:r>
              <a:rPr lang="en-US" altLang="zh-CN" sz="2200">
                <a:solidFill>
                  <a:srgbClr val="663300"/>
                </a:solidFill>
              </a:rPr>
              <a:t> </a:t>
            </a:r>
            <a:r>
              <a:rPr lang="zh-CN" altLang="en-US" sz="2200">
                <a:solidFill>
                  <a:srgbClr val="000099"/>
                </a:solidFill>
              </a:rPr>
              <a:t>在一对对偶问题（</a:t>
            </a:r>
            <a:r>
              <a:rPr lang="en-US" altLang="zh-CN" sz="2200">
                <a:solidFill>
                  <a:srgbClr val="000099"/>
                </a:solidFill>
              </a:rPr>
              <a:t>P</a:t>
            </a:r>
            <a:r>
              <a:rPr lang="zh-CN" altLang="en-US" sz="2200">
                <a:solidFill>
                  <a:srgbClr val="000099"/>
                </a:solidFill>
              </a:rPr>
              <a:t>）和（</a:t>
            </a:r>
            <a:r>
              <a:rPr lang="en-US" altLang="zh-CN" sz="2200">
                <a:solidFill>
                  <a:srgbClr val="000099"/>
                </a:solidFill>
              </a:rPr>
              <a:t>D</a:t>
            </a:r>
            <a:r>
              <a:rPr lang="zh-CN" altLang="en-US" sz="2200">
                <a:solidFill>
                  <a:srgbClr val="000099"/>
                </a:solidFill>
              </a:rPr>
              <a:t>）中，若其中一个问题可行但目标函数无界，则另一个问题无可行解；</a:t>
            </a:r>
            <a:r>
              <a:rPr lang="zh-CN" altLang="en-US" sz="2200">
                <a:solidFill>
                  <a:srgbClr val="A50021"/>
                </a:solidFill>
              </a:rPr>
              <a:t>反之不成立</a:t>
            </a:r>
            <a:r>
              <a:rPr lang="zh-CN" altLang="en-US" sz="2200">
                <a:solidFill>
                  <a:srgbClr val="003366"/>
                </a:solidFill>
              </a:rPr>
              <a:t>。</a:t>
            </a:r>
            <a:r>
              <a:rPr lang="zh-CN" altLang="en-US" sz="2200">
                <a:solidFill>
                  <a:srgbClr val="A50021"/>
                </a:solidFill>
              </a:rPr>
              <a:t>这也是对偶问题的无界性。</a:t>
            </a:r>
          </a:p>
        </p:txBody>
      </p:sp>
      <p:pic>
        <p:nvPicPr>
          <p:cNvPr id="2097176" name="图片 2097175" descr="png-001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56487" y="53054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标题 104886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67" name="文本占位符 1048866"/>
          <p:cNvSpPr>
            <a:spLocks noGrp="1"/>
          </p:cNvSpPr>
          <p:nvPr>
            <p:ph type="body" idx="1"/>
          </p:nvPr>
        </p:nvSpPr>
        <p:spPr>
          <a:xfrm>
            <a:off x="250825" y="1196975"/>
            <a:ext cx="8135937" cy="1511300"/>
          </a:xfrm>
          <a:prstGeom prst="rect">
            <a:avLst/>
          </a:prstGeom>
          <a:solidFill>
            <a:srgbClr val="FFFF99">
              <a:alpha val="100000"/>
            </a:srgbClr>
          </a:solidFill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3</a:t>
            </a: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：</a:t>
            </a:r>
            <a:r>
              <a:rPr lang="en-US" altLang="zh-CN">
                <a:solidFill>
                  <a:srgbClr val="000099"/>
                </a:solidFill>
              </a:rPr>
              <a:t>在一对对偶问题（P</a:t>
            </a:r>
            <a:r>
              <a:rPr lang="zh-CN" altLang="en-US">
                <a:solidFill>
                  <a:srgbClr val="000099"/>
                </a:solidFill>
              </a:rPr>
              <a:t>）和（</a:t>
            </a:r>
            <a:r>
              <a:rPr lang="en-US" altLang="zh-CN">
                <a:solidFill>
                  <a:srgbClr val="000099"/>
                </a:solidFill>
              </a:rPr>
              <a:t>D</a:t>
            </a:r>
            <a:r>
              <a:rPr lang="zh-CN" altLang="en-US">
                <a:solidFill>
                  <a:srgbClr val="000099"/>
                </a:solidFill>
              </a:rPr>
              <a:t>）中，若一个可行（如</a:t>
            </a:r>
            <a:r>
              <a:rPr lang="en-US" altLang="zh-CN">
                <a:solidFill>
                  <a:srgbClr val="000099"/>
                </a:solidFill>
              </a:rPr>
              <a:t>P</a:t>
            </a:r>
            <a:r>
              <a:rPr lang="zh-CN" altLang="en-US">
                <a:solidFill>
                  <a:srgbClr val="000099"/>
                </a:solidFill>
              </a:rPr>
              <a:t>），而另一个不可行（如</a:t>
            </a:r>
            <a:r>
              <a:rPr lang="en-US" altLang="zh-CN">
                <a:solidFill>
                  <a:srgbClr val="000099"/>
                </a:solidFill>
              </a:rPr>
              <a:t>D</a:t>
            </a:r>
            <a:r>
              <a:rPr lang="zh-CN" altLang="en-US">
                <a:solidFill>
                  <a:srgbClr val="000099"/>
                </a:solidFill>
              </a:rPr>
              <a:t>），则该可行的问题目标函数值无界。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79387" y="2820987"/>
            <a:ext cx="8208962" cy="968375"/>
            <a:chOff x="204" y="1706"/>
            <a:chExt cx="5171" cy="610"/>
          </a:xfrm>
        </p:grpSpPr>
        <p:sp>
          <p:nvSpPr>
            <p:cNvPr id="1048868" name="TextBox 1048867"/>
            <p:cNvSpPr txBox="1"/>
            <p:nvPr/>
          </p:nvSpPr>
          <p:spPr>
            <a:xfrm>
              <a:off x="204" y="1706"/>
              <a:ext cx="5171" cy="6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>
                <a:buClr>
                  <a:schemeClr val="dk2"/>
                </a:buClr>
              </a:pPr>
              <a:r>
                <a:rPr lang="zh-CN" altLang="en-US">
                  <a:solidFill>
                    <a:srgbClr val="A50021"/>
                  </a:solidFill>
                </a:rPr>
                <a:t>性质</a:t>
              </a:r>
              <a:r>
                <a:rPr lang="en-US" altLang="zh-CN">
                  <a:solidFill>
                    <a:srgbClr val="A50021"/>
                  </a:solidFill>
                </a:rPr>
                <a:t>3</a:t>
              </a:r>
              <a:r>
                <a:rPr lang="en-US" altLang="zh-CN">
                  <a:solidFill>
                    <a:srgbClr val="003366"/>
                  </a:solidFill>
                </a:rPr>
                <a:t>  </a:t>
              </a:r>
              <a:r>
                <a:rPr lang="zh-CN" altLang="en-US">
                  <a:solidFill>
                    <a:srgbClr val="A50021"/>
                  </a:solidFill>
                </a:rPr>
                <a:t>最优性定理</a:t>
              </a:r>
              <a:r>
                <a:rPr lang="zh-CN" altLang="en-US">
                  <a:solidFill>
                    <a:srgbClr val="003366"/>
                  </a:solidFill>
                </a:rPr>
                <a:t>：</a:t>
              </a:r>
              <a:r>
                <a:rPr lang="en-US" altLang="zh-CN">
                  <a:solidFill>
                    <a:srgbClr val="000000"/>
                  </a:solidFill>
                </a:rPr>
                <a:t>如果    是原问题的可行解，  是其对偶问题的可行解，并且:</a:t>
              </a:r>
            </a:p>
          </p:txBody>
        </p:sp>
        <p:pic>
          <p:nvPicPr>
            <p:cNvPr id="2097177" name="图片 2097176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36" y="1742"/>
              <a:ext cx="320" cy="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8" name="图片 2097177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195" y="1736"/>
              <a:ext cx="280" cy="2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9" name="图片 2097178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68537" y="3860800"/>
            <a:ext cx="3311525" cy="5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组合 90"/>
          <p:cNvGrpSpPr/>
          <p:nvPr/>
        </p:nvGrpSpPr>
        <p:grpSpPr>
          <a:xfrm>
            <a:off x="254000" y="4338637"/>
            <a:ext cx="7270750" cy="530225"/>
            <a:chOff x="204" y="2614"/>
            <a:chExt cx="4580" cy="334"/>
          </a:xfrm>
        </p:grpSpPr>
        <p:sp>
          <p:nvSpPr>
            <p:cNvPr id="1048869" name="矩形 1048868"/>
            <p:cNvSpPr/>
            <p:nvPr/>
          </p:nvSpPr>
          <p:spPr>
            <a:xfrm>
              <a:off x="204" y="2614"/>
              <a:ext cx="4580" cy="3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>
                <a:spcBef>
                  <a:spcPct val="20000"/>
                </a:spcBef>
                <a:buClr>
                  <a:schemeClr val="dk2"/>
                </a:buClr>
              </a:pPr>
              <a:r>
                <a:rPr lang="zh-CN" altLang="en-US">
                  <a:solidFill>
                    <a:srgbClr val="000000"/>
                  </a:solidFill>
                </a:rPr>
                <a:t>则     是原问题的最优解，    是其对偶问题的最优解。</a:t>
              </a:r>
            </a:p>
          </p:txBody>
        </p:sp>
        <p:pic>
          <p:nvPicPr>
            <p:cNvPr id="2097180" name="图片 2097179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1" y="2643"/>
              <a:ext cx="320" cy="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81" name="图片 2097180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401" y="2643"/>
              <a:ext cx="280" cy="2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82" name="图片 2097181" descr="52design_com_alth_08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04025" y="4797425"/>
            <a:ext cx="1584325" cy="1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048693" descr="Large confetti"/>
          <p:cNvSpPr>
            <a:spLocks noGrp="1"/>
          </p:cNvSpPr>
          <p:nvPr>
            <p:ph type="ctrTitle" idx="4294967295"/>
          </p:nvPr>
        </p:nvSpPr>
        <p:spPr>
          <a:xfrm>
            <a:off x="468312" y="115887"/>
            <a:ext cx="7772400" cy="1079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algn="l">
              <a:defRPr sz="3400"/>
            </a:lvl1pPr>
          </a:lstStyle>
          <a:p>
            <a:pPr lvl="0" algn="ctr" eaLnBrk="1" latinLnBrk="1" hangingPunct="1"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Chapter2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对偶理论 </a:t>
            </a:r>
            <a:r>
              <a:t/>
            </a:r>
            <a:br/>
            <a:r>
              <a:rPr lang="en-US" altLang="zh-CN" sz="2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Duality  Theory )</a:t>
            </a:r>
          </a:p>
        </p:txBody>
      </p:sp>
      <p:sp>
        <p:nvSpPr>
          <p:cNvPr id="1048695" name="直接连接符 1048694"/>
          <p:cNvSpPr/>
          <p:nvPr/>
        </p:nvSpPr>
        <p:spPr>
          <a:xfrm>
            <a:off x="682625" y="1341437"/>
            <a:ext cx="7561262" cy="0"/>
          </a:xfrm>
          <a:prstGeom prst="line">
            <a:avLst/>
          </a:prstGeom>
          <a:noFill/>
          <a:ln w="57150" cap="flat" cmpd="thinThick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696" name="TextBox 1048695"/>
          <p:cNvSpPr txBox="1"/>
          <p:nvPr/>
        </p:nvSpPr>
        <p:spPr>
          <a:xfrm>
            <a:off x="971550" y="2192337"/>
            <a:ext cx="7632700" cy="210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marL="365125" lvl="0" indent="-365125">
              <a:lnSpc>
                <a:spcPct val="100000"/>
              </a:lnSpc>
              <a:buFontTx/>
              <a:buBlip>
                <a:blip r:embed="rId2"/>
              </a:buBlip>
            </a:pPr>
            <a:r>
              <a:rPr lang="zh-CN" altLang="en-US">
                <a:solidFill>
                  <a:srgbClr val="003300"/>
                </a:solidFill>
              </a:rPr>
              <a:t>线性规划的对偶模型</a:t>
            </a:r>
          </a:p>
          <a:p>
            <a:pPr marL="365125" lvl="0" indent="-365125">
              <a:lnSpc>
                <a:spcPct val="100000"/>
              </a:lnSpc>
              <a:buFontTx/>
              <a:buBlip>
                <a:blip r:embed="rId2"/>
              </a:buBlip>
            </a:pPr>
            <a:r>
              <a:rPr lang="zh-CN" altLang="en-US">
                <a:solidFill>
                  <a:srgbClr val="003300"/>
                </a:solidFill>
              </a:rPr>
              <a:t>对偶性质</a:t>
            </a:r>
          </a:p>
          <a:p>
            <a:pPr marL="365125" lvl="0" indent="-365125">
              <a:lnSpc>
                <a:spcPct val="100000"/>
              </a:lnSpc>
              <a:buFontTx/>
              <a:buBlip>
                <a:blip r:embed="rId2"/>
              </a:buBlip>
            </a:pPr>
            <a:r>
              <a:rPr lang="zh-CN" altLang="en-US">
                <a:solidFill>
                  <a:srgbClr val="003300"/>
                </a:solidFill>
              </a:rPr>
              <a:t>对偶问题的经济解释－影子价格</a:t>
            </a:r>
          </a:p>
          <a:p>
            <a:pPr marL="365125" lvl="0" indent="-365125">
              <a:lnSpc>
                <a:spcPct val="100000"/>
              </a:lnSpc>
              <a:buFontTx/>
              <a:buBlip>
                <a:blip r:embed="rId2"/>
              </a:buBlip>
            </a:pPr>
            <a:r>
              <a:rPr lang="zh-CN" altLang="en-US">
                <a:solidFill>
                  <a:srgbClr val="003300"/>
                </a:solidFill>
              </a:rPr>
              <a:t>对偶单纯形法                 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649287" y="1484312"/>
            <a:ext cx="3346450" cy="609600"/>
            <a:chOff x="364" y="914"/>
            <a:chExt cx="2108" cy="384"/>
          </a:xfrm>
        </p:grpSpPr>
        <p:pic>
          <p:nvPicPr>
            <p:cNvPr id="2097162" name="图片 2097161" descr="2007112021957192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4" y="914"/>
              <a:ext cx="384" cy="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97" name="TextBox 1048696"/>
            <p:cNvSpPr txBox="1"/>
            <p:nvPr/>
          </p:nvSpPr>
          <p:spPr>
            <a:xfrm>
              <a:off x="703" y="965"/>
              <a:ext cx="1769" cy="3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1pPr>
              <a:lvl2pPr marL="4572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2pPr>
              <a:lvl3pPr marL="9144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3pPr>
              <a:lvl4pPr marL="13716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4pPr>
              <a:lvl5pPr marL="1828800" indent="0" algn="l" rtl="0" eaLnBrk="1" fontAlgn="base" latin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 sz="2400" b="1" i="0" u="none" baseline="0">
                  <a:solidFill>
                    <a:schemeClr val="dk2"/>
                  </a:solidFill>
                  <a:latin typeface="Times New Roman" charset="0"/>
                  <a:ea typeface="华文细黑" charset="-122"/>
                  <a:sym typeface="Times New Roman" charset="0"/>
                </a:defRPr>
              </a:lvl5pPr>
            </a:lstStyle>
            <a:p>
              <a:pPr lvl="0">
                <a:lnSpc>
                  <a:spcPct val="100000"/>
                </a:lnSpc>
                <a:buClr>
                  <a:schemeClr val="dk2"/>
                </a:buClr>
                <a:buFontTx/>
                <a:buNone/>
              </a:pPr>
              <a:r>
                <a:rPr lang="zh-CN" altLang="en-US" sz="260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本章主要内容：</a:t>
              </a:r>
            </a:p>
          </p:txBody>
        </p:sp>
      </p:grpSp>
      <p:pic>
        <p:nvPicPr>
          <p:cNvPr id="2097163" name="图片 2097162" descr="52design_com_3d_52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094675">
            <a:off x="6588125" y="4292600"/>
            <a:ext cx="1511300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 104886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71" name="文本占位符 1048870"/>
          <p:cNvSpPr>
            <a:spLocks noGrp="1"/>
          </p:cNvSpPr>
          <p:nvPr>
            <p:ph type="body" idx="1"/>
          </p:nvPr>
        </p:nvSpPr>
        <p:spPr>
          <a:xfrm>
            <a:off x="250825" y="1054100"/>
            <a:ext cx="8208962" cy="1079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性质</a:t>
            </a:r>
            <a:r>
              <a:rPr lang="en-US" altLang="zh-CN">
                <a:solidFill>
                  <a:srgbClr val="A50021"/>
                </a:solidFill>
              </a:rPr>
              <a:t>4  </a:t>
            </a:r>
            <a:r>
              <a:rPr lang="zh-CN" altLang="en-US">
                <a:solidFill>
                  <a:srgbClr val="A50021"/>
                </a:solidFill>
              </a:rPr>
              <a:t>强对偶性</a:t>
            </a:r>
            <a:r>
              <a:rPr lang="zh-CN" altLang="en-US">
                <a:solidFill>
                  <a:srgbClr val="003366"/>
                </a:solidFill>
              </a:rPr>
              <a:t>：</a:t>
            </a:r>
            <a:r>
              <a:rPr lang="zh-CN" altLang="en-US">
                <a:solidFill>
                  <a:srgbClr val="000000"/>
                </a:solidFill>
              </a:rPr>
              <a:t>若原问题及其对偶问题均具有可行解，则两者均具有最优解，且它们最优解的目标函数值相等。</a:t>
            </a:r>
          </a:p>
        </p:txBody>
      </p:sp>
      <p:sp>
        <p:nvSpPr>
          <p:cNvPr id="1048872" name="TextBox 1048871"/>
          <p:cNvSpPr txBox="1"/>
          <p:nvPr/>
        </p:nvSpPr>
        <p:spPr>
          <a:xfrm>
            <a:off x="250825" y="2205037"/>
            <a:ext cx="8281987" cy="8953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  <a:tabLst>
                <a:tab pos="542925" algn="l"/>
              </a:tabLst>
            </a:pPr>
            <a:r>
              <a:rPr lang="en-US" altLang="zh-CN" sz="2200">
                <a:solidFill>
                  <a:srgbClr val="000099"/>
                </a:solidFill>
              </a:rPr>
              <a:t>	</a:t>
            </a:r>
            <a:r>
              <a:rPr lang="zh-CN" altLang="en-US" sz="2200">
                <a:solidFill>
                  <a:srgbClr val="000099"/>
                </a:solidFill>
              </a:rPr>
              <a:t>还可推出另一结论：若（</a:t>
            </a:r>
            <a:r>
              <a:rPr lang="en-US" altLang="zh-CN" sz="2200" i="1">
                <a:solidFill>
                  <a:srgbClr val="000099"/>
                </a:solidFill>
              </a:rPr>
              <a:t>LP</a:t>
            </a:r>
            <a:r>
              <a:rPr lang="zh-CN" altLang="en-US" sz="2200">
                <a:solidFill>
                  <a:srgbClr val="000099"/>
                </a:solidFill>
              </a:rPr>
              <a:t>）与（</a:t>
            </a:r>
            <a:r>
              <a:rPr lang="en-US" altLang="zh-CN" sz="2200" i="1">
                <a:solidFill>
                  <a:srgbClr val="000099"/>
                </a:solidFill>
              </a:rPr>
              <a:t>DP</a:t>
            </a:r>
            <a:r>
              <a:rPr lang="zh-CN" altLang="en-US" sz="2200">
                <a:solidFill>
                  <a:srgbClr val="000099"/>
                </a:solidFill>
              </a:rPr>
              <a:t>）都有可行解，则两者都有最优解，若一个问题无最优解，则另一问题也无最优解。</a:t>
            </a:r>
          </a:p>
        </p:txBody>
      </p:sp>
      <p:sp>
        <p:nvSpPr>
          <p:cNvPr id="1048873" name="矩形 1048872"/>
          <p:cNvSpPr/>
          <p:nvPr/>
        </p:nvSpPr>
        <p:spPr>
          <a:xfrm>
            <a:off x="250825" y="3252787"/>
            <a:ext cx="8281987" cy="968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性质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en-US" altLang="zh-CN">
                <a:solidFill>
                  <a:srgbClr val="003366"/>
                </a:solidFill>
              </a:rPr>
              <a:t>  </a:t>
            </a:r>
            <a:r>
              <a:rPr lang="zh-CN" altLang="en-US">
                <a:solidFill>
                  <a:srgbClr val="A50021"/>
                </a:solidFill>
              </a:rPr>
              <a:t>互补松弛性</a:t>
            </a:r>
            <a:r>
              <a:rPr lang="zh-CN" altLang="en-US">
                <a:solidFill>
                  <a:srgbClr val="003366"/>
                </a:solidFill>
              </a:rPr>
              <a:t>：</a:t>
            </a:r>
            <a:r>
              <a:rPr lang="en-US" altLang="zh-CN">
                <a:solidFill>
                  <a:srgbClr val="000000"/>
                </a:solidFill>
              </a:rPr>
              <a:t>设X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分别是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zh-CN" altLang="en-US">
                <a:solidFill>
                  <a:srgbClr val="000000"/>
                </a:solidFill>
              </a:rPr>
              <a:t>问题 和 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zh-CN" altLang="en-US">
                <a:solidFill>
                  <a:srgbClr val="000000"/>
                </a:solidFill>
              </a:rPr>
              <a:t>问题 的可行解，则它们分别是最优解的充要条件是：</a:t>
            </a:r>
          </a:p>
        </p:txBody>
      </p:sp>
      <p:pic>
        <p:nvPicPr>
          <p:cNvPr id="2097183" name="图片 209718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16237" y="4259262"/>
            <a:ext cx="1785937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4" name="TextBox 1048873"/>
          <p:cNvSpPr txBox="1"/>
          <p:nvPr/>
        </p:nvSpPr>
        <p:spPr>
          <a:xfrm>
            <a:off x="250825" y="5419725"/>
            <a:ext cx="5975350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其中：</a:t>
            </a:r>
            <a:r>
              <a:rPr lang="en-US" altLang="zh-CN">
                <a:solidFill>
                  <a:srgbClr val="003300"/>
                </a:solidFill>
              </a:rPr>
              <a:t>X</a:t>
            </a:r>
            <a:r>
              <a:rPr lang="en-US" altLang="zh-CN" baseline="-25000">
                <a:solidFill>
                  <a:srgbClr val="003300"/>
                </a:solidFill>
              </a:rPr>
              <a:t>s</a:t>
            </a:r>
            <a:r>
              <a:rPr lang="zh-CN" altLang="en-US">
                <a:solidFill>
                  <a:srgbClr val="003300"/>
                </a:solidFill>
              </a:rPr>
              <a:t>、</a:t>
            </a:r>
            <a:r>
              <a:rPr lang="en-US" altLang="zh-CN">
                <a:solidFill>
                  <a:srgbClr val="003300"/>
                </a:solidFill>
              </a:rPr>
              <a:t>Y</a:t>
            </a:r>
            <a:r>
              <a:rPr lang="en-US" altLang="zh-CN" baseline="-25000">
                <a:solidFill>
                  <a:srgbClr val="003300"/>
                </a:solidFill>
              </a:rPr>
              <a:t>s</a:t>
            </a:r>
            <a:r>
              <a:rPr lang="zh-CN" altLang="en-US">
                <a:solidFill>
                  <a:srgbClr val="003300"/>
                </a:solidFill>
              </a:rPr>
              <a:t>为松弛变量</a:t>
            </a:r>
          </a:p>
        </p:txBody>
      </p:sp>
      <p:pic>
        <p:nvPicPr>
          <p:cNvPr id="2097184" name="图片 2097183" descr="52design_com_zippo_0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29400" y="4437062"/>
            <a:ext cx="1758950" cy="17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048874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76" name="文本占位符 1048875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135937" cy="18716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性质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zh-CN" altLang="en-US">
                <a:solidFill>
                  <a:srgbClr val="A50021"/>
                </a:solidFill>
              </a:rPr>
              <a:t>的应用：</a:t>
            </a:r>
          </a:p>
          <a:p>
            <a:pPr marL="0" lvl="0" indent="0" eaLnBrk="1" latinLnBrk="1" hangingPunct="1">
              <a:buFontTx/>
              <a:buNone/>
            </a:pPr>
            <a:r>
              <a:rPr lang="en-US" altLang="zh-CN">
                <a:solidFill>
                  <a:srgbClr val="003366"/>
                </a:solidFill>
              </a:rPr>
              <a:t>	该性质给出了已知一个问题最优解求另一个问题最优解的方法，即已知Y</a:t>
            </a:r>
            <a:r>
              <a:rPr lang="zh-CN" altLang="en-US"/>
              <a:t>＊</a:t>
            </a:r>
            <a:r>
              <a:rPr lang="en-US" altLang="zh-CN">
                <a:solidFill>
                  <a:srgbClr val="003366"/>
                </a:solidFill>
              </a:rPr>
              <a:t>求X</a:t>
            </a:r>
            <a:r>
              <a:rPr lang="en-US" altLang="en-US"/>
              <a:t>＊</a:t>
            </a:r>
            <a:r>
              <a:rPr lang="zh-CN" altLang="en-US">
                <a:solidFill>
                  <a:srgbClr val="003366"/>
                </a:solidFill>
              </a:rPr>
              <a:t>或已知</a:t>
            </a:r>
            <a:r>
              <a:rPr lang="en-US" altLang="zh-CN">
                <a:solidFill>
                  <a:srgbClr val="003366"/>
                </a:solidFill>
              </a:rPr>
              <a:t>X</a:t>
            </a:r>
            <a:r>
              <a:rPr lang="en-US" altLang="en-US"/>
              <a:t>＊</a:t>
            </a:r>
            <a:r>
              <a:rPr lang="zh-CN" altLang="en-US">
                <a:solidFill>
                  <a:srgbClr val="003366"/>
                </a:solidFill>
              </a:rPr>
              <a:t>求</a:t>
            </a:r>
            <a:r>
              <a:rPr lang="en-US" altLang="zh-CN">
                <a:solidFill>
                  <a:srgbClr val="003366"/>
                </a:solidFill>
              </a:rPr>
              <a:t>Y</a:t>
            </a:r>
            <a:r>
              <a:rPr lang="en-US" altLang="en-US"/>
              <a:t>＊</a:t>
            </a:r>
          </a:p>
          <a:p>
            <a:pPr marL="0" lvl="0" indent="0" eaLnBrk="1" latinLnBrk="1" hangingPunct="1">
              <a:buFontTx/>
              <a:buNone/>
            </a:pPr>
            <a:endParaRPr lang="en-US" altLang="zh-CN"/>
          </a:p>
        </p:txBody>
      </p:sp>
      <p:pic>
        <p:nvPicPr>
          <p:cNvPr id="2097185" name="图片 209718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9112" y="2674937"/>
            <a:ext cx="1785937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7" name="左箭头 1048876"/>
          <p:cNvSpPr/>
          <p:nvPr/>
        </p:nvSpPr>
        <p:spPr>
          <a:xfrm>
            <a:off x="4997450" y="3073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A50021"/>
          </a:solidFill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sp>
        <p:nvSpPr>
          <p:cNvPr id="1048878" name="TextBox 1048877"/>
          <p:cNvSpPr txBox="1"/>
          <p:nvPr/>
        </p:nvSpPr>
        <p:spPr>
          <a:xfrm>
            <a:off x="5530850" y="2997200"/>
            <a:ext cx="22098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互补松弛条件</a:t>
            </a:r>
          </a:p>
        </p:txBody>
      </p:sp>
      <p:sp>
        <p:nvSpPr>
          <p:cNvPr id="1048879" name="矩形 1048878"/>
          <p:cNvSpPr/>
          <p:nvPr/>
        </p:nvSpPr>
        <p:spPr>
          <a:xfrm>
            <a:off x="200025" y="3756025"/>
            <a:ext cx="8548688" cy="2428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>
                <a:solidFill>
                  <a:schemeClr val="lt2"/>
                </a:solidFill>
              </a:rPr>
              <a:t>由于变量都非负，要使求和式等于零，则必定每一分量为零，因而有下列关系：</a:t>
            </a:r>
          </a:p>
          <a:p>
            <a:pPr lvl="0" algn="ctr">
              <a:spcBef>
                <a:spcPct val="20000"/>
              </a:spcBef>
              <a:buClr>
                <a:schemeClr val="dk2"/>
              </a:buClr>
            </a:pPr>
            <a:r>
              <a:rPr lang="zh-CN" altLang="en-US">
                <a:solidFill>
                  <a:schemeClr val="lt2"/>
                </a:solidFill>
              </a:rPr>
              <a:t>若</a:t>
            </a:r>
            <a:r>
              <a:rPr lang="en-US" altLang="zh-CN">
                <a:solidFill>
                  <a:srgbClr val="003366"/>
                </a:solidFill>
              </a:rPr>
              <a:t>Y</a:t>
            </a:r>
            <a:r>
              <a:rPr lang="zh-CN" altLang="en-US"/>
              <a:t>＊</a:t>
            </a:r>
            <a:r>
              <a:rPr lang="zh-CN" altLang="zh-CN">
                <a:solidFill>
                  <a:srgbClr val="003300"/>
                </a:solidFill>
              </a:rPr>
              <a:t>≠</a:t>
            </a:r>
            <a:r>
              <a:rPr lang="en-US" altLang="zh-CN">
                <a:solidFill>
                  <a:srgbClr val="003300"/>
                </a:solidFill>
              </a:rPr>
              <a:t>0</a:t>
            </a:r>
            <a:r>
              <a:rPr lang="zh-CN" altLang="en-US">
                <a:solidFill>
                  <a:srgbClr val="003300"/>
                </a:solidFill>
              </a:rPr>
              <a:t>，则</a:t>
            </a:r>
            <a:r>
              <a:rPr lang="en-US" altLang="zh-CN">
                <a:solidFill>
                  <a:srgbClr val="003300"/>
                </a:solidFill>
              </a:rPr>
              <a:t>X</a:t>
            </a:r>
            <a:r>
              <a:rPr lang="en-US" altLang="zh-CN" baseline="-25000">
                <a:solidFill>
                  <a:srgbClr val="003300"/>
                </a:solidFill>
              </a:rPr>
              <a:t>s</a:t>
            </a:r>
            <a:r>
              <a:rPr lang="zh-CN" altLang="en-US">
                <a:solidFill>
                  <a:srgbClr val="003300"/>
                </a:solidFill>
              </a:rPr>
              <a:t>必为</a:t>
            </a:r>
            <a:r>
              <a:rPr lang="en-US" altLang="zh-CN">
                <a:solidFill>
                  <a:srgbClr val="003300"/>
                </a:solidFill>
              </a:rPr>
              <a:t>0</a:t>
            </a:r>
            <a:r>
              <a:rPr lang="zh-CN" altLang="en-US">
                <a:solidFill>
                  <a:srgbClr val="003300"/>
                </a:solidFill>
              </a:rPr>
              <a:t>；若</a:t>
            </a:r>
            <a:r>
              <a:rPr lang="en-US" altLang="zh-CN">
                <a:solidFill>
                  <a:srgbClr val="003366"/>
                </a:solidFill>
              </a:rPr>
              <a:t>X</a:t>
            </a:r>
            <a:r>
              <a:rPr lang="en-US" altLang="en-US"/>
              <a:t>＊</a:t>
            </a:r>
            <a:r>
              <a:rPr lang="zh-CN" altLang="zh-CN">
                <a:solidFill>
                  <a:srgbClr val="003300"/>
                </a:solidFill>
              </a:rPr>
              <a:t>≠</a:t>
            </a:r>
            <a:r>
              <a:rPr lang="en-US" altLang="zh-CN">
                <a:solidFill>
                  <a:srgbClr val="003300"/>
                </a:solidFill>
              </a:rPr>
              <a:t>0</a:t>
            </a:r>
            <a:r>
              <a:rPr lang="zh-CN" altLang="en-US">
                <a:solidFill>
                  <a:srgbClr val="003300"/>
                </a:solidFill>
              </a:rPr>
              <a:t>，则</a:t>
            </a:r>
            <a:r>
              <a:rPr lang="en-US" altLang="zh-CN">
                <a:solidFill>
                  <a:srgbClr val="003300"/>
                </a:solidFill>
              </a:rPr>
              <a:t>Y</a:t>
            </a:r>
            <a:r>
              <a:rPr lang="en-US" altLang="zh-CN" baseline="-25000">
                <a:solidFill>
                  <a:srgbClr val="003300"/>
                </a:solidFill>
              </a:rPr>
              <a:t>s</a:t>
            </a:r>
            <a:r>
              <a:rPr lang="zh-CN" altLang="en-US">
                <a:solidFill>
                  <a:srgbClr val="003300"/>
                </a:solidFill>
              </a:rPr>
              <a:t>必为</a:t>
            </a:r>
            <a:r>
              <a:rPr lang="en-US" altLang="zh-CN">
                <a:solidFill>
                  <a:srgbClr val="003300"/>
                </a:solidFill>
              </a:rPr>
              <a:t>0</a:t>
            </a:r>
          </a:p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>
                <a:solidFill>
                  <a:schemeClr val="lt2"/>
                </a:solidFill>
              </a:rPr>
              <a:t>利用上述关系，建立对偶问题（或原问题）的约束线性方程组，方程组的解即为最优解。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7" grpId="0" animBg="1"/>
      <p:bldP spid="10488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标题 104887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81" name="文本占位符 1048880"/>
          <p:cNvSpPr>
            <a:spLocks noGrp="1"/>
          </p:cNvSpPr>
          <p:nvPr>
            <p:ph type="body" idx="1"/>
          </p:nvPr>
        </p:nvSpPr>
        <p:spPr>
          <a:xfrm>
            <a:off x="250825" y="1054100"/>
            <a:ext cx="8135937" cy="57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>
                <a:solidFill>
                  <a:schemeClr val="lt2"/>
                </a:solidFill>
              </a:rPr>
              <a:t>例</a:t>
            </a:r>
            <a:r>
              <a:rPr lang="en-US" altLang="zh-CN">
                <a:solidFill>
                  <a:schemeClr val="lt2"/>
                </a:solidFill>
              </a:rPr>
              <a:t>2.4</a:t>
            </a:r>
            <a:r>
              <a:rPr lang="en-US" altLang="zh-CN" b="0">
                <a:solidFill>
                  <a:schemeClr val="lt2"/>
                </a:solidFill>
              </a:rPr>
              <a:t>  </a:t>
            </a:r>
            <a:r>
              <a:rPr lang="zh-CN" altLang="en-US">
                <a:solidFill>
                  <a:schemeClr val="lt2"/>
                </a:solidFill>
              </a:rPr>
              <a:t>已知线性规划</a:t>
            </a:r>
          </a:p>
        </p:txBody>
      </p:sp>
      <p:pic>
        <p:nvPicPr>
          <p:cNvPr id="2097186" name="图片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3212" y="1557337"/>
            <a:ext cx="2678112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2" name="矩形 1048881"/>
          <p:cNvSpPr/>
          <p:nvPr/>
        </p:nvSpPr>
        <p:spPr>
          <a:xfrm>
            <a:off x="395287" y="3429000"/>
            <a:ext cx="73088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chemeClr val="lt2"/>
                </a:solidFill>
              </a:rPr>
              <a:t>的最优解是</a:t>
            </a:r>
            <a:r>
              <a:rPr lang="en-US" altLang="zh-CN">
                <a:solidFill>
                  <a:schemeClr val="lt2"/>
                </a:solidFill>
              </a:rPr>
              <a:t>X</a:t>
            </a:r>
            <a:r>
              <a:rPr lang="en-US" altLang="en-US">
                <a:solidFill>
                  <a:srgbClr val="003300"/>
                </a:solidFill>
              </a:rPr>
              <a:t>＊</a:t>
            </a:r>
            <a:r>
              <a:rPr lang="en-US" altLang="zh-CN">
                <a:solidFill>
                  <a:schemeClr val="lt2"/>
                </a:solidFill>
              </a:rPr>
              <a:t>=(6,2,0)</a:t>
            </a:r>
            <a:r>
              <a:rPr lang="en-US" altLang="zh-CN" baseline="30000">
                <a:solidFill>
                  <a:schemeClr val="lt2"/>
                </a:solidFill>
              </a:rPr>
              <a:t>T</a:t>
            </a:r>
            <a:r>
              <a:rPr lang="zh-CN" altLang="en-US">
                <a:solidFill>
                  <a:schemeClr val="lt2"/>
                </a:solidFill>
              </a:rPr>
              <a:t>,求其对偶问题的最优解</a:t>
            </a:r>
            <a:r>
              <a:rPr lang="en-US" altLang="zh-CN">
                <a:solidFill>
                  <a:schemeClr val="lt2"/>
                </a:solidFill>
              </a:rPr>
              <a:t>Y</a:t>
            </a:r>
            <a:r>
              <a:rPr lang="zh-CN" altLang="en-US">
                <a:solidFill>
                  <a:srgbClr val="003300"/>
                </a:solidFill>
              </a:rPr>
              <a:t>＊</a:t>
            </a:r>
            <a:r>
              <a:rPr lang="zh-CN" altLang="en-US">
                <a:solidFill>
                  <a:schemeClr val="lt2"/>
                </a:solidFill>
              </a:rPr>
              <a:t>。</a:t>
            </a:r>
          </a:p>
        </p:txBody>
      </p:sp>
      <p:sp>
        <p:nvSpPr>
          <p:cNvPr id="1048883" name="矩形 1048882"/>
          <p:cNvSpPr/>
          <p:nvPr/>
        </p:nvSpPr>
        <p:spPr>
          <a:xfrm>
            <a:off x="395287" y="3933825"/>
            <a:ext cx="44513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/>
              <a:t>解：写出原问题的对偶问题，即</a:t>
            </a:r>
          </a:p>
        </p:txBody>
      </p:sp>
      <p:pic>
        <p:nvPicPr>
          <p:cNvPr id="2097187" name="图片 209718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1912" y="4437062"/>
            <a:ext cx="2662237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4" name="右箭头 1048883"/>
          <p:cNvSpPr/>
          <p:nvPr/>
        </p:nvSpPr>
        <p:spPr>
          <a:xfrm>
            <a:off x="3635375" y="5516562"/>
            <a:ext cx="1368425" cy="215900"/>
          </a:xfrm>
          <a:prstGeom prst="rightArrow">
            <a:avLst>
              <a:gd name="adj1" fmla="val 50000"/>
              <a:gd name="adj2" fmla="val 158455"/>
            </a:avLst>
          </a:prstGeom>
          <a:solidFill>
            <a:srgbClr val="0066CC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pic>
        <p:nvPicPr>
          <p:cNvPr id="2097188" name="图片 209718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99075" y="4479925"/>
            <a:ext cx="2728912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5" name="TextBox 1048884"/>
          <p:cNvSpPr txBox="1"/>
          <p:nvPr/>
        </p:nvSpPr>
        <p:spPr>
          <a:xfrm>
            <a:off x="3779837" y="5084762"/>
            <a:ext cx="1150937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000">
                <a:solidFill>
                  <a:srgbClr val="003300"/>
                </a:solidFill>
              </a:rPr>
              <a:t>标准化</a:t>
            </a:r>
          </a:p>
        </p:txBody>
      </p:sp>
      <p:pic>
        <p:nvPicPr>
          <p:cNvPr id="2097189" name="图片 2097188" descr="52design_com_kr_11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69150" y="112553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标题 104888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87" name="文本占位符 1048886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353425" cy="23034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设对偶问题最优解为</a:t>
            </a:r>
            <a:r>
              <a:rPr lang="en-US" altLang="zh-CN">
                <a:solidFill>
                  <a:schemeClr val="lt2"/>
                </a:solidFill>
              </a:rPr>
              <a:t>Y</a:t>
            </a:r>
            <a:r>
              <a:rPr lang="zh-CN" altLang="en-US">
                <a:solidFill>
                  <a:srgbClr val="003300"/>
                </a:solidFill>
              </a:rPr>
              <a:t>＊＝</a:t>
            </a:r>
            <a:r>
              <a:rPr lang="en-US" altLang="zh-CN">
                <a:solidFill>
                  <a:srgbClr val="003300"/>
                </a:solidFill>
              </a:rPr>
              <a:t>(y</a:t>
            </a:r>
            <a:r>
              <a:rPr lang="en-US" altLang="zh-CN" baseline="-25000">
                <a:solidFill>
                  <a:srgbClr val="003300"/>
                </a:solidFill>
              </a:rPr>
              <a:t>1</a:t>
            </a:r>
            <a:r>
              <a:rPr lang="zh-CN" altLang="en-US">
                <a:solidFill>
                  <a:srgbClr val="003300"/>
                </a:solidFill>
              </a:rPr>
              <a:t>，</a:t>
            </a:r>
            <a:r>
              <a:rPr lang="en-US" altLang="zh-CN">
                <a:solidFill>
                  <a:srgbClr val="003300"/>
                </a:solidFill>
              </a:rPr>
              <a:t>y</a:t>
            </a:r>
            <a:r>
              <a:rPr lang="en-US" altLang="zh-CN" baseline="-25000">
                <a:solidFill>
                  <a:srgbClr val="003300"/>
                </a:solidFill>
              </a:rPr>
              <a:t>2</a:t>
            </a:r>
            <a:r>
              <a:rPr lang="zh-CN" altLang="en-US">
                <a:solidFill>
                  <a:srgbClr val="003300"/>
                </a:solidFill>
              </a:rPr>
              <a:t>),由互补松弛性定理可知，</a:t>
            </a:r>
            <a:r>
              <a:rPr lang="en-US" altLang="zh-CN">
                <a:solidFill>
                  <a:schemeClr val="lt2"/>
                </a:solidFill>
              </a:rPr>
              <a:t>X</a:t>
            </a:r>
            <a:r>
              <a:rPr lang="en-US" altLang="en-US">
                <a:solidFill>
                  <a:srgbClr val="003300"/>
                </a:solidFill>
              </a:rPr>
              <a:t>＊</a:t>
            </a:r>
            <a:r>
              <a:rPr lang="zh-CN" altLang="en-US">
                <a:solidFill>
                  <a:srgbClr val="003300"/>
                </a:solidFill>
              </a:rPr>
              <a:t>和 </a:t>
            </a:r>
            <a:r>
              <a:rPr lang="en-US" altLang="zh-CN">
                <a:solidFill>
                  <a:schemeClr val="lt2"/>
                </a:solidFill>
              </a:rPr>
              <a:t>Y</a:t>
            </a:r>
            <a:r>
              <a:rPr lang="en-US" altLang="en-US">
                <a:solidFill>
                  <a:srgbClr val="003300"/>
                </a:solidFill>
              </a:rPr>
              <a:t>＊</a:t>
            </a:r>
            <a:r>
              <a:rPr lang="zh-CN" altLang="en-US">
                <a:solidFill>
                  <a:srgbClr val="003300"/>
                </a:solidFill>
              </a:rPr>
              <a:t>满足：</a:t>
            </a:r>
          </a:p>
        </p:txBody>
      </p:sp>
      <p:pic>
        <p:nvPicPr>
          <p:cNvPr id="2097190" name="图片 209718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3350" y="2171700"/>
            <a:ext cx="1174750" cy="89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8" name="TextBox 1048887"/>
          <p:cNvSpPr txBox="1"/>
          <p:nvPr/>
        </p:nvSpPr>
        <p:spPr>
          <a:xfrm>
            <a:off x="2987675" y="2251075"/>
            <a:ext cx="935037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即：</a:t>
            </a:r>
          </a:p>
        </p:txBody>
      </p:sp>
      <p:pic>
        <p:nvPicPr>
          <p:cNvPr id="2097191" name="图片 209719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1275" y="2060575"/>
            <a:ext cx="355758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9" name="矩形 1048888"/>
          <p:cNvSpPr/>
          <p:nvPr/>
        </p:nvSpPr>
        <p:spPr>
          <a:xfrm>
            <a:off x="252412" y="3068637"/>
            <a:ext cx="8064500" cy="968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因为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≠0，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≠0，所以对偶问题的第一、二个约束的松弛变量等于零，即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25000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，带入方程中：</a:t>
            </a:r>
          </a:p>
        </p:txBody>
      </p:sp>
      <p:pic>
        <p:nvPicPr>
          <p:cNvPr id="2097192" name="图片 2097191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789237" y="4149725"/>
            <a:ext cx="20701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90" name="矩形 1048889"/>
          <p:cNvSpPr/>
          <p:nvPr/>
        </p:nvSpPr>
        <p:spPr>
          <a:xfrm>
            <a:off x="250825" y="5197475"/>
            <a:ext cx="8353425" cy="1041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/>
              <a:t>解此线性方程组得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en-US" altLang="zh-CN"/>
              <a:t>=1,y</a:t>
            </a:r>
            <a:r>
              <a:rPr lang="en-US" altLang="zh-CN" baseline="-25000"/>
              <a:t>2</a:t>
            </a:r>
            <a:r>
              <a:rPr lang="zh-CN" altLang="en-US"/>
              <a:t>=1,从而对偶问题的最优解为：</a:t>
            </a:r>
          </a:p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en-US" altLang="zh-CN"/>
              <a:t>Y</a:t>
            </a:r>
            <a:r>
              <a:rPr lang="en-US" altLang="en-US"/>
              <a:t>＊</a:t>
            </a:r>
            <a:r>
              <a:rPr lang="en-US" altLang="zh-CN"/>
              <a:t>=(1,1)</a:t>
            </a:r>
            <a:r>
              <a:rPr lang="zh-CN" altLang="en-US"/>
              <a:t>，最优值</a:t>
            </a:r>
            <a:r>
              <a:rPr lang="en-US" altLang="zh-CN"/>
              <a:t>w=26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标题 1048890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92" name="文本占位符 1048891"/>
          <p:cNvSpPr>
            <a:spLocks noGrp="1"/>
          </p:cNvSpPr>
          <p:nvPr>
            <p:ph type="body" idx="1"/>
          </p:nvPr>
        </p:nvSpPr>
        <p:spPr>
          <a:xfrm>
            <a:off x="252412" y="1054100"/>
            <a:ext cx="8135937" cy="57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2.5  </a:t>
            </a:r>
            <a:r>
              <a:rPr lang="zh-CN" altLang="en-US"/>
              <a:t>已知线性规划 </a:t>
            </a:r>
          </a:p>
        </p:txBody>
      </p:sp>
      <p:pic>
        <p:nvPicPr>
          <p:cNvPr id="2097193" name="图片 2097192" descr="52design_com_kr_11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35825" y="12017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图片 209719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1412" y="1557337"/>
            <a:ext cx="3168650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93" name="矩形 1048892"/>
          <p:cNvSpPr/>
          <p:nvPr/>
        </p:nvSpPr>
        <p:spPr>
          <a:xfrm>
            <a:off x="323850" y="3357562"/>
            <a:ext cx="7664450" cy="5302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/>
              <a:t>的对偶问题的最优解为</a:t>
            </a:r>
            <a:r>
              <a:rPr lang="en-US" altLang="zh-CN"/>
              <a:t>Y</a:t>
            </a:r>
            <a:r>
              <a:rPr lang="en-US" altLang="en-US"/>
              <a:t>＊</a:t>
            </a:r>
            <a:r>
              <a:rPr lang="en-US" altLang="zh-CN"/>
              <a:t>=(0,-2)</a:t>
            </a:r>
            <a:r>
              <a:rPr lang="zh-CN" altLang="en-US"/>
              <a:t>，求原问题的最优解。</a:t>
            </a:r>
          </a:p>
        </p:txBody>
      </p:sp>
      <p:sp>
        <p:nvSpPr>
          <p:cNvPr id="1048894" name="矩形 1048893"/>
          <p:cNvSpPr/>
          <p:nvPr/>
        </p:nvSpPr>
        <p:spPr>
          <a:xfrm>
            <a:off x="323850" y="3860800"/>
            <a:ext cx="2190750" cy="5302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/>
              <a:t>解</a:t>
            </a:r>
            <a:r>
              <a:rPr lang="en-US" altLang="zh-CN"/>
              <a:t>: </a:t>
            </a:r>
            <a:r>
              <a:rPr lang="zh-CN" altLang="en-US"/>
              <a:t>对偶问题是</a:t>
            </a:r>
          </a:p>
        </p:txBody>
      </p:sp>
      <p:pic>
        <p:nvPicPr>
          <p:cNvPr id="2097195" name="图片 209719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31912" y="4437062"/>
            <a:ext cx="2289175" cy="2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95" name="右箭头 1048894"/>
          <p:cNvSpPr/>
          <p:nvPr/>
        </p:nvSpPr>
        <p:spPr>
          <a:xfrm>
            <a:off x="3779837" y="5516562"/>
            <a:ext cx="1368425" cy="215900"/>
          </a:xfrm>
          <a:prstGeom prst="rightArrow">
            <a:avLst>
              <a:gd name="adj1" fmla="val 50000"/>
              <a:gd name="adj2" fmla="val 158455"/>
            </a:avLst>
          </a:prstGeom>
          <a:solidFill>
            <a:srgbClr val="0066CC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sp>
        <p:nvSpPr>
          <p:cNvPr id="1048896" name="TextBox 1048895"/>
          <p:cNvSpPr txBox="1"/>
          <p:nvPr/>
        </p:nvSpPr>
        <p:spPr>
          <a:xfrm>
            <a:off x="3924300" y="5084762"/>
            <a:ext cx="1150937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000">
                <a:solidFill>
                  <a:srgbClr val="003300"/>
                </a:solidFill>
              </a:rPr>
              <a:t>标准化</a:t>
            </a:r>
          </a:p>
        </p:txBody>
      </p:sp>
      <p:pic>
        <p:nvPicPr>
          <p:cNvPr id="2097196" name="图片 2097195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08625" y="4437062"/>
            <a:ext cx="3187700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标题 1048896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898" name="文本占位符 1048897"/>
          <p:cNvSpPr>
            <a:spLocks noGrp="1"/>
          </p:cNvSpPr>
          <p:nvPr>
            <p:ph type="body" idx="1"/>
          </p:nvPr>
        </p:nvSpPr>
        <p:spPr>
          <a:xfrm>
            <a:off x="180975" y="1052512"/>
            <a:ext cx="8135937" cy="10080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设对偶问题最优解为</a:t>
            </a:r>
            <a:r>
              <a:rPr lang="en-US" altLang="zh-CN">
                <a:solidFill>
                  <a:schemeClr val="lt2"/>
                </a:solidFill>
              </a:rPr>
              <a:t>X</a:t>
            </a:r>
            <a:r>
              <a:rPr lang="zh-CN" altLang="en-US">
                <a:solidFill>
                  <a:srgbClr val="003300"/>
                </a:solidFill>
              </a:rPr>
              <a:t>＊＝</a:t>
            </a:r>
            <a:r>
              <a:rPr lang="en-US" altLang="zh-CN">
                <a:solidFill>
                  <a:srgbClr val="003300"/>
                </a:solidFill>
              </a:rPr>
              <a:t>(x</a:t>
            </a:r>
            <a:r>
              <a:rPr lang="en-US" altLang="zh-CN" baseline="-25000">
                <a:solidFill>
                  <a:srgbClr val="003300"/>
                </a:solidFill>
              </a:rPr>
              <a:t>1</a:t>
            </a:r>
            <a:r>
              <a:rPr lang="zh-CN" altLang="en-US">
                <a:solidFill>
                  <a:srgbClr val="003300"/>
                </a:solidFill>
              </a:rPr>
              <a:t>，</a:t>
            </a:r>
            <a:r>
              <a:rPr lang="en-US" altLang="zh-CN">
                <a:solidFill>
                  <a:srgbClr val="003300"/>
                </a:solidFill>
              </a:rPr>
              <a:t>x</a:t>
            </a:r>
            <a:r>
              <a:rPr lang="en-US" altLang="zh-CN" baseline="-25000">
                <a:solidFill>
                  <a:srgbClr val="003300"/>
                </a:solidFill>
              </a:rPr>
              <a:t>2 </a:t>
            </a:r>
            <a:r>
              <a:rPr lang="zh-CN" altLang="en-US">
                <a:solidFill>
                  <a:srgbClr val="003300"/>
                </a:solidFill>
              </a:rPr>
              <a:t>，</a:t>
            </a:r>
            <a:r>
              <a:rPr lang="en-US" altLang="zh-CN">
                <a:solidFill>
                  <a:srgbClr val="003300"/>
                </a:solidFill>
              </a:rPr>
              <a:t>x</a:t>
            </a:r>
            <a:r>
              <a:rPr lang="en-US" altLang="zh-CN" baseline="-25000">
                <a:solidFill>
                  <a:srgbClr val="003300"/>
                </a:solidFill>
              </a:rPr>
              <a:t>3</a:t>
            </a:r>
            <a:r>
              <a:rPr lang="en-US" altLang="zh-CN">
                <a:solidFill>
                  <a:srgbClr val="003300"/>
                </a:solidFill>
              </a:rPr>
              <a:t>)</a:t>
            </a:r>
            <a:r>
              <a:rPr lang="en-US" altLang="zh-CN" baseline="30000">
                <a:solidFill>
                  <a:srgbClr val="003300"/>
                </a:solidFill>
              </a:rPr>
              <a:t>T</a:t>
            </a:r>
            <a:r>
              <a:rPr lang="zh-CN" altLang="en-US">
                <a:solidFill>
                  <a:srgbClr val="003300"/>
                </a:solidFill>
              </a:rPr>
              <a:t> ,由互补松弛性定理可知，</a:t>
            </a:r>
            <a:r>
              <a:rPr lang="en-US" altLang="zh-CN">
                <a:solidFill>
                  <a:schemeClr val="lt2"/>
                </a:solidFill>
              </a:rPr>
              <a:t>X</a:t>
            </a:r>
            <a:r>
              <a:rPr lang="en-US" altLang="en-US">
                <a:solidFill>
                  <a:srgbClr val="003300"/>
                </a:solidFill>
              </a:rPr>
              <a:t>＊</a:t>
            </a:r>
            <a:r>
              <a:rPr lang="zh-CN" altLang="en-US">
                <a:solidFill>
                  <a:srgbClr val="003300"/>
                </a:solidFill>
              </a:rPr>
              <a:t>和 </a:t>
            </a:r>
            <a:r>
              <a:rPr lang="en-US" altLang="zh-CN">
                <a:solidFill>
                  <a:schemeClr val="lt2"/>
                </a:solidFill>
              </a:rPr>
              <a:t>Y</a:t>
            </a:r>
            <a:r>
              <a:rPr lang="en-US" altLang="en-US">
                <a:solidFill>
                  <a:srgbClr val="003300"/>
                </a:solidFill>
              </a:rPr>
              <a:t>＊</a:t>
            </a:r>
            <a:r>
              <a:rPr lang="zh-CN" altLang="en-US">
                <a:solidFill>
                  <a:srgbClr val="003300"/>
                </a:solidFill>
              </a:rPr>
              <a:t>满足：</a:t>
            </a:r>
          </a:p>
          <a:p>
            <a:pPr marL="0" lvl="0" indent="0" eaLnBrk="1" latinLnBrk="1" hangingPunct="1">
              <a:buFontTx/>
              <a:buNone/>
            </a:pPr>
            <a:endParaRPr lang="en-US" altLang="zh-CN"/>
          </a:p>
        </p:txBody>
      </p:sp>
      <p:pic>
        <p:nvPicPr>
          <p:cNvPr id="2097197" name="图片 20971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050" y="1989137"/>
            <a:ext cx="355758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99" name="TextBox 1048898"/>
          <p:cNvSpPr txBox="1"/>
          <p:nvPr/>
        </p:nvSpPr>
        <p:spPr>
          <a:xfrm>
            <a:off x="250825" y="2924175"/>
            <a:ext cx="7561262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/>
              <a:t>将</a:t>
            </a:r>
            <a:r>
              <a:rPr lang="en-US" altLang="zh-CN"/>
              <a:t>Y</a:t>
            </a:r>
            <a:r>
              <a:rPr lang="zh-CN" altLang="en-US"/>
              <a:t>＊带入由方程可知，</a:t>
            </a:r>
            <a:r>
              <a:rPr lang="en-US" altLang="zh-CN"/>
              <a:t>y</a:t>
            </a:r>
            <a:r>
              <a:rPr lang="en-US" altLang="zh-CN" baseline="-25000"/>
              <a:t>3</a:t>
            </a:r>
            <a:r>
              <a:rPr lang="zh-CN" altLang="en-US"/>
              <a:t>＝</a:t>
            </a:r>
            <a:r>
              <a:rPr lang="en-US" altLang="zh-CN"/>
              <a:t>y</a:t>
            </a:r>
            <a:r>
              <a:rPr lang="en-US" altLang="zh-CN" baseline="-25000"/>
              <a:t>5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4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  <p:sp>
        <p:nvSpPr>
          <p:cNvPr id="1048900" name="TextBox 1048899"/>
          <p:cNvSpPr txBox="1"/>
          <p:nvPr/>
        </p:nvSpPr>
        <p:spPr>
          <a:xfrm>
            <a:off x="468312" y="3484562"/>
            <a:ext cx="8064500" cy="10239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lang="en-US" altLang="zh-CN"/>
              <a:t>∵y</a:t>
            </a:r>
            <a:r>
              <a:rPr lang="en-US" altLang="zh-CN" baseline="-25000"/>
              <a:t>2</a:t>
            </a:r>
            <a:r>
              <a:rPr lang="en-US" altLang="zh-CN"/>
              <a:t>=-2≠0    ∴x</a:t>
            </a:r>
            <a:r>
              <a:rPr lang="en-US" altLang="zh-CN" baseline="-25000"/>
              <a:t>5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pPr lvl="0">
              <a:spcBef>
                <a:spcPct val="15000"/>
              </a:spcBef>
              <a:buClr>
                <a:schemeClr val="dk2"/>
              </a:buClr>
            </a:pPr>
            <a:r>
              <a:rPr lang="zh-CN" altLang="en-US"/>
              <a:t>又∵</a:t>
            </a:r>
            <a:r>
              <a:rPr lang="en-US" altLang="zh-CN"/>
              <a:t>y</a:t>
            </a:r>
            <a:r>
              <a:rPr lang="en-US" altLang="zh-CN" baseline="-25000"/>
              <a:t>4</a:t>
            </a:r>
            <a:r>
              <a:rPr lang="en-US" altLang="zh-CN"/>
              <a:t>=1≠0    ∴x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</p:txBody>
      </p:sp>
      <p:sp>
        <p:nvSpPr>
          <p:cNvPr id="1048901" name="TextBox 1048900"/>
          <p:cNvSpPr txBox="1"/>
          <p:nvPr/>
        </p:nvSpPr>
        <p:spPr>
          <a:xfrm>
            <a:off x="250825" y="4508500"/>
            <a:ext cx="7705725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en-US" altLang="zh-CN" baseline="-25000"/>
              <a:t>5</a:t>
            </a:r>
            <a:r>
              <a:rPr lang="zh-CN" altLang="en-US"/>
              <a:t>分别带入原问题约束方程中，得：</a:t>
            </a:r>
          </a:p>
        </p:txBody>
      </p:sp>
      <p:pic>
        <p:nvPicPr>
          <p:cNvPr id="2097198" name="图片 209719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0425" y="4221162"/>
            <a:ext cx="1992312" cy="1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02" name="矩形 1048901"/>
          <p:cNvSpPr/>
          <p:nvPr/>
        </p:nvSpPr>
        <p:spPr>
          <a:xfrm>
            <a:off x="250825" y="5300662"/>
            <a:ext cx="6651625" cy="5302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/>
              <a:t>解方程组得：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en-US" altLang="zh-CN"/>
              <a:t>=-5,x</a:t>
            </a:r>
            <a:r>
              <a:rPr lang="en-US" altLang="zh-CN" baseline="-25000"/>
              <a:t>3</a:t>
            </a:r>
            <a:r>
              <a:rPr lang="zh-CN" altLang="en-US"/>
              <a:t>=-1, 所以原问题的最优解为</a:t>
            </a:r>
          </a:p>
        </p:txBody>
      </p:sp>
      <p:sp>
        <p:nvSpPr>
          <p:cNvPr id="1048903" name="矩形 1048902"/>
          <p:cNvSpPr/>
          <p:nvPr/>
        </p:nvSpPr>
        <p:spPr>
          <a:xfrm>
            <a:off x="917575" y="5949950"/>
            <a:ext cx="38147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 i="1"/>
              <a:t>＊</a:t>
            </a:r>
            <a:r>
              <a:rPr lang="en-US" altLang="zh-CN">
                <a:solidFill>
                  <a:srgbClr val="000000"/>
                </a:solidFill>
              </a:rPr>
              <a:t>=(-5,0,-1)</a:t>
            </a:r>
            <a:r>
              <a:rPr lang="zh-CN" altLang="en-US">
                <a:solidFill>
                  <a:srgbClr val="000000"/>
                </a:solidFill>
              </a:rPr>
              <a:t>，最优值</a:t>
            </a:r>
            <a:r>
              <a:rPr lang="en-US" altLang="zh-CN">
                <a:solidFill>
                  <a:srgbClr val="000000"/>
                </a:solidFill>
              </a:rPr>
              <a:t>z=-12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标题 1048903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对偶性质</a:t>
            </a:r>
          </a:p>
        </p:txBody>
      </p:sp>
      <p:sp>
        <p:nvSpPr>
          <p:cNvPr id="1048905" name="文本占位符 1048904"/>
          <p:cNvSpPr>
            <a:spLocks noGrp="1"/>
          </p:cNvSpPr>
          <p:nvPr>
            <p:ph type="body" idx="1"/>
          </p:nvPr>
        </p:nvSpPr>
        <p:spPr>
          <a:xfrm>
            <a:off x="1330325" y="1268412"/>
            <a:ext cx="6553200" cy="57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66CC"/>
                </a:solidFill>
              </a:rPr>
              <a:t>原问题与对偶问题解的对应关系小结</a:t>
            </a:r>
          </a:p>
        </p:txBody>
      </p:sp>
      <p:graphicFrame>
        <p:nvGraphicFramePr>
          <p:cNvPr id="4194309" name="表格 4194308"/>
          <p:cNvGraphicFramePr>
            <a:graphicFrameLocks/>
          </p:cNvGraphicFramePr>
          <p:nvPr/>
        </p:nvGraphicFramePr>
        <p:xfrm>
          <a:off x="1092200" y="1892300"/>
          <a:ext cx="6143625" cy="2697162"/>
        </p:xfrm>
        <a:graphic>
          <a:graphicData uri="http://schemas.openxmlformats.org/drawingml/2006/table">
            <a:tbl>
              <a:tblPr/>
              <a:tblGrid>
                <a:gridCol w="1230312"/>
                <a:gridCol w="1227137"/>
                <a:gridCol w="1228725"/>
                <a:gridCol w="1227137"/>
                <a:gridCol w="1230312"/>
              </a:tblGrid>
              <a:tr h="457199">
                <a:tc rowSpan="2"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对应关系</a:t>
                      </a:r>
                    </a:p>
                  </a:txBody>
                  <a:tcPr marT="45715" marB="45715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原问题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199">
                <a:tc gridSpan="2"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最优解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无界解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无可行解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68362">
                <a:tc rowSpan="3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对偶问题</a:t>
                      </a:r>
                    </a:p>
                  </a:txBody>
                  <a:tcPr marT="45715" marB="45715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最优解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(Y,Y)</a:t>
                      </a:r>
                    </a:p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(N,N)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——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——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无界解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——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——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(Y,Y)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199"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无可行解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——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(Y,Y)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无法判断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标题 104893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思考题</a:t>
            </a:r>
          </a:p>
        </p:txBody>
      </p:sp>
      <p:sp>
        <p:nvSpPr>
          <p:cNvPr id="1048937" name="文本占位符 1048936"/>
          <p:cNvSpPr>
            <a:spLocks noGrp="1"/>
          </p:cNvSpPr>
          <p:nvPr>
            <p:ph type="body" idx="1"/>
          </p:nvPr>
        </p:nvSpPr>
        <p:spPr>
          <a:xfrm>
            <a:off x="252412" y="982662"/>
            <a:ext cx="8135937" cy="57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>
                <a:solidFill>
                  <a:schemeClr val="dk1"/>
                </a:solidFill>
              </a:rPr>
              <a:t>判断下列结论是否正确，如果不正确，应该怎样改正？</a:t>
            </a:r>
          </a:p>
        </p:txBody>
      </p:sp>
      <p:pic>
        <p:nvPicPr>
          <p:cNvPr id="2097199" name="图片 2097198" descr="52design_com_3d_0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12087" y="1125537"/>
            <a:ext cx="1008062" cy="1008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8" name="TextBox 1048937"/>
          <p:cNvSpPr txBox="1"/>
          <p:nvPr/>
        </p:nvSpPr>
        <p:spPr>
          <a:xfrm>
            <a:off x="360362" y="1412875"/>
            <a:ext cx="8459788" cy="53117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）任何线性规划都存在一个对应的对偶线性规划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2）原问题第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个约束是“≤”约束，则对偶变量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y</a:t>
            </a:r>
            <a:r>
              <a:rPr lang="en-US" altLang="zh-CN" sz="2200" baseline="-25000">
                <a:solidFill>
                  <a:srgbClr val="000000"/>
                </a:solidFill>
                <a:latin typeface="华文细黑" charset="-122"/>
              </a:rPr>
              <a:t>i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≥0.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3）互为对偶问题，或者同时都有最优解，或者同时都无最优解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4）对偶问题有可行解，则原问题也有可行解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5）原问题有多重解，对偶问题也有多重解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6）对偶问题有可行解，原问题无可行解，则对偶问题具有无界解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7）原问题无最优解，则对偶问题无可行解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8）对偶问题不可行，原问题可能无界解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9）原问题与对偶问题都可行，则都有最优解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10）原问题具有无界解，则对偶问题不可行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11）对偶问题具有无界解，则原问题无最优解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.</a:t>
            </a:r>
          </a:p>
          <a:p>
            <a:pPr lvl="0" algn="just" latinLnBrk="1">
              <a:lnSpc>
                <a:spcPct val="13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12）若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X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*、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Y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*是原问题与对偶问题的最优解，则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*=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*.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048938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对偶问题的经济解释－影子价格</a:t>
            </a:r>
          </a:p>
        </p:txBody>
      </p:sp>
      <p:sp>
        <p:nvSpPr>
          <p:cNvPr id="1048940" name="文本占位符 1048939"/>
          <p:cNvSpPr>
            <a:spLocks noGrp="1"/>
          </p:cNvSpPr>
          <p:nvPr>
            <p:ph type="body" idx="1"/>
          </p:nvPr>
        </p:nvSpPr>
        <p:spPr>
          <a:xfrm>
            <a:off x="250825" y="3068637"/>
            <a:ext cx="8135937" cy="57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影子价格的数学分析：</a:t>
            </a:r>
          </a:p>
        </p:txBody>
      </p:sp>
      <p:pic>
        <p:nvPicPr>
          <p:cNvPr id="2097200" name="图片 209719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0687" y="3716337"/>
            <a:ext cx="4537075" cy="125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1" name="TextBox 1048940"/>
          <p:cNvSpPr txBox="1"/>
          <p:nvPr/>
        </p:nvSpPr>
        <p:spPr>
          <a:xfrm>
            <a:off x="250825" y="1196975"/>
            <a:ext cx="8135937" cy="1854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3333FF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3366"/>
                </a:solidFill>
              </a:rPr>
              <a:t>定义：在一对 </a:t>
            </a:r>
            <a:r>
              <a:rPr lang="en-US" altLang="zh-CN">
                <a:solidFill>
                  <a:srgbClr val="003366"/>
                </a:solidFill>
              </a:rPr>
              <a:t>P </a:t>
            </a:r>
            <a:r>
              <a:rPr lang="zh-CN" altLang="en-US">
                <a:solidFill>
                  <a:srgbClr val="003366"/>
                </a:solidFill>
              </a:rPr>
              <a:t>和 </a:t>
            </a:r>
            <a:r>
              <a:rPr lang="en-US" altLang="zh-CN">
                <a:solidFill>
                  <a:srgbClr val="003366"/>
                </a:solidFill>
              </a:rPr>
              <a:t>D </a:t>
            </a:r>
            <a:r>
              <a:rPr lang="zh-CN" altLang="en-US">
                <a:solidFill>
                  <a:srgbClr val="003366"/>
                </a:solidFill>
              </a:rPr>
              <a:t>中，若 </a:t>
            </a:r>
            <a:r>
              <a:rPr lang="en-US" altLang="zh-CN">
                <a:solidFill>
                  <a:srgbClr val="003366"/>
                </a:solidFill>
              </a:rPr>
              <a:t>P </a:t>
            </a:r>
            <a:r>
              <a:rPr lang="zh-CN" altLang="en-US">
                <a:solidFill>
                  <a:srgbClr val="003366"/>
                </a:solidFill>
              </a:rPr>
              <a:t>的某个约束条件的右端项常数</a:t>
            </a:r>
            <a:r>
              <a:rPr lang="en-US" altLang="zh-CN">
                <a:solidFill>
                  <a:srgbClr val="003366"/>
                </a:solidFill>
              </a:rPr>
              <a:t>bi </a:t>
            </a:r>
            <a:r>
              <a:rPr lang="zh-CN" altLang="en-US">
                <a:solidFill>
                  <a:srgbClr val="003366"/>
                </a:solidFill>
              </a:rPr>
              <a:t>（第</a:t>
            </a:r>
            <a:r>
              <a:rPr lang="en-US" altLang="zh-CN">
                <a:solidFill>
                  <a:srgbClr val="003366"/>
                </a:solidFill>
              </a:rPr>
              <a:t>i</a:t>
            </a:r>
            <a:r>
              <a:rPr lang="zh-CN" altLang="en-US">
                <a:solidFill>
                  <a:srgbClr val="003366"/>
                </a:solidFill>
              </a:rPr>
              <a:t>种资源的拥有量）增加一个单位时，所引起目标函数最优值</a:t>
            </a:r>
            <a:r>
              <a:rPr lang="en-US" altLang="zh-CN">
                <a:solidFill>
                  <a:srgbClr val="003366"/>
                </a:solidFill>
              </a:rPr>
              <a:t>z* </a:t>
            </a:r>
            <a:r>
              <a:rPr lang="zh-CN" altLang="en-US">
                <a:solidFill>
                  <a:srgbClr val="003366"/>
                </a:solidFill>
              </a:rPr>
              <a:t>的改变量称为第 </a:t>
            </a:r>
            <a:r>
              <a:rPr lang="en-US" altLang="zh-CN">
                <a:solidFill>
                  <a:srgbClr val="003366"/>
                </a:solidFill>
              </a:rPr>
              <a:t>i </a:t>
            </a:r>
            <a:r>
              <a:rPr lang="zh-CN" altLang="en-US">
                <a:solidFill>
                  <a:srgbClr val="003366"/>
                </a:solidFill>
              </a:rPr>
              <a:t>种资源的影子价格，其值等于</a:t>
            </a:r>
            <a:r>
              <a:rPr lang="en-US" altLang="zh-CN">
                <a:solidFill>
                  <a:srgbClr val="003366"/>
                </a:solidFill>
              </a:rPr>
              <a:t>D</a:t>
            </a:r>
            <a:r>
              <a:rPr lang="zh-CN" altLang="en-US">
                <a:solidFill>
                  <a:srgbClr val="003366"/>
                </a:solidFill>
              </a:rPr>
              <a:t>问题中对偶变量</a:t>
            </a:r>
            <a:r>
              <a:rPr lang="en-US" altLang="zh-CN">
                <a:solidFill>
                  <a:srgbClr val="003366"/>
                </a:solidFill>
              </a:rPr>
              <a:t>y</a:t>
            </a:r>
            <a:r>
              <a:rPr lang="en-US" altLang="zh-CN" baseline="-25000">
                <a:solidFill>
                  <a:srgbClr val="003366"/>
                </a:solidFill>
              </a:rPr>
              <a:t>i</a:t>
            </a:r>
            <a:r>
              <a:rPr lang="zh-CN" altLang="en-US">
                <a:solidFill>
                  <a:srgbClr val="003366"/>
                </a:solidFill>
              </a:rPr>
              <a:t>*。</a:t>
            </a:r>
          </a:p>
        </p:txBody>
      </p:sp>
      <p:sp>
        <p:nvSpPr>
          <p:cNvPr id="1048942" name="TextBox 1048941"/>
          <p:cNvSpPr txBox="1"/>
          <p:nvPr/>
        </p:nvSpPr>
        <p:spPr>
          <a:xfrm>
            <a:off x="468312" y="4986337"/>
            <a:ext cx="7127875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/>
              <a:t>由对偶问题得基本性质可得：</a:t>
            </a:r>
          </a:p>
        </p:txBody>
      </p:sp>
      <p:pic>
        <p:nvPicPr>
          <p:cNvPr id="2097201" name="图片 209720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93962" y="5516562"/>
            <a:ext cx="3086100" cy="96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标题 1048942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对偶问题的经济解释－影子价格</a:t>
            </a:r>
          </a:p>
        </p:txBody>
      </p:sp>
      <p:sp>
        <p:nvSpPr>
          <p:cNvPr id="1048944" name="文本占位符 1048943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135937" cy="417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en-US" altLang="zh-CN"/>
              <a:t>2.  </a:t>
            </a:r>
            <a:r>
              <a:rPr lang="zh-CN" altLang="en-US">
                <a:solidFill>
                  <a:srgbClr val="660066"/>
                </a:solidFill>
              </a:rPr>
              <a:t>影子价格的经济意义</a:t>
            </a:r>
          </a:p>
          <a:p>
            <a:pPr marL="0" lvl="0" indent="0" eaLnBrk="1" latinLnBrk="1" hangingPunct="1">
              <a:buFontTx/>
              <a:buNone/>
            </a:pPr>
            <a:r>
              <a:rPr lang="en-US" altLang="zh-CN">
                <a:solidFill>
                  <a:srgbClr val="003366"/>
                </a:solidFill>
              </a:rPr>
              <a:t>1</a:t>
            </a:r>
            <a:r>
              <a:rPr lang="zh-CN" altLang="en-US">
                <a:solidFill>
                  <a:srgbClr val="003366"/>
                </a:solidFill>
              </a:rPr>
              <a:t>）影子价格是一种边际价格</a:t>
            </a:r>
          </a:p>
          <a:p>
            <a:pPr marL="0" lvl="0" indent="0" eaLnBrk="1" latinLnBrk="1" hangingPunct="1">
              <a:buFontTx/>
              <a:buNone/>
            </a:pPr>
            <a:r>
              <a:rPr lang="en-US" altLang="zh-CN"/>
              <a:t>	在其它条件不变的情况下，单位资源数量的变化所引起的目标函数最优值的变化。即对偶变量y</a:t>
            </a:r>
            <a:r>
              <a:rPr lang="en-US" altLang="zh-CN" baseline="-25000"/>
              <a:t>i </a:t>
            </a:r>
            <a:r>
              <a:rPr lang="zh-CN" altLang="en-US"/>
              <a:t>就是第 </a:t>
            </a:r>
            <a:r>
              <a:rPr lang="en-US" altLang="zh-CN"/>
              <a:t>i </a:t>
            </a:r>
            <a:r>
              <a:rPr lang="zh-CN" altLang="en-US"/>
              <a:t>种资源的影子价格。即：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/>
              <a:t> </a:t>
            </a:r>
          </a:p>
        </p:txBody>
      </p:sp>
      <p:pic>
        <p:nvPicPr>
          <p:cNvPr id="2097202" name="图片 209720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050" y="3629025"/>
            <a:ext cx="3433762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04864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47" name="文本占位符 1048646"/>
          <p:cNvSpPr>
            <a:spLocks noGrp="1"/>
          </p:cNvSpPr>
          <p:nvPr>
            <p:ph type="body" idx="1"/>
          </p:nvPr>
        </p:nvSpPr>
        <p:spPr>
          <a:xfrm>
            <a:off x="250825" y="1484312"/>
            <a:ext cx="8135937" cy="14398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en-US" altLang="zh-CN" sz="2200"/>
              <a:t>	</a:t>
            </a:r>
            <a:r>
              <a:rPr lang="zh-CN" altLang="en-US" sz="2200"/>
              <a:t>设某工厂生产两种产品甲和乙，生产中需</a:t>
            </a:r>
            <a:r>
              <a:rPr lang="en-US" altLang="zh-CN" sz="2200"/>
              <a:t>4</a:t>
            </a:r>
            <a:r>
              <a:rPr lang="zh-CN" altLang="en-US" sz="2200"/>
              <a:t>种设备按</a:t>
            </a:r>
            <a:r>
              <a:rPr lang="en-US" altLang="zh-CN" sz="2200"/>
              <a:t>A</a:t>
            </a:r>
            <a:r>
              <a:rPr lang="zh-CN" altLang="en-US" sz="2200"/>
              <a:t>，</a:t>
            </a:r>
            <a:r>
              <a:rPr lang="en-US" altLang="zh-CN" sz="2200"/>
              <a:t>B</a:t>
            </a:r>
            <a:r>
              <a:rPr lang="zh-CN" altLang="en-US" sz="2200"/>
              <a:t>，</a:t>
            </a:r>
            <a:r>
              <a:rPr lang="en-US" altLang="zh-CN" sz="2200"/>
              <a:t>C</a:t>
            </a:r>
            <a:r>
              <a:rPr lang="zh-CN" altLang="en-US" sz="2200"/>
              <a:t>，</a:t>
            </a:r>
            <a:r>
              <a:rPr lang="en-US" altLang="zh-CN" sz="2200"/>
              <a:t>D</a:t>
            </a:r>
            <a:r>
              <a:rPr lang="zh-CN" altLang="en-US" sz="2200"/>
              <a:t>顺序加工，每件产品加工所需的机时数、每件产品的利润值及每种设备的可利用机时数列于下表 ：</a:t>
            </a:r>
          </a:p>
        </p:txBody>
      </p:sp>
      <p:sp>
        <p:nvSpPr>
          <p:cNvPr id="1048648" name="矩形 1048647"/>
          <p:cNvSpPr/>
          <p:nvPr/>
        </p:nvSpPr>
        <p:spPr>
          <a:xfrm>
            <a:off x="3478212" y="2708275"/>
            <a:ext cx="14541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 sz="2000"/>
              <a:t>产品数据表</a:t>
            </a:r>
          </a:p>
        </p:txBody>
      </p:sp>
      <p:graphicFrame>
        <p:nvGraphicFramePr>
          <p:cNvPr id="4194305" name="表格 4194304"/>
          <p:cNvGraphicFramePr>
            <a:graphicFrameLocks/>
          </p:cNvGraphicFramePr>
          <p:nvPr/>
        </p:nvGraphicFramePr>
        <p:xfrm>
          <a:off x="684212" y="3224212"/>
          <a:ext cx="7200898" cy="2003424"/>
        </p:xfrm>
        <a:graphic>
          <a:graphicData uri="http://schemas.openxmlformats.org/drawingml/2006/table">
            <a:tbl>
              <a:tblPr/>
              <a:tblGrid>
                <a:gridCol w="2576512"/>
                <a:gridCol w="808037"/>
                <a:gridCol w="808037"/>
                <a:gridCol w="809625"/>
                <a:gridCol w="808037"/>
                <a:gridCol w="1390650"/>
              </a:tblGrid>
              <a:tr h="712787">
                <a:tc>
                  <a:txBody>
                    <a:bodyPr/>
                    <a:lstStyle/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                      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设备</a:t>
                      </a:r>
                    </a:p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产品</a:t>
                      </a:r>
                    </a:p>
                  </a:txBody>
                  <a:tcPr marT="45716" marB="45716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lnTlToB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 i="1">
                          <a:solidFill>
                            <a:schemeClr val="dk2"/>
                          </a:solidFill>
                        </a:rPr>
                        <a:t>A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 i="1">
                          <a:solidFill>
                            <a:schemeClr val="dk2"/>
                          </a:solidFill>
                        </a:rPr>
                        <a:t>B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 i="1">
                          <a:solidFill>
                            <a:schemeClr val="dk2"/>
                          </a:solidFill>
                        </a:rPr>
                        <a:t>C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 i="1">
                          <a:solidFill>
                            <a:schemeClr val="dk2"/>
                          </a:solidFill>
                        </a:rPr>
                        <a:t>D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产品利润</a:t>
                      </a:r>
                    </a:p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  <a:latin typeface="宋体" charset="-122"/>
                        </a:rPr>
                        <a:t>（元／件）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  <a:latin typeface="宋体" charset="-122"/>
                        </a:rPr>
                        <a:t>甲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16" marB="45716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  <a:latin typeface="宋体" charset="-122"/>
                        </a:rPr>
                        <a:t>乙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16" marB="45716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22287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设备可利用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  <a:latin typeface="宋体" charset="-122"/>
                        </a:rPr>
                        <a:t>机时数（时）</a:t>
                      </a:r>
                      <a:r>
                        <a:rPr lang="zh-CN" altLang="en-US" sz="16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16" marB="45716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12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8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16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600" b="1">
                          <a:solidFill>
                            <a:schemeClr val="dk2"/>
                          </a:solidFill>
                        </a:rPr>
                        <a:t>12</a:t>
                      </a:r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600"/>
                    </a:p>
                  </a:txBody>
                  <a:tcPr marT="45716" marB="45716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86" name="矩形 1048685"/>
          <p:cNvSpPr/>
          <p:nvPr/>
        </p:nvSpPr>
        <p:spPr>
          <a:xfrm>
            <a:off x="250825" y="5300662"/>
            <a:ext cx="8208962" cy="895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 sz="2200">
                <a:solidFill>
                  <a:srgbClr val="003300"/>
                </a:solidFill>
              </a:rPr>
              <a:t>问：充分利用设备机时，工厂应生产甲和乙型产品各多少件才能获得最大利润？</a:t>
            </a:r>
          </a:p>
        </p:txBody>
      </p:sp>
      <p:sp>
        <p:nvSpPr>
          <p:cNvPr id="1048687" name="TextBox 1048686"/>
          <p:cNvSpPr txBox="1"/>
          <p:nvPr/>
        </p:nvSpPr>
        <p:spPr>
          <a:xfrm>
            <a:off x="179387" y="981075"/>
            <a:ext cx="7777162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en-US" altLang="zh-CN">
                <a:solidFill>
                  <a:srgbClr val="990033"/>
                </a:solidFill>
              </a:rPr>
              <a:t>1. </a:t>
            </a:r>
            <a:r>
              <a:rPr lang="zh-CN" altLang="en-US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对偶问题的现实来源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048944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对偶问题的经济解释－影子价格</a:t>
            </a:r>
          </a:p>
        </p:txBody>
      </p:sp>
      <p:sp>
        <p:nvSpPr>
          <p:cNvPr id="1048946" name="文本占位符 1048945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281987" cy="2016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）影子价格是一种机会成本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/>
              <a:t>	影子价格是在资源最优利用条件下对单位资源的估价，这种估价不是资源实际的市场价格。因此，从另一个角度说，它是一种机会成本。</a:t>
            </a:r>
          </a:p>
        </p:txBody>
      </p:sp>
      <p:sp>
        <p:nvSpPr>
          <p:cNvPr id="1048947" name="TextBox 1048946"/>
          <p:cNvSpPr txBox="1"/>
          <p:nvPr/>
        </p:nvSpPr>
        <p:spPr>
          <a:xfrm>
            <a:off x="322262" y="3141662"/>
            <a:ext cx="8137525" cy="17081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200">
                <a:solidFill>
                  <a:schemeClr val="lt2"/>
                </a:solidFill>
              </a:rPr>
              <a:t>若第</a:t>
            </a:r>
            <a:r>
              <a:rPr lang="en-US" altLang="zh-CN" sz="2200">
                <a:solidFill>
                  <a:schemeClr val="lt2"/>
                </a:solidFill>
              </a:rPr>
              <a:t>i </a:t>
            </a:r>
            <a:r>
              <a:rPr lang="zh-CN" altLang="en-US" sz="2200">
                <a:solidFill>
                  <a:schemeClr val="lt2"/>
                </a:solidFill>
              </a:rPr>
              <a:t>种资源的单位市场价格为</a:t>
            </a:r>
            <a:r>
              <a:rPr lang="en-US" altLang="zh-CN" sz="2200">
                <a:solidFill>
                  <a:schemeClr val="lt2"/>
                </a:solidFill>
              </a:rPr>
              <a:t>m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zh-CN" altLang="en-US" sz="2200">
                <a:solidFill>
                  <a:schemeClr val="lt2"/>
                </a:solidFill>
              </a:rPr>
              <a:t> ，则有当</a:t>
            </a:r>
            <a:r>
              <a:rPr lang="en-US" altLang="zh-CN" sz="2200">
                <a:solidFill>
                  <a:schemeClr val="lt2"/>
                </a:solidFill>
              </a:rPr>
              <a:t>y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en-US" altLang="zh-CN" sz="2200" baseline="30000">
                <a:solidFill>
                  <a:schemeClr val="lt2"/>
                </a:solidFill>
              </a:rPr>
              <a:t>*</a:t>
            </a:r>
            <a:r>
              <a:rPr lang="en-US" altLang="zh-CN" sz="2200">
                <a:solidFill>
                  <a:schemeClr val="lt2"/>
                </a:solidFill>
              </a:rPr>
              <a:t> &gt; m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zh-CN" altLang="en-US" sz="2200">
                <a:solidFill>
                  <a:schemeClr val="lt2"/>
                </a:solidFill>
              </a:rPr>
              <a:t> 时，企业愿意购进这种资源，单位纯利为</a:t>
            </a:r>
            <a:r>
              <a:rPr lang="en-US" altLang="zh-CN" sz="2200">
                <a:solidFill>
                  <a:schemeClr val="lt2"/>
                </a:solidFill>
              </a:rPr>
              <a:t>y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en-US" altLang="zh-CN" sz="2200" baseline="30000">
                <a:solidFill>
                  <a:schemeClr val="lt2"/>
                </a:solidFill>
              </a:rPr>
              <a:t>*</a:t>
            </a:r>
            <a:r>
              <a:rPr lang="zh-CN" altLang="en-US" sz="2200">
                <a:solidFill>
                  <a:schemeClr val="lt2"/>
                </a:solidFill>
              </a:rPr>
              <a:t>－</a:t>
            </a:r>
            <a:r>
              <a:rPr lang="en-US" altLang="zh-CN" sz="2200">
                <a:solidFill>
                  <a:schemeClr val="lt2"/>
                </a:solidFill>
              </a:rPr>
              <a:t>m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zh-CN" altLang="en-US" sz="2200">
                <a:solidFill>
                  <a:schemeClr val="lt2"/>
                </a:solidFill>
              </a:rPr>
              <a:t> ，则有利可图；如果</a:t>
            </a:r>
            <a:r>
              <a:rPr lang="en-US" altLang="zh-CN" sz="2200">
                <a:solidFill>
                  <a:schemeClr val="lt2"/>
                </a:solidFill>
              </a:rPr>
              <a:t>y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en-US" altLang="zh-CN" sz="2200" baseline="30000">
                <a:solidFill>
                  <a:schemeClr val="lt2"/>
                </a:solidFill>
              </a:rPr>
              <a:t>*</a:t>
            </a:r>
            <a:r>
              <a:rPr lang="en-US" altLang="zh-CN" sz="2200">
                <a:solidFill>
                  <a:schemeClr val="lt2"/>
                </a:solidFill>
              </a:rPr>
              <a:t> &lt; m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zh-CN" altLang="en-US" sz="2200">
                <a:solidFill>
                  <a:schemeClr val="lt2"/>
                </a:solidFill>
              </a:rPr>
              <a:t> ，则企业有偿转让这种资源，可获单位纯利</a:t>
            </a:r>
            <a:r>
              <a:rPr lang="en-US" altLang="zh-CN" sz="2200">
                <a:solidFill>
                  <a:schemeClr val="lt2"/>
                </a:solidFill>
              </a:rPr>
              <a:t>m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zh-CN" altLang="en-US" sz="2200">
                <a:solidFill>
                  <a:schemeClr val="lt2"/>
                </a:solidFill>
              </a:rPr>
              <a:t>－</a:t>
            </a:r>
            <a:r>
              <a:rPr lang="en-US" altLang="zh-CN" sz="2200">
                <a:solidFill>
                  <a:schemeClr val="lt2"/>
                </a:solidFill>
              </a:rPr>
              <a:t>y</a:t>
            </a:r>
            <a:r>
              <a:rPr lang="en-US" altLang="zh-CN" sz="2200" baseline="-30000">
                <a:solidFill>
                  <a:schemeClr val="lt2"/>
                </a:solidFill>
              </a:rPr>
              <a:t>i</a:t>
            </a:r>
            <a:r>
              <a:rPr lang="en-US" altLang="zh-CN" sz="2200">
                <a:solidFill>
                  <a:schemeClr val="lt2"/>
                </a:solidFill>
              </a:rPr>
              <a:t> </a:t>
            </a:r>
            <a:r>
              <a:rPr lang="en-US" altLang="zh-CN" sz="2200" baseline="30000">
                <a:solidFill>
                  <a:schemeClr val="lt2"/>
                </a:solidFill>
              </a:rPr>
              <a:t>*</a:t>
            </a:r>
            <a:r>
              <a:rPr lang="zh-CN" altLang="en-US" sz="2200">
                <a:solidFill>
                  <a:schemeClr val="lt2"/>
                </a:solidFill>
              </a:rPr>
              <a:t> ，否则，企业无利可图，甚至亏损。</a:t>
            </a:r>
          </a:p>
        </p:txBody>
      </p:sp>
      <p:sp>
        <p:nvSpPr>
          <p:cNvPr id="1048948" name="TextBox 1048947"/>
          <p:cNvSpPr txBox="1"/>
          <p:nvPr/>
        </p:nvSpPr>
        <p:spPr>
          <a:xfrm>
            <a:off x="1333500" y="5091112"/>
            <a:ext cx="7559675" cy="930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660033"/>
                </a:solidFill>
              </a:rPr>
              <a:t>结论：若</a:t>
            </a:r>
            <a:r>
              <a:rPr lang="en-US" altLang="zh-CN" sz="2200">
                <a:solidFill>
                  <a:srgbClr val="660033"/>
                </a:solidFill>
              </a:rPr>
              <a:t>y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en-US" altLang="zh-CN" sz="2200" baseline="30000">
                <a:solidFill>
                  <a:srgbClr val="660033"/>
                </a:solidFill>
              </a:rPr>
              <a:t>*</a:t>
            </a:r>
            <a:r>
              <a:rPr lang="en-US" altLang="zh-CN" sz="2200">
                <a:solidFill>
                  <a:srgbClr val="660033"/>
                </a:solidFill>
              </a:rPr>
              <a:t> &gt; m</a:t>
            </a:r>
            <a:r>
              <a:rPr lang="en-US" altLang="zh-CN" sz="2200" baseline="-30000">
                <a:solidFill>
                  <a:srgbClr val="660033"/>
                </a:solidFill>
              </a:rPr>
              <a:t>i    </a:t>
            </a:r>
            <a:r>
              <a:rPr lang="zh-CN" altLang="en-US" sz="2200">
                <a:solidFill>
                  <a:srgbClr val="660033"/>
                </a:solidFill>
              </a:rPr>
              <a:t>则购进资源</a:t>
            </a:r>
            <a:r>
              <a:rPr lang="en-US" altLang="zh-CN" sz="2200">
                <a:solidFill>
                  <a:srgbClr val="660033"/>
                </a:solidFill>
              </a:rPr>
              <a:t>i</a:t>
            </a:r>
            <a:r>
              <a:rPr lang="zh-CN" altLang="en-US" sz="2200">
                <a:solidFill>
                  <a:srgbClr val="660033"/>
                </a:solidFill>
              </a:rPr>
              <a:t>，可获单位纯利</a:t>
            </a:r>
            <a:r>
              <a:rPr lang="en-US" altLang="zh-CN" sz="2200">
                <a:solidFill>
                  <a:srgbClr val="660033"/>
                </a:solidFill>
              </a:rPr>
              <a:t>y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en-US" altLang="zh-CN" sz="2200" baseline="30000">
                <a:solidFill>
                  <a:srgbClr val="660033"/>
                </a:solidFill>
              </a:rPr>
              <a:t>*</a:t>
            </a:r>
            <a:r>
              <a:rPr lang="zh-CN" altLang="en-US" sz="2200">
                <a:solidFill>
                  <a:srgbClr val="660033"/>
                </a:solidFill>
              </a:rPr>
              <a:t>－</a:t>
            </a:r>
            <a:r>
              <a:rPr lang="en-US" altLang="zh-CN" sz="2200">
                <a:solidFill>
                  <a:srgbClr val="660033"/>
                </a:solidFill>
              </a:rPr>
              <a:t>m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zh-CN" altLang="en-US" sz="2200">
                <a:solidFill>
                  <a:srgbClr val="660033"/>
                </a:solidFill>
              </a:rPr>
              <a:t> </a:t>
            </a:r>
          </a:p>
          <a:p>
            <a:pPr lvl="0">
              <a:lnSpc>
                <a:spcPct val="100000"/>
              </a:lnSpc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660033"/>
                </a:solidFill>
              </a:rPr>
              <a:t>	若</a:t>
            </a:r>
            <a:r>
              <a:rPr lang="en-US" altLang="zh-CN" sz="2200">
                <a:solidFill>
                  <a:srgbClr val="660033"/>
                </a:solidFill>
              </a:rPr>
              <a:t>y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en-US" altLang="zh-CN" sz="2200" baseline="30000">
                <a:solidFill>
                  <a:srgbClr val="660033"/>
                </a:solidFill>
              </a:rPr>
              <a:t>*</a:t>
            </a:r>
            <a:r>
              <a:rPr lang="en-US" altLang="zh-CN" sz="2200">
                <a:solidFill>
                  <a:srgbClr val="660033"/>
                </a:solidFill>
              </a:rPr>
              <a:t> &lt; m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zh-CN" altLang="en-US" sz="2200">
                <a:solidFill>
                  <a:srgbClr val="660033"/>
                </a:solidFill>
              </a:rPr>
              <a:t>则转让资源</a:t>
            </a:r>
            <a:r>
              <a:rPr lang="en-US" altLang="zh-CN" sz="2200">
                <a:solidFill>
                  <a:srgbClr val="660033"/>
                </a:solidFill>
              </a:rPr>
              <a:t>i </a:t>
            </a:r>
            <a:r>
              <a:rPr lang="zh-CN" altLang="en-US" sz="2200">
                <a:solidFill>
                  <a:srgbClr val="660033"/>
                </a:solidFill>
              </a:rPr>
              <a:t>，可获单位纯利</a:t>
            </a:r>
            <a:r>
              <a:rPr lang="en-US" altLang="zh-CN" sz="2200">
                <a:solidFill>
                  <a:srgbClr val="660033"/>
                </a:solidFill>
              </a:rPr>
              <a:t>m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  <a:r>
              <a:rPr lang="zh-CN" altLang="en-US" sz="2200">
                <a:solidFill>
                  <a:srgbClr val="660033"/>
                </a:solidFill>
              </a:rPr>
              <a:t>－</a:t>
            </a:r>
            <a:r>
              <a:rPr lang="en-US" altLang="zh-CN" sz="2200">
                <a:solidFill>
                  <a:srgbClr val="660033"/>
                </a:solidFill>
              </a:rPr>
              <a:t>y</a:t>
            </a:r>
            <a:r>
              <a:rPr lang="en-US" altLang="zh-CN" sz="2200" baseline="-30000">
                <a:solidFill>
                  <a:srgbClr val="660033"/>
                </a:solidFill>
              </a:rPr>
              <a:t>i</a:t>
            </a:r>
          </a:p>
        </p:txBody>
      </p:sp>
      <p:pic>
        <p:nvPicPr>
          <p:cNvPr id="2097203" name="图片 2097202" descr="52design_com_3d_0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850" y="5013325"/>
            <a:ext cx="936625" cy="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标题 1048948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对偶问题的经济解释－影子价格</a:t>
            </a:r>
          </a:p>
        </p:txBody>
      </p:sp>
      <p:sp>
        <p:nvSpPr>
          <p:cNvPr id="1048950" name="文本占位符 1048949"/>
          <p:cNvSpPr>
            <a:spLocks noGrp="1"/>
          </p:cNvSpPr>
          <p:nvPr>
            <p:ph type="body" idx="1"/>
          </p:nvPr>
        </p:nvSpPr>
        <p:spPr>
          <a:xfrm>
            <a:off x="250825" y="1052512"/>
            <a:ext cx="8135937" cy="30956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）影子价格在资源利用中的应用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/>
              <a:t>根据对偶理论的互补松弛性定理</a:t>
            </a:r>
            <a:r>
              <a:rPr lang="en-US" altLang="zh-CN"/>
              <a:t>:</a:t>
            </a:r>
          </a:p>
          <a:p>
            <a:pPr marL="0" lvl="0" indent="0" algn="ctr" eaLnBrk="1" latinLnBrk="1" hangingPunct="1">
              <a:buFontTx/>
              <a:buNone/>
            </a:pPr>
            <a:r>
              <a:rPr lang="en-US" altLang="zh-CN"/>
              <a:t>Y</a:t>
            </a:r>
            <a:r>
              <a:rPr lang="en-US" altLang="zh-CN" baseline="30000"/>
              <a:t>*</a:t>
            </a:r>
            <a:r>
              <a:rPr lang="en-US" altLang="zh-CN"/>
              <a:t>X</a:t>
            </a:r>
            <a:r>
              <a:rPr lang="en-US" altLang="zh-CN" baseline="-25000"/>
              <a:t>s</a:t>
            </a:r>
            <a:r>
              <a:rPr lang="en-US" altLang="zh-CN"/>
              <a:t>=0  ,  Y</a:t>
            </a:r>
            <a:r>
              <a:rPr lang="en-US" altLang="zh-CN" baseline="-25000"/>
              <a:t>s</a:t>
            </a:r>
            <a:r>
              <a:rPr lang="en-US" altLang="zh-CN"/>
              <a:t>X</a:t>
            </a:r>
            <a:r>
              <a:rPr lang="en-US" altLang="zh-CN" baseline="30000"/>
              <a:t>*</a:t>
            </a:r>
            <a:r>
              <a:rPr lang="zh-CN" altLang="en-US"/>
              <a:t>=0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/>
              <a:t>表明生产过程中如果某种资源</a:t>
            </a:r>
            <a:r>
              <a:rPr lang="en-US" altLang="zh-CN"/>
              <a:t>bi</a:t>
            </a:r>
            <a:r>
              <a:rPr lang="zh-CN" altLang="en-US"/>
              <a:t>未得到充分利用时，该种资源的影子价格为</a:t>
            </a:r>
            <a:r>
              <a:rPr lang="en-US" altLang="zh-CN"/>
              <a:t>0</a:t>
            </a:r>
            <a:r>
              <a:rPr lang="zh-CN" altLang="en-US"/>
              <a:t>；若当资源资源的影子价格不为</a:t>
            </a:r>
            <a:r>
              <a:rPr lang="en-US" altLang="zh-CN"/>
              <a:t>0</a:t>
            </a:r>
            <a:r>
              <a:rPr lang="zh-CN" altLang="en-US"/>
              <a:t>时，表明该种资源在生产中已耗费完。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标题 1048950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对偶问题的经济解释－影子价格</a:t>
            </a:r>
          </a:p>
        </p:txBody>
      </p:sp>
      <p:sp>
        <p:nvSpPr>
          <p:cNvPr id="1048952" name="文本占位符 1048951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135937" cy="4679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）影子价格对单纯形表计算的解释</a:t>
            </a:r>
          </a:p>
          <a:p>
            <a:pPr marL="0" lvl="0" indent="0" eaLnBrk="1" latinLnBrk="1" hangingPunct="1">
              <a:buFontTx/>
              <a:buNone/>
            </a:pPr>
            <a:endParaRPr lang="en-US" altLang="zh-CN"/>
          </a:p>
        </p:txBody>
      </p:sp>
      <p:sp>
        <p:nvSpPr>
          <p:cNvPr id="1048953" name="TextBox 1048952"/>
          <p:cNvSpPr txBox="1"/>
          <p:nvPr/>
        </p:nvSpPr>
        <p:spPr>
          <a:xfrm>
            <a:off x="323850" y="1628775"/>
            <a:ext cx="5040312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/>
              <a:t>单纯形表中的检验数</a:t>
            </a:r>
          </a:p>
        </p:txBody>
      </p:sp>
      <p:pic>
        <p:nvPicPr>
          <p:cNvPr id="2097204" name="图片 209720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19287" y="2060575"/>
            <a:ext cx="4381500" cy="8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TextBox 1048953"/>
          <p:cNvSpPr txBox="1"/>
          <p:nvPr/>
        </p:nvSpPr>
        <p:spPr>
          <a:xfrm>
            <a:off x="395287" y="2892425"/>
            <a:ext cx="7991475" cy="11144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40000"/>
              </a:lnSpc>
              <a:buClr>
                <a:schemeClr val="dk2"/>
              </a:buClr>
            </a:pP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其中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华文细黑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表示第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种产品的价格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;              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表示生产该种产品所消耗的各项资源的影子价格的总和</a:t>
            </a:r>
            <a:r>
              <a:rPr lang="en-US" altLang="zh-CN">
                <a:solidFill>
                  <a:srgbClr val="000000"/>
                </a:solidFill>
                <a:latin typeface="华文细黑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即产品的隐含成本。</a:t>
            </a:r>
          </a:p>
        </p:txBody>
      </p:sp>
      <p:pic>
        <p:nvPicPr>
          <p:cNvPr id="2097205" name="图片 209720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84662" y="2781300"/>
            <a:ext cx="1073150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5" name="矩形 1048954"/>
          <p:cNvSpPr/>
          <p:nvPr/>
        </p:nvSpPr>
        <p:spPr>
          <a:xfrm>
            <a:off x="395287" y="4006850"/>
            <a:ext cx="7993062" cy="14065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当产值大于隐含成本时，即           ，表明生产该项产品有利，可在计划中安排；否则           ，用这些资源生产别的产品更有利，不在生产中安排该产品。</a:t>
            </a:r>
          </a:p>
        </p:txBody>
      </p:sp>
      <p:pic>
        <p:nvPicPr>
          <p:cNvPr id="2097206" name="图片 209720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40200" y="4078287"/>
            <a:ext cx="9144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7" name="图片 2097206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40200" y="4581525"/>
            <a:ext cx="9144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标题 104895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8957" name="TextBox 1048956"/>
          <p:cNvSpPr txBox="1"/>
          <p:nvPr/>
        </p:nvSpPr>
        <p:spPr>
          <a:xfrm>
            <a:off x="250825" y="1655762"/>
            <a:ext cx="7993062" cy="1844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  <a:tabLst>
                <a:tab pos="620712" algn="l"/>
              </a:tabLst>
            </a:pPr>
            <a:r>
              <a:rPr lang="en-US" altLang="zh-CN">
                <a:latin typeface="华文细黑" charset="-122"/>
              </a:rPr>
              <a:t>     	</a:t>
            </a:r>
            <a:r>
              <a:rPr lang="zh-CN" altLang="en-US">
                <a:latin typeface="华文细黑" charset="-122"/>
              </a:rPr>
              <a:t>对偶单纯形法是求解线性规划的另一个基本方法。它是根据对偶原理和单纯形法原理而设计出来的，因此称为对偶单纯形法。不要简单理解为是求解对偶问题的单纯形法。</a:t>
            </a:r>
          </a:p>
        </p:txBody>
      </p:sp>
      <p:sp>
        <p:nvSpPr>
          <p:cNvPr id="1048958" name="矩形 1048957"/>
          <p:cNvSpPr/>
          <p:nvPr/>
        </p:nvSpPr>
        <p:spPr>
          <a:xfrm>
            <a:off x="179387" y="1098550"/>
            <a:ext cx="4419600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对偶单纯形法原理</a:t>
            </a:r>
          </a:p>
        </p:txBody>
      </p:sp>
      <p:sp>
        <p:nvSpPr>
          <p:cNvPr id="1048959" name="矩形 1048958"/>
          <p:cNvSpPr/>
          <p:nvPr/>
        </p:nvSpPr>
        <p:spPr>
          <a:xfrm>
            <a:off x="228600" y="3573462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对偶单纯形法基本思路：</a:t>
            </a:r>
          </a:p>
        </p:txBody>
      </p:sp>
      <p:sp>
        <p:nvSpPr>
          <p:cNvPr id="1048960" name="TextBox 1048959"/>
          <p:cNvSpPr txBox="1"/>
          <p:nvPr/>
        </p:nvSpPr>
        <p:spPr>
          <a:xfrm>
            <a:off x="250825" y="4076700"/>
            <a:ext cx="8281987" cy="17748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15000"/>
              </a:lnSpc>
              <a:spcBef>
                <a:spcPct val="0"/>
              </a:spcBef>
              <a:buClr>
                <a:schemeClr val="dk2"/>
              </a:buClr>
              <a:buFontTx/>
              <a:buNone/>
              <a:tabLst>
                <a:tab pos="620712" algn="l"/>
              </a:tabLst>
            </a:pPr>
            <a:r>
              <a:rPr lang="en-US" altLang="zh-CN"/>
              <a:t>     	</a:t>
            </a:r>
            <a:r>
              <a:rPr lang="zh-CN" altLang="en-US"/>
              <a:t>找出一个对偶问题的可行基，保持对偶问题为可行解的条件下，判断</a:t>
            </a:r>
            <a:r>
              <a:rPr lang="en-US" altLang="zh-CN"/>
              <a:t>X</a:t>
            </a:r>
            <a:r>
              <a:rPr lang="en-US" altLang="zh-CN" baseline="-25000"/>
              <a:t>B</a:t>
            </a:r>
            <a:r>
              <a:rPr lang="zh-CN" altLang="en-US"/>
              <a:t>是否可行（</a:t>
            </a:r>
            <a:r>
              <a:rPr lang="en-US" altLang="zh-CN"/>
              <a:t>X</a:t>
            </a:r>
            <a:r>
              <a:rPr lang="en-US" altLang="zh-CN" baseline="-25000"/>
              <a:t>B</a:t>
            </a:r>
            <a:r>
              <a:rPr lang="zh-CN" altLang="en-US"/>
              <a:t>为非负），若否，通过变换基解，直到找到原问题基可行解（即</a:t>
            </a:r>
            <a:r>
              <a:rPr lang="en-US" altLang="zh-CN"/>
              <a:t>X</a:t>
            </a:r>
            <a:r>
              <a:rPr lang="en-US" altLang="zh-CN" baseline="-25000"/>
              <a:t>B</a:t>
            </a:r>
            <a:r>
              <a:rPr lang="zh-CN" altLang="en-US"/>
              <a:t>为非负），这时原问题与对偶问题同时达到可行解，由定理</a:t>
            </a:r>
            <a:r>
              <a:rPr lang="en-US" altLang="zh-CN"/>
              <a:t>4</a:t>
            </a:r>
            <a:r>
              <a:rPr lang="zh-CN" altLang="en-US"/>
              <a:t>可得最优解。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9" grpId="0"/>
      <p:bldP spid="10489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048960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8962" name="矩形 1048961"/>
          <p:cNvSpPr/>
          <p:nvPr/>
        </p:nvSpPr>
        <p:spPr>
          <a:xfrm>
            <a:off x="1684337" y="1381125"/>
            <a:ext cx="4800600" cy="6096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找出一个</a:t>
            </a:r>
            <a:r>
              <a:rPr lang="en-US" altLang="zh-CN">
                <a:solidFill>
                  <a:srgbClr val="000000"/>
                </a:solidFill>
              </a:rPr>
              <a:t>DP</a:t>
            </a:r>
            <a:r>
              <a:rPr lang="zh-CN" altLang="en-US">
                <a:solidFill>
                  <a:srgbClr val="000000"/>
                </a:solidFill>
              </a:rPr>
              <a:t>的可行基</a:t>
            </a:r>
          </a:p>
        </p:txBody>
      </p:sp>
      <p:sp>
        <p:nvSpPr>
          <p:cNvPr id="1048963" name="菱形 1048962"/>
          <p:cNvSpPr/>
          <p:nvPr/>
        </p:nvSpPr>
        <p:spPr>
          <a:xfrm>
            <a:off x="2370137" y="2828925"/>
            <a:ext cx="3505200" cy="1295400"/>
          </a:xfrm>
          <a:prstGeom prst="diamond">
            <a:avLst/>
          </a:prstGeom>
          <a:solidFill>
            <a:srgbClr val="CC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LP</a:t>
            </a:r>
            <a:r>
              <a:rPr lang="zh-CN" altLang="en-US">
                <a:solidFill>
                  <a:srgbClr val="000000"/>
                </a:solidFill>
              </a:rPr>
              <a:t>是否可行</a:t>
            </a:r>
          </a:p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B </a:t>
            </a:r>
            <a:r>
              <a:rPr lang="zh-CN" altLang="en-US">
                <a:solidFill>
                  <a:srgbClr val="000000"/>
                </a:solidFill>
              </a:rPr>
              <a:t>≥0）</a:t>
            </a:r>
          </a:p>
        </p:txBody>
      </p:sp>
      <p:sp>
        <p:nvSpPr>
          <p:cNvPr id="1048964" name="矩形 1048963"/>
          <p:cNvSpPr/>
          <p:nvPr/>
        </p:nvSpPr>
        <p:spPr>
          <a:xfrm>
            <a:off x="1836737" y="4962525"/>
            <a:ext cx="4724400" cy="9144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保持</a:t>
            </a:r>
            <a:r>
              <a:rPr lang="en-US" altLang="zh-CN">
                <a:solidFill>
                  <a:srgbClr val="000000"/>
                </a:solidFill>
              </a:rPr>
              <a:t>DP</a:t>
            </a:r>
            <a:r>
              <a:rPr lang="zh-CN" altLang="en-US">
                <a:solidFill>
                  <a:srgbClr val="000000"/>
                </a:solidFill>
              </a:rPr>
              <a:t>为可行解情况下转移到</a:t>
            </a:r>
            <a:r>
              <a:rPr lang="en-US" altLang="zh-CN">
                <a:solidFill>
                  <a:srgbClr val="000000"/>
                </a:solidFill>
              </a:rPr>
              <a:t>LP</a:t>
            </a:r>
            <a:r>
              <a:rPr lang="zh-CN" altLang="en-US">
                <a:solidFill>
                  <a:srgbClr val="000000"/>
                </a:solidFill>
              </a:rPr>
              <a:t>的另一个基本解</a:t>
            </a:r>
          </a:p>
        </p:txBody>
      </p:sp>
      <p:sp>
        <p:nvSpPr>
          <p:cNvPr id="1048965" name="矩形 1048964"/>
          <p:cNvSpPr/>
          <p:nvPr/>
        </p:nvSpPr>
        <p:spPr>
          <a:xfrm>
            <a:off x="7067550" y="3200400"/>
            <a:ext cx="1066800" cy="5334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最优解</a:t>
            </a:r>
          </a:p>
        </p:txBody>
      </p:sp>
      <p:sp>
        <p:nvSpPr>
          <p:cNvPr id="1048966" name="直接连接符 1048965"/>
          <p:cNvSpPr/>
          <p:nvPr/>
        </p:nvSpPr>
        <p:spPr>
          <a:xfrm>
            <a:off x="4122737" y="1990725"/>
            <a:ext cx="0" cy="8382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967" name="直接连接符 1048966"/>
          <p:cNvSpPr/>
          <p:nvPr/>
        </p:nvSpPr>
        <p:spPr>
          <a:xfrm>
            <a:off x="4108450" y="4121150"/>
            <a:ext cx="0" cy="8382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968" name="直接连接符 1048967"/>
          <p:cNvSpPr/>
          <p:nvPr/>
        </p:nvSpPr>
        <p:spPr>
          <a:xfrm>
            <a:off x="5889625" y="3463925"/>
            <a:ext cx="1143000" cy="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969" name="直接连接符 1048968"/>
          <p:cNvSpPr/>
          <p:nvPr/>
        </p:nvSpPr>
        <p:spPr>
          <a:xfrm>
            <a:off x="1008062" y="3487737"/>
            <a:ext cx="1371600" cy="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970" name="直接连接符 1048969"/>
          <p:cNvSpPr/>
          <p:nvPr/>
        </p:nvSpPr>
        <p:spPr>
          <a:xfrm flipH="1">
            <a:off x="998537" y="3492500"/>
            <a:ext cx="3175" cy="197802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971" name="直接连接符 1048970"/>
          <p:cNvSpPr/>
          <p:nvPr/>
        </p:nvSpPr>
        <p:spPr>
          <a:xfrm>
            <a:off x="971550" y="5495925"/>
            <a:ext cx="844550" cy="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972" name="TextBox 1048971"/>
          <p:cNvSpPr txBox="1"/>
          <p:nvPr/>
        </p:nvSpPr>
        <p:spPr>
          <a:xfrm>
            <a:off x="6221412" y="2947987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1048973" name="TextBox 1048972"/>
          <p:cNvSpPr txBox="1"/>
          <p:nvPr/>
        </p:nvSpPr>
        <p:spPr>
          <a:xfrm>
            <a:off x="3589337" y="42195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否</a:t>
            </a:r>
          </a:p>
        </p:txBody>
      </p:sp>
      <p:sp>
        <p:nvSpPr>
          <p:cNvPr id="1048974" name="TextBox 1048973"/>
          <p:cNvSpPr txBox="1"/>
          <p:nvPr/>
        </p:nvSpPr>
        <p:spPr>
          <a:xfrm>
            <a:off x="1039812" y="4006850"/>
            <a:ext cx="488950" cy="8223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循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环</a:t>
            </a:r>
          </a:p>
        </p:txBody>
      </p:sp>
      <p:sp>
        <p:nvSpPr>
          <p:cNvPr id="1048975" name="直接连接符 1048974"/>
          <p:cNvSpPr/>
          <p:nvPr/>
        </p:nvSpPr>
        <p:spPr>
          <a:xfrm>
            <a:off x="7600950" y="3746500"/>
            <a:ext cx="0" cy="4572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976" name="流程图: 终止 1048975"/>
          <p:cNvSpPr/>
          <p:nvPr/>
        </p:nvSpPr>
        <p:spPr>
          <a:xfrm>
            <a:off x="7018337" y="4276725"/>
            <a:ext cx="1160462" cy="619125"/>
          </a:xfrm>
          <a:prstGeom prst="flowChartTerminator">
            <a:avLst/>
          </a:prstGeom>
          <a:solidFill>
            <a:srgbClr val="CDCD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结束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标题 1048976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8978" name="TextBox 1048977"/>
          <p:cNvSpPr txBox="1"/>
          <p:nvPr/>
        </p:nvSpPr>
        <p:spPr>
          <a:xfrm>
            <a:off x="155575" y="1171575"/>
            <a:ext cx="5711825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2.9 </a:t>
            </a:r>
            <a:r>
              <a:rPr lang="zh-CN" altLang="en-US"/>
              <a:t>用对偶单纯形法求解：</a:t>
            </a:r>
          </a:p>
        </p:txBody>
      </p:sp>
      <p:pic>
        <p:nvPicPr>
          <p:cNvPr id="2097208" name="图片 209720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6962" y="1700212"/>
            <a:ext cx="4581525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79" name="TextBox 1048978"/>
          <p:cNvSpPr txBox="1"/>
          <p:nvPr/>
        </p:nvSpPr>
        <p:spPr>
          <a:xfrm>
            <a:off x="250825" y="3967162"/>
            <a:ext cx="8281987" cy="14065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zh-CN" altLang="en-US">
                <a:sym typeface="Wingdings" charset="2"/>
              </a:rPr>
              <a:t>（</a:t>
            </a:r>
            <a:r>
              <a:rPr lang="en-US" altLang="zh-CN">
                <a:sym typeface="Wingdings" charset="2"/>
              </a:rPr>
              <a:t>1</a:t>
            </a:r>
            <a:r>
              <a:rPr lang="zh-CN" altLang="en-US">
                <a:sym typeface="Wingdings" charset="2"/>
              </a:rPr>
              <a:t>）</a:t>
            </a:r>
            <a:r>
              <a:rPr lang="en-US" altLang="zh-CN"/>
              <a:t>将模型转化为求最大化问题，约束方程化为等式求出一组基本解，因为对偶问题可行，即全部检验数≤0</a:t>
            </a:r>
            <a:r>
              <a:rPr lang="zh-CN" altLang="en-US"/>
              <a:t>（求</a:t>
            </a:r>
            <a:r>
              <a:rPr lang="en-US" altLang="zh-CN"/>
              <a:t>max</a:t>
            </a:r>
            <a:r>
              <a:rPr lang="zh-CN" altLang="en-US"/>
              <a:t>问题）。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04897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pic>
        <p:nvPicPr>
          <p:cNvPr id="2097209" name="图片 209720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68537" y="1196975"/>
            <a:ext cx="4192587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1" name="矩形 1048980"/>
          <p:cNvSpPr/>
          <p:nvPr/>
        </p:nvSpPr>
        <p:spPr>
          <a:xfrm>
            <a:off x="7634287" y="5767387"/>
            <a:ext cx="609600" cy="304800"/>
          </a:xfrm>
          <a:prstGeom prst="rect">
            <a:avLst/>
          </a:prstGeom>
          <a:solidFill>
            <a:srgbClr val="66FFCC"/>
          </a:solidFill>
          <a:ln w="9525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sp>
        <p:nvSpPr>
          <p:cNvPr id="1048982" name="矩形 1048981"/>
          <p:cNvSpPr/>
          <p:nvPr/>
        </p:nvSpPr>
        <p:spPr>
          <a:xfrm flipV="1">
            <a:off x="3709987" y="5464175"/>
            <a:ext cx="457200" cy="304800"/>
          </a:xfrm>
          <a:prstGeom prst="rect">
            <a:avLst/>
          </a:prstGeom>
          <a:solidFill>
            <a:srgbClr val="0099CC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graphicFrame>
        <p:nvGraphicFramePr>
          <p:cNvPr id="4194310" name="表格 4194309"/>
          <p:cNvGraphicFramePr>
            <a:graphicFrameLocks/>
          </p:cNvGraphicFramePr>
          <p:nvPr/>
        </p:nvGraphicFramePr>
        <p:xfrm>
          <a:off x="395287" y="3559175"/>
          <a:ext cx="8077200" cy="2894012"/>
        </p:xfrm>
        <a:graphic>
          <a:graphicData uri="http://schemas.openxmlformats.org/drawingml/2006/table">
            <a:tbl>
              <a:tblPr/>
              <a:tblGrid>
                <a:gridCol w="1042987"/>
                <a:gridCol w="741362"/>
                <a:gridCol w="739775"/>
                <a:gridCol w="673100"/>
                <a:gridCol w="658812"/>
                <a:gridCol w="620712"/>
                <a:gridCol w="604837"/>
                <a:gridCol w="606425"/>
                <a:gridCol w="604837"/>
                <a:gridCol w="1784350"/>
              </a:tblGrid>
              <a:tr h="455612">
                <a:tc grid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5612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3549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-14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(-9/-1.-12/-1.</a:t>
                      </a:r>
                    </a:p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             </a:t>
                      </a:r>
                      <a:r>
                        <a:rPr lang="en-US" altLang="zh-CN" sz="1800" b="1" u="sng">
                          <a:solidFill>
                            <a:srgbClr val="000000"/>
                          </a:solidFill>
                        </a:rPr>
                        <a:t>-15/-5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8012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</a:rPr>
                        <a:t>λ</a:t>
                      </a:r>
                      <a:r>
                        <a:rPr lang="en-US" altLang="zh-CN" sz="2400" b="1" baseline="-25000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210" name="图片 209720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15187" y="3863975"/>
            <a:ext cx="4064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6" name="直接连接符 1049055"/>
          <p:cNvSpPr/>
          <p:nvPr/>
        </p:nvSpPr>
        <p:spPr>
          <a:xfrm>
            <a:off x="6110287" y="5692775"/>
            <a:ext cx="533400" cy="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1" grpId="0" animBg="1"/>
      <p:bldP spid="10489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标题 1049056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9058" name="矩形 1049057"/>
          <p:cNvSpPr/>
          <p:nvPr/>
        </p:nvSpPr>
        <p:spPr>
          <a:xfrm flipV="1">
            <a:off x="2833687" y="2424112"/>
            <a:ext cx="792162" cy="457200"/>
          </a:xfrm>
          <a:prstGeom prst="rect">
            <a:avLst/>
          </a:prstGeom>
          <a:solidFill>
            <a:srgbClr val="0099CC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graphicFrame>
        <p:nvGraphicFramePr>
          <p:cNvPr id="4194311" name="表格 4194310"/>
          <p:cNvGraphicFramePr>
            <a:graphicFrameLocks/>
          </p:cNvGraphicFramePr>
          <p:nvPr/>
        </p:nvGraphicFramePr>
        <p:xfrm>
          <a:off x="166687" y="1052512"/>
          <a:ext cx="8509000" cy="2771775"/>
        </p:xfrm>
        <a:graphic>
          <a:graphicData uri="http://schemas.openxmlformats.org/drawingml/2006/table">
            <a:tbl>
              <a:tblPr/>
              <a:tblGrid>
                <a:gridCol w="1103312"/>
                <a:gridCol w="781050"/>
                <a:gridCol w="782637"/>
                <a:gridCol w="782637"/>
                <a:gridCol w="639762"/>
                <a:gridCol w="639762"/>
                <a:gridCol w="641350"/>
                <a:gridCol w="638175"/>
                <a:gridCol w="784225"/>
                <a:gridCol w="1716087"/>
              </a:tblGrid>
              <a:tr h="455612">
                <a:tc grid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5612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-36/5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-14/5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-46/5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14/5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(-30/-9,</a:t>
                      </a:r>
                      <a:r>
                        <a:rPr lang="en-US" altLang="zh-CN" sz="1800" b="1" u="sng">
                          <a:solidFill>
                            <a:srgbClr val="000000"/>
                          </a:solidFill>
                        </a:rPr>
                        <a:t>-45/-14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-15/-1)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22287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-6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211" name="图片 209721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05687" y="1433512"/>
            <a:ext cx="4064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33" name="直接连接符 1049132"/>
          <p:cNvSpPr/>
          <p:nvPr/>
        </p:nvSpPr>
        <p:spPr>
          <a:xfrm>
            <a:off x="6338887" y="2728912"/>
            <a:ext cx="533400" cy="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134" name="矩形 1049133"/>
          <p:cNvSpPr/>
          <p:nvPr/>
        </p:nvSpPr>
        <p:spPr>
          <a:xfrm>
            <a:off x="1766887" y="4862512"/>
            <a:ext cx="723900" cy="3810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endParaRPr lang="zh-CN" altLang="en-US"/>
          </a:p>
        </p:txBody>
      </p:sp>
      <p:graphicFrame>
        <p:nvGraphicFramePr>
          <p:cNvPr id="4194312" name="表格 4194311"/>
          <p:cNvGraphicFramePr>
            <a:graphicFrameLocks/>
          </p:cNvGraphicFramePr>
          <p:nvPr/>
        </p:nvGraphicFramePr>
        <p:xfrm>
          <a:off x="166687" y="3978275"/>
          <a:ext cx="8493125" cy="2654300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904875"/>
                <a:gridCol w="604837"/>
                <a:gridCol w="679450"/>
                <a:gridCol w="604837"/>
                <a:gridCol w="1057275"/>
                <a:gridCol w="885825"/>
                <a:gridCol w="685800"/>
                <a:gridCol w="1558925"/>
              </a:tblGrid>
              <a:tr h="427037">
                <a:tc grid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-9/7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9/14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-5/14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23/7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zh-CN" sz="1800" b="1" u="sng">
                          <a:solidFill>
                            <a:srgbClr val="000000"/>
                          </a:solidFill>
                        </a:rPr>
                        <a:t>-3/-9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,-45/-9,</a:t>
                      </a:r>
                    </a:p>
                    <a:p>
                      <a:pPr lvl="0" algn="l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-33/-1)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15/7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  <a:tr h="446087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baseline="-25000">
                        <a:solidFill>
                          <a:srgbClr val="000000"/>
                        </a:solidFill>
                      </a:endParaRPr>
                    </a:p>
                  </a:txBody>
                  <a:tcPr marT="45721" marB="4572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-45/14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-33/14</a:t>
                      </a: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 marT="45721" marB="45721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212" name="图片 209721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34287" y="4176712"/>
            <a:ext cx="38893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7" name="直接连接符 1049206"/>
          <p:cNvSpPr/>
          <p:nvPr/>
        </p:nvSpPr>
        <p:spPr>
          <a:xfrm>
            <a:off x="6491287" y="5165725"/>
            <a:ext cx="506412" cy="15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pic>
        <p:nvPicPr>
          <p:cNvPr id="2097213" name="图片 209721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487" y="3429000"/>
            <a:ext cx="279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图片 209721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9925" y="6237287"/>
            <a:ext cx="2794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9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9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8" grpId="0" animBg="1"/>
      <p:bldP spid="10491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标题 1049207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graphicFrame>
        <p:nvGraphicFramePr>
          <p:cNvPr id="4194313" name="表格 4194312"/>
          <p:cNvGraphicFramePr>
            <a:graphicFrameLocks/>
          </p:cNvGraphicFramePr>
          <p:nvPr/>
        </p:nvGraphicFramePr>
        <p:xfrm>
          <a:off x="514350" y="1268412"/>
          <a:ext cx="7658100" cy="2809875"/>
        </p:xfrm>
        <a:graphic>
          <a:graphicData uri="http://schemas.openxmlformats.org/drawingml/2006/table">
            <a:tbl>
              <a:tblPr/>
              <a:tblGrid>
                <a:gridCol w="1028700"/>
                <a:gridCol w="1096962"/>
                <a:gridCol w="808037"/>
                <a:gridCol w="955675"/>
                <a:gridCol w="722312"/>
                <a:gridCol w="962025"/>
                <a:gridCol w="641350"/>
                <a:gridCol w="720725"/>
                <a:gridCol w="722312"/>
              </a:tblGrid>
              <a:tr h="463550">
                <a:tc gridSpan="2"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-9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-14/9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-12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-15</a:t>
                      </a: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 i="1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altLang="zh-CN" sz="1800" b="1" i="1" baseline="-25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1/9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-2/9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0062">
                <a:tc gridSpan="2"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baseline="-25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-1/3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</a:rPr>
                        <a:t>-7/3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15000"/>
                        </a:spcBef>
                        <a:buClr>
                          <a:schemeClr val="dk2"/>
                        </a:buClr>
                      </a:pPr>
                      <a:endParaRPr lang="zh-CN" altLang="en-US" sz="18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215" name="图片 209721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3350" y="3644900"/>
            <a:ext cx="279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78" name="矩形 1049277"/>
          <p:cNvSpPr/>
          <p:nvPr/>
        </p:nvSpPr>
        <p:spPr>
          <a:xfrm>
            <a:off x="468312" y="4149725"/>
            <a:ext cx="8208962" cy="11144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4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3366"/>
                </a:solidFill>
              </a:rPr>
              <a:t>原问题的最优解为：</a:t>
            </a:r>
            <a:r>
              <a:rPr lang="en-US" altLang="zh-CN">
                <a:solidFill>
                  <a:srgbClr val="003366"/>
                </a:solidFill>
              </a:rPr>
              <a:t>X</a:t>
            </a:r>
            <a:r>
              <a:rPr lang="en-US" altLang="zh-CN" b="0" i="1" baseline="30000">
                <a:solidFill>
                  <a:srgbClr val="003366"/>
                </a:solidFill>
              </a:rPr>
              <a:t>*</a:t>
            </a:r>
            <a:r>
              <a:rPr lang="zh-CN" altLang="en-US">
                <a:solidFill>
                  <a:srgbClr val="003366"/>
                </a:solidFill>
              </a:rPr>
              <a:t>=（</a:t>
            </a:r>
            <a:r>
              <a:rPr lang="en-US" altLang="zh-CN">
                <a:solidFill>
                  <a:srgbClr val="003366"/>
                </a:solidFill>
              </a:rPr>
              <a:t>2 , 2 , 2 , 0 , 0 , 0</a:t>
            </a:r>
            <a:r>
              <a:rPr lang="zh-CN" altLang="en-US">
                <a:solidFill>
                  <a:srgbClr val="003366"/>
                </a:solidFill>
              </a:rPr>
              <a:t>），</a:t>
            </a:r>
            <a:r>
              <a:rPr lang="en-US" altLang="zh-CN">
                <a:solidFill>
                  <a:srgbClr val="003366"/>
                </a:solidFill>
              </a:rPr>
              <a:t>Z</a:t>
            </a:r>
            <a:r>
              <a:rPr lang="en-US" altLang="zh-CN" baseline="30000">
                <a:solidFill>
                  <a:srgbClr val="003366"/>
                </a:solidFill>
              </a:rPr>
              <a:t>*</a:t>
            </a:r>
            <a:r>
              <a:rPr lang="zh-CN" altLang="en-US">
                <a:solidFill>
                  <a:srgbClr val="003366"/>
                </a:solidFill>
              </a:rPr>
              <a:t> =72 </a:t>
            </a:r>
          </a:p>
          <a:p>
            <a:pPr lvl="0">
              <a:lnSpc>
                <a:spcPct val="14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>
                <a:solidFill>
                  <a:srgbClr val="003366"/>
                </a:solidFill>
              </a:rPr>
              <a:t>其对偶问题的最优解为：</a:t>
            </a:r>
            <a:r>
              <a:rPr lang="en-US" altLang="zh-CN">
                <a:solidFill>
                  <a:srgbClr val="003366"/>
                </a:solidFill>
              </a:rPr>
              <a:t>Y</a:t>
            </a:r>
            <a:r>
              <a:rPr lang="en-US" altLang="zh-CN" baseline="30000">
                <a:solidFill>
                  <a:srgbClr val="003366"/>
                </a:solidFill>
              </a:rPr>
              <a:t>*</a:t>
            </a:r>
            <a:r>
              <a:rPr lang="zh-CN" altLang="en-US">
                <a:solidFill>
                  <a:srgbClr val="003366"/>
                </a:solidFill>
              </a:rPr>
              <a:t>= （</a:t>
            </a:r>
            <a:r>
              <a:rPr lang="en-US" altLang="zh-CN">
                <a:solidFill>
                  <a:srgbClr val="003366"/>
                </a:solidFill>
              </a:rPr>
              <a:t>1/3 , 3 , 7/3</a:t>
            </a:r>
            <a:r>
              <a:rPr lang="zh-CN" altLang="en-US">
                <a:solidFill>
                  <a:srgbClr val="003366"/>
                </a:solidFill>
              </a:rPr>
              <a:t>），</a:t>
            </a:r>
            <a:r>
              <a:rPr lang="en-US" altLang="zh-CN">
                <a:solidFill>
                  <a:srgbClr val="003366"/>
                </a:solidFill>
              </a:rPr>
              <a:t>W</a:t>
            </a:r>
            <a:r>
              <a:rPr lang="en-US" altLang="zh-CN" baseline="30000">
                <a:solidFill>
                  <a:srgbClr val="003366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=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标题 1049278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9280" name="矩形 1049279"/>
          <p:cNvSpPr/>
          <p:nvPr/>
        </p:nvSpPr>
        <p:spPr>
          <a:xfrm>
            <a:off x="180975" y="976312"/>
            <a:ext cx="9144000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华文细黑" charset="-122"/>
              </a:rPr>
              <a:t> </a:t>
            </a:r>
            <a:r>
              <a:rPr lang="zh-CN" altLang="en-US">
                <a:solidFill>
                  <a:srgbClr val="A50021"/>
                </a:solidFill>
                <a:latin typeface="华文细黑" charset="-122"/>
              </a:rPr>
              <a:t>对偶单纯形法应注意的问题：</a:t>
            </a:r>
            <a:r>
              <a:rPr lang="zh-CN" altLang="en-US">
                <a:solidFill>
                  <a:srgbClr val="000000"/>
                </a:solidFill>
                <a:latin typeface="华文细黑" charset="-122"/>
              </a:rPr>
              <a:t> </a:t>
            </a:r>
          </a:p>
        </p:txBody>
      </p:sp>
      <p:sp>
        <p:nvSpPr>
          <p:cNvPr id="1049281" name="矩形 1049280"/>
          <p:cNvSpPr/>
          <p:nvPr/>
        </p:nvSpPr>
        <p:spPr>
          <a:xfrm>
            <a:off x="180975" y="1525587"/>
            <a:ext cx="8278812" cy="895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spcBef>
                <a:spcPct val="15000"/>
              </a:spcBef>
              <a:buFontTx/>
              <a:buBlip>
                <a:blip r:embed="rId2"/>
              </a:buBlip>
              <a:tabLst>
                <a:tab pos="600075" algn="l"/>
              </a:tabLst>
            </a:pPr>
            <a:r>
              <a:rPr lang="en-US" altLang="zh-CN" sz="2200">
                <a:latin typeface="华文细黑" charset="-122"/>
              </a:rPr>
              <a:t> </a:t>
            </a:r>
            <a:r>
              <a:rPr lang="zh-CN" altLang="en-US" sz="2200">
                <a:latin typeface="华文细黑" charset="-122"/>
              </a:rPr>
              <a:t>用对偶单纯形法求解线性规划是一种求解方法，而不是去求对偶问题的最优解</a:t>
            </a:r>
          </a:p>
        </p:txBody>
      </p:sp>
      <p:sp>
        <p:nvSpPr>
          <p:cNvPr id="1049282" name="矩形 1049281"/>
          <p:cNvSpPr/>
          <p:nvPr/>
        </p:nvSpPr>
        <p:spPr>
          <a:xfrm>
            <a:off x="180975" y="2420937"/>
            <a:ext cx="8278812" cy="895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spcBef>
                <a:spcPct val="15000"/>
              </a:spcBef>
              <a:buFontTx/>
              <a:buBlip>
                <a:blip r:embed="rId2"/>
              </a:buBlip>
              <a:tabLst>
                <a:tab pos="600075" algn="l"/>
              </a:tabLst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初始表中一定要满足对偶问题可行，也就是说检验数满足最优判别准则</a:t>
            </a:r>
          </a:p>
        </p:txBody>
      </p:sp>
      <p:sp>
        <p:nvSpPr>
          <p:cNvPr id="1049283" name="矩形 1049282"/>
          <p:cNvSpPr/>
          <p:nvPr/>
        </p:nvSpPr>
        <p:spPr>
          <a:xfrm>
            <a:off x="180975" y="3222625"/>
            <a:ext cx="8351837" cy="2301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65000"/>
              </a:lnSpc>
              <a:spcBef>
                <a:spcPct val="15000"/>
              </a:spcBef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最小比值中         的绝对值是使得比值非负，在极小化问题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σ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≥0，分母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a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ij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&lt;0 这时必须取绝对值。在极大化问题中， 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σ 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≤0，分母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a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ij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&lt;0，       总满足非负，这时绝对值符号不起作用，可以去掉。如在本例中将目标函数写成</a:t>
            </a:r>
          </a:p>
        </p:txBody>
      </p:sp>
      <p:pic>
        <p:nvPicPr>
          <p:cNvPr id="2097216" name="图片 209721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1825" y="3141662"/>
            <a:ext cx="798512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84" name="矩形 1049283"/>
          <p:cNvSpPr/>
          <p:nvPr/>
        </p:nvSpPr>
        <p:spPr>
          <a:xfrm>
            <a:off x="179387" y="5888037"/>
            <a:ext cx="8991600" cy="493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这里</a:t>
            </a: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σ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 ≤0在求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θ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k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时就可以不带绝对值符号。</a:t>
            </a:r>
          </a:p>
        </p:txBody>
      </p:sp>
      <p:pic>
        <p:nvPicPr>
          <p:cNvPr id="2097217" name="图片 209721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771775" y="5491162"/>
            <a:ext cx="3152775" cy="4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8" name="图片 209721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2275" y="4367212"/>
            <a:ext cx="677862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04863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41" name="文本占位符 1048640"/>
          <p:cNvSpPr>
            <a:spLocks noGrp="1"/>
          </p:cNvSpPr>
          <p:nvPr>
            <p:ph type="body" idx="1"/>
          </p:nvPr>
        </p:nvSpPr>
        <p:spPr>
          <a:xfrm>
            <a:off x="250825" y="1054100"/>
            <a:ext cx="8135937" cy="1079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解：设甲、乙型产品各生产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及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zh-CN" altLang="en-US"/>
              <a:t>件，则数学模型为： </a:t>
            </a:r>
          </a:p>
        </p:txBody>
      </p:sp>
      <p:pic>
        <p:nvPicPr>
          <p:cNvPr id="2097158" name="图片 209715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5200" y="1555750"/>
            <a:ext cx="2481262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2" name="TextBox 1048641"/>
          <p:cNvSpPr txBox="1"/>
          <p:nvPr/>
        </p:nvSpPr>
        <p:spPr>
          <a:xfrm>
            <a:off x="323850" y="4508500"/>
            <a:ext cx="8135937" cy="14065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>
                <a:latin typeface="华文细黑" charset="-122"/>
              </a:rPr>
              <a:t>反过来问：若厂长决定不生产甲和乙型产品，决定出租机器用于接受外加工，只收加工费，那么４种机器的机时如何定价才是最佳决策？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5" name="标题 1049284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对偶单纯形法</a:t>
            </a:r>
          </a:p>
        </p:txBody>
      </p:sp>
      <p:sp>
        <p:nvSpPr>
          <p:cNvPr id="1049286" name="矩形 1049285"/>
          <p:cNvSpPr/>
          <p:nvPr/>
        </p:nvSpPr>
        <p:spPr>
          <a:xfrm>
            <a:off x="179387" y="1052512"/>
            <a:ext cx="8423275" cy="12969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spcBef>
                <a:spcPct val="15000"/>
              </a:spcBef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对偶单纯形法与普通单纯形法的换基顺序不一样，普通单纯形法是先确定进基变量后确定出基变量，对偶单纯形法是先确定出基变量后确定进基变量；</a:t>
            </a:r>
          </a:p>
        </p:txBody>
      </p:sp>
      <p:sp>
        <p:nvSpPr>
          <p:cNvPr id="1049287" name="矩形 1049286"/>
          <p:cNvSpPr/>
          <p:nvPr/>
        </p:nvSpPr>
        <p:spPr>
          <a:xfrm>
            <a:off x="176212" y="2317750"/>
            <a:ext cx="8499475" cy="10287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40000"/>
              </a:lnSpc>
              <a:spcBef>
                <a:spcPct val="15000"/>
              </a:spcBef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普通单纯形法的最小比值是                                  其目的是保证下一个原问题的基本解可行，对偶单纯形法的最小比值是</a:t>
            </a:r>
          </a:p>
        </p:txBody>
      </p:sp>
      <p:pic>
        <p:nvPicPr>
          <p:cNvPr id="2097219" name="图片 2097218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24300" y="2162175"/>
            <a:ext cx="2327275" cy="88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88" name="矩形 1049287"/>
          <p:cNvSpPr/>
          <p:nvPr/>
        </p:nvSpPr>
        <p:spPr>
          <a:xfrm>
            <a:off x="250825" y="4303712"/>
            <a:ext cx="5686425" cy="493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其目的是保证下一个对偶问题的基本解可行 </a:t>
            </a:r>
          </a:p>
        </p:txBody>
      </p:sp>
      <p:pic>
        <p:nvPicPr>
          <p:cNvPr id="2097220" name="图片 2097219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28962" y="3297237"/>
            <a:ext cx="2090737" cy="99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89" name="矩形 1049288"/>
          <p:cNvSpPr/>
          <p:nvPr/>
        </p:nvSpPr>
        <p:spPr>
          <a:xfrm>
            <a:off x="180975" y="4797425"/>
            <a:ext cx="8423275" cy="1347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just">
              <a:spcBef>
                <a:spcPct val="15000"/>
              </a:spcBef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000000"/>
                </a:solidFill>
                <a:latin typeface="华文细黑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对偶单纯形法在确定出基变量时，若不遵循                               </a:t>
            </a:r>
          </a:p>
          <a:p>
            <a:pPr lvl="0" algn="just">
              <a:spcBef>
                <a:spcPct val="15000"/>
              </a:spcBef>
              <a:buClr>
                <a:schemeClr val="dk2"/>
              </a:buClr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规则，任选一个小于零的</a:t>
            </a:r>
            <a:r>
              <a:rPr lang="en-US" altLang="zh-CN" sz="2200" i="1">
                <a:solidFill>
                  <a:srgbClr val="000000"/>
                </a:solidFill>
                <a:latin typeface="华文细黑" charset="-122"/>
              </a:rPr>
              <a:t>b</a:t>
            </a:r>
            <a:r>
              <a:rPr lang="en-US" altLang="zh-CN" sz="2200" i="1" baseline="-30000">
                <a:solidFill>
                  <a:srgbClr val="000000"/>
                </a:solidFill>
                <a:latin typeface="华文细黑" charset="-122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华文细黑" charset="-122"/>
              </a:rPr>
              <a:t>对应的基变量出基，不影响计算结果，只是迭代次数可能不一样。</a:t>
            </a:r>
          </a:p>
        </p:txBody>
      </p:sp>
      <p:pic>
        <p:nvPicPr>
          <p:cNvPr id="2097221" name="图片 2097220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67400" y="4868862"/>
            <a:ext cx="25304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0" name="标题 104928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本章小结</a:t>
            </a:r>
          </a:p>
        </p:txBody>
      </p:sp>
      <p:sp>
        <p:nvSpPr>
          <p:cNvPr id="1049291" name="TextBox 1049290"/>
          <p:cNvSpPr txBox="1"/>
          <p:nvPr/>
        </p:nvSpPr>
        <p:spPr>
          <a:xfrm>
            <a:off x="611187" y="1833562"/>
            <a:ext cx="7489825" cy="1581150"/>
          </a:xfrm>
          <a:prstGeom prst="rect">
            <a:avLst/>
          </a:prstGeom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lang="en-US" altLang="zh-CN">
                <a:solidFill>
                  <a:srgbClr val="003300"/>
                </a:solidFill>
              </a:rPr>
              <a:t>	</a:t>
            </a:r>
            <a:r>
              <a:rPr lang="zh-CN" altLang="en-US">
                <a:solidFill>
                  <a:srgbClr val="003300"/>
                </a:solidFill>
              </a:rPr>
              <a:t>学习要点：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	</a:t>
            </a:r>
            <a:r>
              <a:rPr lang="en-US" altLang="zh-CN">
                <a:solidFill>
                  <a:srgbClr val="003300"/>
                </a:solidFill>
              </a:rPr>
              <a:t>1. </a:t>
            </a:r>
            <a:r>
              <a:rPr lang="zh-CN" altLang="en-US">
                <a:solidFill>
                  <a:srgbClr val="660066"/>
                </a:solidFill>
              </a:rPr>
              <a:t>线性规划解的概念以及</a:t>
            </a:r>
            <a:r>
              <a:rPr lang="en-US" altLang="zh-CN">
                <a:solidFill>
                  <a:srgbClr val="660066"/>
                </a:solidFill>
              </a:rPr>
              <a:t>3</a:t>
            </a:r>
            <a:r>
              <a:rPr lang="zh-CN" altLang="en-US">
                <a:solidFill>
                  <a:srgbClr val="660066"/>
                </a:solidFill>
              </a:rPr>
              <a:t>个基本定理</a:t>
            </a:r>
          </a:p>
          <a:p>
            <a:pPr lvl="0">
              <a:lnSpc>
                <a:spcPct val="100000"/>
              </a:lnSpc>
              <a:buClr>
                <a:schemeClr val="dk2"/>
              </a:buClr>
            </a:pPr>
            <a:r>
              <a:rPr lang="zh-CN" altLang="en-US">
                <a:solidFill>
                  <a:srgbClr val="660066"/>
                </a:solidFill>
              </a:rPr>
              <a:t>	</a:t>
            </a:r>
            <a:r>
              <a:rPr lang="en-US" altLang="zh-CN">
                <a:solidFill>
                  <a:srgbClr val="660066"/>
                </a:solidFill>
              </a:rPr>
              <a:t>2. </a:t>
            </a:r>
            <a:r>
              <a:rPr lang="zh-CN" altLang="en-US">
                <a:solidFill>
                  <a:srgbClr val="660066"/>
                </a:solidFill>
              </a:rPr>
              <a:t>熟练掌握单纯形法的解题思路及求解步骤</a:t>
            </a:r>
          </a:p>
        </p:txBody>
      </p:sp>
      <p:pic>
        <p:nvPicPr>
          <p:cNvPr id="2097222" name="图片 2097221" descr="52design_com_kr_0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8612" y="11969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048629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31" name="文本占位符 1048630"/>
          <p:cNvSpPr>
            <a:spLocks noGrp="1"/>
          </p:cNvSpPr>
          <p:nvPr>
            <p:ph type="body" idx="1"/>
          </p:nvPr>
        </p:nvSpPr>
        <p:spPr>
          <a:xfrm>
            <a:off x="323850" y="1052512"/>
            <a:ext cx="8135937" cy="28797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 sz="2200"/>
              <a:t>在市场竞争的时代，厂长的最佳决策显然应符合两条：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 sz="2200" b="0">
                <a:solidFill>
                  <a:schemeClr val="dk1"/>
                </a:solidFill>
                <a:latin typeface="华文细黑" charset="-122"/>
              </a:rPr>
              <a:t> </a:t>
            </a:r>
            <a:r>
              <a:rPr lang="en-US" altLang="zh-CN" sz="2200"/>
              <a:t>（1</a:t>
            </a:r>
            <a:r>
              <a:rPr lang="zh-CN" altLang="en-US" sz="2200"/>
              <a:t>）不吃亏原则。即机时定价所赚利润不能低于加工甲、乙型产品所获利润。由此原则，便构成了新规划的不等式约束条件。</a:t>
            </a:r>
          </a:p>
          <a:p>
            <a:pPr marL="0" lvl="0" indent="0" eaLnBrk="1" latinLnBrk="1" hangingPunct="1">
              <a:buFontTx/>
              <a:buNone/>
            </a:pPr>
            <a:r>
              <a:rPr lang="zh-CN" altLang="en-US" sz="2200"/>
              <a:t> （</a:t>
            </a:r>
            <a:r>
              <a:rPr lang="en-US" altLang="zh-CN" sz="2200"/>
              <a:t>2</a:t>
            </a:r>
            <a:r>
              <a:rPr lang="zh-CN" altLang="en-US" sz="2200"/>
              <a:t>）竞争性原则。即在上述不吃亏原则下，尽量降低机时总收费，以便争取更多用户。</a:t>
            </a:r>
          </a:p>
        </p:txBody>
      </p:sp>
      <p:sp>
        <p:nvSpPr>
          <p:cNvPr id="1048632" name="TextBox 1048631"/>
          <p:cNvSpPr txBox="1"/>
          <p:nvPr/>
        </p:nvSpPr>
        <p:spPr>
          <a:xfrm>
            <a:off x="323850" y="3213100"/>
            <a:ext cx="8137525" cy="8534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zh-CN" altLang="en-US" sz="2200"/>
              <a:t>设</a:t>
            </a:r>
            <a:r>
              <a:rPr lang="en-US" altLang="zh-CN" sz="2200" i="1"/>
              <a:t>A</a:t>
            </a:r>
            <a:r>
              <a:rPr lang="zh-CN" altLang="en-US" sz="2200"/>
              <a:t>、</a:t>
            </a:r>
            <a:r>
              <a:rPr lang="en-US" altLang="zh-CN" sz="2200" i="1"/>
              <a:t>B</a:t>
            </a:r>
            <a:r>
              <a:rPr lang="zh-CN" altLang="en-US" sz="2200"/>
              <a:t>、</a:t>
            </a:r>
            <a:r>
              <a:rPr lang="en-US" altLang="zh-CN" sz="2200" i="1"/>
              <a:t>C</a:t>
            </a:r>
            <a:r>
              <a:rPr lang="zh-CN" altLang="en-US" sz="2200"/>
              <a:t>、</a:t>
            </a:r>
            <a:r>
              <a:rPr lang="en-US" altLang="zh-CN" sz="2200" i="1"/>
              <a:t>D</a:t>
            </a:r>
            <a:r>
              <a:rPr lang="zh-CN" altLang="en-US" sz="2200"/>
              <a:t>设备的机时价分别为</a:t>
            </a:r>
            <a:r>
              <a:rPr lang="en-US" altLang="zh-CN" sz="2200" i="1"/>
              <a:t>y</a:t>
            </a:r>
            <a:r>
              <a:rPr lang="zh-CN" altLang="en-US" sz="2200"/>
              <a:t>1、</a:t>
            </a:r>
            <a:r>
              <a:rPr lang="en-US" altLang="zh-CN" sz="2200" i="1"/>
              <a:t>y</a:t>
            </a:r>
            <a:r>
              <a:rPr lang="zh-CN" altLang="en-US" sz="2200"/>
              <a:t>2、</a:t>
            </a:r>
            <a:r>
              <a:rPr lang="en-US" altLang="zh-CN" sz="2200" i="1"/>
              <a:t>y</a:t>
            </a:r>
            <a:r>
              <a:rPr lang="zh-CN" altLang="en-US" sz="2200"/>
              <a:t>3、</a:t>
            </a:r>
            <a:r>
              <a:rPr lang="en-US" altLang="zh-CN" sz="2200" i="1"/>
              <a:t>y</a:t>
            </a:r>
            <a:r>
              <a:rPr lang="zh-CN" altLang="en-US" sz="2200"/>
              <a:t>4，则新的线性规划数学模型为：</a:t>
            </a:r>
          </a:p>
        </p:txBody>
      </p:sp>
      <p:pic>
        <p:nvPicPr>
          <p:cNvPr id="2097154" name="图片 209715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21200" y="3333750"/>
            <a:ext cx="10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图片 209715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08175" y="4173537"/>
            <a:ext cx="4464050" cy="191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048581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583" name="文本占位符 1048582"/>
          <p:cNvSpPr>
            <a:spLocks noGrp="1"/>
          </p:cNvSpPr>
          <p:nvPr>
            <p:ph type="body" idx="1"/>
          </p:nvPr>
        </p:nvSpPr>
        <p:spPr>
          <a:xfrm>
            <a:off x="179387" y="1052512"/>
            <a:ext cx="8281987" cy="10080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把同种问题的两种提法所获得的数学模型用表</a:t>
            </a:r>
            <a:r>
              <a:rPr lang="en-US" altLang="zh-CN"/>
              <a:t>2</a:t>
            </a:r>
            <a:r>
              <a:rPr lang="zh-CN" altLang="en-US"/>
              <a:t>表示，将会发现一个有趣的现象。</a:t>
            </a:r>
          </a:p>
        </p:txBody>
      </p:sp>
      <p:sp>
        <p:nvSpPr>
          <p:cNvPr id="1048584" name="矩形 1048583"/>
          <p:cNvSpPr/>
          <p:nvPr/>
        </p:nvSpPr>
        <p:spPr>
          <a:xfrm>
            <a:off x="2746375" y="2060575"/>
            <a:ext cx="2976880" cy="3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 sz="2000">
                <a:solidFill>
                  <a:srgbClr val="003300"/>
                </a:solidFill>
              </a:rPr>
              <a:t>原问题与对偶问题对比表</a:t>
            </a:r>
          </a:p>
        </p:txBody>
      </p:sp>
      <p:graphicFrame>
        <p:nvGraphicFramePr>
          <p:cNvPr id="4194304" name="表格 4194303"/>
          <p:cNvGraphicFramePr>
            <a:graphicFrameLocks/>
          </p:cNvGraphicFramePr>
          <p:nvPr/>
        </p:nvGraphicFramePr>
        <p:xfrm>
          <a:off x="395287" y="2636837"/>
          <a:ext cx="7920033" cy="1901203"/>
        </p:xfrm>
        <a:graphic>
          <a:graphicData uri="http://schemas.openxmlformats.org/drawingml/2006/table">
            <a:tbl>
              <a:tblPr/>
              <a:tblGrid>
                <a:gridCol w="1223962"/>
                <a:gridCol w="1493837"/>
                <a:gridCol w="1320799"/>
                <a:gridCol w="1396999"/>
                <a:gridCol w="1189037"/>
                <a:gridCol w="1295399"/>
              </a:tblGrid>
              <a:tr h="3968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lang="zh-CN" altLang="en-US" sz="2000"/>
                    </a:p>
                  </a:txBody>
                  <a:tcPr marT="45728" marB="45728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y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）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y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）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y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）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D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y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4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）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lang="zh-CN" altLang="en-US" sz="2000"/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甲（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）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8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乙（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lang="en-US" altLang="zh-CN" sz="2000" b="1" baseline="-3000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  <a:latin typeface="宋体" charset="-122"/>
                        </a:rPr>
                        <a:t>）</a:t>
                      </a:r>
                      <a:r>
                        <a:rPr lang="zh-CN" altLang="en-US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0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3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1119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endParaRPr lang="zh-CN" altLang="en-US" sz="2000"/>
                    </a:p>
                  </a:txBody>
                  <a:tcPr marT="45728" marB="45728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12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8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16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12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  <a:latin typeface="华文细黑" charset="-122"/>
                        </a:rPr>
                        <a:t> </a:t>
                      </a: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min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  <a:latin typeface="宋体" charset="-122"/>
                        </a:rPr>
                        <a:t>ω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dk2"/>
                        </a:buClr>
                      </a:pP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 max </a:t>
                      </a:r>
                      <a:r>
                        <a:rPr lang="en-US" altLang="zh-CN" sz="2000" b="1" i="1">
                          <a:solidFill>
                            <a:schemeClr val="dk2"/>
                          </a:solidFill>
                        </a:rPr>
                        <a:t>z</a:t>
                      </a:r>
                      <a:r>
                        <a:rPr lang="en-US" altLang="zh-CN" sz="2000" b="1">
                          <a:solidFill>
                            <a:schemeClr val="dk2"/>
                          </a:solidFill>
                        </a:rPr>
                        <a:t> 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104862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27" name="TextBox 1048626"/>
          <p:cNvSpPr txBox="1"/>
          <p:nvPr/>
        </p:nvSpPr>
        <p:spPr>
          <a:xfrm>
            <a:off x="179387" y="981075"/>
            <a:ext cx="7777162" cy="530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en-US" altLang="zh-CN">
                <a:solidFill>
                  <a:srgbClr val="990033"/>
                </a:solidFill>
              </a:rPr>
              <a:t>2.  </a:t>
            </a:r>
            <a:r>
              <a:rPr lang="zh-CN" altLang="en-US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原问题与对偶问题的对应关系</a:t>
            </a:r>
          </a:p>
        </p:txBody>
      </p:sp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650" y="1700212"/>
            <a:ext cx="2481262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1275" y="2276475"/>
            <a:ext cx="4464050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8" name="TextBox 1048627"/>
          <p:cNvSpPr txBox="1"/>
          <p:nvPr/>
        </p:nvSpPr>
        <p:spPr>
          <a:xfrm>
            <a:off x="611187" y="4652962"/>
            <a:ext cx="2447925" cy="10239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spcBef>
                <a:spcPct val="15000"/>
              </a:spcBef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原问题</a:t>
            </a:r>
          </a:p>
          <a:p>
            <a:pPr lvl="0" algn="ctr">
              <a:spcBef>
                <a:spcPct val="15000"/>
              </a:spcBef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（对偶问题）</a:t>
            </a:r>
          </a:p>
        </p:txBody>
      </p:sp>
      <p:sp>
        <p:nvSpPr>
          <p:cNvPr id="1048629" name="TextBox 1048628"/>
          <p:cNvSpPr txBox="1"/>
          <p:nvPr/>
        </p:nvSpPr>
        <p:spPr>
          <a:xfrm>
            <a:off x="4500562" y="4652962"/>
            <a:ext cx="2447925" cy="10239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 algn="ctr">
              <a:spcBef>
                <a:spcPct val="15000"/>
              </a:spcBef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对偶问题</a:t>
            </a:r>
          </a:p>
          <a:p>
            <a:pPr lvl="0" algn="ctr">
              <a:spcBef>
                <a:spcPct val="15000"/>
              </a:spcBef>
              <a:buClr>
                <a:schemeClr val="dk2"/>
              </a:buClr>
            </a:pPr>
            <a:r>
              <a:rPr lang="zh-CN" altLang="en-US">
                <a:solidFill>
                  <a:srgbClr val="003300"/>
                </a:solidFill>
              </a:rPr>
              <a:t>（原问题）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048635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37" name="文本占位符 1048636"/>
          <p:cNvSpPr>
            <a:spLocks noGrp="1"/>
          </p:cNvSpPr>
          <p:nvPr>
            <p:ph type="body" idx="1"/>
          </p:nvPr>
        </p:nvSpPr>
        <p:spPr>
          <a:xfrm>
            <a:off x="250825" y="1125537"/>
            <a:ext cx="8135937" cy="4679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）对称形式</a:t>
            </a:r>
          </a:p>
        </p:txBody>
      </p:sp>
      <p:sp>
        <p:nvSpPr>
          <p:cNvPr id="1048638" name="TextBox 1048637"/>
          <p:cNvSpPr txBox="1"/>
          <p:nvPr/>
        </p:nvSpPr>
        <p:spPr>
          <a:xfrm>
            <a:off x="323850" y="1628775"/>
            <a:ext cx="8280400" cy="9550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buClr>
                <a:schemeClr val="dk2"/>
              </a:buClr>
            </a:pPr>
            <a:r>
              <a:rPr lang="en-US" altLang="zh-CN"/>
              <a:t>	</a:t>
            </a:r>
            <a:r>
              <a:rPr lang="zh-CN" altLang="en-US"/>
              <a:t>特点：目标函数求极大值时，所有约束条件为≤号，变量非负</a:t>
            </a:r>
            <a:r>
              <a:rPr lang="en-US" altLang="zh-CN"/>
              <a:t>;</a:t>
            </a:r>
            <a:r>
              <a:rPr lang="zh-CN" altLang="en-US"/>
              <a:t>目标函数求极小值时，所有约束条件为≥号，变量非负</a:t>
            </a:r>
            <a:r>
              <a:rPr lang="en-US" altLang="zh-CN"/>
              <a:t>.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900112" y="2708275"/>
            <a:ext cx="6702425" cy="2435225"/>
            <a:chOff x="576" y="2438"/>
            <a:chExt cx="4222" cy="1534"/>
          </a:xfrm>
        </p:grpSpPr>
        <p:pic>
          <p:nvPicPr>
            <p:cNvPr id="2097156" name="图片 2097155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76" y="2736"/>
              <a:ext cx="3123" cy="1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7" name="图片 2097156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19" y="2438"/>
              <a:ext cx="3379" cy="12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39" name="矩形 1048638"/>
          <p:cNvSpPr/>
          <p:nvPr/>
        </p:nvSpPr>
        <p:spPr>
          <a:xfrm>
            <a:off x="3321050" y="4941887"/>
            <a:ext cx="211455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buClr>
                <a:schemeClr val="dk2"/>
              </a:buClr>
              <a:buFontTx/>
              <a:buNone/>
            </a:pPr>
            <a:r>
              <a:rPr lang="zh-CN" altLang="en-US"/>
              <a:t>已知</a:t>
            </a:r>
            <a:r>
              <a:rPr lang="en-US" altLang="zh-CN"/>
              <a:t>P</a:t>
            </a:r>
            <a:r>
              <a:rPr lang="zh-CN" altLang="en-US"/>
              <a:t>，写出</a:t>
            </a:r>
            <a:r>
              <a:rPr lang="en-US" altLang="zh-CN"/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048642" descr="Large confetti"/>
          <p:cNvSpPr>
            <a:spLocks noGrp="1"/>
          </p:cNvSpPr>
          <p:nvPr>
            <p:ph type="title"/>
          </p:nvPr>
        </p:nvSpPr>
        <p:spPr>
          <a:xfrm>
            <a:off x="179387" y="115887"/>
            <a:ext cx="7345362" cy="71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400" b="1" i="0" u="none" baseline="0">
                <a:solidFill>
                  <a:srgbClr val="003300"/>
                </a:solidFill>
                <a:latin typeface="Times New Roman" charset="0"/>
                <a:ea typeface="宋体" charset="-122"/>
                <a:sym typeface="Times New Roman" charset="0"/>
              </a:defRPr>
            </a:lvl1pPr>
          </a:lstStyle>
          <a:p>
            <a:pPr lvl="0" eaLnBrk="1" latin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线性规划的对偶模型</a:t>
            </a:r>
          </a:p>
        </p:txBody>
      </p:sp>
      <p:sp>
        <p:nvSpPr>
          <p:cNvPr id="1048644" name="文本占位符 1048643"/>
          <p:cNvSpPr>
            <a:spLocks noGrp="1"/>
          </p:cNvSpPr>
          <p:nvPr>
            <p:ph type="body" idx="1"/>
          </p:nvPr>
        </p:nvSpPr>
        <p:spPr>
          <a:xfrm>
            <a:off x="180975" y="1052512"/>
            <a:ext cx="8135937" cy="5032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SzPct val="85000"/>
              <a:buFontTx/>
              <a:buChar char="•"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830262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0000"/>
              <a:buFont typeface="Wingdings" charset="2"/>
              <a:buChar char="n"/>
              <a:defRPr sz="26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123825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•"/>
              <a:defRPr sz="2400" b="1" i="0" u="none" baseline="0">
                <a:solidFill>
                  <a:srgbClr val="003300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646237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buChar char="n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000" b="0" i="0" u="none" baseline="0">
                <a:solidFill>
                  <a:schemeClr val="dk1"/>
                </a:solidFill>
                <a:latin typeface="Times New Roman" charset="0"/>
                <a:ea typeface="宋体" charset="-122"/>
                <a:sym typeface="Times New Roman" charset="0"/>
              </a:defRPr>
            </a:lvl5pPr>
          </a:lstStyle>
          <a:p>
            <a:pPr marL="0" lvl="0" indent="0" eaLnBrk="1" latinLnBrk="1" hangingPunct="1">
              <a:lnSpc>
                <a:spcPct val="110000"/>
              </a:lnSpc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2.1  </a:t>
            </a:r>
            <a:r>
              <a:rPr lang="zh-CN" altLang="en-US"/>
              <a:t>写出线性规划问题的对偶问题</a:t>
            </a:r>
          </a:p>
        </p:txBody>
      </p:sp>
      <p:pic>
        <p:nvPicPr>
          <p:cNvPr id="2097159" name="图片 209715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55875" y="1628775"/>
            <a:ext cx="3600450" cy="210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5" name="矩形 1048644"/>
          <p:cNvSpPr/>
          <p:nvPr/>
        </p:nvSpPr>
        <p:spPr>
          <a:xfrm>
            <a:off x="323850" y="3716337"/>
            <a:ext cx="4756150" cy="5302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2pPr>
            <a:lvl3pPr marL="9144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3pPr>
            <a:lvl4pPr marL="13716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4pPr>
            <a:lvl5pPr marL="1828800" indent="0" algn="l" rtl="0" eaLnBrk="1" fontAlgn="base" latin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2"/>
                </a:solidFill>
                <a:latin typeface="Times New Roman" charset="0"/>
                <a:ea typeface="华文细黑" charset="-122"/>
                <a:sym typeface="Times New Roman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dk2"/>
              </a:buClr>
            </a:pPr>
            <a:r>
              <a:rPr lang="zh-CN" altLang="en-US">
                <a:solidFill>
                  <a:srgbClr val="003366"/>
                </a:solidFill>
              </a:rPr>
              <a:t>解：首先将原问题变形为对称形式</a:t>
            </a:r>
          </a:p>
        </p:txBody>
      </p:sp>
      <p:pic>
        <p:nvPicPr>
          <p:cNvPr id="2097160" name="图片 20971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27312" y="4433887"/>
            <a:ext cx="3529012" cy="206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333399"/>
      </a:dk1>
      <a:lt1>
        <a:srgbClr val="FFFFE9"/>
      </a:lt1>
      <a:dk2>
        <a:srgbClr val="333333"/>
      </a:dk2>
      <a:lt2>
        <a:srgbClr val="000066"/>
      </a:lt2>
      <a:accent1>
        <a:srgbClr val="78C0B2"/>
      </a:accent1>
      <a:accent2>
        <a:srgbClr val="262D4C"/>
      </a:accent2>
      <a:accent3>
        <a:srgbClr val="FFFFE9"/>
      </a:accent3>
      <a:accent4>
        <a:srgbClr val="333399"/>
      </a:accent4>
      <a:accent5>
        <a:srgbClr val="000000"/>
      </a:accent5>
      <a:accent6>
        <a:srgbClr val="000000"/>
      </a:accent6>
      <a:hlink>
        <a:srgbClr val="598BBD"/>
      </a:hlink>
      <a:folHlink>
        <a:srgbClr val="4D4D4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333333"/>
        </a:dk1>
        <a:lt1>
          <a:srgbClr val="333300"/>
        </a:lt1>
        <a:dk2>
          <a:srgbClr val="9D9475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333300"/>
        </a:accent3>
        <a:accent4>
          <a:srgbClr val="333333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ADA68B"/>
        </a:folHlink>
      </a:clrScheme>
    </a:extraClrScheme>
    <a:extraClrScheme>
      <a:clrScheme name="Default Color Scheme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00264C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  <a:extraClrScheme>
      <a:clrScheme name="Default Color Scheme 3">
        <a:dk1>
          <a:srgbClr val="000000"/>
        </a:dk1>
        <a:lt1>
          <a:srgbClr val="F8F8F8"/>
        </a:lt1>
        <a:dk2>
          <a:srgbClr val="5F5F5F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8F8F8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969696"/>
        </a:folHlink>
      </a:clrScheme>
    </a:extraClrScheme>
    <a:extraClrScheme>
      <a:clrScheme name="Default Color Scheme 4">
        <a:dk1>
          <a:srgbClr val="00264C"/>
        </a:dk1>
        <a:lt1>
          <a:srgbClr val="FFFFFF"/>
        </a:lt1>
        <a:dk2>
          <a:srgbClr val="2E697E"/>
        </a:dk2>
        <a:lt2>
          <a:srgbClr val="333333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264C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7DAECF"/>
        </a:folHlink>
      </a:clrScheme>
    </a:extraClrScheme>
    <a:extraClrScheme>
      <a:clrScheme name="Default Color Scheme 5">
        <a:dk1>
          <a:srgbClr val="20374E"/>
        </a:dk1>
        <a:lt1>
          <a:srgbClr val="DCE4D2"/>
        </a:lt1>
        <a:dk2>
          <a:srgbClr val="524C46"/>
        </a:dk2>
        <a:lt2>
          <a:srgbClr val="333333"/>
        </a:lt2>
        <a:accent1>
          <a:srgbClr val="C9C491"/>
        </a:accent1>
        <a:accent2>
          <a:srgbClr val="8A776A"/>
        </a:accent2>
        <a:accent3>
          <a:srgbClr val="DCE4D2"/>
        </a:accent3>
        <a:accent4>
          <a:srgbClr val="20374E"/>
        </a:accent4>
        <a:accent5>
          <a:srgbClr val="000000"/>
        </a:accent5>
        <a:accent6>
          <a:srgbClr val="000000"/>
        </a:accent6>
        <a:hlink>
          <a:srgbClr val="67895F"/>
        </a:hlink>
        <a:folHlink>
          <a:srgbClr val="4D4D4D"/>
        </a:folHlink>
      </a:clrScheme>
    </a:extraClrScheme>
    <a:extraClrScheme>
      <a:clrScheme name="Default Color Scheme 6">
        <a:dk1>
          <a:srgbClr val="3366FF"/>
        </a:dk1>
        <a:lt1>
          <a:srgbClr val="FFFFE9"/>
        </a:lt1>
        <a:dk2>
          <a:srgbClr val="333333"/>
        </a:dk2>
        <a:lt2>
          <a:srgbClr val="000066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3366FF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  <a:extraClrScheme>
      <a:clrScheme name="Default Color Scheme 7">
        <a:dk1>
          <a:srgbClr val="333399"/>
        </a:dk1>
        <a:lt1>
          <a:srgbClr val="FFFFE9"/>
        </a:lt1>
        <a:dk2>
          <a:srgbClr val="333333"/>
        </a:dk2>
        <a:lt2>
          <a:srgbClr val="000066"/>
        </a:lt2>
        <a:accent1>
          <a:srgbClr val="78C0B2"/>
        </a:accent1>
        <a:accent2>
          <a:srgbClr val="262D4C"/>
        </a:accent2>
        <a:accent3>
          <a:srgbClr val="FFFFE9"/>
        </a:accent3>
        <a:accent4>
          <a:srgbClr val="333399"/>
        </a:accent4>
        <a:accent5>
          <a:srgbClr val="000000"/>
        </a:accent5>
        <a:accent6>
          <a:srgbClr val="000000"/>
        </a:accent6>
        <a:hlink>
          <a:srgbClr val="598BBD"/>
        </a:hlink>
        <a:folHlink>
          <a:srgbClr val="4D4D4D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2602</Words>
  <PresentationFormat>全屏显示(4:3)</PresentationFormat>
  <Paragraphs>563</Paragraphs>
  <Slides>41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运 筹 学 ( Operations   Research )</vt:lpstr>
      <vt:lpstr>Chapter2  对偶理论  ( Duality  Theory )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线性规划的对偶模型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对偶性质</vt:lpstr>
      <vt:lpstr>思考题</vt:lpstr>
      <vt:lpstr>对偶问题的经济解释－影子价格</vt:lpstr>
      <vt:lpstr>对偶问题的经济解释－影子价格</vt:lpstr>
      <vt:lpstr>对偶问题的经济解释－影子价格</vt:lpstr>
      <vt:lpstr>对偶问题的经济解释－影子价格</vt:lpstr>
      <vt:lpstr>对偶问题的经济解释－影子价格</vt:lpstr>
      <vt:lpstr>对偶单纯形法</vt:lpstr>
      <vt:lpstr>对偶单纯形法</vt:lpstr>
      <vt:lpstr>对偶单纯形法</vt:lpstr>
      <vt:lpstr>对偶单纯形法</vt:lpstr>
      <vt:lpstr>对偶单纯形法</vt:lpstr>
      <vt:lpstr>对偶单纯形法</vt:lpstr>
      <vt:lpstr>对偶单纯形法</vt:lpstr>
      <vt:lpstr>对偶单纯形法</vt:lpstr>
      <vt:lpstr>本章小结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运筹学新版本讲义</dc:title>
  <dc:creator>kaki</dc:creator>
  <cp:lastModifiedBy>hxb</cp:lastModifiedBy>
  <cp:revision>1</cp:revision>
  <dcterms:created xsi:type="dcterms:W3CDTF">2004-07-03T00:33:05Z</dcterms:created>
  <dcterms:modified xsi:type="dcterms:W3CDTF">2017-12-20T01:57:35Z</dcterms:modified>
</cp:coreProperties>
</file>