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.xml" ContentType="application/vnd.openxmlformats-officedocument.presentationml.notesSlide+xml"/>
  <Override PartName="/ppt/tags/tag109.xml" ContentType="application/vnd.openxmlformats-officedocument.presentationml.tags+xml"/>
  <Override PartName="/ppt/notesSlides/notesSlide2.xml" ContentType="application/vnd.openxmlformats-officedocument.presentationml.notesSlide+xml"/>
  <Override PartName="/ppt/tags/tag110.xml" ContentType="application/vnd.openxmlformats-officedocument.presentationml.tags+xml"/>
  <Override PartName="/ppt/notesSlides/notesSlide3.xml" ContentType="application/vnd.openxmlformats-officedocument.presentationml.notesSlide+xml"/>
  <Override PartName="/ppt/tags/tag111.xml" ContentType="application/vnd.openxmlformats-officedocument.presentationml.tags+xml"/>
  <Override PartName="/ppt/notesSlides/notesSlide4.xml" ContentType="application/vnd.openxmlformats-officedocument.presentationml.notesSlide+xml"/>
  <Override PartName="/ppt/tags/tag112.xml" ContentType="application/vnd.openxmlformats-officedocument.presentationml.tags+xml"/>
  <Override PartName="/ppt/notesSlides/notesSlide5.xml" ContentType="application/vnd.openxmlformats-officedocument.presentationml.notesSlide+xml"/>
  <Override PartName="/ppt/tags/tag113.xml" ContentType="application/vnd.openxmlformats-officedocument.presentationml.tags+xml"/>
  <Override PartName="/ppt/notesSlides/notesSlide6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9.xml" ContentType="application/vnd.openxmlformats-officedocument.presentationml.notesSlide+xml"/>
  <Override PartName="/ppt/tags/tag137.xml" ContentType="application/vnd.openxmlformats-officedocument.presentationml.tags+xml"/>
  <Override PartName="/ppt/notesSlides/notesSlide10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4.xml" ContentType="application/vnd.openxmlformats-officedocument.presentationml.notesSlide+xml"/>
  <Override PartName="/ppt/tags/tag165.xml" ContentType="application/vnd.openxmlformats-officedocument.presentationml.tags+xml"/>
  <Override PartName="/ppt/notesSlides/notesSlide1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6.xml" ContentType="application/vnd.openxmlformats-officedocument.presentationml.notesSlide+xml"/>
  <Override PartName="/ppt/tags/tag169.xml" ContentType="application/vnd.openxmlformats-officedocument.presentationml.tags+xml"/>
  <Override PartName="/ppt/notesSlides/notesSlide17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8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9.xml" ContentType="application/vnd.openxmlformats-officedocument.presentationml.notesSlide+xml"/>
  <Override PartName="/ppt/tags/tag178.xml" ContentType="application/vnd.openxmlformats-officedocument.presentationml.tags+xml"/>
  <Override PartName="/ppt/notesSlides/notesSlide2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22.xml" ContentType="application/vnd.openxmlformats-officedocument.presentationml.notesSlide+xml"/>
  <Override PartName="/ppt/tags/tag19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9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8.xml" ContentType="application/vnd.openxmlformats-officedocument.presentationml.notesSlide+xml"/>
  <Override PartName="/ppt/tags/tag2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33" r:id="rId3"/>
    <p:sldId id="435" r:id="rId4"/>
    <p:sldId id="437" r:id="rId5"/>
    <p:sldId id="445" r:id="rId6"/>
    <p:sldId id="438" r:id="rId7"/>
    <p:sldId id="345" r:id="rId8"/>
    <p:sldId id="439" r:id="rId9"/>
    <p:sldId id="346" r:id="rId10"/>
    <p:sldId id="461" r:id="rId11"/>
    <p:sldId id="347" r:id="rId12"/>
    <p:sldId id="348" r:id="rId13"/>
    <p:sldId id="383" r:id="rId14"/>
    <p:sldId id="384" r:id="rId15"/>
    <p:sldId id="454" r:id="rId16"/>
    <p:sldId id="385" r:id="rId17"/>
    <p:sldId id="455" r:id="rId18"/>
    <p:sldId id="386" r:id="rId19"/>
    <p:sldId id="431" r:id="rId20"/>
    <p:sldId id="466" r:id="rId21"/>
    <p:sldId id="441" r:id="rId22"/>
    <p:sldId id="350" r:id="rId23"/>
    <p:sldId id="448" r:id="rId24"/>
    <p:sldId id="467" r:id="rId25"/>
    <p:sldId id="460" r:id="rId26"/>
    <p:sldId id="442" r:id="rId27"/>
    <p:sldId id="458" r:id="rId28"/>
    <p:sldId id="447" r:id="rId29"/>
    <p:sldId id="452" r:id="rId30"/>
    <p:sldId id="449" r:id="rId31"/>
    <p:sldId id="457" r:id="rId32"/>
    <p:sldId id="462" r:id="rId33"/>
    <p:sldId id="463" r:id="rId34"/>
    <p:sldId id="464" r:id="rId35"/>
    <p:sldId id="465" r:id="rId3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9" autoAdjust="0"/>
    <p:restoredTop sz="74472" autoAdjust="0"/>
  </p:normalViewPr>
  <p:slideViewPr>
    <p:cSldViewPr>
      <p:cViewPr>
        <p:scale>
          <a:sx n="66" d="100"/>
          <a:sy n="66" d="100"/>
        </p:scale>
        <p:origin x="-2256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FF5F9-A75A-4292-B04A-44CC2131B594}" type="datetimeFigureOut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25E9F-C1C6-4922-9797-EAD7E0FBD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29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4BC54-30A7-45E2-B666-DF41CAD05785}" type="datetimeFigureOut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3398A-DB51-48DB-99A7-215876DE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2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5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Then,</a:t>
            </a:r>
            <a:r>
              <a:rPr lang="en-US" altLang="ko-KR" baseline="0" dirty="0" smtClean="0"/>
              <a:t> we answer the first research question.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We begin with the network-wide statistics of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. </a:t>
            </a:r>
          </a:p>
          <a:p>
            <a:r>
              <a:rPr kumimoji="1" lang="en-US" altLang="ja-JP" baseline="0" dirty="0" smtClean="0"/>
              <a:t>During 51 days 43% of active users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at least once. </a:t>
            </a:r>
          </a:p>
          <a:p>
            <a:r>
              <a:rPr kumimoji="1" lang="en-US" altLang="ja-JP" baseline="0" dirty="0" smtClean="0"/>
              <a:t>The active users are those who have followed or </a:t>
            </a:r>
            <a:r>
              <a:rPr kumimoji="1" lang="en-US" altLang="ja-JP" baseline="0" dirty="0" err="1" smtClean="0"/>
              <a:t>unfollowed</a:t>
            </a:r>
            <a:r>
              <a:rPr kumimoji="1" lang="en-US" altLang="ja-JP" baseline="0" dirty="0" smtClean="0"/>
              <a:t> once during this period.</a:t>
            </a:r>
          </a:p>
          <a:p>
            <a:r>
              <a:rPr kumimoji="1" lang="en-US" altLang="ja-JP" baseline="0" dirty="0" smtClean="0"/>
              <a:t>And on average, people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others about 15 times in each period.</a:t>
            </a:r>
          </a:p>
          <a:p>
            <a:r>
              <a:rPr kumimoji="1" lang="en-US" altLang="ja-JP" baseline="0" dirty="0" smtClean="0"/>
              <a:t>We confirm that people frequently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others.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So, the growth of Twitter networks are not only explained by relationship formation but also relationship breakup together.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-- 7</a:t>
            </a:r>
            <a:r>
              <a:rPr kumimoji="1" lang="ko-KR" altLang="en-US" baseline="0" dirty="0" smtClean="0"/>
              <a:t>분 </a:t>
            </a:r>
            <a:r>
              <a:rPr kumimoji="1" lang="en-US" altLang="ko-KR" baseline="0" dirty="0" smtClean="0"/>
              <a:t>30</a:t>
            </a:r>
            <a:r>
              <a:rPr kumimoji="1" lang="ko-KR" altLang="en-US" baseline="0" dirty="0" smtClean="0"/>
              <a:t>초</a:t>
            </a:r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93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find interesting</a:t>
            </a:r>
            <a:r>
              <a:rPr lang="en-US" altLang="ko-KR" baseline="0" dirty="0" smtClean="0"/>
              <a:t> characteristics such as </a:t>
            </a:r>
            <a:r>
              <a:rPr lang="en-US" altLang="ko-KR" baseline="0" dirty="0" err="1" smtClean="0"/>
              <a:t>burstiness</a:t>
            </a:r>
            <a:r>
              <a:rPr lang="en-US" altLang="ko-KR" baseline="0" dirty="0" smtClean="0"/>
              <a:t>, communication partners, correlation with the number of </a:t>
            </a:r>
            <a:r>
              <a:rPr lang="en-US" altLang="ko-KR" baseline="0" dirty="0" err="1" smtClean="0"/>
              <a:t>followees</a:t>
            </a:r>
            <a:r>
              <a:rPr lang="en-US" altLang="ko-KR" baseline="0" dirty="0" smtClean="0"/>
              <a:t> and </a:t>
            </a:r>
            <a:r>
              <a:rPr lang="en-US" altLang="ko-KR" baseline="0" dirty="0" err="1" smtClean="0"/>
              <a:t>unfollowees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But due to time constraints, we introduce 4 factors correlating with the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behavior in this talk.</a:t>
            </a:r>
            <a:endParaRPr lang="en-US" altLang="ko-KR" dirty="0" smtClean="0"/>
          </a:p>
          <a:p>
            <a:r>
              <a:rPr lang="en-US" altLang="ko-KR" baseline="0" dirty="0" smtClean="0"/>
              <a:t>4 factors are … Whether a relationship is reciprocal, how long a relationship remains, how informative a </a:t>
            </a:r>
            <a:r>
              <a:rPr lang="en-US" altLang="ko-KR" baseline="0" dirty="0" err="1" smtClean="0"/>
              <a:t>followee</a:t>
            </a:r>
            <a:r>
              <a:rPr lang="en-US" altLang="ko-KR" baseline="0" dirty="0" smtClean="0"/>
              <a:t> is and how relationships are overlapped.</a:t>
            </a:r>
          </a:p>
          <a:p>
            <a:r>
              <a:rPr lang="en-US" altLang="ko-KR" baseline="0" dirty="0" smtClean="0"/>
              <a:t>These four factors are not highly correlated w/ each other, so each factor’s influence is not explained by other factors.</a:t>
            </a:r>
          </a:p>
          <a:p>
            <a:r>
              <a:rPr lang="en-US" altLang="ko-KR" baseline="0" dirty="0" smtClean="0"/>
              <a:t>In the next few slides I will explain these factors one by one.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6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is whether a relationship is reciprocal.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Reciprocal follow relationships can bring emotional closeness to both users like friends in other online social networks and thus reduce the likelihood of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unfollow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We observe that the one-way relationship is twice more likely to be broken than the reciprocated relationship.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agreed with our intuition.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and, interestingly, [click] after one of mutual relationship is broken,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broken ratio of remaining relationship becomes much higher.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increasing ratio is observed during our data collection period, so if we enlarge the data collection period, the probability can become much higher.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evidence to show that the reciprocity of relationships has great impact to the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unfollow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behavior.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7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Then, duration of a relationship. </a:t>
            </a:r>
          </a:p>
          <a:p>
            <a:r>
              <a:rPr kumimoji="1" lang="en-US" altLang="ja-JP" dirty="0" smtClean="0"/>
              <a:t>If a user follow others for a long time, the user is less</a:t>
            </a:r>
            <a:r>
              <a:rPr kumimoji="1" lang="en-US" altLang="ja-JP" baseline="0" dirty="0" smtClean="0"/>
              <a:t> likely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them?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To answer this question we have to know when the relationship is created.</a:t>
            </a:r>
          </a:p>
          <a:p>
            <a:r>
              <a:rPr kumimoji="1" lang="en-US" altLang="ja-JP" baseline="0" dirty="0" smtClean="0"/>
              <a:t>But, Twitter does not offer the exact date when one follow others, </a:t>
            </a:r>
          </a:p>
          <a:p>
            <a:r>
              <a:rPr kumimoji="1" lang="en-US" altLang="ja-JP" baseline="0" dirty="0" smtClean="0"/>
              <a:t>Instead, they provide the temporal order of follow relationships in one’s personal network.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20 bins and put each user’s relationships according to the temporal order in personal network and calculate the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unfollow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ratio in each bin. 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find a clear positive trends.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means that the longer the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remains, the less likely that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unfollowed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ja-JP" baseline="0" dirty="0" smtClean="0"/>
              <a:t>People find new </a:t>
            </a:r>
            <a:r>
              <a:rPr kumimoji="1" lang="en-US" altLang="ja-JP" baseline="0" dirty="0" err="1" smtClean="0"/>
              <a:t>followees</a:t>
            </a:r>
            <a:r>
              <a:rPr kumimoji="1" lang="en-US" altLang="ja-JP" baseline="0" dirty="0" smtClean="0"/>
              <a:t> and actively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them.  Relationships stabilize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6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Next is </a:t>
            </a:r>
            <a:r>
              <a:rPr lang="en-US" altLang="ko-KR" dirty="0" err="1" smtClean="0"/>
              <a:t>inFORmativeness</a:t>
            </a:r>
            <a:r>
              <a:rPr lang="en-US" altLang="ko-KR" dirty="0" smtClean="0"/>
              <a:t> of users.</a:t>
            </a:r>
          </a:p>
          <a:p>
            <a:r>
              <a:rPr lang="en-US" altLang="ko-KR" dirty="0" smtClean="0"/>
              <a:t>People can </a:t>
            </a:r>
            <a:r>
              <a:rPr lang="en-US" altLang="ko-KR" dirty="0" err="1" smtClean="0"/>
              <a:t>unfollow</a:t>
            </a:r>
            <a:r>
              <a:rPr lang="en-US" altLang="ko-KR" dirty="0" smtClean="0"/>
              <a:t> others when no longer interested in reading their tweets. </a:t>
            </a:r>
          </a:p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other words, the </a:t>
            </a:r>
            <a:r>
              <a:rPr lang="en-US" altLang="ko-KR" dirty="0" err="1" smtClean="0"/>
              <a:t>informativeness</a:t>
            </a:r>
            <a:r>
              <a:rPr lang="en-US" altLang="ko-KR" dirty="0" smtClean="0"/>
              <a:t> of user’s tweets can be the</a:t>
            </a:r>
          </a:p>
          <a:p>
            <a:r>
              <a:rPr lang="en-US" altLang="ko-KR" dirty="0" smtClean="0"/>
              <a:t>opportunity cost of </a:t>
            </a:r>
            <a:r>
              <a:rPr lang="en-US" altLang="ko-KR" dirty="0" err="1" smtClean="0"/>
              <a:t>unfollowing</a:t>
            </a:r>
            <a:r>
              <a:rPr lang="en-US" altLang="ko-KR" dirty="0" smtClean="0"/>
              <a:t> the user. The most common way to assess the </a:t>
            </a:r>
            <a:r>
              <a:rPr lang="en-US" altLang="ko-KR" dirty="0" err="1" smtClean="0"/>
              <a:t>informativeness</a:t>
            </a:r>
            <a:r>
              <a:rPr lang="en-US" altLang="ko-KR" dirty="0" smtClean="0"/>
              <a:t> of user’s tweets is how many times are </a:t>
            </a:r>
            <a:r>
              <a:rPr lang="en-US" altLang="ko-KR" dirty="0" err="1" smtClean="0"/>
              <a:t>retweeted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favorited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Here we deﬁne </a:t>
            </a:r>
            <a:r>
              <a:rPr lang="en-US" altLang="ko-KR" baseline="0" dirty="0" err="1" smtClean="0"/>
              <a:t>informativeness</a:t>
            </a:r>
            <a:r>
              <a:rPr lang="en-US" altLang="ko-KR" baseline="0" dirty="0" smtClean="0"/>
              <a:t> strictly between a user</a:t>
            </a:r>
          </a:p>
          <a:p>
            <a:r>
              <a:rPr lang="en-US" altLang="ko-KR" baseline="0" dirty="0" smtClean="0"/>
              <a:t>and a </a:t>
            </a:r>
            <a:r>
              <a:rPr lang="en-US" altLang="ko-KR" baseline="0" dirty="0" err="1" smtClean="0"/>
              <a:t>followee</a:t>
            </a:r>
            <a:r>
              <a:rPr lang="en-US" altLang="ko-KR" baseline="0" dirty="0" smtClean="0"/>
              <a:t>; the </a:t>
            </a:r>
            <a:r>
              <a:rPr lang="en-US" altLang="ko-KR" baseline="0" dirty="0" err="1" smtClean="0"/>
              <a:t>informativeness</a:t>
            </a:r>
            <a:r>
              <a:rPr lang="en-US" altLang="ko-KR" baseline="0" dirty="0" smtClean="0"/>
              <a:t> of my </a:t>
            </a:r>
            <a:r>
              <a:rPr lang="en-US" altLang="ko-KR" baseline="0" dirty="0" err="1" smtClean="0"/>
              <a:t>followee</a:t>
            </a:r>
            <a:r>
              <a:rPr lang="en-US" altLang="ko-KR" baseline="0" dirty="0" smtClean="0"/>
              <a:t> to me is</a:t>
            </a:r>
          </a:p>
          <a:p>
            <a:r>
              <a:rPr lang="en-US" altLang="ko-KR" baseline="0" dirty="0" smtClean="0"/>
              <a:t>measured by only my </a:t>
            </a:r>
            <a:r>
              <a:rPr lang="en-US" altLang="ko-KR" baseline="0" dirty="0" err="1" smtClean="0"/>
              <a:t>retweets</a:t>
            </a:r>
            <a:r>
              <a:rPr lang="en-US" altLang="ko-KR" baseline="0" dirty="0" smtClean="0"/>
              <a:t> and favorites.</a:t>
            </a:r>
          </a:p>
          <a:p>
            <a:r>
              <a:rPr lang="en-US" altLang="ko-KR" baseline="0" dirty="0" smtClean="0"/>
              <a:t>So, a user’s </a:t>
            </a:r>
            <a:r>
              <a:rPr lang="en-US" altLang="ko-KR" baseline="0" dirty="0" err="1" smtClean="0"/>
              <a:t>informativess</a:t>
            </a:r>
            <a:r>
              <a:rPr lang="en-US" altLang="ko-KR" baseline="0" dirty="0" smtClean="0"/>
              <a:t> are differently defined to each follower.</a:t>
            </a:r>
          </a:p>
          <a:p>
            <a:r>
              <a:rPr lang="en-US" altLang="ko-KR" baseline="0" dirty="0" smtClean="0"/>
              <a:t>Then we look into the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ratio of relationships involving different number of </a:t>
            </a:r>
            <a:r>
              <a:rPr lang="en-US" altLang="ko-KR" baseline="0" dirty="0" err="1" smtClean="0"/>
              <a:t>retweets</a:t>
            </a:r>
            <a:r>
              <a:rPr lang="en-US" altLang="ko-KR" baseline="0" dirty="0" smtClean="0"/>
              <a:t> and favorites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Compared to the broken ratio of an arbitrary link, </a:t>
            </a:r>
          </a:p>
          <a:p>
            <a:r>
              <a:rPr kumimoji="1" lang="en-US" altLang="ja-JP" baseline="0" dirty="0" smtClean="0"/>
              <a:t>we observe low broken ratio of relationships involving a single favorite or a </a:t>
            </a:r>
            <a:r>
              <a:rPr kumimoji="1" lang="en-US" altLang="ja-JP" baseline="0" dirty="0" err="1" smtClean="0"/>
              <a:t>retweet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If a user </a:t>
            </a:r>
            <a:r>
              <a:rPr kumimoji="1" lang="en-US" altLang="ja-JP" baseline="0" dirty="0" err="1" smtClean="0"/>
              <a:t>retweets</a:t>
            </a:r>
            <a:r>
              <a:rPr kumimoji="1" lang="en-US" altLang="ja-JP" baseline="0" dirty="0" smtClean="0"/>
              <a:t> or favorites other’s tweet at least once, the user are less likely to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them.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This supports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informativeness</a:t>
            </a:r>
            <a:r>
              <a:rPr lang="en-US" altLang="ko-KR" dirty="0" smtClean="0"/>
              <a:t> of user’s tweets is a reason to sustain the follow relationship.</a:t>
            </a:r>
            <a:r>
              <a:rPr lang="en-US" altLang="ko-KR" baseline="0" dirty="0" smtClean="0"/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and </a:t>
            </a:r>
            <a:r>
              <a:rPr kumimoji="1" lang="en-US" altLang="ja-JP" baseline="0" dirty="0" err="1" smtClean="0"/>
              <a:t>retweets</a:t>
            </a:r>
            <a:r>
              <a:rPr kumimoji="1" lang="en-US" altLang="ja-JP" baseline="0" dirty="0" smtClean="0"/>
              <a:t> and favorites are good indicator of user’s </a:t>
            </a:r>
            <a:r>
              <a:rPr kumimoji="1" lang="en-US" altLang="ja-JP" baseline="0" dirty="0" err="1" smtClean="0"/>
              <a:t>informativeness</a:t>
            </a:r>
            <a:r>
              <a:rPr kumimoji="1" lang="en-US" altLang="ja-JP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98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last factor is overlap of relationships.  This is highly correlated</a:t>
            </a:r>
            <a:r>
              <a:rPr lang="en-US" altLang="ko-KR" baseline="0" dirty="0" smtClean="0"/>
              <a:t> with the concept of strong and weak ties.</a:t>
            </a:r>
            <a:endParaRPr lang="en-US" altLang="ko-KR" dirty="0" smtClean="0"/>
          </a:p>
          <a:p>
            <a:r>
              <a:rPr lang="en-US" altLang="ko-KR" dirty="0" smtClean="0"/>
              <a:t>There are various ways for</a:t>
            </a:r>
            <a:r>
              <a:rPr lang="en-US" altLang="ko-KR" baseline="0" dirty="0" smtClean="0"/>
              <a:t> describing</a:t>
            </a:r>
            <a:r>
              <a:rPr lang="en-US" altLang="ko-KR" dirty="0" smtClean="0"/>
              <a:t> tie strength,</a:t>
            </a:r>
            <a:r>
              <a:rPr lang="en-US" altLang="ko-KR" baseline="0" dirty="0" smtClean="0"/>
              <a:t> but intuitively, the strong ties are relationships between people who work, play, or live together.</a:t>
            </a:r>
          </a:p>
          <a:p>
            <a:r>
              <a:rPr lang="en-US" altLang="ko-KR" baseline="0" dirty="0" smtClean="0"/>
              <a:t>So, their relationships are commonly overlapped. But, weak ties are relationships bridging people of the different user community.  </a:t>
            </a:r>
          </a:p>
          <a:p>
            <a:r>
              <a:rPr lang="en-US" altLang="ko-KR" baseline="0" dirty="0" smtClean="0"/>
              <a:t>So, their relationships are not overlapped well.  </a:t>
            </a:r>
          </a:p>
          <a:p>
            <a:r>
              <a:rPr lang="en-US" altLang="ko-KR" baseline="0" dirty="0" smtClean="0"/>
              <a:t>The tie strength can be measured by the overlap of relationships, and a few work have successfully demonstrated it with real 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48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So, we find the correlation between the overlap of neighbors and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ratio of those links.</a:t>
            </a:r>
          </a:p>
          <a:p>
            <a:r>
              <a:rPr kumimoji="1" lang="en-US" altLang="ja-JP" baseline="0" dirty="0" smtClean="0"/>
              <a:t>Up to 0.26 slightly increasing trend, and beyond that the clear negative trend are observed in this figure.</a:t>
            </a:r>
          </a:p>
          <a:p>
            <a:r>
              <a:rPr kumimoji="1" lang="en-US" altLang="ja-JP" baseline="0" dirty="0" smtClean="0"/>
              <a:t>The left part we think there are coming from the mix of hub users and common users. </a:t>
            </a:r>
          </a:p>
          <a:p>
            <a:r>
              <a:rPr kumimoji="1" lang="en-US" altLang="ja-JP" baseline="0" dirty="0" smtClean="0"/>
              <a:t>But the right side of this graph shows the clear sign that strong ties are less likely to be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4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One of important findings is n</a:t>
            </a:r>
            <a:r>
              <a:rPr lang="en-US" altLang="ko-KR" baseline="0" dirty="0" smtClean="0"/>
              <a:t>o interaction cannot </a:t>
            </a:r>
            <a:r>
              <a:rPr lang="en-US" altLang="ko-KR" dirty="0" smtClean="0"/>
              <a:t>be a proxy for </a:t>
            </a:r>
            <a:r>
              <a:rPr lang="en-US" altLang="ko-KR" dirty="0" err="1" smtClean="0"/>
              <a:t>unfollow</a:t>
            </a:r>
            <a:r>
              <a:rPr lang="en-US" altLang="ko-KR" dirty="0" smtClean="0"/>
              <a:t> because</a:t>
            </a:r>
            <a:r>
              <a:rPr lang="en-US" altLang="ko-KR" baseline="0" dirty="0" smtClean="0"/>
              <a:t> of users’ passivity. </a:t>
            </a:r>
          </a:p>
          <a:p>
            <a:r>
              <a:rPr lang="en-US" altLang="ko-KR" dirty="0" smtClean="0"/>
              <a:t>85.6% of links do not involve any single reply, mention, or </a:t>
            </a:r>
            <a:r>
              <a:rPr lang="en-US" altLang="ko-KR" dirty="0" err="1" smtClean="0"/>
              <a:t>retweet</a:t>
            </a:r>
            <a:r>
              <a:rPr lang="en-US" altLang="ko-KR" baseline="0" dirty="0" smtClean="0"/>
              <a:t> and </a:t>
            </a:r>
            <a:r>
              <a:rPr lang="en-US" altLang="ko-KR" dirty="0" smtClean="0"/>
              <a:t>96.3% involve 3 or fewer tweets only.</a:t>
            </a:r>
          </a:p>
          <a:p>
            <a:r>
              <a:rPr lang="en-US" altLang="ko-KR" dirty="0" smtClean="0"/>
              <a:t>So,</a:t>
            </a:r>
            <a:r>
              <a:rPr lang="en-US" altLang="ko-KR" baseline="0" dirty="0" smtClean="0"/>
              <a:t> people just subscribe </a:t>
            </a:r>
            <a:r>
              <a:rPr lang="en-US" altLang="ko-KR" baseline="0" dirty="0" err="1" smtClean="0"/>
              <a:t>followees</a:t>
            </a:r>
            <a:r>
              <a:rPr lang="en-US" altLang="ko-KR" baseline="0" dirty="0" smtClean="0"/>
              <a:t>’ tweets </a:t>
            </a:r>
            <a:r>
              <a:rPr lang="en-US" altLang="ko-KR" baseline="0" dirty="0" err="1" smtClean="0"/>
              <a:t>passsively</a:t>
            </a:r>
            <a:r>
              <a:rPr lang="en-US" altLang="ko-KR" baseline="0" dirty="0" smtClean="0"/>
              <a:t> through the one-way relationship.</a:t>
            </a:r>
          </a:p>
          <a:p>
            <a:r>
              <a:rPr lang="en-US" altLang="ko-KR" baseline="0" dirty="0" smtClean="0"/>
              <a:t>This finding clearly shows why the explicit notion of relationship breakup, here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, is important for the quantitative study.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0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Building and breaking up a relationship are two basic processes</a:t>
            </a:r>
            <a:r>
              <a:rPr kumimoji="1" lang="en-US" altLang="ja-JP" baseline="0" dirty="0" smtClean="0"/>
              <a:t> in social network evolution.</a:t>
            </a:r>
          </a:p>
          <a:p>
            <a:r>
              <a:rPr kumimoji="1" lang="en-US" altLang="ja-JP" baseline="0" dirty="0" smtClean="0"/>
              <a:t>They explain growth and shrinkage of social networks.</a:t>
            </a:r>
          </a:p>
          <a:p>
            <a:r>
              <a:rPr kumimoji="1" lang="en-US" altLang="ja-JP" baseline="0" dirty="0" smtClean="0"/>
              <a:t>But people talk about relationship </a:t>
            </a:r>
            <a:r>
              <a:rPr kumimoji="1" lang="en-US" altLang="ja-JP" baseline="0" dirty="0" err="1" smtClean="0"/>
              <a:t>buildling</a:t>
            </a:r>
            <a:r>
              <a:rPr kumimoji="1" lang="en-US" altLang="ja-JP" baseline="0" dirty="0" smtClean="0"/>
              <a:t> only.</a:t>
            </a:r>
          </a:p>
          <a:p>
            <a:r>
              <a:rPr kumimoji="1" lang="en-US" altLang="ja-JP" baseline="0" dirty="0" smtClean="0"/>
              <a:t>On Facebook, we often take the recommendations from “People you may know” section.</a:t>
            </a:r>
          </a:p>
          <a:p>
            <a:r>
              <a:rPr kumimoji="1" lang="en-US" altLang="ja-JP" baseline="0" dirty="0" smtClean="0"/>
              <a:t>[CLICK] But we haven’t seen a feature like “Friend you are to break up soon”</a:t>
            </a:r>
          </a:p>
          <a:p>
            <a:r>
              <a:rPr kumimoji="1" lang="en-US" altLang="ja-JP" baseline="0" dirty="0" smtClean="0"/>
              <a:t>Not only in OSNs but also in other domains</a:t>
            </a:r>
          </a:p>
          <a:p>
            <a:r>
              <a:rPr kumimoji="1" lang="en-US" altLang="ja-JP" baseline="0" dirty="0" smtClean="0"/>
              <a:t>we talk about relationship establishment but not about breakup.</a:t>
            </a:r>
          </a:p>
          <a:p>
            <a:r>
              <a:rPr kumimoji="1" lang="en-US" altLang="ja-JP" baseline="0" dirty="0" smtClean="0"/>
              <a:t>Why?</a:t>
            </a:r>
          </a:p>
          <a:p>
            <a:r>
              <a:rPr kumimoji="1" lang="en-US" altLang="ja-JP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0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Then we answer the second question. About user’s motivation behind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unfollow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For user interviews we recruited 22 participants by word-of-mouth.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11 males and females and various range of # of followers, </a:t>
            </a:r>
            <a:r>
              <a:rPr kumimoji="1" lang="en-US" altLang="ja-JP" baseline="0" dirty="0" err="1" smtClean="0"/>
              <a:t>followees</a:t>
            </a:r>
            <a:r>
              <a:rPr kumimoji="1" lang="en-US" altLang="ja-JP" baseline="0" dirty="0" smtClean="0"/>
              <a:t>, and periods of using twitter.</a:t>
            </a:r>
            <a:endParaRPr kumimoji="1" lang="ja-JP" altLang="en-US" dirty="0" smtClean="0"/>
          </a:p>
          <a:p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interview is semi-structured, so the question is fixed and participants freely answer and we throw the follow up question.</a:t>
            </a:r>
          </a:p>
          <a:p>
            <a:r>
              <a:rPr kumimoji="1" lang="en-US" altLang="ja-JP" baseline="0" dirty="0" smtClean="0"/>
              <a:t>The interview is conducted either by online messengers or face-to-face communication.</a:t>
            </a: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8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And we ask questions about the experience of </a:t>
            </a:r>
            <a:r>
              <a:rPr kumimoji="1" lang="en-US" altLang="ja-JP" dirty="0" err="1" smtClean="0"/>
              <a:t>unfollow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unfriend</a:t>
            </a:r>
            <a:r>
              <a:rPr kumimoji="1" lang="en-US" altLang="ja-JP" dirty="0" smtClean="0"/>
              <a:t> in Facebook,</a:t>
            </a:r>
            <a:r>
              <a:rPr kumimoji="1" lang="en-US" altLang="ja-JP" baseline="0" dirty="0" smtClean="0"/>
              <a:t> the purpose of using Twitter, … and some other things.</a:t>
            </a:r>
          </a:p>
          <a:p>
            <a:r>
              <a:rPr kumimoji="1" lang="en-US" altLang="ja-JP" baseline="0" dirty="0" smtClean="0"/>
              <a:t>But we cover top reasons in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here. </a:t>
            </a:r>
          </a:p>
          <a:p>
            <a:r>
              <a:rPr kumimoji="1" lang="en-US" altLang="ja-JP" baseline="0" dirty="0" smtClean="0"/>
              <a:t>People don’t like burst tweets, tweets about uninteresting topics, about mundane details of daily life and about political issues.</a:t>
            </a:r>
          </a:p>
          <a:p>
            <a:r>
              <a:rPr kumimoji="1" lang="en-US" altLang="ja-JP" baseline="0" dirty="0" smtClean="0"/>
              <a:t>Even celebrities or close friends, people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them when they created burst tweets.</a:t>
            </a:r>
          </a:p>
          <a:p>
            <a:r>
              <a:rPr kumimoji="1" lang="en-US" altLang="ja-JP" baseline="0" dirty="0" smtClean="0"/>
              <a:t>and, people are annoyed by the automatically generated tweets, such as foursquare, along the weak tie.</a:t>
            </a:r>
          </a:p>
          <a:p>
            <a:r>
              <a:rPr kumimoji="1" lang="en-US" altLang="ja-JP" baseline="0" dirty="0" smtClean="0"/>
              <a:t>Some of them are interested in location information of close friends but not weak ties.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1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interviews suggest UI</a:t>
            </a:r>
            <a:r>
              <a:rPr lang="en-US" altLang="ko-KR" baseline="0" dirty="0" smtClean="0"/>
              <a:t> improvements to filter and list tweets.</a:t>
            </a:r>
          </a:p>
          <a:p>
            <a:r>
              <a:rPr lang="en-US" altLang="ko-KR" dirty="0" smtClean="0"/>
              <a:t>With a n interface</a:t>
            </a:r>
            <a:r>
              <a:rPr lang="en-US" altLang="ko-KR" baseline="0" dirty="0" smtClean="0"/>
              <a:t> such as the folding feature,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We can relieve the burden</a:t>
            </a:r>
            <a:r>
              <a:rPr lang="en-US" altLang="ko-KR" baseline="0" dirty="0" smtClean="0"/>
              <a:t> of b</a:t>
            </a:r>
            <a:r>
              <a:rPr lang="en-US" altLang="ko-KR" dirty="0" smtClean="0"/>
              <a:t>urst tweets, automatically generated tweets, or political tweets,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69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And our work </a:t>
            </a:r>
            <a:r>
              <a:rPr kumimoji="1" lang="en-US" altLang="ja-JP" smtClean="0"/>
              <a:t>can</a:t>
            </a:r>
            <a:r>
              <a:rPr kumimoji="1" lang="en-US" altLang="ja-JP" baseline="0" smtClean="0"/>
              <a:t> apply </a:t>
            </a:r>
            <a:r>
              <a:rPr kumimoji="1" lang="en-US" altLang="ja-JP" baseline="0" dirty="0" smtClean="0"/>
              <a:t>to the theoretical models for </a:t>
            </a:r>
            <a:r>
              <a:rPr kumimoji="1" lang="en-US" altLang="ja-JP" baseline="0" smtClean="0"/>
              <a:t>network evolution.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1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Prior to summary, we’d like</a:t>
            </a:r>
            <a:r>
              <a:rPr lang="en-US" altLang="ko-KR" baseline="0" dirty="0" smtClean="0"/>
              <a:t> to</a:t>
            </a:r>
            <a:r>
              <a:rPr lang="en-US" altLang="ko-KR" dirty="0" smtClean="0"/>
              <a:t> clearly mention what we have done and what we have not.</a:t>
            </a:r>
          </a:p>
          <a:p>
            <a:r>
              <a:rPr lang="en-US" altLang="ko-KR" dirty="0" smtClean="0"/>
              <a:t>In this</a:t>
            </a:r>
            <a:r>
              <a:rPr lang="en-US" altLang="ko-KR" baseline="0" dirty="0" smtClean="0"/>
              <a:t> work w</a:t>
            </a:r>
            <a:r>
              <a:rPr lang="en-US" altLang="ko-KR" dirty="0" smtClean="0"/>
              <a:t>e</a:t>
            </a:r>
            <a:r>
              <a:rPr lang="en-US" altLang="ko-KR" baseline="0" dirty="0" smtClean="0"/>
              <a:t> look into a single population only. so </a:t>
            </a:r>
            <a:r>
              <a:rPr lang="en-US" altLang="ko-KR" dirty="0" smtClean="0"/>
              <a:t>we need corroborating evidence to support our findings for generalization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other point is about the nature of online relationship.</a:t>
            </a:r>
          </a:p>
          <a:p>
            <a:r>
              <a:rPr lang="en-US" altLang="ko-KR" baseline="0" dirty="0" smtClean="0"/>
              <a:t>The follow relationship is not equal to social friendship, and also is different from friends in other OSN.</a:t>
            </a:r>
          </a:p>
          <a:p>
            <a:r>
              <a:rPr lang="en-US" altLang="ko-KR" baseline="0" dirty="0" smtClean="0"/>
              <a:t>In our previous work we show Twitter is more like information sharing network rather than social network.</a:t>
            </a:r>
          </a:p>
          <a:p>
            <a:r>
              <a:rPr lang="en-US" altLang="ko-KR" baseline="0" dirty="0" smtClean="0"/>
              <a:t>So, for applying our findings to other OSNs we need more data from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37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summary, </a:t>
            </a:r>
            <a:r>
              <a:rPr kumimoji="1" lang="en-US" altLang="ja-JP" dirty="0" err="1" smtClean="0"/>
              <a:t>unfollow</a:t>
            </a:r>
            <a:r>
              <a:rPr kumimoji="1" lang="en-US" altLang="ja-JP" baseline="0" dirty="0" smtClean="0"/>
              <a:t> is a clear sign of breaking a relationship. </a:t>
            </a:r>
          </a:p>
          <a:p>
            <a:r>
              <a:rPr kumimoji="1" lang="en-US" altLang="ja-JP" baseline="0" dirty="0" smtClean="0"/>
              <a:t>none of interaction is not a good indicator of breaking a relationship due to user’s passivity in Twitter.</a:t>
            </a:r>
          </a:p>
          <a:p>
            <a:r>
              <a:rPr kumimoji="1" lang="en-US" altLang="ja-JP" baseline="0" dirty="0" smtClean="0"/>
              <a:t>And This is the first study of the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behavior.  </a:t>
            </a:r>
          </a:p>
          <a:p>
            <a:r>
              <a:rPr kumimoji="1" lang="en-US" altLang="ja-JP" baseline="0" dirty="0" smtClean="0"/>
              <a:t>through quantitative and qualitative analysis we revel four factors correlating with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, reciprocity, duration, </a:t>
            </a:r>
            <a:r>
              <a:rPr kumimoji="1" lang="en-US" altLang="ja-JP" baseline="0" dirty="0" err="1" smtClean="0"/>
              <a:t>informativeness</a:t>
            </a:r>
            <a:r>
              <a:rPr kumimoji="1" lang="en-US" altLang="ja-JP" baseline="0" dirty="0" smtClean="0"/>
              <a:t>, and relationship overlap, and motivation behind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69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67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confirmed</a:t>
            </a:r>
            <a:r>
              <a:rPr kumimoji="1" lang="en-US" altLang="ja-JP" baseline="0" dirty="0" smtClean="0"/>
              <a:t> the interview results by data. </a:t>
            </a:r>
          </a:p>
          <a:p>
            <a:r>
              <a:rPr kumimoji="1" lang="en-US" altLang="ja-JP" baseline="0" dirty="0" smtClean="0"/>
              <a:t>Interestingly, for all users, we can’t observe any significant correlation trends.</a:t>
            </a:r>
          </a:p>
          <a:p>
            <a:r>
              <a:rPr kumimoji="1" lang="en-US" altLang="ja-JP" baseline="0" dirty="0" smtClean="0"/>
              <a:t>But, focusing on those who have lower than 200 </a:t>
            </a:r>
            <a:r>
              <a:rPr kumimoji="1" lang="en-US" altLang="ja-JP" baseline="0" dirty="0" err="1" smtClean="0"/>
              <a:t>followees</a:t>
            </a:r>
            <a:r>
              <a:rPr kumimoji="1" lang="en-US" altLang="ja-JP" baseline="0" dirty="0" smtClean="0"/>
              <a:t>, we have a high </a:t>
            </a:r>
            <a:r>
              <a:rPr kumimoji="1" lang="en-US" altLang="ja-JP" baseline="0" dirty="0" err="1" smtClean="0"/>
              <a:t>corerlation</a:t>
            </a:r>
            <a:r>
              <a:rPr kumimoji="1" lang="en-US" altLang="ja-JP" baseline="0" dirty="0" smtClean="0"/>
              <a:t> between the number of written tweets and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ratio.</a:t>
            </a:r>
          </a:p>
          <a:p>
            <a:r>
              <a:rPr kumimoji="1" lang="en-US" altLang="ja-JP" baseline="0" dirty="0" smtClean="0"/>
              <a:t>This implies that users have many </a:t>
            </a:r>
            <a:r>
              <a:rPr kumimoji="1" lang="en-US" altLang="ja-JP" baseline="0" dirty="0" err="1" smtClean="0"/>
              <a:t>followees</a:t>
            </a:r>
            <a:r>
              <a:rPr kumimoji="1" lang="en-US" altLang="ja-JP" baseline="0" dirty="0" smtClean="0"/>
              <a:t> … they do not care the burst tweets.  Probably, it is because they do not read tweets in their timeline, but they use list feature or Read only mentions.</a:t>
            </a:r>
          </a:p>
          <a:p>
            <a:r>
              <a:rPr kumimoji="1" lang="en-US" altLang="ja-JP" baseline="0" dirty="0" smtClean="0"/>
              <a:t>In this work, we quantitatively and qualitative analyze the dynamics of relationships through relationship dissolution.</a:t>
            </a:r>
          </a:p>
          <a:p>
            <a:r>
              <a:rPr kumimoji="1" lang="en-US" altLang="ja-JP" baseline="0" dirty="0" smtClean="0"/>
              <a:t>Although relationship dissolution has been largely ignored, but we found it frequently occurs and it is not predicted by a proxy such as the volume of activity.</a:t>
            </a:r>
          </a:p>
          <a:p>
            <a:r>
              <a:rPr kumimoji="1" lang="en-US" altLang="ja-JP" baseline="0" dirty="0" smtClean="0"/>
              <a:t>Now we collaborated with sociologists for finding some theory developed in sociology that can explain our findings.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0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Because it’s hard</a:t>
            </a:r>
            <a:r>
              <a:rPr lang="en-US" altLang="ko-KR" baseline="0" dirty="0" smtClean="0"/>
              <a:t> to get data about breakups.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It’s easy to define and capture relationship establishments.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OSNs, or by paper co-authorships or in phone call logs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contrast it is very hard to define and capture a breakup.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What is the sign of breakup in a phone call log?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OSNs people can cancel the friend request and break existing online friend relationships.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But they mostly don’t.  The online relationships remain mostly rigid without actual interaction due to cyber etiquette.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0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Therefore,</a:t>
            </a:r>
            <a:r>
              <a:rPr lang="en-US" altLang="ko-KR" baseline="0" dirty="0" smtClean="0"/>
              <a:t> researchers have been using proxies for relationship breakups</a:t>
            </a:r>
          </a:p>
          <a:p>
            <a:r>
              <a:rPr lang="en-US" altLang="ko-KR" baseline="0" dirty="0" smtClean="0"/>
              <a:t>One widely used proxy is the disappearance of interaction.</a:t>
            </a:r>
          </a:p>
          <a:p>
            <a:r>
              <a:rPr lang="en-US" altLang="ko-KR" baseline="0" dirty="0" smtClean="0"/>
              <a:t>Let’s take the email as an example.</a:t>
            </a:r>
          </a:p>
          <a:p>
            <a:r>
              <a:rPr lang="en-US" altLang="ko-KR" baseline="0" dirty="0" smtClean="0"/>
              <a:t>Alice and bob had frequently exchanged e-mails. At some points they stopped.</a:t>
            </a:r>
          </a:p>
          <a:p>
            <a:r>
              <a:rPr lang="en-US" altLang="ko-KR" baseline="0" dirty="0" smtClean="0"/>
              <a:t>Then, is that relationship broken?  The answer is yes or no.</a:t>
            </a:r>
          </a:p>
          <a:p>
            <a:r>
              <a:rPr lang="en-US" altLang="ko-KR" baseline="0" dirty="0" smtClean="0"/>
              <a:t>[CLICK] In this case, actually they were doing instant messaging. </a:t>
            </a:r>
          </a:p>
          <a:p>
            <a:r>
              <a:rPr lang="en-US" altLang="ko-KR" baseline="0" dirty="0" smtClean="0"/>
              <a:t>So, a proxy is not always accurate.</a:t>
            </a:r>
          </a:p>
          <a:p>
            <a:r>
              <a:rPr lang="en-US" altLang="ko-KR" baseline="0" dirty="0" smtClean="0"/>
              <a:t>The problem is: the disappearance of interaction in a single </a:t>
            </a:r>
            <a:r>
              <a:rPr lang="en-US" altLang="ko-KR" baseline="0" dirty="0" err="1" smtClean="0"/>
              <a:t>comm</a:t>
            </a:r>
            <a:r>
              <a:rPr lang="en-US" altLang="ko-KR" baseline="0" dirty="0" smtClean="0"/>
              <a:t> channel does not guarantee the intentional action of breaking a relationship.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1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this work we focus on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in Twitter.</a:t>
            </a:r>
          </a:p>
          <a:p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is an intentional action to break a one-way relationship.</a:t>
            </a:r>
          </a:p>
          <a:p>
            <a:r>
              <a:rPr lang="en-US" altLang="ko-KR" baseline="0" dirty="0" smtClean="0"/>
              <a:t>It doesn’t require an approval.</a:t>
            </a:r>
          </a:p>
          <a:p>
            <a:r>
              <a:rPr lang="en-US" altLang="ko-KR" baseline="0" dirty="0" smtClean="0"/>
              <a:t>And Twitter does not notify the </a:t>
            </a:r>
            <a:r>
              <a:rPr lang="en-US" altLang="ko-KR" baseline="0" dirty="0" err="1" smtClean="0"/>
              <a:t>unfollowed</a:t>
            </a:r>
            <a:r>
              <a:rPr lang="en-US" altLang="ko-KR" baseline="0" dirty="0" smtClean="0"/>
              <a:t> who just </a:t>
            </a:r>
            <a:r>
              <a:rPr lang="en-US" altLang="ko-KR" baseline="0" dirty="0" err="1" smtClean="0"/>
              <a:t>unfollowed</a:t>
            </a:r>
            <a:r>
              <a:rPr lang="en-US" altLang="ko-KR" baseline="0" dirty="0" smtClean="0"/>
              <a:t> him or her.</a:t>
            </a:r>
          </a:p>
          <a:p>
            <a:r>
              <a:rPr lang="en-US" altLang="ko-KR" baseline="0" dirty="0" smtClean="0"/>
              <a:t>People don’t have to worry about cyber etiquette.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5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raise</a:t>
            </a:r>
            <a:r>
              <a:rPr lang="en-US" altLang="ko-KR" baseline="0" dirty="0" smtClean="0"/>
              <a:t> two research questions.</a:t>
            </a:r>
          </a:p>
          <a:p>
            <a:r>
              <a:rPr lang="en-US" altLang="ko-KR" baseline="0" dirty="0" smtClean="0"/>
              <a:t>One is what characters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has. </a:t>
            </a:r>
          </a:p>
          <a:p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has been not fully studied, so we’d like to </a:t>
            </a:r>
            <a:r>
              <a:rPr lang="en-US" altLang="ko-KR" baseline="0" dirty="0" err="1" smtClean="0"/>
              <a:t>charactierize</a:t>
            </a:r>
            <a:r>
              <a:rPr lang="en-US" altLang="ko-KR" baseline="0" dirty="0" smtClean="0"/>
              <a:t> the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behavior.</a:t>
            </a:r>
          </a:p>
          <a:p>
            <a:r>
              <a:rPr lang="en-US" altLang="ko-KR" baseline="0" dirty="0" smtClean="0"/>
              <a:t>The second question is about </a:t>
            </a:r>
            <a:r>
              <a:rPr lang="en-US" altLang="ko-KR" baseline="0" dirty="0" err="1" smtClean="0"/>
              <a:t>motivaiton</a:t>
            </a:r>
            <a:r>
              <a:rPr lang="en-US" altLang="ko-KR" baseline="0" dirty="0" smtClean="0"/>
              <a:t>. Why people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others.</a:t>
            </a:r>
          </a:p>
          <a:p>
            <a:r>
              <a:rPr lang="en-US" altLang="ko-KR" baseline="0" dirty="0" smtClean="0"/>
              <a:t>Through interviews we find answers for this question.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The first challenge in data collection is how to sample.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In the last year our previous work collect the near-complete Twitter networks but </a:t>
            </a:r>
          </a:p>
          <a:p>
            <a:r>
              <a:rPr kumimoji="1" lang="en-US" altLang="ja-JP" baseline="0" dirty="0" smtClean="0"/>
              <a:t>Twitter now has more than 250M users and we cannot get data about the entire Twitter with our limited resources.</a:t>
            </a:r>
          </a:p>
          <a:p>
            <a:r>
              <a:rPr kumimoji="1" lang="en-US" altLang="ja-JP" baseline="0" dirty="0" smtClean="0"/>
              <a:t>Because cultural belief about relationship can affect the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behavior, we had to pick a set of users in the same cultural context.</a:t>
            </a:r>
          </a:p>
          <a:p>
            <a:r>
              <a:rPr kumimoji="1" lang="en-US" altLang="ja-JP" baseline="0" dirty="0" smtClean="0"/>
              <a:t>We chose to collection data about Korean Twitter users for our familiarity with the language and culture.</a:t>
            </a:r>
          </a:p>
          <a:p>
            <a:r>
              <a:rPr kumimoji="1" lang="en-US" altLang="ja-JP" baseline="0" dirty="0" smtClean="0"/>
              <a:t>We detect 1.2M Korean users if they use Korean in tweets, bios, locations or names.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%If we take a random set of users, then the motivations behind </a:t>
            </a:r>
            <a:r>
              <a:rPr kumimoji="1" lang="en-US" altLang="ja-JP" baseline="0" dirty="0" err="1" smtClean="0"/>
              <a:t>unfollow</a:t>
            </a:r>
            <a:r>
              <a:rPr kumimoji="1" lang="en-US" altLang="ja-JP" baseline="0" dirty="0" smtClean="0"/>
              <a:t> cannot be interpreted within the same cultural context.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1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second challenge is to obtain</a:t>
            </a:r>
            <a:r>
              <a:rPr lang="en-US" altLang="ko-KR" baseline="0" dirty="0" smtClean="0"/>
              <a:t> the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records.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Except</a:t>
            </a:r>
            <a:r>
              <a:rPr lang="en-US" altLang="ko-KR" baseline="0" dirty="0" smtClean="0"/>
              <a:t> the period experiencing server problems we collect daily snapshots of 1.2M users follow network during 51 days.</a:t>
            </a:r>
          </a:p>
          <a:p>
            <a:r>
              <a:rPr lang="en-US" altLang="ko-KR" baseline="0" dirty="0" smtClean="0"/>
              <a:t>And we compare two </a:t>
            </a:r>
            <a:r>
              <a:rPr lang="en-US" altLang="ko-KR" baseline="0" dirty="0" err="1" smtClean="0"/>
              <a:t>temporaility</a:t>
            </a:r>
            <a:r>
              <a:rPr lang="en-US" altLang="ko-KR" baseline="0" dirty="0" smtClean="0"/>
              <a:t> consecutive daily snapshots of follow networks and detect removed relationships.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So, the time resolution for recording </a:t>
            </a:r>
            <a:r>
              <a:rPr lang="en-US" altLang="ko-KR" baseline="0" dirty="0" err="1" smtClean="0"/>
              <a:t>unfollow</a:t>
            </a:r>
            <a:r>
              <a:rPr lang="en-US" altLang="ko-KR" baseline="0" dirty="0" smtClean="0"/>
              <a:t> is a single day.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1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Korean follow network is consistently growing.</a:t>
            </a:r>
          </a:p>
          <a:p>
            <a:r>
              <a:rPr kumimoji="1" lang="en-US" altLang="ja-JP" dirty="0" smtClean="0"/>
              <a:t>From</a:t>
            </a:r>
            <a:r>
              <a:rPr kumimoji="1" lang="en-US" altLang="ja-JP" baseline="0" dirty="0" smtClean="0"/>
              <a:t> the perspective of # of users, reciprocity, and </a:t>
            </a:r>
            <a:r>
              <a:rPr kumimoji="1" lang="en-US" altLang="ja-JP" baseline="0" dirty="0" err="1" smtClean="0"/>
              <a:t>avg</a:t>
            </a:r>
            <a:r>
              <a:rPr kumimoji="1" lang="en-US" altLang="ja-JP" baseline="0" dirty="0" smtClean="0"/>
              <a:t> # of </a:t>
            </a:r>
            <a:r>
              <a:rPr kumimoji="1" lang="en-US" altLang="ja-JP" baseline="0" dirty="0" err="1" smtClean="0"/>
              <a:t>followees</a:t>
            </a:r>
            <a:r>
              <a:rPr kumimoji="1" lang="en-US" altLang="ja-JP" baseline="0" dirty="0" smtClean="0"/>
              <a:t> we observe the consistently increasing trends.</a:t>
            </a:r>
          </a:p>
          <a:p>
            <a:r>
              <a:rPr kumimoji="1" lang="en-US" altLang="ja-JP" baseline="0" dirty="0" smtClean="0"/>
              <a:t>So, we observe the phenomena of breaking a relationship in growing network not shrinking network.</a:t>
            </a:r>
          </a:p>
          <a:p>
            <a:r>
              <a:rPr kumimoji="1" lang="en-US" altLang="ja-JP" baseline="0" dirty="0" smtClean="0"/>
              <a:t>- 6</a:t>
            </a:r>
            <a:r>
              <a:rPr kumimoji="1" lang="ko-KR" altLang="en-US" baseline="0" dirty="0" smtClean="0"/>
              <a:t>분 </a:t>
            </a:r>
            <a:r>
              <a:rPr kumimoji="1" lang="en-US" altLang="ko-KR" baseline="0" dirty="0" smtClean="0"/>
              <a:t>30</a:t>
            </a:r>
            <a:r>
              <a:rPr kumimoji="1" lang="ko-KR" altLang="en-US" baseline="0" dirty="0" smtClean="0"/>
              <a:t>초 </a:t>
            </a:r>
            <a:r>
              <a:rPr kumimoji="1" lang="en-US" altLang="ko-KR" baseline="0" dirty="0" smtClean="0"/>
              <a:t>-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3398A-DB51-48DB-99A7-215876DE3E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0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82.xml"/><Relationship Id="rId2" Type="http://schemas.openxmlformats.org/officeDocument/2006/relationships/tags" Target="../tags/tag8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tags" Target="../tags/tag92.xml"/><Relationship Id="rId6" Type="http://schemas.openxmlformats.org/officeDocument/2006/relationships/tags" Target="../tags/tag93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4" Type="http://schemas.openxmlformats.org/officeDocument/2006/relationships/tags" Target="../tags/tag102.xml"/><Relationship Id="rId5" Type="http://schemas.openxmlformats.org/officeDocument/2006/relationships/tags" Target="../tags/tag10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99.xml"/><Relationship Id="rId2" Type="http://schemas.openxmlformats.org/officeDocument/2006/relationships/tags" Target="../tags/tag10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68FB853-8B57-4FBC-9181-95A2C720B8A9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1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1124745"/>
            <a:ext cx="7992888" cy="1368152"/>
          </a:xfrm>
          <a:solidFill>
            <a:srgbClr val="0070C0"/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3184" y="2910768"/>
            <a:ext cx="7772400" cy="2736304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6810A01-3362-4D1F-A6F7-868AA42E5B88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A42782C-A7E4-48EE-9427-6B53A2438360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4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30120F0-A8D8-4D0E-96C7-5051960F067D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0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AB6BD3D-F722-444C-B046-B584E34D8F3A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6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F0B0B79-F13E-49AF-A817-581C6BAAC9CF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8317D49-1B47-4DAC-B123-75BE39B3F775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25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D114D4C-34F5-46D4-B07E-D19679BF2F69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8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5698BBB-DC70-44CD-9CB3-03CA22143738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35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42E9A92-CA53-49EA-A426-05341584C749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1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512" y="1268761"/>
            <a:ext cx="8712968" cy="4824536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8F5DEEC0-ED4D-4E5E-8261-BFCE04475EC2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08AD876-7BB9-4B0A-9A77-E6287E451D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>
            <p:custDataLst>
              <p:tags r:id="rId5"/>
            </p:custDataLst>
          </p:nvPr>
        </p:nvSpPr>
        <p:spPr>
          <a:xfrm>
            <a:off x="0" y="188640"/>
            <a:ext cx="9144000" cy="72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512" y="188640"/>
            <a:ext cx="8712968" cy="7200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512" y="1268761"/>
            <a:ext cx="8712968" cy="4824536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C2E4B62B-D484-4A77-9C0B-79B946E6C91D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08AD876-7BB9-4B0A-9A77-E6287E451D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>
            <p:custDataLst>
              <p:tags r:id="rId5"/>
            </p:custDataLst>
          </p:nvPr>
        </p:nvSpPr>
        <p:spPr>
          <a:xfrm>
            <a:off x="0" y="188640"/>
            <a:ext cx="914400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512" y="188640"/>
            <a:ext cx="8712968" cy="7200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5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512" y="1268761"/>
            <a:ext cx="8712968" cy="4824536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F9832049-2B5E-44C5-B1E9-A7C61BA0C790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08AD876-7BB9-4B0A-9A77-E6287E451D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>
            <p:custDataLst>
              <p:tags r:id="rId5"/>
            </p:custDataLst>
          </p:nvPr>
        </p:nvSpPr>
        <p:spPr>
          <a:xfrm>
            <a:off x="0" y="188640"/>
            <a:ext cx="914400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512" y="188640"/>
            <a:ext cx="8712968" cy="7200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5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512" y="1268761"/>
            <a:ext cx="8712968" cy="4824536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B3637249-5082-42F8-A3AE-E603057D1334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08AD876-7BB9-4B0A-9A77-E6287E451D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>
            <p:custDataLst>
              <p:tags r:id="rId5"/>
            </p:custDataLst>
          </p:nvPr>
        </p:nvSpPr>
        <p:spPr>
          <a:xfrm>
            <a:off x="0" y="188640"/>
            <a:ext cx="9144000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512" y="188640"/>
            <a:ext cx="8712968" cy="7200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512" y="1268761"/>
            <a:ext cx="8712968" cy="4824536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EE1F7B5B-3FAA-43C3-8395-1B1EAB71519D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08AD876-7BB9-4B0A-9A77-E6287E451D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>
            <p:custDataLst>
              <p:tags r:id="rId5"/>
            </p:custDataLst>
          </p:nvPr>
        </p:nvSpPr>
        <p:spPr>
          <a:xfrm>
            <a:off x="0" y="188640"/>
            <a:ext cx="9144000" cy="72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512" y="188640"/>
            <a:ext cx="8712968" cy="7200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5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1124745"/>
            <a:ext cx="7992888" cy="1368152"/>
          </a:xfrm>
          <a:solidFill>
            <a:srgbClr val="FF0000"/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3184" y="2910768"/>
            <a:ext cx="7772400" cy="2736304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FF0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AF828F-A499-459D-83CC-9F5AFF1EB9A2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4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1124745"/>
            <a:ext cx="7992888" cy="1368152"/>
          </a:xfrm>
          <a:solidFill>
            <a:srgbClr val="FFC000"/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3184" y="2910768"/>
            <a:ext cx="7772400" cy="2736304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AFE87E-9085-4514-9642-F36025DF299E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1124745"/>
            <a:ext cx="7992888" cy="1368152"/>
          </a:xfrm>
          <a:solidFill>
            <a:srgbClr val="00B050"/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3184" y="2910768"/>
            <a:ext cx="7772400" cy="2736304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00B05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99F6203-BCBC-43CA-BB6D-27F64638C594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1.xml"/><Relationship Id="rId21" Type="http://schemas.openxmlformats.org/officeDocument/2006/relationships/tags" Target="../tags/tag2.xml"/><Relationship Id="rId22" Type="http://schemas.openxmlformats.org/officeDocument/2006/relationships/tags" Target="../tags/tag3.xml"/><Relationship Id="rId23" Type="http://schemas.openxmlformats.org/officeDocument/2006/relationships/tags" Target="../tags/tag4.xml"/><Relationship Id="rId24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fld id="{A9D0E674-4F75-4B34-82FE-C4A2715DA693}" type="datetime1">
              <a:rPr lang="ko-KR" altLang="en-US" smtClean="0"/>
              <a:t>5/10/11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fld id="{908AD876-7BB9-4B0A-9A77-E6287E451D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6" r:id="rId6"/>
    <p:sldLayoutId id="2147483651" r:id="rId7"/>
    <p:sldLayoutId id="2147483660" r:id="rId8"/>
    <p:sldLayoutId id="2147483661" r:id="rId9"/>
    <p:sldLayoutId id="2147483662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34" charset="0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tags" Target="../tags/tag107.xml"/><Relationship Id="rId5" Type="http://schemas.openxmlformats.org/officeDocument/2006/relationships/tags" Target="../tags/tag108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3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138.xml"/><Relationship Id="rId2" Type="http://schemas.openxmlformats.org/officeDocument/2006/relationships/tags" Target="../tags/tag1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2.xml"/><Relationship Id="rId1" Type="http://schemas.openxmlformats.org/officeDocument/2006/relationships/tags" Target="../tags/tag141.xml"/><Relationship Id="rId2" Type="http://schemas.openxmlformats.org/officeDocument/2006/relationships/tags" Target="../tags/tag14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155.xml"/><Relationship Id="rId12" Type="http://schemas.openxmlformats.org/officeDocument/2006/relationships/tags" Target="../tags/tag156.xml"/><Relationship Id="rId13" Type="http://schemas.openxmlformats.org/officeDocument/2006/relationships/tags" Target="../tags/tag157.xml"/><Relationship Id="rId14" Type="http://schemas.openxmlformats.org/officeDocument/2006/relationships/tags" Target="../tags/tag158.xml"/><Relationship Id="rId15" Type="http://schemas.openxmlformats.org/officeDocument/2006/relationships/tags" Target="../tags/tag159.xml"/><Relationship Id="rId16" Type="http://schemas.openxmlformats.org/officeDocument/2006/relationships/tags" Target="../tags/tag160.xml"/><Relationship Id="rId17" Type="http://schemas.openxmlformats.org/officeDocument/2006/relationships/slideLayout" Target="../slideLayouts/slideLayout2.xml"/><Relationship Id="rId18" Type="http://schemas.openxmlformats.org/officeDocument/2006/relationships/notesSlide" Target="../notesSlides/notesSlide13.xml"/><Relationship Id="rId19" Type="http://schemas.openxmlformats.org/officeDocument/2006/relationships/image" Target="../media/image5.png"/><Relationship Id="rId1" Type="http://schemas.openxmlformats.org/officeDocument/2006/relationships/tags" Target="../tags/tag145.xml"/><Relationship Id="rId2" Type="http://schemas.openxmlformats.org/officeDocument/2006/relationships/tags" Target="../tags/tag146.xml"/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tags" Target="../tags/tag150.xml"/><Relationship Id="rId7" Type="http://schemas.openxmlformats.org/officeDocument/2006/relationships/tags" Target="../tags/tag151.xml"/><Relationship Id="rId8" Type="http://schemas.openxmlformats.org/officeDocument/2006/relationships/tags" Target="../tags/tag152.xml"/><Relationship Id="rId9" Type="http://schemas.openxmlformats.org/officeDocument/2006/relationships/tags" Target="../tags/tag153.xml"/><Relationship Id="rId10" Type="http://schemas.openxmlformats.org/officeDocument/2006/relationships/tags" Target="../tags/tag1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4" Type="http://schemas.openxmlformats.org/officeDocument/2006/relationships/tags" Target="../tags/tag16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4.xml"/><Relationship Id="rId7" Type="http://schemas.openxmlformats.org/officeDocument/2006/relationships/image" Target="../media/image6.emf"/><Relationship Id="rId1" Type="http://schemas.openxmlformats.org/officeDocument/2006/relationships/tags" Target="../tags/tag161.xml"/><Relationship Id="rId2" Type="http://schemas.openxmlformats.org/officeDocument/2006/relationships/tags" Target="../tags/tag1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7.png"/><Relationship Id="rId1" Type="http://schemas.openxmlformats.org/officeDocument/2006/relationships/tags" Target="../tags/tag16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6.xml"/><Relationship Id="rId6" Type="http://schemas.openxmlformats.org/officeDocument/2006/relationships/image" Target="../media/image8.png"/><Relationship Id="rId1" Type="http://schemas.openxmlformats.org/officeDocument/2006/relationships/tags" Target="../tags/tag166.xml"/><Relationship Id="rId2" Type="http://schemas.openxmlformats.org/officeDocument/2006/relationships/tags" Target="../tags/tag1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9.gif"/><Relationship Id="rId5" Type="http://schemas.openxmlformats.org/officeDocument/2006/relationships/hyperlink" Target="http://bokardo.com/archives/weak-ties-and-diversity-in-social-networks/" TargetMode="External"/><Relationship Id="rId1" Type="http://schemas.openxmlformats.org/officeDocument/2006/relationships/tags" Target="../tags/tag169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4" Type="http://schemas.openxmlformats.org/officeDocument/2006/relationships/tags" Target="../tags/tag17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8.xml"/><Relationship Id="rId7" Type="http://schemas.openxmlformats.org/officeDocument/2006/relationships/image" Target="../media/image10.emf"/><Relationship Id="rId1" Type="http://schemas.openxmlformats.org/officeDocument/2006/relationships/tags" Target="../tags/tag170.xml"/><Relationship Id="rId2" Type="http://schemas.openxmlformats.org/officeDocument/2006/relationships/tags" Target="../tags/tag1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4" Type="http://schemas.openxmlformats.org/officeDocument/2006/relationships/tags" Target="../tags/tag17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1" Type="http://schemas.openxmlformats.org/officeDocument/2006/relationships/tags" Target="../tags/tag174.xml"/><Relationship Id="rId2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09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png"/><Relationship Id="rId1" Type="http://schemas.openxmlformats.org/officeDocument/2006/relationships/tags" Target="../tags/tag179.xml"/><Relationship Id="rId2" Type="http://schemas.openxmlformats.org/officeDocument/2006/relationships/tags" Target="../tags/tag180.xml"/><Relationship Id="rId3" Type="http://schemas.openxmlformats.org/officeDocument/2006/relationships/tags" Target="../tags/tag181.xml"/><Relationship Id="rId4" Type="http://schemas.openxmlformats.org/officeDocument/2006/relationships/tags" Target="../tags/tag182.xml"/><Relationship Id="rId5" Type="http://schemas.openxmlformats.org/officeDocument/2006/relationships/tags" Target="../tags/tag183.xml"/><Relationship Id="rId6" Type="http://schemas.openxmlformats.org/officeDocument/2006/relationships/tags" Target="../tags/tag184.xml"/><Relationship Id="rId7" Type="http://schemas.openxmlformats.org/officeDocument/2006/relationships/tags" Target="../tags/tag18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1.xml"/><Relationship Id="rId10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4" Type="http://schemas.openxmlformats.org/officeDocument/2006/relationships/tags" Target="../tags/tag18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2.xml"/><Relationship Id="rId1" Type="http://schemas.openxmlformats.org/officeDocument/2006/relationships/tags" Target="../tags/tag186.xml"/><Relationship Id="rId2" Type="http://schemas.openxmlformats.org/officeDocument/2006/relationships/tags" Target="../tags/tag1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tags" Target="../tags/tag190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9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92.xml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tags" Target="../tags/tag19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4" Type="http://schemas.openxmlformats.org/officeDocument/2006/relationships/tags" Target="../tags/tag197.xml"/><Relationship Id="rId5" Type="http://schemas.openxmlformats.org/officeDocument/2006/relationships/tags" Target="../tags/tag198.xml"/><Relationship Id="rId6" Type="http://schemas.openxmlformats.org/officeDocument/2006/relationships/tags" Target="../tags/tag199.xml"/><Relationship Id="rId7" Type="http://schemas.openxmlformats.org/officeDocument/2006/relationships/tags" Target="../tags/tag200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8.xml"/><Relationship Id="rId10" Type="http://schemas.openxmlformats.org/officeDocument/2006/relationships/image" Target="../media/image19.png"/><Relationship Id="rId1" Type="http://schemas.openxmlformats.org/officeDocument/2006/relationships/tags" Target="../tags/tag194.xml"/><Relationship Id="rId2" Type="http://schemas.openxmlformats.org/officeDocument/2006/relationships/tags" Target="../tags/tag1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0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png"/><Relationship Id="rId1" Type="http://schemas.openxmlformats.org/officeDocument/2006/relationships/tags" Target="../tags/tag11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4" Type="http://schemas.openxmlformats.org/officeDocument/2006/relationships/tags" Target="../tags/tag11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1" Type="http://schemas.openxmlformats.org/officeDocument/2006/relationships/tags" Target="../tags/tag114.xml"/><Relationship Id="rId2" Type="http://schemas.openxmlformats.org/officeDocument/2006/relationships/tags" Target="../tags/tag115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28.xml"/><Relationship Id="rId12" Type="http://schemas.openxmlformats.org/officeDocument/2006/relationships/tags" Target="../tags/tag129.xml"/><Relationship Id="rId13" Type="http://schemas.openxmlformats.org/officeDocument/2006/relationships/tags" Target="../tags/tag130.xml"/><Relationship Id="rId14" Type="http://schemas.openxmlformats.org/officeDocument/2006/relationships/tags" Target="../tags/tag131.xml"/><Relationship Id="rId15" Type="http://schemas.openxmlformats.org/officeDocument/2006/relationships/tags" Target="../tags/tag132.xml"/><Relationship Id="rId16" Type="http://schemas.openxmlformats.org/officeDocument/2006/relationships/slideLayout" Target="../slideLayouts/slideLayout2.xml"/><Relationship Id="rId17" Type="http://schemas.openxmlformats.org/officeDocument/2006/relationships/notesSlide" Target="../notesSlides/notesSlide8.xml"/><Relationship Id="rId1" Type="http://schemas.openxmlformats.org/officeDocument/2006/relationships/tags" Target="../tags/tag118.xml"/><Relationship Id="rId2" Type="http://schemas.openxmlformats.org/officeDocument/2006/relationships/tags" Target="../tags/tag119.xml"/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tags" Target="../tags/tag122.xml"/><Relationship Id="rId6" Type="http://schemas.openxmlformats.org/officeDocument/2006/relationships/tags" Target="../tags/tag123.xml"/><Relationship Id="rId7" Type="http://schemas.openxmlformats.org/officeDocument/2006/relationships/tags" Target="../tags/tag124.xml"/><Relationship Id="rId8" Type="http://schemas.openxmlformats.org/officeDocument/2006/relationships/tags" Target="../tags/tag125.xml"/><Relationship Id="rId9" Type="http://schemas.openxmlformats.org/officeDocument/2006/relationships/tags" Target="../tags/tag126.xml"/><Relationship Id="rId10" Type="http://schemas.openxmlformats.org/officeDocument/2006/relationships/tags" Target="../tags/tag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4" Type="http://schemas.openxmlformats.org/officeDocument/2006/relationships/tags" Target="../tags/tag13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Relationship Id="rId1" Type="http://schemas.openxmlformats.org/officeDocument/2006/relationships/tags" Target="../tags/tag133.xml"/><Relationship Id="rId2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>
            <p:custDataLst>
              <p:tags r:id="rId2"/>
            </p:custDataLst>
          </p:nvPr>
        </p:nvSpPr>
        <p:spPr>
          <a:xfrm>
            <a:off x="0" y="1484784"/>
            <a:ext cx="9144000" cy="15121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1520" y="1484784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Fragile Online Relationship:</a:t>
            </a:r>
            <a:b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First Look at </a:t>
            </a:r>
            <a:r>
              <a:rPr lang="en-US" altLang="ko-KR" sz="4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Unfollow</a:t>
            </a:r>
            <a:r>
              <a:rPr lang="en-US" altLang="ko-KR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Dynamics in Twitter</a:t>
            </a:r>
            <a:endParaRPr lang="ko-KR" alt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371600" y="3886200"/>
            <a:ext cx="6400800" cy="23511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Haewoon</a:t>
            </a:r>
            <a:r>
              <a:rPr lang="en-US" altLang="ko-KR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Kwak</a:t>
            </a:r>
            <a:r>
              <a:rPr lang="en-US" altLang="ko-KR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ko-KR" sz="2400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Hyunwoo</a:t>
            </a:r>
            <a:r>
              <a:rPr lang="en-US" altLang="ko-KR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Chun    Sue Moon</a:t>
            </a:r>
            <a:endParaRPr lang="en-US" altLang="ko-KR" sz="2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Department of Computer Science, KAIST</a:t>
            </a:r>
          </a:p>
          <a:p>
            <a:endParaRPr lang="en-US" altLang="ko-KR" sz="24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The 29th international conference on Human Factors in Computing Systems (CHI</a:t>
            </a:r>
            <a:r>
              <a:rPr lang="en-US" altLang="ko-KR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altLang="ko-KR" sz="2400" baseline="300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altLang="ko-KR" sz="2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May 2011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1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6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3"/>
    </mc:Choice>
    <mc:Fallback xmlns="">
      <p:transition xmlns:p14="http://schemas.microsoft.com/office/powerpoint/2010/main" spd="slow" advTm="75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prstClr val="black"/>
                </a:solidFill>
              </a:rPr>
              <a:t>RQ1: What </a:t>
            </a:r>
            <a:r>
              <a:rPr lang="en-US" altLang="ko-KR" b="1" dirty="0">
                <a:solidFill>
                  <a:prstClr val="black"/>
                </a:solidFill>
              </a:rPr>
              <a:t>are the characteristics of </a:t>
            </a:r>
            <a:r>
              <a:rPr lang="en-US" altLang="ko-KR" b="1" dirty="0" err="1">
                <a:solidFill>
                  <a:prstClr val="black"/>
                </a:solidFill>
              </a:rPr>
              <a:t>unfollow</a:t>
            </a:r>
            <a:r>
              <a:rPr lang="en-US" altLang="ko-KR" b="1" dirty="0">
                <a:solidFill>
                  <a:prstClr val="black"/>
                </a:solidFill>
              </a:rPr>
              <a:t>?</a:t>
            </a:r>
          </a:p>
          <a:p>
            <a:pPr lvl="0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RQ2: Why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do people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unfollow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Research questions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03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43% of active users </a:t>
            </a:r>
            <a:r>
              <a:rPr lang="en-US" altLang="ko-KR" dirty="0" err="1"/>
              <a:t>unfollow</a:t>
            </a:r>
            <a:r>
              <a:rPr lang="en-US" altLang="ko-KR" dirty="0"/>
              <a:t> at least </a:t>
            </a:r>
            <a:r>
              <a:rPr lang="en-US" altLang="ko-KR" dirty="0" smtClean="0"/>
              <a:t>once during 51 days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Average number of </a:t>
            </a:r>
            <a:r>
              <a:rPr lang="en-US" altLang="ko-KR" dirty="0" err="1" smtClean="0"/>
              <a:t>unfollows</a:t>
            </a:r>
            <a:r>
              <a:rPr lang="en-US" altLang="ko-KR" dirty="0" smtClean="0"/>
              <a:t> per person</a:t>
            </a:r>
          </a:p>
          <a:p>
            <a:pPr lvl="1"/>
            <a:r>
              <a:rPr lang="en-US" altLang="ko-KR" dirty="0" smtClean="0"/>
              <a:t>15.4 in G(I)</a:t>
            </a:r>
          </a:p>
          <a:p>
            <a:pPr lvl="1"/>
            <a:r>
              <a:rPr lang="en-US" altLang="ko-KR" dirty="0" smtClean="0"/>
              <a:t>16.1 in G(II)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People </a:t>
            </a:r>
            <a:r>
              <a:rPr lang="en-US" altLang="ko-KR" dirty="0" err="1" smtClean="0"/>
              <a:t>unfollow</a:t>
            </a:r>
            <a:r>
              <a:rPr lang="en-US" altLang="ko-KR" dirty="0"/>
              <a:t> frequently 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5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Reciprocity of relationships</a:t>
            </a:r>
          </a:p>
          <a:p>
            <a:r>
              <a:rPr lang="en-US" altLang="ko-KR" dirty="0" smtClean="0"/>
              <a:t>Duration of a relationship</a:t>
            </a:r>
          </a:p>
          <a:p>
            <a:r>
              <a:rPr lang="en-US" altLang="ko-KR" dirty="0" err="1" smtClean="0"/>
              <a:t>Followee’s</a:t>
            </a:r>
            <a:r>
              <a:rPr lang="en-US" altLang="ko-KR" dirty="0" smtClean="0"/>
              <a:t> 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nformativeness</a:t>
            </a:r>
            <a:endParaRPr lang="en-US" altLang="ko-KR" dirty="0"/>
          </a:p>
          <a:p>
            <a:r>
              <a:rPr lang="en-US" altLang="ko-KR" dirty="0" smtClean="0"/>
              <a:t>Overlap of relationships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actors that correlate w/ </a:t>
            </a:r>
            <a:r>
              <a:rPr lang="en-US" altLang="ko-KR" dirty="0" err="1" smtClean="0"/>
              <a:t>unfollow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0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One-way relationships are fragile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>
            <p:custDataLst>
              <p:tags r:id="rId4"/>
            </p:custDataLst>
          </p:nvPr>
        </p:nvCxnSpPr>
        <p:spPr>
          <a:xfrm>
            <a:off x="3122096" y="2460567"/>
            <a:ext cx="34203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5"/>
            </p:custDataLst>
          </p:nvPr>
        </p:nvSpPr>
        <p:spPr>
          <a:xfrm>
            <a:off x="3355599" y="1882320"/>
            <a:ext cx="295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P(broken) = 0.1228</a:t>
            </a:r>
            <a:endParaRPr lang="ko-KR" alt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6"/>
            </p:custDataLst>
          </p:nvPr>
        </p:nvSpPr>
        <p:spPr>
          <a:xfrm>
            <a:off x="3355599" y="3926465"/>
            <a:ext cx="295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P(broken) = 0.0529</a:t>
            </a:r>
            <a:endParaRPr lang="ko-KR" altLang="en-US" sz="28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직선 화살표 연결선 34"/>
          <p:cNvCxnSpPr/>
          <p:nvPr>
            <p:custDataLst>
              <p:tags r:id="rId7"/>
            </p:custDataLst>
          </p:nvPr>
        </p:nvCxnSpPr>
        <p:spPr>
          <a:xfrm>
            <a:off x="3122096" y="4515072"/>
            <a:ext cx="3420380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>
            <p:custDataLst>
              <p:tags r:id="rId8"/>
            </p:custDataLst>
          </p:nvPr>
        </p:nvCxnSpPr>
        <p:spPr>
          <a:xfrm>
            <a:off x="3122096" y="4515072"/>
            <a:ext cx="34203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>
            <p:custDataLst>
              <p:tags r:id="rId9"/>
            </p:custDataLst>
          </p:nvPr>
        </p:nvCxnSpPr>
        <p:spPr>
          <a:xfrm>
            <a:off x="3122096" y="4803104"/>
            <a:ext cx="342038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>
            <p:custDataLst>
              <p:tags r:id="rId10"/>
            </p:custDataLst>
          </p:nvPr>
        </p:nvSpPr>
        <p:spPr>
          <a:xfrm>
            <a:off x="1636185" y="5229200"/>
            <a:ext cx="6392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P(remaining will be </a:t>
            </a:r>
            <a:r>
              <a:rPr lang="en-US" altLang="ko-KR" sz="2800" dirty="0" err="1" smtClean="0">
                <a:latin typeface="Calibri" pitchFamily="34" charset="0"/>
                <a:cs typeface="Calibri" pitchFamily="34" charset="0"/>
              </a:rPr>
              <a:t>broken|one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is broken) </a:t>
            </a:r>
          </a:p>
          <a:p>
            <a:pPr algn="ctr"/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= 0.2345</a:t>
            </a:r>
            <a:endParaRPr lang="ko-KR" altLang="en-US" sz="28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6" name="Picture 6" descr="http://png.findicons.com/files/icons/1767/msn/256/online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20" y="1787379"/>
            <a:ext cx="1346376" cy="1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png.findicons.com/files/icons/1767/msn/256/online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68" y="1787379"/>
            <a:ext cx="1346376" cy="1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://png.findicons.com/files/icons/1767/msn/256/online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20" y="4075417"/>
            <a:ext cx="1346376" cy="1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http://png.findicons.com/files/icons/1767/msn/256/online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68" y="4075417"/>
            <a:ext cx="1346376" cy="1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>
            <p:custDataLst>
              <p:tags r:id="rId15"/>
            </p:custDataLst>
          </p:nvPr>
        </p:nvSpPr>
        <p:spPr>
          <a:xfrm rot="16200000">
            <a:off x="4529158" y="265163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alibri" pitchFamily="34" charset="0"/>
                <a:cs typeface="Calibri" pitchFamily="34" charset="0"/>
              </a:rPr>
              <a:t>&lt;</a:t>
            </a:r>
            <a:endParaRPr lang="ko-KR" altLang="en-US" sz="6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 rot="5400000">
            <a:off x="4605230" y="265163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alibri" pitchFamily="34" charset="0"/>
                <a:cs typeface="Calibri" pitchFamily="34" charset="0"/>
              </a:rPr>
              <a:t>&lt;</a:t>
            </a:r>
            <a:endParaRPr lang="ko-KR" altLang="en-US" sz="6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385" y="1601918"/>
            <a:ext cx="129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One-way</a:t>
            </a:r>
            <a:endParaRPr lang="ko-KR" alt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3957242"/>
            <a:ext cx="147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Reciprocal</a:t>
            </a:r>
            <a:endParaRPr lang="ko-KR" alt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1540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“Emotional closeness”</a:t>
            </a:r>
            <a:endParaRPr lang="ko-KR" alt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4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9" grpId="1"/>
      <p:bldP spid="34" grpId="0"/>
      <p:bldP spid="5" grpId="0"/>
      <p:bldP spid="5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18" y="1268413"/>
            <a:ext cx="8121326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Newer relationships are more fragile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1700808"/>
            <a:ext cx="56166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latin typeface="Calibri" pitchFamily="34" charset="0"/>
                <a:cs typeface="Calibri" pitchFamily="34" charset="0"/>
              </a:rPr>
              <a:t>Is a user less likely to </a:t>
            </a:r>
            <a:r>
              <a:rPr kumimoji="1" lang="en-US" altLang="ja-JP" sz="2400" dirty="0" err="1">
                <a:latin typeface="Calibri" pitchFamily="34" charset="0"/>
                <a:cs typeface="Calibri" pitchFamily="34" charset="0"/>
              </a:rPr>
              <a:t>unfollow</a:t>
            </a:r>
            <a:r>
              <a:rPr kumimoji="1" lang="en-US" altLang="ja-JP" sz="2400" dirty="0">
                <a:latin typeface="Calibri" pitchFamily="34" charset="0"/>
                <a:cs typeface="Calibri" pitchFamily="34" charset="0"/>
              </a:rPr>
              <a:t> those </a:t>
            </a:r>
            <a:r>
              <a:rPr kumimoji="1" lang="en-US" altLang="ja-JP" sz="2400" dirty="0" smtClean="0">
                <a:latin typeface="Calibri" pitchFamily="34" charset="0"/>
                <a:cs typeface="Calibri" pitchFamily="34" charset="0"/>
              </a:rPr>
              <a:t>whom </a:t>
            </a:r>
            <a:r>
              <a:rPr kumimoji="1" lang="en-US" altLang="ja-JP" sz="2400" dirty="0">
                <a:latin typeface="Calibri" pitchFamily="34" charset="0"/>
                <a:cs typeface="Calibri" pitchFamily="34" charset="0"/>
              </a:rPr>
              <a:t>the user has been following </a:t>
            </a:r>
            <a:r>
              <a:rPr kumimoji="1" lang="en-US" altLang="ja-JP" sz="2400" dirty="0" smtClean="0">
                <a:latin typeface="Calibri" pitchFamily="34" charset="0"/>
                <a:cs typeface="Calibri" pitchFamily="34" charset="0"/>
              </a:rPr>
              <a:t>for some time?</a:t>
            </a:r>
            <a:endParaRPr kumimoji="1" lang="en-US" altLang="ja-JP" sz="2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7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Informativeness</a:t>
            </a:r>
            <a:r>
              <a:rPr lang="en-US" altLang="ko-KR" dirty="0" smtClean="0"/>
              <a:t> of users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66875"/>
            <a:ext cx="7696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843808" y="3645024"/>
            <a:ext cx="2160240" cy="43204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ko-KR" altLang="en-US" i="1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40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Non-informative relationships are fragile</a:t>
            </a:r>
            <a:endParaRPr lang="ko-KR" altLang="en-US" dirty="0"/>
          </a:p>
        </p:txBody>
      </p:sp>
      <p:pic>
        <p:nvPicPr>
          <p:cNvPr id="3074" name="Picture 2" descr="C:\Users\haewoon\Documents\My Dropbox\Research\CHI\zoom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736432" cy="45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6804248" y="2492896"/>
            <a:ext cx="72008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3212976"/>
            <a:ext cx="56886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571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Strong ties &amp; weak ties</a:t>
            </a:r>
            <a:endParaRPr lang="ko-KR" altLang="en-US" dirty="0"/>
          </a:p>
        </p:txBody>
      </p:sp>
      <p:pic>
        <p:nvPicPr>
          <p:cNvPr id="4100" name="Picture 4" descr="http://bokardo.com/images/weak-ti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80920" cy="50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502960"/>
            <a:ext cx="8406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http://bokardo.com/archives/weak-ties-and-diversity-in-social-networks/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79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18" y="1268413"/>
            <a:ext cx="8121326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Weak ties are fragile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8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85.6% of relationships do not involve any single reply, mention, or </a:t>
            </a:r>
            <a:r>
              <a:rPr lang="en-US" altLang="ko-KR" dirty="0" err="1" smtClean="0"/>
              <a:t>retweet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96.3% involve 3 or fewer	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People just subscribe to others’ tweets </a:t>
            </a:r>
            <a:r>
              <a:rPr lang="en-US" altLang="ko-KR" b="1" dirty="0" smtClean="0"/>
              <a:t>passively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 </a:t>
            </a:r>
            <a:r>
              <a:rPr lang="en-US" altLang="ko-KR" dirty="0"/>
              <a:t>interaction ≠ breakup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9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wo </a:t>
            </a:r>
            <a:r>
              <a:rPr lang="en-US" altLang="ko-KR" dirty="0"/>
              <a:t>basic processes in social </a:t>
            </a:r>
            <a:r>
              <a:rPr lang="en-US" altLang="ko-KR" dirty="0" smtClean="0"/>
              <a:t>network </a:t>
            </a:r>
            <a:r>
              <a:rPr lang="en-US" altLang="ko-KR" dirty="0"/>
              <a:t>evolution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But we don’t talk about  breakup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2008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Building and </a:t>
            </a:r>
            <a:r>
              <a:rPr lang="en-US" altLang="ko-KR" dirty="0"/>
              <a:t>breaking up a </a:t>
            </a:r>
            <a:r>
              <a:rPr lang="en-US" altLang="ko-KR" dirty="0" smtClean="0"/>
              <a:t>relationship</a:t>
            </a:r>
            <a:endParaRPr lang="en-US" altLang="ko-KR" dirty="0"/>
          </a:p>
        </p:txBody>
      </p:sp>
      <p:pic>
        <p:nvPicPr>
          <p:cNvPr id="5" name="Picture 2" descr="C:\Users\haewoon\Documents\My Dropbox\Research\CHI\you_may_kn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005065"/>
            <a:ext cx="5657851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aewoon\Dropbox\Research\CHI\you_are_not_clo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56578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0192" y="5245751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F0000"/>
                </a:solidFill>
                <a:latin typeface="Arial Black" pitchFamily="34" charset="0"/>
                <a:cs typeface="Calibri" pitchFamily="34" charset="0"/>
              </a:rPr>
              <a:t>??</a:t>
            </a:r>
            <a:endParaRPr lang="ko-KR" altLang="en-US" sz="4800" dirty="0" smtClean="0">
              <a:solidFill>
                <a:srgbClr val="FF0000"/>
              </a:solidFill>
              <a:latin typeface="Arial Black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64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RQ1: What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are the characteristics of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unfollow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0"/>
            <a:r>
              <a:rPr lang="en-US" altLang="ko-KR" b="1" dirty="0" smtClean="0">
                <a:solidFill>
                  <a:prstClr val="black"/>
                </a:solidFill>
              </a:rPr>
              <a:t>RQ2: Why </a:t>
            </a:r>
            <a:r>
              <a:rPr lang="en-US" altLang="ko-KR" b="1" dirty="0">
                <a:solidFill>
                  <a:prstClr val="black"/>
                </a:solidFill>
              </a:rPr>
              <a:t>do people </a:t>
            </a:r>
            <a:r>
              <a:rPr lang="en-US" altLang="ko-KR" b="1" dirty="0" err="1">
                <a:solidFill>
                  <a:prstClr val="black"/>
                </a:solidFill>
              </a:rPr>
              <a:t>unfollow</a:t>
            </a:r>
            <a:r>
              <a:rPr lang="en-US" altLang="ko-KR" b="1" dirty="0">
                <a:solidFill>
                  <a:prstClr val="black"/>
                </a:solidFill>
              </a:rPr>
              <a:t>?</a:t>
            </a:r>
            <a:endParaRPr lang="ko-KR" altLang="en-US" b="1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Research questions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014356"/>
            <a:ext cx="8713787" cy="201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22 online &amp; face-to-face interviews</a:t>
            </a:r>
            <a:endParaRPr lang="ko-KR" altLang="en-US" dirty="0"/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6876256" y="3645024"/>
            <a:ext cx="202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11 Male, 11 Female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41863" y="1710239"/>
            <a:ext cx="2387386" cy="1342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6" name="Picture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013539"/>
            <a:ext cx="1588676" cy="27363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79512" y="1268761"/>
            <a:ext cx="871296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Recruited by word-of-mouth</a:t>
            </a:r>
          </a:p>
          <a:p>
            <a:r>
              <a:rPr lang="en-US" altLang="ko-KR" dirty="0" smtClean="0"/>
              <a:t>Semi-structured</a:t>
            </a:r>
          </a:p>
          <a:p>
            <a:r>
              <a:rPr lang="en-US" altLang="ko-KR" dirty="0" smtClean="0"/>
              <a:t>Logging &amp; camera recording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2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Burst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Tweets about uninteresting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Tweets about mundane details of daily life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Automatically generated tweets (4sq)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Tweets about political issues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Top reasons in </a:t>
            </a:r>
            <a:r>
              <a:rPr lang="en-US" altLang="ko-KR" dirty="0" err="1" smtClean="0"/>
              <a:t>unfollow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1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Application: Practical uses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825436" y="2708920"/>
            <a:ext cx="139463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825436" y="3789040"/>
            <a:ext cx="1394636" cy="172819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haewoon\Documents\My Dropbox\Research\CHI\phot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09509"/>
            <a:ext cx="3182400" cy="47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aewoon\Documents\My Dropbox\Research\CHI\phot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809509"/>
            <a:ext cx="3182401" cy="47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116032"/>
            <a:ext cx="83932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trike="sngStrike" dirty="0" smtClean="0">
                <a:latin typeface="Calibri" pitchFamily="34" charset="0"/>
                <a:cs typeface="Calibri" pitchFamily="34" charset="0"/>
              </a:rPr>
              <a:t>Burst tweets</a:t>
            </a:r>
            <a:r>
              <a:rPr kumimoji="1" lang="en-US" altLang="ja-JP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kumimoji="1" lang="en-US" altLang="ja-JP" sz="3200" strike="sngStrike" dirty="0" smtClean="0">
                <a:latin typeface="Calibri" pitchFamily="34" charset="0"/>
                <a:cs typeface="Calibri" pitchFamily="34" charset="0"/>
              </a:rPr>
              <a:t>automatically generated tweets</a:t>
            </a:r>
            <a:r>
              <a:rPr kumimoji="1" lang="en-US" altLang="ja-JP" sz="3200" dirty="0" smtClean="0">
                <a:latin typeface="Calibri" pitchFamily="34" charset="0"/>
                <a:cs typeface="Calibri" pitchFamily="34" charset="0"/>
              </a:rPr>
              <a:t>, …</a:t>
            </a:r>
            <a:endParaRPr kumimoji="1" lang="ja-JP" altLang="en-US" sz="3200" dirty="0" smtClean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79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Existing models for growing networks deal with new relationship formation only</a:t>
            </a:r>
          </a:p>
          <a:p>
            <a:pPr lvl="1"/>
            <a:r>
              <a:rPr kumimoji="1" lang="en-US" altLang="ja-JP" dirty="0" smtClean="0"/>
              <a:t>Preferential attachment model</a:t>
            </a:r>
          </a:p>
          <a:p>
            <a:pPr lvl="1"/>
            <a:r>
              <a:rPr kumimoji="1" lang="en-US" altLang="ja-JP" dirty="0" smtClean="0"/>
              <a:t>Forest fire network model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We add another dimension to network evolution models from the perspective of relationship breakup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Application: Theoretical models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84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Generalization of this work</a:t>
            </a:r>
          </a:p>
          <a:p>
            <a:pPr lvl="1"/>
            <a:r>
              <a:rPr kumimoji="1" lang="en-US" altLang="ja-JP" dirty="0" smtClean="0"/>
              <a:t>One user group study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 smtClean="0"/>
              <a:t>Online relationship not equal to social friendship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6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268761"/>
            <a:ext cx="8964488" cy="4824536"/>
          </a:xfrm>
        </p:spPr>
        <p:txBody>
          <a:bodyPr/>
          <a:lstStyle/>
          <a:p>
            <a:r>
              <a:rPr lang="en-US" altLang="ko-KR" dirty="0" err="1" smtClean="0"/>
              <a:t>Unfollow</a:t>
            </a:r>
            <a:r>
              <a:rPr lang="en-US" altLang="ko-KR" dirty="0" smtClean="0"/>
              <a:t> is a clear sign of breaking a relationship</a:t>
            </a:r>
          </a:p>
          <a:p>
            <a:pPr lvl="1"/>
            <a:r>
              <a:rPr lang="en-US" altLang="ko-KR" dirty="0" smtClean="0"/>
              <a:t>None of interaction is not a good indicator of breaking a relationship due to user’s passivity in Twitter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first </a:t>
            </a:r>
            <a:r>
              <a:rPr lang="en-US" altLang="ko-KR" dirty="0"/>
              <a:t>study of the </a:t>
            </a:r>
            <a:r>
              <a:rPr lang="en-US" altLang="ko-KR" dirty="0" err="1"/>
              <a:t>unfollow</a:t>
            </a:r>
            <a:r>
              <a:rPr lang="en-US" altLang="ko-KR" dirty="0"/>
              <a:t> </a:t>
            </a:r>
            <a:r>
              <a:rPr lang="en-US" altLang="ko-KR" dirty="0" smtClean="0"/>
              <a:t>behavior</a:t>
            </a:r>
            <a:endParaRPr lang="en-US" altLang="ko-KR" dirty="0"/>
          </a:p>
          <a:p>
            <a:pPr lvl="1"/>
            <a:r>
              <a:rPr lang="en-US" altLang="ko-KR" dirty="0" smtClean="0"/>
              <a:t>Quantitative data analysis revealed its characteristics</a:t>
            </a:r>
          </a:p>
          <a:p>
            <a:pPr lvl="1"/>
            <a:r>
              <a:rPr lang="en-US" altLang="ko-KR" dirty="0" smtClean="0"/>
              <a:t>Qualitative interviews found its motivation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04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28" name="Picture 4" descr="C:\Users\haewoon\Dropbox\Research\CHI\tw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48872" cy="3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7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Backup slides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5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know the reciprocity of follows</a:t>
            </a:r>
            <a:endParaRPr lang="ko-KR" altLang="en-US" dirty="0"/>
          </a:p>
        </p:txBody>
      </p:sp>
      <p:pic>
        <p:nvPicPr>
          <p:cNvPr id="2050" name="Picture 2" descr="D:\Downloads\chrome\photo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3537414" cy="53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wnloads\chrome\photo 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32632"/>
            <a:ext cx="3532154" cy="52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339752" y="3471980"/>
            <a:ext cx="5040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84168" y="3471980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86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records of relationship establishment</a:t>
            </a:r>
          </a:p>
          <a:p>
            <a:pPr lvl="1"/>
            <a:r>
              <a:rPr lang="en-US" altLang="ko-KR" dirty="0" smtClean="0"/>
              <a:t>Sending and accepting a friend request</a:t>
            </a:r>
          </a:p>
          <a:p>
            <a:pPr lvl="1"/>
            <a:r>
              <a:rPr lang="en-US" altLang="ko-KR" dirty="0" smtClean="0"/>
              <a:t>Writing a paper together for the first time</a:t>
            </a:r>
          </a:p>
          <a:p>
            <a:pPr lvl="1"/>
            <a:r>
              <a:rPr lang="en-US" altLang="ko-KR" dirty="0" smtClean="0"/>
              <a:t>Making a call for the first time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Breaking up a relationship</a:t>
            </a:r>
          </a:p>
          <a:p>
            <a:pPr lvl="1"/>
            <a:r>
              <a:rPr lang="en-US" altLang="ko-KR" dirty="0" smtClean="0"/>
              <a:t>Hard to define and capture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Lack of relationship breakup data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12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toronto.kaist.ac.kr\haewoon\tweet_unfollow_ratio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282394" cy="424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Burst tweets are likely to lead </a:t>
            </a:r>
            <a:r>
              <a:rPr lang="en-US" altLang="ko-KR" dirty="0" err="1" smtClean="0"/>
              <a:t>unfollow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Interviews confirmed by data</a:t>
            </a:r>
            <a:endParaRPr lang="ko-KR" altLang="en-US" dirty="0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2843808" y="5733256"/>
            <a:ext cx="3882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alibri" pitchFamily="34" charset="0"/>
                <a:cs typeface="Calibri" pitchFamily="34" charset="0"/>
              </a:rPr>
              <a:t>Pearson corr. </a:t>
            </a: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= 0.5833</a:t>
            </a:r>
            <a:endParaRPr lang="ko-KR" alt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>
            <p:custDataLst>
              <p:tags r:id="rId7"/>
            </p:custDataLst>
          </p:nvPr>
        </p:nvSpPr>
        <p:spPr>
          <a:xfrm>
            <a:off x="5004048" y="2060848"/>
            <a:ext cx="2385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Calibri" pitchFamily="34" charset="0"/>
                <a:cs typeface="Calibri" pitchFamily="34" charset="0"/>
              </a:rPr>
              <a:t>Followee</a:t>
            </a:r>
            <a:r>
              <a:rPr lang="en-US" altLang="ko-KR" sz="2800" dirty="0">
                <a:latin typeface="Calibri" pitchFamily="34" charset="0"/>
                <a:cs typeface="Calibri" pitchFamily="34" charset="0"/>
              </a:rPr>
              <a:t> &lt; 200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0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1" y="2446072"/>
            <a:ext cx="4986960" cy="246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3435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8" y="1268413"/>
            <a:ext cx="8121327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09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8" y="1268413"/>
            <a:ext cx="8121326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50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8" y="1268413"/>
            <a:ext cx="8121326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61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8" y="1268413"/>
            <a:ext cx="8121326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6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Disappearance of e-mail exchange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 proxy for relationship breakup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7848" y="3789040"/>
            <a:ext cx="8406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But </a:t>
            </a:r>
            <a:r>
              <a:rPr lang="en-US" altLang="ko-KR" sz="2800" dirty="0">
                <a:latin typeface="Calibri" pitchFamily="34" charset="0"/>
                <a:cs typeface="Calibri" pitchFamily="34" charset="0"/>
              </a:rPr>
              <a:t>they were doing instant 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messaging.</a:t>
            </a:r>
          </a:p>
          <a:p>
            <a:pPr lvl="1"/>
            <a:endParaRPr lang="en-US" altLang="ko-KR" sz="28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ko-KR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2513" y="2348880"/>
            <a:ext cx="7542584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spcBef>
                <a:spcPct val="20000"/>
              </a:spcBef>
            </a:pPr>
            <a:r>
              <a:rPr lang="en-US" altLang="ko-KR" sz="28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“Alice </a:t>
            </a:r>
            <a:r>
              <a:rPr lang="en-US" altLang="ko-KR" sz="28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&amp; Bob </a:t>
            </a:r>
            <a:r>
              <a:rPr lang="en-US" altLang="ko-KR" sz="28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had </a:t>
            </a:r>
            <a:r>
              <a:rPr lang="en-US" altLang="ko-KR" sz="28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exchanged e-</a:t>
            </a:r>
            <a:r>
              <a:rPr lang="en-US" altLang="ko-KR" sz="28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mails frequently.</a:t>
            </a:r>
            <a:endParaRPr lang="en-US" altLang="ko-KR" sz="2800" i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1" latinLnBrk="0">
              <a:spcBef>
                <a:spcPct val="20000"/>
              </a:spcBef>
            </a:pPr>
            <a:r>
              <a:rPr lang="en-US" altLang="ko-KR" sz="28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At </a:t>
            </a:r>
            <a:r>
              <a:rPr lang="en-US" altLang="ko-KR" sz="28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some </a:t>
            </a:r>
            <a:r>
              <a:rPr lang="en-US" altLang="ko-KR" sz="28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point </a:t>
            </a:r>
            <a:r>
              <a:rPr lang="en-US" altLang="ko-KR" sz="28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they didn’t do any more</a:t>
            </a:r>
            <a:r>
              <a:rPr lang="en-US" altLang="ko-KR" sz="28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.”</a:t>
            </a:r>
            <a:endParaRPr lang="en-US" altLang="ko-KR" sz="2800" i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 latinLnBrk="0">
              <a:spcBef>
                <a:spcPct val="20000"/>
              </a:spcBef>
              <a:buFont typeface="Arial" pitchFamily="34" charset="0"/>
              <a:buChar char="–"/>
            </a:pPr>
            <a:endParaRPr lang="en-US" altLang="ko-KR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4941168"/>
            <a:ext cx="66967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proxy is </a:t>
            </a:r>
            <a:r>
              <a:rPr lang="en-US" altLang="ko-KR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</a:t>
            </a:r>
            <a:r>
              <a:rPr lang="en-US" altLang="ko-KR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always accurate!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95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Intentional action to break a relationship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200" dirty="0"/>
              <a:t>No </a:t>
            </a:r>
            <a:r>
              <a:rPr lang="en-US" altLang="ko-KR" sz="3200" dirty="0" smtClean="0"/>
              <a:t>need for an approval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200" dirty="0"/>
              <a:t>No notification to the </a:t>
            </a:r>
            <a:r>
              <a:rPr lang="en-US" altLang="ko-KR" sz="3200" dirty="0" err="1" smtClean="0"/>
              <a:t>unfollowed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Unfollow</a:t>
            </a:r>
            <a:r>
              <a:rPr lang="en-US" altLang="ko-KR" dirty="0" smtClean="0"/>
              <a:t> in Twitter</a:t>
            </a:r>
            <a:endParaRPr lang="ko-KR" altLang="en-US" dirty="0"/>
          </a:p>
        </p:txBody>
      </p:sp>
      <p:pic>
        <p:nvPicPr>
          <p:cNvPr id="6" name="Picture 3" descr="D:\downloads\chrome\photo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736304" cy="41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273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RQ1: What </a:t>
            </a:r>
            <a:r>
              <a:rPr lang="en-US" altLang="ko-KR" dirty="0">
                <a:solidFill>
                  <a:prstClr val="black"/>
                </a:solidFill>
              </a:rPr>
              <a:t>are the characteristics of </a:t>
            </a:r>
            <a:r>
              <a:rPr lang="en-US" altLang="ko-KR" dirty="0" err="1">
                <a:solidFill>
                  <a:prstClr val="black"/>
                </a:solidFill>
              </a:rPr>
              <a:t>unfollow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RQ2: Why </a:t>
            </a:r>
            <a:r>
              <a:rPr lang="en-US" altLang="ko-KR" dirty="0">
                <a:solidFill>
                  <a:prstClr val="black"/>
                </a:solidFill>
              </a:rPr>
              <a:t>do people </a:t>
            </a:r>
            <a:r>
              <a:rPr lang="en-US" altLang="ko-KR" dirty="0" err="1">
                <a:solidFill>
                  <a:prstClr val="black"/>
                </a:solidFill>
              </a:rPr>
              <a:t>unfollow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Research questions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70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Not feasible to crawl the entire </a:t>
            </a:r>
            <a:r>
              <a:rPr lang="en-US" altLang="ko-KR" dirty="0" err="1" smtClean="0"/>
              <a:t>Twittersphere</a:t>
            </a:r>
            <a:endParaRPr lang="en-US" altLang="ko-KR" dirty="0" smtClean="0"/>
          </a:p>
          <a:p>
            <a:r>
              <a:rPr lang="en-US" altLang="ko-KR" dirty="0" smtClean="0"/>
              <a:t>Collecting 1.2M Korean-speaking users identified by Korean in tweets, bio, location, or name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Identify a group with common culture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82199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15816" y="3140968"/>
            <a:ext cx="1080120" cy="360040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ko-KR" alt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609020"/>
            <a:ext cx="1036056" cy="180020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ko-KR" alt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816" y="3789040"/>
            <a:ext cx="3384376" cy="432048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ko-KR" alt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5877272"/>
            <a:ext cx="2476216" cy="360040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ko-KR" altLang="en-US" i="1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2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/>
          <p:cNvCxnSpPr>
            <a:stCxn id="49" idx="2"/>
            <a:endCxn id="54" idx="6"/>
          </p:cNvCxnSpPr>
          <p:nvPr>
            <p:custDataLst>
              <p:tags r:id="rId2"/>
            </p:custDataLst>
          </p:nvPr>
        </p:nvCxnSpPr>
        <p:spPr>
          <a:xfrm flipV="1">
            <a:off x="4327916" y="4646207"/>
            <a:ext cx="1008112" cy="50229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Collect daily snapshots of follow networks</a:t>
            </a:r>
            <a:endParaRPr lang="en-US" altLang="ko-KR" dirty="0"/>
          </a:p>
          <a:p>
            <a:pPr lvl="1"/>
            <a:r>
              <a:rPr lang="en-US" altLang="ko-KR" dirty="0"/>
              <a:t>G(I): June 25</a:t>
            </a:r>
            <a:r>
              <a:rPr lang="en-US" altLang="ko-KR" baseline="30000" dirty="0"/>
              <a:t>th</a:t>
            </a:r>
            <a:r>
              <a:rPr lang="en-US" altLang="ko-KR" dirty="0"/>
              <a:t> to July 15</a:t>
            </a:r>
            <a:r>
              <a:rPr lang="en-US" altLang="ko-KR" baseline="30000" dirty="0"/>
              <a:t>th</a:t>
            </a:r>
            <a:r>
              <a:rPr lang="en-US" altLang="ko-KR" dirty="0"/>
              <a:t>, 2010</a:t>
            </a:r>
          </a:p>
          <a:p>
            <a:pPr lvl="1"/>
            <a:r>
              <a:rPr lang="en-US" altLang="ko-KR" dirty="0"/>
              <a:t>G(II): August 2</a:t>
            </a:r>
            <a:r>
              <a:rPr lang="en-US" altLang="ko-KR" baseline="30000" dirty="0"/>
              <a:t>nd</a:t>
            </a:r>
            <a:r>
              <a:rPr lang="en-US" altLang="ko-KR" dirty="0"/>
              <a:t> to August 31</a:t>
            </a:r>
            <a:r>
              <a:rPr lang="en-US" altLang="ko-KR" baseline="30000" dirty="0"/>
              <a:t>st</a:t>
            </a:r>
            <a:r>
              <a:rPr lang="en-US" altLang="ko-KR" dirty="0"/>
              <a:t>, 2010</a:t>
            </a:r>
          </a:p>
          <a:p>
            <a:r>
              <a:rPr lang="en-US" altLang="ko-KR" dirty="0" smtClean="0"/>
              <a:t>Compare </a:t>
            </a:r>
            <a:r>
              <a:rPr lang="en-US" altLang="ko-KR" dirty="0"/>
              <a:t>two consecutive follow networks and </a:t>
            </a:r>
            <a:r>
              <a:rPr lang="en-US" altLang="ko-KR" dirty="0" smtClean="0"/>
              <a:t>detect </a:t>
            </a:r>
            <a:r>
              <a:rPr lang="en-US" altLang="ko-KR" dirty="0"/>
              <a:t>removed relationships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Obtaining </a:t>
            </a:r>
            <a:r>
              <a:rPr lang="en-US" altLang="ko-KR" dirty="0" err="1" smtClean="0"/>
              <a:t>unfollow</a:t>
            </a:r>
            <a:r>
              <a:rPr lang="en-US" altLang="ko-KR" dirty="0" smtClean="0"/>
              <a:t> records</a:t>
            </a:r>
            <a:endParaRPr lang="ko-KR" altLang="en-US" dirty="0"/>
          </a:p>
        </p:txBody>
      </p:sp>
      <p:sp>
        <p:nvSpPr>
          <p:cNvPr id="5" name="타원 4"/>
          <p:cNvSpPr/>
          <p:nvPr>
            <p:custDataLst>
              <p:tags r:id="rId3"/>
            </p:custDataLst>
          </p:nvPr>
        </p:nvSpPr>
        <p:spPr>
          <a:xfrm flipH="1">
            <a:off x="707668" y="4969372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타원 5"/>
          <p:cNvSpPr/>
          <p:nvPr>
            <p:custDataLst>
              <p:tags r:id="rId4"/>
            </p:custDataLst>
          </p:nvPr>
        </p:nvSpPr>
        <p:spPr>
          <a:xfrm flipH="1">
            <a:off x="2074036" y="4969372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직선 화살표 연결선 6"/>
          <p:cNvCxnSpPr>
            <a:stCxn id="5" idx="2"/>
            <a:endCxn id="6" idx="6"/>
          </p:cNvCxnSpPr>
          <p:nvPr>
            <p:custDataLst>
              <p:tags r:id="rId5"/>
            </p:custDataLst>
          </p:nvPr>
        </p:nvCxnSpPr>
        <p:spPr>
          <a:xfrm>
            <a:off x="1065925" y="5148501"/>
            <a:ext cx="100811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>
            <p:custDataLst>
              <p:tags r:id="rId6"/>
            </p:custDataLst>
          </p:nvPr>
        </p:nvSpPr>
        <p:spPr>
          <a:xfrm flipH="1">
            <a:off x="2074037" y="5451127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직선 화살표 연결선 8"/>
          <p:cNvCxnSpPr>
            <a:stCxn id="5" idx="2"/>
            <a:endCxn id="8" idx="6"/>
          </p:cNvCxnSpPr>
          <p:nvPr>
            <p:custDataLst>
              <p:tags r:id="rId7"/>
            </p:custDataLst>
          </p:nvPr>
        </p:nvCxnSpPr>
        <p:spPr>
          <a:xfrm>
            <a:off x="1065925" y="5148501"/>
            <a:ext cx="1008112" cy="48175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>
            <p:custDataLst>
              <p:tags r:id="rId8"/>
            </p:custDataLst>
          </p:nvPr>
        </p:nvSpPr>
        <p:spPr>
          <a:xfrm flipH="1">
            <a:off x="2074037" y="4467078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6"/>
          </p:cNvCxnSpPr>
          <p:nvPr>
            <p:custDataLst>
              <p:tags r:id="rId9"/>
            </p:custDataLst>
          </p:nvPr>
        </p:nvCxnSpPr>
        <p:spPr>
          <a:xfrm flipV="1">
            <a:off x="1065925" y="4646207"/>
            <a:ext cx="1008112" cy="5022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396" y="581433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June 25</a:t>
            </a:r>
            <a:r>
              <a:rPr lang="en-US" altLang="ko-KR" sz="280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</a:t>
            </a:r>
            <a:endParaRPr lang="ko-KR" alt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05388" y="581066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June 26</a:t>
            </a:r>
            <a:r>
              <a:rPr lang="en-US" altLang="ko-KR" sz="280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</a:t>
            </a:r>
            <a:endParaRPr lang="ko-KR" alt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0807" y="464444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…</a:t>
            </a:r>
            <a:endParaRPr lang="ko-KR" altLang="en-US" sz="3600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/>
          <p:nvPr>
            <p:custDataLst>
              <p:tags r:id="rId10"/>
            </p:custDataLst>
          </p:nvPr>
        </p:nvSpPr>
        <p:spPr>
          <a:xfrm flipH="1">
            <a:off x="3969659" y="4969372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타원 49"/>
          <p:cNvSpPr/>
          <p:nvPr>
            <p:custDataLst>
              <p:tags r:id="rId11"/>
            </p:custDataLst>
          </p:nvPr>
        </p:nvSpPr>
        <p:spPr>
          <a:xfrm flipH="1">
            <a:off x="5336027" y="4969372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직선 화살표 연결선 50"/>
          <p:cNvCxnSpPr>
            <a:stCxn id="49" idx="2"/>
            <a:endCxn id="50" idx="6"/>
          </p:cNvCxnSpPr>
          <p:nvPr>
            <p:custDataLst>
              <p:tags r:id="rId12"/>
            </p:custDataLst>
          </p:nvPr>
        </p:nvCxnSpPr>
        <p:spPr>
          <a:xfrm>
            <a:off x="4327916" y="5148501"/>
            <a:ext cx="100811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>
            <p:custDataLst>
              <p:tags r:id="rId13"/>
            </p:custDataLst>
          </p:nvPr>
        </p:nvSpPr>
        <p:spPr>
          <a:xfrm flipH="1">
            <a:off x="5336028" y="5451127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직선 화살표 연결선 52"/>
          <p:cNvCxnSpPr>
            <a:stCxn id="49" idx="2"/>
            <a:endCxn id="52" idx="6"/>
          </p:cNvCxnSpPr>
          <p:nvPr>
            <p:custDataLst>
              <p:tags r:id="rId14"/>
            </p:custDataLst>
          </p:nvPr>
        </p:nvCxnSpPr>
        <p:spPr>
          <a:xfrm>
            <a:off x="4327916" y="5148501"/>
            <a:ext cx="1008112" cy="48175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>
            <p:custDataLst>
              <p:tags r:id="rId15"/>
            </p:custDataLst>
          </p:nvPr>
        </p:nvSpPr>
        <p:spPr>
          <a:xfrm flipH="1">
            <a:off x="5336028" y="4467078"/>
            <a:ext cx="358257" cy="3582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7824" y="4057908"/>
            <a:ext cx="336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Removed relationship</a:t>
            </a:r>
            <a:endParaRPr lang="ko-KR" altLang="en-US" sz="2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4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Increasing # of users</a:t>
            </a:r>
          </a:p>
          <a:p>
            <a:pPr lvl="1"/>
            <a:r>
              <a:rPr lang="en-US" altLang="ko-KR" dirty="0" smtClean="0"/>
              <a:t>G(I): </a:t>
            </a:r>
            <a:r>
              <a:rPr lang="en-US" altLang="ko-KR" dirty="0"/>
              <a:t>718,077 </a:t>
            </a:r>
            <a:r>
              <a:rPr lang="en-US" altLang="ko-KR" dirty="0" smtClean="0"/>
              <a:t>→ 870,057	   	+7,599/day</a:t>
            </a:r>
          </a:p>
          <a:p>
            <a:pPr lvl="1"/>
            <a:r>
              <a:rPr lang="en-US" altLang="ko-KR" dirty="0" smtClean="0"/>
              <a:t>G(II): </a:t>
            </a:r>
            <a:r>
              <a:rPr lang="en-US" altLang="ko-KR" dirty="0"/>
              <a:t>956,261 </a:t>
            </a:r>
            <a:r>
              <a:rPr lang="en-US" altLang="ko-KR" dirty="0" smtClean="0"/>
              <a:t>→ 1,203,196	+8,515/day</a:t>
            </a:r>
          </a:p>
          <a:p>
            <a:r>
              <a:rPr lang="en-US" altLang="ko-KR" dirty="0" smtClean="0"/>
              <a:t>Increasing (high) reciprocity</a:t>
            </a:r>
          </a:p>
          <a:p>
            <a:pPr lvl="1"/>
            <a:r>
              <a:rPr lang="en-US" altLang="ko-KR" dirty="0" smtClean="0"/>
              <a:t>G(I): </a:t>
            </a:r>
            <a:r>
              <a:rPr lang="en-US" altLang="ko-KR" dirty="0"/>
              <a:t>56 → 58</a:t>
            </a:r>
            <a:r>
              <a:rPr lang="en-US" altLang="ko-KR" dirty="0" smtClean="0"/>
              <a:t>%</a:t>
            </a:r>
          </a:p>
          <a:p>
            <a:pPr lvl="1"/>
            <a:r>
              <a:rPr lang="en-US" altLang="ko-KR" dirty="0" smtClean="0"/>
              <a:t>G(II): </a:t>
            </a:r>
            <a:r>
              <a:rPr lang="en-US" altLang="ko-KR" dirty="0"/>
              <a:t>61 → 62</a:t>
            </a:r>
            <a:r>
              <a:rPr lang="en-US" altLang="ko-KR" dirty="0" smtClean="0"/>
              <a:t>%</a:t>
            </a:r>
          </a:p>
          <a:p>
            <a:r>
              <a:rPr lang="en-US" altLang="ko-KR" dirty="0" smtClean="0"/>
              <a:t>Increasing avg. # of </a:t>
            </a:r>
            <a:r>
              <a:rPr lang="en-US" altLang="ko-KR" dirty="0" err="1" smtClean="0"/>
              <a:t>followees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59.7 → 75.7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08AD876-7BB9-4B0A-9A77-E6287E451D5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Korean follow network grew fast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3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jtMvoXFugp2unR9OMZn8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erpVtpMhFkfaT4iBbNLI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OgFhLVRlcAOrjrXEm7D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ifCAVRIyZAdpId7mj9ov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6YcXJQ57nKvRRXqEb0ZD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eTJKx0OtC5VcgqCb1CrB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V3xPSTCrFa4pgTov4rqO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BknnhjjXnMOfIK2bLXz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XbzS7Lg1su8G3FJmW5O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nyDbLcle8IsfnbNpcyH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GZcuvOr1LuPhL4uRzgw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2sunT6w5y65FDx1LgR8B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PV6821d0PKecIhZg84Z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2wbGOmWe36kbhdQ8Lt5PI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VBCRPzB7wJYUzOUGFl5h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YnAdB8bcD4W3mgiuUQUqc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TMZPA5eq2yelravOKzbT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AgpPBN7XVrKAsN9RSBID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i0R6WasQSsK5BkY8oZ4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kaob1ETaBZ5G9MSaUCQ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qQbV9L6g7EvSOIgNZmY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jrJKyYr4BvlHQS0ZvS6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0KTOfVl4SJISbAP9RVq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7J7vB2NRWGmMA0mhKf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bGWVAoPcbfQsYVK72s5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KudBhuWncbReCNfhEBpwu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etpbfqKApJbrcJjiTSP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el8vPnRGWChIZ8SjGWrB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rl3ykiwDFuHfe33KBmJI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atJbqAcSxswKUMrg3zaj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0KTOfVl4SJISbAP9RVq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bGWVAoPcbfQsYVK72s5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KudBhuWncbReCNfhEBpwu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etpbfqKApJbrcJjiTSP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ERAjbwCDlIRbNm0wqac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el8vPnRGWChIZ8SjGWrB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rl3ykiwDFuHfe33KBmJI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atJbqAcSxswKUMrg3zaj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5u3lFdsFf0R9MiKVrfMf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pRBiUqe3Cry3HZXgW6C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Ptbp9FKovh4Vgrmc0DJx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3jL0hPJpRwayoDLroKh1v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TMZPA5eq2yelravOKzbT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ps1G54GbVDJAaVMf8Uvfb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DvR4M6NzQnJalVZCueq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yQVHZURkJHteH5fUhRg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qtflUk9IOHFkAvYoFN0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Rhosw5KqFEarTjwpBWS8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6wf8rMi4zONoK8soymhj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CdwqNICcIVdUPFx5SEA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GbgDoZpP2KSYexjG1kt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d75x5sGMdnIUBA0a6RwJ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c56rcn8u7JqPTEymi5W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1dTlBFDHCJkVvpG3uLP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oNvFcTKSt4LIPJra2jY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6584rw6zCzwBO6PVtKX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DUoc0gdPh7rC61ECcCLj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9MAWCkJvrQAxGpx7sdL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cdVlk7QeD5BQWltuUMQ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1hpqolhJYlNXAn1hZCF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WQtbEYiZ3l5wbDVUIuWU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2YK6tDMerTsxlyWcHjq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no4sUx5lubkYrWPk6orH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3bnl5TahimGNuqyuFcP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4EinXwNCt8XA6GU5iGl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9aELrL8OKLsyHZw5Y7mm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Xq6j5plLCxnV1qkmvf4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nW6hLB8jWIvcd0jMTA7U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u0MSwwmvZN1o8FkTiJ9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tHJBAJ2IYGAO33fnFAJ2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942smBCHQ5QebZ2fp3Xv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rXC81VAHzr0tW5xcSOp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1pHoZkyYUYlWVy21vpn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y5hP5KhvF4fFLoh3TBW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bJhBFvBKRVaqEnNtSWKu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TDhF1CWk3slByOfovqUh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5Hn3YgZkisdzvuKk7Sy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vw5EAb4gbF6kpL9S8Af5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PV6821d0PKecIhZg84Z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jNxWVJcV0devwZkY4w7eO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U1tke1t1lUc2EHiQTceZ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oEIel5QlV0kS4ZQlTXK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rj5ghj2M8CNjnWIhAX9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JTkLsw5vfIfoYxW5BNPf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dv3AH5gg8PexU9gcUE7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cZDvaVs6BbpsrBIwogNz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F3h60LquhHaii4WcVlO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TMZPA5eq2yelravOKzbTd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94yHuXnl9Rk9eyOt4Tta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7J7vB2NRWGmMA0mhKf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dBie3X7cGgQv9eBlHMkS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7kxJWuiZcgkjfCWMgQuI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7lh0ZK3WxY0MCdLlFMuX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3CqzaJmvCjMJ7FHLH5Pk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rcixmdxZppP6TdBzyTD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W73xKk5HDd5nyGNtMnQ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NrvtM2Flgeo7kTOAM3ju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W73xKk5HDd5nyGNtMnQ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GJgyawWx0bQwoHC9m2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EJ71Yejrt64ooEqPH9D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ERAjbwCDlIRbNm0wqa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VO8eqbHsWnLD0pinDo8L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dnKaRBv6cmkfFoQkGsB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9BR5HTcZD46JWrcrEQUij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L0kfaYG0nV82XPsVLOyv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GJ748U4N9mArYKPn0ANr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49FRyXCdI3gd9VOPd0Ws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Og1NJwT7Vy24Bd3kQPof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xKKdo6HUKF1M2QZGV8s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Wl8fZz0ljjr0F103P1s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wBqz2GEeSYY62YXo79m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KiVms60X7xqWGvselWB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yQVHZURkJHteH5fUhRg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oxK4gVKsGtWERt5SCpuH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cQlg0s2kY8CFp2HvMW2IV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DUoc0gdPh7rC61ECcCL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nW6hLB8jWIvcd0jMTA7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PV6821d0PKecIhZg84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7J7vB2NRWGmMA0mhKf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ERAjbwCDlIRbNm0wqa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yQVHZURkJHteH5fUhRg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DUoc0gdPh7rC61ECcCLj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nW6hLB8jWIvcd0jMTA7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PV6821d0PKecIhZg84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b2MksuhBfooA2dsBdng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7J7vB2NRWGmMA0mhKf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ERAjbwCDlIRbNm0wqa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yQVHZURkJHteH5fUhRg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DUoc0gdPh7rC61ECcCL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nW6hLB8jWIvcd0jMTA7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PV6821d0PKecIhZg84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7J7vB2NRWGmMA0mhKf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ERAjbwCDlIRbNm0wqa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yQVHZURkJHteH5fUhRg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DUoc0gdPh7rC61ECcCL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WUtjjK1b0MKI7Tz7EvGv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nW6hLB8jWIvcd0jMTA7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N4YegEEDtZKBxr6IuBH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6UNDjpJabHC191jxluE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BtRFa6vdra4Y4qClfUi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Zvh4pXfcjTtzsbarJy4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Q53f7J8pnWJoCXzBL9g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N4YegEEDtZKBxr6IuBH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6UNDjpJabHC191jxluEi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BtRFa6vdra4Y4qClfUi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Zvh4pXfcjTtzsbarJy4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x5sfMKIeRG7e5SQ8awz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Q53f7J8pnWJoCXzBL9g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N4YegEEDtZKBxr6IuBH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6UNDjpJabHC191jxluEi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BtRFa6vdra4Y4qClfUi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Zvh4pXfcjTtzsbarJy4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Q53f7J8pnWJoCXzBL9g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N4YegEEDtZKBxr6IuBH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6UNDjpJabHC191jxluEi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BtRFa6vdra4Y4qClfUi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Zvh4pXfcjTtzsbarJy4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Qk6y16JLLpEUmoQ4Ygt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Q53f7J8pnWJoCXzBL9g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AoBesUvme7zPEc1aPw4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P4zcR8MVpt1zuEDSheU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OMimzAjJVfM4zxEf2mzj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N5ImxXfQZtNdfMTvycB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Mq56d1cxspTJZdEd3mu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gliSmxOmH2x1jhhrJeD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jwNGQl8fbswt9JNlEFI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bYTmVCDgrNhS1L4FGs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uP7xDnzYJVFrkPMtpwB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BSOHgvk9WeDVe89dJCu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chH1gZYfRf07u4enZfG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czrfTc3HQV3KCQPB6A0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rclIf1xleyFQ57A16Lc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4Jroyo96sAgM8fUaX1a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5MLH05tegV1m8BgQt9c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4AiZl6VObZTnzDFDQn4D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LM6jU7x1izp0csIFYyq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YyXBdDL7uQKexceN0GEX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aDta7H54OepDOyliTTfb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ygXVvrbxJqYw9nk82w4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Aavsi6yizCHNIdKjPdq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OToGsINKHpICmvfBgUw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6Ea0aQnb8FvK817LJPV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qKYDNUO7TXHoMJvrxWn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6BmduvbG97aZdp2x3tm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3KfnfhhZiJQmEmgApjW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eMw5o0TT9fixyBY7fT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9QLGgs334yLtwsQaSh5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46NECh32NDKNDFjIJqP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M45vg4174qQyMESCQMZ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JIObQ9xFyupkkJz61Z1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gr9HVKxRhO7TiDbNcdB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X5TFP7z369YElmH5eRA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8rk92KK005ypKJhbjq5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lFocoWKa5atBWrkG4Pj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6WBYN3x9jmXT6FLPmO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V9MQQDlgbi6sysBq8HCV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D3lFVfsuOjSI0sbWcUO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MD6ieVFyd5xOvJvbH5N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APr8fcvI6NWYgIyC1xP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bbXrr0cIgtaZ2gQ5Gt3v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SwtMD44fReHNDgaOKuvo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>
        <a:spAutoFit/>
      </a:bodyPr>
      <a:lstStyle>
        <a:defPPr algn="ctr">
          <a:defRPr i="1" dirty="0">
            <a:latin typeface="Calibri" pitchFamily="34" charset="0"/>
            <a:cs typeface="Calibri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19271</TotalTime>
  <Words>2865</Words>
  <Application>Microsoft Macintosh PowerPoint</Application>
  <PresentationFormat>On-screen Show (4:3)</PresentationFormat>
  <Paragraphs>341</Paragraphs>
  <Slides>35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테마</vt:lpstr>
      <vt:lpstr>Fragile Online Relationship: A First Look at Unfollow Dynamics in Twitter</vt:lpstr>
      <vt:lpstr>Building and breaking up a relationship</vt:lpstr>
      <vt:lpstr>Lack of relationship breakup data</vt:lpstr>
      <vt:lpstr>A proxy for relationship breakup</vt:lpstr>
      <vt:lpstr>Unfollow in Twitter</vt:lpstr>
      <vt:lpstr>Research questions</vt:lpstr>
      <vt:lpstr>Identify a group with common culture</vt:lpstr>
      <vt:lpstr>Obtaining unfollow records</vt:lpstr>
      <vt:lpstr>Korean follow network grew fast</vt:lpstr>
      <vt:lpstr>Research questions</vt:lpstr>
      <vt:lpstr>People unfollow frequently </vt:lpstr>
      <vt:lpstr>Factors that correlate w/ unfollow</vt:lpstr>
      <vt:lpstr>One-way relationships are fragile</vt:lpstr>
      <vt:lpstr>Newer relationships are more fragile</vt:lpstr>
      <vt:lpstr>Informativeness of users</vt:lpstr>
      <vt:lpstr>Non-informative relationships are fragile</vt:lpstr>
      <vt:lpstr>Strong ties &amp; weak ties</vt:lpstr>
      <vt:lpstr>Weak ties are fragile</vt:lpstr>
      <vt:lpstr>No interaction ≠ breakup</vt:lpstr>
      <vt:lpstr>Research questions</vt:lpstr>
      <vt:lpstr>22 online &amp; face-to-face interviews</vt:lpstr>
      <vt:lpstr>Top reasons in unfollow</vt:lpstr>
      <vt:lpstr>Application: Practical uses</vt:lpstr>
      <vt:lpstr>Application: Theoretical models</vt:lpstr>
      <vt:lpstr>Discussion</vt:lpstr>
      <vt:lpstr>Summary</vt:lpstr>
      <vt:lpstr>PowerPoint Presentation</vt:lpstr>
      <vt:lpstr>Backup slides</vt:lpstr>
      <vt:lpstr>How to know the reciprocity of follows</vt:lpstr>
      <vt:lpstr>Interviews confirmed by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Analysis on  Structures and Dynamics of OSN</dc:title>
  <dc:creator>haewoon</dc:creator>
  <cp:lastModifiedBy>Haewoon Kwak</cp:lastModifiedBy>
  <cp:revision>2145</cp:revision>
  <cp:lastPrinted>2011-05-03T11:58:02Z</cp:lastPrinted>
  <dcterms:created xsi:type="dcterms:W3CDTF">2011-03-28T03:00:35Z</dcterms:created>
  <dcterms:modified xsi:type="dcterms:W3CDTF">2011-05-10T18:20:24Z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1NfqUzlQFDz0idNTaPc1NARdj7n42DHKRtxlgomYIorI</vt:lpwstr>
  </property>
  <property fmtid="{D5CDD505-2E9C-101B-9397-08002B2CF9AE}" pid="3" name="Google.Documents.RevisionId">
    <vt:lpwstr>10066165695775825288</vt:lpwstr>
  </property>
  <property fmtid="{D5CDD505-2E9C-101B-9397-08002B2CF9AE}" pid="4" name="Google.Documents.PreviousRevisionId">
    <vt:lpwstr>04183503400269288057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