
<file path=[Content_Types].xml><?xml version="1.0" encoding="utf-8"?>
<Types xmlns="http://schemas.openxmlformats.org/package/2006/content-types">
  <Default Extension="xml" ContentType="application/xml"/>
  <Default Extension="wav" ContentType="audio/wav"/>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2" r:id="rId2"/>
    <p:sldId id="345" r:id="rId3"/>
    <p:sldId id="344" r:id="rId4"/>
    <p:sldId id="347" r:id="rId5"/>
    <p:sldId id="348" r:id="rId6"/>
    <p:sldId id="349" r:id="rId7"/>
    <p:sldId id="350" r:id="rId8"/>
    <p:sldId id="351" r:id="rId9"/>
    <p:sldId id="352" r:id="rId10"/>
    <p:sldId id="353" r:id="rId11"/>
    <p:sldId id="354" r:id="rId12"/>
    <p:sldId id="355" r:id="rId13"/>
    <p:sldId id="420" r:id="rId14"/>
    <p:sldId id="356" r:id="rId15"/>
    <p:sldId id="357" r:id="rId16"/>
    <p:sldId id="394" r:id="rId17"/>
    <p:sldId id="359" r:id="rId18"/>
    <p:sldId id="360" r:id="rId19"/>
    <p:sldId id="361" r:id="rId20"/>
    <p:sldId id="362" r:id="rId21"/>
    <p:sldId id="364" r:id="rId22"/>
    <p:sldId id="365" r:id="rId23"/>
    <p:sldId id="366" r:id="rId24"/>
    <p:sldId id="367" r:id="rId25"/>
    <p:sldId id="395" r:id="rId26"/>
    <p:sldId id="368" r:id="rId27"/>
    <p:sldId id="396" r:id="rId28"/>
    <p:sldId id="369" r:id="rId29"/>
    <p:sldId id="371" r:id="rId30"/>
    <p:sldId id="372" r:id="rId31"/>
    <p:sldId id="373" r:id="rId32"/>
    <p:sldId id="377" r:id="rId33"/>
    <p:sldId id="378" r:id="rId34"/>
    <p:sldId id="419" r:id="rId35"/>
    <p:sldId id="379" r:id="rId36"/>
    <p:sldId id="380" r:id="rId37"/>
    <p:sldId id="381" r:id="rId38"/>
    <p:sldId id="388" r:id="rId39"/>
    <p:sldId id="383"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8" autoAdjust="0"/>
  </p:normalViewPr>
  <p:slideViewPr>
    <p:cSldViewPr>
      <p:cViewPr varScale="1">
        <p:scale>
          <a:sx n="143" d="100"/>
          <a:sy n="143" d="100"/>
        </p:scale>
        <p:origin x="-104"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E6790E-23CA-474A-AF74-312D663131B2}" type="slidenum">
              <a:rPr lang="en-US" altLang="zh-CN"/>
              <a:pPr/>
              <a:t>‹#›</a:t>
            </a:fld>
            <a:endParaRPr lang="en-US" altLang="zh-CN"/>
          </a:p>
        </p:txBody>
      </p:sp>
    </p:spTree>
    <p:extLst>
      <p:ext uri="{BB962C8B-B14F-4D97-AF65-F5344CB8AC3E}">
        <p14:creationId xmlns:p14="http://schemas.microsoft.com/office/powerpoint/2010/main" val="227155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D6545E-B91C-4C2A-9601-81536E72236D}" type="slidenum">
              <a:rPr lang="en-US" altLang="zh-CN"/>
              <a:pPr/>
              <a:t>‹#›</a:t>
            </a:fld>
            <a:endParaRPr lang="en-US" altLang="zh-CN"/>
          </a:p>
        </p:txBody>
      </p:sp>
    </p:spTree>
    <p:extLst>
      <p:ext uri="{BB962C8B-B14F-4D97-AF65-F5344CB8AC3E}">
        <p14:creationId xmlns:p14="http://schemas.microsoft.com/office/powerpoint/2010/main" val="2954670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0FB203-B3EF-45EE-9736-D3BA6BE56C11}" type="slidenum">
              <a:rPr lang="en-US" altLang="zh-CN"/>
              <a:pPr/>
              <a:t>‹#›</a:t>
            </a:fld>
            <a:endParaRPr lang="en-US" altLang="zh-CN"/>
          </a:p>
        </p:txBody>
      </p:sp>
    </p:spTree>
    <p:extLst>
      <p:ext uri="{BB962C8B-B14F-4D97-AF65-F5344CB8AC3E}">
        <p14:creationId xmlns:p14="http://schemas.microsoft.com/office/powerpoint/2010/main" val="411684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29F256-496E-4E1A-95ED-1A805075D6FD}" type="slidenum">
              <a:rPr lang="en-US" altLang="zh-CN"/>
              <a:pPr/>
              <a:t>‹#›</a:t>
            </a:fld>
            <a:endParaRPr lang="en-US" altLang="zh-CN"/>
          </a:p>
        </p:txBody>
      </p:sp>
    </p:spTree>
    <p:extLst>
      <p:ext uri="{BB962C8B-B14F-4D97-AF65-F5344CB8AC3E}">
        <p14:creationId xmlns:p14="http://schemas.microsoft.com/office/powerpoint/2010/main" val="33708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4C73F8-E5D4-4767-B1C4-0EF72843DE71}" type="slidenum">
              <a:rPr lang="en-US" altLang="zh-CN"/>
              <a:pPr/>
              <a:t>‹#›</a:t>
            </a:fld>
            <a:endParaRPr lang="en-US" altLang="zh-CN"/>
          </a:p>
        </p:txBody>
      </p:sp>
    </p:spTree>
    <p:extLst>
      <p:ext uri="{BB962C8B-B14F-4D97-AF65-F5344CB8AC3E}">
        <p14:creationId xmlns:p14="http://schemas.microsoft.com/office/powerpoint/2010/main" val="263985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0383D1A-EDC6-4A99-B257-ABFD03EAFC69}" type="slidenum">
              <a:rPr lang="en-US" altLang="zh-CN"/>
              <a:pPr/>
              <a:t>‹#›</a:t>
            </a:fld>
            <a:endParaRPr lang="en-US" altLang="zh-CN"/>
          </a:p>
        </p:txBody>
      </p:sp>
    </p:spTree>
    <p:extLst>
      <p:ext uri="{BB962C8B-B14F-4D97-AF65-F5344CB8AC3E}">
        <p14:creationId xmlns:p14="http://schemas.microsoft.com/office/powerpoint/2010/main" val="136405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1EB427A8-EABA-4D01-AD31-0F43ECF2921C}" type="slidenum">
              <a:rPr lang="en-US" altLang="zh-CN"/>
              <a:pPr/>
              <a:t>‹#›</a:t>
            </a:fld>
            <a:endParaRPr lang="en-US" altLang="zh-CN"/>
          </a:p>
        </p:txBody>
      </p:sp>
    </p:spTree>
    <p:extLst>
      <p:ext uri="{BB962C8B-B14F-4D97-AF65-F5344CB8AC3E}">
        <p14:creationId xmlns:p14="http://schemas.microsoft.com/office/powerpoint/2010/main" val="27615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F28C02-41FC-4842-AAAE-332285067620}" type="slidenum">
              <a:rPr lang="en-US" altLang="zh-CN"/>
              <a:pPr/>
              <a:t>‹#›</a:t>
            </a:fld>
            <a:endParaRPr lang="en-US" altLang="zh-CN"/>
          </a:p>
        </p:txBody>
      </p:sp>
    </p:spTree>
    <p:extLst>
      <p:ext uri="{BB962C8B-B14F-4D97-AF65-F5344CB8AC3E}">
        <p14:creationId xmlns:p14="http://schemas.microsoft.com/office/powerpoint/2010/main" val="2388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5402CD-6430-4BB5-8A56-0912EC2285E5}" type="slidenum">
              <a:rPr lang="en-US" altLang="zh-CN"/>
              <a:pPr/>
              <a:t>‹#›</a:t>
            </a:fld>
            <a:endParaRPr lang="en-US" altLang="zh-CN"/>
          </a:p>
        </p:txBody>
      </p:sp>
    </p:spTree>
    <p:extLst>
      <p:ext uri="{BB962C8B-B14F-4D97-AF65-F5344CB8AC3E}">
        <p14:creationId xmlns:p14="http://schemas.microsoft.com/office/powerpoint/2010/main" val="38184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5316CA-05E2-44CB-9C8E-080999DA3870}" type="slidenum">
              <a:rPr lang="en-US" altLang="zh-CN"/>
              <a:pPr/>
              <a:t>‹#›</a:t>
            </a:fld>
            <a:endParaRPr lang="en-US" altLang="zh-CN"/>
          </a:p>
        </p:txBody>
      </p:sp>
    </p:spTree>
    <p:extLst>
      <p:ext uri="{BB962C8B-B14F-4D97-AF65-F5344CB8AC3E}">
        <p14:creationId xmlns:p14="http://schemas.microsoft.com/office/powerpoint/2010/main" val="61183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2BE07B-CD5D-498C-AF2B-BC75E4CAD9CE}" type="slidenum">
              <a:rPr lang="en-US" altLang="zh-CN"/>
              <a:pPr/>
              <a:t>‹#›</a:t>
            </a:fld>
            <a:endParaRPr lang="en-US" altLang="zh-CN"/>
          </a:p>
        </p:txBody>
      </p:sp>
    </p:spTree>
    <p:extLst>
      <p:ext uri="{BB962C8B-B14F-4D97-AF65-F5344CB8AC3E}">
        <p14:creationId xmlns:p14="http://schemas.microsoft.com/office/powerpoint/2010/main" val="95689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EE20702-42A3-470F-8600-065D28161810}" type="slidenum">
              <a:rPr lang="en-US" altLang="zh-CN"/>
              <a:pPr/>
              <a:t>‹#›</a:t>
            </a:fld>
            <a:endParaRPr lang="en-US" altLang="zh-CN"/>
          </a:p>
        </p:txBody>
      </p:sp>
    </p:spTree>
    <p:extLst>
      <p:ext uri="{BB962C8B-B14F-4D97-AF65-F5344CB8AC3E}">
        <p14:creationId xmlns:p14="http://schemas.microsoft.com/office/powerpoint/2010/main" val="32603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280C0F6-7EC6-4DAC-B816-D94FD99383CB}" type="slidenum">
              <a:rPr lang="en-US" altLang="zh-CN"/>
              <a:pPr/>
              <a:t>‹#›</a:t>
            </a:fld>
            <a:endParaRPr lang="en-US" altLang="zh-CN"/>
          </a:p>
        </p:txBody>
      </p:sp>
    </p:spTree>
    <p:extLst>
      <p:ext uri="{BB962C8B-B14F-4D97-AF65-F5344CB8AC3E}">
        <p14:creationId xmlns:p14="http://schemas.microsoft.com/office/powerpoint/2010/main" val="5538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14FC8E-BD81-4BA5-A2BA-FD1968E20956}" type="slidenum">
              <a:rPr lang="en-US" altLang="zh-CN"/>
              <a:pPr/>
              <a:t>‹#›</a:t>
            </a:fld>
            <a:endParaRPr lang="en-US" altLang="zh-CN"/>
          </a:p>
        </p:txBody>
      </p:sp>
    </p:spTree>
    <p:extLst>
      <p:ext uri="{BB962C8B-B14F-4D97-AF65-F5344CB8AC3E}">
        <p14:creationId xmlns:p14="http://schemas.microsoft.com/office/powerpoint/2010/main" val="214742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471AE4C-91C1-4654-BD8D-7725569C943F}" type="slidenum">
              <a:rPr lang="en-US" altLang="zh-CN"/>
              <a:pPr/>
              <a:t>‹#›</a:t>
            </a:fld>
            <a:endParaRPr lang="en-US" altLang="zh-CN"/>
          </a:p>
        </p:txBody>
      </p:sp>
    </p:spTree>
    <p:extLst>
      <p:ext uri="{BB962C8B-B14F-4D97-AF65-F5344CB8AC3E}">
        <p14:creationId xmlns:p14="http://schemas.microsoft.com/office/powerpoint/2010/main" val="37406700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784008E-76AE-41DF-8D6B-248EB4E4BE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audio" Target="../media/audio1.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emf"/><Relationship Id="rId5" Type="http://schemas.openxmlformats.org/officeDocument/2006/relationships/oleObject" Target="../embeddings/oleObject6.bin"/><Relationship Id="rId6"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oleObject" Target="../embeddings/oleObject3.bin"/><Relationship Id="rId6" Type="http://schemas.openxmlformats.org/officeDocument/2006/relationships/image" Target="../media/image6.emf"/><Relationship Id="rId7" Type="http://schemas.openxmlformats.org/officeDocument/2006/relationships/oleObject" Target="../embeddings/oleObject4.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294FD95A-C4EE-451B-BC02-346810BB9AC9}" type="slidenum">
              <a:rPr lang="en-US" altLang="zh-CN"/>
              <a:pPr/>
              <a:t>1</a:t>
            </a:fld>
            <a:endParaRPr lang="en-US" altLang="zh-CN"/>
          </a:p>
        </p:txBody>
      </p:sp>
      <p:pic>
        <p:nvPicPr>
          <p:cNvPr id="184322"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84323" name="Text Box 3"/>
          <p:cNvSpPr txBox="1">
            <a:spLocks noChangeArrowheads="1"/>
          </p:cNvSpPr>
          <p:nvPr/>
        </p:nvSpPr>
        <p:spPr bwMode="auto">
          <a:xfrm>
            <a:off x="2124075" y="795338"/>
            <a:ext cx="6908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84324"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solidFill>
                  <a:srgbClr val="0033CC"/>
                </a:solidFill>
                <a:effectLst>
                  <a:outerShdw blurRad="38100" dist="38100" dir="2700000" algn="tl">
                    <a:srgbClr val="C0C0C0"/>
                  </a:outerShdw>
                </a:effectLst>
                <a:latin typeface="隶书" pitchFamily="49" charset="-122"/>
                <a:ea typeface="华文行楷" pitchFamily="2" charset="-122"/>
              </a:rPr>
              <a:t>第二讲</a:t>
            </a:r>
            <a:endParaRPr kumimoji="1" lang="zh-CN" altLang="en-US" sz="3600" b="1">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84325"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800" b="1">
                <a:effectLst>
                  <a:outerShdw blurRad="38100" dist="38100" dir="2700000" algn="tl">
                    <a:srgbClr val="C0C0C0"/>
                  </a:outerShdw>
                </a:effectLst>
                <a:latin typeface="华文行楷" pitchFamily="2" charset="-122"/>
                <a:ea typeface="华文行楷" pitchFamily="2" charset="-122"/>
              </a:rPr>
              <a:t> </a:t>
            </a:r>
            <a:r>
              <a:rPr kumimoji="1" lang="zh-CN" altLang="en-US" sz="4800" b="1">
                <a:effectLst>
                  <a:outerShdw blurRad="38100" dist="38100" dir="2700000" algn="tl">
                    <a:srgbClr val="C0C0C0"/>
                  </a:outerShdw>
                </a:effectLst>
                <a:latin typeface="华文行楷" pitchFamily="2" charset="-122"/>
                <a:ea typeface="华文行楷" pitchFamily="2" charset="-122"/>
              </a:rPr>
              <a:t>排列组合生成算法</a:t>
            </a:r>
          </a:p>
        </p:txBody>
      </p:sp>
      <p:graphicFrame>
        <p:nvGraphicFramePr>
          <p:cNvPr id="184326"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84365" name="Photo Editor 照片" r:id="rId4" imgW="6714286" imgH="6942857" progId="MSPhotoEd.3">
                  <p:embed/>
                </p:oleObj>
              </mc:Choice>
              <mc:Fallback>
                <p:oleObj name="Photo Editor 照片" r:id="rId4" imgW="6714286" imgH="6942857"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4327"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29"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84330"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84332"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37"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E42B972-CD7E-491A-8E94-EF4884F6D53B}" type="slidenum">
              <a:rPr lang="en-US" altLang="zh-CN"/>
              <a:pPr/>
              <a:t>10</a:t>
            </a:fld>
            <a:endParaRPr lang="en-US" altLang="zh-CN"/>
          </a:p>
        </p:txBody>
      </p:sp>
      <p:sp>
        <p:nvSpPr>
          <p:cNvPr id="134147" name="Rectangle 3"/>
          <p:cNvSpPr>
            <a:spLocks noGrp="1" noChangeArrowheads="1"/>
          </p:cNvSpPr>
          <p:nvPr>
            <p:ph type="body" idx="1"/>
          </p:nvPr>
        </p:nvSpPr>
        <p:spPr>
          <a:xfrm>
            <a:off x="457200" y="549275"/>
            <a:ext cx="8229600" cy="575945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行列式定义中有</a:t>
            </a:r>
            <a:r>
              <a:rPr lang="zh-CN" altLang="en-US" sz="3600" b="1">
                <a:solidFill>
                  <a:srgbClr val="0000FF"/>
                </a:solidFill>
                <a:effectLst>
                  <a:outerShdw blurRad="38100" dist="38100" dir="2700000" algn="tl">
                    <a:srgbClr val="C0C0C0"/>
                  </a:outerShdw>
                </a:effectLst>
                <a:latin typeface="Times New Roman" pitchFamily="18" charset="0"/>
              </a:rPr>
              <a:t>逆序数</a:t>
            </a:r>
            <a:r>
              <a:rPr lang="zh-CN" altLang="en-US" sz="3600" b="1">
                <a:effectLst>
                  <a:outerShdw blurRad="38100" dist="38100" dir="2700000" algn="tl">
                    <a:srgbClr val="C0C0C0"/>
                  </a:outerShdw>
                </a:effectLst>
                <a:latin typeface="Times New Roman" pitchFamily="18" charset="0"/>
              </a:rPr>
              <a:t>的概念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就是一个排列中违反自然顺序的数对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比如</a:t>
            </a:r>
            <a:r>
              <a:rPr lang="en-US" altLang="zh-CN" sz="3600" b="1">
                <a:solidFill>
                  <a:srgbClr val="0000FF"/>
                </a:solidFill>
                <a:effectLst>
                  <a:outerShdw blurRad="38100" dist="38100" dir="2700000" algn="tl">
                    <a:srgbClr val="C0C0C0"/>
                  </a:outerShdw>
                </a:effectLst>
                <a:latin typeface="Times New Roman" pitchFamily="18" charset="0"/>
              </a:rPr>
              <a:t>12354</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a:t>
            </a:r>
            <a:r>
              <a:rPr lang="en-US" altLang="zh-CN" sz="3600" b="1">
                <a:solidFill>
                  <a:srgbClr val="0000FF"/>
                </a:solidFill>
                <a:effectLst>
                  <a:outerShdw blurRad="38100" dist="38100" dir="2700000" algn="tl">
                    <a:srgbClr val="C0C0C0"/>
                  </a:outerShdw>
                </a:effectLst>
                <a:latin typeface="Times New Roman" pitchFamily="18" charset="0"/>
              </a:rPr>
              <a:t>43215</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是任意一个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小的数字的个数</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总不超过</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这样自然由一个排列得到一个序列</a:t>
            </a:r>
          </a:p>
          <a:p>
            <a:pPr>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而且满足条件</a:t>
            </a:r>
            <a:r>
              <a:rPr lang="en-US" altLang="zh-CN" sz="3600" b="1">
                <a:solidFill>
                  <a:srgbClr val="0000FF"/>
                </a:solidFill>
                <a:effectLst>
                  <a:outerShdw blurRad="38100" dist="38100" dir="2700000" algn="tl">
                    <a:srgbClr val="C0C0C0"/>
                  </a:outerShdw>
                </a:effectLst>
                <a:latin typeface="Times New Roman" pitchFamily="18" charset="0"/>
              </a:rPr>
              <a:t>(2.1).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trips(downRight)">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strips(downRight)">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strips(downRight)">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strips(downRight)">
                                      <p:cBhvr>
                                        <p:cTn id="22" dur="500"/>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F81501E-4752-4B3E-9836-CA2ECCB06C1D}" type="slidenum">
              <a:rPr lang="en-US" altLang="zh-CN"/>
              <a:pPr/>
              <a:t>11</a:t>
            </a:fld>
            <a:endParaRPr lang="en-US" altLang="zh-CN"/>
          </a:p>
        </p:txBody>
      </p:sp>
      <p:sp>
        <p:nvSpPr>
          <p:cNvPr id="135171" name="Rectangle 3"/>
          <p:cNvSpPr>
            <a:spLocks noGrp="1" noChangeArrowheads="1"/>
          </p:cNvSpPr>
          <p:nvPr>
            <p:ph type="body" idx="1"/>
          </p:nvPr>
        </p:nvSpPr>
        <p:spPr>
          <a:xfrm>
            <a:off x="457200" y="692150"/>
            <a:ext cx="8229600" cy="5434013"/>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我们可以如下建立序列与排列的对应</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设序列</a:t>
            </a:r>
            <a:r>
              <a:rPr lang="zh-CN" altLang="en-US" sz="3600" b="1">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则它所对应的排列为</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可以看作是排列</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中数</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所在位置后面比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小的数的个数</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要说明这种对应的合理性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必须清楚</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如何由序列产生出它所对应的排列</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我们通过一个具体的例题说明思想方法</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strips(downRigh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strips(downRigh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strips(downRigh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strips(downRight)">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34D9A22-F2A7-40B1-8FF0-8AEF1FBB6D22}" type="slidenum">
              <a:rPr lang="en-US" altLang="zh-CN"/>
              <a:pPr/>
              <a:t>12</a:t>
            </a:fld>
            <a:endParaRPr lang="en-US" altLang="zh-CN"/>
          </a:p>
        </p:txBody>
      </p:sp>
      <p:sp>
        <p:nvSpPr>
          <p:cNvPr id="136195" name="Rectangle 3"/>
          <p:cNvSpPr>
            <a:spLocks noGrp="1" noChangeArrowheads="1"/>
          </p:cNvSpPr>
          <p:nvPr>
            <p:ph type="body" idx="1"/>
          </p:nvPr>
        </p:nvSpPr>
        <p:spPr>
          <a:xfrm>
            <a:off x="457200" y="620713"/>
            <a:ext cx="8229600" cy="5505450"/>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(1)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(301)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(301) </a:t>
            </a:r>
            <a:r>
              <a:rPr lang="en-US" altLang="zh-CN" sz="3600" b="1">
                <a:solidFill>
                  <a:srgbClr val="0000FF"/>
                </a:solidFill>
                <a:effectLst>
                  <a:outerShdw blurRad="38100" dist="38100" dir="2700000" algn="tl">
                    <a:srgbClr val="C0C0C0"/>
                  </a:outerShdw>
                </a:effectLst>
                <a:latin typeface="Times New Roman" pitchFamily="18" charset="0"/>
              </a:rPr>
              <a:t> 4213</a:t>
            </a:r>
            <a:endParaRPr lang="en-US" altLang="zh-CN" sz="3600" b="1">
              <a:solidFill>
                <a:srgbClr val="0000FF"/>
              </a:solidFill>
              <a:effectLst>
                <a:outerShdw blurRad="38100" dist="38100" dir="2700000" algn="tl">
                  <a:srgbClr val="C0C0C0"/>
                </a:outerShdw>
              </a:effectLst>
              <a:latin typeface="Times New Roman" pitchFamily="18" charset="0"/>
              <a:sym typeface="Symbol" pitchFamily="18" charset="2"/>
            </a:endParaRP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1,2,3</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的后面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前面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(3)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strips(downRigh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strips(downRight)">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strips(downRight)">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strips(downRight)">
                                      <p:cBhvr>
                                        <p:cTn id="22" dur="500"/>
                                        <p:tgtEl>
                                          <p:spTgt spid="13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strips(downRight)">
                                      <p:cBhvr>
                                        <p:cTn id="27" dur="500"/>
                                        <p:tgtEl>
                                          <p:spTgt spid="13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BF8F97B1-A726-488A-83D2-F3DDCE22B59F}" type="slidenum">
              <a:rPr lang="en-US" altLang="zh-CN"/>
              <a:pPr/>
              <a:t>13</a:t>
            </a:fld>
            <a:endParaRPr lang="en-US" altLang="zh-CN"/>
          </a:p>
        </p:txBody>
      </p:sp>
      <p:sp>
        <p:nvSpPr>
          <p:cNvPr id="139267" name="Rectangle 3"/>
          <p:cNvSpPr>
            <a:spLocks noGrp="1" noChangeArrowheads="1"/>
          </p:cNvSpPr>
          <p:nvPr>
            <p:ph type="body" sz="half" idx="1"/>
          </p:nvPr>
        </p:nvSpPr>
        <p:spPr>
          <a:xfrm>
            <a:off x="457200" y="549275"/>
            <a:ext cx="8218488" cy="86360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比如其中的序列</a:t>
            </a:r>
            <a:r>
              <a:rPr lang="en-US" altLang="zh-CN" sz="3600" b="1">
                <a:solidFill>
                  <a:srgbClr val="0000FF"/>
                </a:solidFill>
                <a:effectLst>
                  <a:outerShdw blurRad="38100" dist="38100" dir="2700000" algn="tl">
                    <a:srgbClr val="C0C0C0"/>
                  </a:outerShdw>
                </a:effectLst>
                <a:latin typeface="Times New Roman" pitchFamily="18" charset="0"/>
              </a:rPr>
              <a:t>(221)</a:t>
            </a:r>
            <a:r>
              <a:rPr lang="zh-CN" altLang="en-US" sz="3600" b="1">
                <a:effectLst>
                  <a:outerShdw blurRad="38100" dist="38100" dir="2700000" algn="tl">
                    <a:srgbClr val="C0C0C0"/>
                  </a:outerShdw>
                </a:effectLst>
                <a:latin typeface="Times New Roman" pitchFamily="18" charset="0"/>
              </a:rPr>
              <a:t>所对应的排列</a:t>
            </a:r>
            <a:r>
              <a:rPr lang="en-US" altLang="zh-CN" sz="3600" b="1">
                <a:effectLst>
                  <a:outerShdw blurRad="38100" dist="38100" dir="2700000" algn="tl">
                    <a:srgbClr val="C0C0C0"/>
                  </a:outerShdw>
                </a:effectLst>
                <a:latin typeface="Times New Roman" pitchFamily="18" charset="0"/>
              </a:rPr>
              <a:t>:</a:t>
            </a:r>
          </a:p>
        </p:txBody>
      </p:sp>
      <p:graphicFrame>
        <p:nvGraphicFramePr>
          <p:cNvPr id="139284" name="Group 20"/>
          <p:cNvGraphicFramePr>
            <a:graphicFrameLocks noGrp="1"/>
          </p:cNvGraphicFramePr>
          <p:nvPr>
            <p:ph sz="half" idx="2"/>
          </p:nvPr>
        </p:nvGraphicFramePr>
        <p:xfrm>
          <a:off x="5291138" y="1628775"/>
          <a:ext cx="2665412" cy="579120"/>
        </p:xfrm>
        <a:graphic>
          <a:graphicData uri="http://schemas.openxmlformats.org/drawingml/2006/table">
            <a:tbl>
              <a:tblPr/>
              <a:tblGrid>
                <a:gridCol w="666750"/>
                <a:gridCol w="663575"/>
                <a:gridCol w="668337"/>
                <a:gridCol w="666750"/>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282" name="Rectangle 18"/>
          <p:cNvSpPr>
            <a:spLocks noChangeArrowheads="1"/>
          </p:cNvSpPr>
          <p:nvPr/>
        </p:nvSpPr>
        <p:spPr bwMode="auto">
          <a:xfrm>
            <a:off x="827088" y="1341438"/>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先由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3</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4</a:t>
            </a:r>
            <a:r>
              <a:rPr lang="zh-CN" altLang="en-US" sz="3200" b="1">
                <a:effectLst>
                  <a:outerShdw blurRad="38100" dist="38100" dir="2700000" algn="tl">
                    <a:srgbClr val="C0C0C0"/>
                  </a:outerShdw>
                </a:effectLst>
                <a:latin typeface="Times New Roman" pitchFamily="18" charset="0"/>
              </a:rPr>
              <a:t>的位置</a:t>
            </a:r>
          </a:p>
        </p:txBody>
      </p:sp>
      <p:sp>
        <p:nvSpPr>
          <p:cNvPr id="139285" name="Rectangle 21"/>
          <p:cNvSpPr>
            <a:spLocks noChangeArrowheads="1"/>
          </p:cNvSpPr>
          <p:nvPr/>
        </p:nvSpPr>
        <p:spPr bwMode="auto">
          <a:xfrm>
            <a:off x="611188" y="3284538"/>
            <a:ext cx="79216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个序列很容易产生的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利用这些序列就可以得到全体</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这种利用序列产生排列的方法就是所谓的</a:t>
            </a:r>
            <a:r>
              <a:rPr lang="zh-CN" altLang="en-US" sz="3600" b="1">
                <a:solidFill>
                  <a:srgbClr val="FF0000"/>
                </a:solidFill>
                <a:effectLst>
                  <a:outerShdw blurRad="38100" dist="38100" dir="2700000" algn="tl">
                    <a:srgbClr val="C0C0C0"/>
                  </a:outerShdw>
                </a:effectLst>
                <a:latin typeface="Times New Roman" pitchFamily="18" charset="0"/>
              </a:rPr>
              <a:t>序数法</a:t>
            </a:r>
            <a:r>
              <a:rPr lang="en-US" altLang="zh-CN" sz="3600" b="1">
                <a:effectLst>
                  <a:outerShdw blurRad="38100" dist="38100" dir="2700000" algn="tl">
                    <a:srgbClr val="C0C0C0"/>
                  </a:outerShdw>
                </a:effectLst>
                <a:latin typeface="Times New Roman" pitchFamily="18" charset="0"/>
              </a:rPr>
              <a:t>.</a:t>
            </a:r>
          </a:p>
        </p:txBody>
      </p:sp>
      <p:sp>
        <p:nvSpPr>
          <p:cNvPr id="139286" name="Text Box 22"/>
          <p:cNvSpPr txBox="1">
            <a:spLocks noChangeArrowheads="1"/>
          </p:cNvSpPr>
          <p:nvPr/>
        </p:nvSpPr>
        <p:spPr bwMode="auto">
          <a:xfrm>
            <a:off x="5984875"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ea typeface="Arial Unicode MS" pitchFamily="34" charset="-122"/>
                <a:cs typeface="Arial Unicode MS" pitchFamily="34" charset="-122"/>
              </a:rPr>
              <a:t>4</a:t>
            </a:r>
          </a:p>
        </p:txBody>
      </p:sp>
      <p:sp>
        <p:nvSpPr>
          <p:cNvPr id="139287" name="Rectangle 23"/>
          <p:cNvSpPr>
            <a:spLocks noChangeArrowheads="1"/>
          </p:cNvSpPr>
          <p:nvPr/>
        </p:nvSpPr>
        <p:spPr bwMode="auto">
          <a:xfrm>
            <a:off x="827088" y="1916113"/>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2</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3</a:t>
            </a:r>
            <a:r>
              <a:rPr lang="zh-CN" altLang="en-US" sz="3200" b="1">
                <a:effectLst>
                  <a:outerShdw blurRad="38100" dist="38100" dir="2700000" algn="tl">
                    <a:srgbClr val="C0C0C0"/>
                  </a:outerShdw>
                </a:effectLst>
                <a:latin typeface="Times New Roman" pitchFamily="18" charset="0"/>
              </a:rPr>
              <a:t>的位置</a:t>
            </a:r>
          </a:p>
        </p:txBody>
      </p:sp>
      <p:sp>
        <p:nvSpPr>
          <p:cNvPr id="139288" name="Text Box 24"/>
          <p:cNvSpPr txBox="1">
            <a:spLocks noChangeArrowheads="1"/>
          </p:cNvSpPr>
          <p:nvPr/>
        </p:nvSpPr>
        <p:spPr bwMode="auto">
          <a:xfrm>
            <a:off x="5435600"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3</a:t>
            </a:r>
          </a:p>
        </p:txBody>
      </p:sp>
      <p:sp>
        <p:nvSpPr>
          <p:cNvPr id="139289" name="Text Box 25"/>
          <p:cNvSpPr txBox="1">
            <a:spLocks noChangeArrowheads="1"/>
          </p:cNvSpPr>
          <p:nvPr/>
        </p:nvSpPr>
        <p:spPr bwMode="auto">
          <a:xfrm>
            <a:off x="6732588"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2</a:t>
            </a:r>
          </a:p>
        </p:txBody>
      </p:sp>
      <p:sp>
        <p:nvSpPr>
          <p:cNvPr id="139290" name="Text Box 26"/>
          <p:cNvSpPr txBox="1">
            <a:spLocks noChangeArrowheads="1"/>
          </p:cNvSpPr>
          <p:nvPr/>
        </p:nvSpPr>
        <p:spPr bwMode="auto">
          <a:xfrm>
            <a:off x="7402513"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1</a:t>
            </a:r>
          </a:p>
        </p:txBody>
      </p:sp>
      <p:sp>
        <p:nvSpPr>
          <p:cNvPr id="139291" name="Rectangle 27"/>
          <p:cNvSpPr>
            <a:spLocks noChangeArrowheads="1"/>
          </p:cNvSpPr>
          <p:nvPr/>
        </p:nvSpPr>
        <p:spPr bwMode="auto">
          <a:xfrm>
            <a:off x="820738" y="2565400"/>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1</a:t>
            </a:r>
            <a:r>
              <a:rPr lang="en-US" altLang="zh-CN" sz="3200" b="1">
                <a:solidFill>
                  <a:srgbClr val="0000FF"/>
                </a:solidFill>
                <a:effectLst>
                  <a:outerShdw blurRad="38100" dist="38100" dir="2700000" algn="tl">
                    <a:srgbClr val="C0C0C0"/>
                  </a:outerShdw>
                </a:effectLst>
                <a:latin typeface="Times New Roman" pitchFamily="18" charset="0"/>
              </a:rPr>
              <a:t>=1</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的位置</a:t>
            </a:r>
          </a:p>
        </p:txBody>
      </p:sp>
    </p:spTree>
    <p:extLst>
      <p:ext uri="{BB962C8B-B14F-4D97-AF65-F5344CB8AC3E}">
        <p14:creationId xmlns:p14="http://schemas.microsoft.com/office/powerpoint/2010/main" val="1749336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strips(downRigh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39284"/>
                                        </p:tgtEl>
                                        <p:attrNameLst>
                                          <p:attrName>style.visibility</p:attrName>
                                        </p:attrNameLst>
                                      </p:cBhvr>
                                      <p:to>
                                        <p:strVal val="visible"/>
                                      </p:to>
                                    </p:set>
                                    <p:anim calcmode="lin" valueType="num">
                                      <p:cBhvr>
                                        <p:cTn id="12" dur="500" fill="hold"/>
                                        <p:tgtEl>
                                          <p:spTgt spid="139284"/>
                                        </p:tgtEl>
                                        <p:attrNameLst>
                                          <p:attrName>ppt_w</p:attrName>
                                        </p:attrNameLst>
                                      </p:cBhvr>
                                      <p:tavLst>
                                        <p:tav tm="0">
                                          <p:val>
                                            <p:fltVal val="0"/>
                                          </p:val>
                                        </p:tav>
                                        <p:tav tm="100000">
                                          <p:val>
                                            <p:strVal val="#ppt_w"/>
                                          </p:val>
                                        </p:tav>
                                      </p:tavLst>
                                    </p:anim>
                                    <p:anim calcmode="lin" valueType="num">
                                      <p:cBhvr>
                                        <p:cTn id="13" dur="500" fill="hold"/>
                                        <p:tgtEl>
                                          <p:spTgt spid="13928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39282"/>
                                        </p:tgtEl>
                                        <p:attrNameLst>
                                          <p:attrName>style.visibility</p:attrName>
                                        </p:attrNameLst>
                                      </p:cBhvr>
                                      <p:to>
                                        <p:strVal val="visible"/>
                                      </p:to>
                                    </p:set>
                                    <p:animEffect transition="in" filter="strips(downRight)">
                                      <p:cBhvr>
                                        <p:cTn id="18" dur="500"/>
                                        <p:tgtEl>
                                          <p:spTgt spid="1392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9286"/>
                                        </p:tgtEl>
                                        <p:attrNameLst>
                                          <p:attrName>style.visibility</p:attrName>
                                        </p:attrNameLst>
                                      </p:cBhvr>
                                      <p:to>
                                        <p:strVal val="visible"/>
                                      </p:to>
                                    </p:set>
                                    <p:anim calcmode="lin" valueType="num">
                                      <p:cBhvr additive="base">
                                        <p:cTn id="23" dur="500" fill="hold"/>
                                        <p:tgtEl>
                                          <p:spTgt spid="139286"/>
                                        </p:tgtEl>
                                        <p:attrNameLst>
                                          <p:attrName>ppt_x</p:attrName>
                                        </p:attrNameLst>
                                      </p:cBhvr>
                                      <p:tavLst>
                                        <p:tav tm="0">
                                          <p:val>
                                            <p:strVal val="#ppt_x"/>
                                          </p:val>
                                        </p:tav>
                                        <p:tav tm="100000">
                                          <p:val>
                                            <p:strVal val="#ppt_x"/>
                                          </p:val>
                                        </p:tav>
                                      </p:tavLst>
                                    </p:anim>
                                    <p:anim calcmode="lin" valueType="num">
                                      <p:cBhvr additive="base">
                                        <p:cTn id="24" dur="500" fill="hold"/>
                                        <p:tgtEl>
                                          <p:spTgt spid="1392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39287"/>
                                        </p:tgtEl>
                                        <p:attrNameLst>
                                          <p:attrName>style.visibility</p:attrName>
                                        </p:attrNameLst>
                                      </p:cBhvr>
                                      <p:to>
                                        <p:strVal val="visible"/>
                                      </p:to>
                                    </p:set>
                                    <p:animEffect transition="in" filter="strips(downRight)">
                                      <p:cBhvr>
                                        <p:cTn id="29" dur="500"/>
                                        <p:tgtEl>
                                          <p:spTgt spid="1392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9288"/>
                                        </p:tgtEl>
                                        <p:attrNameLst>
                                          <p:attrName>style.visibility</p:attrName>
                                        </p:attrNameLst>
                                      </p:cBhvr>
                                      <p:to>
                                        <p:strVal val="visible"/>
                                      </p:to>
                                    </p:set>
                                    <p:anim calcmode="lin" valueType="num">
                                      <p:cBhvr additive="base">
                                        <p:cTn id="34" dur="500" fill="hold"/>
                                        <p:tgtEl>
                                          <p:spTgt spid="139288"/>
                                        </p:tgtEl>
                                        <p:attrNameLst>
                                          <p:attrName>ppt_x</p:attrName>
                                        </p:attrNameLst>
                                      </p:cBhvr>
                                      <p:tavLst>
                                        <p:tav tm="0">
                                          <p:val>
                                            <p:strVal val="#ppt_x"/>
                                          </p:val>
                                        </p:tav>
                                        <p:tav tm="100000">
                                          <p:val>
                                            <p:strVal val="#ppt_x"/>
                                          </p:val>
                                        </p:tav>
                                      </p:tavLst>
                                    </p:anim>
                                    <p:anim calcmode="lin" valueType="num">
                                      <p:cBhvr additive="base">
                                        <p:cTn id="35" dur="500" fill="hold"/>
                                        <p:tgtEl>
                                          <p:spTgt spid="13928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39291"/>
                                        </p:tgtEl>
                                        <p:attrNameLst>
                                          <p:attrName>style.visibility</p:attrName>
                                        </p:attrNameLst>
                                      </p:cBhvr>
                                      <p:to>
                                        <p:strVal val="visible"/>
                                      </p:to>
                                    </p:set>
                                    <p:animEffect transition="in" filter="strips(downRight)">
                                      <p:cBhvr>
                                        <p:cTn id="40" dur="500"/>
                                        <p:tgtEl>
                                          <p:spTgt spid="1392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9289"/>
                                        </p:tgtEl>
                                        <p:attrNameLst>
                                          <p:attrName>style.visibility</p:attrName>
                                        </p:attrNameLst>
                                      </p:cBhvr>
                                      <p:to>
                                        <p:strVal val="visible"/>
                                      </p:to>
                                    </p:set>
                                    <p:anim calcmode="lin" valueType="num">
                                      <p:cBhvr additive="base">
                                        <p:cTn id="45" dur="500" fill="hold"/>
                                        <p:tgtEl>
                                          <p:spTgt spid="139289"/>
                                        </p:tgtEl>
                                        <p:attrNameLst>
                                          <p:attrName>ppt_x</p:attrName>
                                        </p:attrNameLst>
                                      </p:cBhvr>
                                      <p:tavLst>
                                        <p:tav tm="0">
                                          <p:val>
                                            <p:strVal val="#ppt_x"/>
                                          </p:val>
                                        </p:tav>
                                        <p:tav tm="100000">
                                          <p:val>
                                            <p:strVal val="#ppt_x"/>
                                          </p:val>
                                        </p:tav>
                                      </p:tavLst>
                                    </p:anim>
                                    <p:anim calcmode="lin" valueType="num">
                                      <p:cBhvr additive="base">
                                        <p:cTn id="46" dur="500" fill="hold"/>
                                        <p:tgtEl>
                                          <p:spTgt spid="139289"/>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9290"/>
                                        </p:tgtEl>
                                        <p:attrNameLst>
                                          <p:attrName>style.visibility</p:attrName>
                                        </p:attrNameLst>
                                      </p:cBhvr>
                                      <p:to>
                                        <p:strVal val="visible"/>
                                      </p:to>
                                    </p:set>
                                    <p:anim calcmode="lin" valueType="num">
                                      <p:cBhvr additive="base">
                                        <p:cTn id="51" dur="500" fill="hold"/>
                                        <p:tgtEl>
                                          <p:spTgt spid="139290"/>
                                        </p:tgtEl>
                                        <p:attrNameLst>
                                          <p:attrName>ppt_x</p:attrName>
                                        </p:attrNameLst>
                                      </p:cBhvr>
                                      <p:tavLst>
                                        <p:tav tm="0">
                                          <p:val>
                                            <p:strVal val="#ppt_x"/>
                                          </p:val>
                                        </p:tav>
                                        <p:tav tm="100000">
                                          <p:val>
                                            <p:strVal val="#ppt_x"/>
                                          </p:val>
                                        </p:tav>
                                      </p:tavLst>
                                    </p:anim>
                                    <p:anim calcmode="lin" valueType="num">
                                      <p:cBhvr additive="base">
                                        <p:cTn id="52" dur="500" fill="hold"/>
                                        <p:tgtEl>
                                          <p:spTgt spid="139290"/>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39285">
                                            <p:txEl>
                                              <p:pRg st="0" end="0"/>
                                            </p:txEl>
                                          </p:spTgt>
                                        </p:tgtEl>
                                        <p:attrNameLst>
                                          <p:attrName>style.visibility</p:attrName>
                                        </p:attrNameLst>
                                      </p:cBhvr>
                                      <p:to>
                                        <p:strVal val="visible"/>
                                      </p:to>
                                    </p:set>
                                    <p:animEffect transition="in" filter="strips(downRight)">
                                      <p:cBhvr>
                                        <p:cTn id="57" dur="500"/>
                                        <p:tgtEl>
                                          <p:spTgt spid="13928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39285">
                                            <p:txEl>
                                              <p:pRg st="1" end="1"/>
                                            </p:txEl>
                                          </p:spTgt>
                                        </p:tgtEl>
                                        <p:attrNameLst>
                                          <p:attrName>style.visibility</p:attrName>
                                        </p:attrNameLst>
                                      </p:cBhvr>
                                      <p:to>
                                        <p:strVal val="visible"/>
                                      </p:to>
                                    </p:set>
                                    <p:animEffect transition="in" filter="strips(downRight)">
                                      <p:cBhvr>
                                        <p:cTn id="62" dur="500"/>
                                        <p:tgtEl>
                                          <p:spTgt spid="139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82" grpId="0"/>
      <p:bldP spid="139286" grpId="0"/>
      <p:bldP spid="139287" grpId="0"/>
      <p:bldP spid="139288" grpId="0"/>
      <p:bldP spid="139289" grpId="0"/>
      <p:bldP spid="139290" grpId="0"/>
      <p:bldP spid="139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p:cNvSpPr>
            <a:spLocks noGrp="1"/>
          </p:cNvSpPr>
          <p:nvPr>
            <p:ph type="sldNum" sz="quarter" idx="12"/>
          </p:nvPr>
        </p:nvSpPr>
        <p:spPr/>
        <p:txBody>
          <a:bodyPr/>
          <a:lstStyle/>
          <a:p>
            <a:fld id="{946B5F68-A949-4AD5-B538-6317358CB25B}" type="slidenum">
              <a:rPr lang="en-US" altLang="zh-CN"/>
              <a:pPr/>
              <a:t>14</a:t>
            </a:fld>
            <a:endParaRPr lang="en-US" altLang="zh-CN"/>
          </a:p>
        </p:txBody>
      </p:sp>
      <p:sp>
        <p:nvSpPr>
          <p:cNvPr id="137219" name="Rectangle 3"/>
          <p:cNvSpPr>
            <a:spLocks noGrp="1" noChangeArrowheads="1"/>
          </p:cNvSpPr>
          <p:nvPr>
            <p:ph type="body" sz="half" idx="1"/>
          </p:nvPr>
        </p:nvSpPr>
        <p:spPr>
          <a:xfrm>
            <a:off x="395288" y="476250"/>
            <a:ext cx="8291512"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利用序列得到相应排列是关键</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可以设想为给</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个格子中填写</a:t>
            </a:r>
            <a:r>
              <a:rPr lang="en-US" altLang="zh-CN" sz="3600" b="1">
                <a:solidFill>
                  <a:srgbClr val="0000FF"/>
                </a:solidFill>
                <a:effectLst>
                  <a:outerShdw blurRad="38100" dist="38100" dir="2700000" algn="tl">
                    <a:srgbClr val="C0C0C0"/>
                  </a:outerShdw>
                </a:effectLst>
                <a:latin typeface="Times New Roman" pitchFamily="18" charset="0"/>
              </a:rPr>
              <a:t>1,2,…,n.  </a:t>
            </a:r>
            <a:r>
              <a:rPr lang="zh-CN" altLang="en-US" sz="3600" b="1">
                <a:solidFill>
                  <a:srgbClr val="0000FF"/>
                </a:solidFill>
                <a:effectLst>
                  <a:outerShdw blurRad="38100" dist="38100" dir="2700000" algn="tl">
                    <a:srgbClr val="C0C0C0"/>
                  </a:outerShdw>
                </a:effectLst>
                <a:latin typeface="Times New Roman" pitchFamily="18" charset="0"/>
              </a:rPr>
              <a:t>如上面的例题</a:t>
            </a:r>
            <a:r>
              <a:rPr lang="en-US" altLang="zh-CN" sz="3600" b="1">
                <a:solidFill>
                  <a:srgbClr val="0000FF"/>
                </a:solidFill>
                <a:effectLst>
                  <a:outerShdw blurRad="38100" dist="38100" dir="2700000" algn="tl">
                    <a:srgbClr val="C0C0C0"/>
                  </a:outerShdw>
                </a:effectLst>
                <a:latin typeface="Times New Roman" pitchFamily="18" charset="0"/>
              </a:rPr>
              <a:t>:</a:t>
            </a:r>
            <a:endParaRPr lang="en-US" altLang="zh-CN" sz="3600">
              <a:solidFill>
                <a:srgbClr val="0000FF"/>
              </a:solidFill>
              <a:effectLst>
                <a:outerShdw blurRad="38100" dist="38100" dir="2700000" algn="tl">
                  <a:srgbClr val="C0C0C0"/>
                </a:outerShdw>
              </a:effectLst>
              <a:latin typeface="Times New Roman" pitchFamily="18" charset="0"/>
            </a:endParaRPr>
          </a:p>
        </p:txBody>
      </p:sp>
      <p:sp>
        <p:nvSpPr>
          <p:cNvPr id="137220" name="Rectangle 4"/>
          <p:cNvSpPr>
            <a:spLocks noChangeArrowheads="1"/>
          </p:cNvSpPr>
          <p:nvPr/>
        </p:nvSpPr>
        <p:spPr bwMode="auto">
          <a:xfrm>
            <a:off x="539750" y="3573463"/>
            <a:ext cx="822960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用序数法生成</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解 </a:t>
            </a:r>
            <a:r>
              <a:rPr lang="zh-CN" altLang="en-US" sz="3600" b="1">
                <a:effectLst>
                  <a:outerShdw blurRad="38100" dist="38100" dir="2700000" algn="tl">
                    <a:srgbClr val="C0C0C0"/>
                  </a:outerShdw>
                </a:effectLst>
                <a:latin typeface="Times New Roman" pitchFamily="18" charset="0"/>
              </a:rPr>
              <a:t> 用序数法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由各个序列对应生成的排列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如表</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所示</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graphicFrame>
        <p:nvGraphicFramePr>
          <p:cNvPr id="137236" name="Group 20"/>
          <p:cNvGraphicFramePr>
            <a:graphicFrameLocks noGrp="1"/>
          </p:cNvGraphicFramePr>
          <p:nvPr>
            <p:ph sz="half" idx="2"/>
          </p:nvPr>
        </p:nvGraphicFramePr>
        <p:xfrm>
          <a:off x="2339975" y="2420938"/>
          <a:ext cx="4038600" cy="749300"/>
        </p:xfrm>
        <a:graphic>
          <a:graphicData uri="http://schemas.openxmlformats.org/drawingml/2006/table">
            <a:tbl>
              <a:tblPr/>
              <a:tblGrid>
                <a:gridCol w="1009650"/>
                <a:gridCol w="1006475"/>
                <a:gridCol w="1012825"/>
                <a:gridCol w="1009650"/>
              </a:tblGrid>
              <a:tr h="749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strips(downRigh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37236"/>
                                        </p:tgtEl>
                                        <p:attrNameLst>
                                          <p:attrName>style.visibility</p:attrName>
                                        </p:attrNameLst>
                                      </p:cBhvr>
                                      <p:to>
                                        <p:strVal val="visible"/>
                                      </p:to>
                                    </p:set>
                                    <p:anim calcmode="lin" valueType="num">
                                      <p:cBhvr>
                                        <p:cTn id="12" dur="1000" fill="hold"/>
                                        <p:tgtEl>
                                          <p:spTgt spid="137236"/>
                                        </p:tgtEl>
                                        <p:attrNameLst>
                                          <p:attrName>ppt_w</p:attrName>
                                        </p:attrNameLst>
                                      </p:cBhvr>
                                      <p:tavLst>
                                        <p:tav tm="0">
                                          <p:val>
                                            <p:strVal val="#ppt_w*0.70"/>
                                          </p:val>
                                        </p:tav>
                                        <p:tav tm="100000">
                                          <p:val>
                                            <p:strVal val="#ppt_w"/>
                                          </p:val>
                                        </p:tav>
                                      </p:tavLst>
                                    </p:anim>
                                    <p:anim calcmode="lin" valueType="num">
                                      <p:cBhvr>
                                        <p:cTn id="13" dur="1000" fill="hold"/>
                                        <p:tgtEl>
                                          <p:spTgt spid="137236"/>
                                        </p:tgtEl>
                                        <p:attrNameLst>
                                          <p:attrName>ppt_h</p:attrName>
                                        </p:attrNameLst>
                                      </p:cBhvr>
                                      <p:tavLst>
                                        <p:tav tm="0">
                                          <p:val>
                                            <p:strVal val="#ppt_h"/>
                                          </p:val>
                                        </p:tav>
                                        <p:tav tm="100000">
                                          <p:val>
                                            <p:strVal val="#ppt_h"/>
                                          </p:val>
                                        </p:tav>
                                      </p:tavLst>
                                    </p:anim>
                                    <p:animEffect transition="in" filter="fade">
                                      <p:cBhvr>
                                        <p:cTn id="14" dur="1000"/>
                                        <p:tgtEl>
                                          <p:spTgt spid="1372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37220">
                                            <p:txEl>
                                              <p:pRg st="0" end="0"/>
                                            </p:txEl>
                                          </p:spTgt>
                                        </p:tgtEl>
                                        <p:attrNameLst>
                                          <p:attrName>style.visibility</p:attrName>
                                        </p:attrNameLst>
                                      </p:cBhvr>
                                      <p:to>
                                        <p:strVal val="visible"/>
                                      </p:to>
                                    </p:set>
                                    <p:animEffect transition="in" filter="strips(downRight)">
                                      <p:cBhvr>
                                        <p:cTn id="19" dur="500"/>
                                        <p:tgtEl>
                                          <p:spTgt spid="13722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37220">
                                            <p:txEl>
                                              <p:pRg st="1" end="1"/>
                                            </p:txEl>
                                          </p:spTgt>
                                        </p:tgtEl>
                                        <p:attrNameLst>
                                          <p:attrName>style.visibility</p:attrName>
                                        </p:attrNameLst>
                                      </p:cBhvr>
                                      <p:to>
                                        <p:strVal val="visible"/>
                                      </p:to>
                                    </p:set>
                                    <p:animEffect transition="in" filter="strips(downRight)">
                                      <p:cBhvr>
                                        <p:cTn id="24" dur="500"/>
                                        <p:tgtEl>
                                          <p:spTgt spid="1372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2"/>
          </p:nvPr>
        </p:nvSpPr>
        <p:spPr/>
        <p:txBody>
          <a:bodyPr/>
          <a:lstStyle/>
          <a:p>
            <a:fld id="{4B97CA1E-1A41-41A1-9946-6F67A31F6AE7}" type="slidenum">
              <a:rPr lang="en-US" altLang="zh-CN"/>
              <a:pPr/>
              <a:t>15</a:t>
            </a:fld>
            <a:endParaRPr lang="en-US" altLang="zh-CN"/>
          </a:p>
        </p:txBody>
      </p:sp>
      <p:graphicFrame>
        <p:nvGraphicFramePr>
          <p:cNvPr id="138327" name="Group 87"/>
          <p:cNvGraphicFramePr>
            <a:graphicFrameLocks noGrp="1"/>
          </p:cNvGraphicFramePr>
          <p:nvPr>
            <p:ph/>
          </p:nvPr>
        </p:nvGraphicFramePr>
        <p:xfrm>
          <a:off x="395288" y="549275"/>
          <a:ext cx="8280400" cy="5730240"/>
        </p:xfrm>
        <a:graphic>
          <a:graphicData uri="http://schemas.openxmlformats.org/drawingml/2006/table">
            <a:tbl>
              <a:tblPr/>
              <a:tblGrid>
                <a:gridCol w="1379537"/>
                <a:gridCol w="1381125"/>
                <a:gridCol w="1379538"/>
                <a:gridCol w="1379537"/>
                <a:gridCol w="1381125"/>
                <a:gridCol w="1379538"/>
              </a:tblGrid>
              <a:tr h="311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327"/>
                                        </p:tgtEl>
                                        <p:attrNameLst>
                                          <p:attrName>style.visibility</p:attrName>
                                        </p:attrNameLst>
                                      </p:cBhvr>
                                      <p:to>
                                        <p:strVal val="visible"/>
                                      </p:to>
                                    </p:set>
                                    <p:animEffect transition="in" filter="blinds(horizontal)">
                                      <p:cBhvr>
                                        <p:cTn id="7" dur="500"/>
                                        <p:tgtEl>
                                          <p:spTgt spid="13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82D822D-A2A4-4407-A9F3-3D4D9A13B045}" type="slidenum">
              <a:rPr lang="en-US" altLang="zh-CN"/>
              <a:pPr/>
              <a:t>16</a:t>
            </a:fld>
            <a:endParaRPr lang="en-US" altLang="zh-CN"/>
          </a:p>
        </p:txBody>
      </p:sp>
      <p:sp>
        <p:nvSpPr>
          <p:cNvPr id="186372" name="Rectangle 4"/>
          <p:cNvSpPr>
            <a:spLocks noChangeArrowheads="1"/>
          </p:cNvSpPr>
          <p:nvPr/>
        </p:nvSpPr>
        <p:spPr bwMode="auto">
          <a:xfrm>
            <a:off x="684213" y="4076700"/>
            <a:ext cx="724058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宋体" charset="-122"/>
              </a:rPr>
              <a:t>例</a:t>
            </a: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字符集</a:t>
            </a:r>
            <a:r>
              <a:rPr lang="en-US" altLang="zh-CN" sz="3600" b="1">
                <a:effectLst>
                  <a:outerShdw blurRad="38100" dist="38100" dir="2700000" algn="tl">
                    <a:srgbClr val="C0C0C0"/>
                  </a:outerShdw>
                </a:effectLst>
                <a:latin typeface="宋体" charset="-122"/>
              </a:rPr>
              <a:t>{1,2,3},</a:t>
            </a:r>
            <a:r>
              <a:rPr lang="zh-CN" altLang="en-US" sz="3600" b="1">
                <a:effectLst>
                  <a:outerShdw blurRad="38100" dist="38100" dir="2700000" algn="tl">
                    <a:srgbClr val="C0C0C0"/>
                  </a:outerShdw>
                </a:effectLst>
                <a:latin typeface="楷体_GB2312" pitchFamily="49" charset="-122"/>
                <a:ea typeface="楷体_GB2312" pitchFamily="49" charset="-122"/>
              </a:rPr>
              <a:t>较小的数字较先</a:t>
            </a:r>
            <a:r>
              <a:rPr lang="en-US" altLang="zh-CN" sz="3600" b="1">
                <a:effectLst>
                  <a:outerShdw blurRad="38100" dist="38100" dir="2700000" algn="tl">
                    <a:srgbClr val="C0C0C0"/>
                  </a:outerShdw>
                </a:effectLst>
                <a:latin typeface="楷体_GB2312" pitchFamily="49" charset="-122"/>
                <a:ea typeface="楷体_GB2312" pitchFamily="49"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这样按字典序生成的全排列是</a:t>
            </a:r>
            <a:r>
              <a:rPr lang="en-US" altLang="zh-CN" sz="3600" b="1">
                <a:effectLst>
                  <a:outerShdw blurRad="38100" dist="38100" dir="2700000" algn="tl">
                    <a:srgbClr val="C0C0C0"/>
                  </a:outerShdw>
                </a:effectLst>
                <a:latin typeface="宋体" charset="-122"/>
              </a:rPr>
              <a:t>:</a:t>
            </a:r>
          </a:p>
          <a:p>
            <a:pPr marL="342900" indent="-342900">
              <a:spcBef>
                <a:spcPct val="20000"/>
              </a:spcBef>
            </a:pPr>
            <a:r>
              <a:rPr lang="en-US" altLang="zh-CN" sz="3600" b="1">
                <a:effectLst>
                  <a:outerShdw blurRad="38100" dist="38100" dir="2700000" algn="tl">
                    <a:srgbClr val="C0C0C0"/>
                  </a:outerShdw>
                </a:effectLst>
                <a:latin typeface="宋体" charset="-122"/>
              </a:rPr>
              <a:t>123,132,213,231,312,321</a:t>
            </a:r>
            <a:r>
              <a:rPr lang="zh-CN" altLang="en-US" sz="3600" b="1">
                <a:effectLst>
                  <a:outerShdw blurRad="38100" dist="38100" dir="2700000" algn="tl">
                    <a:srgbClr val="C0C0C0"/>
                  </a:outerShdw>
                </a:effectLst>
                <a:latin typeface="宋体" charset="-122"/>
              </a:rPr>
              <a:t>。</a:t>
            </a:r>
            <a:endParaRPr lang="zh-CN" altLang="en-US" sz="3600" b="1">
              <a:effectLst>
                <a:outerShdw blurRad="38100" dist="38100" dir="2700000" algn="tl">
                  <a:srgbClr val="C0C0C0"/>
                </a:outerShdw>
              </a:effectLst>
            </a:endParaRPr>
          </a:p>
        </p:txBody>
      </p:sp>
      <p:sp>
        <p:nvSpPr>
          <p:cNvPr id="186373" name="Rectangle 5"/>
          <p:cNvSpPr>
            <a:spLocks noChangeArrowheads="1"/>
          </p:cNvSpPr>
          <p:nvPr/>
        </p:nvSpPr>
        <p:spPr bwMode="auto">
          <a:xfrm>
            <a:off x="323850" y="414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86375" name="Rectangle 7"/>
          <p:cNvSpPr>
            <a:spLocks noChangeArrowheads="1"/>
          </p:cNvSpPr>
          <p:nvPr/>
        </p:nvSpPr>
        <p:spPr bwMode="auto">
          <a:xfrm>
            <a:off x="468313" y="1484313"/>
            <a:ext cx="7010400"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4000"/>
              <a:t>        </a:t>
            </a:r>
            <a:r>
              <a:rPr lang="zh-CN" altLang="en-US" sz="3600" b="1">
                <a:effectLst>
                  <a:outerShdw blurRad="38100" dist="38100" dir="2700000" algn="tl">
                    <a:srgbClr val="C0C0C0"/>
                  </a:outerShdw>
                </a:effectLst>
                <a:ea typeface="楷体_GB2312" pitchFamily="49" charset="-122"/>
              </a:rPr>
              <a:t>对给定的字符集中的字符规定了一个先后关系，在此基础上规定两个全排列的先后是从左到右逐个比较对应的字符的先后。</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strips(downRight)">
                                      <p:cBhvr>
                                        <p:cTn id="7" dur="500"/>
                                        <p:tgtEl>
                                          <p:spTgt spid="186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375"/>
                                        </p:tgtEl>
                                        <p:attrNameLst>
                                          <p:attrName>style.visibility</p:attrName>
                                        </p:attrNameLst>
                                      </p:cBhvr>
                                      <p:to>
                                        <p:strVal val="visible"/>
                                      </p:to>
                                    </p:set>
                                    <p:animEffect transition="in" filter="dissolve">
                                      <p:cBhvr>
                                        <p:cTn id="12" dur="500"/>
                                        <p:tgtEl>
                                          <p:spTgt spid="186375"/>
                                        </p:tgtEl>
                                      </p:cBhvr>
                                    </p:animEffect>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637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63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uiExpand="1" build="p" autoUpdateAnimBg="0"/>
      <p:bldP spid="186373" grpId="0"/>
      <p:bldP spid="1863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D3A730-7E23-4078-8618-F37140023E5A}" type="slidenum">
              <a:rPr lang="en-US" altLang="zh-CN"/>
              <a:pPr/>
              <a:t>17</a:t>
            </a:fld>
            <a:endParaRPr lang="en-US" altLang="zh-CN"/>
          </a:p>
        </p:txBody>
      </p:sp>
      <p:sp>
        <p:nvSpPr>
          <p:cNvPr id="14029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40291" name="Rectangle 3"/>
          <p:cNvSpPr>
            <a:spLocks noGrp="1" noChangeArrowheads="1"/>
          </p:cNvSpPr>
          <p:nvPr>
            <p:ph type="body" idx="1"/>
          </p:nvPr>
        </p:nvSpPr>
        <p:spPr>
          <a:xfrm>
            <a:off x="457200" y="1484313"/>
            <a:ext cx="8229600" cy="452596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字典序法就是按照字典排序的思想逐一产生所有排列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设想要得到由</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以各种可能次序产生出</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个“单词”</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肯定先排</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再排</a:t>
            </a:r>
            <a:r>
              <a:rPr lang="en-US" altLang="zh-CN" sz="3600" b="1">
                <a:solidFill>
                  <a:srgbClr val="0000FF"/>
                </a:solidFill>
                <a:effectLst>
                  <a:outerShdw blurRad="38100" dist="38100" dir="2700000" algn="tl">
                    <a:srgbClr val="C0C0C0"/>
                  </a:outerShdw>
                </a:effectLst>
                <a:latin typeface="Times New Roman" pitchFamily="18" charset="0"/>
              </a:rPr>
              <a:t>1243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下来是</a:t>
            </a:r>
            <a:r>
              <a:rPr lang="en-US" altLang="zh-CN" sz="3600" b="1">
                <a:solidFill>
                  <a:srgbClr val="0000FF"/>
                </a:solidFill>
                <a:effectLst>
                  <a:outerShdw blurRad="38100" dist="38100" dir="2700000" algn="tl">
                    <a:srgbClr val="C0C0C0"/>
                  </a:outerShdw>
                </a:effectLst>
                <a:latin typeface="Times New Roman" pitchFamily="18" charset="0"/>
              </a:rPr>
              <a:t>1324, 1342, …., 4321</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分析这种过程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看如何由一个排列得到下一个排列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并给出严格的数学描述</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strips(downRight)">
                                      <p:cBhvr>
                                        <p:cTn id="7" dur="500"/>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strips(downRight)">
                                      <p:cBhvr>
                                        <p:cTn id="12" dur="1000"/>
                                        <p:tgtEl>
                                          <p:spTgt spid="140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0291">
                                            <p:txEl>
                                              <p:pRg st="1" end="1"/>
                                            </p:txEl>
                                          </p:spTgt>
                                        </p:tgtEl>
                                        <p:attrNameLst>
                                          <p:attrName>style.visibility</p:attrName>
                                        </p:attrNameLst>
                                      </p:cBhvr>
                                      <p:to>
                                        <p:strVal val="visible"/>
                                      </p:to>
                                    </p:set>
                                    <p:animEffect transition="in" filter="strips(downRight)">
                                      <p:cBhvr>
                                        <p:cTn id="17" dur="1000"/>
                                        <p:tgtEl>
                                          <p:spTgt spid="140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0291">
                                            <p:txEl>
                                              <p:pRg st="2" end="2"/>
                                            </p:txEl>
                                          </p:spTgt>
                                        </p:tgtEl>
                                        <p:attrNameLst>
                                          <p:attrName>style.visibility</p:attrName>
                                        </p:attrNameLst>
                                      </p:cBhvr>
                                      <p:to>
                                        <p:strVal val="visible"/>
                                      </p:to>
                                    </p:set>
                                    <p:animEffect transition="in" filter="strips(downRight)">
                                      <p:cBhvr>
                                        <p:cTn id="22" dur="1000"/>
                                        <p:tgtEl>
                                          <p:spTgt spid="14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60FE8EB-82FD-4892-B222-34DFE8AF2F79}" type="slidenum">
              <a:rPr lang="en-US" altLang="zh-CN"/>
              <a:pPr/>
              <a:t>18</a:t>
            </a:fld>
            <a:endParaRPr lang="en-US" altLang="zh-CN"/>
          </a:p>
        </p:txBody>
      </p:sp>
      <p:sp>
        <p:nvSpPr>
          <p:cNvPr id="141315" name="Rectangle 3"/>
          <p:cNvSpPr>
            <a:spLocks noGrp="1" noChangeArrowheads="1"/>
          </p:cNvSpPr>
          <p:nvPr>
            <p:ph type="body" idx="1"/>
          </p:nvPr>
        </p:nvSpPr>
        <p:spPr>
          <a:xfrm>
            <a:off x="519113" y="620713"/>
            <a:ext cx="8229600" cy="5472112"/>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2.3 </a:t>
            </a:r>
            <a:r>
              <a:rPr lang="zh-CN" altLang="en-US" sz="3600" b="1">
                <a:effectLst>
                  <a:outerShdw blurRad="38100" dist="38100" dir="2700000" algn="tl">
                    <a:srgbClr val="C0C0C0"/>
                  </a:outerShdw>
                </a:effectLst>
                <a:latin typeface="Times New Roman" pitchFamily="18" charset="0"/>
              </a:rPr>
              <a:t>设有排列</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541, </a:t>
            </a:r>
            <a:r>
              <a:rPr lang="zh-CN" altLang="en-US" sz="3600" b="1">
                <a:effectLst>
                  <a:outerShdw blurRad="38100" dist="38100" dir="2700000" algn="tl">
                    <a:srgbClr val="C0C0C0"/>
                  </a:outerShdw>
                </a:effectLst>
                <a:latin typeface="Times New Roman" pitchFamily="18" charset="0"/>
              </a:rPr>
              <a:t>按照字典式排序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它的下一个排列是谁</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135.</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41  [</a:t>
            </a:r>
            <a:r>
              <a:rPr lang="zh-CN" altLang="en-US" sz="3600" b="1">
                <a:effectLst>
                  <a:outerShdw blurRad="38100" dist="38100" dir="2700000" algn="tl">
                    <a:srgbClr val="C0C0C0"/>
                  </a:outerShdw>
                </a:effectLst>
                <a:latin typeface="Times New Roman" pitchFamily="18" charset="0"/>
              </a:rPr>
              <a:t>找最后一个</a:t>
            </a:r>
            <a:r>
              <a:rPr lang="zh-CN" altLang="en-US" sz="3600" b="1">
                <a:solidFill>
                  <a:srgbClr val="FF0000"/>
                </a:solidFill>
                <a:effectLst>
                  <a:outerShdw blurRad="38100" dist="38100" dir="2700000" algn="tl">
                    <a:srgbClr val="C0C0C0"/>
                  </a:outerShdw>
                </a:effectLst>
                <a:latin typeface="Times New Roman" pitchFamily="18" charset="0"/>
              </a:rPr>
              <a:t>正序</a:t>
            </a:r>
            <a:r>
              <a:rPr lang="en-US" altLang="zh-CN" sz="3600" b="1">
                <a:solidFill>
                  <a:srgbClr val="0000FF"/>
                </a:solidFill>
                <a:effectLst>
                  <a:outerShdw blurRad="38100" dist="38100" dir="2700000" algn="tl">
                    <a:srgbClr val="C0C0C0"/>
                  </a:outerShdw>
                </a:effectLst>
                <a:latin typeface="Times New Roman" pitchFamily="18" charset="0"/>
              </a:rPr>
              <a:t>35</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找</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大的最后一个数</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交换</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的位置</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a:t>
            </a:r>
            <a:r>
              <a:rPr lang="en-US" altLang="zh-CN" sz="3600" b="1">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后面的</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反序排列为 </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即得到最后的排列</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a:t>
            </a:r>
          </a:p>
        </p:txBody>
      </p:sp>
      <p:sp>
        <p:nvSpPr>
          <p:cNvPr id="141316" name="Line 4"/>
          <p:cNvSpPr>
            <a:spLocks noChangeShapeType="1"/>
          </p:cNvSpPr>
          <p:nvPr/>
        </p:nvSpPr>
        <p:spPr bwMode="auto">
          <a:xfrm>
            <a:off x="1979613" y="3068638"/>
            <a:ext cx="3603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17" name="Line 5"/>
          <p:cNvSpPr>
            <a:spLocks noChangeShapeType="1"/>
          </p:cNvSpPr>
          <p:nvPr/>
        </p:nvSpPr>
        <p:spPr bwMode="auto">
          <a:xfrm>
            <a:off x="2484438" y="3716338"/>
            <a:ext cx="1428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strips(downRight)">
                                      <p:cBhvr>
                                        <p:cTn id="7" dur="1"/>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strips(downRight)">
                                      <p:cBhvr>
                                        <p:cTn id="12" dur="1"/>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strips(downRight)">
                                      <p:cBhvr>
                                        <p:cTn id="17" dur="1"/>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 calcmode="lin" valueType="num">
                                      <p:cBhvr>
                                        <p:cTn id="22" dur="500" fill="hold"/>
                                        <p:tgtEl>
                                          <p:spTgt spid="141316"/>
                                        </p:tgtEl>
                                        <p:attrNameLst>
                                          <p:attrName>ppt_w</p:attrName>
                                        </p:attrNameLst>
                                      </p:cBhvr>
                                      <p:tavLst>
                                        <p:tav tm="0">
                                          <p:val>
                                            <p:fltVal val="0"/>
                                          </p:val>
                                        </p:tav>
                                        <p:tav tm="100000">
                                          <p:val>
                                            <p:strVal val="#ppt_w"/>
                                          </p:val>
                                        </p:tav>
                                      </p:tavLst>
                                    </p:anim>
                                    <p:anim calcmode="lin" valueType="num">
                                      <p:cBhvr>
                                        <p:cTn id="23" dur="500" fill="hold"/>
                                        <p:tgtEl>
                                          <p:spTgt spid="141316"/>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41315">
                                            <p:txEl>
                                              <p:pRg st="3" end="3"/>
                                            </p:txEl>
                                          </p:spTgt>
                                        </p:tgtEl>
                                        <p:attrNameLst>
                                          <p:attrName>style.visibility</p:attrName>
                                        </p:attrNameLst>
                                      </p:cBhvr>
                                      <p:to>
                                        <p:strVal val="visible"/>
                                      </p:to>
                                    </p:set>
                                    <p:animEffect transition="in" filter="strips(downRight)">
                                      <p:cBhvr>
                                        <p:cTn id="28" dur="1"/>
                                        <p:tgtEl>
                                          <p:spTgt spid="14131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41317"/>
                                        </p:tgtEl>
                                        <p:attrNameLst>
                                          <p:attrName>style.visibility</p:attrName>
                                        </p:attrNameLst>
                                      </p:cBhvr>
                                      <p:to>
                                        <p:strVal val="visible"/>
                                      </p:to>
                                    </p:set>
                                    <p:anim calcmode="lin" valueType="num">
                                      <p:cBhvr>
                                        <p:cTn id="33" dur="500" fill="hold"/>
                                        <p:tgtEl>
                                          <p:spTgt spid="141317"/>
                                        </p:tgtEl>
                                        <p:attrNameLst>
                                          <p:attrName>ppt_w</p:attrName>
                                        </p:attrNameLst>
                                      </p:cBhvr>
                                      <p:tavLst>
                                        <p:tav tm="0">
                                          <p:val>
                                            <p:fltVal val="0"/>
                                          </p:val>
                                        </p:tav>
                                        <p:tav tm="100000">
                                          <p:val>
                                            <p:strVal val="#ppt_w"/>
                                          </p:val>
                                        </p:tav>
                                      </p:tavLst>
                                    </p:anim>
                                    <p:anim calcmode="lin" valueType="num">
                                      <p:cBhvr>
                                        <p:cTn id="34" dur="500" fill="hold"/>
                                        <p:tgtEl>
                                          <p:spTgt spid="141317"/>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41315">
                                            <p:txEl>
                                              <p:pRg st="4" end="4"/>
                                            </p:txEl>
                                          </p:spTgt>
                                        </p:tgtEl>
                                        <p:attrNameLst>
                                          <p:attrName>style.visibility</p:attrName>
                                        </p:attrNameLst>
                                      </p:cBhvr>
                                      <p:to>
                                        <p:strVal val="visible"/>
                                      </p:to>
                                    </p:set>
                                    <p:animEffect transition="in" filter="strips(downRight)">
                                      <p:cBhvr>
                                        <p:cTn id="39" dur="1"/>
                                        <p:tgtEl>
                                          <p:spTgt spid="14131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41315">
                                            <p:txEl>
                                              <p:pRg st="5" end="5"/>
                                            </p:txEl>
                                          </p:spTgt>
                                        </p:tgtEl>
                                        <p:attrNameLst>
                                          <p:attrName>style.visibility</p:attrName>
                                        </p:attrNameLst>
                                      </p:cBhvr>
                                      <p:to>
                                        <p:strVal val="visible"/>
                                      </p:to>
                                    </p:set>
                                    <p:animEffect transition="in" filter="strips(downRight)">
                                      <p:cBhvr>
                                        <p:cTn id="44" dur="1"/>
                                        <p:tgtEl>
                                          <p:spTgt spid="141315">
                                            <p:txEl>
                                              <p:pRg st="5" end="5"/>
                                            </p:txEl>
                                          </p:spTgt>
                                        </p:tgtEl>
                                      </p:cBhvr>
                                    </p:animEffect>
                                  </p:childTnLst>
                                </p:cTn>
                              </p:par>
                              <p:par>
                                <p:cTn id="45" presetID="18" presetClass="entr" presetSubtype="6" fill="hold" nodeType="withEffect">
                                  <p:stCondLst>
                                    <p:cond delay="0"/>
                                  </p:stCondLst>
                                  <p:childTnLst>
                                    <p:set>
                                      <p:cBhvr>
                                        <p:cTn id="46" dur="1" fill="hold">
                                          <p:stCondLst>
                                            <p:cond delay="0"/>
                                          </p:stCondLst>
                                        </p:cTn>
                                        <p:tgtEl>
                                          <p:spTgt spid="141315">
                                            <p:txEl>
                                              <p:pRg st="6" end="6"/>
                                            </p:txEl>
                                          </p:spTgt>
                                        </p:tgtEl>
                                        <p:attrNameLst>
                                          <p:attrName>style.visibility</p:attrName>
                                        </p:attrNameLst>
                                      </p:cBhvr>
                                      <p:to>
                                        <p:strVal val="visible"/>
                                      </p:to>
                                    </p:set>
                                    <p:animEffect transition="in" filter="strips(downRight)">
                                      <p:cBhvr>
                                        <p:cTn id="47" dur="1"/>
                                        <p:tgtEl>
                                          <p:spTgt spid="141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CAF0C1-35CE-4E70-A0D2-C788FD9544BF}" type="slidenum">
              <a:rPr lang="en-US" altLang="zh-CN"/>
              <a:pPr/>
              <a:t>19</a:t>
            </a:fld>
            <a:endParaRPr lang="en-US" altLang="zh-CN"/>
          </a:p>
        </p:txBody>
      </p:sp>
      <p:sp>
        <p:nvSpPr>
          <p:cNvPr id="142339" name="Rectangle 3"/>
          <p:cNvSpPr>
            <a:spLocks noGrp="1" noChangeArrowheads="1"/>
          </p:cNvSpPr>
          <p:nvPr>
            <p:ph type="body" idx="1"/>
          </p:nvPr>
        </p:nvSpPr>
        <p:spPr>
          <a:xfrm>
            <a:off x="323850" y="44549"/>
            <a:ext cx="8569325" cy="5400675"/>
          </a:xfrm>
        </p:spPr>
        <p:txBody>
          <a:bodyPr/>
          <a:lstStyle/>
          <a:p>
            <a:pPr>
              <a:lnSpc>
                <a:spcPct val="120000"/>
              </a:lnSpc>
              <a:buClr>
                <a:srgbClr val="FF0000"/>
              </a:buClr>
              <a:buSzPct val="80000"/>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求</a:t>
            </a:r>
            <a:r>
              <a:rPr lang="en-US" altLang="zh-CN" sz="3600" b="1" dirty="0">
                <a:solidFill>
                  <a:srgbClr val="0000FF"/>
                </a:solidFill>
                <a:effectLst>
                  <a:outerShdw blurRad="38100" dist="38100" dir="2700000" algn="tl">
                    <a:srgbClr val="C0C0C0"/>
                  </a:outerShdw>
                </a:effectLst>
                <a:latin typeface="Times New Roman" pitchFamily="18" charset="0"/>
              </a:rPr>
              <a:t>(p)=p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i-1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i</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的下一个排列</a:t>
            </a:r>
            <a:r>
              <a:rPr lang="en-US" altLang="zh-CN" sz="3600" b="1" dirty="0">
                <a:solidFill>
                  <a:srgbClr val="0000FF"/>
                </a:solidFill>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 </a:t>
            </a:r>
            <a:r>
              <a:rPr lang="en-US" altLang="zh-CN" sz="3600" b="1" dirty="0" err="1">
                <a:solidFill>
                  <a:srgbClr val="0000FF"/>
                </a:solidFill>
                <a:effectLst>
                  <a:outerShdw blurRad="38100" dist="38100" dir="2700000" algn="tl">
                    <a:srgbClr val="C0C0C0"/>
                  </a:outerShdw>
                </a:effectLst>
                <a:latin typeface="Times New Roman" pitchFamily="18" charset="0"/>
              </a:rPr>
              <a:t>i</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err="1">
                <a:solidFill>
                  <a:srgbClr val="0000FF"/>
                </a:solidFill>
                <a:effectLst>
                  <a:outerShdw blurRad="38100" dist="38100" dir="2700000" algn="tl">
                    <a:srgbClr val="C0C0C0"/>
                  </a:outerShdw>
                </a:effectLst>
                <a:latin typeface="Times New Roman" pitchFamily="18" charset="0"/>
              </a:rPr>
              <a:t>max</a:t>
            </a:r>
            <a:r>
              <a:rPr lang="en-US" altLang="zh-CN" sz="3600" b="1" dirty="0" err="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err="1">
                <a:solidFill>
                  <a:srgbClr val="0000FF"/>
                </a:solidFill>
                <a:effectLst>
                  <a:outerShdw blurRad="38100" dist="38100" dir="2700000" algn="tl">
                    <a:srgbClr val="C0C0C0"/>
                  </a:outerShdw>
                </a:effectLst>
                <a:latin typeface="Times New Roman" pitchFamily="18" charset="0"/>
              </a:rPr>
              <a:t>j</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j-1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j</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dirty="0">
                <a:effectLst>
                  <a:outerShdw blurRad="38100" dist="38100" dir="2700000" algn="tl">
                    <a:srgbClr val="C0C0C0"/>
                  </a:outerShdw>
                </a:effectLst>
                <a:latin typeface="Times New Roman" pitchFamily="18" charset="0"/>
                <a:sym typeface="Symbol" pitchFamily="18" charset="2"/>
              </a:rPr>
              <a:t>(</a:t>
            </a:r>
            <a:r>
              <a:rPr lang="zh-CN" altLang="en-US" b="1" dirty="0">
                <a:effectLst>
                  <a:outerShdw blurRad="38100" dist="38100" dir="2700000" algn="tl">
                    <a:srgbClr val="C0C0C0"/>
                  </a:outerShdw>
                </a:effectLst>
                <a:latin typeface="Times New Roman" pitchFamily="18" charset="0"/>
                <a:sym typeface="Symbol" pitchFamily="18" charset="2"/>
              </a:rPr>
              <a:t>找</a:t>
            </a:r>
            <a:r>
              <a:rPr lang="zh-CN" altLang="en-US" b="1" dirty="0">
                <a:effectLst>
                  <a:outerShdw blurRad="38100" dist="38100" dir="2700000" algn="tl">
                    <a:srgbClr val="C0C0C0"/>
                  </a:outerShdw>
                </a:effectLst>
                <a:latin typeface="Times New Roman" pitchFamily="18" charset="0"/>
              </a:rPr>
              <a:t>最后一个正序</a:t>
            </a:r>
            <a:r>
              <a:rPr lang="en-US" altLang="zh-CN" b="1" dirty="0">
                <a:effectLst>
                  <a:outerShdw blurRad="38100" dist="38100" dir="2700000" algn="tl">
                    <a:srgbClr val="C0C0C0"/>
                  </a:outerShdw>
                </a:effectLst>
                <a:latin typeface="Times New Roman" pitchFamily="18" charset="0"/>
              </a:rPr>
              <a:t>)</a:t>
            </a: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 </a:t>
            </a:r>
            <a:r>
              <a:rPr lang="en-US" altLang="zh-CN" sz="3600" b="1" dirty="0">
                <a:solidFill>
                  <a:srgbClr val="0000FF"/>
                </a:solidFill>
                <a:effectLst>
                  <a:outerShdw blurRad="38100" dist="38100" dir="2700000" algn="tl">
                    <a:srgbClr val="C0C0C0"/>
                  </a:outerShdw>
                </a:effectLst>
                <a:latin typeface="Times New Roman" pitchFamily="18" charset="0"/>
              </a:rPr>
              <a:t>j=</a:t>
            </a:r>
            <a:r>
              <a:rPr lang="en-US" altLang="zh-CN" sz="3600" b="1" dirty="0" err="1">
                <a:solidFill>
                  <a:srgbClr val="0000FF"/>
                </a:solidFill>
                <a:effectLst>
                  <a:outerShdw blurRad="38100" dist="38100" dir="2700000" algn="tl">
                    <a:srgbClr val="C0C0C0"/>
                  </a:outerShdw>
                </a:effectLst>
                <a:latin typeface="Times New Roman" pitchFamily="18" charset="0"/>
              </a:rPr>
              <a:t>max</a:t>
            </a:r>
            <a:r>
              <a:rPr lang="en-US" altLang="zh-CN" sz="3600" b="1" dirty="0" err="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err="1">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i-1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dirty="0">
                <a:effectLst>
                  <a:outerShdw blurRad="38100" dist="38100" dir="2700000" algn="tl">
                    <a:srgbClr val="C0C0C0"/>
                  </a:outerShdw>
                </a:effectLst>
                <a:latin typeface="Times New Roman" pitchFamily="18" charset="0"/>
                <a:sym typeface="Symbol" pitchFamily="18" charset="2"/>
              </a:rPr>
              <a:t>(</a:t>
            </a:r>
            <a:r>
              <a:rPr lang="zh-CN" altLang="en-US" b="1" dirty="0">
                <a:effectLst>
                  <a:outerShdw blurRad="38100" dist="38100" dir="2700000" algn="tl">
                    <a:srgbClr val="C0C0C0"/>
                  </a:outerShdw>
                </a:effectLst>
                <a:latin typeface="Times New Roman" pitchFamily="18" charset="0"/>
                <a:sym typeface="Symbol" pitchFamily="18" charset="2"/>
              </a:rPr>
              <a:t>找</a:t>
            </a:r>
            <a:r>
              <a:rPr lang="zh-CN" altLang="en-US" b="1" dirty="0">
                <a:effectLst>
                  <a:outerShdw blurRad="38100" dist="38100" dir="2700000" algn="tl">
                    <a:srgbClr val="C0C0C0"/>
                  </a:outerShdw>
                </a:effectLst>
                <a:latin typeface="Times New Roman" pitchFamily="18" charset="0"/>
              </a:rPr>
              <a:t>最后大于</a:t>
            </a:r>
            <a:r>
              <a:rPr lang="en-US" altLang="zh-CN" b="1" dirty="0">
                <a:effectLst>
                  <a:outerShdw blurRad="38100" dist="38100" dir="2700000" algn="tl">
                    <a:srgbClr val="C0C0C0"/>
                  </a:outerShdw>
                </a:effectLst>
                <a:latin typeface="Times New Roman" pitchFamily="18" charset="0"/>
              </a:rPr>
              <a:t>p</a:t>
            </a:r>
            <a:r>
              <a:rPr lang="en-US" altLang="zh-CN" b="1" baseline="-25000" dirty="0">
                <a:effectLst>
                  <a:outerShdw blurRad="38100" dist="38100" dir="2700000" algn="tl">
                    <a:srgbClr val="C0C0C0"/>
                  </a:outerShdw>
                </a:effectLst>
                <a:latin typeface="Times New Roman" pitchFamily="18" charset="0"/>
              </a:rPr>
              <a:t>i-1</a:t>
            </a:r>
            <a:r>
              <a:rPr lang="zh-CN" altLang="en-US" b="1" dirty="0">
                <a:effectLst>
                  <a:outerShdw blurRad="38100" dist="38100" dir="2700000" algn="tl">
                    <a:srgbClr val="C0C0C0"/>
                  </a:outerShdw>
                </a:effectLst>
                <a:latin typeface="Times New Roman" pitchFamily="18" charset="0"/>
              </a:rPr>
              <a:t>者</a:t>
            </a:r>
            <a:r>
              <a:rPr lang="en-US" altLang="zh-CN" b="1" dirty="0">
                <a:effectLst>
                  <a:outerShdw blurRad="38100" dist="38100" dir="2700000" algn="tl">
                    <a:srgbClr val="C0C0C0"/>
                  </a:outerShdw>
                </a:effectLst>
                <a:latin typeface="Times New Roman" pitchFamily="18" charset="0"/>
              </a:rPr>
              <a:t>)</a:t>
            </a:r>
            <a:endParaRPr lang="en-US" altLang="zh-CN" b="1" dirty="0">
              <a:solidFill>
                <a:srgbClr val="0000FF"/>
              </a:solidFill>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(3) </a:t>
            </a:r>
            <a:r>
              <a:rPr lang="zh-CN" altLang="en-US" sz="3600" b="1" dirty="0">
                <a:effectLst>
                  <a:outerShdw blurRad="38100" dist="38100" dir="2700000" algn="tl">
                    <a:srgbClr val="C0C0C0"/>
                  </a:outerShdw>
                </a:effectLst>
                <a:latin typeface="Times New Roman" pitchFamily="18" charset="0"/>
              </a:rPr>
              <a:t>互换</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a:t>
            </a:r>
            <a:r>
              <a:rPr lang="zh-CN" altLang="en-US" sz="3600" b="1" dirty="0">
                <a:effectLst>
                  <a:outerShdw blurRad="38100" dist="38100" dir="2700000" algn="tl">
                    <a:srgbClr val="C0C0C0"/>
                  </a:outerShdw>
                </a:effectLst>
                <a:latin typeface="Times New Roman" pitchFamily="18" charset="0"/>
              </a:rPr>
              <a:t>与</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zh-CN" altLang="en-US" sz="3600" b="1" dirty="0">
                <a:effectLst>
                  <a:outerShdw blurRad="38100" dist="38100" dir="2700000" algn="tl">
                    <a:srgbClr val="C0C0C0"/>
                  </a:outerShdw>
                </a:effectLst>
                <a:latin typeface="Times New Roman" pitchFamily="18" charset="0"/>
              </a:rPr>
              <a:t>得</a:t>
            </a:r>
            <a:r>
              <a:rPr lang="zh-CN" altLang="en-US" sz="3600" dirty="0">
                <a:effectLst>
                  <a:outerShdw blurRad="38100" dist="38100" dir="2700000" algn="tl">
                    <a:srgbClr val="C0C0C0"/>
                  </a:outerShdw>
                </a:effectLst>
                <a:latin typeface="Times New Roman" pitchFamily="18" charset="0"/>
              </a:rPr>
              <a:t> </a:t>
            </a:r>
          </a:p>
          <a:p>
            <a:pPr>
              <a:lnSpc>
                <a:spcPct val="120000"/>
              </a:lnSpc>
              <a:buClr>
                <a:srgbClr val="FF0000"/>
              </a:buClr>
              <a:buSzPct val="80000"/>
              <a:buFont typeface="Wingdings" pitchFamily="2" charset="2"/>
              <a:buNone/>
            </a:pPr>
            <a:r>
              <a:rPr lang="zh-CN" altLang="en-US" sz="3600" dirty="0">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i-2 </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en-US" altLang="zh-CN" sz="3600" b="1" baseline="-25000" dirty="0">
                <a:solidFill>
                  <a:srgbClr val="0000FF"/>
                </a:solidFill>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i+1</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 </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a:t>
            </a:r>
            <a:r>
              <a:rPr lang="en-US" altLang="zh-CN" sz="3600" b="1" dirty="0">
                <a:effectLst>
                  <a:outerShdw blurRad="38100" dist="38100" dir="2700000" algn="tl">
                    <a:srgbClr val="C0C0C0"/>
                  </a:outerShdw>
                </a:effectLst>
                <a:latin typeface="Times New Roman" pitchFamily="18" charset="0"/>
              </a:rPr>
              <a:t>…</a:t>
            </a:r>
            <a:r>
              <a:rPr lang="en-US" altLang="zh-CN" sz="3600" b="1" dirty="0" err="1">
                <a:effectLst>
                  <a:outerShdw blurRad="38100" dist="38100" dir="2700000" algn="tl">
                    <a:srgbClr val="C0C0C0"/>
                  </a:outerShdw>
                </a:effectLst>
                <a:latin typeface="Times New Roman" pitchFamily="18" charset="0"/>
              </a:rPr>
              <a:t>p</a:t>
            </a:r>
            <a:r>
              <a:rPr lang="en-US" altLang="zh-CN" sz="3600" b="1" baseline="-25000" dirty="0" err="1">
                <a:effectLst>
                  <a:outerShdw blurRad="38100" dist="38100" dir="2700000" algn="tl">
                    <a:srgbClr val="C0C0C0"/>
                  </a:outerShdw>
                </a:effectLst>
                <a:latin typeface="Times New Roman" pitchFamily="18" charset="0"/>
              </a:rPr>
              <a:t>n</a:t>
            </a:r>
            <a:endParaRPr lang="en-US" altLang="zh-CN" sz="3600" b="1" dirty="0">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(4) </a:t>
            </a:r>
            <a:r>
              <a:rPr lang="zh-CN" altLang="en-US" sz="3600" b="1" dirty="0">
                <a:effectLst>
                  <a:outerShdw blurRad="38100" dist="38100" dir="2700000" algn="tl">
                    <a:srgbClr val="C0C0C0"/>
                  </a:outerShdw>
                </a:effectLst>
                <a:latin typeface="Times New Roman" pitchFamily="18" charset="0"/>
              </a:rPr>
              <a:t>反排</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zh-CN" altLang="en-US" sz="3600" b="1" dirty="0">
                <a:effectLst>
                  <a:outerShdw blurRad="38100" dist="38100" dir="2700000" algn="tl">
                    <a:srgbClr val="C0C0C0"/>
                  </a:outerShdw>
                </a:effectLst>
                <a:latin typeface="Times New Roman" pitchFamily="18" charset="0"/>
              </a:rPr>
              <a:t>后面的数得到</a:t>
            </a:r>
            <a:r>
              <a:rPr lang="en-US" altLang="zh-CN" sz="3600" b="1" dirty="0">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dirty="0">
                <a:effectLst>
                  <a:outerShdw blurRad="38100" dist="38100" dir="2700000" algn="tl">
                    <a:srgbClr val="C0C0C0"/>
                  </a:outerShdw>
                </a:effectLst>
                <a:latin typeface="Times New Roman" pitchFamily="18" charset="0"/>
              </a:rPr>
              <a:t>      p</a:t>
            </a:r>
            <a:r>
              <a:rPr lang="en-US" altLang="zh-CN" sz="3600" b="1" baseline="-25000" dirty="0">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i-2 </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en-US" altLang="zh-CN" sz="3600" b="1" baseline="-25000" dirty="0">
                <a:solidFill>
                  <a:srgbClr val="0000FF"/>
                </a:solidFill>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a:t>
            </a:r>
          </a:p>
        </p:txBody>
      </p:sp>
      <p:sp>
        <p:nvSpPr>
          <p:cNvPr id="142340" name="Line 4"/>
          <p:cNvSpPr>
            <a:spLocks noChangeShapeType="1"/>
          </p:cNvSpPr>
          <p:nvPr/>
        </p:nvSpPr>
        <p:spPr bwMode="auto">
          <a:xfrm>
            <a:off x="3276600" y="4437063"/>
            <a:ext cx="4319588"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2" name="Line 6"/>
          <p:cNvSpPr>
            <a:spLocks noChangeShapeType="1"/>
          </p:cNvSpPr>
          <p:nvPr/>
        </p:nvSpPr>
        <p:spPr bwMode="auto">
          <a:xfrm>
            <a:off x="3276600" y="6021388"/>
            <a:ext cx="4391025" cy="0"/>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strips(downRigh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strips(downRigh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strips(downRight)">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strips(downRight)">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strips(downRight)">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strips(downRight)">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strips(downRight)">
                                      <p:cBhvr>
                                        <p:cTn id="37" dur="500"/>
                                        <p:tgtEl>
                                          <p:spTgt spid="142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42340"/>
                                        </p:tgtEl>
                                        <p:attrNameLst>
                                          <p:attrName>style.visibility</p:attrName>
                                        </p:attrNameLst>
                                      </p:cBhvr>
                                      <p:to>
                                        <p:strVal val="visible"/>
                                      </p:to>
                                    </p:set>
                                    <p:anim calcmode="lin" valueType="num">
                                      <p:cBhvr>
                                        <p:cTn id="42" dur="500" fill="hold"/>
                                        <p:tgtEl>
                                          <p:spTgt spid="142340"/>
                                        </p:tgtEl>
                                        <p:attrNameLst>
                                          <p:attrName>ppt_w</p:attrName>
                                        </p:attrNameLst>
                                      </p:cBhvr>
                                      <p:tavLst>
                                        <p:tav tm="0">
                                          <p:val>
                                            <p:fltVal val="0"/>
                                          </p:val>
                                        </p:tav>
                                        <p:tav tm="100000">
                                          <p:val>
                                            <p:strVal val="#ppt_w"/>
                                          </p:val>
                                        </p:tav>
                                      </p:tavLst>
                                    </p:anim>
                                    <p:anim calcmode="lin" valueType="num">
                                      <p:cBhvr>
                                        <p:cTn id="43" dur="500" fill="hold"/>
                                        <p:tgtEl>
                                          <p:spTgt spid="142340"/>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42342"/>
                                        </p:tgtEl>
                                        <p:attrNameLst>
                                          <p:attrName>style.visibility</p:attrName>
                                        </p:attrNameLst>
                                      </p:cBhvr>
                                      <p:to>
                                        <p:strVal val="visible"/>
                                      </p:to>
                                    </p:set>
                                    <p:animEffect transition="in" filter="strips(downRight)">
                                      <p:cBhvr>
                                        <p:cTn id="48" dur="10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P spid="1423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FE03D738-5A85-4B61-83EF-EB7CA8E8F40D}" type="slidenum">
              <a:rPr lang="en-US" altLang="zh-CN"/>
              <a:pPr/>
              <a:t>2</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FF0000"/>
                </a:solidFill>
                <a:effectLst>
                  <a:outerShdw blurRad="38100" dist="38100" dir="2700000" algn="tl">
                    <a:srgbClr val="C0C0C0"/>
                  </a:outerShdw>
                </a:effectLst>
                <a:latin typeface="隶书" pitchFamily="49" charset="-122"/>
                <a:ea typeface="隶书" pitchFamily="49" charset="-122"/>
              </a:rPr>
              <a:t>第二讲</a:t>
            </a:r>
            <a:r>
              <a:rPr lang="en-US" altLang="zh-CN" b="1">
                <a:solidFill>
                  <a:srgbClr val="FF0000"/>
                </a:solidFill>
                <a:effectLst>
                  <a:outerShdw blurRad="38100" dist="38100" dir="2700000" algn="tl">
                    <a:srgbClr val="C0C0C0"/>
                  </a:outerShdw>
                </a:effectLst>
                <a:latin typeface="隶书" pitchFamily="49" charset="-122"/>
                <a:ea typeface="隶书" pitchFamily="49" charset="-122"/>
              </a:rPr>
              <a:t>:</a:t>
            </a:r>
            <a:r>
              <a:rPr lang="en-US" altLang="zh-CN" b="1">
                <a:effectLst>
                  <a:outerShdw blurRad="38100" dist="38100" dir="2700000" algn="tl">
                    <a:srgbClr val="C0C0C0"/>
                  </a:outerShdw>
                </a:effectLst>
                <a:latin typeface="隶书" pitchFamily="49" charset="-122"/>
                <a:ea typeface="隶书" pitchFamily="49" charset="-122"/>
              </a:rPr>
              <a:t> </a:t>
            </a:r>
            <a:r>
              <a:rPr lang="zh-CN" altLang="en-US" b="1">
                <a:solidFill>
                  <a:srgbClr val="0000FF"/>
                </a:solidFill>
                <a:effectLst>
                  <a:outerShdw blurRad="38100" dist="38100" dir="2700000" algn="tl">
                    <a:srgbClr val="C0C0C0"/>
                  </a:outerShdw>
                </a:effectLst>
                <a:latin typeface="隶书" pitchFamily="49" charset="-122"/>
                <a:ea typeface="隶书" pitchFamily="49" charset="-122"/>
              </a:rPr>
              <a:t>排列组合的生成算法</a:t>
            </a:r>
          </a:p>
        </p:txBody>
      </p:sp>
      <p:sp>
        <p:nvSpPr>
          <p:cNvPr id="119816" name="Rectangle 8"/>
          <p:cNvSpPr>
            <a:spLocks noChangeArrowheads="1"/>
          </p:cNvSpPr>
          <p:nvPr/>
        </p:nvSpPr>
        <p:spPr bwMode="auto">
          <a:xfrm>
            <a:off x="4460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 </a:t>
            </a:r>
            <a:r>
              <a:rPr lang="zh-CN" altLang="en-US" sz="3600" b="1">
                <a:solidFill>
                  <a:srgbClr val="0000FF"/>
                </a:solidFill>
                <a:effectLst>
                  <a:outerShdw blurRad="38100" dist="38100" dir="2700000" algn="tl">
                    <a:srgbClr val="C0C0C0"/>
                  </a:outerShdw>
                </a:effectLst>
                <a:latin typeface="Times New Roman" pitchFamily="18" charset="0"/>
              </a:rPr>
              <a:t>存在</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楷体_GB2312" pitchFamily="49" charset="-122"/>
                <a:ea typeface="楷体_GB2312" pitchFamily="49" charset="-122"/>
              </a:rPr>
              <a:t>满足一定条件配置的存在性</a:t>
            </a:r>
            <a:r>
              <a:rPr lang="en-US" altLang="zh-CN" sz="3600" b="1">
                <a:effectLst>
                  <a:outerShdw blurRad="38100" dist="38100" dir="2700000" algn="tl">
                    <a:srgbClr val="C0C0C0"/>
                  </a:outerShdw>
                </a:effectLst>
                <a:latin typeface="楷体_GB2312" pitchFamily="49" charset="-122"/>
                <a:ea typeface="楷体_GB2312" pitchFamily="49" charset="-122"/>
              </a:rPr>
              <a:t>. </a:t>
            </a:r>
          </a:p>
        </p:txBody>
      </p:sp>
      <p:sp>
        <p:nvSpPr>
          <p:cNvPr id="119819" name="Rectangle 11"/>
          <p:cNvSpPr>
            <a:spLocks noGrp="1" noChangeArrowheads="1"/>
          </p:cNvSpPr>
          <p:nvPr>
            <p:ph type="body" idx="1"/>
          </p:nvPr>
        </p:nvSpPr>
        <p:spPr>
          <a:xfrm>
            <a:off x="468313" y="3429000"/>
            <a:ext cx="8229600" cy="792163"/>
          </a:xfrm>
          <a:noFill/>
          <a:ln/>
        </p:spPr>
        <p:txBody>
          <a:bodyPr/>
          <a:lstStyle/>
          <a:p>
            <a:pPr marL="609600" indent="-609600">
              <a:buFontTx/>
              <a:buNone/>
            </a:pPr>
            <a:r>
              <a:rPr lang="en-US" altLang="zh-CN" sz="3600" b="1">
                <a:solidFill>
                  <a:srgbClr val="FF0000"/>
                </a:solidFill>
                <a:effectLst>
                  <a:outerShdw blurRad="38100" dist="38100" dir="2700000" algn="tl">
                    <a:srgbClr val="C0C0C0"/>
                  </a:outerShdw>
                </a:effectLst>
                <a:latin typeface="Times New Roman" pitchFamily="18" charset="0"/>
              </a:rPr>
              <a:t>(2) </a:t>
            </a:r>
            <a:r>
              <a:rPr lang="zh-CN" altLang="en-US" sz="3600" b="1">
                <a:solidFill>
                  <a:srgbClr val="0000FF"/>
                </a:solidFill>
                <a:effectLst>
                  <a:outerShdw blurRad="38100" dist="38100" dir="2700000" algn="tl">
                    <a:srgbClr val="C0C0C0"/>
                  </a:outerShdw>
                </a:effectLst>
                <a:latin typeface="Times New Roman" pitchFamily="18" charset="0"/>
              </a:rPr>
              <a:t>计数：</a:t>
            </a:r>
            <a:r>
              <a:rPr lang="zh-CN" altLang="en-US" sz="3600" b="1">
                <a:effectLst>
                  <a:outerShdw blurRad="38100" dist="38100" dir="2700000" algn="tl">
                    <a:srgbClr val="C0C0C0"/>
                  </a:outerShdw>
                </a:effectLst>
                <a:latin typeface="楷体_GB2312" pitchFamily="49" charset="-122"/>
                <a:ea typeface="楷体_GB2312" pitchFamily="49" charset="-122"/>
              </a:rPr>
              <a:t>计算出满足条件配置的数目</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a:effectLst>
                <a:outerShdw blurRad="38100" dist="38100" dir="2700000" algn="tl">
                  <a:srgbClr val="C0C0C0"/>
                </a:outerShdw>
              </a:effectLst>
              <a:latin typeface="楷体_GB2312" pitchFamily="49" charset="-122"/>
              <a:ea typeface="楷体_GB2312" pitchFamily="49" charset="-122"/>
            </a:endParaRPr>
          </a:p>
        </p:txBody>
      </p:sp>
      <p:sp>
        <p:nvSpPr>
          <p:cNvPr id="119820" name="Rectangle 12"/>
          <p:cNvSpPr>
            <a:spLocks noChangeArrowheads="1"/>
          </p:cNvSpPr>
          <p:nvPr/>
        </p:nvSpPr>
        <p:spPr bwMode="auto">
          <a:xfrm>
            <a:off x="468313" y="43656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(3) </a:t>
            </a:r>
            <a:r>
              <a:rPr lang="zh-CN" altLang="en-US" sz="3600" b="1">
                <a:solidFill>
                  <a:srgbClr val="0000FF"/>
                </a:solidFill>
                <a:effectLst>
                  <a:outerShdw blurRad="38100" dist="38100" dir="2700000" algn="tl">
                    <a:srgbClr val="C0C0C0"/>
                  </a:outerShdw>
                </a:effectLst>
                <a:latin typeface="Times New Roman" pitchFamily="18" charset="0"/>
              </a:rPr>
              <a:t>算法：</a:t>
            </a:r>
            <a:r>
              <a:rPr lang="zh-CN" altLang="en-US" sz="3600" b="1">
                <a:effectLst>
                  <a:outerShdw blurRad="38100" dist="38100" dir="2700000" algn="tl">
                    <a:srgbClr val="C0C0C0"/>
                  </a:outerShdw>
                </a:effectLst>
                <a:latin typeface="Times New Roman" pitchFamily="18" charset="0"/>
                <a:ea typeface="楷体_GB2312" pitchFamily="49" charset="-122"/>
              </a:rPr>
              <a:t>构造所有配置的算法</a:t>
            </a:r>
            <a:r>
              <a:rPr lang="en-US" altLang="zh-CN" sz="3600" b="1">
                <a:effectLst>
                  <a:outerShdw blurRad="38100" dist="38100" dir="2700000" algn="tl">
                    <a:srgbClr val="C0C0C0"/>
                  </a:outerShdw>
                </a:effectLst>
                <a:latin typeface="Times New Roman" pitchFamily="18" charset="0"/>
                <a:ea typeface="楷体_GB2312" pitchFamily="49" charset="-122"/>
              </a:rPr>
              <a:t>.</a:t>
            </a:r>
          </a:p>
        </p:txBody>
      </p:sp>
      <p:sp>
        <p:nvSpPr>
          <p:cNvPr id="119821" name="Rectangle 13"/>
          <p:cNvSpPr>
            <a:spLocks noChangeArrowheads="1"/>
          </p:cNvSpPr>
          <p:nvPr/>
        </p:nvSpPr>
        <p:spPr bwMode="auto">
          <a:xfrm>
            <a:off x="468313" y="522922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(4) </a:t>
            </a:r>
            <a:r>
              <a:rPr lang="zh-CN" altLang="en-US" sz="3600" b="1">
                <a:solidFill>
                  <a:srgbClr val="0000FF"/>
                </a:solidFill>
                <a:effectLst>
                  <a:outerShdw blurRad="38100" dist="38100" dir="2700000" algn="tl">
                    <a:srgbClr val="C0C0C0"/>
                  </a:outerShdw>
                </a:effectLst>
                <a:latin typeface="Times New Roman" pitchFamily="18" charset="0"/>
              </a:rPr>
              <a:t>优化：</a:t>
            </a:r>
            <a:r>
              <a:rPr lang="zh-CN" altLang="en-US" sz="3600" b="1">
                <a:effectLst>
                  <a:outerShdw blurRad="38100" dist="38100" dir="2700000" algn="tl">
                    <a:srgbClr val="C0C0C0"/>
                  </a:outerShdw>
                </a:effectLst>
                <a:latin typeface="楷体_GB2312" pitchFamily="49" charset="-122"/>
                <a:ea typeface="楷体_GB2312" pitchFamily="49" charset="-122"/>
              </a:rPr>
              <a:t>优化算法</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b="1">
              <a:effectLst>
                <a:outerShdw blurRad="38100" dist="38100" dir="2700000" algn="tl">
                  <a:srgbClr val="C0C0C0"/>
                </a:outerShdw>
              </a:effectLst>
              <a:latin typeface="Times New Roman" pitchFamily="18" charset="0"/>
            </a:endParaRPr>
          </a:p>
        </p:txBody>
      </p:sp>
      <p:sp>
        <p:nvSpPr>
          <p:cNvPr id="119822" name="Rectangle 14"/>
          <p:cNvSpPr>
            <a:spLocks noChangeArrowheads="1"/>
          </p:cNvSpPr>
          <p:nvPr/>
        </p:nvSpPr>
        <p:spPr bwMode="auto">
          <a:xfrm>
            <a:off x="3952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组合数学的主要问题</a:t>
            </a:r>
            <a:r>
              <a:rPr lang="en-US" altLang="zh-CN" sz="3600" b="1">
                <a:effectLst>
                  <a:outerShdw blurRad="38100" dist="38100" dir="2700000" algn="tl">
                    <a:srgbClr val="C0C0C0"/>
                  </a:outerShdw>
                </a:effectLst>
                <a:latin typeface="Times New Roman" pitchFamily="18" charset="0"/>
              </a:rPr>
              <a:t>:</a:t>
            </a:r>
          </a:p>
        </p:txBody>
      </p:sp>
      <p:sp>
        <p:nvSpPr>
          <p:cNvPr id="119823" name="Line 15"/>
          <p:cNvSpPr>
            <a:spLocks noChangeShapeType="1"/>
          </p:cNvSpPr>
          <p:nvPr/>
        </p:nvSpPr>
        <p:spPr bwMode="auto">
          <a:xfrm>
            <a:off x="1187450" y="5013325"/>
            <a:ext cx="57610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Effect transition="in" filter="strips(downRight)">
                                      <p:cBhvr>
                                        <p:cTn id="31" dur="500"/>
                                        <p:tgtEl>
                                          <p:spTgt spid="1198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119823"/>
                                        </p:tgtEl>
                                        <p:attrNameLst>
                                          <p:attrName>style.visibility</p:attrName>
                                        </p:attrNameLst>
                                      </p:cBhvr>
                                      <p:to>
                                        <p:strVal val="visible"/>
                                      </p:to>
                                    </p:set>
                                    <p:anim calcmode="lin" valueType="num">
                                      <p:cBhvr>
                                        <p:cTn id="36" dur="500" fill="hold"/>
                                        <p:tgtEl>
                                          <p:spTgt spid="119823"/>
                                        </p:tgtEl>
                                        <p:attrNameLst>
                                          <p:attrName>ppt_w</p:attrName>
                                        </p:attrNameLst>
                                      </p:cBhvr>
                                      <p:tavLst>
                                        <p:tav tm="0">
                                          <p:val>
                                            <p:fltVal val="0"/>
                                          </p:val>
                                        </p:tav>
                                        <p:tav tm="100000">
                                          <p:val>
                                            <p:strVal val="#ppt_w"/>
                                          </p:val>
                                        </p:tav>
                                      </p:tavLst>
                                    </p:anim>
                                    <p:anim calcmode="lin" valueType="num">
                                      <p:cBhvr>
                                        <p:cTn id="37" dur="500" fill="hold"/>
                                        <p:tgtEl>
                                          <p:spTgt spid="1198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1" grpId="0"/>
      <p:bldP spid="119822" grpId="0"/>
      <p:bldP spid="1198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A7A1083-2338-4B90-8E59-E47591CC5789}" type="slidenum">
              <a:rPr lang="en-US" altLang="zh-CN"/>
              <a:pPr/>
              <a:t>20</a:t>
            </a:fld>
            <a:endParaRPr lang="en-US" altLang="zh-CN"/>
          </a:p>
        </p:txBody>
      </p:sp>
      <p:sp>
        <p:nvSpPr>
          <p:cNvPr id="143363" name="Rectangle 3"/>
          <p:cNvSpPr>
            <a:spLocks noGrp="1" noChangeArrowheads="1"/>
          </p:cNvSpPr>
          <p:nvPr>
            <p:ph type="body" idx="1"/>
          </p:nvPr>
        </p:nvSpPr>
        <p:spPr>
          <a:xfrm>
            <a:off x="457200" y="620713"/>
            <a:ext cx="8229600" cy="4103687"/>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2.4 </a:t>
            </a:r>
            <a:r>
              <a:rPr lang="zh-CN" altLang="en-US" sz="3600" b="1">
                <a:effectLst>
                  <a:outerShdw blurRad="38100" dist="38100" dir="2700000" algn="tl">
                    <a:srgbClr val="C0C0C0"/>
                  </a:outerShdw>
                </a:effectLst>
                <a:latin typeface="Times New Roman" pitchFamily="18" charset="0"/>
              </a:rPr>
              <a:t>设</a:t>
            </a:r>
            <a:r>
              <a:rPr lang="en-US" altLang="zh-CN" sz="3600" b="1">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用字典序法求出</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1234, 1243, 1324, 1342,  1423, 1432,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2134, 2143,  2314, 2341, 2413, 2431,</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3124, 3142,  3214, 3241, 3412, 3421,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4123, 4132,  4213, 4231, 4312, 4321.</a:t>
            </a:r>
          </a:p>
        </p:txBody>
      </p:sp>
      <p:sp>
        <p:nvSpPr>
          <p:cNvPr id="143364" name="Rectangle 4"/>
          <p:cNvSpPr>
            <a:spLocks noChangeArrowheads="1"/>
          </p:cNvSpPr>
          <p:nvPr/>
        </p:nvSpPr>
        <p:spPr bwMode="auto">
          <a:xfrm>
            <a:off x="468313" y="4508500"/>
            <a:ext cx="8229600" cy="16573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b="1">
                <a:solidFill>
                  <a:srgbClr val="FF0000"/>
                </a:solidFill>
                <a:effectLst>
                  <a:outerShdw blurRad="38100" dist="38100" dir="2700000" algn="tl">
                    <a:srgbClr val="C0C0C0"/>
                  </a:outerShdw>
                </a:effectLst>
              </a:rPr>
              <a:t>思考题</a:t>
            </a:r>
            <a:r>
              <a:rPr lang="en-US" altLang="zh-CN" sz="3200" b="1">
                <a:solidFill>
                  <a:srgbClr val="FF0000"/>
                </a:solidFill>
                <a:effectLst>
                  <a:outerShdw blurRad="38100" dist="38100" dir="2700000" algn="tl">
                    <a:srgbClr val="C0C0C0"/>
                  </a:outerShdw>
                </a:effectLst>
              </a:rPr>
              <a:t>:</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是否可定义一种序列</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并定义序列之间的一种序关系</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使得可按照序列产生出字典式序排列所有</a:t>
            </a:r>
            <a:r>
              <a:rPr lang="en-US" altLang="zh-CN" sz="3200" b="1">
                <a:solidFill>
                  <a:srgbClr val="0000FF"/>
                </a:solidFill>
                <a:effectLst>
                  <a:outerShdw blurRad="38100" dist="38100" dir="2700000" algn="tl">
                    <a:srgbClr val="C0C0C0"/>
                  </a:outerShdw>
                </a:effectLst>
              </a:rPr>
              <a:t>n</a:t>
            </a:r>
            <a:r>
              <a:rPr lang="zh-CN" altLang="en-US" sz="3200" b="1">
                <a:effectLst>
                  <a:outerShdw blurRad="38100" dist="38100" dir="2700000" algn="tl">
                    <a:srgbClr val="C0C0C0"/>
                  </a:outerShdw>
                </a:effectLst>
              </a:rPr>
              <a:t>阶排列</a:t>
            </a:r>
            <a:r>
              <a:rPr lang="en-US" altLang="zh-CN" sz="3200" b="1">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strips(downRight)">
                                      <p:cBhvr>
                                        <p:cTn id="7" dur="10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strips(downRight)">
                                      <p:cBhvr>
                                        <p:cTn id="12" dur="500"/>
                                        <p:tgtEl>
                                          <p:spTgt spid="143363">
                                            <p:txEl>
                                              <p:pRg st="1" end="1"/>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strips(downRight)">
                                      <p:cBhvr>
                                        <p:cTn id="15" dur="500"/>
                                        <p:tgtEl>
                                          <p:spTgt spid="143363">
                                            <p:txEl>
                                              <p:pRg st="2" end="2"/>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strips(downRight)">
                                      <p:cBhvr>
                                        <p:cTn id="18" dur="500"/>
                                        <p:tgtEl>
                                          <p:spTgt spid="143363">
                                            <p:txEl>
                                              <p:pRg st="3" end="3"/>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strips(downRight)">
                                      <p:cBhvr>
                                        <p:cTn id="21" dur="500"/>
                                        <p:tgtEl>
                                          <p:spTgt spid="14336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3364"/>
                                        </p:tgtEl>
                                        <p:attrNameLst>
                                          <p:attrName>style.visibility</p:attrName>
                                        </p:attrNameLst>
                                      </p:cBhvr>
                                      <p:to>
                                        <p:strVal val="visible"/>
                                      </p:to>
                                    </p:set>
                                    <p:animEffect transition="in" filter="blinds(horizontal)">
                                      <p:cBhvr>
                                        <p:cTn id="26"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E5CF96-0971-4517-B977-D418FF62D99E}" type="slidenum">
              <a:rPr lang="en-US" altLang="zh-CN"/>
              <a:pPr/>
              <a:t>21</a:t>
            </a:fld>
            <a:endParaRPr lang="en-US" altLang="zh-CN"/>
          </a:p>
        </p:txBody>
      </p:sp>
      <p:sp>
        <p:nvSpPr>
          <p:cNvPr id="145410" name="Rectangle 2"/>
          <p:cNvSpPr>
            <a:spLocks noGrp="1" noChangeArrowheads="1"/>
          </p:cNvSpPr>
          <p:nvPr>
            <p:ph type="title"/>
          </p:nvPr>
        </p:nvSpPr>
        <p:spPr>
          <a:xfrm>
            <a:off x="457200" y="44450"/>
            <a:ext cx="8229600" cy="1143000"/>
          </a:xfrm>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3. </a:t>
            </a:r>
            <a:r>
              <a:rPr lang="zh-CN" altLang="en-US" sz="4800" b="1">
                <a:solidFill>
                  <a:srgbClr val="FF0000"/>
                </a:solidFill>
                <a:effectLst>
                  <a:outerShdw blurRad="38100" dist="38100" dir="2700000" algn="tl">
                    <a:srgbClr val="C0C0C0"/>
                  </a:outerShdw>
                </a:effectLst>
                <a:latin typeface="Times New Roman" pitchFamily="18" charset="0"/>
              </a:rPr>
              <a:t>邻位互换法</a:t>
            </a:r>
          </a:p>
        </p:txBody>
      </p:sp>
      <p:sp>
        <p:nvSpPr>
          <p:cNvPr id="145411" name="Rectangle 3"/>
          <p:cNvSpPr>
            <a:spLocks noGrp="1" noChangeArrowheads="1"/>
          </p:cNvSpPr>
          <p:nvPr>
            <p:ph type="body" idx="1"/>
          </p:nvPr>
        </p:nvSpPr>
        <p:spPr>
          <a:xfrm>
            <a:off x="457200" y="1052513"/>
            <a:ext cx="8229600" cy="504031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邻位互换生成算法的思想是很自然的一种想法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其中蕴涵递归的思想</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是由</a:t>
            </a:r>
            <a:r>
              <a:rPr lang="en-US" altLang="zh-CN" sz="3600" b="1">
                <a:effectLst>
                  <a:outerShdw blurRad="38100" dist="38100" dir="2700000" algn="tl">
                    <a:srgbClr val="C0C0C0"/>
                  </a:outerShdw>
                </a:effectLst>
                <a:latin typeface="Times New Roman" pitchFamily="18" charset="0"/>
              </a:rPr>
              <a:t>Johnson-Trotter</a:t>
            </a:r>
            <a:r>
              <a:rPr lang="zh-CN" altLang="en-US" sz="3600" b="1">
                <a:effectLst>
                  <a:outerShdw blurRad="38100" dist="38100" dir="2700000" algn="tl">
                    <a:srgbClr val="C0C0C0"/>
                  </a:outerShdw>
                </a:effectLst>
                <a:latin typeface="Times New Roman" pitchFamily="18" charset="0"/>
              </a:rPr>
              <a:t>首先提出的</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通过把</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插入到</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阶排列的不同位置得到</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n=2: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2</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n=3: </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21, 2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1, 21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trips(downRight)">
                                      <p:cBhvr>
                                        <p:cTn id="7" dur="1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strips(downRight)">
                                      <p:cBhvr>
                                        <p:cTn id="12" dur="1000"/>
                                        <p:tgtEl>
                                          <p:spTgt spid="1454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1">
                                            <p:txEl>
                                              <p:pRg st="1" end="1"/>
                                            </p:txEl>
                                          </p:spTgt>
                                        </p:tgtEl>
                                        <p:attrNameLst>
                                          <p:attrName>style.visibility</p:attrName>
                                        </p:attrNameLst>
                                      </p:cBhvr>
                                      <p:to>
                                        <p:strVal val="visible"/>
                                      </p:to>
                                    </p:set>
                                    <p:animEffect transition="in" filter="strips(downRight)">
                                      <p:cBhvr>
                                        <p:cTn id="17" dur="1000"/>
                                        <p:tgtEl>
                                          <p:spTgt spid="145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1">
                                            <p:txEl>
                                              <p:pRg st="2" end="2"/>
                                            </p:txEl>
                                          </p:spTgt>
                                        </p:tgtEl>
                                        <p:attrNameLst>
                                          <p:attrName>style.visibility</p:attrName>
                                        </p:attrNameLst>
                                      </p:cBhvr>
                                      <p:to>
                                        <p:strVal val="visible"/>
                                      </p:to>
                                    </p:set>
                                    <p:animEffect transition="in" filter="strips(downRight)">
                                      <p:cBhvr>
                                        <p:cTn id="22" dur="1000"/>
                                        <p:tgtEl>
                                          <p:spTgt spid="1454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5411">
                                            <p:txEl>
                                              <p:pRg st="3" end="3"/>
                                            </p:txEl>
                                          </p:spTgt>
                                        </p:tgtEl>
                                        <p:attrNameLst>
                                          <p:attrName>style.visibility</p:attrName>
                                        </p:attrNameLst>
                                      </p:cBhvr>
                                      <p:to>
                                        <p:strVal val="visible"/>
                                      </p:to>
                                    </p:set>
                                    <p:animEffect transition="in" filter="strips(downRight)">
                                      <p:cBhvr>
                                        <p:cTn id="27" dur="1000"/>
                                        <p:tgtEl>
                                          <p:spTgt spid="1454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5411">
                                            <p:txEl>
                                              <p:pRg st="4" end="4"/>
                                            </p:txEl>
                                          </p:spTgt>
                                        </p:tgtEl>
                                        <p:attrNameLst>
                                          <p:attrName>style.visibility</p:attrName>
                                        </p:attrNameLst>
                                      </p:cBhvr>
                                      <p:to>
                                        <p:strVal val="visible"/>
                                      </p:to>
                                    </p:set>
                                    <p:animEffect transition="in" filter="strips(downRight)">
                                      <p:cBhvr>
                                        <p:cTn id="32" dur="1000"/>
                                        <p:tgtEl>
                                          <p:spTgt spid="1454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5411">
                                            <p:txEl>
                                              <p:pRg st="5" end="5"/>
                                            </p:txEl>
                                          </p:spTgt>
                                        </p:tgtEl>
                                        <p:attrNameLst>
                                          <p:attrName>style.visibility</p:attrName>
                                        </p:attrNameLst>
                                      </p:cBhvr>
                                      <p:to>
                                        <p:strVal val="visible"/>
                                      </p:to>
                                    </p:set>
                                    <p:animEffect transition="in" filter="strips(downRight)">
                                      <p:cBhvr>
                                        <p:cTn id="37" dur="10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2100D7B-5633-4E93-903F-1B2B404604F4}" type="slidenum">
              <a:rPr lang="en-US" altLang="zh-CN"/>
              <a:pPr/>
              <a:t>22</a:t>
            </a:fld>
            <a:endParaRPr lang="en-US" altLang="zh-CN"/>
          </a:p>
        </p:txBody>
      </p:sp>
      <p:sp>
        <p:nvSpPr>
          <p:cNvPr id="146435" name="Rectangle 3"/>
          <p:cNvSpPr>
            <a:spLocks noGrp="1" noChangeArrowheads="1"/>
          </p:cNvSpPr>
          <p:nvPr>
            <p:ph type="body" idx="1"/>
          </p:nvPr>
        </p:nvSpPr>
        <p:spPr>
          <a:xfrm>
            <a:off x="457200" y="836613"/>
            <a:ext cx="8229600" cy="4525962"/>
          </a:xfrm>
        </p:spPr>
        <p:txBody>
          <a:bodyPr/>
          <a:lstStyle/>
          <a:p>
            <a:pPr>
              <a:buFontTx/>
              <a:buNone/>
            </a:pPr>
            <a:r>
              <a:rPr lang="en-US" altLang="zh-CN" sz="3600" b="1">
                <a:solidFill>
                  <a:srgbClr val="0000FF"/>
                </a:solidFill>
                <a:effectLst>
                  <a:outerShdw blurRad="38100" dist="38100" dir="2700000" algn="tl">
                    <a:srgbClr val="C0C0C0"/>
                  </a:outerShdw>
                </a:effectLst>
                <a:latin typeface="Times New Roman" pitchFamily="18" charset="0"/>
              </a:rPr>
              <a:t>n=4:</a:t>
            </a:r>
            <a:r>
              <a:rPr lang="en-US" altLang="zh-CN" sz="3600" b="1">
                <a:effectLst>
                  <a:outerShdw blurRad="38100" dist="38100" dir="2700000" algn="tl">
                    <a:srgbClr val="C0C0C0"/>
                  </a:outerShdw>
                </a:effectLst>
                <a:latin typeface="Times New Roman" pitchFamily="18" charset="0"/>
              </a:rPr>
              <a:t>  123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123</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32, 13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2, 132</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31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312</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21, 32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1, 321</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2</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13, 2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13, 21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3, 213</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endParaRPr lang="en-US" altLang="zh-CN" sz="3600" b="1">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strips(downRight)">
                                      <p:cBhvr>
                                        <p:cTn id="7" dur="10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strips(downRight)">
                                      <p:cBhvr>
                                        <p:cTn id="12" dur="10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strips(downRight)">
                                      <p:cBhvr>
                                        <p:cTn id="17" dur="10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strips(downRight)">
                                      <p:cBhvr>
                                        <p:cTn id="22" dur="10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strips(downRight)">
                                      <p:cBhvr>
                                        <p:cTn id="27" dur="1000"/>
                                        <p:tgtEl>
                                          <p:spTgt spid="14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Effect transition="in" filter="strips(downRight)">
                                      <p:cBhvr>
                                        <p:cTn id="32" dur="10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9E83C9E-CA2B-4EAE-8BA7-E97733167100}" type="slidenum">
              <a:rPr lang="en-US" altLang="zh-CN"/>
              <a:pPr/>
              <a:t>23</a:t>
            </a:fld>
            <a:endParaRPr lang="en-US" altLang="zh-CN"/>
          </a:p>
        </p:txBody>
      </p:sp>
      <p:sp>
        <p:nvSpPr>
          <p:cNvPr id="147459" name="Rectangle 3"/>
          <p:cNvSpPr>
            <a:spLocks noGrp="1" noChangeArrowheads="1"/>
          </p:cNvSpPr>
          <p:nvPr>
            <p:ph type="body" idx="1"/>
          </p:nvPr>
        </p:nvSpPr>
        <p:spPr>
          <a:xfrm>
            <a:off x="457200" y="836613"/>
            <a:ext cx="8229600" cy="5113337"/>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用这种方法可以产生出任意</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为了产生</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我们必须知道所有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如果考虑算法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必须存储所有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然后才能产生出所有</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这是一个很大的缺点</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找到规律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直接找到通过邻位交换来产生的下一个排列方式</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strips(downRight)">
                                      <p:cBhvr>
                                        <p:cTn id="7" dur="20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strips(downRight)">
                                      <p:cBhvr>
                                        <p:cTn id="12" dur="20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strips(downRight)">
                                      <p:cBhvr>
                                        <p:cTn id="17" dur="20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strips(downRight)">
                                      <p:cBhvr>
                                        <p:cTn id="22" dur="20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C774635-7EA5-44FC-8EC1-262DEB89DC69}" type="slidenum">
              <a:rPr lang="en-US" altLang="zh-CN"/>
              <a:pPr/>
              <a:t>24</a:t>
            </a:fld>
            <a:endParaRPr lang="en-US" altLang="zh-CN"/>
          </a:p>
        </p:txBody>
      </p:sp>
      <p:sp>
        <p:nvSpPr>
          <p:cNvPr id="148483" name="Rectangle 3"/>
          <p:cNvSpPr>
            <a:spLocks noGrp="1" noChangeArrowheads="1"/>
          </p:cNvSpPr>
          <p:nvPr>
            <p:ph type="body" idx="1"/>
          </p:nvPr>
        </p:nvSpPr>
        <p:spPr>
          <a:xfrm>
            <a:off x="468313" y="476250"/>
            <a:ext cx="8229600" cy="1685925"/>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从初始排列</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开始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在每个数上方加一个箭头“</a:t>
            </a:r>
            <a:r>
              <a:rPr lang="zh-CN" altLang="en-US"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a:t>
            </a:r>
            <a:r>
              <a:rPr lang="zh-CN" altLang="en-US" sz="3600">
                <a:effectLst>
                  <a:outerShdw blurRad="38100" dist="38100" dir="2700000" algn="tl">
                    <a:srgbClr val="C0C0C0"/>
                  </a:outerShdw>
                </a:effectLst>
                <a:latin typeface="Times New Roman" pitchFamily="18" charset="0"/>
              </a:rPr>
              <a:t> </a:t>
            </a:r>
          </a:p>
        </p:txBody>
      </p:sp>
      <p:sp>
        <p:nvSpPr>
          <p:cNvPr id="148484" name="Rectangle 4"/>
          <p:cNvSpPr>
            <a:spLocks noChangeArrowheads="1"/>
          </p:cNvSpPr>
          <p:nvPr/>
        </p:nvSpPr>
        <p:spPr bwMode="auto">
          <a:xfrm>
            <a:off x="468313" y="184467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当一个数上方箭头所指的一侧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相邻的数比这个数小的时候</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称这个数处于活动状态</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zh-CN" altLang="en-US" sz="3600">
                <a:effectLst>
                  <a:outerShdw blurRad="38100" dist="38100" dir="2700000" algn="tl">
                    <a:srgbClr val="C0C0C0"/>
                  </a:outerShdw>
                </a:effectLst>
                <a:latin typeface="Times New Roman" pitchFamily="18" charset="0"/>
              </a:rPr>
              <a:t> </a:t>
            </a:r>
          </a:p>
        </p:txBody>
      </p:sp>
      <p:sp>
        <p:nvSpPr>
          <p:cNvPr id="1484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85" name="Object 5"/>
          <p:cNvGraphicFramePr>
            <a:graphicFrameLocks noChangeAspect="1"/>
          </p:cNvGraphicFramePr>
          <p:nvPr>
            <p:extLst>
              <p:ext uri="{D42A27DB-BD31-4B8C-83A1-F6EECF244321}">
                <p14:modId xmlns:p14="http://schemas.microsoft.com/office/powerpoint/2010/main" val="232238617"/>
              </p:ext>
            </p:extLst>
          </p:nvPr>
        </p:nvGraphicFramePr>
        <p:xfrm>
          <a:off x="4716437" y="836712"/>
          <a:ext cx="1655763" cy="981075"/>
        </p:xfrm>
        <a:graphic>
          <a:graphicData uri="http://schemas.openxmlformats.org/presentationml/2006/ole">
            <mc:AlternateContent xmlns:mc="http://schemas.openxmlformats.org/markup-compatibility/2006">
              <mc:Choice xmlns:v="urn:schemas-microsoft-com:vml" Requires="v">
                <p:oleObj spid="_x0000_s148545" name="公式" r:id="rId3" imgW="469900" imgH="279400" progId="Equation.3">
                  <p:embed/>
                </p:oleObj>
              </mc:Choice>
              <mc:Fallback>
                <p:oleObj name="公式" r:id="rId3" imgW="4699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7" y="836712"/>
                        <a:ext cx="165576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1"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90" name="Object 10"/>
          <p:cNvGraphicFramePr>
            <a:graphicFrameLocks noChangeAspect="1"/>
          </p:cNvGraphicFramePr>
          <p:nvPr/>
        </p:nvGraphicFramePr>
        <p:xfrm>
          <a:off x="2916238" y="3141663"/>
          <a:ext cx="1512887" cy="895350"/>
        </p:xfrm>
        <a:graphic>
          <a:graphicData uri="http://schemas.openxmlformats.org/presentationml/2006/ole">
            <mc:AlternateContent xmlns:mc="http://schemas.openxmlformats.org/markup-compatibility/2006">
              <mc:Choice xmlns:v="urn:schemas-microsoft-com:vml" Requires="v">
                <p:oleObj spid="_x0000_s148546" name="公式" r:id="rId5" imgW="469900" imgH="279400" progId="Equation.3">
                  <p:embed/>
                </p:oleObj>
              </mc:Choice>
              <mc:Fallback>
                <p:oleObj name="公式" r:id="rId5" imgW="469900" imgH="279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141663"/>
                        <a:ext cx="1512887"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3" name="Rectangle 13"/>
          <p:cNvSpPr>
            <a:spLocks noChangeArrowheads="1"/>
          </p:cNvSpPr>
          <p:nvPr/>
        </p:nvSpPr>
        <p:spPr bwMode="auto">
          <a:xfrm>
            <a:off x="446088" y="3284538"/>
            <a:ext cx="82296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中数</a:t>
            </a:r>
            <a:r>
              <a:rPr lang="en-US" altLang="zh-CN" sz="3600" b="1">
                <a:solidFill>
                  <a:srgbClr val="0000FF"/>
                </a:solidFill>
                <a:effectLst>
                  <a:outerShdw blurRad="38100" dist="38100" dir="2700000" algn="tl">
                    <a:srgbClr val="C0C0C0"/>
                  </a:outerShdw>
                </a:effectLst>
                <a:latin typeface="Times New Roman" pitchFamily="18" charset="0"/>
              </a:rPr>
              <a:t>2,3,4</a:t>
            </a:r>
            <a:r>
              <a:rPr lang="zh-CN" altLang="en-US" sz="3600" b="1">
                <a:effectLst>
                  <a:outerShdw blurRad="38100" dist="38100" dir="2700000" algn="tl">
                    <a:srgbClr val="C0C0C0"/>
                  </a:outerShdw>
                </a:effectLst>
                <a:latin typeface="Times New Roman" pitchFamily="18" charset="0"/>
              </a:rPr>
              <a:t>都处于活动状态</a:t>
            </a:r>
            <a:r>
              <a:rPr lang="en-US" altLang="zh-CN" sz="3600" b="1">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strips(downRight)">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 calcmode="lin" valueType="num">
                                      <p:cBhvr>
                                        <p:cTn id="12" dur="1000" fill="hold"/>
                                        <p:tgtEl>
                                          <p:spTgt spid="148485"/>
                                        </p:tgtEl>
                                        <p:attrNameLst>
                                          <p:attrName>ppt_w</p:attrName>
                                        </p:attrNameLst>
                                      </p:cBhvr>
                                      <p:tavLst>
                                        <p:tav tm="0">
                                          <p:val>
                                            <p:strVal val="#ppt_w*0.70"/>
                                          </p:val>
                                        </p:tav>
                                        <p:tav tm="100000">
                                          <p:val>
                                            <p:strVal val="#ppt_w"/>
                                          </p:val>
                                        </p:tav>
                                      </p:tavLst>
                                    </p:anim>
                                    <p:anim calcmode="lin" valueType="num">
                                      <p:cBhvr>
                                        <p:cTn id="13" dur="1000" fill="hold"/>
                                        <p:tgtEl>
                                          <p:spTgt spid="148485"/>
                                        </p:tgtEl>
                                        <p:attrNameLst>
                                          <p:attrName>ppt_h</p:attrName>
                                        </p:attrNameLst>
                                      </p:cBhvr>
                                      <p:tavLst>
                                        <p:tav tm="0">
                                          <p:val>
                                            <p:strVal val="#ppt_h"/>
                                          </p:val>
                                        </p:tav>
                                        <p:tav tm="100000">
                                          <p:val>
                                            <p:strVal val="#ppt_h"/>
                                          </p:val>
                                        </p:tav>
                                      </p:tavLst>
                                    </p:anim>
                                    <p:animEffect transition="in" filter="fade">
                                      <p:cBhvr>
                                        <p:cTn id="14" dur="1000"/>
                                        <p:tgtEl>
                                          <p:spTgt spid="1484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strips(downRight)">
                                      <p:cBhvr>
                                        <p:cTn id="19" dur="2000"/>
                                        <p:tgtEl>
                                          <p:spTgt spid="1484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148490"/>
                                        </p:tgtEl>
                                        <p:attrNameLst>
                                          <p:attrName>style.visibility</p:attrName>
                                        </p:attrNameLst>
                                      </p:cBhvr>
                                      <p:to>
                                        <p:strVal val="visible"/>
                                      </p:to>
                                    </p:set>
                                    <p:anim calcmode="lin" valueType="num">
                                      <p:cBhvr>
                                        <p:cTn id="24" dur="1000" fill="hold"/>
                                        <p:tgtEl>
                                          <p:spTgt spid="148490"/>
                                        </p:tgtEl>
                                        <p:attrNameLst>
                                          <p:attrName>ppt_w</p:attrName>
                                        </p:attrNameLst>
                                      </p:cBhvr>
                                      <p:tavLst>
                                        <p:tav tm="0">
                                          <p:val>
                                            <p:strVal val="#ppt_w*0.70"/>
                                          </p:val>
                                        </p:tav>
                                        <p:tav tm="100000">
                                          <p:val>
                                            <p:strVal val="#ppt_w"/>
                                          </p:val>
                                        </p:tav>
                                      </p:tavLst>
                                    </p:anim>
                                    <p:anim calcmode="lin" valueType="num">
                                      <p:cBhvr>
                                        <p:cTn id="25" dur="1000" fill="hold"/>
                                        <p:tgtEl>
                                          <p:spTgt spid="148490"/>
                                        </p:tgtEl>
                                        <p:attrNameLst>
                                          <p:attrName>ppt_h</p:attrName>
                                        </p:attrNameLst>
                                      </p:cBhvr>
                                      <p:tavLst>
                                        <p:tav tm="0">
                                          <p:val>
                                            <p:strVal val="#ppt_h"/>
                                          </p:val>
                                        </p:tav>
                                        <p:tav tm="100000">
                                          <p:val>
                                            <p:strVal val="#ppt_h"/>
                                          </p:val>
                                        </p:tav>
                                      </p:tavLst>
                                    </p:anim>
                                    <p:animEffect transition="in" filter="fade">
                                      <p:cBhvr>
                                        <p:cTn id="26" dur="1000"/>
                                        <p:tgtEl>
                                          <p:spTgt spid="1484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48493">
                                            <p:txEl>
                                              <p:pRg st="0" end="0"/>
                                            </p:txEl>
                                          </p:spTgt>
                                        </p:tgtEl>
                                        <p:attrNameLst>
                                          <p:attrName>style.visibility</p:attrName>
                                        </p:attrNameLst>
                                      </p:cBhvr>
                                      <p:to>
                                        <p:strVal val="visible"/>
                                      </p:to>
                                    </p:set>
                                    <p:animEffect transition="in" filter="strips(downRight)">
                                      <p:cBhvr>
                                        <p:cTn id="31" dur="1000"/>
                                        <p:tgtEl>
                                          <p:spTgt spid="1484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980D81A-C2CA-4D86-A678-6A9DD92D74EB}" type="slidenum">
              <a:rPr lang="en-US" altLang="zh-CN"/>
              <a:pPr/>
              <a:t>25</a:t>
            </a:fld>
            <a:endParaRPr lang="en-US" altLang="zh-CN"/>
          </a:p>
        </p:txBody>
      </p:sp>
      <p:graphicFrame>
        <p:nvGraphicFramePr>
          <p:cNvPr id="187396" name="Object 4"/>
          <p:cNvGraphicFramePr>
            <a:graphicFrameLocks noChangeAspect="1"/>
          </p:cNvGraphicFramePr>
          <p:nvPr>
            <p:extLst>
              <p:ext uri="{D42A27DB-BD31-4B8C-83A1-F6EECF244321}">
                <p14:modId xmlns:p14="http://schemas.microsoft.com/office/powerpoint/2010/main" val="2120215164"/>
              </p:ext>
            </p:extLst>
          </p:nvPr>
        </p:nvGraphicFramePr>
        <p:xfrm>
          <a:off x="2774950" y="655638"/>
          <a:ext cx="1868488" cy="896937"/>
        </p:xfrm>
        <a:graphic>
          <a:graphicData uri="http://schemas.openxmlformats.org/presentationml/2006/ole">
            <mc:AlternateContent xmlns:mc="http://schemas.openxmlformats.org/markup-compatibility/2006">
              <mc:Choice xmlns:v="urn:schemas-microsoft-com:vml" Requires="v">
                <p:oleObj spid="_x0000_s187426" name="公式" r:id="rId3" imgW="368300" imgH="190500" progId="Equation.3">
                  <p:embed/>
                </p:oleObj>
              </mc:Choice>
              <mc:Fallback>
                <p:oleObj name="公式" r:id="rId3" imgW="368300" imgH="190500" progId="Equation.3">
                  <p:embed/>
                  <p:pic>
                    <p:nvPicPr>
                      <p:cNvPr id="0" name="Object 4"/>
                      <p:cNvPicPr>
                        <a:picLocks noChangeAspect="1" noChangeArrowheads="1"/>
                      </p:cNvPicPr>
                      <p:nvPr/>
                    </p:nvPicPr>
                    <p:blipFill>
                      <a:blip r:embed="rId4"/>
                      <a:srcRect/>
                      <a:stretch>
                        <a:fillRect/>
                      </a:stretch>
                    </p:blipFill>
                    <p:spPr bwMode="auto">
                      <a:xfrm>
                        <a:off x="2774950" y="655638"/>
                        <a:ext cx="1868488" cy="896937"/>
                      </a:xfrm>
                      <a:prstGeom prst="rect">
                        <a:avLst/>
                      </a:prstGeom>
                      <a:noFill/>
                      <a:ln>
                        <a:noFill/>
                      </a:ln>
                      <a:effectLst/>
                      <a:extLst/>
                    </p:spPr>
                  </p:pic>
                </p:oleObj>
              </mc:Fallback>
            </mc:AlternateContent>
          </a:graphicData>
        </a:graphic>
      </p:graphicFrame>
      <p:sp>
        <p:nvSpPr>
          <p:cNvPr id="187397" name="Rectangle 5"/>
          <p:cNvSpPr>
            <a:spLocks noChangeArrowheads="1"/>
          </p:cNvSpPr>
          <p:nvPr/>
        </p:nvSpPr>
        <p:spPr bwMode="auto">
          <a:xfrm>
            <a:off x="712788" y="1484313"/>
            <a:ext cx="76041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宋体" charset="-122"/>
              </a:rPr>
              <a:t>中</a:t>
            </a:r>
            <a:r>
              <a:rPr kumimoji="1" lang="en-US" altLang="zh-CN" sz="3600" b="1">
                <a:effectLst>
                  <a:outerShdw blurRad="38100" dist="38100" dir="2700000" algn="tl">
                    <a:srgbClr val="C0C0C0"/>
                  </a:outerShdw>
                </a:effectLst>
                <a:latin typeface="宋体" charset="-122"/>
              </a:rPr>
              <a:t>6</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3</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5</a:t>
            </a:r>
            <a:r>
              <a:rPr kumimoji="1" lang="zh-CN" altLang="en-US" sz="3600" b="1">
                <a:effectLst>
                  <a:outerShdw blurRad="38100" dist="38100" dir="2700000" algn="tl">
                    <a:srgbClr val="C0C0C0"/>
                  </a:outerShdw>
                </a:effectLst>
                <a:latin typeface="宋体" charset="-122"/>
              </a:rPr>
              <a:t>都是</a:t>
            </a:r>
            <a:r>
              <a:rPr lang="zh-CN" altLang="en-US" sz="3600" b="1">
                <a:effectLst>
                  <a:outerShdw blurRad="38100" dist="38100" dir="2700000" algn="tl">
                    <a:srgbClr val="C0C0C0"/>
                  </a:outerShdw>
                </a:effectLst>
                <a:latin typeface="宋体" charset="-122"/>
              </a:rPr>
              <a:t>处于活动状态</a:t>
            </a:r>
            <a:r>
              <a:rPr lang="en-US" altLang="zh-CN" sz="3600" b="1">
                <a:effectLst>
                  <a:outerShdw blurRad="38100" dist="38100" dir="2700000" algn="tl">
                    <a:srgbClr val="C0C0C0"/>
                  </a:outerShdw>
                </a:effectLst>
                <a:latin typeface="宋体" charset="-122"/>
              </a:rPr>
              <a:t>.</a:t>
            </a:r>
            <a:r>
              <a:rPr kumimoji="1" lang="zh-CN" altLang="en-US" sz="3600" b="1">
                <a:effectLst>
                  <a:outerShdw blurRad="38100" dist="38100" dir="2700000" algn="tl">
                    <a:srgbClr val="C0C0C0"/>
                  </a:outerShdw>
                </a:effectLst>
                <a:latin typeface="宋体" charset="-122"/>
              </a:rPr>
              <a:t>显然</a:t>
            </a:r>
            <a:r>
              <a:rPr kumimoji="1" lang="en-US" altLang="zh-CN" sz="3600" b="1">
                <a:effectLst>
                  <a:outerShdw blurRad="38100" dist="38100" dir="2700000" algn="tl">
                    <a:srgbClr val="C0C0C0"/>
                  </a:outerShdw>
                </a:effectLst>
                <a:latin typeface="宋体" charset="-122"/>
              </a:rPr>
              <a:t>1</a:t>
            </a:r>
            <a:r>
              <a:rPr kumimoji="1" lang="zh-CN" altLang="en-US" sz="3600" b="1">
                <a:effectLst>
                  <a:outerShdw blurRad="38100" dist="38100" dir="2700000" algn="tl">
                    <a:srgbClr val="C0C0C0"/>
                  </a:outerShdw>
                </a:effectLst>
                <a:latin typeface="宋体" charset="-122"/>
              </a:rPr>
              <a:t>永远不是活动的，</a:t>
            </a:r>
            <a:r>
              <a:rPr kumimoji="1" lang="en-US" altLang="zh-CN" sz="3600" b="1" i="1">
                <a:effectLst>
                  <a:outerShdw blurRad="38100" dist="38100" dir="2700000" algn="tl">
                    <a:srgbClr val="C0C0C0"/>
                  </a:outerShdw>
                </a:effectLst>
                <a:latin typeface="Times New Roman" pitchFamily="18" charset="0"/>
              </a:rPr>
              <a:t>n</a:t>
            </a:r>
            <a:r>
              <a:rPr kumimoji="1" lang="zh-CN" altLang="en-US" sz="3600" b="1">
                <a:effectLst>
                  <a:outerShdw blurRad="38100" dist="38100" dir="2700000" algn="tl">
                    <a:srgbClr val="C0C0C0"/>
                  </a:outerShdw>
                </a:effectLst>
                <a:latin typeface="宋体" charset="-122"/>
              </a:rPr>
              <a:t>除了以下两种情形外，它都是</a:t>
            </a:r>
            <a:r>
              <a:rPr lang="zh-CN" altLang="en-US" sz="3600" b="1">
                <a:effectLst>
                  <a:outerShdw blurRad="38100" dist="38100" dir="2700000" algn="tl">
                    <a:srgbClr val="C0C0C0"/>
                  </a:outerShdw>
                </a:effectLst>
              </a:rPr>
              <a:t>处于活动状态</a:t>
            </a:r>
            <a:r>
              <a:rPr kumimoji="1" lang="zh-CN" altLang="en-US" sz="3600" b="1">
                <a:effectLst>
                  <a:outerShdw blurRad="38100" dist="38100" dir="2700000" algn="tl">
                    <a:srgbClr val="C0C0C0"/>
                  </a:outerShdw>
                </a:effectLst>
                <a:latin typeface="宋体" charset="-122"/>
              </a:rPr>
              <a:t>的</a:t>
            </a:r>
            <a:r>
              <a:rPr kumimoji="1" lang="en-US" altLang="zh-CN" sz="3600" b="1">
                <a:effectLst>
                  <a:outerShdw blurRad="38100" dist="38100" dir="2700000" algn="tl">
                    <a:srgbClr val="C0C0C0"/>
                  </a:outerShdw>
                </a:effectLst>
                <a:latin typeface="宋体" charset="-122"/>
                <a:sym typeface="Wingdings" pitchFamily="2" charset="2"/>
              </a:rPr>
              <a:t>:(1)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是第一个数，且其方向指向左侧；</a:t>
            </a:r>
          </a:p>
          <a:p>
            <a:r>
              <a:rPr kumimoji="1" lang="en-US" altLang="zh-CN" sz="3600" b="1">
                <a:effectLst>
                  <a:outerShdw blurRad="38100" dist="38100" dir="2700000" algn="tl">
                    <a:srgbClr val="C0C0C0"/>
                  </a:outerShdw>
                </a:effectLst>
                <a:latin typeface="宋体" charset="-122"/>
                <a:sym typeface="Wingdings" pitchFamily="2" charset="2"/>
              </a:rPr>
              <a:t>(2)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是最后一个数，且其方向指向右侧。</a:t>
            </a:r>
          </a:p>
        </p:txBody>
      </p:sp>
      <p:sp>
        <p:nvSpPr>
          <p:cNvPr id="187398" name="Text Box 6"/>
          <p:cNvSpPr txBox="1">
            <a:spLocks noChangeArrowheads="1"/>
          </p:cNvSpPr>
          <p:nvPr/>
        </p:nvSpPr>
        <p:spPr bwMode="auto">
          <a:xfrm>
            <a:off x="827088" y="5013325"/>
            <a:ext cx="688181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rPr>
              <a:t>利用这个概念可以把上面的生成</a:t>
            </a:r>
          </a:p>
          <a:p>
            <a:pPr>
              <a:lnSpc>
                <a:spcPct val="120000"/>
              </a:lnSpc>
              <a:buClr>
                <a:srgbClr val="FF0000"/>
              </a:buClr>
              <a:buSzPct val="80000"/>
              <a:buFont typeface="Wingdings" pitchFamily="2" charset="2"/>
              <a:buNone/>
            </a:pPr>
            <a:r>
              <a:rPr lang="zh-CN" altLang="en-US" sz="3600" b="1">
                <a:effectLst>
                  <a:outerShdw blurRad="38100" dist="38100" dir="2700000" algn="tl">
                    <a:srgbClr val="C0C0C0"/>
                  </a:outerShdw>
                </a:effectLst>
              </a:rPr>
              <a:t>排列的方法叙述的比较清楚</a:t>
            </a:r>
            <a:r>
              <a:rPr lang="en-US" altLang="zh-CN" sz="3600" b="1">
                <a:effectLst>
                  <a:outerShdw blurRad="38100" dist="38100" dir="2700000" algn="tl">
                    <a:srgbClr val="C0C0C0"/>
                  </a:outerShdw>
                </a:effectLst>
              </a:rPr>
              <a:t>.</a:t>
            </a:r>
            <a:r>
              <a:rPr lang="en-US" altLang="zh-CN">
                <a:effectLst>
                  <a:outerShdw blurRad="38100" dist="38100" dir="2700000" algn="tl">
                    <a:srgbClr val="C0C0C0"/>
                  </a:outerShdw>
                </a:effectLst>
              </a:rPr>
              <a:t> </a:t>
            </a:r>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linds(horizontal)">
                                      <p:cBhvr>
                                        <p:cTn id="7" dur="500"/>
                                        <p:tgtEl>
                                          <p:spTgt spid="18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73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7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53209B1-191B-4DE4-B3AD-72F0CBF51F65}" type="slidenum">
              <a:rPr lang="en-US" altLang="zh-CN"/>
              <a:pPr/>
              <a:t>26</a:t>
            </a:fld>
            <a:endParaRPr lang="en-US" altLang="zh-CN"/>
          </a:p>
        </p:txBody>
      </p:sp>
      <p:sp>
        <p:nvSpPr>
          <p:cNvPr id="149507" name="Rectangle 3"/>
          <p:cNvSpPr>
            <a:spLocks noGrp="1" noChangeArrowheads="1"/>
          </p:cNvSpPr>
          <p:nvPr>
            <p:ph type="body" idx="1"/>
          </p:nvPr>
        </p:nvSpPr>
        <p:spPr>
          <a:xfrm>
            <a:off x="519113" y="476250"/>
            <a:ext cx="8229600" cy="5905500"/>
          </a:xfrm>
        </p:spPr>
        <p:txBody>
          <a:bodyPr/>
          <a:lstStyle/>
          <a:p>
            <a:pPr>
              <a:lnSpc>
                <a:spcPct val="110000"/>
              </a:lnSpc>
              <a:buClr>
                <a:srgbClr val="FF0000"/>
              </a:buClr>
              <a:buSzPct val="80000"/>
              <a:buFont typeface="Wingdings" pitchFamily="2" charset="2"/>
              <a:buChar char="l"/>
            </a:pPr>
            <a:r>
              <a:rPr lang="en-US" altLang="zh-CN" sz="3600"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设有排列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中没有处于活动状态的数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则停止</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则设</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是处于活动状态数中的最大者</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把</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与它箭头方向所指的相邻数互换位置</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改变所有比</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大的数上方的箭头</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然后转向</a:t>
            </a: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strips(downRight)">
                                      <p:cBhvr>
                                        <p:cTn id="7" dur="10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strips(downRight)">
                                      <p:cBhvr>
                                        <p:cTn id="12" dur="10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strips(downRight)">
                                      <p:cBhvr>
                                        <p:cTn id="17" dur="1000"/>
                                        <p:tgtEl>
                                          <p:spTgt spid="14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strips(downRight)">
                                      <p:cBhvr>
                                        <p:cTn id="22" dur="10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 name="灯片编号占位符 5"/>
          <p:cNvSpPr>
            <a:spLocks noGrp="1"/>
          </p:cNvSpPr>
          <p:nvPr>
            <p:ph type="sldNum" sz="quarter" idx="12"/>
          </p:nvPr>
        </p:nvSpPr>
        <p:spPr/>
        <p:txBody>
          <a:bodyPr/>
          <a:lstStyle/>
          <a:p>
            <a:fld id="{169BFB4D-395C-4CB4-B0DA-CA71609637BE}" type="slidenum">
              <a:rPr lang="en-US" altLang="zh-CN"/>
              <a:pPr/>
              <a:t>27</a:t>
            </a:fld>
            <a:endParaRPr lang="en-US" altLang="zh-CN"/>
          </a:p>
        </p:txBody>
      </p:sp>
      <p:sp>
        <p:nvSpPr>
          <p:cNvPr id="188418" name="Rectangle 2"/>
          <p:cNvSpPr>
            <a:spLocks noGrp="1" noChangeArrowheads="1"/>
          </p:cNvSpPr>
          <p:nvPr>
            <p:ph type="body" idx="1"/>
          </p:nvPr>
        </p:nvSpPr>
        <p:spPr>
          <a:xfrm>
            <a:off x="304800" y="304800"/>
            <a:ext cx="4267200" cy="6324600"/>
          </a:xfrm>
        </p:spPr>
        <p:txBody>
          <a:bodyPr/>
          <a:lstStyle/>
          <a:p>
            <a:pPr marL="609600" indent="-609600">
              <a:buFontTx/>
              <a:buNone/>
            </a:pPr>
            <a:r>
              <a:rPr lang="en-US" altLang="zh-CN" dirty="0"/>
              <a:t>          </a:t>
            </a:r>
            <a:r>
              <a:rPr lang="en-US" altLang="zh-CN" sz="2800" dirty="0"/>
              <a:t>1      2      3</a:t>
            </a:r>
          </a:p>
          <a:p>
            <a:pPr marL="609600" indent="-609600">
              <a:buFontTx/>
              <a:buNone/>
            </a:pPr>
            <a:r>
              <a:rPr lang="en-US" altLang="zh-CN" sz="2800" dirty="0"/>
              <a:t>            1      2      3 </a:t>
            </a:r>
          </a:p>
          <a:p>
            <a:pPr marL="609600" indent="-609600">
              <a:buFontTx/>
              <a:buNone/>
            </a:pPr>
            <a:r>
              <a:rPr lang="en-US" altLang="zh-CN" sz="2800" dirty="0"/>
              <a:t>            1      2      3</a:t>
            </a:r>
          </a:p>
          <a:p>
            <a:pPr marL="609600" indent="-609600">
              <a:buFontTx/>
              <a:buNone/>
            </a:pPr>
            <a:r>
              <a:rPr lang="en-US" altLang="zh-CN" sz="2800" dirty="0"/>
              <a:t>            1      2      3</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endParaRPr lang="en-US" altLang="zh-CN" sz="2800" dirty="0"/>
          </a:p>
          <a:p>
            <a:pPr marL="609600" indent="-609600">
              <a:buFontTx/>
              <a:buNone/>
            </a:pPr>
            <a:endParaRPr lang="en-US" altLang="zh-CN" dirty="0"/>
          </a:p>
        </p:txBody>
      </p:sp>
      <p:sp>
        <p:nvSpPr>
          <p:cNvPr id="188419" name="Line 3"/>
          <p:cNvSpPr>
            <a:spLocks noChangeShapeType="1"/>
          </p:cNvSpPr>
          <p:nvPr/>
        </p:nvSpPr>
        <p:spPr bwMode="auto">
          <a:xfrm>
            <a:off x="4724400" y="0"/>
            <a:ext cx="0" cy="685800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0" name="Rectangle 4"/>
          <p:cNvSpPr>
            <a:spLocks noChangeArrowheads="1"/>
          </p:cNvSpPr>
          <p:nvPr/>
        </p:nvSpPr>
        <p:spPr bwMode="auto">
          <a:xfrm>
            <a:off x="5105400" y="304800"/>
            <a:ext cx="35052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kumimoji="1" lang="en-US" altLang="zh-CN" sz="2800">
                <a:latin typeface="Times New Roman" pitchFamily="18" charset="0"/>
              </a:rPr>
              <a:t>       </a:t>
            </a:r>
            <a:r>
              <a:rPr kumimoji="1" lang="en-US" altLang="zh-CN" sz="3200">
                <a:latin typeface="Times New Roman" pitchFamily="18" charset="0"/>
              </a:rPr>
              <a:t>3     2     1 </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2800">
                <a:latin typeface="Times New Roman" pitchFamily="18" charset="0"/>
              </a:rPr>
              <a:t>        </a:t>
            </a:r>
            <a:r>
              <a:rPr kumimoji="1" lang="en-US" altLang="zh-CN" sz="3200">
                <a:latin typeface="Times New Roman" pitchFamily="18" charset="0"/>
              </a:rPr>
              <a:t>2     3     1</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a:t>
            </a:r>
          </a:p>
          <a:p>
            <a:pPr marL="457200" indent="-457200"/>
            <a:r>
              <a:rPr kumimoji="1" lang="en-US" altLang="zh-CN" sz="3200">
                <a:latin typeface="Times New Roman" pitchFamily="18" charset="0"/>
              </a:rPr>
              <a:t>      2     1     3</a:t>
            </a:r>
          </a:p>
        </p:txBody>
      </p:sp>
      <p:sp>
        <p:nvSpPr>
          <p:cNvPr id="188421" name="Rectangle 5"/>
          <p:cNvSpPr>
            <a:spLocks noChangeArrowheads="1"/>
          </p:cNvSpPr>
          <p:nvPr/>
        </p:nvSpPr>
        <p:spPr bwMode="auto">
          <a:xfrm>
            <a:off x="3352800" y="304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22" name="Rectangle 6"/>
          <p:cNvSpPr>
            <a:spLocks noChangeArrowheads="1"/>
          </p:cNvSpPr>
          <p:nvPr/>
        </p:nvSpPr>
        <p:spPr bwMode="auto">
          <a:xfrm>
            <a:off x="25908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3" name="Rectangle 7"/>
          <p:cNvSpPr>
            <a:spLocks noChangeArrowheads="1"/>
          </p:cNvSpPr>
          <p:nvPr/>
        </p:nvSpPr>
        <p:spPr bwMode="auto">
          <a:xfrm>
            <a:off x="190500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4" name="Rectangle 8"/>
          <p:cNvSpPr>
            <a:spLocks noChangeArrowheads="1"/>
          </p:cNvSpPr>
          <p:nvPr/>
        </p:nvSpPr>
        <p:spPr bwMode="auto">
          <a:xfrm>
            <a:off x="11430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5" name="Rectangle 9"/>
          <p:cNvSpPr>
            <a:spLocks noChangeArrowheads="1"/>
          </p:cNvSpPr>
          <p:nvPr/>
        </p:nvSpPr>
        <p:spPr bwMode="auto">
          <a:xfrm>
            <a:off x="1143000" y="2362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6" name="Rectangle 10"/>
          <p:cNvSpPr>
            <a:spLocks noChangeArrowheads="1"/>
          </p:cNvSpPr>
          <p:nvPr/>
        </p:nvSpPr>
        <p:spPr bwMode="auto">
          <a:xfrm>
            <a:off x="19050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7" name="Rectangle 11"/>
          <p:cNvSpPr>
            <a:spLocks noChangeArrowheads="1"/>
          </p:cNvSpPr>
          <p:nvPr/>
        </p:nvSpPr>
        <p:spPr bwMode="auto">
          <a:xfrm>
            <a:off x="2590800" y="3429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8" name="Rectangle 12"/>
          <p:cNvSpPr>
            <a:spLocks noChangeArrowheads="1"/>
          </p:cNvSpPr>
          <p:nvPr/>
        </p:nvSpPr>
        <p:spPr bwMode="auto">
          <a:xfrm>
            <a:off x="3429000" y="3886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9" name="Rectangle 13"/>
          <p:cNvSpPr>
            <a:spLocks noChangeArrowheads="1"/>
          </p:cNvSpPr>
          <p:nvPr/>
        </p:nvSpPr>
        <p:spPr bwMode="auto">
          <a:xfrm>
            <a:off x="3429000" y="4419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0" name="Rectangle 14"/>
          <p:cNvSpPr>
            <a:spLocks noChangeArrowheads="1"/>
          </p:cNvSpPr>
          <p:nvPr/>
        </p:nvSpPr>
        <p:spPr bwMode="auto">
          <a:xfrm>
            <a:off x="2514600" y="5029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1" name="Rectangle 15"/>
          <p:cNvSpPr>
            <a:spLocks noChangeArrowheads="1"/>
          </p:cNvSpPr>
          <p:nvPr/>
        </p:nvSpPr>
        <p:spPr bwMode="auto">
          <a:xfrm>
            <a:off x="1905000" y="548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2" name="Rectangle 16"/>
          <p:cNvSpPr>
            <a:spLocks noChangeArrowheads="1"/>
          </p:cNvSpPr>
          <p:nvPr/>
        </p:nvSpPr>
        <p:spPr bwMode="auto">
          <a:xfrm>
            <a:off x="1143000" y="594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3" name="Rectangle 17"/>
          <p:cNvSpPr>
            <a:spLocks noChangeArrowheads="1"/>
          </p:cNvSpPr>
          <p:nvPr/>
        </p:nvSpPr>
        <p:spPr bwMode="auto">
          <a:xfrm>
            <a:off x="5334000" y="45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4" name="Rectangle 18"/>
          <p:cNvSpPr>
            <a:spLocks noChangeArrowheads="1"/>
          </p:cNvSpPr>
          <p:nvPr/>
        </p:nvSpPr>
        <p:spPr bwMode="auto">
          <a:xfrm>
            <a:off x="61722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5" name="Rectangle 19"/>
          <p:cNvSpPr>
            <a:spLocks noChangeArrowheads="1"/>
          </p:cNvSpPr>
          <p:nvPr/>
        </p:nvSpPr>
        <p:spPr bwMode="auto">
          <a:xfrm>
            <a:off x="687705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6" name="Rectangle 20"/>
          <p:cNvSpPr>
            <a:spLocks noChangeArrowheads="1"/>
          </p:cNvSpPr>
          <p:nvPr/>
        </p:nvSpPr>
        <p:spPr bwMode="auto">
          <a:xfrm>
            <a:off x="76962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7" name="Rectangle 21"/>
          <p:cNvSpPr>
            <a:spLocks noChangeArrowheads="1"/>
          </p:cNvSpPr>
          <p:nvPr/>
        </p:nvSpPr>
        <p:spPr bwMode="auto">
          <a:xfrm>
            <a:off x="7696200" y="2286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8" name="Rectangle 22"/>
          <p:cNvSpPr>
            <a:spLocks noChangeArrowheads="1"/>
          </p:cNvSpPr>
          <p:nvPr/>
        </p:nvSpPr>
        <p:spPr bwMode="auto">
          <a:xfrm>
            <a:off x="69342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9" name="Rectangle 23"/>
          <p:cNvSpPr>
            <a:spLocks noChangeArrowheads="1"/>
          </p:cNvSpPr>
          <p:nvPr/>
        </p:nvSpPr>
        <p:spPr bwMode="auto">
          <a:xfrm>
            <a:off x="6172200" y="3352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0" name="Rectangle 24"/>
          <p:cNvSpPr>
            <a:spLocks noChangeArrowheads="1"/>
          </p:cNvSpPr>
          <p:nvPr/>
        </p:nvSpPr>
        <p:spPr bwMode="auto">
          <a:xfrm>
            <a:off x="5486400" y="3810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1" name="Rectangle 25"/>
          <p:cNvSpPr>
            <a:spLocks noChangeArrowheads="1"/>
          </p:cNvSpPr>
          <p:nvPr/>
        </p:nvSpPr>
        <p:spPr bwMode="auto">
          <a:xfrm>
            <a:off x="5562600" y="4343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2" name="Rectangle 26"/>
          <p:cNvSpPr>
            <a:spLocks noChangeArrowheads="1"/>
          </p:cNvSpPr>
          <p:nvPr/>
        </p:nvSpPr>
        <p:spPr bwMode="auto">
          <a:xfrm>
            <a:off x="6248400" y="4800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3" name="Rectangle 27"/>
          <p:cNvSpPr>
            <a:spLocks noChangeArrowheads="1"/>
          </p:cNvSpPr>
          <p:nvPr/>
        </p:nvSpPr>
        <p:spPr bwMode="auto">
          <a:xfrm>
            <a:off x="6934200" y="5334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4" name="Rectangle 28"/>
          <p:cNvSpPr>
            <a:spLocks noChangeArrowheads="1"/>
          </p:cNvSpPr>
          <p:nvPr/>
        </p:nvSpPr>
        <p:spPr bwMode="auto">
          <a:xfrm>
            <a:off x="7620000" y="571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grpSp>
        <p:nvGrpSpPr>
          <p:cNvPr id="188445" name="Group 29"/>
          <p:cNvGrpSpPr>
            <a:grpSpLocks/>
          </p:cNvGrpSpPr>
          <p:nvPr/>
        </p:nvGrpSpPr>
        <p:grpSpPr bwMode="auto">
          <a:xfrm flipV="1">
            <a:off x="5791200" y="5715000"/>
            <a:ext cx="2133600" cy="76200"/>
            <a:chOff x="3744" y="3648"/>
            <a:chExt cx="1344" cy="0"/>
          </a:xfrm>
        </p:grpSpPr>
        <p:sp>
          <p:nvSpPr>
            <p:cNvPr id="188446" name="Line 30"/>
            <p:cNvSpPr>
              <a:spLocks noChangeShapeType="1"/>
            </p:cNvSpPr>
            <p:nvPr/>
          </p:nvSpPr>
          <p:spPr bwMode="auto">
            <a:xfrm>
              <a:off x="489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7" name="Line 31"/>
            <p:cNvSpPr>
              <a:spLocks noChangeShapeType="1"/>
            </p:cNvSpPr>
            <p:nvPr/>
          </p:nvSpPr>
          <p:spPr bwMode="auto">
            <a:xfrm>
              <a:off x="4608"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8" name="Line 32"/>
            <p:cNvSpPr>
              <a:spLocks noChangeShapeType="1"/>
            </p:cNvSpPr>
            <p:nvPr/>
          </p:nvSpPr>
          <p:spPr bwMode="auto">
            <a:xfrm>
              <a:off x="417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9" name="Line 33"/>
            <p:cNvSpPr>
              <a:spLocks noChangeShapeType="1"/>
            </p:cNvSpPr>
            <p:nvPr/>
          </p:nvSpPr>
          <p:spPr bwMode="auto">
            <a:xfrm flipH="1">
              <a:off x="3744" y="364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0" name="Group 34"/>
          <p:cNvGrpSpPr>
            <a:grpSpLocks/>
          </p:cNvGrpSpPr>
          <p:nvPr/>
        </p:nvGrpSpPr>
        <p:grpSpPr bwMode="auto">
          <a:xfrm>
            <a:off x="5715000" y="838200"/>
            <a:ext cx="1752600" cy="0"/>
            <a:chOff x="3600" y="528"/>
            <a:chExt cx="1104" cy="0"/>
          </a:xfrm>
        </p:grpSpPr>
        <p:sp>
          <p:nvSpPr>
            <p:cNvPr id="188451" name="Line 35"/>
            <p:cNvSpPr>
              <a:spLocks noChangeShapeType="1"/>
            </p:cNvSpPr>
            <p:nvPr/>
          </p:nvSpPr>
          <p:spPr bwMode="auto">
            <a:xfrm>
              <a:off x="360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2" name="Line 36"/>
            <p:cNvSpPr>
              <a:spLocks noChangeShapeType="1"/>
            </p:cNvSpPr>
            <p:nvPr/>
          </p:nvSpPr>
          <p:spPr bwMode="auto">
            <a:xfrm>
              <a:off x="384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3" name="Line 37"/>
            <p:cNvSpPr>
              <a:spLocks noChangeShapeType="1"/>
            </p:cNvSpPr>
            <p:nvPr/>
          </p:nvSpPr>
          <p:spPr bwMode="auto">
            <a:xfrm flipH="1">
              <a:off x="408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4" name="Line 38"/>
            <p:cNvSpPr>
              <a:spLocks noChangeShapeType="1"/>
            </p:cNvSpPr>
            <p:nvPr/>
          </p:nvSpPr>
          <p:spPr bwMode="auto">
            <a:xfrm flipH="1">
              <a:off x="456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5" name="Group 39"/>
          <p:cNvGrpSpPr>
            <a:grpSpLocks/>
          </p:cNvGrpSpPr>
          <p:nvPr/>
        </p:nvGrpSpPr>
        <p:grpSpPr bwMode="auto">
          <a:xfrm>
            <a:off x="5867400" y="2286000"/>
            <a:ext cx="2057400" cy="76200"/>
            <a:chOff x="3744" y="1440"/>
            <a:chExt cx="1296" cy="48"/>
          </a:xfrm>
        </p:grpSpPr>
        <p:sp>
          <p:nvSpPr>
            <p:cNvPr id="188456" name="Line 40"/>
            <p:cNvSpPr>
              <a:spLocks noChangeShapeType="1"/>
            </p:cNvSpPr>
            <p:nvPr/>
          </p:nvSpPr>
          <p:spPr bwMode="auto">
            <a:xfrm flipH="1">
              <a:off x="3744"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flipH="1">
              <a:off x="4560" y="14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flipH="1">
              <a:off x="4896" y="148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9" name="Line 43"/>
            <p:cNvSpPr>
              <a:spLocks noChangeShapeType="1"/>
            </p:cNvSpPr>
            <p:nvPr/>
          </p:nvSpPr>
          <p:spPr bwMode="auto">
            <a:xfrm>
              <a:off x="4176"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0" name="Group 44"/>
          <p:cNvGrpSpPr>
            <a:grpSpLocks/>
          </p:cNvGrpSpPr>
          <p:nvPr/>
        </p:nvGrpSpPr>
        <p:grpSpPr bwMode="auto">
          <a:xfrm>
            <a:off x="5943600" y="2819400"/>
            <a:ext cx="1676400" cy="0"/>
            <a:chOff x="3744" y="1776"/>
            <a:chExt cx="1056" cy="0"/>
          </a:xfrm>
        </p:grpSpPr>
        <p:sp>
          <p:nvSpPr>
            <p:cNvPr id="188461" name="Line 45"/>
            <p:cNvSpPr>
              <a:spLocks noChangeShapeType="1"/>
            </p:cNvSpPr>
            <p:nvPr/>
          </p:nvSpPr>
          <p:spPr bwMode="auto">
            <a:xfrm flipH="1">
              <a:off x="441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2" name="Line 46"/>
            <p:cNvSpPr>
              <a:spLocks noChangeShapeType="1"/>
            </p:cNvSpPr>
            <p:nvPr/>
          </p:nvSpPr>
          <p:spPr bwMode="auto">
            <a:xfrm flipH="1">
              <a:off x="3744"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3" name="Line 47"/>
            <p:cNvSpPr>
              <a:spLocks noChangeShapeType="1"/>
            </p:cNvSpPr>
            <p:nvPr/>
          </p:nvSpPr>
          <p:spPr bwMode="auto">
            <a:xfrm flipH="1">
              <a:off x="465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4" name="Line 48"/>
            <p:cNvSpPr>
              <a:spLocks noChangeShapeType="1"/>
            </p:cNvSpPr>
            <p:nvPr/>
          </p:nvSpPr>
          <p:spPr bwMode="auto">
            <a:xfrm>
              <a:off x="408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5" name="Group 49"/>
          <p:cNvGrpSpPr>
            <a:grpSpLocks/>
          </p:cNvGrpSpPr>
          <p:nvPr/>
        </p:nvGrpSpPr>
        <p:grpSpPr bwMode="auto">
          <a:xfrm>
            <a:off x="5943600" y="3352800"/>
            <a:ext cx="1676400" cy="0"/>
            <a:chOff x="3744" y="2112"/>
            <a:chExt cx="1056" cy="0"/>
          </a:xfrm>
        </p:grpSpPr>
        <p:sp>
          <p:nvSpPr>
            <p:cNvPr id="188466" name="Line 50"/>
            <p:cNvSpPr>
              <a:spLocks noChangeShapeType="1"/>
            </p:cNvSpPr>
            <p:nvPr/>
          </p:nvSpPr>
          <p:spPr bwMode="auto">
            <a:xfrm flipH="1">
              <a:off x="398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7" name="Line 51"/>
            <p:cNvSpPr>
              <a:spLocks noChangeShapeType="1"/>
            </p:cNvSpPr>
            <p:nvPr/>
          </p:nvSpPr>
          <p:spPr bwMode="auto">
            <a:xfrm flipH="1">
              <a:off x="374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8" name="Line 52"/>
            <p:cNvSpPr>
              <a:spLocks noChangeShapeType="1"/>
            </p:cNvSpPr>
            <p:nvPr/>
          </p:nvSpPr>
          <p:spPr bwMode="auto">
            <a:xfrm flipH="1">
              <a:off x="4656"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9" name="Line 53"/>
            <p:cNvSpPr>
              <a:spLocks noChangeShapeType="1"/>
            </p:cNvSpPr>
            <p:nvPr/>
          </p:nvSpPr>
          <p:spPr bwMode="auto">
            <a:xfrm>
              <a:off x="4176"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0" name="Group 54"/>
          <p:cNvGrpSpPr>
            <a:grpSpLocks/>
          </p:cNvGrpSpPr>
          <p:nvPr/>
        </p:nvGrpSpPr>
        <p:grpSpPr bwMode="auto">
          <a:xfrm>
            <a:off x="5562600" y="3810000"/>
            <a:ext cx="2057400" cy="0"/>
            <a:chOff x="3504" y="2400"/>
            <a:chExt cx="1296" cy="0"/>
          </a:xfrm>
        </p:grpSpPr>
        <p:sp>
          <p:nvSpPr>
            <p:cNvPr id="188471" name="Line 55"/>
            <p:cNvSpPr>
              <a:spLocks noChangeShapeType="1"/>
            </p:cNvSpPr>
            <p:nvPr/>
          </p:nvSpPr>
          <p:spPr bwMode="auto">
            <a:xfrm flipH="1">
              <a:off x="350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2" name="Line 56"/>
            <p:cNvSpPr>
              <a:spLocks noChangeShapeType="1"/>
            </p:cNvSpPr>
            <p:nvPr/>
          </p:nvSpPr>
          <p:spPr bwMode="auto">
            <a:xfrm flipH="1">
              <a:off x="374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flipH="1">
              <a:off x="4656"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4" name="Line 58"/>
            <p:cNvSpPr>
              <a:spLocks noChangeShapeType="1"/>
            </p:cNvSpPr>
            <p:nvPr/>
          </p:nvSpPr>
          <p:spPr bwMode="auto">
            <a:xfrm>
              <a:off x="4176" y="240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5" name="Group 59"/>
          <p:cNvGrpSpPr>
            <a:grpSpLocks/>
          </p:cNvGrpSpPr>
          <p:nvPr/>
        </p:nvGrpSpPr>
        <p:grpSpPr bwMode="auto">
          <a:xfrm>
            <a:off x="5562600" y="4343400"/>
            <a:ext cx="2057400" cy="0"/>
            <a:chOff x="3504" y="2736"/>
            <a:chExt cx="1296" cy="0"/>
          </a:xfrm>
        </p:grpSpPr>
        <p:sp>
          <p:nvSpPr>
            <p:cNvPr id="188476" name="Line 60"/>
            <p:cNvSpPr>
              <a:spLocks noChangeShapeType="1"/>
            </p:cNvSpPr>
            <p:nvPr/>
          </p:nvSpPr>
          <p:spPr bwMode="auto">
            <a:xfrm flipH="1">
              <a:off x="3792" y="27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7" name="Line 61"/>
            <p:cNvSpPr>
              <a:spLocks noChangeShapeType="1"/>
            </p:cNvSpPr>
            <p:nvPr/>
          </p:nvSpPr>
          <p:spPr bwMode="auto">
            <a:xfrm>
              <a:off x="4176"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8" name="Line 62"/>
            <p:cNvSpPr>
              <a:spLocks noChangeShapeType="1"/>
            </p:cNvSpPr>
            <p:nvPr/>
          </p:nvSpPr>
          <p:spPr bwMode="auto">
            <a:xfrm>
              <a:off x="4608"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9" name="Line 63"/>
            <p:cNvSpPr>
              <a:spLocks noChangeShapeType="1"/>
            </p:cNvSpPr>
            <p:nvPr/>
          </p:nvSpPr>
          <p:spPr bwMode="auto">
            <a:xfrm>
              <a:off x="3504" y="2736"/>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0" name="Group 64"/>
          <p:cNvGrpSpPr>
            <a:grpSpLocks/>
          </p:cNvGrpSpPr>
          <p:nvPr/>
        </p:nvGrpSpPr>
        <p:grpSpPr bwMode="auto">
          <a:xfrm>
            <a:off x="5867400" y="4724400"/>
            <a:ext cx="1676400" cy="76200"/>
            <a:chOff x="3696" y="2976"/>
            <a:chExt cx="1056" cy="48"/>
          </a:xfrm>
        </p:grpSpPr>
        <p:sp>
          <p:nvSpPr>
            <p:cNvPr id="188481" name="Line 65"/>
            <p:cNvSpPr>
              <a:spLocks noChangeShapeType="1"/>
            </p:cNvSpPr>
            <p:nvPr/>
          </p:nvSpPr>
          <p:spPr bwMode="auto">
            <a:xfrm flipH="1">
              <a:off x="3696" y="302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2" name="Line 66"/>
            <p:cNvSpPr>
              <a:spLocks noChangeShapeType="1"/>
            </p:cNvSpPr>
            <p:nvPr/>
          </p:nvSpPr>
          <p:spPr bwMode="auto">
            <a:xfrm>
              <a:off x="4560" y="29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3" name="Line 67"/>
            <p:cNvSpPr>
              <a:spLocks noChangeShapeType="1"/>
            </p:cNvSpPr>
            <p:nvPr/>
          </p:nvSpPr>
          <p:spPr bwMode="auto">
            <a:xfrm>
              <a:off x="417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4" name="Line 68"/>
            <p:cNvSpPr>
              <a:spLocks noChangeShapeType="1"/>
            </p:cNvSpPr>
            <p:nvPr/>
          </p:nvSpPr>
          <p:spPr bwMode="auto">
            <a:xfrm>
              <a:off x="393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5" name="Group 69"/>
          <p:cNvGrpSpPr>
            <a:grpSpLocks/>
          </p:cNvGrpSpPr>
          <p:nvPr/>
        </p:nvGrpSpPr>
        <p:grpSpPr bwMode="auto">
          <a:xfrm>
            <a:off x="5791200" y="5257800"/>
            <a:ext cx="1752600" cy="76200"/>
            <a:chOff x="3648" y="3312"/>
            <a:chExt cx="1104" cy="48"/>
          </a:xfrm>
        </p:grpSpPr>
        <p:sp>
          <p:nvSpPr>
            <p:cNvPr id="188486" name="Line 70"/>
            <p:cNvSpPr>
              <a:spLocks noChangeShapeType="1"/>
            </p:cNvSpPr>
            <p:nvPr/>
          </p:nvSpPr>
          <p:spPr bwMode="auto">
            <a:xfrm flipH="1">
              <a:off x="3648" y="33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7" name="Line 71"/>
            <p:cNvSpPr>
              <a:spLocks noChangeShapeType="1"/>
            </p:cNvSpPr>
            <p:nvPr/>
          </p:nvSpPr>
          <p:spPr bwMode="auto">
            <a:xfrm>
              <a:off x="408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8" name="Line 72"/>
            <p:cNvSpPr>
              <a:spLocks noChangeShapeType="1"/>
            </p:cNvSpPr>
            <p:nvPr/>
          </p:nvSpPr>
          <p:spPr bwMode="auto">
            <a:xfrm>
              <a:off x="436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9" name="Line 73"/>
            <p:cNvSpPr>
              <a:spLocks noChangeShapeType="1"/>
            </p:cNvSpPr>
            <p:nvPr/>
          </p:nvSpPr>
          <p:spPr bwMode="auto">
            <a:xfrm>
              <a:off x="456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0" name="Group 74"/>
          <p:cNvGrpSpPr>
            <a:grpSpLocks/>
          </p:cNvGrpSpPr>
          <p:nvPr/>
        </p:nvGrpSpPr>
        <p:grpSpPr bwMode="auto">
          <a:xfrm>
            <a:off x="5867400" y="1371600"/>
            <a:ext cx="1676400" cy="0"/>
            <a:chOff x="3696" y="864"/>
            <a:chExt cx="1056" cy="0"/>
          </a:xfrm>
        </p:grpSpPr>
        <p:sp>
          <p:nvSpPr>
            <p:cNvPr id="188491" name="Line 75"/>
            <p:cNvSpPr>
              <a:spLocks noChangeShapeType="1"/>
            </p:cNvSpPr>
            <p:nvPr/>
          </p:nvSpPr>
          <p:spPr bwMode="auto">
            <a:xfrm>
              <a:off x="3696"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2" name="Line 76"/>
            <p:cNvSpPr>
              <a:spLocks noChangeShapeType="1"/>
            </p:cNvSpPr>
            <p:nvPr/>
          </p:nvSpPr>
          <p:spPr bwMode="auto">
            <a:xfrm>
              <a:off x="4368"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3" name="Line 77"/>
            <p:cNvSpPr>
              <a:spLocks noChangeShapeType="1"/>
            </p:cNvSpPr>
            <p:nvPr/>
          </p:nvSpPr>
          <p:spPr bwMode="auto">
            <a:xfrm flipH="1">
              <a:off x="412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4" name="Line 78"/>
            <p:cNvSpPr>
              <a:spLocks noChangeShapeType="1"/>
            </p:cNvSpPr>
            <p:nvPr/>
          </p:nvSpPr>
          <p:spPr bwMode="auto">
            <a:xfrm flipH="1">
              <a:off x="460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5" name="Group 79"/>
          <p:cNvGrpSpPr>
            <a:grpSpLocks/>
          </p:cNvGrpSpPr>
          <p:nvPr/>
        </p:nvGrpSpPr>
        <p:grpSpPr bwMode="auto">
          <a:xfrm>
            <a:off x="5791200" y="1828800"/>
            <a:ext cx="2286000" cy="0"/>
            <a:chOff x="3648" y="1152"/>
            <a:chExt cx="1440" cy="0"/>
          </a:xfrm>
        </p:grpSpPr>
        <p:sp>
          <p:nvSpPr>
            <p:cNvPr id="188496" name="Line 80"/>
            <p:cNvSpPr>
              <a:spLocks noChangeShapeType="1"/>
            </p:cNvSpPr>
            <p:nvPr/>
          </p:nvSpPr>
          <p:spPr bwMode="auto">
            <a:xfrm>
              <a:off x="3648"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7" name="Line 81"/>
            <p:cNvSpPr>
              <a:spLocks noChangeShapeType="1"/>
            </p:cNvSpPr>
            <p:nvPr/>
          </p:nvSpPr>
          <p:spPr bwMode="auto">
            <a:xfrm>
              <a:off x="4896"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8" name="Line 82"/>
            <p:cNvSpPr>
              <a:spLocks noChangeShapeType="1"/>
            </p:cNvSpPr>
            <p:nvPr/>
          </p:nvSpPr>
          <p:spPr bwMode="auto">
            <a:xfrm flipH="1">
              <a:off x="412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9" name="Line 83"/>
            <p:cNvSpPr>
              <a:spLocks noChangeShapeType="1"/>
            </p:cNvSpPr>
            <p:nvPr/>
          </p:nvSpPr>
          <p:spPr bwMode="auto">
            <a:xfrm flipH="1">
              <a:off x="456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0" name="Group 84"/>
          <p:cNvGrpSpPr>
            <a:grpSpLocks/>
          </p:cNvGrpSpPr>
          <p:nvPr/>
        </p:nvGrpSpPr>
        <p:grpSpPr bwMode="auto">
          <a:xfrm>
            <a:off x="1524000" y="304800"/>
            <a:ext cx="2133600" cy="77788"/>
            <a:chOff x="960" y="192"/>
            <a:chExt cx="1344" cy="0"/>
          </a:xfrm>
        </p:grpSpPr>
        <p:sp>
          <p:nvSpPr>
            <p:cNvPr id="188501" name="Line 85"/>
            <p:cNvSpPr>
              <a:spLocks noChangeShapeType="1"/>
            </p:cNvSpPr>
            <p:nvPr/>
          </p:nvSpPr>
          <p:spPr bwMode="auto">
            <a:xfrm flipH="1">
              <a:off x="21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2" name="Line 86"/>
            <p:cNvSpPr>
              <a:spLocks noChangeShapeType="1"/>
            </p:cNvSpPr>
            <p:nvPr/>
          </p:nvSpPr>
          <p:spPr bwMode="auto">
            <a:xfrm flipH="1">
              <a:off x="1872"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3" name="Line 87"/>
            <p:cNvSpPr>
              <a:spLocks noChangeShapeType="1"/>
            </p:cNvSpPr>
            <p:nvPr/>
          </p:nvSpPr>
          <p:spPr bwMode="auto">
            <a:xfrm flipH="1">
              <a:off x="144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4" name="Line 88"/>
            <p:cNvSpPr>
              <a:spLocks noChangeShapeType="1"/>
            </p:cNvSpPr>
            <p:nvPr/>
          </p:nvSpPr>
          <p:spPr bwMode="auto">
            <a:xfrm flipH="1">
              <a:off x="9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5" name="Group 89"/>
          <p:cNvGrpSpPr>
            <a:grpSpLocks/>
          </p:cNvGrpSpPr>
          <p:nvPr/>
        </p:nvGrpSpPr>
        <p:grpSpPr bwMode="auto">
          <a:xfrm>
            <a:off x="1600200" y="838200"/>
            <a:ext cx="1676400" cy="0"/>
            <a:chOff x="1008" y="528"/>
            <a:chExt cx="1056" cy="0"/>
          </a:xfrm>
        </p:grpSpPr>
        <p:sp>
          <p:nvSpPr>
            <p:cNvPr id="188506" name="Line 90"/>
            <p:cNvSpPr>
              <a:spLocks noChangeShapeType="1"/>
            </p:cNvSpPr>
            <p:nvPr/>
          </p:nvSpPr>
          <p:spPr bwMode="auto">
            <a:xfrm flipH="1">
              <a:off x="1907"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7" name="Line 91"/>
            <p:cNvSpPr>
              <a:spLocks noChangeShapeType="1"/>
            </p:cNvSpPr>
            <p:nvPr/>
          </p:nvSpPr>
          <p:spPr bwMode="auto">
            <a:xfrm flipH="1">
              <a:off x="1699"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8" name="Line 92"/>
            <p:cNvSpPr>
              <a:spLocks noChangeShapeType="1"/>
            </p:cNvSpPr>
            <p:nvPr/>
          </p:nvSpPr>
          <p:spPr bwMode="auto">
            <a:xfrm flipH="1">
              <a:off x="1386"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9" name="Line 93"/>
            <p:cNvSpPr>
              <a:spLocks noChangeShapeType="1"/>
            </p:cNvSpPr>
            <p:nvPr/>
          </p:nvSpPr>
          <p:spPr bwMode="auto">
            <a:xfrm flipH="1">
              <a:off x="1008"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0" name="Group 94"/>
          <p:cNvGrpSpPr>
            <a:grpSpLocks/>
          </p:cNvGrpSpPr>
          <p:nvPr/>
        </p:nvGrpSpPr>
        <p:grpSpPr bwMode="auto">
          <a:xfrm>
            <a:off x="1524000" y="1371600"/>
            <a:ext cx="1676400" cy="0"/>
            <a:chOff x="960" y="816"/>
            <a:chExt cx="1056" cy="0"/>
          </a:xfrm>
        </p:grpSpPr>
        <p:sp>
          <p:nvSpPr>
            <p:cNvPr id="188511" name="Line 95"/>
            <p:cNvSpPr>
              <a:spLocks noChangeShapeType="1"/>
            </p:cNvSpPr>
            <p:nvPr/>
          </p:nvSpPr>
          <p:spPr bwMode="auto">
            <a:xfrm flipH="1">
              <a:off x="1872"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2" name="Line 96"/>
            <p:cNvSpPr>
              <a:spLocks noChangeShapeType="1"/>
            </p:cNvSpPr>
            <p:nvPr/>
          </p:nvSpPr>
          <p:spPr bwMode="auto">
            <a:xfrm flipH="1">
              <a:off x="144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3" name="Line 97"/>
            <p:cNvSpPr>
              <a:spLocks noChangeShapeType="1"/>
            </p:cNvSpPr>
            <p:nvPr/>
          </p:nvSpPr>
          <p:spPr bwMode="auto">
            <a:xfrm flipH="1">
              <a:off x="1248"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4" name="Line 98"/>
            <p:cNvSpPr>
              <a:spLocks noChangeShapeType="1"/>
            </p:cNvSpPr>
            <p:nvPr/>
          </p:nvSpPr>
          <p:spPr bwMode="auto">
            <a:xfrm flipH="1">
              <a:off x="96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5" name="Group 99"/>
          <p:cNvGrpSpPr>
            <a:grpSpLocks/>
          </p:cNvGrpSpPr>
          <p:nvPr/>
        </p:nvGrpSpPr>
        <p:grpSpPr bwMode="auto">
          <a:xfrm>
            <a:off x="1219200" y="1905000"/>
            <a:ext cx="2057400" cy="228600"/>
            <a:chOff x="768" y="1152"/>
            <a:chExt cx="1296" cy="0"/>
          </a:xfrm>
        </p:grpSpPr>
        <p:sp>
          <p:nvSpPr>
            <p:cNvPr id="188516" name="Line 100"/>
            <p:cNvSpPr>
              <a:spLocks noChangeShapeType="1"/>
            </p:cNvSpPr>
            <p:nvPr/>
          </p:nvSpPr>
          <p:spPr bwMode="auto">
            <a:xfrm flipH="1">
              <a:off x="192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7" name="Line 101"/>
            <p:cNvSpPr>
              <a:spLocks noChangeShapeType="1"/>
            </p:cNvSpPr>
            <p:nvPr/>
          </p:nvSpPr>
          <p:spPr bwMode="auto">
            <a:xfrm flipH="1">
              <a:off x="144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8" name="Line 102"/>
            <p:cNvSpPr>
              <a:spLocks noChangeShapeType="1"/>
            </p:cNvSpPr>
            <p:nvPr/>
          </p:nvSpPr>
          <p:spPr bwMode="auto">
            <a:xfrm flipH="1">
              <a:off x="100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9" name="Line 103"/>
            <p:cNvSpPr>
              <a:spLocks noChangeShapeType="1"/>
            </p:cNvSpPr>
            <p:nvPr/>
          </p:nvSpPr>
          <p:spPr bwMode="auto">
            <a:xfrm flipH="1">
              <a:off x="76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0" name="Group 104"/>
          <p:cNvGrpSpPr>
            <a:grpSpLocks/>
          </p:cNvGrpSpPr>
          <p:nvPr/>
        </p:nvGrpSpPr>
        <p:grpSpPr bwMode="auto">
          <a:xfrm>
            <a:off x="1143000" y="2362200"/>
            <a:ext cx="2133600" cy="0"/>
            <a:chOff x="720" y="1488"/>
            <a:chExt cx="1344" cy="0"/>
          </a:xfrm>
        </p:grpSpPr>
        <p:sp>
          <p:nvSpPr>
            <p:cNvPr id="188521" name="Line 105"/>
            <p:cNvSpPr>
              <a:spLocks noChangeShapeType="1"/>
            </p:cNvSpPr>
            <p:nvPr/>
          </p:nvSpPr>
          <p:spPr bwMode="auto">
            <a:xfrm>
              <a:off x="720" y="1488"/>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2" name="Line 106"/>
            <p:cNvSpPr>
              <a:spLocks noChangeShapeType="1"/>
            </p:cNvSpPr>
            <p:nvPr/>
          </p:nvSpPr>
          <p:spPr bwMode="auto">
            <a:xfrm flipH="1">
              <a:off x="192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3" name="Line 107"/>
            <p:cNvSpPr>
              <a:spLocks noChangeShapeType="1"/>
            </p:cNvSpPr>
            <p:nvPr/>
          </p:nvSpPr>
          <p:spPr bwMode="auto">
            <a:xfrm flipH="1">
              <a:off x="144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4" name="Line 108"/>
            <p:cNvSpPr>
              <a:spLocks noChangeShapeType="1"/>
            </p:cNvSpPr>
            <p:nvPr/>
          </p:nvSpPr>
          <p:spPr bwMode="auto">
            <a:xfrm flipH="1">
              <a:off x="1008"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5" name="Group 109"/>
          <p:cNvGrpSpPr>
            <a:grpSpLocks/>
          </p:cNvGrpSpPr>
          <p:nvPr/>
        </p:nvGrpSpPr>
        <p:grpSpPr bwMode="auto">
          <a:xfrm>
            <a:off x="1600200" y="2895600"/>
            <a:ext cx="1676400" cy="0"/>
            <a:chOff x="1008" y="1776"/>
            <a:chExt cx="1056" cy="0"/>
          </a:xfrm>
        </p:grpSpPr>
        <p:sp>
          <p:nvSpPr>
            <p:cNvPr id="188526" name="Line 110"/>
            <p:cNvSpPr>
              <a:spLocks noChangeShapeType="1"/>
            </p:cNvSpPr>
            <p:nvPr/>
          </p:nvSpPr>
          <p:spPr bwMode="auto">
            <a:xfrm>
              <a:off x="120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7" name="Line 111"/>
            <p:cNvSpPr>
              <a:spLocks noChangeShapeType="1"/>
            </p:cNvSpPr>
            <p:nvPr/>
          </p:nvSpPr>
          <p:spPr bwMode="auto">
            <a:xfrm flipH="1">
              <a:off x="1920"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8" name="Line 112"/>
            <p:cNvSpPr>
              <a:spLocks noChangeShapeType="1"/>
            </p:cNvSpPr>
            <p:nvPr/>
          </p:nvSpPr>
          <p:spPr bwMode="auto">
            <a:xfrm flipH="1">
              <a:off x="148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9" name="Line 113"/>
            <p:cNvSpPr>
              <a:spLocks noChangeShapeType="1"/>
            </p:cNvSpPr>
            <p:nvPr/>
          </p:nvSpPr>
          <p:spPr bwMode="auto">
            <a:xfrm flipH="1">
              <a:off x="100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0" name="Group 114"/>
          <p:cNvGrpSpPr>
            <a:grpSpLocks/>
          </p:cNvGrpSpPr>
          <p:nvPr/>
        </p:nvGrpSpPr>
        <p:grpSpPr bwMode="auto">
          <a:xfrm flipV="1">
            <a:off x="1524000" y="3196208"/>
            <a:ext cx="1752600" cy="304800"/>
            <a:chOff x="960" y="2112"/>
            <a:chExt cx="1104" cy="0"/>
          </a:xfrm>
        </p:grpSpPr>
        <p:sp>
          <p:nvSpPr>
            <p:cNvPr id="188531" name="Line 115"/>
            <p:cNvSpPr>
              <a:spLocks noChangeShapeType="1"/>
            </p:cNvSpPr>
            <p:nvPr/>
          </p:nvSpPr>
          <p:spPr bwMode="auto">
            <a:xfrm>
              <a:off x="1680"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2" name="Line 116"/>
            <p:cNvSpPr>
              <a:spLocks noChangeShapeType="1"/>
            </p:cNvSpPr>
            <p:nvPr/>
          </p:nvSpPr>
          <p:spPr bwMode="auto">
            <a:xfrm flipH="1">
              <a:off x="192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3" name="Line 117"/>
            <p:cNvSpPr>
              <a:spLocks noChangeShapeType="1"/>
            </p:cNvSpPr>
            <p:nvPr/>
          </p:nvSpPr>
          <p:spPr bwMode="auto">
            <a:xfrm flipH="1">
              <a:off x="144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4" name="Line 118"/>
            <p:cNvSpPr>
              <a:spLocks noChangeShapeType="1"/>
            </p:cNvSpPr>
            <p:nvPr/>
          </p:nvSpPr>
          <p:spPr bwMode="auto">
            <a:xfrm flipH="1">
              <a:off x="96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5" name="Group 119"/>
          <p:cNvGrpSpPr>
            <a:grpSpLocks/>
          </p:cNvGrpSpPr>
          <p:nvPr/>
        </p:nvGrpSpPr>
        <p:grpSpPr bwMode="auto">
          <a:xfrm>
            <a:off x="1524000" y="3962400"/>
            <a:ext cx="2286000" cy="0"/>
            <a:chOff x="960" y="2496"/>
            <a:chExt cx="1440" cy="0"/>
          </a:xfrm>
        </p:grpSpPr>
        <p:sp>
          <p:nvSpPr>
            <p:cNvPr id="188536" name="Line 120"/>
            <p:cNvSpPr>
              <a:spLocks noChangeShapeType="1"/>
            </p:cNvSpPr>
            <p:nvPr/>
          </p:nvSpPr>
          <p:spPr bwMode="auto">
            <a:xfrm>
              <a:off x="2208" y="24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7" name="Line 121"/>
            <p:cNvSpPr>
              <a:spLocks noChangeShapeType="1"/>
            </p:cNvSpPr>
            <p:nvPr/>
          </p:nvSpPr>
          <p:spPr bwMode="auto">
            <a:xfrm flipH="1">
              <a:off x="1872"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8" name="Line 122"/>
            <p:cNvSpPr>
              <a:spLocks noChangeShapeType="1"/>
            </p:cNvSpPr>
            <p:nvPr/>
          </p:nvSpPr>
          <p:spPr bwMode="auto">
            <a:xfrm flipH="1">
              <a:off x="144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9" name="Line 123"/>
            <p:cNvSpPr>
              <a:spLocks noChangeShapeType="1"/>
            </p:cNvSpPr>
            <p:nvPr/>
          </p:nvSpPr>
          <p:spPr bwMode="auto">
            <a:xfrm flipH="1">
              <a:off x="96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0" name="Group 124"/>
          <p:cNvGrpSpPr>
            <a:grpSpLocks/>
          </p:cNvGrpSpPr>
          <p:nvPr/>
        </p:nvGrpSpPr>
        <p:grpSpPr bwMode="auto">
          <a:xfrm>
            <a:off x="1524000" y="4495800"/>
            <a:ext cx="2133600" cy="0"/>
            <a:chOff x="1008" y="2784"/>
            <a:chExt cx="1344" cy="0"/>
          </a:xfrm>
        </p:grpSpPr>
        <p:sp>
          <p:nvSpPr>
            <p:cNvPr id="188541" name="Line 125"/>
            <p:cNvSpPr>
              <a:spLocks noChangeShapeType="1"/>
            </p:cNvSpPr>
            <p:nvPr/>
          </p:nvSpPr>
          <p:spPr bwMode="auto">
            <a:xfrm flipH="1">
              <a:off x="2208" y="2784"/>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2" name="Line 126"/>
            <p:cNvSpPr>
              <a:spLocks noChangeShapeType="1"/>
            </p:cNvSpPr>
            <p:nvPr/>
          </p:nvSpPr>
          <p:spPr bwMode="auto">
            <a:xfrm flipH="1">
              <a:off x="1920"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3" name="Line 127"/>
            <p:cNvSpPr>
              <a:spLocks noChangeShapeType="1"/>
            </p:cNvSpPr>
            <p:nvPr/>
          </p:nvSpPr>
          <p:spPr bwMode="auto">
            <a:xfrm flipH="1">
              <a:off x="148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4" name="Line 128"/>
            <p:cNvSpPr>
              <a:spLocks noChangeShapeType="1"/>
            </p:cNvSpPr>
            <p:nvPr/>
          </p:nvSpPr>
          <p:spPr bwMode="auto">
            <a:xfrm flipH="1">
              <a:off x="100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5" name="Group 129"/>
          <p:cNvGrpSpPr>
            <a:grpSpLocks/>
          </p:cNvGrpSpPr>
          <p:nvPr/>
        </p:nvGrpSpPr>
        <p:grpSpPr bwMode="auto">
          <a:xfrm>
            <a:off x="1600200" y="4953000"/>
            <a:ext cx="1676400" cy="0"/>
            <a:chOff x="1008" y="3072"/>
            <a:chExt cx="1056" cy="0"/>
          </a:xfrm>
        </p:grpSpPr>
        <p:sp>
          <p:nvSpPr>
            <p:cNvPr id="188546" name="Line 130"/>
            <p:cNvSpPr>
              <a:spLocks noChangeShapeType="1"/>
            </p:cNvSpPr>
            <p:nvPr/>
          </p:nvSpPr>
          <p:spPr bwMode="auto">
            <a:xfrm flipH="1">
              <a:off x="1920"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7" name="Line 131"/>
            <p:cNvSpPr>
              <a:spLocks noChangeShapeType="1"/>
            </p:cNvSpPr>
            <p:nvPr/>
          </p:nvSpPr>
          <p:spPr bwMode="auto">
            <a:xfrm flipH="1">
              <a:off x="163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8" name="Line 132"/>
            <p:cNvSpPr>
              <a:spLocks noChangeShapeType="1"/>
            </p:cNvSpPr>
            <p:nvPr/>
          </p:nvSpPr>
          <p:spPr bwMode="auto">
            <a:xfrm flipH="1">
              <a:off x="139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9" name="Line 133"/>
            <p:cNvSpPr>
              <a:spLocks noChangeShapeType="1"/>
            </p:cNvSpPr>
            <p:nvPr/>
          </p:nvSpPr>
          <p:spPr bwMode="auto">
            <a:xfrm flipH="1">
              <a:off x="1008"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0" name="Group 134"/>
          <p:cNvGrpSpPr>
            <a:grpSpLocks/>
          </p:cNvGrpSpPr>
          <p:nvPr/>
        </p:nvGrpSpPr>
        <p:grpSpPr bwMode="auto">
          <a:xfrm>
            <a:off x="1600200" y="5486400"/>
            <a:ext cx="1600200" cy="0"/>
            <a:chOff x="1008" y="3408"/>
            <a:chExt cx="1008" cy="0"/>
          </a:xfrm>
        </p:grpSpPr>
        <p:sp>
          <p:nvSpPr>
            <p:cNvPr id="188551" name="Line 135"/>
            <p:cNvSpPr>
              <a:spLocks noChangeShapeType="1"/>
            </p:cNvSpPr>
            <p:nvPr/>
          </p:nvSpPr>
          <p:spPr bwMode="auto">
            <a:xfrm flipH="1">
              <a:off x="1872"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2" name="Line 136"/>
            <p:cNvSpPr>
              <a:spLocks noChangeShapeType="1"/>
            </p:cNvSpPr>
            <p:nvPr/>
          </p:nvSpPr>
          <p:spPr bwMode="auto">
            <a:xfrm flipH="1">
              <a:off x="148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3" name="Line 137"/>
            <p:cNvSpPr>
              <a:spLocks noChangeShapeType="1"/>
            </p:cNvSpPr>
            <p:nvPr/>
          </p:nvSpPr>
          <p:spPr bwMode="auto">
            <a:xfrm flipH="1">
              <a:off x="1200"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4" name="Line 138"/>
            <p:cNvSpPr>
              <a:spLocks noChangeShapeType="1"/>
            </p:cNvSpPr>
            <p:nvPr/>
          </p:nvSpPr>
          <p:spPr bwMode="auto">
            <a:xfrm flipH="1">
              <a:off x="100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5" name="Group 139"/>
          <p:cNvGrpSpPr>
            <a:grpSpLocks/>
          </p:cNvGrpSpPr>
          <p:nvPr/>
        </p:nvGrpSpPr>
        <p:grpSpPr bwMode="auto">
          <a:xfrm>
            <a:off x="1219200" y="6019800"/>
            <a:ext cx="1981200" cy="0"/>
            <a:chOff x="768" y="3744"/>
            <a:chExt cx="1248" cy="0"/>
          </a:xfrm>
        </p:grpSpPr>
        <p:sp>
          <p:nvSpPr>
            <p:cNvPr id="188556" name="Line 140"/>
            <p:cNvSpPr>
              <a:spLocks noChangeShapeType="1"/>
            </p:cNvSpPr>
            <p:nvPr/>
          </p:nvSpPr>
          <p:spPr bwMode="auto">
            <a:xfrm flipH="1">
              <a:off x="1872"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7" name="Line 141"/>
            <p:cNvSpPr>
              <a:spLocks noChangeShapeType="1"/>
            </p:cNvSpPr>
            <p:nvPr/>
          </p:nvSpPr>
          <p:spPr bwMode="auto">
            <a:xfrm flipH="1">
              <a:off x="1440"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8" name="Line 142"/>
            <p:cNvSpPr>
              <a:spLocks noChangeShapeType="1"/>
            </p:cNvSpPr>
            <p:nvPr/>
          </p:nvSpPr>
          <p:spPr bwMode="auto">
            <a:xfrm flipH="1">
              <a:off x="100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9" name="Line 143"/>
            <p:cNvSpPr>
              <a:spLocks noChangeShapeType="1"/>
            </p:cNvSpPr>
            <p:nvPr/>
          </p:nvSpPr>
          <p:spPr bwMode="auto">
            <a:xfrm flipH="1">
              <a:off x="76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60" name="Group 144"/>
          <p:cNvGrpSpPr>
            <a:grpSpLocks/>
          </p:cNvGrpSpPr>
          <p:nvPr/>
        </p:nvGrpSpPr>
        <p:grpSpPr bwMode="auto">
          <a:xfrm>
            <a:off x="5334000" y="381000"/>
            <a:ext cx="2133600" cy="0"/>
            <a:chOff x="3360" y="240"/>
            <a:chExt cx="1344" cy="0"/>
          </a:xfrm>
        </p:grpSpPr>
        <p:sp>
          <p:nvSpPr>
            <p:cNvPr id="188561" name="Line 145"/>
            <p:cNvSpPr>
              <a:spLocks noChangeShapeType="1"/>
            </p:cNvSpPr>
            <p:nvPr/>
          </p:nvSpPr>
          <p:spPr bwMode="auto">
            <a:xfrm>
              <a:off x="3648" y="240"/>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2" name="Line 146"/>
            <p:cNvSpPr>
              <a:spLocks noChangeShapeType="1"/>
            </p:cNvSpPr>
            <p:nvPr/>
          </p:nvSpPr>
          <p:spPr bwMode="auto">
            <a:xfrm>
              <a:off x="3360" y="240"/>
              <a:ext cx="192"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3" name="Line 147"/>
            <p:cNvSpPr>
              <a:spLocks noChangeShapeType="1"/>
            </p:cNvSpPr>
            <p:nvPr/>
          </p:nvSpPr>
          <p:spPr bwMode="auto">
            <a:xfrm flipH="1">
              <a:off x="4128"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4" name="Line 148"/>
            <p:cNvSpPr>
              <a:spLocks noChangeShapeType="1"/>
            </p:cNvSpPr>
            <p:nvPr/>
          </p:nvSpPr>
          <p:spPr bwMode="auto">
            <a:xfrm flipH="1">
              <a:off x="4560"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8500"/>
                                        </p:tgtEl>
                                        <p:attrNameLst>
                                          <p:attrName>style.visibility</p:attrName>
                                        </p:attrNameLst>
                                      </p:cBhvr>
                                      <p:to>
                                        <p:strVal val="visible"/>
                                      </p:to>
                                    </p:set>
                                    <p:anim calcmode="lin" valueType="num">
                                      <p:cBhvr additive="base">
                                        <p:cTn id="7" dur="500" fill="hold"/>
                                        <p:tgtEl>
                                          <p:spTgt spid="188500"/>
                                        </p:tgtEl>
                                        <p:attrNameLst>
                                          <p:attrName>ppt_x</p:attrName>
                                        </p:attrNameLst>
                                      </p:cBhvr>
                                      <p:tavLst>
                                        <p:tav tm="0">
                                          <p:val>
                                            <p:strVal val="0-#ppt_w/2"/>
                                          </p:val>
                                        </p:tav>
                                        <p:tav tm="100000">
                                          <p:val>
                                            <p:strVal val="#ppt_x"/>
                                          </p:val>
                                        </p:tav>
                                      </p:tavLst>
                                    </p:anim>
                                    <p:anim calcmode="lin" valueType="num">
                                      <p:cBhvr additive="base">
                                        <p:cTn id="8" dur="500" fill="hold"/>
                                        <p:tgtEl>
                                          <p:spTgt spid="188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8505"/>
                                        </p:tgtEl>
                                        <p:attrNameLst>
                                          <p:attrName>style.visibility</p:attrName>
                                        </p:attrNameLst>
                                      </p:cBhvr>
                                      <p:to>
                                        <p:strVal val="visible"/>
                                      </p:to>
                                    </p:set>
                                    <p:anim calcmode="lin" valueType="num">
                                      <p:cBhvr additive="base">
                                        <p:cTn id="13" dur="500" fill="hold"/>
                                        <p:tgtEl>
                                          <p:spTgt spid="188505"/>
                                        </p:tgtEl>
                                        <p:attrNameLst>
                                          <p:attrName>ppt_x</p:attrName>
                                        </p:attrNameLst>
                                      </p:cBhvr>
                                      <p:tavLst>
                                        <p:tav tm="0">
                                          <p:val>
                                            <p:strVal val="0-#ppt_w/2"/>
                                          </p:val>
                                        </p:tav>
                                        <p:tav tm="100000">
                                          <p:val>
                                            <p:strVal val="#ppt_x"/>
                                          </p:val>
                                        </p:tav>
                                      </p:tavLst>
                                    </p:anim>
                                    <p:anim calcmode="lin" valueType="num">
                                      <p:cBhvr additive="base">
                                        <p:cTn id="14" dur="500" fill="hold"/>
                                        <p:tgtEl>
                                          <p:spTgt spid="1885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8510"/>
                                        </p:tgtEl>
                                        <p:attrNameLst>
                                          <p:attrName>style.visibility</p:attrName>
                                        </p:attrNameLst>
                                      </p:cBhvr>
                                      <p:to>
                                        <p:strVal val="visible"/>
                                      </p:to>
                                    </p:set>
                                    <p:anim calcmode="lin" valueType="num">
                                      <p:cBhvr additive="base">
                                        <p:cTn id="19" dur="500" fill="hold"/>
                                        <p:tgtEl>
                                          <p:spTgt spid="188510"/>
                                        </p:tgtEl>
                                        <p:attrNameLst>
                                          <p:attrName>ppt_x</p:attrName>
                                        </p:attrNameLst>
                                      </p:cBhvr>
                                      <p:tavLst>
                                        <p:tav tm="0">
                                          <p:val>
                                            <p:strVal val="0-#ppt_w/2"/>
                                          </p:val>
                                        </p:tav>
                                        <p:tav tm="100000">
                                          <p:val>
                                            <p:strVal val="#ppt_x"/>
                                          </p:val>
                                        </p:tav>
                                      </p:tavLst>
                                    </p:anim>
                                    <p:anim calcmode="lin" valueType="num">
                                      <p:cBhvr additive="base">
                                        <p:cTn id="20" dur="500" fill="hold"/>
                                        <p:tgtEl>
                                          <p:spTgt spid="1885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8515"/>
                                        </p:tgtEl>
                                        <p:attrNameLst>
                                          <p:attrName>style.visibility</p:attrName>
                                        </p:attrNameLst>
                                      </p:cBhvr>
                                      <p:to>
                                        <p:strVal val="visible"/>
                                      </p:to>
                                    </p:set>
                                    <p:anim calcmode="lin" valueType="num">
                                      <p:cBhvr additive="base">
                                        <p:cTn id="25" dur="500" fill="hold"/>
                                        <p:tgtEl>
                                          <p:spTgt spid="188515"/>
                                        </p:tgtEl>
                                        <p:attrNameLst>
                                          <p:attrName>ppt_x</p:attrName>
                                        </p:attrNameLst>
                                      </p:cBhvr>
                                      <p:tavLst>
                                        <p:tav tm="0">
                                          <p:val>
                                            <p:strVal val="0-#ppt_w/2"/>
                                          </p:val>
                                        </p:tav>
                                        <p:tav tm="100000">
                                          <p:val>
                                            <p:strVal val="#ppt_x"/>
                                          </p:val>
                                        </p:tav>
                                      </p:tavLst>
                                    </p:anim>
                                    <p:anim calcmode="lin" valueType="num">
                                      <p:cBhvr additive="base">
                                        <p:cTn id="26" dur="500" fill="hold"/>
                                        <p:tgtEl>
                                          <p:spTgt spid="1885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8520"/>
                                        </p:tgtEl>
                                        <p:attrNameLst>
                                          <p:attrName>style.visibility</p:attrName>
                                        </p:attrNameLst>
                                      </p:cBhvr>
                                      <p:to>
                                        <p:strVal val="visible"/>
                                      </p:to>
                                    </p:set>
                                    <p:anim calcmode="lin" valueType="num">
                                      <p:cBhvr additive="base">
                                        <p:cTn id="31" dur="500" fill="hold"/>
                                        <p:tgtEl>
                                          <p:spTgt spid="188520"/>
                                        </p:tgtEl>
                                        <p:attrNameLst>
                                          <p:attrName>ppt_x</p:attrName>
                                        </p:attrNameLst>
                                      </p:cBhvr>
                                      <p:tavLst>
                                        <p:tav tm="0">
                                          <p:val>
                                            <p:strVal val="0-#ppt_w/2"/>
                                          </p:val>
                                        </p:tav>
                                        <p:tav tm="100000">
                                          <p:val>
                                            <p:strVal val="#ppt_x"/>
                                          </p:val>
                                        </p:tav>
                                      </p:tavLst>
                                    </p:anim>
                                    <p:anim calcmode="lin" valueType="num">
                                      <p:cBhvr additive="base">
                                        <p:cTn id="32" dur="500" fill="hold"/>
                                        <p:tgtEl>
                                          <p:spTgt spid="1885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8525"/>
                                        </p:tgtEl>
                                        <p:attrNameLst>
                                          <p:attrName>style.visibility</p:attrName>
                                        </p:attrNameLst>
                                      </p:cBhvr>
                                      <p:to>
                                        <p:strVal val="visible"/>
                                      </p:to>
                                    </p:set>
                                    <p:anim calcmode="lin" valueType="num">
                                      <p:cBhvr additive="base">
                                        <p:cTn id="37" dur="500" fill="hold"/>
                                        <p:tgtEl>
                                          <p:spTgt spid="188525"/>
                                        </p:tgtEl>
                                        <p:attrNameLst>
                                          <p:attrName>ppt_x</p:attrName>
                                        </p:attrNameLst>
                                      </p:cBhvr>
                                      <p:tavLst>
                                        <p:tav tm="0">
                                          <p:val>
                                            <p:strVal val="0-#ppt_w/2"/>
                                          </p:val>
                                        </p:tav>
                                        <p:tav tm="100000">
                                          <p:val>
                                            <p:strVal val="#ppt_x"/>
                                          </p:val>
                                        </p:tav>
                                      </p:tavLst>
                                    </p:anim>
                                    <p:anim calcmode="lin" valueType="num">
                                      <p:cBhvr additive="base">
                                        <p:cTn id="38" dur="500" fill="hold"/>
                                        <p:tgtEl>
                                          <p:spTgt spid="1885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88530"/>
                                        </p:tgtEl>
                                        <p:attrNameLst>
                                          <p:attrName>style.visibility</p:attrName>
                                        </p:attrNameLst>
                                      </p:cBhvr>
                                      <p:to>
                                        <p:strVal val="visible"/>
                                      </p:to>
                                    </p:set>
                                    <p:anim calcmode="lin" valueType="num">
                                      <p:cBhvr additive="base">
                                        <p:cTn id="43" dur="500" fill="hold"/>
                                        <p:tgtEl>
                                          <p:spTgt spid="188530"/>
                                        </p:tgtEl>
                                        <p:attrNameLst>
                                          <p:attrName>ppt_x</p:attrName>
                                        </p:attrNameLst>
                                      </p:cBhvr>
                                      <p:tavLst>
                                        <p:tav tm="0">
                                          <p:val>
                                            <p:strVal val="0-#ppt_w/2"/>
                                          </p:val>
                                        </p:tav>
                                        <p:tav tm="100000">
                                          <p:val>
                                            <p:strVal val="#ppt_x"/>
                                          </p:val>
                                        </p:tav>
                                      </p:tavLst>
                                    </p:anim>
                                    <p:anim calcmode="lin" valueType="num">
                                      <p:cBhvr additive="base">
                                        <p:cTn id="44" dur="500" fill="hold"/>
                                        <p:tgtEl>
                                          <p:spTgt spid="18853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8535"/>
                                        </p:tgtEl>
                                        <p:attrNameLst>
                                          <p:attrName>style.visibility</p:attrName>
                                        </p:attrNameLst>
                                      </p:cBhvr>
                                      <p:to>
                                        <p:strVal val="visible"/>
                                      </p:to>
                                    </p:set>
                                    <p:anim calcmode="lin" valueType="num">
                                      <p:cBhvr additive="base">
                                        <p:cTn id="49" dur="500" fill="hold"/>
                                        <p:tgtEl>
                                          <p:spTgt spid="188535"/>
                                        </p:tgtEl>
                                        <p:attrNameLst>
                                          <p:attrName>ppt_x</p:attrName>
                                        </p:attrNameLst>
                                      </p:cBhvr>
                                      <p:tavLst>
                                        <p:tav tm="0">
                                          <p:val>
                                            <p:strVal val="0-#ppt_w/2"/>
                                          </p:val>
                                        </p:tav>
                                        <p:tav tm="100000">
                                          <p:val>
                                            <p:strVal val="#ppt_x"/>
                                          </p:val>
                                        </p:tav>
                                      </p:tavLst>
                                    </p:anim>
                                    <p:anim calcmode="lin" valueType="num">
                                      <p:cBhvr additive="base">
                                        <p:cTn id="50" dur="500" fill="hold"/>
                                        <p:tgtEl>
                                          <p:spTgt spid="18853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88540"/>
                                        </p:tgtEl>
                                        <p:attrNameLst>
                                          <p:attrName>style.visibility</p:attrName>
                                        </p:attrNameLst>
                                      </p:cBhvr>
                                      <p:to>
                                        <p:strVal val="visible"/>
                                      </p:to>
                                    </p:set>
                                    <p:anim calcmode="lin" valueType="num">
                                      <p:cBhvr additive="base">
                                        <p:cTn id="55" dur="500" fill="hold"/>
                                        <p:tgtEl>
                                          <p:spTgt spid="188540"/>
                                        </p:tgtEl>
                                        <p:attrNameLst>
                                          <p:attrName>ppt_x</p:attrName>
                                        </p:attrNameLst>
                                      </p:cBhvr>
                                      <p:tavLst>
                                        <p:tav tm="0">
                                          <p:val>
                                            <p:strVal val="0-#ppt_w/2"/>
                                          </p:val>
                                        </p:tav>
                                        <p:tav tm="100000">
                                          <p:val>
                                            <p:strVal val="#ppt_x"/>
                                          </p:val>
                                        </p:tav>
                                      </p:tavLst>
                                    </p:anim>
                                    <p:anim calcmode="lin" valueType="num">
                                      <p:cBhvr additive="base">
                                        <p:cTn id="56" dur="500" fill="hold"/>
                                        <p:tgtEl>
                                          <p:spTgt spid="1885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88545"/>
                                        </p:tgtEl>
                                        <p:attrNameLst>
                                          <p:attrName>style.visibility</p:attrName>
                                        </p:attrNameLst>
                                      </p:cBhvr>
                                      <p:to>
                                        <p:strVal val="visible"/>
                                      </p:to>
                                    </p:set>
                                    <p:anim calcmode="lin" valueType="num">
                                      <p:cBhvr additive="base">
                                        <p:cTn id="61" dur="500" fill="hold"/>
                                        <p:tgtEl>
                                          <p:spTgt spid="188545"/>
                                        </p:tgtEl>
                                        <p:attrNameLst>
                                          <p:attrName>ppt_x</p:attrName>
                                        </p:attrNameLst>
                                      </p:cBhvr>
                                      <p:tavLst>
                                        <p:tav tm="0">
                                          <p:val>
                                            <p:strVal val="0-#ppt_w/2"/>
                                          </p:val>
                                        </p:tav>
                                        <p:tav tm="100000">
                                          <p:val>
                                            <p:strVal val="#ppt_x"/>
                                          </p:val>
                                        </p:tav>
                                      </p:tavLst>
                                    </p:anim>
                                    <p:anim calcmode="lin" valueType="num">
                                      <p:cBhvr additive="base">
                                        <p:cTn id="62" dur="500" fill="hold"/>
                                        <p:tgtEl>
                                          <p:spTgt spid="18854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88550"/>
                                        </p:tgtEl>
                                        <p:attrNameLst>
                                          <p:attrName>style.visibility</p:attrName>
                                        </p:attrNameLst>
                                      </p:cBhvr>
                                      <p:to>
                                        <p:strVal val="visible"/>
                                      </p:to>
                                    </p:set>
                                    <p:anim calcmode="lin" valueType="num">
                                      <p:cBhvr additive="base">
                                        <p:cTn id="67" dur="500" fill="hold"/>
                                        <p:tgtEl>
                                          <p:spTgt spid="188550"/>
                                        </p:tgtEl>
                                        <p:attrNameLst>
                                          <p:attrName>ppt_x</p:attrName>
                                        </p:attrNameLst>
                                      </p:cBhvr>
                                      <p:tavLst>
                                        <p:tav tm="0">
                                          <p:val>
                                            <p:strVal val="0-#ppt_w/2"/>
                                          </p:val>
                                        </p:tav>
                                        <p:tav tm="100000">
                                          <p:val>
                                            <p:strVal val="#ppt_x"/>
                                          </p:val>
                                        </p:tav>
                                      </p:tavLst>
                                    </p:anim>
                                    <p:anim calcmode="lin" valueType="num">
                                      <p:cBhvr additive="base">
                                        <p:cTn id="68" dur="500" fill="hold"/>
                                        <p:tgtEl>
                                          <p:spTgt spid="18855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88555"/>
                                        </p:tgtEl>
                                        <p:attrNameLst>
                                          <p:attrName>style.visibility</p:attrName>
                                        </p:attrNameLst>
                                      </p:cBhvr>
                                      <p:to>
                                        <p:strVal val="visible"/>
                                      </p:to>
                                    </p:set>
                                    <p:anim calcmode="lin" valueType="num">
                                      <p:cBhvr additive="base">
                                        <p:cTn id="73" dur="500" fill="hold"/>
                                        <p:tgtEl>
                                          <p:spTgt spid="188555"/>
                                        </p:tgtEl>
                                        <p:attrNameLst>
                                          <p:attrName>ppt_x</p:attrName>
                                        </p:attrNameLst>
                                      </p:cBhvr>
                                      <p:tavLst>
                                        <p:tav tm="0">
                                          <p:val>
                                            <p:strVal val="0-#ppt_w/2"/>
                                          </p:val>
                                        </p:tav>
                                        <p:tav tm="100000">
                                          <p:val>
                                            <p:strVal val="#ppt_x"/>
                                          </p:val>
                                        </p:tav>
                                      </p:tavLst>
                                    </p:anim>
                                    <p:anim calcmode="lin" valueType="num">
                                      <p:cBhvr additive="base">
                                        <p:cTn id="74" dur="500" fill="hold"/>
                                        <p:tgtEl>
                                          <p:spTgt spid="18855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88560"/>
                                        </p:tgtEl>
                                        <p:attrNameLst>
                                          <p:attrName>style.visibility</p:attrName>
                                        </p:attrNameLst>
                                      </p:cBhvr>
                                      <p:to>
                                        <p:strVal val="visible"/>
                                      </p:to>
                                    </p:set>
                                    <p:anim calcmode="lin" valueType="num">
                                      <p:cBhvr additive="base">
                                        <p:cTn id="79" dur="500" fill="hold"/>
                                        <p:tgtEl>
                                          <p:spTgt spid="188560"/>
                                        </p:tgtEl>
                                        <p:attrNameLst>
                                          <p:attrName>ppt_x</p:attrName>
                                        </p:attrNameLst>
                                      </p:cBhvr>
                                      <p:tavLst>
                                        <p:tav tm="0">
                                          <p:val>
                                            <p:strVal val="0-#ppt_w/2"/>
                                          </p:val>
                                        </p:tav>
                                        <p:tav tm="100000">
                                          <p:val>
                                            <p:strVal val="#ppt_x"/>
                                          </p:val>
                                        </p:tav>
                                      </p:tavLst>
                                    </p:anim>
                                    <p:anim calcmode="lin" valueType="num">
                                      <p:cBhvr additive="base">
                                        <p:cTn id="80" dur="500" fill="hold"/>
                                        <p:tgtEl>
                                          <p:spTgt spid="18856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88450"/>
                                        </p:tgtEl>
                                        <p:attrNameLst>
                                          <p:attrName>style.visibility</p:attrName>
                                        </p:attrNameLst>
                                      </p:cBhvr>
                                      <p:to>
                                        <p:strVal val="visible"/>
                                      </p:to>
                                    </p:set>
                                    <p:anim calcmode="lin" valueType="num">
                                      <p:cBhvr additive="base">
                                        <p:cTn id="85" dur="500" fill="hold"/>
                                        <p:tgtEl>
                                          <p:spTgt spid="188450"/>
                                        </p:tgtEl>
                                        <p:attrNameLst>
                                          <p:attrName>ppt_x</p:attrName>
                                        </p:attrNameLst>
                                      </p:cBhvr>
                                      <p:tavLst>
                                        <p:tav tm="0">
                                          <p:val>
                                            <p:strVal val="0-#ppt_w/2"/>
                                          </p:val>
                                        </p:tav>
                                        <p:tav tm="100000">
                                          <p:val>
                                            <p:strVal val="#ppt_x"/>
                                          </p:val>
                                        </p:tav>
                                      </p:tavLst>
                                    </p:anim>
                                    <p:anim calcmode="lin" valueType="num">
                                      <p:cBhvr additive="base">
                                        <p:cTn id="86" dur="500" fill="hold"/>
                                        <p:tgtEl>
                                          <p:spTgt spid="18845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88490"/>
                                        </p:tgtEl>
                                        <p:attrNameLst>
                                          <p:attrName>style.visibility</p:attrName>
                                        </p:attrNameLst>
                                      </p:cBhvr>
                                      <p:to>
                                        <p:strVal val="visible"/>
                                      </p:to>
                                    </p:set>
                                    <p:anim calcmode="lin" valueType="num">
                                      <p:cBhvr additive="base">
                                        <p:cTn id="91" dur="500" fill="hold"/>
                                        <p:tgtEl>
                                          <p:spTgt spid="188490"/>
                                        </p:tgtEl>
                                        <p:attrNameLst>
                                          <p:attrName>ppt_x</p:attrName>
                                        </p:attrNameLst>
                                      </p:cBhvr>
                                      <p:tavLst>
                                        <p:tav tm="0">
                                          <p:val>
                                            <p:strVal val="0-#ppt_w/2"/>
                                          </p:val>
                                        </p:tav>
                                        <p:tav tm="100000">
                                          <p:val>
                                            <p:strVal val="#ppt_x"/>
                                          </p:val>
                                        </p:tav>
                                      </p:tavLst>
                                    </p:anim>
                                    <p:anim calcmode="lin" valueType="num">
                                      <p:cBhvr additive="base">
                                        <p:cTn id="92" dur="500" fill="hold"/>
                                        <p:tgtEl>
                                          <p:spTgt spid="18849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88495"/>
                                        </p:tgtEl>
                                        <p:attrNameLst>
                                          <p:attrName>style.visibility</p:attrName>
                                        </p:attrNameLst>
                                      </p:cBhvr>
                                      <p:to>
                                        <p:strVal val="visible"/>
                                      </p:to>
                                    </p:set>
                                    <p:anim calcmode="lin" valueType="num">
                                      <p:cBhvr additive="base">
                                        <p:cTn id="97" dur="500" fill="hold"/>
                                        <p:tgtEl>
                                          <p:spTgt spid="188495"/>
                                        </p:tgtEl>
                                        <p:attrNameLst>
                                          <p:attrName>ppt_x</p:attrName>
                                        </p:attrNameLst>
                                      </p:cBhvr>
                                      <p:tavLst>
                                        <p:tav tm="0">
                                          <p:val>
                                            <p:strVal val="0-#ppt_w/2"/>
                                          </p:val>
                                        </p:tav>
                                        <p:tav tm="100000">
                                          <p:val>
                                            <p:strVal val="#ppt_x"/>
                                          </p:val>
                                        </p:tav>
                                      </p:tavLst>
                                    </p:anim>
                                    <p:anim calcmode="lin" valueType="num">
                                      <p:cBhvr additive="base">
                                        <p:cTn id="98" dur="500" fill="hold"/>
                                        <p:tgtEl>
                                          <p:spTgt spid="18849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88455"/>
                                        </p:tgtEl>
                                        <p:attrNameLst>
                                          <p:attrName>style.visibility</p:attrName>
                                        </p:attrNameLst>
                                      </p:cBhvr>
                                      <p:to>
                                        <p:strVal val="visible"/>
                                      </p:to>
                                    </p:set>
                                    <p:anim calcmode="lin" valueType="num">
                                      <p:cBhvr additive="base">
                                        <p:cTn id="103" dur="500" fill="hold"/>
                                        <p:tgtEl>
                                          <p:spTgt spid="188455"/>
                                        </p:tgtEl>
                                        <p:attrNameLst>
                                          <p:attrName>ppt_x</p:attrName>
                                        </p:attrNameLst>
                                      </p:cBhvr>
                                      <p:tavLst>
                                        <p:tav tm="0">
                                          <p:val>
                                            <p:strVal val="0-#ppt_w/2"/>
                                          </p:val>
                                        </p:tav>
                                        <p:tav tm="100000">
                                          <p:val>
                                            <p:strVal val="#ppt_x"/>
                                          </p:val>
                                        </p:tav>
                                      </p:tavLst>
                                    </p:anim>
                                    <p:anim calcmode="lin" valueType="num">
                                      <p:cBhvr additive="base">
                                        <p:cTn id="104" dur="500" fill="hold"/>
                                        <p:tgtEl>
                                          <p:spTgt spid="18845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88460"/>
                                        </p:tgtEl>
                                        <p:attrNameLst>
                                          <p:attrName>style.visibility</p:attrName>
                                        </p:attrNameLst>
                                      </p:cBhvr>
                                      <p:to>
                                        <p:strVal val="visible"/>
                                      </p:to>
                                    </p:set>
                                    <p:anim calcmode="lin" valueType="num">
                                      <p:cBhvr additive="base">
                                        <p:cTn id="109" dur="500" fill="hold"/>
                                        <p:tgtEl>
                                          <p:spTgt spid="188460"/>
                                        </p:tgtEl>
                                        <p:attrNameLst>
                                          <p:attrName>ppt_x</p:attrName>
                                        </p:attrNameLst>
                                      </p:cBhvr>
                                      <p:tavLst>
                                        <p:tav tm="0">
                                          <p:val>
                                            <p:strVal val="0-#ppt_w/2"/>
                                          </p:val>
                                        </p:tav>
                                        <p:tav tm="100000">
                                          <p:val>
                                            <p:strVal val="#ppt_x"/>
                                          </p:val>
                                        </p:tav>
                                      </p:tavLst>
                                    </p:anim>
                                    <p:anim calcmode="lin" valueType="num">
                                      <p:cBhvr additive="base">
                                        <p:cTn id="110" dur="500" fill="hold"/>
                                        <p:tgtEl>
                                          <p:spTgt spid="188460"/>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88465"/>
                                        </p:tgtEl>
                                        <p:attrNameLst>
                                          <p:attrName>style.visibility</p:attrName>
                                        </p:attrNameLst>
                                      </p:cBhvr>
                                      <p:to>
                                        <p:strVal val="visible"/>
                                      </p:to>
                                    </p:set>
                                    <p:anim calcmode="lin" valueType="num">
                                      <p:cBhvr additive="base">
                                        <p:cTn id="115" dur="500" fill="hold"/>
                                        <p:tgtEl>
                                          <p:spTgt spid="188465"/>
                                        </p:tgtEl>
                                        <p:attrNameLst>
                                          <p:attrName>ppt_x</p:attrName>
                                        </p:attrNameLst>
                                      </p:cBhvr>
                                      <p:tavLst>
                                        <p:tav tm="0">
                                          <p:val>
                                            <p:strVal val="0-#ppt_w/2"/>
                                          </p:val>
                                        </p:tav>
                                        <p:tav tm="100000">
                                          <p:val>
                                            <p:strVal val="#ppt_x"/>
                                          </p:val>
                                        </p:tav>
                                      </p:tavLst>
                                    </p:anim>
                                    <p:anim calcmode="lin" valueType="num">
                                      <p:cBhvr additive="base">
                                        <p:cTn id="116" dur="500" fill="hold"/>
                                        <p:tgtEl>
                                          <p:spTgt spid="18846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188470"/>
                                        </p:tgtEl>
                                        <p:attrNameLst>
                                          <p:attrName>style.visibility</p:attrName>
                                        </p:attrNameLst>
                                      </p:cBhvr>
                                      <p:to>
                                        <p:strVal val="visible"/>
                                      </p:to>
                                    </p:set>
                                    <p:anim calcmode="lin" valueType="num">
                                      <p:cBhvr additive="base">
                                        <p:cTn id="121" dur="500" fill="hold"/>
                                        <p:tgtEl>
                                          <p:spTgt spid="188470"/>
                                        </p:tgtEl>
                                        <p:attrNameLst>
                                          <p:attrName>ppt_x</p:attrName>
                                        </p:attrNameLst>
                                      </p:cBhvr>
                                      <p:tavLst>
                                        <p:tav tm="0">
                                          <p:val>
                                            <p:strVal val="0-#ppt_w/2"/>
                                          </p:val>
                                        </p:tav>
                                        <p:tav tm="100000">
                                          <p:val>
                                            <p:strVal val="#ppt_x"/>
                                          </p:val>
                                        </p:tav>
                                      </p:tavLst>
                                    </p:anim>
                                    <p:anim calcmode="lin" valueType="num">
                                      <p:cBhvr additive="base">
                                        <p:cTn id="122" dur="500" fill="hold"/>
                                        <p:tgtEl>
                                          <p:spTgt spid="188470"/>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88475"/>
                                        </p:tgtEl>
                                        <p:attrNameLst>
                                          <p:attrName>style.visibility</p:attrName>
                                        </p:attrNameLst>
                                      </p:cBhvr>
                                      <p:to>
                                        <p:strVal val="visible"/>
                                      </p:to>
                                    </p:set>
                                    <p:anim calcmode="lin" valueType="num">
                                      <p:cBhvr additive="base">
                                        <p:cTn id="127" dur="500" fill="hold"/>
                                        <p:tgtEl>
                                          <p:spTgt spid="188475"/>
                                        </p:tgtEl>
                                        <p:attrNameLst>
                                          <p:attrName>ppt_x</p:attrName>
                                        </p:attrNameLst>
                                      </p:cBhvr>
                                      <p:tavLst>
                                        <p:tav tm="0">
                                          <p:val>
                                            <p:strVal val="0-#ppt_w/2"/>
                                          </p:val>
                                        </p:tav>
                                        <p:tav tm="100000">
                                          <p:val>
                                            <p:strVal val="#ppt_x"/>
                                          </p:val>
                                        </p:tav>
                                      </p:tavLst>
                                    </p:anim>
                                    <p:anim calcmode="lin" valueType="num">
                                      <p:cBhvr additive="base">
                                        <p:cTn id="128" dur="500" fill="hold"/>
                                        <p:tgtEl>
                                          <p:spTgt spid="188475"/>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188480"/>
                                        </p:tgtEl>
                                        <p:attrNameLst>
                                          <p:attrName>style.visibility</p:attrName>
                                        </p:attrNameLst>
                                      </p:cBhvr>
                                      <p:to>
                                        <p:strVal val="visible"/>
                                      </p:to>
                                    </p:set>
                                    <p:anim calcmode="lin" valueType="num">
                                      <p:cBhvr additive="base">
                                        <p:cTn id="133" dur="500" fill="hold"/>
                                        <p:tgtEl>
                                          <p:spTgt spid="188480"/>
                                        </p:tgtEl>
                                        <p:attrNameLst>
                                          <p:attrName>ppt_x</p:attrName>
                                        </p:attrNameLst>
                                      </p:cBhvr>
                                      <p:tavLst>
                                        <p:tav tm="0">
                                          <p:val>
                                            <p:strVal val="0-#ppt_w/2"/>
                                          </p:val>
                                        </p:tav>
                                        <p:tav tm="100000">
                                          <p:val>
                                            <p:strVal val="#ppt_x"/>
                                          </p:val>
                                        </p:tav>
                                      </p:tavLst>
                                    </p:anim>
                                    <p:anim calcmode="lin" valueType="num">
                                      <p:cBhvr additive="base">
                                        <p:cTn id="134" dur="500" fill="hold"/>
                                        <p:tgtEl>
                                          <p:spTgt spid="18848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188485"/>
                                        </p:tgtEl>
                                        <p:attrNameLst>
                                          <p:attrName>style.visibility</p:attrName>
                                        </p:attrNameLst>
                                      </p:cBhvr>
                                      <p:to>
                                        <p:strVal val="visible"/>
                                      </p:to>
                                    </p:set>
                                    <p:anim calcmode="lin" valueType="num">
                                      <p:cBhvr additive="base">
                                        <p:cTn id="139" dur="500" fill="hold"/>
                                        <p:tgtEl>
                                          <p:spTgt spid="188485"/>
                                        </p:tgtEl>
                                        <p:attrNameLst>
                                          <p:attrName>ppt_x</p:attrName>
                                        </p:attrNameLst>
                                      </p:cBhvr>
                                      <p:tavLst>
                                        <p:tav tm="0">
                                          <p:val>
                                            <p:strVal val="0-#ppt_w/2"/>
                                          </p:val>
                                        </p:tav>
                                        <p:tav tm="100000">
                                          <p:val>
                                            <p:strVal val="#ppt_x"/>
                                          </p:val>
                                        </p:tav>
                                      </p:tavLst>
                                    </p:anim>
                                    <p:anim calcmode="lin" valueType="num">
                                      <p:cBhvr additive="base">
                                        <p:cTn id="140" dur="500" fill="hold"/>
                                        <p:tgtEl>
                                          <p:spTgt spid="188485"/>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88445"/>
                                        </p:tgtEl>
                                        <p:attrNameLst>
                                          <p:attrName>style.visibility</p:attrName>
                                        </p:attrNameLst>
                                      </p:cBhvr>
                                      <p:to>
                                        <p:strVal val="visible"/>
                                      </p:to>
                                    </p:set>
                                    <p:anim calcmode="lin" valueType="num">
                                      <p:cBhvr additive="base">
                                        <p:cTn id="145" dur="500" fill="hold"/>
                                        <p:tgtEl>
                                          <p:spTgt spid="188445"/>
                                        </p:tgtEl>
                                        <p:attrNameLst>
                                          <p:attrName>ppt_x</p:attrName>
                                        </p:attrNameLst>
                                      </p:cBhvr>
                                      <p:tavLst>
                                        <p:tav tm="0">
                                          <p:val>
                                            <p:strVal val="0-#ppt_w/2"/>
                                          </p:val>
                                        </p:tav>
                                        <p:tav tm="100000">
                                          <p:val>
                                            <p:strVal val="#ppt_x"/>
                                          </p:val>
                                        </p:tav>
                                      </p:tavLst>
                                    </p:anim>
                                    <p:anim calcmode="lin" valueType="num">
                                      <p:cBhvr additive="base">
                                        <p:cTn id="146" dur="500" fill="hold"/>
                                        <p:tgtEl>
                                          <p:spTgt spid="188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1839A63-BAE5-4C94-9032-98495A2E5052}" type="slidenum">
              <a:rPr lang="en-US" altLang="zh-CN"/>
              <a:pPr/>
              <a:t>28</a:t>
            </a:fld>
            <a:endParaRPr lang="en-US" altLang="zh-CN"/>
          </a:p>
        </p:txBody>
      </p:sp>
      <p:sp>
        <p:nvSpPr>
          <p:cNvPr id="15053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4. </a:t>
            </a:r>
            <a:r>
              <a:rPr lang="zh-CN" altLang="en-US" sz="4800" b="1">
                <a:solidFill>
                  <a:srgbClr val="FF0000"/>
                </a:solidFill>
                <a:effectLst>
                  <a:outerShdw blurRad="38100" dist="38100" dir="2700000" algn="tl">
                    <a:srgbClr val="C0C0C0"/>
                  </a:outerShdw>
                </a:effectLst>
                <a:latin typeface="Times New Roman" pitchFamily="18" charset="0"/>
              </a:rPr>
              <a:t>轮转法</a:t>
            </a:r>
          </a:p>
        </p:txBody>
      </p:sp>
      <p:sp>
        <p:nvSpPr>
          <p:cNvPr id="150531" name="Rectangle 3"/>
          <p:cNvSpPr>
            <a:spLocks noGrp="1" noChangeArrowheads="1"/>
          </p:cNvSpPr>
          <p:nvPr>
            <p:ph type="body" idx="1"/>
          </p:nvPr>
        </p:nvSpPr>
        <p:spPr>
          <a:xfrm>
            <a:off x="457200" y="1268413"/>
            <a:ext cx="8229600" cy="4968875"/>
          </a:xfrm>
        </p:spPr>
        <p:txBody>
          <a:bodyPr/>
          <a:lstStyle/>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轮转法是我国数学家于</a:t>
            </a:r>
            <a:r>
              <a:rPr lang="en-US" altLang="zh-CN" sz="3600" b="1">
                <a:solidFill>
                  <a:srgbClr val="0000FF"/>
                </a:solidFill>
                <a:effectLst>
                  <a:outerShdw blurRad="38100" dist="38100" dir="2700000" algn="tl">
                    <a:srgbClr val="C0C0C0"/>
                  </a:outerShdw>
                </a:effectLst>
                <a:latin typeface="Times New Roman" pitchFamily="18" charset="0"/>
              </a:rPr>
              <a:t>1996</a:t>
            </a:r>
            <a:r>
              <a:rPr lang="zh-CN" altLang="en-US" sz="3600" b="1">
                <a:effectLst>
                  <a:outerShdw blurRad="38100" dist="38100" dir="2700000" algn="tl">
                    <a:srgbClr val="C0C0C0"/>
                  </a:outerShdw>
                </a:effectLst>
                <a:latin typeface="Times New Roman" pitchFamily="18" charset="0"/>
              </a:rPr>
              <a:t>年提出的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该算法的求解过程如下：</a:t>
            </a:r>
          </a:p>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给定</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个不同元素</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将</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叫做</a:t>
            </a:r>
            <a:r>
              <a:rPr lang="zh-CN" altLang="en-US" sz="3600" b="1">
                <a:solidFill>
                  <a:srgbClr val="0000FF"/>
                </a:solidFill>
                <a:effectLst>
                  <a:outerShdw blurRad="38100" dist="38100" dir="2700000" algn="tl">
                    <a:srgbClr val="C0C0C0"/>
                  </a:outerShdw>
                </a:effectLst>
                <a:latin typeface="Times New Roman" pitchFamily="18" charset="0"/>
              </a:rPr>
              <a:t>基准排列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marL="609600" indent="-609600">
              <a:lnSpc>
                <a:spcPct val="110000"/>
              </a:lnSpc>
              <a:buClr>
                <a:srgbClr val="FF0000"/>
              </a:buClr>
              <a:buSzPct val="80000"/>
              <a:buFont typeface="Wingdings" pitchFamily="2" charset="2"/>
              <a:buAutoNum type="arabicParenBoth"/>
            </a:pPr>
            <a:r>
              <a:rPr lang="zh-CN" altLang="en-US" sz="3600" b="1">
                <a:effectLst>
                  <a:outerShdw blurRad="38100" dist="38100" dir="2700000" algn="tl">
                    <a:srgbClr val="C0C0C0"/>
                  </a:outerShdw>
                </a:effectLst>
                <a:latin typeface="Times New Roman" pitchFamily="18" charset="0"/>
              </a:rPr>
              <a:t>先逐步生成以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打头的所有排列</a:t>
            </a:r>
          </a:p>
          <a:p>
            <a:pPr marL="609600" indent="-609600">
              <a:lnSpc>
                <a:spcPct val="11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先生成以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 </a:t>
            </a:r>
          </a:p>
          <a:p>
            <a:pPr marL="609600" indent="-609600">
              <a:lnSpc>
                <a:spcPct val="110000"/>
              </a:lnSpc>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strips(downRight)">
                                      <p:cBhvr>
                                        <p:cTn id="7" dur="10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0531">
                                            <p:txEl>
                                              <p:pRg st="0" end="0"/>
                                            </p:txEl>
                                          </p:spTgt>
                                        </p:tgtEl>
                                        <p:attrNameLst>
                                          <p:attrName>style.visibility</p:attrName>
                                        </p:attrNameLst>
                                      </p:cBhvr>
                                      <p:to>
                                        <p:strVal val="visible"/>
                                      </p:to>
                                    </p:set>
                                    <p:animEffect transition="in" filter="strips(downRight)">
                                      <p:cBhvr>
                                        <p:cTn id="12" dur="1000"/>
                                        <p:tgtEl>
                                          <p:spTgt spid="150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0531">
                                            <p:txEl>
                                              <p:pRg st="1" end="1"/>
                                            </p:txEl>
                                          </p:spTgt>
                                        </p:tgtEl>
                                        <p:attrNameLst>
                                          <p:attrName>style.visibility</p:attrName>
                                        </p:attrNameLst>
                                      </p:cBhvr>
                                      <p:to>
                                        <p:strVal val="visible"/>
                                      </p:to>
                                    </p:set>
                                    <p:animEffect transition="in" filter="strips(downRight)">
                                      <p:cBhvr>
                                        <p:cTn id="17" dur="1000"/>
                                        <p:tgtEl>
                                          <p:spTgt spid="150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0531">
                                            <p:txEl>
                                              <p:pRg st="2" end="2"/>
                                            </p:txEl>
                                          </p:spTgt>
                                        </p:tgtEl>
                                        <p:attrNameLst>
                                          <p:attrName>style.visibility</p:attrName>
                                        </p:attrNameLst>
                                      </p:cBhvr>
                                      <p:to>
                                        <p:strVal val="visible"/>
                                      </p:to>
                                    </p:set>
                                    <p:animEffect transition="in" filter="strips(downRight)">
                                      <p:cBhvr>
                                        <p:cTn id="22" dur="1000"/>
                                        <p:tgtEl>
                                          <p:spTgt spid="150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0531">
                                            <p:txEl>
                                              <p:pRg st="3" end="3"/>
                                            </p:txEl>
                                          </p:spTgt>
                                        </p:tgtEl>
                                        <p:attrNameLst>
                                          <p:attrName>style.visibility</p:attrName>
                                        </p:attrNameLst>
                                      </p:cBhvr>
                                      <p:to>
                                        <p:strVal val="visible"/>
                                      </p:to>
                                    </p:set>
                                    <p:animEffect transition="in" filter="strips(downRight)">
                                      <p:cBhvr>
                                        <p:cTn id="27" dur="1000"/>
                                        <p:tgtEl>
                                          <p:spTgt spid="150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0531">
                                            <p:txEl>
                                              <p:pRg st="4" end="4"/>
                                            </p:txEl>
                                          </p:spTgt>
                                        </p:tgtEl>
                                        <p:attrNameLst>
                                          <p:attrName>style.visibility</p:attrName>
                                        </p:attrNameLst>
                                      </p:cBhvr>
                                      <p:to>
                                        <p:strVal val="visible"/>
                                      </p:to>
                                    </p:set>
                                    <p:animEffect transition="in" filter="strips(downRight)">
                                      <p:cBhvr>
                                        <p:cTn id="32" dur="10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56A47BE-4FCD-4FE9-BEA0-2BD5F9310342}" type="slidenum">
              <a:rPr lang="en-US" altLang="zh-CN"/>
              <a:pPr/>
              <a:t>29</a:t>
            </a:fld>
            <a:endParaRPr lang="en-US" altLang="zh-CN"/>
          </a:p>
        </p:txBody>
      </p:sp>
      <p:sp>
        <p:nvSpPr>
          <p:cNvPr id="152579" name="Rectangle 3"/>
          <p:cNvSpPr>
            <a:spLocks noGrp="1" noChangeArrowheads="1"/>
          </p:cNvSpPr>
          <p:nvPr>
            <p:ph type="body" idx="1"/>
          </p:nvPr>
        </p:nvSpPr>
        <p:spPr>
          <a:xfrm>
            <a:off x="539750" y="908050"/>
            <a:ext cx="8229600" cy="5184775"/>
          </a:xfrm>
        </p:spPr>
        <p:txBody>
          <a:bodyPr/>
          <a:lstStyle/>
          <a:p>
            <a:pPr marL="609600" indent="-609600">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打头的排列</a:t>
            </a:r>
            <a:r>
              <a:rPr lang="en-US" altLang="zh-CN" sz="3600" b="1">
                <a:effectLst>
                  <a:outerShdw blurRad="38100" dist="38100" dir="2700000" algn="tl">
                    <a:srgbClr val="C0C0C0"/>
                  </a:outerShdw>
                </a:effectLst>
                <a:latin typeface="Times New Roman" pitchFamily="18" charset="0"/>
              </a:rPr>
              <a:t>.</a:t>
            </a:r>
          </a:p>
          <a:p>
            <a:pPr marL="609600" indent="-609600">
              <a:lnSpc>
                <a:spcPct val="120000"/>
              </a:lnSpc>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中生成的两个排列均在其内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并对它们中的每一排列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对其后继元素从左向右按顺时针方向轮转两次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由此共生成四个新排列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中的两个排列共六个排列</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2" dur="50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D08008-0426-4477-8709-C7EE4DD8F838}" type="slidenum">
              <a:rPr lang="en-US" altLang="zh-CN"/>
              <a:pPr/>
              <a:t>3</a:t>
            </a:fld>
            <a:endParaRPr lang="en-US" altLang="zh-CN"/>
          </a:p>
        </p:txBody>
      </p:sp>
      <p:sp>
        <p:nvSpPr>
          <p:cNvPr id="118786" name="Rectangle 2"/>
          <p:cNvSpPr>
            <a:spLocks noGrp="1" noChangeArrowheads="1"/>
          </p:cNvSpPr>
          <p:nvPr>
            <p:ph type="title"/>
          </p:nvPr>
        </p:nvSpPr>
        <p:spPr>
          <a:xfrm>
            <a:off x="457200" y="44450"/>
            <a:ext cx="8229600" cy="1143000"/>
          </a:xfrm>
        </p:spPr>
        <p:txBody>
          <a:bodyPr/>
          <a:lstStyle/>
          <a:p>
            <a:r>
              <a:rPr lang="zh-CN" altLang="en-US" sz="4800" b="1">
                <a:solidFill>
                  <a:srgbClr val="FF0000"/>
                </a:solidFill>
                <a:effectLst>
                  <a:outerShdw blurRad="38100" dist="38100" dir="2700000" algn="tl">
                    <a:srgbClr val="C0C0C0"/>
                  </a:outerShdw>
                </a:effectLst>
              </a:rPr>
              <a:t>一</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排列生成算法</a:t>
            </a:r>
          </a:p>
        </p:txBody>
      </p:sp>
      <p:sp>
        <p:nvSpPr>
          <p:cNvPr id="118787" name="Rectangle 3"/>
          <p:cNvSpPr>
            <a:spLocks noGrp="1" noChangeArrowheads="1"/>
          </p:cNvSpPr>
          <p:nvPr>
            <p:ph type="body" idx="1"/>
          </p:nvPr>
        </p:nvSpPr>
        <p:spPr>
          <a:xfrm>
            <a:off x="539750" y="1052513"/>
            <a:ext cx="8280400" cy="5329237"/>
          </a:xfrm>
        </p:spPr>
        <p:txBody>
          <a:bodyPr/>
          <a:lstStyle/>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排列生成有几种典型算法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这些算法</a:t>
            </a: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都很有成效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它们在实际中</a:t>
            </a:r>
            <a:r>
              <a:rPr lang="zh-CN" altLang="en-US" sz="3600" b="1" dirty="0" smtClean="0">
                <a:effectLst>
                  <a:outerShdw blurRad="38100" dist="38100" dir="2700000" algn="tl">
                    <a:srgbClr val="C0C0C0"/>
                  </a:outerShdw>
                </a:effectLst>
                <a:latin typeface="Times New Roman" pitchFamily="18" charset="0"/>
              </a:rPr>
              <a:t>具有广泛应用</a:t>
            </a:r>
            <a:endParaRPr lang="en-US" altLang="zh-CN" sz="3600" b="1" dirty="0" smtClean="0">
              <a:effectLst>
                <a:outerShdw blurRad="38100" dist="38100" dir="2700000" algn="tl">
                  <a:srgbClr val="C0C0C0"/>
                </a:outerShdw>
              </a:effectLst>
              <a:latin typeface="Times New Roman" pitchFamily="18" charset="0"/>
            </a:endParaRP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价值</a:t>
            </a:r>
            <a:r>
              <a:rPr lang="en-US" altLang="zh-CN" sz="3600" b="1" dirty="0">
                <a:effectLst>
                  <a:outerShdw blurRad="38100" dist="38100" dir="2700000" algn="tl">
                    <a:srgbClr val="C0C0C0"/>
                  </a:outerShdw>
                </a:effectLst>
                <a:latin typeface="Times New Roman" pitchFamily="18" charset="0"/>
              </a:rPr>
              <a:t>. </a:t>
            </a:r>
            <a:endParaRPr lang="en-US" altLang="zh-CN" sz="3600" b="1" dirty="0">
              <a:solidFill>
                <a:srgbClr val="0000FF"/>
              </a:solidFill>
              <a:effectLst>
                <a:outerShdw blurRad="38100" dist="38100" dir="2700000" algn="tl">
                  <a:srgbClr val="C0C0C0"/>
                </a:outerShdw>
              </a:effectLst>
              <a:latin typeface="Times New Roman" pitchFamily="18" charset="0"/>
              <a:ea typeface="楷体_GB2312" pitchFamily="49" charset="-122"/>
            </a:endParaRP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序数法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字典序法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邻位互换法</a:t>
            </a:r>
            <a:r>
              <a:rPr lang="en-US" altLang="zh-CN" sz="3600" b="1" dirty="0">
                <a:solidFill>
                  <a:srgbClr val="0000FF"/>
                </a:solidFill>
                <a:effectLst>
                  <a:outerShdw blurRad="38100" dist="38100" dir="2700000" algn="tl">
                    <a:srgbClr val="C0C0C0"/>
                  </a:outerShdw>
                </a:effectLst>
                <a:latin typeface="Times New Roman" pitchFamily="18" charset="0"/>
              </a:rPr>
              <a:t>(Johnson-Trotter)</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轮转法 </a:t>
            </a:r>
          </a:p>
          <a:p>
            <a:pPr marL="609600" indent="-609600">
              <a:buClr>
                <a:srgbClr val="FF0000"/>
              </a:buClr>
              <a:buFontTx/>
              <a:buNone/>
            </a:pPr>
            <a:endParaRPr lang="en-US" altLang="zh-CN" sz="3600" b="1" dirty="0">
              <a:solidFill>
                <a:srgbClr val="0000FF"/>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p:cTn id="7" dur="500" fill="hold"/>
                                        <p:tgtEl>
                                          <p:spTgt spid="118786"/>
                                        </p:tgtEl>
                                        <p:attrNameLst>
                                          <p:attrName>ppt_w</p:attrName>
                                        </p:attrNameLst>
                                      </p:cBhvr>
                                      <p:tavLst>
                                        <p:tav tm="0">
                                          <p:val>
                                            <p:fltVal val="0"/>
                                          </p:val>
                                        </p:tav>
                                        <p:tav tm="100000">
                                          <p:val>
                                            <p:strVal val="#ppt_w"/>
                                          </p:val>
                                        </p:tav>
                                      </p:tavLst>
                                    </p:anim>
                                    <p:anim calcmode="lin" valueType="num">
                                      <p:cBhvr>
                                        <p:cTn id="8" dur="500" fill="hold"/>
                                        <p:tgtEl>
                                          <p:spTgt spid="1187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13" dur="500"/>
                                        <p:tgtEl>
                                          <p:spTgt spid="1187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8" dur="500"/>
                                        <p:tgtEl>
                                          <p:spTgt spid="1187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23" dur="500"/>
                                        <p:tgtEl>
                                          <p:spTgt spid="1187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8787">
                                            <p:txEl>
                                              <p:pRg st="3" end="3"/>
                                            </p:txEl>
                                          </p:spTgt>
                                        </p:tgtEl>
                                        <p:attrNameLst>
                                          <p:attrName>style.visibility</p:attrName>
                                        </p:attrNameLst>
                                      </p:cBhvr>
                                      <p:to>
                                        <p:strVal val="visible"/>
                                      </p:to>
                                    </p:set>
                                    <p:animEffect transition="in" filter="strips(downRight)">
                                      <p:cBhvr>
                                        <p:cTn id="28" dur="500"/>
                                        <p:tgtEl>
                                          <p:spTgt spid="1187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18787">
                                            <p:txEl>
                                              <p:pRg st="4" end="4"/>
                                            </p:txEl>
                                          </p:spTgt>
                                        </p:tgtEl>
                                        <p:attrNameLst>
                                          <p:attrName>style.visibility</p:attrName>
                                        </p:attrNameLst>
                                      </p:cBhvr>
                                      <p:to>
                                        <p:strVal val="visible"/>
                                      </p:to>
                                    </p:set>
                                    <p:animEffect transition="in" filter="strips(downRight)">
                                      <p:cBhvr>
                                        <p:cTn id="33" dur="500"/>
                                        <p:tgtEl>
                                          <p:spTgt spid="11878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18787">
                                            <p:txEl>
                                              <p:pRg st="5" end="5"/>
                                            </p:txEl>
                                          </p:spTgt>
                                        </p:tgtEl>
                                        <p:attrNameLst>
                                          <p:attrName>style.visibility</p:attrName>
                                        </p:attrNameLst>
                                      </p:cBhvr>
                                      <p:to>
                                        <p:strVal val="visible"/>
                                      </p:to>
                                    </p:set>
                                    <p:animEffect transition="in" filter="strips(downRight)">
                                      <p:cBhvr>
                                        <p:cTn id="38" dur="500"/>
                                        <p:tgtEl>
                                          <p:spTgt spid="11878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8787">
                                            <p:txEl>
                                              <p:pRg st="6" end="6"/>
                                            </p:txEl>
                                          </p:spTgt>
                                        </p:tgtEl>
                                        <p:attrNameLst>
                                          <p:attrName>style.visibility</p:attrName>
                                        </p:attrNameLst>
                                      </p:cBhvr>
                                      <p:to>
                                        <p:strVal val="visible"/>
                                      </p:to>
                                    </p:set>
                                    <p:animEffect transition="in" filter="strips(downRight)">
                                      <p:cBhvr>
                                        <p:cTn id="43" dur="500"/>
                                        <p:tgtEl>
                                          <p:spTgt spid="11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C4F05FA6-2D60-4536-8BA3-087A3DED4C4F}" type="slidenum">
              <a:rPr lang="en-US" altLang="zh-CN"/>
              <a:pPr/>
              <a:t>30</a:t>
            </a:fld>
            <a:endParaRPr lang="en-US" altLang="zh-CN"/>
          </a:p>
        </p:txBody>
      </p:sp>
      <p:sp>
        <p:nvSpPr>
          <p:cNvPr id="153603" name="Rectangle 3"/>
          <p:cNvSpPr>
            <a:spLocks noGrp="1" noChangeArrowheads="1"/>
          </p:cNvSpPr>
          <p:nvPr>
            <p:ph type="body" idx="1"/>
          </p:nvPr>
        </p:nvSpPr>
        <p:spPr>
          <a:xfrm>
            <a:off x="323850" y="620713"/>
            <a:ext cx="8229600" cy="5505450"/>
          </a:xfrm>
        </p:spPr>
        <p:txBody>
          <a:bodyPr/>
          <a:lstStyle/>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p>
          <a:p>
            <a:pPr algn="ctr">
              <a:lnSpc>
                <a:spcPct val="110000"/>
              </a:lnSpc>
              <a:buClr>
                <a:srgbClr val="FF0000"/>
              </a:buClr>
              <a:buSzPct val="80000"/>
              <a:buFont typeface="Wingdings" pitchFamily="2" charset="2"/>
              <a:buNone/>
            </a:pPr>
            <a:endParaRPr lang="en-US" altLang="zh-CN" sz="3600" b="1" baseline="-25000">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strips(downRight)">
                                      <p:cBhvr>
                                        <p:cTn id="7" dur="10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strips(downRight)">
                                      <p:cBhvr>
                                        <p:cTn id="12" dur="10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strips(downRight)">
                                      <p:cBhvr>
                                        <p:cTn id="17" dur="1000"/>
                                        <p:tgtEl>
                                          <p:spTgt spid="15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3">
                                            <p:txEl>
                                              <p:pRg st="4" end="4"/>
                                            </p:txEl>
                                          </p:spTgt>
                                        </p:tgtEl>
                                        <p:attrNameLst>
                                          <p:attrName>style.visibility</p:attrName>
                                        </p:attrNameLst>
                                      </p:cBhvr>
                                      <p:to>
                                        <p:strVal val="visible"/>
                                      </p:to>
                                    </p:set>
                                    <p:animEffect transition="in" filter="strips(downRight)">
                                      <p:cBhvr>
                                        <p:cTn id="22" dur="1000"/>
                                        <p:tgtEl>
                                          <p:spTgt spid="153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strips(downRight)">
                                      <p:cBhvr>
                                        <p:cTn id="27" dur="1000"/>
                                        <p:tgtEl>
                                          <p:spTgt spid="153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3603">
                                            <p:txEl>
                                              <p:pRg st="6" end="6"/>
                                            </p:txEl>
                                          </p:spTgt>
                                        </p:tgtEl>
                                        <p:attrNameLst>
                                          <p:attrName>style.visibility</p:attrName>
                                        </p:attrNameLst>
                                      </p:cBhvr>
                                      <p:to>
                                        <p:strVal val="visible"/>
                                      </p:to>
                                    </p:set>
                                    <p:animEffect transition="in" filter="strips(downRight)">
                                      <p:cBhvr>
                                        <p:cTn id="32" dur="10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9A7E01D-6E4B-4EE6-861C-BB61ED462554}" type="slidenum">
              <a:rPr lang="en-US" altLang="zh-CN"/>
              <a:pPr/>
              <a:t>31</a:t>
            </a:fld>
            <a:endParaRPr lang="en-US" altLang="zh-CN"/>
          </a:p>
        </p:txBody>
      </p:sp>
      <p:sp>
        <p:nvSpPr>
          <p:cNvPr id="154627" name="Rectangle 3"/>
          <p:cNvSpPr>
            <a:spLocks noGrp="1" noChangeArrowheads="1"/>
          </p:cNvSpPr>
          <p:nvPr>
            <p:ph type="body" idx="1"/>
          </p:nvPr>
        </p:nvSpPr>
        <p:spPr>
          <a:xfrm>
            <a:off x="457200" y="620713"/>
            <a:ext cx="8229600" cy="5616575"/>
          </a:xfrm>
        </p:spPr>
        <p:txBody>
          <a:bodyPr/>
          <a:lstStyle/>
          <a:p>
            <a:pPr marL="609600" indent="-609600" algn="just">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打头的所有排列：</a:t>
            </a:r>
          </a:p>
          <a:p>
            <a:pPr marL="609600" indent="-609600" algn="just">
              <a:lnSpc>
                <a:spcPct val="120000"/>
              </a:lnSpc>
              <a:buFontTx/>
              <a:buNone/>
            </a:pPr>
            <a:r>
              <a:rPr lang="zh-CN" altLang="en-US" sz="3600" b="1">
                <a:effectLst>
                  <a:outerShdw blurRad="38100" dist="38100" dir="2700000" algn="tl">
                    <a:srgbClr val="C0C0C0"/>
                  </a:outerShdw>
                </a:effectLst>
                <a:latin typeface="Times New Roman" pitchFamily="18" charset="0"/>
              </a:rPr>
              <a:t>     在</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中生成的排列均在其内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并对其中每一排列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保持</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使其后继元素从左向右按顺时针方向轮转</a:t>
            </a:r>
            <a:r>
              <a:rPr lang="en-US" altLang="zh-CN" sz="3600" b="1">
                <a:solidFill>
                  <a:srgbClr val="0000FF"/>
                </a:solidFill>
                <a:effectLst>
                  <a:outerShdw blurRad="38100" dist="38100" dir="2700000" algn="tl">
                    <a:srgbClr val="C0C0C0"/>
                  </a:outerShdw>
                </a:effectLst>
                <a:latin typeface="Times New Roman" pitchFamily="18" charset="0"/>
              </a:rPr>
              <a:t>n-(n-3)=3</a:t>
            </a:r>
            <a:r>
              <a:rPr lang="zh-CN" altLang="en-US" sz="3600" b="1">
                <a:effectLst>
                  <a:outerShdw blurRad="38100" dist="38100" dir="2700000" algn="tl">
                    <a:srgbClr val="C0C0C0"/>
                  </a:outerShdw>
                </a:effectLst>
                <a:latin typeface="Times New Roman" pitchFamily="18" charset="0"/>
              </a:rPr>
              <a:t>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共生成</a:t>
            </a:r>
            <a:r>
              <a:rPr lang="en-US" altLang="zh-CN" sz="3600" b="1">
                <a:solidFill>
                  <a:srgbClr val="0000FF"/>
                </a:solidFill>
                <a:effectLst>
                  <a:outerShdw blurRad="38100" dist="38100" dir="2700000" algn="tl">
                    <a:srgbClr val="C0C0C0"/>
                  </a:outerShdw>
                </a:effectLst>
                <a:latin typeface="Times New Roman" pitchFamily="18" charset="0"/>
              </a:rPr>
              <a:t>18</a:t>
            </a:r>
            <a:r>
              <a:rPr lang="zh-CN" altLang="en-US" sz="3600" b="1">
                <a:effectLst>
                  <a:outerShdw blurRad="38100" dist="38100" dir="2700000" algn="tl">
                    <a:srgbClr val="C0C0C0"/>
                  </a:outerShdw>
                </a:effectLst>
                <a:latin typeface="Times New Roman" pitchFamily="18" charset="0"/>
              </a:rPr>
              <a:t>个新排列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中的</a:t>
            </a:r>
            <a:r>
              <a:rPr lang="en-US" altLang="zh-CN" sz="3600" b="1">
                <a:solidFill>
                  <a:srgbClr val="0000FF"/>
                </a:solidFill>
                <a:effectLst>
                  <a:outerShdw blurRad="38100" dist="38100" dir="2700000" algn="tl">
                    <a:srgbClr val="C0C0C0"/>
                  </a:outerShdw>
                </a:effectLst>
                <a:latin typeface="Times New Roman" pitchFamily="18" charset="0"/>
              </a:rPr>
              <a:t>6</a:t>
            </a:r>
            <a:r>
              <a:rPr lang="zh-CN" altLang="en-US" sz="3600" b="1">
                <a:effectLst>
                  <a:outerShdw blurRad="38100" dist="38100" dir="2700000" algn="tl">
                    <a:srgbClr val="C0C0C0"/>
                  </a:outerShdw>
                </a:effectLst>
                <a:latin typeface="Times New Roman" pitchFamily="18" charset="0"/>
              </a:rPr>
              <a:t>个排列共</a:t>
            </a:r>
            <a:r>
              <a:rPr lang="en-US" altLang="zh-CN" sz="3600" b="1">
                <a:solidFill>
                  <a:srgbClr val="0000FF"/>
                </a:solidFill>
                <a:effectLst>
                  <a:outerShdw blurRad="38100" dist="38100" dir="2700000" algn="tl">
                    <a:srgbClr val="C0C0C0"/>
                  </a:outerShdw>
                </a:effectLst>
                <a:latin typeface="Times New Roman" pitchFamily="18" charset="0"/>
              </a:rPr>
              <a:t>24</a:t>
            </a:r>
            <a:r>
              <a:rPr lang="zh-CN" altLang="en-US" sz="3600" b="1">
                <a:effectLst>
                  <a:outerShdw blurRad="38100" dist="38100" dir="2700000" algn="tl">
                    <a:srgbClr val="C0C0C0"/>
                  </a:outerShdw>
                </a:effectLst>
                <a:latin typeface="Times New Roman" pitchFamily="18" charset="0"/>
              </a:rPr>
              <a:t>个排列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省略</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strips(downRight)">
                                      <p:cBhvr>
                                        <p:cTn id="7" dur="500"/>
                                        <p:tgtEl>
                                          <p:spTgt spid="15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strips(downRight)">
                                      <p:cBhvr>
                                        <p:cTn id="12" dur="500"/>
                                        <p:tgtEl>
                                          <p:spTgt spid="154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6347520" y="5813028"/>
            <a:ext cx="2133600" cy="476250"/>
          </a:xfrm>
        </p:spPr>
        <p:txBody>
          <a:bodyPr/>
          <a:lstStyle/>
          <a:p>
            <a:fld id="{12233452-2577-43A2-BAAE-C7989D0759D3}" type="slidenum">
              <a:rPr lang="en-US" altLang="zh-CN"/>
              <a:pPr/>
              <a:t>32</a:t>
            </a:fld>
            <a:endParaRPr lang="en-US" altLang="zh-CN"/>
          </a:p>
        </p:txBody>
      </p:sp>
      <p:sp>
        <p:nvSpPr>
          <p:cNvPr id="158723" name="Rectangle 3"/>
          <p:cNvSpPr>
            <a:spLocks noGrp="1" noChangeArrowheads="1"/>
          </p:cNvSpPr>
          <p:nvPr>
            <p:ph type="body" idx="1"/>
          </p:nvPr>
        </p:nvSpPr>
        <p:spPr>
          <a:xfrm>
            <a:off x="251520" y="-27384"/>
            <a:ext cx="8229600" cy="6048375"/>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  (d) </a:t>
            </a:r>
            <a:r>
              <a:rPr lang="zh-CN" altLang="en-US" sz="3600" b="1">
                <a:effectLst>
                  <a:outerShdw blurRad="38100" dist="38100" dir="2700000" algn="tl">
                    <a:srgbClr val="C0C0C0"/>
                  </a:outerShdw>
                </a:effectLst>
                <a:latin typeface="Times New Roman" pitchFamily="18" charset="0"/>
              </a:rPr>
              <a:t>按照上述方法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依次分别生成以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打头的所有排列为止</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(a) </a:t>
            </a:r>
            <a:r>
              <a:rPr lang="zh-CN" altLang="en-US" sz="3600" b="1">
                <a:effectLst>
                  <a:outerShdw blurRad="38100" dist="38100" dir="2700000" algn="tl">
                    <a:srgbClr val="C0C0C0"/>
                  </a:outerShdw>
                </a:effectLst>
                <a:latin typeface="Times New Roman" pitchFamily="18" charset="0"/>
              </a:rPr>
              <a:t>先将</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 </a:t>
            </a:r>
          </a:p>
          <a:p>
            <a:pPr>
              <a:buFontTx/>
              <a:buNone/>
            </a:pPr>
            <a:r>
              <a:rPr lang="zh-CN" altLang="en-US" sz="3600" b="1">
                <a:effectLst>
                  <a:outerShdw blurRad="38100" dist="38100" dir="2700000" algn="tl">
                    <a:srgbClr val="C0C0C0"/>
                  </a:outerShdw>
                </a:effectLst>
                <a:latin typeface="Times New Roman" pitchFamily="18" charset="0"/>
              </a:rPr>
              <a:t>       右依顺时针方向轮转一次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生成排列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  (b)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a:t>
            </a:r>
          </a:p>
          <a:p>
            <a:pPr>
              <a:buFontTx/>
              <a:buNone/>
            </a:pPr>
            <a:r>
              <a:rPr lang="zh-CN" altLang="en-US" sz="3600" b="1">
                <a:effectLst>
                  <a:outerShdw blurRad="38100" dist="38100" dir="2700000" algn="tl">
                    <a:srgbClr val="C0C0C0"/>
                  </a:outerShdw>
                </a:effectLst>
                <a:latin typeface="Times New Roman" pitchFamily="18" charset="0"/>
              </a:rPr>
              <a:t>      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10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10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10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2" dur="10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27" dur="10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strips(downRight)">
                                      <p:cBhvr>
                                        <p:cTn id="32" dur="10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strips(downRight)">
                                      <p:cBhvr>
                                        <p:cTn id="37" dur="10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strips(downRight)">
                                      <p:cBhvr>
                                        <p:cTn id="42" dur="1000"/>
                                        <p:tgtEl>
                                          <p:spTgt spid="1587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8723">
                                            <p:txEl>
                                              <p:pRg st="8" end="8"/>
                                            </p:txEl>
                                          </p:spTgt>
                                        </p:tgtEl>
                                        <p:attrNameLst>
                                          <p:attrName>style.visibility</p:attrName>
                                        </p:attrNameLst>
                                      </p:cBhvr>
                                      <p:to>
                                        <p:strVal val="visible"/>
                                      </p:to>
                                    </p:set>
                                    <p:animEffect transition="in" filter="strips(downRight)">
                                      <p:cBhvr>
                                        <p:cTn id="47" dur="1000"/>
                                        <p:tgtEl>
                                          <p:spTgt spid="158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6664C05-E4D4-4BB5-8362-FA905FEF0205}" type="slidenum">
              <a:rPr lang="en-US" altLang="zh-CN"/>
              <a:pPr/>
              <a:t>33</a:t>
            </a:fld>
            <a:endParaRPr lang="en-US" altLang="zh-CN"/>
          </a:p>
        </p:txBody>
      </p:sp>
      <p:sp>
        <p:nvSpPr>
          <p:cNvPr id="159747" name="Rectangle 3"/>
          <p:cNvSpPr>
            <a:spLocks noGrp="1" noChangeArrowheads="1"/>
          </p:cNvSpPr>
          <p:nvPr>
            <p:ph type="body" idx="1"/>
          </p:nvPr>
        </p:nvSpPr>
        <p:spPr>
          <a:xfrm>
            <a:off x="457200" y="476250"/>
            <a:ext cx="8229600" cy="5649913"/>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先将基准排列</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从左向右依顺时针方向轮转两次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生成以下排列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依次类推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按同样方法依次生成以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到此整个算法结束</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10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2" dur="10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strips(downRight)">
                                      <p:cBhvr>
                                        <p:cTn id="17" dur="1000"/>
                                        <p:tgtEl>
                                          <p:spTgt spid="15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strips(downRight)">
                                      <p:cBhvr>
                                        <p:cTn id="22" dur="1000"/>
                                        <p:tgtEl>
                                          <p:spTgt spid="15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strips(downRight)">
                                      <p:cBhvr>
                                        <p:cTn id="27" dur="1000"/>
                                        <p:tgtEl>
                                          <p:spTgt spid="15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7ECD82-201D-44D9-9B8A-6A795901E97A}" type="slidenum">
              <a:rPr lang="en-US" altLang="zh-CN"/>
              <a:pPr/>
              <a:t>34</a:t>
            </a:fld>
            <a:endParaRPr lang="en-US" altLang="zh-CN"/>
          </a:p>
        </p:txBody>
      </p:sp>
      <p:sp>
        <p:nvSpPr>
          <p:cNvPr id="212994" name="Text Box 2"/>
          <p:cNvSpPr txBox="1">
            <a:spLocks noChangeArrowheads="1"/>
          </p:cNvSpPr>
          <p:nvPr/>
        </p:nvSpPr>
        <p:spPr bwMode="auto">
          <a:xfrm>
            <a:off x="1187450" y="815975"/>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1234"/>
            </a:pPr>
            <a:r>
              <a:rPr lang="en-US" altLang="zh-CN" sz="3600" b="1">
                <a:effectLst>
                  <a:outerShdw blurRad="38100" dist="38100" dir="2700000" algn="tl">
                    <a:srgbClr val="C0C0C0"/>
                  </a:outerShdw>
                </a:effectLst>
                <a:latin typeface="Times New Roman" pitchFamily="18" charset="0"/>
              </a:rPr>
              <a:t>    1243</a:t>
            </a:r>
          </a:p>
          <a:p>
            <a:pPr>
              <a:buFontTx/>
              <a:buAutoNum type="arabicPlain" startAt="1342"/>
            </a:pPr>
            <a:r>
              <a:rPr lang="en-US" altLang="zh-CN" sz="3600" b="1">
                <a:effectLst>
                  <a:outerShdw blurRad="38100" dist="38100" dir="2700000" algn="tl">
                    <a:srgbClr val="C0C0C0"/>
                  </a:outerShdw>
                </a:effectLst>
                <a:latin typeface="Times New Roman" pitchFamily="18" charset="0"/>
              </a:rPr>
              <a:t>    1432</a:t>
            </a:r>
          </a:p>
          <a:p>
            <a:r>
              <a:rPr lang="en-US" altLang="zh-CN" sz="3600" b="1">
                <a:effectLst>
                  <a:outerShdw blurRad="38100" dist="38100" dir="2700000" algn="tl">
                    <a:srgbClr val="C0C0C0"/>
                  </a:outerShdw>
                </a:effectLst>
                <a:latin typeface="Times New Roman" pitchFamily="18" charset="0"/>
              </a:rPr>
              <a:t>1423    1324</a:t>
            </a:r>
          </a:p>
        </p:txBody>
      </p:sp>
      <p:sp>
        <p:nvSpPr>
          <p:cNvPr id="212995" name="Text Box 3"/>
          <p:cNvSpPr txBox="1">
            <a:spLocks noChangeArrowheads="1"/>
          </p:cNvSpPr>
          <p:nvPr/>
        </p:nvSpPr>
        <p:spPr bwMode="auto">
          <a:xfrm>
            <a:off x="4624388" y="854075"/>
            <a:ext cx="26987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2341"/>
            </a:pPr>
            <a:r>
              <a:rPr lang="en-US" altLang="zh-CN" sz="3600" b="1">
                <a:effectLst>
                  <a:outerShdw blurRad="38100" dist="38100" dir="2700000" algn="tl">
                    <a:srgbClr val="C0C0C0"/>
                  </a:outerShdw>
                </a:effectLst>
                <a:latin typeface="Times New Roman" pitchFamily="18" charset="0"/>
              </a:rPr>
              <a:t>    2314</a:t>
            </a:r>
          </a:p>
          <a:p>
            <a:r>
              <a:rPr lang="en-US" altLang="zh-CN" sz="3600" b="1">
                <a:effectLst>
                  <a:outerShdw blurRad="38100" dist="38100" dir="2700000" algn="tl">
                    <a:srgbClr val="C0C0C0"/>
                  </a:outerShdw>
                </a:effectLst>
                <a:latin typeface="Times New Roman" pitchFamily="18" charset="0"/>
              </a:rPr>
              <a:t>2413    2143</a:t>
            </a:r>
          </a:p>
          <a:p>
            <a:r>
              <a:rPr lang="en-US" altLang="zh-CN" sz="3600" b="1">
                <a:effectLst>
                  <a:outerShdw blurRad="38100" dist="38100" dir="2700000" algn="tl">
                    <a:srgbClr val="C0C0C0"/>
                  </a:outerShdw>
                </a:effectLst>
                <a:latin typeface="Times New Roman" pitchFamily="18" charset="0"/>
              </a:rPr>
              <a:t>2134    2431  </a:t>
            </a:r>
          </a:p>
        </p:txBody>
      </p:sp>
      <p:sp>
        <p:nvSpPr>
          <p:cNvPr id="212996" name="Text Box 4"/>
          <p:cNvSpPr txBox="1">
            <a:spLocks noChangeArrowheads="1"/>
          </p:cNvSpPr>
          <p:nvPr/>
        </p:nvSpPr>
        <p:spPr bwMode="auto">
          <a:xfrm>
            <a:off x="1187450" y="3633788"/>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3412    3421</a:t>
            </a:r>
          </a:p>
          <a:p>
            <a:r>
              <a:rPr lang="en-US" altLang="zh-CN" sz="3600" b="1">
                <a:effectLst>
                  <a:outerShdw blurRad="38100" dist="38100" dir="2700000" algn="tl">
                    <a:srgbClr val="C0C0C0"/>
                  </a:outerShdw>
                </a:effectLst>
                <a:latin typeface="Times New Roman" pitchFamily="18" charset="0"/>
              </a:rPr>
              <a:t>3124    3214</a:t>
            </a:r>
          </a:p>
          <a:p>
            <a:r>
              <a:rPr lang="en-US" altLang="zh-CN" sz="3600" b="1">
                <a:effectLst>
                  <a:outerShdw blurRad="38100" dist="38100" dir="2700000" algn="tl">
                    <a:srgbClr val="C0C0C0"/>
                  </a:outerShdw>
                </a:effectLst>
                <a:latin typeface="Times New Roman" pitchFamily="18" charset="0"/>
              </a:rPr>
              <a:t>3241    3142</a:t>
            </a:r>
          </a:p>
        </p:txBody>
      </p:sp>
      <p:sp>
        <p:nvSpPr>
          <p:cNvPr id="212997" name="Text Box 5"/>
          <p:cNvSpPr txBox="1">
            <a:spLocks noChangeArrowheads="1"/>
          </p:cNvSpPr>
          <p:nvPr/>
        </p:nvSpPr>
        <p:spPr bwMode="auto">
          <a:xfrm>
            <a:off x="4697413" y="3651250"/>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4123    4132</a:t>
            </a:r>
          </a:p>
          <a:p>
            <a:r>
              <a:rPr lang="en-US" altLang="zh-CN" sz="3600" b="1">
                <a:effectLst>
                  <a:outerShdw blurRad="38100" dist="38100" dir="2700000" algn="tl">
                    <a:srgbClr val="C0C0C0"/>
                  </a:outerShdw>
                </a:effectLst>
                <a:latin typeface="Times New Roman" pitchFamily="18" charset="0"/>
              </a:rPr>
              <a:t>4231    4321</a:t>
            </a:r>
          </a:p>
          <a:p>
            <a:r>
              <a:rPr lang="en-US" altLang="zh-CN" sz="3600" b="1">
                <a:effectLst>
                  <a:outerShdw blurRad="38100" dist="38100" dir="2700000" algn="tl">
                    <a:srgbClr val="C0C0C0"/>
                  </a:outerShdw>
                </a:effectLst>
                <a:latin typeface="Times New Roman" pitchFamily="18" charset="0"/>
              </a:rPr>
              <a:t>4312    4213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p:bldP spid="212996" grpId="0"/>
      <p:bldP spid="2129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6"/>
          <p:cNvSpPr>
            <a:spLocks noGrp="1"/>
          </p:cNvSpPr>
          <p:nvPr>
            <p:ph type="sldNum" sz="quarter" idx="12"/>
          </p:nvPr>
        </p:nvSpPr>
        <p:spPr/>
        <p:txBody>
          <a:bodyPr/>
          <a:lstStyle/>
          <a:p>
            <a:fld id="{8CD839C9-5EAD-4080-9DF7-27B3261D5269}" type="slidenum">
              <a:rPr lang="en-US" altLang="zh-CN"/>
              <a:pPr/>
              <a:t>35</a:t>
            </a:fld>
            <a:endParaRPr lang="en-US" altLang="zh-CN"/>
          </a:p>
        </p:txBody>
      </p:sp>
      <p:sp>
        <p:nvSpPr>
          <p:cNvPr id="160770"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二</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组合生成算法</a:t>
            </a:r>
          </a:p>
        </p:txBody>
      </p:sp>
      <p:sp>
        <p:nvSpPr>
          <p:cNvPr id="160771" name="Rectangle 3"/>
          <p:cNvSpPr>
            <a:spLocks noGrp="1" noChangeArrowheads="1"/>
          </p:cNvSpPr>
          <p:nvPr>
            <p:ph type="body" sz="half" idx="1"/>
          </p:nvPr>
        </p:nvSpPr>
        <p:spPr>
          <a:xfrm>
            <a:off x="457200" y="1412875"/>
            <a:ext cx="8218488"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组合的生成要比排列容易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我们将给出组合生成的标准算法</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先观察从</a:t>
            </a:r>
            <a:r>
              <a:rPr lang="en-US" altLang="zh-CN" sz="3600" b="1">
                <a:solidFill>
                  <a:srgbClr val="0000FF"/>
                </a:solidFill>
                <a:effectLst>
                  <a:outerShdw blurRad="38100" dist="38100" dir="2700000" algn="tl">
                    <a:srgbClr val="C0C0C0"/>
                  </a:outerShdw>
                </a:effectLst>
                <a:latin typeface="Times New Roman" pitchFamily="18" charset="0"/>
              </a:rPr>
              <a:t>1,2,…,6</a:t>
            </a:r>
            <a:r>
              <a:rPr lang="zh-CN" altLang="en-US" sz="3600" b="1">
                <a:effectLst>
                  <a:outerShdw blurRad="38100" dist="38100" dir="2700000" algn="tl">
                    <a:srgbClr val="C0C0C0"/>
                  </a:outerShdw>
                </a:effectLst>
                <a:latin typeface="Times New Roman" pitchFamily="18" charset="0"/>
              </a:rPr>
              <a:t>中任意取</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个数的组合</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graphicFrame>
        <p:nvGraphicFramePr>
          <p:cNvPr id="161033" name="Group 265"/>
          <p:cNvGraphicFramePr>
            <a:graphicFrameLocks noGrp="1"/>
          </p:cNvGraphicFramePr>
          <p:nvPr>
            <p:ph sz="half" idx="2"/>
          </p:nvPr>
        </p:nvGraphicFramePr>
        <p:xfrm>
          <a:off x="900113" y="3716338"/>
          <a:ext cx="7489825" cy="2078039"/>
        </p:xfrm>
        <a:graphic>
          <a:graphicData uri="http://schemas.openxmlformats.org/drawingml/2006/table">
            <a:tbl>
              <a:tblPr/>
              <a:tblGrid>
                <a:gridCol w="754062"/>
                <a:gridCol w="744538"/>
                <a:gridCol w="757237"/>
                <a:gridCol w="744538"/>
                <a:gridCol w="754062"/>
                <a:gridCol w="744538"/>
                <a:gridCol w="755650"/>
                <a:gridCol w="746125"/>
                <a:gridCol w="744537"/>
                <a:gridCol w="744538"/>
              </a:tblGrid>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60771">
                                            <p:txEl>
                                              <p:pRg st="0" end="0"/>
                                            </p:txEl>
                                          </p:spTgt>
                                        </p:tgtEl>
                                        <p:attrNameLst>
                                          <p:attrName>style.visibility</p:attrName>
                                        </p:attrNameLst>
                                      </p:cBhvr>
                                      <p:to>
                                        <p:strVal val="visible"/>
                                      </p:to>
                                    </p:set>
                                    <p:animEffect transition="in" filter="strips(downRight)">
                                      <p:cBhvr>
                                        <p:cTn id="11" dur="1000"/>
                                        <p:tgtEl>
                                          <p:spTgt spid="160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0771">
                                            <p:txEl>
                                              <p:pRg st="1" end="1"/>
                                            </p:txEl>
                                          </p:spTgt>
                                        </p:tgtEl>
                                        <p:attrNameLst>
                                          <p:attrName>style.visibility</p:attrName>
                                        </p:attrNameLst>
                                      </p:cBhvr>
                                      <p:to>
                                        <p:strVal val="visible"/>
                                      </p:to>
                                    </p:set>
                                    <p:animEffect transition="in" filter="strips(downRight)">
                                      <p:cBhvr>
                                        <p:cTn id="16" dur="1000"/>
                                        <p:tgtEl>
                                          <p:spTgt spid="160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1033"/>
                                        </p:tgtEl>
                                        <p:attrNameLst>
                                          <p:attrName>style.visibility</p:attrName>
                                        </p:attrNameLst>
                                      </p:cBhvr>
                                      <p:to>
                                        <p:strVal val="visible"/>
                                      </p:to>
                                    </p:set>
                                    <p:animEffect transition="in" filter="blinds(horizontal)">
                                      <p:cBhvr>
                                        <p:cTn id="21" dur="1000"/>
                                        <p:tgtEl>
                                          <p:spTgt spid="16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8F5748-A48C-4FF7-A246-7B9878FBD704}" type="slidenum">
              <a:rPr lang="en-US" altLang="zh-CN"/>
              <a:pPr/>
              <a:t>36</a:t>
            </a:fld>
            <a:endParaRPr lang="en-US" altLang="zh-CN"/>
          </a:p>
        </p:txBody>
      </p:sp>
      <p:sp>
        <p:nvSpPr>
          <p:cNvPr id="161795" name="Rectangle 3"/>
          <p:cNvSpPr>
            <a:spLocks noGrp="1" noChangeArrowheads="1"/>
          </p:cNvSpPr>
          <p:nvPr>
            <p:ph type="body" idx="1"/>
          </p:nvPr>
        </p:nvSpPr>
        <p:spPr>
          <a:xfrm>
            <a:off x="323850" y="692150"/>
            <a:ext cx="8229600" cy="5473700"/>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上述的组合等于按照字典序排列好了</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每个组合</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6.</a:t>
            </a:r>
          </a:p>
          <a:p>
            <a:pPr algn="just">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如果每个数都已经达到最大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那就结束了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如果没有</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就找最右面一个还没有达到最大值的数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给这个数依次分别加</a:t>
            </a:r>
            <a:r>
              <a:rPr lang="en-US" altLang="zh-CN" sz="3600" b="1">
                <a:solidFill>
                  <a:srgbClr val="0000FF"/>
                </a:solidFill>
                <a:effectLst>
                  <a:outerShdw blurRad="38100" dist="38100" dir="2700000" algn="tl">
                    <a:srgbClr val="C0C0C0"/>
                  </a:outerShdw>
                </a:effectLst>
                <a:latin typeface="Times New Roman" pitchFamily="18" charset="0"/>
              </a:rPr>
              <a:t>1,2,…,r-j+1</a:t>
            </a:r>
            <a:r>
              <a:rPr lang="zh-CN" altLang="en-US" sz="3600" b="1">
                <a:effectLst>
                  <a:outerShdw blurRad="38100" dist="38100" dir="2700000" algn="tl">
                    <a:srgbClr val="C0C0C0"/>
                  </a:outerShdw>
                </a:effectLst>
                <a:latin typeface="Times New Roman" pitchFamily="18" charset="0"/>
              </a:rPr>
              <a:t>得到下一个组合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重复这个过程就可以得到整个组合</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strips(downRight)">
                                      <p:cBhvr>
                                        <p:cTn id="7" dur="10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strips(downRight)">
                                      <p:cBhvr>
                                        <p:cTn id="12" dur="10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strips(downRight)">
                                      <p:cBhvr>
                                        <p:cTn id="17" dur="10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strips(downRight)">
                                      <p:cBhvr>
                                        <p:cTn id="22" dur="10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4DBF74B-E389-4C62-B20A-0AA07E8AFED3}" type="slidenum">
              <a:rPr lang="en-US" altLang="zh-CN"/>
              <a:pPr/>
              <a:t>37</a:t>
            </a:fld>
            <a:endParaRPr lang="en-US" altLang="zh-CN"/>
          </a:p>
        </p:txBody>
      </p:sp>
      <p:sp>
        <p:nvSpPr>
          <p:cNvPr id="162819" name="Rectangle 3"/>
          <p:cNvSpPr>
            <a:spLocks noGrp="1" noChangeArrowheads="1"/>
          </p:cNvSpPr>
          <p:nvPr>
            <p:ph type="body" idx="1"/>
          </p:nvPr>
        </p:nvSpPr>
        <p:spPr>
          <a:xfrm>
            <a:off x="468313" y="620713"/>
            <a:ext cx="8229600" cy="5505450"/>
          </a:xfrm>
        </p:spPr>
        <p:txBody>
          <a:bodyPr/>
          <a:lstStyle/>
          <a:p>
            <a:pPr marL="609600" indent="-609600">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设要按字典序决定集合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的全体</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的一个</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组合为</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且</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则它已经是最后一个组合</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不等于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是使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的最大整数</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则按字典序紧跟</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组合是</a:t>
            </a:r>
          </a:p>
          <a:p>
            <a:pPr marL="609600" indent="-609600">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+(r-i+1)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strips(downRigh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strips(downRigh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strips(downRigh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strips(downRight)">
                                      <p:cBhvr>
                                        <p:cTn id="22" dur="500"/>
                                        <p:tgtEl>
                                          <p:spTgt spid="162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Effect transition="in" filter="strips(downRight)">
                                      <p:cBhvr>
                                        <p:cTn id="27" dur="500"/>
                                        <p:tgtEl>
                                          <p:spTgt spid="162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3E1A84E-9D73-42B1-BF6D-2126C6067680}" type="slidenum">
              <a:rPr lang="en-US" altLang="zh-CN"/>
              <a:pPr/>
              <a:t>38</a:t>
            </a:fld>
            <a:endParaRPr lang="en-US" altLang="zh-CN"/>
          </a:p>
        </p:txBody>
      </p:sp>
      <p:sp>
        <p:nvSpPr>
          <p:cNvPr id="174082" name="Rectangle 2"/>
          <p:cNvSpPr>
            <a:spLocks noGrp="1" noChangeArrowheads="1"/>
          </p:cNvSpPr>
          <p:nvPr>
            <p:ph type="body" idx="1"/>
          </p:nvPr>
        </p:nvSpPr>
        <p:spPr>
          <a:xfrm>
            <a:off x="468313" y="620713"/>
            <a:ext cx="8229600" cy="5329237"/>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由这个原理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从一个组合</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到下一个组合的算法可以描述如下</a:t>
            </a:r>
            <a:r>
              <a:rPr lang="en-US" altLang="zh-CN" sz="3600" b="1">
                <a:effectLst>
                  <a:outerShdw blurRad="38100" dist="38100" dir="2700000" algn="tl">
                    <a:srgbClr val="C0C0C0"/>
                  </a:outerShdw>
                </a:effectLst>
                <a:latin typeface="Times New Roman" pitchFamily="18" charset="0"/>
              </a:rPr>
              <a:t>:</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的最大下标</a:t>
            </a:r>
            <a:r>
              <a:rPr lang="en-US" altLang="zh-CN" sz="3600" b="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p>
          <a:p>
            <a:pPr>
              <a:lnSpc>
                <a:spcPct val="120000"/>
              </a:lnSpc>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i=max{j|a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p>
          <a:p>
            <a:pPr>
              <a:lnSpc>
                <a:spcPct val="120000"/>
              </a:lnSpc>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S3.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j-1</a:t>
            </a:r>
            <a:r>
              <a:rPr lang="en-US" altLang="zh-CN" sz="3600" b="1">
                <a:solidFill>
                  <a:srgbClr val="0000FF"/>
                </a:solidFill>
                <a:effectLst>
                  <a:outerShdw blurRad="38100" dist="38100" dir="2700000" algn="tl">
                    <a:srgbClr val="C0C0C0"/>
                  </a:outerShdw>
                </a:effectLst>
                <a:latin typeface="Times New Roman" pitchFamily="18" charset="0"/>
              </a:rPr>
              <a:t>+1, j=i+1, i+2, …, 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strips(downRight)">
                                      <p:cBhvr>
                                        <p:cTn id="7" dur="1000"/>
                                        <p:tgtEl>
                                          <p:spTgt spid="174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082">
                                            <p:txEl>
                                              <p:pRg st="1" end="1"/>
                                            </p:txEl>
                                          </p:spTgt>
                                        </p:tgtEl>
                                        <p:attrNameLst>
                                          <p:attrName>style.visibility</p:attrName>
                                        </p:attrNameLst>
                                      </p:cBhvr>
                                      <p:to>
                                        <p:strVal val="visible"/>
                                      </p:to>
                                    </p:set>
                                    <p:animEffect transition="in" filter="strips(downRight)">
                                      <p:cBhvr>
                                        <p:cTn id="12" dur="1000"/>
                                        <p:tgtEl>
                                          <p:spTgt spid="174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082">
                                            <p:txEl>
                                              <p:pRg st="2" end="2"/>
                                            </p:txEl>
                                          </p:spTgt>
                                        </p:tgtEl>
                                        <p:attrNameLst>
                                          <p:attrName>style.visibility</p:attrName>
                                        </p:attrNameLst>
                                      </p:cBhvr>
                                      <p:to>
                                        <p:strVal val="visible"/>
                                      </p:to>
                                    </p:set>
                                    <p:animEffect transition="in" filter="strips(downRight)">
                                      <p:cBhvr>
                                        <p:cTn id="17" dur="1000"/>
                                        <p:tgtEl>
                                          <p:spTgt spid="174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4082">
                                            <p:txEl>
                                              <p:pRg st="3" end="3"/>
                                            </p:txEl>
                                          </p:spTgt>
                                        </p:tgtEl>
                                        <p:attrNameLst>
                                          <p:attrName>style.visibility</p:attrName>
                                        </p:attrNameLst>
                                      </p:cBhvr>
                                      <p:to>
                                        <p:strVal val="visible"/>
                                      </p:to>
                                    </p:set>
                                    <p:animEffect transition="in" filter="strips(downRight)">
                                      <p:cBhvr>
                                        <p:cTn id="22" dur="1000"/>
                                        <p:tgtEl>
                                          <p:spTgt spid="174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74082">
                                            <p:txEl>
                                              <p:pRg st="4" end="4"/>
                                            </p:txEl>
                                          </p:spTgt>
                                        </p:tgtEl>
                                        <p:attrNameLst>
                                          <p:attrName>style.visibility</p:attrName>
                                        </p:attrNameLst>
                                      </p:cBhvr>
                                      <p:to>
                                        <p:strVal val="visible"/>
                                      </p:to>
                                    </p:set>
                                    <p:animEffect transition="in" filter="strips(downRight)">
                                      <p:cBhvr>
                                        <p:cTn id="27" dur="1000"/>
                                        <p:tgtEl>
                                          <p:spTgt spid="174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B041871-DDAD-4DD1-A8DC-2A2647F0331D}" type="slidenum">
              <a:rPr lang="en-US" altLang="zh-CN"/>
              <a:pPr/>
              <a:t>39</a:t>
            </a:fld>
            <a:endParaRPr lang="en-US" altLang="zh-CN"/>
          </a:p>
        </p:txBody>
      </p:sp>
      <p:sp>
        <p:nvSpPr>
          <p:cNvPr id="167939" name="Rectangle 3"/>
          <p:cNvSpPr>
            <a:spLocks noGrp="1" noChangeArrowheads="1"/>
          </p:cNvSpPr>
          <p:nvPr>
            <p:ph type="body" idx="1"/>
          </p:nvPr>
        </p:nvSpPr>
        <p:spPr>
          <a:xfrm>
            <a:off x="395288" y="765175"/>
            <a:ext cx="8229600" cy="5400675"/>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2.6</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试生成</a:t>
            </a:r>
            <a:r>
              <a:rPr lang="en-US" altLang="zh-CN" sz="3600" b="1">
                <a:solidFill>
                  <a:srgbClr val="FF0000"/>
                </a:solidFill>
                <a:effectLst>
                  <a:outerShdw blurRad="38100" dist="38100" dir="2700000" algn="tl">
                    <a:srgbClr val="C0C0C0"/>
                  </a:outerShdw>
                </a:effectLst>
                <a:latin typeface="Times New Roman" pitchFamily="18" charset="0"/>
              </a:rPr>
              <a:t>S=</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1,2,3,4,5,6,7</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FF00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可以利用上面的算法来生成</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12345, 12346, 12347, 12356, 12357, 12367, 12456, 12457, 12467, 12567, 13456, 13457, 13467, 13567, 14567, 23456, 23457, 23467,  23567, 24567, 34567</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其组合数</a:t>
            </a:r>
            <a:r>
              <a:rPr lang="en-US" altLang="zh-CN" sz="3600" b="1">
                <a:solidFill>
                  <a:srgbClr val="0000FF"/>
                </a:solidFill>
                <a:effectLst>
                  <a:outerShdw blurRad="38100" dist="38100" dir="2700000" algn="tl">
                    <a:srgbClr val="C0C0C0"/>
                  </a:outerShdw>
                </a:effectLst>
                <a:latin typeface="Times New Roman" pitchFamily="18" charset="0"/>
              </a:rPr>
              <a:t>C=(7,5)=21.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trips(downRight)">
                                      <p:cBhvr>
                                        <p:cTn id="7" dur="10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iterate type="wd">
                                    <p:tmPct val="10000"/>
                                  </p:iterate>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strips(downRight)">
                                      <p:cBhvr>
                                        <p:cTn id="12" dur="500"/>
                                        <p:tgtEl>
                                          <p:spTgt spid="167939">
                                            <p:txEl>
                                              <p:pRg st="1" end="1"/>
                                            </p:txEl>
                                          </p:spTgt>
                                        </p:tgtEl>
                                      </p:cBhvr>
                                    </p:animEffect>
                                  </p:childTnLst>
                                </p:cTn>
                              </p:par>
                              <p:par>
                                <p:cTn id="13" presetID="18" presetClass="entr" presetSubtype="6" fill="hold" nodeType="withEffect">
                                  <p:stCondLst>
                                    <p:cond delay="0"/>
                                  </p:stCondLst>
                                  <p:iterate type="wd">
                                    <p:tmPct val="10000"/>
                                  </p:iterate>
                                  <p:childTnLst>
                                    <p:set>
                                      <p:cBhvr>
                                        <p:cTn id="14" dur="1" fill="hold">
                                          <p:stCondLst>
                                            <p:cond delay="0"/>
                                          </p:stCondLst>
                                        </p:cTn>
                                        <p:tgtEl>
                                          <p:spTgt spid="167939">
                                            <p:txEl>
                                              <p:pRg st="2" end="2"/>
                                            </p:txEl>
                                          </p:spTgt>
                                        </p:tgtEl>
                                        <p:attrNameLst>
                                          <p:attrName>style.visibility</p:attrName>
                                        </p:attrNameLst>
                                      </p:cBhvr>
                                      <p:to>
                                        <p:strVal val="visible"/>
                                      </p:to>
                                    </p:set>
                                    <p:animEffect transition="in" filter="strips(downRight)">
                                      <p:cBhvr>
                                        <p:cTn id="15" dur="500"/>
                                        <p:tgtEl>
                                          <p:spTgt spid="167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67939">
                                            <p:txEl>
                                              <p:pRg st="3" end="3"/>
                                            </p:txEl>
                                          </p:spTgt>
                                        </p:tgtEl>
                                        <p:attrNameLst>
                                          <p:attrName>style.visibility</p:attrName>
                                        </p:attrNameLst>
                                      </p:cBhvr>
                                      <p:to>
                                        <p:strVal val="visible"/>
                                      </p:to>
                                    </p:set>
                                    <p:animEffect transition="in" filter="strips(downRight)">
                                      <p:cBhvr>
                                        <p:cTn id="20" dur="500"/>
                                        <p:tgtEl>
                                          <p:spTgt spid="167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0C0F88-BA73-4337-BA6D-ADA02C7C61A4}" type="slidenum">
              <a:rPr lang="en-US" altLang="zh-CN"/>
              <a:pPr/>
              <a:t>4</a:t>
            </a:fld>
            <a:endParaRPr lang="en-US" altLang="zh-CN"/>
          </a:p>
        </p:txBody>
      </p:sp>
      <p:sp>
        <p:nvSpPr>
          <p:cNvPr id="128002"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1. </a:t>
            </a:r>
            <a:r>
              <a:rPr lang="zh-CN" altLang="en-US" sz="4800" b="1">
                <a:solidFill>
                  <a:srgbClr val="FF0000"/>
                </a:solidFill>
                <a:effectLst>
                  <a:outerShdw blurRad="38100" dist="38100" dir="2700000" algn="tl">
                    <a:srgbClr val="C0C0C0"/>
                  </a:outerShdw>
                </a:effectLst>
                <a:latin typeface="Times New Roman" pitchFamily="18" charset="0"/>
              </a:rPr>
              <a:t>序数法 </a:t>
            </a:r>
          </a:p>
        </p:txBody>
      </p:sp>
      <p:sp>
        <p:nvSpPr>
          <p:cNvPr id="128003" name="Rectangle 3"/>
          <p:cNvSpPr>
            <a:spLocks noGrp="1" noChangeArrowheads="1"/>
          </p:cNvSpPr>
          <p:nvPr>
            <p:ph type="body" idx="1"/>
          </p:nvPr>
        </p:nvSpPr>
        <p:spPr>
          <a:xfrm>
            <a:off x="468313" y="1341438"/>
            <a:ext cx="8424862" cy="4924425"/>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序数法基于一一对应概念</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先在</a:t>
            </a:r>
            <a:r>
              <a:rPr lang="zh-CN" altLang="en-US" sz="3600" b="1">
                <a:solidFill>
                  <a:srgbClr val="0000FF"/>
                </a:solidFill>
                <a:effectLst>
                  <a:outerShdw blurRad="38100" dist="38100" dir="2700000" algn="tl">
                    <a:srgbClr val="C0C0C0"/>
                  </a:outerShdw>
                </a:effectLst>
                <a:latin typeface="Times New Roman" pitchFamily="18" charset="0"/>
              </a:rPr>
              <a:t>排列</a:t>
            </a:r>
            <a:r>
              <a:rPr lang="zh-CN" altLang="en-US" sz="3600" b="1">
                <a:effectLst>
                  <a:outerShdw blurRad="38100" dist="38100" dir="2700000" algn="tl">
                    <a:srgbClr val="C0C0C0"/>
                  </a:outerShdw>
                </a:effectLst>
                <a:latin typeface="Times New Roman" pitchFamily="18" charset="0"/>
              </a:rPr>
              <a:t>和一种特殊的</a:t>
            </a:r>
            <a:r>
              <a:rPr lang="zh-CN" altLang="en-US" sz="3600" b="1">
                <a:solidFill>
                  <a:srgbClr val="0000FF"/>
                </a:solidFill>
                <a:effectLst>
                  <a:outerShdw blurRad="38100" dist="38100" dir="2700000" algn="tl">
                    <a:srgbClr val="C0C0C0"/>
                  </a:outerShdw>
                </a:effectLst>
                <a:latin typeface="Times New Roman" pitchFamily="18" charset="0"/>
              </a:rPr>
              <a:t>序列</a:t>
            </a:r>
            <a:r>
              <a:rPr lang="zh-CN" altLang="en-US" sz="3600" b="1">
                <a:effectLst>
                  <a:outerShdw blurRad="38100" dist="38100" dir="2700000" algn="tl">
                    <a:srgbClr val="C0C0C0"/>
                  </a:outerShdw>
                </a:effectLst>
                <a:latin typeface="Times New Roman" pitchFamily="18" charset="0"/>
              </a:rPr>
              <a:t>之间建立 一种一一对应关系</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然后再给出由序列产生排列的方法</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因为序列的产生非常方便</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这样我们就可以得到一种</a:t>
            </a:r>
            <a:r>
              <a:rPr lang="zh-CN" altLang="en-US" sz="3600" b="1">
                <a:solidFill>
                  <a:srgbClr val="0000FF"/>
                </a:solidFill>
                <a:effectLst>
                  <a:outerShdw blurRad="38100" dist="38100" dir="2700000" algn="tl">
                    <a:srgbClr val="C0C0C0"/>
                  </a:outerShdw>
                </a:effectLst>
                <a:latin typeface="Times New Roman" pitchFamily="18" charset="0"/>
              </a:rPr>
              <a:t>利用序列来生成排列的方法</a:t>
            </a:r>
            <a:r>
              <a:rPr lang="en-US" altLang="zh-CN" sz="3600" b="1">
                <a:solidFill>
                  <a:srgbClr val="0000FF"/>
                </a:solidFill>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如何建立这种一一对应</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strips(downRight)">
                                      <p:cBhvr>
                                        <p:cTn id="7" dur="5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strips(downRigh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strips(downRight)">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strips(downRight)">
                                      <p:cBhvr>
                                        <p:cTn id="22" dur="500"/>
                                        <p:tgtEl>
                                          <p:spTgt spid="1280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strips(downRight)">
                                      <p:cBhvr>
                                        <p:cTn id="2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EF7FA2A7-AAEF-4C59-8EAF-0531214D6C55}" type="slidenum">
              <a:rPr lang="en-US" altLang="zh-CN"/>
              <a:pPr/>
              <a:t>5</a:t>
            </a:fld>
            <a:endParaRPr lang="en-US" altLang="zh-CN"/>
          </a:p>
        </p:txBody>
      </p:sp>
      <p:sp>
        <p:nvSpPr>
          <p:cNvPr id="129027" name="Rectangle 3"/>
          <p:cNvSpPr>
            <a:spLocks noGrp="1" noChangeArrowheads="1"/>
          </p:cNvSpPr>
          <p:nvPr>
            <p:ph type="body" sz="half" idx="1"/>
          </p:nvPr>
        </p:nvSpPr>
        <p:spPr>
          <a:xfrm>
            <a:off x="457200" y="620713"/>
            <a:ext cx="7931150" cy="136842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思路类似数的</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effectLst>
                  <a:outerShdw blurRad="38100" dist="38100" dir="2700000" algn="tl">
                    <a:srgbClr val="C0C0C0"/>
                  </a:outerShdw>
                </a:effectLst>
                <a:latin typeface="Times New Roman" pitchFamily="18" charset="0"/>
              </a:rPr>
              <a:t>进制、</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进制和</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进制表示</a:t>
            </a:r>
            <a:r>
              <a:rPr lang="en-US" altLang="zh-CN" sz="3600" b="1">
                <a:effectLst>
                  <a:outerShdw blurRad="38100" dist="38100" dir="2700000" algn="tl">
                    <a:srgbClr val="C0C0C0"/>
                  </a:outerShdw>
                </a:effectLst>
                <a:latin typeface="Times New Roman" pitchFamily="18" charset="0"/>
              </a:rPr>
              <a:t>.</a:t>
            </a:r>
          </a:p>
        </p:txBody>
      </p:sp>
      <p:sp>
        <p:nvSpPr>
          <p:cNvPr id="129029"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28" name="Object 4"/>
          <p:cNvGraphicFramePr>
            <a:graphicFrameLocks noChangeAspect="1"/>
          </p:cNvGraphicFramePr>
          <p:nvPr/>
        </p:nvGraphicFramePr>
        <p:xfrm>
          <a:off x="1908175" y="1776413"/>
          <a:ext cx="4824413" cy="1365250"/>
        </p:xfrm>
        <a:graphic>
          <a:graphicData uri="http://schemas.openxmlformats.org/presentationml/2006/ole">
            <mc:AlternateContent xmlns:mc="http://schemas.openxmlformats.org/markup-compatibility/2006">
              <mc:Choice xmlns:v="urn:schemas-microsoft-com:vml" Requires="v">
                <p:oleObj spid="_x0000_s129110" name="公式" r:id="rId3" imgW="1511300" imgH="431800" progId="Equation.3">
                  <p:embed/>
                </p:oleObj>
              </mc:Choice>
              <mc:Fallback>
                <p:oleObj name="公式" r:id="rId3" imgW="1511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76413"/>
                        <a:ext cx="4824413"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1"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30" name="Object 6"/>
          <p:cNvGraphicFramePr>
            <a:graphicFrameLocks noChangeAspect="1"/>
          </p:cNvGraphicFramePr>
          <p:nvPr/>
        </p:nvGraphicFramePr>
        <p:xfrm>
          <a:off x="1835150" y="3171825"/>
          <a:ext cx="4968875" cy="1481138"/>
        </p:xfrm>
        <a:graphic>
          <a:graphicData uri="http://schemas.openxmlformats.org/presentationml/2006/ole">
            <mc:AlternateContent xmlns:mc="http://schemas.openxmlformats.org/markup-compatibility/2006">
              <mc:Choice xmlns:v="urn:schemas-microsoft-com:vml" Requires="v">
                <p:oleObj spid="_x0000_s129111" name="公式" r:id="rId5" imgW="1435100" imgH="431800" progId="Equation.3">
                  <p:embed/>
                </p:oleObj>
              </mc:Choice>
              <mc:Fallback>
                <p:oleObj name="公式" r:id="rId5" imgW="14351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171825"/>
                        <a:ext cx="4968875" cy="148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8"/>
          <p:cNvGraphicFramePr>
            <a:graphicFrameLocks noGrp="1" noChangeAspect="1"/>
          </p:cNvGraphicFramePr>
          <p:nvPr>
            <p:ph sz="half" idx="2"/>
          </p:nvPr>
        </p:nvGraphicFramePr>
        <p:xfrm>
          <a:off x="1908175" y="4729163"/>
          <a:ext cx="5256213" cy="1363662"/>
        </p:xfrm>
        <a:graphic>
          <a:graphicData uri="http://schemas.openxmlformats.org/presentationml/2006/ole">
            <mc:AlternateContent xmlns:mc="http://schemas.openxmlformats.org/markup-compatibility/2006">
              <mc:Choice xmlns:v="urn:schemas-microsoft-com:vml" Requires="v">
                <p:oleObj spid="_x0000_s129112" name="公式" r:id="rId7" imgW="1663560" imgH="431640" progId="Equation.3">
                  <p:embed/>
                </p:oleObj>
              </mc:Choice>
              <mc:Fallback>
                <p:oleObj name="公式" r:id="rId7" imgW="16635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729163"/>
                        <a:ext cx="5256213"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strips(downRight)">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 calcmode="lin" valueType="num">
                                      <p:cBhvr>
                                        <p:cTn id="12" dur="1000" fill="hold"/>
                                        <p:tgtEl>
                                          <p:spTgt spid="129028"/>
                                        </p:tgtEl>
                                        <p:attrNameLst>
                                          <p:attrName>ppt_w</p:attrName>
                                        </p:attrNameLst>
                                      </p:cBhvr>
                                      <p:tavLst>
                                        <p:tav tm="0">
                                          <p:val>
                                            <p:strVal val="#ppt_w*0.70"/>
                                          </p:val>
                                        </p:tav>
                                        <p:tav tm="100000">
                                          <p:val>
                                            <p:strVal val="#ppt_w"/>
                                          </p:val>
                                        </p:tav>
                                      </p:tavLst>
                                    </p:anim>
                                    <p:anim calcmode="lin" valueType="num">
                                      <p:cBhvr>
                                        <p:cTn id="13" dur="1000" fill="hold"/>
                                        <p:tgtEl>
                                          <p:spTgt spid="129028"/>
                                        </p:tgtEl>
                                        <p:attrNameLst>
                                          <p:attrName>ppt_h</p:attrName>
                                        </p:attrNameLst>
                                      </p:cBhvr>
                                      <p:tavLst>
                                        <p:tav tm="0">
                                          <p:val>
                                            <p:strVal val="#ppt_h"/>
                                          </p:val>
                                        </p:tav>
                                        <p:tav tm="100000">
                                          <p:val>
                                            <p:strVal val="#ppt_h"/>
                                          </p:val>
                                        </p:tav>
                                      </p:tavLst>
                                    </p:anim>
                                    <p:animEffect transition="in" filter="fade">
                                      <p:cBhvr>
                                        <p:cTn id="14" dur="1000"/>
                                        <p:tgtEl>
                                          <p:spTgt spid="12902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29030"/>
                                        </p:tgtEl>
                                        <p:attrNameLst>
                                          <p:attrName>style.visibility</p:attrName>
                                        </p:attrNameLst>
                                      </p:cBhvr>
                                      <p:to>
                                        <p:strVal val="visible"/>
                                      </p:to>
                                    </p:set>
                                    <p:anim calcmode="lin" valueType="num">
                                      <p:cBhvr>
                                        <p:cTn id="19" dur="500" fill="hold"/>
                                        <p:tgtEl>
                                          <p:spTgt spid="129030"/>
                                        </p:tgtEl>
                                        <p:attrNameLst>
                                          <p:attrName>ppt_w</p:attrName>
                                        </p:attrNameLst>
                                      </p:cBhvr>
                                      <p:tavLst>
                                        <p:tav tm="0">
                                          <p:val>
                                            <p:fltVal val="0"/>
                                          </p:val>
                                        </p:tav>
                                        <p:tav tm="100000">
                                          <p:val>
                                            <p:strVal val="#ppt_w"/>
                                          </p:val>
                                        </p:tav>
                                      </p:tavLst>
                                    </p:anim>
                                    <p:anim calcmode="lin" valueType="num">
                                      <p:cBhvr>
                                        <p:cTn id="20" dur="500" fill="hold"/>
                                        <p:tgtEl>
                                          <p:spTgt spid="12903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129032"/>
                                        </p:tgtEl>
                                        <p:attrNameLst>
                                          <p:attrName>style.visibility</p:attrName>
                                        </p:attrNameLst>
                                      </p:cBhvr>
                                      <p:to>
                                        <p:strVal val="visible"/>
                                      </p:to>
                                    </p:set>
                                    <p:anim calcmode="lin" valueType="num">
                                      <p:cBhvr>
                                        <p:cTn id="25" dur="1000" fill="hold"/>
                                        <p:tgtEl>
                                          <p:spTgt spid="129032"/>
                                        </p:tgtEl>
                                        <p:attrNameLst>
                                          <p:attrName>ppt_w</p:attrName>
                                        </p:attrNameLst>
                                      </p:cBhvr>
                                      <p:tavLst>
                                        <p:tav tm="0">
                                          <p:val>
                                            <p:strVal val="#ppt_w*0.70"/>
                                          </p:val>
                                        </p:tav>
                                        <p:tav tm="100000">
                                          <p:val>
                                            <p:strVal val="#ppt_w"/>
                                          </p:val>
                                        </p:tav>
                                      </p:tavLst>
                                    </p:anim>
                                    <p:anim calcmode="lin" valueType="num">
                                      <p:cBhvr>
                                        <p:cTn id="26" dur="1000" fill="hold"/>
                                        <p:tgtEl>
                                          <p:spTgt spid="129032"/>
                                        </p:tgtEl>
                                        <p:attrNameLst>
                                          <p:attrName>ppt_h</p:attrName>
                                        </p:attrNameLst>
                                      </p:cBhvr>
                                      <p:tavLst>
                                        <p:tav tm="0">
                                          <p:val>
                                            <p:strVal val="#ppt_h"/>
                                          </p:val>
                                        </p:tav>
                                        <p:tav tm="100000">
                                          <p:val>
                                            <p:strVal val="#ppt_h"/>
                                          </p:val>
                                        </p:tav>
                                      </p:tavLst>
                                    </p:anim>
                                    <p:animEffect transition="in" filter="fade">
                                      <p:cBhvr>
                                        <p:cTn id="27" dur="10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0F7A6DC-4D3D-472C-B1C8-730F7C9486DE}" type="slidenum">
              <a:rPr lang="en-US" altLang="zh-CN"/>
              <a:pPr/>
              <a:t>6</a:t>
            </a:fld>
            <a:endParaRPr lang="en-US" altLang="zh-CN"/>
          </a:p>
        </p:txBody>
      </p:sp>
      <p:sp>
        <p:nvSpPr>
          <p:cNvPr id="130051" name="Rectangle 3"/>
          <p:cNvSpPr>
            <a:spLocks noGrp="1" noChangeArrowheads="1"/>
          </p:cNvSpPr>
          <p:nvPr>
            <p:ph type="body" idx="1"/>
          </p:nvPr>
        </p:nvSpPr>
        <p:spPr>
          <a:xfrm>
            <a:off x="468313" y="476250"/>
            <a:ext cx="8229600" cy="547211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这相当于自然数与某种序列之间建立了一一对应关系</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可以利用置换来表示整数</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n!=n(n-1)! =(n-1+1)(n-1)!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solidFill>
                  <a:srgbClr val="0000FF"/>
                </a:solidFill>
                <a:effectLst>
                  <a:outerShdw blurRad="38100" dist="38100" dir="2700000" algn="tl">
                    <a:srgbClr val="C0C0C0"/>
                  </a:outerShdw>
                </a:effectLst>
                <a:latin typeface="Times New Roman" pitchFamily="18" charset="0"/>
              </a:rPr>
              <a:t> (n-3)!+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•1!+1</a:t>
            </a:r>
          </a:p>
          <a:p>
            <a:pPr>
              <a:buClr>
                <a:srgbClr val="FF0000"/>
              </a:buClr>
              <a:buSzPct val="80000"/>
              <a:buFont typeface="Wingdings" pitchFamily="2" charset="2"/>
              <a:buNone/>
            </a:pPr>
            <a:endParaRPr lang="en-US" altLang="zh-CN" sz="3600" b="1">
              <a:solidFill>
                <a:srgbClr val="0000FF"/>
              </a:solidFill>
              <a:effectLst>
                <a:outerShdw blurRad="38100" dist="38100" dir="2700000" algn="tl">
                  <a:srgbClr val="C0C0C0"/>
                </a:outerShdw>
              </a:effectLst>
              <a:latin typeface="Times New Roman" pitchFamily="18" charset="0"/>
            </a:endParaRPr>
          </a:p>
        </p:txBody>
      </p:sp>
      <p:sp>
        <p:nvSpPr>
          <p:cNvPr id="1300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strips(downRight)">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strips(downRight)">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strips(downRight)">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strips(downRight)">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strips(downRight)">
                                      <p:cBhvr>
                                        <p:cTn id="37"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CF138CD-3CBF-411D-A0CE-A741A6AB9E40}" type="slidenum">
              <a:rPr lang="en-US" altLang="zh-CN"/>
              <a:pPr/>
              <a:t>7</a:t>
            </a:fld>
            <a:endParaRPr lang="en-US" altLang="zh-CN"/>
          </a:p>
        </p:txBody>
      </p:sp>
      <p:sp>
        <p:nvSpPr>
          <p:cNvPr id="131075" name="Rectangle 3"/>
          <p:cNvSpPr>
            <a:spLocks noGrp="1" noChangeArrowheads="1"/>
          </p:cNvSpPr>
          <p:nvPr>
            <p:ph type="body" idx="1"/>
          </p:nvPr>
        </p:nvSpPr>
        <p:spPr>
          <a:xfrm>
            <a:off x="395288" y="333375"/>
            <a:ext cx="8229600" cy="6264275"/>
          </a:xfrm>
        </p:spPr>
        <p:txBody>
          <a:bodyPr/>
          <a:lstStyle/>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=(n-1)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 +(n-2) </a:t>
            </a:r>
            <a:r>
              <a:rPr lang="en-US" altLang="zh-CN" sz="3600" b="1">
                <a:solidFill>
                  <a:srgbClr val="FF0000"/>
                </a:solidFill>
                <a:effectLst>
                  <a:outerShdw blurRad="38100" dist="38100" dir="2700000" algn="tl">
                    <a:srgbClr val="C0C0C0"/>
                  </a:outerShdw>
                </a:effectLst>
                <a:latin typeface="Times New Roman" pitchFamily="18" charset="0"/>
              </a:rPr>
              <a:t>(n-2)!</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+(n-3)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可以证明</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之间的任何整数</a:t>
            </a:r>
            <a:r>
              <a:rPr lang="en-US" altLang="zh-CN" sz="3600" b="1" i="1">
                <a:solidFill>
                  <a:srgbClr val="0000FF"/>
                </a:solidFill>
                <a:effectLst>
                  <a:outerShdw blurRad="38100" dist="38100" dir="2700000" algn="tl">
                    <a:srgbClr val="C0C0C0"/>
                  </a:outerShdw>
                </a:effectLst>
                <a:latin typeface="Times New Roman" pitchFamily="18" charset="0"/>
              </a:rPr>
              <a:t>m</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都可唯一地表示为</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其中</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i=1,2,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m</a:t>
            </a:r>
            <a:r>
              <a:rPr lang="zh-CN" altLang="en-US" sz="3600" b="1">
                <a:solidFill>
                  <a:srgbClr val="0000FF"/>
                </a:solidFill>
                <a:effectLst>
                  <a:outerShdw blurRad="38100" dist="38100" dir="2700000" algn="tl">
                    <a:srgbClr val="C0C0C0"/>
                  </a:outerShdw>
                </a:effectLst>
                <a:latin typeface="Times New Roman" pitchFamily="18" charset="0"/>
              </a:rPr>
              <a:t>与序列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solidFill>
                  <a:srgbClr val="0000FF"/>
                </a:solidFill>
                <a:effectLst>
                  <a:outerShdw blurRad="38100" dist="38100" dir="2700000" algn="tl">
                    <a:srgbClr val="C0C0C0"/>
                  </a:outerShdw>
                </a:effectLst>
                <a:latin typeface="Times New Roman" pitchFamily="18" charset="0"/>
              </a:rPr>
              <a:t>一一对应</a:t>
            </a:r>
          </a:p>
          <a:p>
            <a:pPr>
              <a:buClr>
                <a:srgbClr val="FF0000"/>
              </a:buClr>
              <a:buSzPct val="80000"/>
              <a:buFont typeface="Wingdings" pitchFamily="2" charset="2"/>
              <a:buChar char="l"/>
            </a:pPr>
            <a:r>
              <a:rPr lang="zh-CN" altLang="en-US" sz="3600" b="1">
                <a:solidFill>
                  <a:srgbClr val="0000FF"/>
                </a:solidFill>
                <a:effectLst>
                  <a:outerShdw blurRad="38100" dist="38100" dir="2700000" algn="tl">
                    <a:srgbClr val="C0C0C0"/>
                  </a:outerShdw>
                </a:effectLst>
                <a:latin typeface="Times New Roman" pitchFamily="18" charset="0"/>
              </a:rPr>
              <a:t>书中有确定这些系数的方法</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例如：</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strips(downRigh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strips(downRigh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strips(downRigh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strips(downRigh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strips(downRight)">
                                      <p:cBhvr>
                                        <p:cTn id="27" dur="500"/>
                                        <p:tgtEl>
                                          <p:spTgt spid="131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strips(downRight)">
                                      <p:cBhvr>
                                        <p:cTn id="32" dur="500"/>
                                        <p:tgtEl>
                                          <p:spTgt spid="131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1075">
                                            <p:txEl>
                                              <p:pRg st="6" end="6"/>
                                            </p:txEl>
                                          </p:spTgt>
                                        </p:tgtEl>
                                        <p:attrNameLst>
                                          <p:attrName>style.visibility</p:attrName>
                                        </p:attrNameLst>
                                      </p:cBhvr>
                                      <p:to>
                                        <p:strVal val="visible"/>
                                      </p:to>
                                    </p:set>
                                    <p:animEffect transition="in" filter="strips(downRight)">
                                      <p:cBhvr>
                                        <p:cTn id="37" dur="500"/>
                                        <p:tgtEl>
                                          <p:spTgt spid="1310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1075">
                                            <p:txEl>
                                              <p:pRg st="7" end="7"/>
                                            </p:txEl>
                                          </p:spTgt>
                                        </p:tgtEl>
                                        <p:attrNameLst>
                                          <p:attrName>style.visibility</p:attrName>
                                        </p:attrNameLst>
                                      </p:cBhvr>
                                      <p:to>
                                        <p:strVal val="visible"/>
                                      </p:to>
                                    </p:set>
                                    <p:animEffect transition="in" filter="strips(downRight)">
                                      <p:cBhvr>
                                        <p:cTn id="42" dur="500"/>
                                        <p:tgtEl>
                                          <p:spTgt spid="1310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1075">
                                            <p:txEl>
                                              <p:pRg st="8" end="8"/>
                                            </p:txEl>
                                          </p:spTgt>
                                        </p:tgtEl>
                                        <p:attrNameLst>
                                          <p:attrName>style.visibility</p:attrName>
                                        </p:attrNameLst>
                                      </p:cBhvr>
                                      <p:to>
                                        <p:strVal val="visible"/>
                                      </p:to>
                                    </p:set>
                                    <p:animEffect transition="in" filter="strips(downRight)">
                                      <p:cBhvr>
                                        <p:cTn id="47" dur="500"/>
                                        <p:tgtEl>
                                          <p:spTgt spid="131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6D2572D-114B-49BC-A9CD-A89A3150B74B}" type="slidenum">
              <a:rPr lang="en-US" altLang="zh-CN"/>
              <a:pPr/>
              <a:t>8</a:t>
            </a:fld>
            <a:endParaRPr lang="en-US" altLang="zh-CN"/>
          </a:p>
        </p:txBody>
      </p:sp>
      <p:sp>
        <p:nvSpPr>
          <p:cNvPr id="132099" name="Rectangle 3"/>
          <p:cNvSpPr>
            <a:spLocks noGrp="1" noChangeArrowheads="1"/>
          </p:cNvSpPr>
          <p:nvPr>
            <p:ph type="body" idx="1"/>
          </p:nvPr>
        </p:nvSpPr>
        <p:spPr>
          <a:xfrm>
            <a:off x="446088" y="404813"/>
            <a:ext cx="8229600" cy="60483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因为满足条件</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i, 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n-1        </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的序列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共有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这恰好与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个整数一</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一对应</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需要建立满足条件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元集合</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全部排列之间的一一对应关系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strips(downRight)">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strips(downRight)">
                                      <p:cBhvr>
                                        <p:cTn id="27" dur="500"/>
                                        <p:tgtEl>
                                          <p:spTgt spid="132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2099">
                                            <p:txEl>
                                              <p:pRg st="5" end="5"/>
                                            </p:txEl>
                                          </p:spTgt>
                                        </p:tgtEl>
                                        <p:attrNameLst>
                                          <p:attrName>style.visibility</p:attrName>
                                        </p:attrNameLst>
                                      </p:cBhvr>
                                      <p:to>
                                        <p:strVal val="visible"/>
                                      </p:to>
                                    </p:set>
                                    <p:animEffect transition="in" filter="strips(downRight)">
                                      <p:cBhvr>
                                        <p:cTn id="32" dur="500"/>
                                        <p:tgtEl>
                                          <p:spTgt spid="132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2099">
                                            <p:txEl>
                                              <p:pRg st="6" end="6"/>
                                            </p:txEl>
                                          </p:spTgt>
                                        </p:tgtEl>
                                        <p:attrNameLst>
                                          <p:attrName>style.visibility</p:attrName>
                                        </p:attrNameLst>
                                      </p:cBhvr>
                                      <p:to>
                                        <p:strVal val="visible"/>
                                      </p:to>
                                    </p:set>
                                    <p:animEffect transition="in" filter="strips(downRight)">
                                      <p:cBhvr>
                                        <p:cTn id="37" dur="500"/>
                                        <p:tgtEl>
                                          <p:spTgt spid="132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2099">
                                            <p:txEl>
                                              <p:pRg st="7" end="7"/>
                                            </p:txEl>
                                          </p:spTgt>
                                        </p:tgtEl>
                                        <p:attrNameLst>
                                          <p:attrName>style.visibility</p:attrName>
                                        </p:attrNameLst>
                                      </p:cBhvr>
                                      <p:to>
                                        <p:strVal val="visible"/>
                                      </p:to>
                                    </p:set>
                                    <p:animEffect transition="in" filter="strips(downRight)">
                                      <p:cBhvr>
                                        <p:cTn id="42" dur="500"/>
                                        <p:tgtEl>
                                          <p:spTgt spid="1320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2099">
                                            <p:txEl>
                                              <p:pRg st="8" end="8"/>
                                            </p:txEl>
                                          </p:spTgt>
                                        </p:tgtEl>
                                        <p:attrNameLst>
                                          <p:attrName>style.visibility</p:attrName>
                                        </p:attrNameLst>
                                      </p:cBhvr>
                                      <p:to>
                                        <p:strVal val="visible"/>
                                      </p:to>
                                    </p:set>
                                    <p:animEffect transition="in" filter="strips(downRight)">
                                      <p:cBhvr>
                                        <p:cTn id="47" dur="500"/>
                                        <p:tgtEl>
                                          <p:spTgt spid="132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12E5CFD-32DB-4F78-9CBE-7E8668A780C2}" type="slidenum">
              <a:rPr lang="en-US" altLang="zh-CN"/>
              <a:pPr/>
              <a:t>9</a:t>
            </a:fld>
            <a:endParaRPr lang="en-US" altLang="zh-CN"/>
          </a:p>
        </p:txBody>
      </p:sp>
      <p:sp>
        <p:nvSpPr>
          <p:cNvPr id="133123" name="Rectangle 3"/>
          <p:cNvSpPr>
            <a:spLocks noGrp="1" noChangeArrowheads="1"/>
          </p:cNvSpPr>
          <p:nvPr>
            <p:ph type="body" idx="1"/>
          </p:nvPr>
        </p:nvSpPr>
        <p:spPr>
          <a:xfrm>
            <a:off x="457200" y="836613"/>
            <a:ext cx="8229600" cy="51847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还需要给出一种办法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由每个满足条件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可生成唯一的一个排列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这样我们就可以产生出所有的排列</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怎么样由一个满足条件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的序列产生一个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如何把</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的一个排列与一个满足条件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的序列建立起直接的关系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strips(downRigh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strips(downRigh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strips(downRigh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strips(downRigh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4648</TotalTime>
  <Words>2768</Words>
  <Application>Microsoft Macintosh PowerPoint</Application>
  <PresentationFormat>全屏显示(4:3)</PresentationFormat>
  <Paragraphs>407</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39</vt:i4>
      </vt:variant>
    </vt:vector>
  </HeadingPairs>
  <TitlesOfParts>
    <vt:vector size="42" baseType="lpstr">
      <vt:lpstr>默认设计模板</vt:lpstr>
      <vt:lpstr>Photo Editor 照片</vt:lpstr>
      <vt:lpstr>公式</vt:lpstr>
      <vt:lpstr>PowerPoint 演示文稿</vt:lpstr>
      <vt:lpstr>第二讲: 排列组合的生成算法</vt:lpstr>
      <vt:lpstr>一. 排列生成算法</vt:lpstr>
      <vt:lpstr>1. 序数法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字典序法</vt:lpstr>
      <vt:lpstr>PowerPoint 演示文稿</vt:lpstr>
      <vt:lpstr>PowerPoint 演示文稿</vt:lpstr>
      <vt:lpstr>PowerPoint 演示文稿</vt:lpstr>
      <vt:lpstr>3. 邻位互换法</vt:lpstr>
      <vt:lpstr>PowerPoint 演示文稿</vt:lpstr>
      <vt:lpstr>PowerPoint 演示文稿</vt:lpstr>
      <vt:lpstr>PowerPoint 演示文稿</vt:lpstr>
      <vt:lpstr>PowerPoint 演示文稿</vt:lpstr>
      <vt:lpstr>PowerPoint 演示文稿</vt:lpstr>
      <vt:lpstr>PowerPoint 演示文稿</vt:lpstr>
      <vt:lpstr>4. 轮转法</vt:lpstr>
      <vt:lpstr>PowerPoint 演示文稿</vt:lpstr>
      <vt:lpstr>PowerPoint 演示文稿</vt:lpstr>
      <vt:lpstr>PowerPoint 演示文稿</vt:lpstr>
      <vt:lpstr>PowerPoint 演示文稿</vt:lpstr>
      <vt:lpstr>PowerPoint 演示文稿</vt:lpstr>
      <vt:lpstr>PowerPoint 演示文稿</vt:lpstr>
      <vt:lpstr>二. 组合生成算法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hli@RUC</dc:creator>
  <cp:lastModifiedBy>昊 李</cp:lastModifiedBy>
  <cp:revision>96</cp:revision>
  <cp:lastPrinted>2013-03-04T08:20:21Z</cp:lastPrinted>
  <dcterms:created xsi:type="dcterms:W3CDTF">2002-09-10T13:28:36Z</dcterms:created>
  <dcterms:modified xsi:type="dcterms:W3CDTF">2017-11-04T10:14:03Z</dcterms:modified>
</cp:coreProperties>
</file>