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ppt/embeddings/oleObject21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392" r:id="rId2"/>
    <p:sldId id="397" r:id="rId3"/>
    <p:sldId id="398" r:id="rId4"/>
    <p:sldId id="399" r:id="rId5"/>
    <p:sldId id="400" r:id="rId6"/>
    <p:sldId id="402" r:id="rId7"/>
    <p:sldId id="403" r:id="rId8"/>
    <p:sldId id="404" r:id="rId9"/>
    <p:sldId id="409" r:id="rId10"/>
    <p:sldId id="412" r:id="rId11"/>
    <p:sldId id="413" r:id="rId12"/>
    <p:sldId id="414" r:id="rId13"/>
    <p:sldId id="415" r:id="rId14"/>
    <p:sldId id="416" r:id="rId15"/>
    <p:sldId id="418" r:id="rId16"/>
    <p:sldId id="417" r:id="rId17"/>
    <p:sldId id="386" r:id="rId18"/>
    <p:sldId id="425" r:id="rId19"/>
    <p:sldId id="426" r:id="rId20"/>
    <p:sldId id="427" r:id="rId21"/>
    <p:sldId id="428" r:id="rId22"/>
    <p:sldId id="429" r:id="rId23"/>
    <p:sldId id="430" r:id="rId24"/>
    <p:sldId id="431" r:id="rId25"/>
    <p:sldId id="432" r:id="rId26"/>
    <p:sldId id="439" r:id="rId27"/>
    <p:sldId id="440" r:id="rId28"/>
    <p:sldId id="441" r:id="rId29"/>
    <p:sldId id="442" r:id="rId30"/>
    <p:sldId id="437" r:id="rId31"/>
    <p:sldId id="438" r:id="rId32"/>
    <p:sldId id="387" r:id="rId33"/>
    <p:sldId id="389" r:id="rId34"/>
    <p:sldId id="423" r:id="rId35"/>
    <p:sldId id="422" r:id="rId36"/>
    <p:sldId id="424" r:id="rId37"/>
  </p:sldIdLst>
  <p:sldSz cx="9144000" cy="6858000" type="screen4x3"/>
  <p:notesSz cx="6797675" cy="9926638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  <a:srgbClr val="0000FF"/>
    <a:srgbClr val="FF0000"/>
    <a:srgbClr val="CC99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208" autoAdjust="0"/>
  </p:normalViewPr>
  <p:slideViewPr>
    <p:cSldViewPr>
      <p:cViewPr varScale="1">
        <p:scale>
          <a:sx n="131" d="100"/>
          <a:sy n="131" d="100"/>
        </p:scale>
        <p:origin x="-112" y="-2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notesMaster" Target="notesMasters/notesMaster1.xml"/><Relationship Id="rId39" Type="http://schemas.openxmlformats.org/officeDocument/2006/relationships/handoutMaster" Target="handoutMasters/handoutMaster1.xml"/><Relationship Id="rId40" Type="http://schemas.openxmlformats.org/officeDocument/2006/relationships/printerSettings" Target="printerSettings/printerSettings1.bin"/><Relationship Id="rId41" Type="http://schemas.openxmlformats.org/officeDocument/2006/relationships/presProps" Target="presProps.xml"/><Relationship Id="rId42" Type="http://schemas.openxmlformats.org/officeDocument/2006/relationships/viewProps" Target="viewProps.xml"/><Relationship Id="rId43" Type="http://schemas.openxmlformats.org/officeDocument/2006/relationships/theme" Target="theme/theme1.xml"/><Relationship Id="rId44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7.xml"/><Relationship Id="rId2" Type="http://schemas.openxmlformats.org/officeDocument/2006/relationships/slide" Target="slides/slide8.xml"/><Relationship Id="rId3" Type="http://schemas.openxmlformats.org/officeDocument/2006/relationships/slide" Target="slides/slide1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Relationship Id="rId2" Type="http://schemas.openxmlformats.org/officeDocument/2006/relationships/image" Target="../media/image22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Relationship Id="rId2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Relationship Id="rId2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4" Type="http://schemas.openxmlformats.org/officeDocument/2006/relationships/image" Target="../media/image13.emf"/><Relationship Id="rId1" Type="http://schemas.openxmlformats.org/officeDocument/2006/relationships/image" Target="../media/image10.emf"/><Relationship Id="rId2" Type="http://schemas.openxmlformats.org/officeDocument/2006/relationships/image" Target="../media/image11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0443" y="0"/>
            <a:ext cx="2945659" cy="49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1239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583"/>
            <a:ext cx="2945659" cy="49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1239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0443" y="9428583"/>
            <a:ext cx="2945659" cy="49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4E6790E-23CA-474A-AF74-312D663131B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715557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3" y="0"/>
            <a:ext cx="2945659" cy="49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1218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218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715153"/>
            <a:ext cx="5438140" cy="4466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218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583"/>
            <a:ext cx="2945659" cy="49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1218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3" y="9428583"/>
            <a:ext cx="2945659" cy="49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6D6545E-B91C-4C2A-9601-81536E72236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54670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0FB203-B3EF-45EE-9736-D3BA6BE56C1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16848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29F256-496E-4E1A-95ED-1A805075D6F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70863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4C73F8-E5D4-4767-B1C4-0EF72843DE7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398560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D0383D1A-EDC6-4A99-B257-ABFD03EAFC6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640584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1EB427A8-EABA-4D01-AD31-0F43ECF2921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61519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F28C02-41FC-4842-AAAE-33228506762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882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5402CD-6430-4BB5-8A56-0912EC2285E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1844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5316CA-05E2-44CB-9C8E-080999DA387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11834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2BE07B-CD5D-498C-AF2B-BC75E4CAD9C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56899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E20702-42A3-470F-8600-065D2816181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60353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80C0F6-7EC6-4DAC-B816-D94FD99383C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53883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14FC8E-BD81-4BA5-A2BA-FD1968E2095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47428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71AE4C-91C1-4654-BD8D-7725569C943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40670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B784008E-76AE-41DF-8D6B-248EB4E4BE5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oleObject" Target="../embeddings/oleObject1.bin"/><Relationship Id="rId5" Type="http://schemas.openxmlformats.org/officeDocument/2006/relationships/image" Target="../media/image1.png"/><Relationship Id="rId6" Type="http://schemas.openxmlformats.org/officeDocument/2006/relationships/image" Target="../media/image3.gif"/><Relationship Id="rId7" Type="http://schemas.openxmlformats.org/officeDocument/2006/relationships/image" Target="../media/image4.jpe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4" Type="http://schemas.openxmlformats.org/officeDocument/2006/relationships/oleObject" Target="../embeddings/oleObject12.bin"/><Relationship Id="rId5" Type="http://schemas.openxmlformats.org/officeDocument/2006/relationships/image" Target="../media/image14.w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4" Type="http://schemas.openxmlformats.org/officeDocument/2006/relationships/image" Target="../media/image17.w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5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4" Type="http://schemas.openxmlformats.org/officeDocument/2006/relationships/image" Target="../media/image18.w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5.wmf"/><Relationship Id="rId5" Type="http://schemas.openxmlformats.org/officeDocument/2006/relationships/oleObject" Target="../embeddings/oleObject4.bin"/><Relationship Id="rId6" Type="http://schemas.openxmlformats.org/officeDocument/2006/relationships/image" Target="../media/image6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4" Type="http://schemas.openxmlformats.org/officeDocument/2006/relationships/image" Target="../media/image19.e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4" Type="http://schemas.openxmlformats.org/officeDocument/2006/relationships/image" Target="../media/image20.e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4" Type="http://schemas.openxmlformats.org/officeDocument/2006/relationships/image" Target="../media/image21.emf"/><Relationship Id="rId5" Type="http://schemas.openxmlformats.org/officeDocument/2006/relationships/oleObject" Target="../embeddings/oleObject18.bin"/><Relationship Id="rId6" Type="http://schemas.openxmlformats.org/officeDocument/2006/relationships/image" Target="../media/image22.e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4" Type="http://schemas.openxmlformats.org/officeDocument/2006/relationships/image" Target="../media/image23.wmf"/><Relationship Id="rId5" Type="http://schemas.openxmlformats.org/officeDocument/2006/relationships/image" Target="../media/image24.png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4" Type="http://schemas.openxmlformats.org/officeDocument/2006/relationships/oleObject" Target="../embeddings/oleObject20.bin"/><Relationship Id="rId5" Type="http://schemas.openxmlformats.org/officeDocument/2006/relationships/image" Target="../media/image25.emf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4" Type="http://schemas.openxmlformats.org/officeDocument/2006/relationships/oleObject" Target="../embeddings/oleObject21.bin"/><Relationship Id="rId5" Type="http://schemas.openxmlformats.org/officeDocument/2006/relationships/image" Target="../media/image27.wmf"/><Relationship Id="rId1" Type="http://schemas.openxmlformats.org/officeDocument/2006/relationships/vmlDrawing" Target="../drawings/vmlDrawing15.v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4" Type="http://schemas.openxmlformats.org/officeDocument/2006/relationships/image" Target="../media/image7.wmf"/><Relationship Id="rId5" Type="http://schemas.openxmlformats.org/officeDocument/2006/relationships/oleObject" Target="../embeddings/oleObject6.bin"/><Relationship Id="rId6" Type="http://schemas.openxmlformats.org/officeDocument/2006/relationships/image" Target="../media/image8.w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4" Type="http://schemas.openxmlformats.org/officeDocument/2006/relationships/image" Target="../media/image9.w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4" Type="http://schemas.openxmlformats.org/officeDocument/2006/relationships/image" Target="../media/image10.emf"/><Relationship Id="rId5" Type="http://schemas.openxmlformats.org/officeDocument/2006/relationships/oleObject" Target="../embeddings/oleObject9.bin"/><Relationship Id="rId6" Type="http://schemas.openxmlformats.org/officeDocument/2006/relationships/image" Target="../media/image11.wmf"/><Relationship Id="rId7" Type="http://schemas.openxmlformats.org/officeDocument/2006/relationships/oleObject" Target="../embeddings/oleObject10.bin"/><Relationship Id="rId8" Type="http://schemas.openxmlformats.org/officeDocument/2006/relationships/image" Target="../media/image12.wmf"/><Relationship Id="rId9" Type="http://schemas.openxmlformats.org/officeDocument/2006/relationships/oleObject" Target="../embeddings/oleObject11.bin"/><Relationship Id="rId10" Type="http://schemas.openxmlformats.org/officeDocument/2006/relationships/image" Target="../media/image13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FD95A-C4EE-451B-BC02-346810BB9AC9}" type="slidenum">
              <a:rPr lang="en-US" altLang="zh-CN"/>
              <a:pPr/>
              <a:t>1</a:t>
            </a:fld>
            <a:endParaRPr lang="en-US" altLang="zh-CN"/>
          </a:p>
        </p:txBody>
      </p:sp>
      <p:pic>
        <p:nvPicPr>
          <p:cNvPr id="184322" name="Picture 2" descr="j014432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-26988"/>
            <a:ext cx="1981200" cy="2378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4323" name="Text Box 3"/>
          <p:cNvSpPr txBox="1">
            <a:spLocks noChangeArrowheads="1"/>
          </p:cNvSpPr>
          <p:nvPr/>
        </p:nvSpPr>
        <p:spPr bwMode="auto">
          <a:xfrm>
            <a:off x="2124075" y="795338"/>
            <a:ext cx="6908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4400" dirty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 </a:t>
            </a:r>
            <a:r>
              <a:rPr kumimoji="1" lang="en-US" altLang="zh-CN" sz="4400" dirty="0" smtClean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《</a:t>
            </a:r>
            <a:r>
              <a:rPr kumimoji="1" lang="zh-CN" altLang="en-US" sz="4400" dirty="0" smtClean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图论与</a:t>
            </a:r>
            <a:r>
              <a:rPr kumimoji="1" lang="zh-CN" altLang="en-US" sz="4400" dirty="0" smtClean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rPr>
              <a:t>组合优化</a:t>
            </a:r>
            <a:r>
              <a:rPr kumimoji="1" lang="en-US" altLang="zh-CN" sz="4400" dirty="0" smtClean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》 </a:t>
            </a:r>
            <a:endParaRPr kumimoji="1" lang="en-US" altLang="zh-CN" sz="4400" dirty="0">
              <a:solidFill>
                <a:srgbClr val="FF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84324" name="Text Box 4"/>
          <p:cNvSpPr txBox="1">
            <a:spLocks noChangeArrowheads="1"/>
          </p:cNvSpPr>
          <p:nvPr/>
        </p:nvSpPr>
        <p:spPr bwMode="auto">
          <a:xfrm>
            <a:off x="2233613" y="1708150"/>
            <a:ext cx="687546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 sz="3600" b="1" dirty="0" smtClean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华文行楷" pitchFamily="2" charset="-122"/>
              </a:rPr>
              <a:t>第三讲</a:t>
            </a:r>
            <a:endParaRPr kumimoji="1" lang="zh-CN" altLang="en-US" sz="3600" b="1" dirty="0">
              <a:solidFill>
                <a:srgbClr val="0033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华文行楷" pitchFamily="2" charset="-122"/>
            </a:endParaRPr>
          </a:p>
        </p:txBody>
      </p:sp>
      <p:sp>
        <p:nvSpPr>
          <p:cNvPr id="184325" name="Text Box 5"/>
          <p:cNvSpPr txBox="1">
            <a:spLocks noChangeArrowheads="1"/>
          </p:cNvSpPr>
          <p:nvPr/>
        </p:nvSpPr>
        <p:spPr bwMode="auto">
          <a:xfrm>
            <a:off x="2130425" y="2708275"/>
            <a:ext cx="690562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kumimoji="1" lang="en-US" altLang="zh-CN" sz="4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 </a:t>
            </a:r>
            <a:r>
              <a:rPr kumimoji="1" lang="zh-CN" altLang="en-US" sz="4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可重组合与组合恒等式</a:t>
            </a:r>
            <a:endParaRPr kumimoji="1" lang="zh-CN" altLang="en-US" sz="4800" b="1" dirty="0">
              <a:effectLst>
                <a:outerShdw blurRad="38100" dist="38100" dir="2700000" algn="tl">
                  <a:srgbClr val="C0C0C0"/>
                </a:outerShdw>
              </a:effectLst>
              <a:latin typeface="华文行楷" pitchFamily="2" charset="-122"/>
              <a:ea typeface="华文行楷" pitchFamily="2" charset="-122"/>
            </a:endParaRPr>
          </a:p>
        </p:txBody>
      </p:sp>
      <p:graphicFrame>
        <p:nvGraphicFramePr>
          <p:cNvPr id="184326" name="Object 6"/>
          <p:cNvGraphicFramePr>
            <a:graphicFrameLocks noChangeAspect="1"/>
          </p:cNvGraphicFramePr>
          <p:nvPr/>
        </p:nvGraphicFramePr>
        <p:xfrm>
          <a:off x="179388" y="4365625"/>
          <a:ext cx="1835150" cy="194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81" name="Photo Editor 照片" r:id="rId4" imgW="6714286" imgH="6942857" progId="MSPhotoEd.3">
                  <p:embed/>
                </p:oleObj>
              </mc:Choice>
              <mc:Fallback>
                <p:oleObj name="Photo Editor 照片" r:id="rId4" imgW="6714286" imgH="6942857" progId="MSPhotoEd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4365625"/>
                        <a:ext cx="1835150" cy="194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107763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27" name="Line 7"/>
          <p:cNvSpPr>
            <a:spLocks noChangeShapeType="1"/>
          </p:cNvSpPr>
          <p:nvPr/>
        </p:nvSpPr>
        <p:spPr bwMode="auto">
          <a:xfrm>
            <a:off x="2051050" y="0"/>
            <a:ext cx="0" cy="6858000"/>
          </a:xfrm>
          <a:prstGeom prst="line">
            <a:avLst/>
          </a:prstGeom>
          <a:noFill/>
          <a:ln w="101600">
            <a:solidFill>
              <a:srgbClr val="6600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328" name="Line 8"/>
          <p:cNvSpPr>
            <a:spLocks noChangeShapeType="1"/>
          </p:cNvSpPr>
          <p:nvPr/>
        </p:nvSpPr>
        <p:spPr bwMode="auto">
          <a:xfrm>
            <a:off x="34925" y="0"/>
            <a:ext cx="0" cy="6858000"/>
          </a:xfrm>
          <a:prstGeom prst="line">
            <a:avLst/>
          </a:prstGeom>
          <a:noFill/>
          <a:ln w="101600">
            <a:solidFill>
              <a:srgbClr val="6600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84329" name="Picture 9" descr="j014432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0" y="4479925"/>
            <a:ext cx="1981200" cy="2378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30" name="Picture 10" descr="j014432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0" y="2130425"/>
            <a:ext cx="1981200" cy="2378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4332" name="Line 12"/>
          <p:cNvSpPr>
            <a:spLocks noChangeShapeType="1"/>
          </p:cNvSpPr>
          <p:nvPr/>
        </p:nvSpPr>
        <p:spPr bwMode="auto">
          <a:xfrm>
            <a:off x="0" y="2420938"/>
            <a:ext cx="9144000" cy="0"/>
          </a:xfrm>
          <a:prstGeom prst="line">
            <a:avLst/>
          </a:prstGeom>
          <a:noFill/>
          <a:ln w="76200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84337" name="Picture 17" descr="j0234687"/>
          <p:cNvPicPr>
            <a:picLocks noChangeAspect="1" noChangeArrowheads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2420938"/>
            <a:ext cx="1873250" cy="1166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1" descr="D:\lihao's lair\RUC\人大校徽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1" y="419492"/>
            <a:ext cx="1981870" cy="202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D0458-4506-41A5-9455-188D3B6ED28D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524000"/>
            <a:ext cx="8215313" cy="4713288"/>
          </a:xfrm>
        </p:spPr>
        <p:txBody>
          <a:bodyPr/>
          <a:lstStyle/>
          <a:p>
            <a:pPr>
              <a:buFontTx/>
              <a:buNone/>
            </a:pP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任给</a:t>
            </a:r>
            <a:r>
              <a:rPr lang="en-US" altLang="en-US" sz="28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  <a:r>
              <a:rPr lang="en-US" alt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  <a:r>
              <a:rPr lang="en-US" altLang="en-US" sz="28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  <a:r>
              <a:rPr lang="en-US" alt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lang="en-US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…</a:t>
            </a:r>
            <a:r>
              <a:rPr lang="en-US" altLang="en-US" sz="28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  <a:r>
              <a:rPr lang="en-US" altLang="en-US" sz="14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r</a:t>
            </a: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∈</a:t>
            </a:r>
            <a:r>
              <a:rPr lang="en-US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C’(n,r),</a:t>
            </a: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　</a:t>
            </a:r>
            <a:r>
              <a:rPr lang="en-US" altLang="en-US" sz="28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  <a:r>
              <a:rPr lang="en-US" alt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 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＜</a:t>
            </a:r>
            <a:r>
              <a:rPr lang="en-US" alt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en-US" altLang="en-US" sz="28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  <a:r>
              <a:rPr lang="en-US" alt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 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＜</a:t>
            </a:r>
            <a:r>
              <a:rPr lang="en-US" alt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en-US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… 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＜</a:t>
            </a:r>
            <a:r>
              <a:rPr lang="en-US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en-US" altLang="en-US" sz="28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  <a:r>
              <a:rPr lang="en-US" altLang="en-US" sz="14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r 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≤</a:t>
            </a:r>
            <a:r>
              <a:rPr lang="en-US" altLang="zh-CN" sz="20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</a:t>
            </a:r>
          </a:p>
          <a:p>
            <a:pPr>
              <a:buFontTx/>
              <a:buNone/>
            </a:pP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且    </a:t>
            </a:r>
            <a:r>
              <a:rPr lang="zh-CN" altLang="en-US" sz="28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en-US" altLang="zh-CN" sz="28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  <a:r>
              <a:rPr lang="en-US" altLang="zh-CN" sz="2800" b="1" i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</a:t>
            </a:r>
            <a:r>
              <a:rPr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+1</a:t>
            </a: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-</a:t>
            </a:r>
            <a:r>
              <a:rPr lang="en-US" altLang="zh-CN" sz="28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  <a:r>
              <a:rPr lang="en-US" altLang="zh-CN" sz="2800" b="1" i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</a:t>
            </a: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≥2,  </a:t>
            </a:r>
            <a:r>
              <a:rPr lang="en-US" altLang="zh-CN" sz="28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=1,2,…,</a:t>
            </a:r>
            <a:r>
              <a:rPr lang="en-US" altLang="zh-CN" sz="28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-1</a:t>
            </a:r>
          </a:p>
          <a:p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与下面的数列对应相减</a:t>
            </a:r>
          </a:p>
          <a:p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0&lt;1&lt;2&lt;…&lt;i-1&lt;…&lt;r-1</a:t>
            </a:r>
          </a:p>
          <a:p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得</a:t>
            </a:r>
            <a:r>
              <a:rPr lang="en-US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≤</a:t>
            </a:r>
            <a:r>
              <a:rPr lang="en-US" altLang="en-US" sz="28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b</a:t>
            </a:r>
            <a:r>
              <a:rPr lang="en-US" alt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 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＜</a:t>
            </a:r>
            <a:r>
              <a:rPr lang="en-US" altLang="en-US" sz="14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en-US" altLang="en-US" sz="28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b</a:t>
            </a:r>
            <a:r>
              <a:rPr lang="en-US" alt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 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＜</a:t>
            </a:r>
            <a:r>
              <a:rPr lang="en-US" alt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en-US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… 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＜</a:t>
            </a:r>
            <a:r>
              <a:rPr lang="en-US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en-US" altLang="en-US" sz="28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b</a:t>
            </a:r>
            <a:r>
              <a:rPr lang="en-US" altLang="en-US" sz="14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r</a:t>
            </a:r>
            <a:r>
              <a:rPr lang="en-US" alt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≤</a:t>
            </a:r>
            <a:r>
              <a:rPr lang="en-US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en-US" altLang="en-US" sz="28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</a:t>
            </a:r>
            <a:r>
              <a:rPr lang="en-US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-</a:t>
            </a:r>
            <a:r>
              <a:rPr lang="en-US" altLang="en-US" sz="28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r</a:t>
            </a:r>
            <a:r>
              <a:rPr lang="en-US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+1</a:t>
            </a: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，其中</a:t>
            </a:r>
            <a:endParaRPr lang="zh-CN" altLang="en-US" sz="2800" b="1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>
              <a:buFontTx/>
              <a:buNone/>
            </a:pP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en-US" altLang="en-US" sz="28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b</a:t>
            </a:r>
            <a:r>
              <a:rPr lang="en-US" altLang="en-US" sz="14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</a:t>
            </a:r>
            <a:r>
              <a:rPr lang="en-US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= </a:t>
            </a:r>
            <a:r>
              <a:rPr lang="en-US" altLang="en-US" sz="28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  <a:r>
              <a:rPr lang="en-US" altLang="en-US" sz="14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</a:t>
            </a:r>
            <a:r>
              <a:rPr lang="en-US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-</a:t>
            </a:r>
            <a:r>
              <a:rPr lang="en-US" altLang="en-US" sz="28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</a:t>
            </a:r>
            <a:r>
              <a:rPr lang="en-US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+1, </a:t>
            </a:r>
            <a:r>
              <a:rPr lang="en-US" altLang="en-US" sz="28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</a:t>
            </a:r>
            <a:r>
              <a:rPr lang="en-US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= 1,2,…,</a:t>
            </a:r>
            <a:r>
              <a:rPr lang="en-US" altLang="en-US" sz="28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r</a:t>
            </a:r>
            <a:r>
              <a:rPr lang="en-US" altLang="zh-CN" sz="28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 b</a:t>
            </a:r>
            <a:r>
              <a:rPr lang="en-US" altLang="zh-CN" sz="2800" b="1" i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</a:t>
            </a:r>
            <a:r>
              <a:rPr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+1</a:t>
            </a: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-</a:t>
            </a:r>
            <a:r>
              <a:rPr lang="en-US" altLang="zh-CN" sz="28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b</a:t>
            </a:r>
            <a:r>
              <a:rPr lang="en-US" altLang="zh-CN" sz="2800" b="1" i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</a:t>
            </a: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≥1</a:t>
            </a:r>
            <a:r>
              <a:rPr lang="en-US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</a:t>
            </a:r>
            <a:endParaRPr lang="en-US" altLang="zh-CN" sz="2800" b="1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>
              <a:buFontTx/>
              <a:buNone/>
            </a:pPr>
            <a:r>
              <a:rPr lang="en-US" altLang="en-US" sz="28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b</a:t>
            </a:r>
            <a:r>
              <a:rPr lang="en-US" alt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  <a:r>
              <a:rPr lang="en-US" altLang="en-US" sz="28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b</a:t>
            </a:r>
            <a:r>
              <a:rPr lang="en-US" alt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lang="en-US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…</a:t>
            </a:r>
            <a:r>
              <a:rPr lang="en-US" altLang="en-US" sz="28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b</a:t>
            </a:r>
            <a:r>
              <a:rPr lang="en-US" altLang="en-US" sz="14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r</a:t>
            </a: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∈</a:t>
            </a:r>
            <a:r>
              <a:rPr lang="en-US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C(n-r+1,r)</a:t>
            </a:r>
            <a:endParaRPr lang="en-US" altLang="zh-CN" sz="2800" b="1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>
              <a:buFontTx/>
              <a:buNone/>
            </a:pP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令</a:t>
            </a:r>
            <a:r>
              <a:rPr lang="en-US" altLang="en-US" sz="28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f</a:t>
            </a: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：</a:t>
            </a:r>
            <a:r>
              <a:rPr lang="en-US" altLang="en-US" sz="28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  <a:r>
              <a:rPr lang="en-US" alt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  <a:r>
              <a:rPr lang="en-US" altLang="en-US" sz="28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  <a:r>
              <a:rPr lang="en-US" alt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lang="en-US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…</a:t>
            </a:r>
            <a:r>
              <a:rPr lang="en-US" altLang="en-US" sz="28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  <a:r>
              <a:rPr lang="en-US" altLang="en-US" sz="14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r</a:t>
            </a: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→</a:t>
            </a:r>
            <a:r>
              <a:rPr lang="en-US" altLang="en-US" sz="28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b</a:t>
            </a:r>
            <a:r>
              <a:rPr lang="en-US" alt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  <a:r>
              <a:rPr lang="en-US" altLang="en-US" sz="28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b</a:t>
            </a:r>
            <a:r>
              <a:rPr lang="en-US" alt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lang="en-US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…</a:t>
            </a:r>
            <a:r>
              <a:rPr lang="en-US" altLang="en-US" sz="28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b</a:t>
            </a:r>
            <a:r>
              <a:rPr lang="en-US" altLang="en-US" sz="14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r</a:t>
            </a:r>
            <a:endParaRPr lang="en-US" altLang="en-US" sz="2800" b="1" i="1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>
              <a:buFontTx/>
              <a:buNone/>
            </a:pP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　　　　　</a:t>
            </a:r>
            <a:r>
              <a:rPr lang="en-US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C’(n,r) = C( n-r+1,r)</a:t>
            </a:r>
            <a:endParaRPr lang="en-US" altLang="zh-CN" sz="2800" b="1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204805" name="Rectangle 5"/>
          <p:cNvSpPr>
            <a:spLocks noGrp="1" noChangeArrowheads="1"/>
          </p:cNvSpPr>
          <p:nvPr>
            <p:ph type="title"/>
          </p:nvPr>
        </p:nvSpPr>
        <p:spPr>
          <a:xfrm>
            <a:off x="255588" y="125413"/>
            <a:ext cx="7772400" cy="1143000"/>
          </a:xfrm>
          <a:noFill/>
          <a:ln/>
        </p:spPr>
        <p:txBody>
          <a:bodyPr/>
          <a:lstStyle/>
          <a:p>
            <a:pPr algn="l"/>
            <a:r>
              <a:rPr lang="zh-CN" altLang="en-US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定理</a:t>
            </a:r>
            <a:r>
              <a:rPr lang="en-US" altLang="zh-CN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1.4</a:t>
            </a:r>
            <a:r>
              <a:rPr lang="zh-CN" altLang="en-US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的证明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4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4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4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4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4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4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4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4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4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4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48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48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048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048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048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048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03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94605-DAE6-4562-A3C8-E0E9007763E6}" type="slidenum">
              <a:rPr lang="en-US" altLang="zh-CN"/>
              <a:pPr/>
              <a:t>11</a:t>
            </a:fld>
            <a:endParaRPr lang="en-US" altLang="zh-CN"/>
          </a:p>
        </p:txBody>
      </p:sp>
      <p:pic>
        <p:nvPicPr>
          <p:cNvPr id="2068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175" y="288925"/>
            <a:ext cx="4752975" cy="3646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6853" name="Text Box 5"/>
          <p:cNvSpPr txBox="1">
            <a:spLocks noChangeArrowheads="1"/>
          </p:cNvSpPr>
          <p:nvPr/>
        </p:nvSpPr>
        <p:spPr bwMode="auto">
          <a:xfrm>
            <a:off x="592138" y="482600"/>
            <a:ext cx="2732087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组合恒等式</a:t>
            </a:r>
          </a:p>
        </p:txBody>
      </p:sp>
      <p:sp>
        <p:nvSpPr>
          <p:cNvPr id="206854" name="Text Box 6"/>
          <p:cNvSpPr txBox="1">
            <a:spLocks noChangeArrowheads="1"/>
          </p:cNvSpPr>
          <p:nvPr/>
        </p:nvSpPr>
        <p:spPr bwMode="auto">
          <a:xfrm>
            <a:off x="323850" y="1803400"/>
            <a:ext cx="4144963" cy="155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/>
              <a:t>  </a:t>
            </a:r>
            <a:r>
              <a:rPr lang="zh-CN" altLang="en-US" sz="3200" b="1"/>
              <a:t>如图，求从</a:t>
            </a:r>
            <a:r>
              <a:rPr lang="en-US" altLang="zh-CN" sz="3200" b="1">
                <a:latin typeface="Times New Roman" pitchFamily="18" charset="0"/>
              </a:rPr>
              <a:t>(0, 0)</a:t>
            </a:r>
            <a:r>
              <a:rPr lang="zh-CN" altLang="en-US" sz="3200" b="1"/>
              <a:t>点到</a:t>
            </a:r>
          </a:p>
          <a:p>
            <a:r>
              <a:rPr lang="en-US" altLang="zh-CN" sz="3200" b="1">
                <a:latin typeface="Times New Roman" pitchFamily="18" charset="0"/>
              </a:rPr>
              <a:t>(</a:t>
            </a:r>
            <a:r>
              <a:rPr lang="en-US" altLang="zh-CN" sz="3200" b="1" i="1">
                <a:latin typeface="Times New Roman" pitchFamily="18" charset="0"/>
              </a:rPr>
              <a:t>m</a:t>
            </a:r>
            <a:r>
              <a:rPr lang="en-US" altLang="zh-CN" sz="3200" b="1">
                <a:latin typeface="Times New Roman" pitchFamily="18" charset="0"/>
              </a:rPr>
              <a:t>, </a:t>
            </a:r>
            <a:r>
              <a:rPr lang="en-US" altLang="zh-CN" sz="3200" b="1" i="1">
                <a:latin typeface="Times New Roman" pitchFamily="18" charset="0"/>
              </a:rPr>
              <a:t>n</a:t>
            </a:r>
            <a:r>
              <a:rPr lang="en-US" altLang="zh-CN" sz="3200" b="1">
                <a:latin typeface="Times New Roman" pitchFamily="18" charset="0"/>
              </a:rPr>
              <a:t>)</a:t>
            </a:r>
            <a:r>
              <a:rPr lang="zh-CN" altLang="en-US" sz="3200" b="1"/>
              <a:t>点、沿格子线走</a:t>
            </a:r>
          </a:p>
          <a:p>
            <a:r>
              <a:rPr lang="zh-CN" altLang="en-US" sz="3200" b="1"/>
              <a:t>的最短路径数</a:t>
            </a:r>
            <a:r>
              <a:rPr lang="en-US" altLang="zh-CN" sz="3200" b="1">
                <a:latin typeface="Times New Roman" pitchFamily="18" charset="0"/>
              </a:rPr>
              <a:t>N</a:t>
            </a:r>
            <a:r>
              <a:rPr lang="zh-CN" altLang="en-US" sz="3200" b="1"/>
              <a:t>。</a:t>
            </a:r>
          </a:p>
        </p:txBody>
      </p:sp>
      <p:sp>
        <p:nvSpPr>
          <p:cNvPr id="206855" name="Text Box 7"/>
          <p:cNvSpPr txBox="1">
            <a:spLocks noChangeArrowheads="1"/>
          </p:cNvSpPr>
          <p:nvPr/>
        </p:nvSpPr>
        <p:spPr bwMode="auto">
          <a:xfrm>
            <a:off x="323850" y="3860800"/>
            <a:ext cx="5616575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/>
              <a:t>   </a:t>
            </a:r>
            <a:r>
              <a:rPr lang="zh-CN" altLang="en-US" sz="3200" b="1"/>
              <a:t>一条到达点</a:t>
            </a:r>
            <a:r>
              <a:rPr lang="en-US" altLang="zh-CN" sz="3200" b="1">
                <a:latin typeface="Times New Roman" pitchFamily="18" charset="0"/>
              </a:rPr>
              <a:t>(</a:t>
            </a:r>
            <a:r>
              <a:rPr lang="en-US" altLang="zh-CN" sz="3200" b="1" i="1">
                <a:latin typeface="Times New Roman" pitchFamily="18" charset="0"/>
              </a:rPr>
              <a:t>m</a:t>
            </a:r>
            <a:r>
              <a:rPr lang="en-US" altLang="zh-CN" sz="3200" b="1">
                <a:latin typeface="Times New Roman" pitchFamily="18" charset="0"/>
              </a:rPr>
              <a:t>, </a:t>
            </a:r>
            <a:r>
              <a:rPr lang="en-US" altLang="zh-CN" sz="3200" b="1" i="1">
                <a:latin typeface="Times New Roman" pitchFamily="18" charset="0"/>
              </a:rPr>
              <a:t>n</a:t>
            </a:r>
            <a:r>
              <a:rPr lang="en-US" altLang="zh-CN" sz="3200" b="1">
                <a:latin typeface="Times New Roman" pitchFamily="18" charset="0"/>
              </a:rPr>
              <a:t>)</a:t>
            </a:r>
            <a:r>
              <a:rPr lang="zh-CN" altLang="en-US" sz="3200" b="1"/>
              <a:t>的路径对应</a:t>
            </a:r>
          </a:p>
          <a:p>
            <a:r>
              <a:rPr lang="zh-CN" altLang="en-US" sz="3200" b="1"/>
              <a:t>一个由</a:t>
            </a:r>
            <a:r>
              <a:rPr lang="en-US" altLang="zh-CN" sz="3200" b="1" i="1">
                <a:latin typeface="Times New Roman" pitchFamily="18" charset="0"/>
              </a:rPr>
              <a:t>m</a:t>
            </a:r>
            <a:r>
              <a:rPr lang="zh-CN" altLang="en-US" sz="3200" b="1"/>
              <a:t>个</a:t>
            </a:r>
            <a:r>
              <a:rPr lang="en-US" altLang="zh-CN" sz="3200" b="1" i="1">
                <a:latin typeface="Times New Roman" pitchFamily="18" charset="0"/>
              </a:rPr>
              <a:t>x</a:t>
            </a:r>
            <a:r>
              <a:rPr lang="zh-CN" altLang="en-US" sz="3200" b="1"/>
              <a:t>，</a:t>
            </a:r>
            <a:r>
              <a:rPr lang="en-US" altLang="zh-CN" sz="3200" b="1" i="1">
                <a:latin typeface="Times New Roman" pitchFamily="18" charset="0"/>
              </a:rPr>
              <a:t>n</a:t>
            </a:r>
            <a:r>
              <a:rPr lang="zh-CN" altLang="en-US" sz="3200" b="1"/>
              <a:t>个</a:t>
            </a:r>
            <a:r>
              <a:rPr lang="en-US" altLang="zh-CN" sz="3200" b="1" i="1">
                <a:latin typeface="Times New Roman" pitchFamily="18" charset="0"/>
              </a:rPr>
              <a:t>y</a:t>
            </a:r>
            <a:r>
              <a:rPr lang="zh-CN" altLang="en-US" sz="3200" b="1"/>
              <a:t>组成的排列</a:t>
            </a:r>
          </a:p>
        </p:txBody>
      </p:sp>
      <p:sp>
        <p:nvSpPr>
          <p:cNvPr id="206856" name="Text Box 8"/>
          <p:cNvSpPr txBox="1">
            <a:spLocks noChangeArrowheads="1"/>
          </p:cNvSpPr>
          <p:nvPr/>
        </p:nvSpPr>
        <p:spPr bwMode="auto">
          <a:xfrm>
            <a:off x="1116013" y="4941888"/>
            <a:ext cx="56959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 i="1">
                <a:latin typeface="Times New Roman" pitchFamily="18" charset="0"/>
              </a:rPr>
              <a:t>x x x y y x y x x y y x x y y x x x y</a:t>
            </a:r>
          </a:p>
        </p:txBody>
      </p:sp>
      <p:sp>
        <p:nvSpPr>
          <p:cNvPr id="206857" name="Line 9"/>
          <p:cNvSpPr>
            <a:spLocks noChangeShapeType="1"/>
          </p:cNvSpPr>
          <p:nvPr/>
        </p:nvSpPr>
        <p:spPr bwMode="auto">
          <a:xfrm>
            <a:off x="4643438" y="3573463"/>
            <a:ext cx="288925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6858" name="Line 10"/>
          <p:cNvSpPr>
            <a:spLocks noChangeShapeType="1"/>
          </p:cNvSpPr>
          <p:nvPr/>
        </p:nvSpPr>
        <p:spPr bwMode="auto">
          <a:xfrm>
            <a:off x="4932363" y="3573463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6859" name="Line 11"/>
          <p:cNvSpPr>
            <a:spLocks noChangeShapeType="1"/>
          </p:cNvSpPr>
          <p:nvPr/>
        </p:nvSpPr>
        <p:spPr bwMode="auto">
          <a:xfrm>
            <a:off x="4932363" y="3573463"/>
            <a:ext cx="360362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6860" name="Line 12"/>
          <p:cNvSpPr>
            <a:spLocks noChangeShapeType="1"/>
          </p:cNvSpPr>
          <p:nvPr/>
        </p:nvSpPr>
        <p:spPr bwMode="auto">
          <a:xfrm>
            <a:off x="5292725" y="3573463"/>
            <a:ext cx="287338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6861" name="Line 13"/>
          <p:cNvSpPr>
            <a:spLocks noChangeShapeType="1"/>
          </p:cNvSpPr>
          <p:nvPr/>
        </p:nvSpPr>
        <p:spPr bwMode="auto">
          <a:xfrm>
            <a:off x="5580063" y="3284538"/>
            <a:ext cx="0" cy="28892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6862" name="Line 14"/>
          <p:cNvSpPr>
            <a:spLocks noChangeShapeType="1"/>
          </p:cNvSpPr>
          <p:nvPr/>
        </p:nvSpPr>
        <p:spPr bwMode="auto">
          <a:xfrm>
            <a:off x="5580063" y="2924175"/>
            <a:ext cx="0" cy="360363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6863" name="Line 15"/>
          <p:cNvSpPr>
            <a:spLocks noChangeShapeType="1"/>
          </p:cNvSpPr>
          <p:nvPr/>
        </p:nvSpPr>
        <p:spPr bwMode="auto">
          <a:xfrm>
            <a:off x="5580063" y="2924175"/>
            <a:ext cx="360362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6864" name="Line 16"/>
          <p:cNvSpPr>
            <a:spLocks noChangeShapeType="1"/>
          </p:cNvSpPr>
          <p:nvPr/>
        </p:nvSpPr>
        <p:spPr bwMode="auto">
          <a:xfrm>
            <a:off x="5918200" y="2636838"/>
            <a:ext cx="0" cy="287337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6865" name="Line 17"/>
          <p:cNvSpPr>
            <a:spLocks noChangeShapeType="1"/>
          </p:cNvSpPr>
          <p:nvPr/>
        </p:nvSpPr>
        <p:spPr bwMode="auto">
          <a:xfrm>
            <a:off x="5940425" y="2636838"/>
            <a:ext cx="287338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6866" name="Line 18"/>
          <p:cNvSpPr>
            <a:spLocks noChangeShapeType="1"/>
          </p:cNvSpPr>
          <p:nvPr/>
        </p:nvSpPr>
        <p:spPr bwMode="auto">
          <a:xfrm>
            <a:off x="6227763" y="2636838"/>
            <a:ext cx="288925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6867" name="Line 19"/>
          <p:cNvSpPr>
            <a:spLocks noChangeShapeType="1"/>
          </p:cNvSpPr>
          <p:nvPr/>
        </p:nvSpPr>
        <p:spPr bwMode="auto">
          <a:xfrm>
            <a:off x="6527800" y="2349500"/>
            <a:ext cx="0" cy="287338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6868" name="Line 20"/>
          <p:cNvSpPr>
            <a:spLocks noChangeShapeType="1"/>
          </p:cNvSpPr>
          <p:nvPr/>
        </p:nvSpPr>
        <p:spPr bwMode="auto">
          <a:xfrm>
            <a:off x="6527800" y="1989138"/>
            <a:ext cx="0" cy="360362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6869" name="Line 21"/>
          <p:cNvSpPr>
            <a:spLocks noChangeShapeType="1"/>
          </p:cNvSpPr>
          <p:nvPr/>
        </p:nvSpPr>
        <p:spPr bwMode="auto">
          <a:xfrm>
            <a:off x="6516688" y="1989138"/>
            <a:ext cx="360362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6870" name="Line 22"/>
          <p:cNvSpPr>
            <a:spLocks noChangeShapeType="1"/>
          </p:cNvSpPr>
          <p:nvPr/>
        </p:nvSpPr>
        <p:spPr bwMode="auto">
          <a:xfrm>
            <a:off x="6877050" y="1989138"/>
            <a:ext cx="287338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6871" name="Line 23"/>
          <p:cNvSpPr>
            <a:spLocks noChangeShapeType="1"/>
          </p:cNvSpPr>
          <p:nvPr/>
        </p:nvSpPr>
        <p:spPr bwMode="auto">
          <a:xfrm>
            <a:off x="7164388" y="1700213"/>
            <a:ext cx="0" cy="28892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6872" name="Line 24"/>
          <p:cNvSpPr>
            <a:spLocks noChangeShapeType="1"/>
          </p:cNvSpPr>
          <p:nvPr/>
        </p:nvSpPr>
        <p:spPr bwMode="auto">
          <a:xfrm>
            <a:off x="7164388" y="1352550"/>
            <a:ext cx="0" cy="35877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6873" name="Line 25"/>
          <p:cNvSpPr>
            <a:spLocks noChangeShapeType="1"/>
          </p:cNvSpPr>
          <p:nvPr/>
        </p:nvSpPr>
        <p:spPr bwMode="auto">
          <a:xfrm>
            <a:off x="7164388" y="1363663"/>
            <a:ext cx="360362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6874" name="Line 26"/>
          <p:cNvSpPr>
            <a:spLocks noChangeShapeType="1"/>
          </p:cNvSpPr>
          <p:nvPr/>
        </p:nvSpPr>
        <p:spPr bwMode="auto">
          <a:xfrm>
            <a:off x="7524750" y="1363663"/>
            <a:ext cx="287338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6875" name="Line 27"/>
          <p:cNvSpPr>
            <a:spLocks noChangeShapeType="1"/>
          </p:cNvSpPr>
          <p:nvPr/>
        </p:nvSpPr>
        <p:spPr bwMode="auto">
          <a:xfrm>
            <a:off x="7812088" y="1363663"/>
            <a:ext cx="288925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6876" name="Line 28"/>
          <p:cNvSpPr>
            <a:spLocks noChangeShapeType="1"/>
          </p:cNvSpPr>
          <p:nvPr/>
        </p:nvSpPr>
        <p:spPr bwMode="auto">
          <a:xfrm>
            <a:off x="8112125" y="1052513"/>
            <a:ext cx="0" cy="28892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06878" name="Object 30"/>
          <p:cNvGraphicFramePr>
            <a:graphicFrameLocks noChangeAspect="1"/>
          </p:cNvGraphicFramePr>
          <p:nvPr/>
        </p:nvGraphicFramePr>
        <p:xfrm>
          <a:off x="2124075" y="5562600"/>
          <a:ext cx="4464050" cy="1023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922" name="公式" r:id="rId4" imgW="1714320" imgH="393480" progId="Equation.3">
                  <p:embed/>
                </p:oleObj>
              </mc:Choice>
              <mc:Fallback>
                <p:oleObj name="公式" r:id="rId4" imgW="1714320" imgH="39348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5562600"/>
                        <a:ext cx="4464050" cy="1023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854" grpId="0"/>
      <p:bldP spid="206855" grpId="0"/>
      <p:bldP spid="206856" grpId="0"/>
      <p:bldP spid="206857" grpId="0" animBg="1"/>
      <p:bldP spid="206859" grpId="0" animBg="1"/>
      <p:bldP spid="206860" grpId="0" animBg="1"/>
      <p:bldP spid="206861" grpId="0" animBg="1"/>
      <p:bldP spid="206862" grpId="0" animBg="1"/>
      <p:bldP spid="206863" grpId="0" animBg="1"/>
      <p:bldP spid="206864" grpId="0" animBg="1"/>
      <p:bldP spid="206865" grpId="0" animBg="1"/>
      <p:bldP spid="206866" grpId="0" animBg="1"/>
      <p:bldP spid="206867" grpId="0" animBg="1"/>
      <p:bldP spid="206868" grpId="0" animBg="1"/>
      <p:bldP spid="206869" grpId="0" animBg="1"/>
      <p:bldP spid="206870" grpId="0" animBg="1"/>
      <p:bldP spid="206871" grpId="0" animBg="1"/>
      <p:bldP spid="206872" grpId="0" animBg="1"/>
      <p:bldP spid="206873" grpId="0" animBg="1"/>
      <p:bldP spid="206874" grpId="0" animBg="1"/>
      <p:bldP spid="206875" grpId="0" animBg="1"/>
      <p:bldP spid="20687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DA830-8B21-47EF-915E-E59EE06303E0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207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若干组合</a:t>
            </a:r>
            <a:r>
              <a:rPr lang="zh-CN" altLang="en-US" sz="4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等式</a:t>
            </a:r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  <a:buFontTx/>
              <a:buNone/>
            </a:pPr>
            <a:r>
              <a:rPr lang="en-US" altLang="zh-CN" sz="36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(1)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C(n,r)=C(n,n-r)</a:t>
            </a:r>
            <a:r>
              <a:rPr lang="en-US" altLang="zh-CN" sz="36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zh-CN" sz="36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(2)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C(n,k)=C(n-1,k)+C(n-1,k-1)</a:t>
            </a:r>
            <a:r>
              <a:rPr lang="en-US" altLang="zh-CN" sz="36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zh-CN" altLang="en-US" sz="36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证明</a:t>
            </a:r>
            <a:r>
              <a:rPr lang="en-US" altLang="zh-CN" sz="36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  <a:r>
              <a:rPr lang="zh-CN" altLang="en-US" sz="36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：</a:t>
            </a:r>
            <a:r>
              <a:rPr lang="zh-CN" altLang="en-US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从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{1,2,…,</a:t>
            </a:r>
            <a:r>
              <a:rPr lang="en-US" altLang="zh-CN" sz="3600" b="1" i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}</a:t>
            </a:r>
            <a:r>
              <a:rPr lang="zh-CN" altLang="en-US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中取</a:t>
            </a:r>
            <a:r>
              <a:rPr lang="en-US" altLang="zh-CN" sz="3600" b="1" i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k</a:t>
            </a:r>
            <a:r>
              <a:rPr lang="zh-CN" altLang="en-US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个组合的全体可以分为两组：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zh-CN" altLang="en-US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  <a:r>
              <a:rPr lang="en-US" altLang="zh-CN" sz="3600" b="1" baseline="-250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  <a:r>
              <a:rPr lang="zh-CN" altLang="en-US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组：含有元素</a:t>
            </a:r>
            <a:r>
              <a:rPr lang="en-US" altLang="zh-CN" sz="3600" b="1" i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</a:t>
            </a:r>
            <a:r>
              <a:rPr lang="zh-CN" altLang="en-US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，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|A</a:t>
            </a:r>
            <a:r>
              <a:rPr lang="en-US" altLang="zh-CN" sz="3600" b="1" baseline="-250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|=C(</a:t>
            </a:r>
            <a:r>
              <a:rPr lang="en-US" altLang="zh-CN" sz="3600" b="1" i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-1,</a:t>
            </a:r>
            <a:r>
              <a:rPr lang="en-US" altLang="zh-CN" sz="3600" b="1" i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k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-1)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  <a:r>
              <a:rPr lang="en-US" altLang="zh-CN" sz="3600" b="1" baseline="-250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lang="zh-CN" altLang="en-US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组：不含元素</a:t>
            </a:r>
            <a:r>
              <a:rPr lang="en-US" altLang="zh-CN" sz="3600" b="1" i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</a:t>
            </a:r>
            <a:r>
              <a:rPr lang="zh-CN" altLang="en-US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，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|A</a:t>
            </a:r>
            <a:r>
              <a:rPr lang="en-US" altLang="zh-CN" sz="3600" b="1" baseline="-250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|=C(</a:t>
            </a:r>
            <a:r>
              <a:rPr lang="en-US" altLang="zh-CN" sz="3600" b="1" i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-1,</a:t>
            </a:r>
            <a:r>
              <a:rPr lang="en-US" altLang="zh-CN" sz="3600" b="1" i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k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)</a:t>
            </a:r>
            <a:endParaRPr lang="en-US" altLang="zh-CN" sz="360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207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1000"/>
                                        <p:tgtEl>
                                          <p:spTgt spid="207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1000"/>
                                        <p:tgtEl>
                                          <p:spTgt spid="207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1000"/>
                                        <p:tgtEl>
                                          <p:spTgt spid="207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1000"/>
                                        <p:tgtEl>
                                          <p:spTgt spid="207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1000"/>
                                        <p:tgtEl>
                                          <p:spTgt spid="207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7874" grpId="0"/>
      <p:bldP spid="207875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28904-EF60-43A0-B1CD-C00D90104884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208900" name="Rectangle 4"/>
          <p:cNvSpPr>
            <a:spLocks noChangeArrowheads="1"/>
          </p:cNvSpPr>
          <p:nvPr/>
        </p:nvSpPr>
        <p:spPr bwMode="auto">
          <a:xfrm>
            <a:off x="684213" y="908050"/>
            <a:ext cx="7343775" cy="750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en-US" altLang="zh-CN" sz="36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(2)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C(n,k)=C(n-1,k)+C(n-1,k-1)</a:t>
            </a:r>
            <a:r>
              <a:rPr lang="en-US" altLang="zh-CN">
                <a:latin typeface="Times New Roman" pitchFamily="18" charset="0"/>
              </a:rPr>
              <a:t> </a:t>
            </a:r>
          </a:p>
        </p:txBody>
      </p:sp>
      <p:sp>
        <p:nvSpPr>
          <p:cNvPr id="208902" name="Text Box 6"/>
          <p:cNvSpPr txBox="1">
            <a:spLocks noChangeArrowheads="1"/>
          </p:cNvSpPr>
          <p:nvPr/>
        </p:nvSpPr>
        <p:spPr bwMode="auto">
          <a:xfrm>
            <a:off x="323850" y="2428875"/>
            <a:ext cx="4783138" cy="301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>
                <a:latin typeface="Times New Roman" pitchFamily="18" charset="0"/>
              </a:rPr>
              <a:t>证明</a:t>
            </a:r>
            <a:r>
              <a:rPr lang="en-US" altLang="zh-CN" sz="3200" b="1">
                <a:latin typeface="Times New Roman" pitchFamily="18" charset="0"/>
              </a:rPr>
              <a:t>2</a:t>
            </a:r>
            <a:r>
              <a:rPr lang="zh-CN" altLang="en-US" sz="3200" b="1">
                <a:latin typeface="Times New Roman" pitchFamily="18" charset="0"/>
              </a:rPr>
              <a:t>：考虑如图棋盘</a:t>
            </a:r>
          </a:p>
          <a:p>
            <a:r>
              <a:rPr lang="zh-CN" altLang="en-US" sz="3200" b="1">
                <a:latin typeface="Times New Roman" pitchFamily="18" charset="0"/>
              </a:rPr>
              <a:t>从</a:t>
            </a:r>
            <a:r>
              <a:rPr lang="en-US" altLang="zh-CN" sz="3200" b="1">
                <a:latin typeface="Times New Roman" pitchFamily="18" charset="0"/>
              </a:rPr>
              <a:t>(0,0)</a:t>
            </a:r>
            <a:r>
              <a:rPr lang="zh-CN" altLang="en-US" sz="3200" b="1">
                <a:latin typeface="Times New Roman" pitchFamily="18" charset="0"/>
              </a:rPr>
              <a:t>到</a:t>
            </a:r>
            <a:r>
              <a:rPr lang="en-US" altLang="zh-CN" sz="3200" b="1">
                <a:latin typeface="Times New Roman" pitchFamily="18" charset="0"/>
              </a:rPr>
              <a:t>(</a:t>
            </a:r>
            <a:r>
              <a:rPr lang="en-US" altLang="zh-CN" sz="3200" b="1" i="1">
                <a:latin typeface="Times New Roman" pitchFamily="18" charset="0"/>
              </a:rPr>
              <a:t>k</a:t>
            </a:r>
            <a:r>
              <a:rPr lang="en-US" altLang="zh-CN" sz="3200" b="1">
                <a:latin typeface="Times New Roman" pitchFamily="18" charset="0"/>
              </a:rPr>
              <a:t>,</a:t>
            </a:r>
            <a:r>
              <a:rPr lang="en-US" altLang="zh-CN" sz="3200" b="1" i="1">
                <a:latin typeface="Times New Roman" pitchFamily="18" charset="0"/>
              </a:rPr>
              <a:t>n</a:t>
            </a:r>
            <a:r>
              <a:rPr lang="en-US" altLang="zh-CN" sz="3200" b="1">
                <a:latin typeface="Times New Roman" pitchFamily="18" charset="0"/>
              </a:rPr>
              <a:t>-</a:t>
            </a:r>
            <a:r>
              <a:rPr lang="en-US" altLang="zh-CN" sz="3200" b="1" i="1">
                <a:latin typeface="Times New Roman" pitchFamily="18" charset="0"/>
              </a:rPr>
              <a:t>k</a:t>
            </a:r>
            <a:r>
              <a:rPr lang="en-US" altLang="zh-CN" sz="3200" b="1">
                <a:latin typeface="Times New Roman" pitchFamily="18" charset="0"/>
              </a:rPr>
              <a:t>)</a:t>
            </a:r>
            <a:r>
              <a:rPr lang="zh-CN" altLang="en-US" sz="3200" b="1">
                <a:latin typeface="Times New Roman" pitchFamily="18" charset="0"/>
              </a:rPr>
              <a:t>的最短</a:t>
            </a:r>
          </a:p>
          <a:p>
            <a:r>
              <a:rPr lang="zh-CN" altLang="en-US" sz="3200" b="1">
                <a:latin typeface="Times New Roman" pitchFamily="18" charset="0"/>
              </a:rPr>
              <a:t>路条数为</a:t>
            </a:r>
            <a:r>
              <a:rPr lang="en-US" altLang="zh-CN" sz="3200" b="1">
                <a:latin typeface="Times New Roman" pitchFamily="18" charset="0"/>
              </a:rPr>
              <a:t>C(</a:t>
            </a:r>
            <a:r>
              <a:rPr lang="en-US" altLang="zh-CN" sz="3200" b="1" i="1">
                <a:latin typeface="Times New Roman" pitchFamily="18" charset="0"/>
              </a:rPr>
              <a:t>n</a:t>
            </a:r>
            <a:r>
              <a:rPr lang="en-US" altLang="zh-CN" sz="3200" b="1">
                <a:latin typeface="Times New Roman" pitchFamily="18" charset="0"/>
              </a:rPr>
              <a:t>,</a:t>
            </a:r>
            <a:r>
              <a:rPr lang="en-US" altLang="zh-CN" sz="3200" b="1" i="1">
                <a:latin typeface="Times New Roman" pitchFamily="18" charset="0"/>
              </a:rPr>
              <a:t>k</a:t>
            </a:r>
            <a:r>
              <a:rPr lang="en-US" altLang="zh-CN" sz="3200" b="1">
                <a:latin typeface="Times New Roman" pitchFamily="18" charset="0"/>
              </a:rPr>
              <a:t>)</a:t>
            </a:r>
            <a:r>
              <a:rPr lang="zh-CN" altLang="en-US" sz="3200" b="1">
                <a:latin typeface="Times New Roman" pitchFamily="18" charset="0"/>
              </a:rPr>
              <a:t>，其中</a:t>
            </a:r>
          </a:p>
          <a:p>
            <a:r>
              <a:rPr lang="zh-CN" altLang="en-US" sz="3200" b="1">
                <a:latin typeface="Times New Roman" pitchFamily="18" charset="0"/>
              </a:rPr>
              <a:t>经过</a:t>
            </a:r>
            <a:r>
              <a:rPr lang="en-US" altLang="zh-CN" sz="3200" b="1">
                <a:latin typeface="Times New Roman" pitchFamily="18" charset="0"/>
              </a:rPr>
              <a:t>P</a:t>
            </a:r>
            <a:r>
              <a:rPr lang="en-US" altLang="zh-CN" sz="3200" b="1" baseline="-25000">
                <a:latin typeface="Times New Roman" pitchFamily="18" charset="0"/>
              </a:rPr>
              <a:t>1</a:t>
            </a:r>
            <a:r>
              <a:rPr lang="zh-CN" altLang="en-US" sz="3200" b="1">
                <a:latin typeface="Times New Roman" pitchFamily="18" charset="0"/>
              </a:rPr>
              <a:t>点的有</a:t>
            </a:r>
            <a:r>
              <a:rPr lang="en-US" altLang="zh-CN" sz="3200" b="1">
                <a:latin typeface="Times New Roman" pitchFamily="18" charset="0"/>
              </a:rPr>
              <a:t>C(</a:t>
            </a:r>
            <a:r>
              <a:rPr lang="en-US" altLang="zh-CN" sz="3200" b="1" i="1">
                <a:latin typeface="Times New Roman" pitchFamily="18" charset="0"/>
              </a:rPr>
              <a:t>n</a:t>
            </a:r>
            <a:r>
              <a:rPr lang="en-US" altLang="zh-CN" sz="3200" b="1">
                <a:latin typeface="Times New Roman" pitchFamily="18" charset="0"/>
              </a:rPr>
              <a:t>-1,</a:t>
            </a:r>
            <a:r>
              <a:rPr lang="en-US" altLang="zh-CN" sz="3200" b="1" i="1">
                <a:latin typeface="Times New Roman" pitchFamily="18" charset="0"/>
              </a:rPr>
              <a:t>k</a:t>
            </a:r>
            <a:r>
              <a:rPr lang="en-US" altLang="zh-CN" sz="3200" b="1">
                <a:latin typeface="Times New Roman" pitchFamily="18" charset="0"/>
              </a:rPr>
              <a:t>),</a:t>
            </a:r>
          </a:p>
          <a:p>
            <a:r>
              <a:rPr lang="zh-CN" altLang="en-US" sz="3200" b="1">
                <a:latin typeface="Times New Roman" pitchFamily="18" charset="0"/>
              </a:rPr>
              <a:t>经过</a:t>
            </a:r>
            <a:r>
              <a:rPr lang="en-US" altLang="zh-CN" sz="3200" b="1">
                <a:latin typeface="Times New Roman" pitchFamily="18" charset="0"/>
              </a:rPr>
              <a:t>P</a:t>
            </a:r>
            <a:r>
              <a:rPr lang="en-US" altLang="zh-CN" sz="3200" b="1" baseline="-25000">
                <a:latin typeface="Times New Roman" pitchFamily="18" charset="0"/>
              </a:rPr>
              <a:t>2</a:t>
            </a:r>
            <a:r>
              <a:rPr lang="zh-CN" altLang="en-US" sz="3200" b="1">
                <a:latin typeface="Times New Roman" pitchFamily="18" charset="0"/>
              </a:rPr>
              <a:t>点的有</a:t>
            </a:r>
            <a:r>
              <a:rPr lang="en-US" altLang="zh-CN" sz="3200" b="1">
                <a:latin typeface="Times New Roman" pitchFamily="18" charset="0"/>
              </a:rPr>
              <a:t>C(</a:t>
            </a:r>
            <a:r>
              <a:rPr lang="en-US" altLang="zh-CN" sz="3200" b="1" i="1">
                <a:latin typeface="Times New Roman" pitchFamily="18" charset="0"/>
              </a:rPr>
              <a:t>n</a:t>
            </a:r>
            <a:r>
              <a:rPr lang="en-US" altLang="zh-CN" sz="3200" b="1">
                <a:latin typeface="Times New Roman" pitchFamily="18" charset="0"/>
              </a:rPr>
              <a:t>-1,</a:t>
            </a:r>
            <a:r>
              <a:rPr lang="en-US" altLang="zh-CN" sz="3200" b="1" i="1">
                <a:latin typeface="Times New Roman" pitchFamily="18" charset="0"/>
              </a:rPr>
              <a:t>k</a:t>
            </a:r>
            <a:r>
              <a:rPr lang="en-US" altLang="zh-CN" sz="3200" b="1">
                <a:latin typeface="Times New Roman" pitchFamily="18" charset="0"/>
              </a:rPr>
              <a:t>-1)</a:t>
            </a:r>
            <a:r>
              <a:rPr lang="zh-CN" altLang="en-US" sz="3200" b="1">
                <a:latin typeface="Times New Roman" pitchFamily="18" charset="0"/>
              </a:rPr>
              <a:t>。</a:t>
            </a:r>
          </a:p>
          <a:p>
            <a:endParaRPr lang="en-US" altLang="zh-CN" sz="3200" b="1">
              <a:latin typeface="Times New Roman" pitchFamily="18" charset="0"/>
            </a:endParaRPr>
          </a:p>
        </p:txBody>
      </p:sp>
      <p:pic>
        <p:nvPicPr>
          <p:cNvPr id="208903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2087563"/>
            <a:ext cx="4168775" cy="3573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890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52C9C-A65E-4D7E-AD55-DC167BC75F1C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209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四</a:t>
            </a:r>
            <a:r>
              <a:rPr lang="en-US" altLang="zh-CN" sz="4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. </a:t>
            </a:r>
            <a:r>
              <a:rPr lang="zh-CN" altLang="en-US" sz="4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若干组合等式</a:t>
            </a:r>
          </a:p>
        </p:txBody>
      </p:sp>
      <p:sp>
        <p:nvSpPr>
          <p:cNvPr id="209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  <a:buFontTx/>
              <a:buNone/>
            </a:pPr>
            <a:r>
              <a:rPr lang="en-US" altLang="zh-CN" sz="36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(2)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C(n,r)=C(n-1,r)+C(n-1,r-1)</a:t>
            </a:r>
            <a:r>
              <a:rPr lang="en-US" altLang="zh-CN" sz="36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zh-CN" sz="36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(3)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C(n+r+1,r)= C(n+r,r)+C(n+r-1,r-1)+  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       C(n+r-2,r-2)+…+ C(n+1,1)+C(n,0).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zh-CN" altLang="en-US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证明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  <a:r>
              <a:rPr lang="zh-CN" altLang="en-US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：由（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lang="zh-CN" altLang="en-US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）可得。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209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1000"/>
                                        <p:tgtEl>
                                          <p:spTgt spid="209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1000"/>
                                        <p:tgtEl>
                                          <p:spTgt spid="209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1000"/>
                                        <p:tgtEl>
                                          <p:spTgt spid="209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1000"/>
                                        <p:tgtEl>
                                          <p:spTgt spid="209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922" grpId="0"/>
      <p:bldP spid="20992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CD6FF-40BB-4992-A61D-18065666329B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211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404813"/>
            <a:ext cx="8291512" cy="5976937"/>
          </a:xfrm>
        </p:spPr>
        <p:txBody>
          <a:bodyPr/>
          <a:lstStyle/>
          <a:p>
            <a:pPr>
              <a:lnSpc>
                <a:spcPct val="120000"/>
              </a:lnSpc>
              <a:buFontTx/>
              <a:buNone/>
            </a:pPr>
            <a:r>
              <a:rPr lang="en-US" altLang="zh-CN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(3)</a:t>
            </a:r>
            <a:r>
              <a:rPr lang="en-US" altLang="zh-CN" sz="2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C(n+r+1,r)= C(n+r,r)+C(n+r-1,r-1)+  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zh-CN" sz="2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       C(n+r-2,r-2)+…+ C(n+1,1)+C(n,0).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zh-CN" altLang="en-US" sz="2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证明</a:t>
            </a:r>
            <a:r>
              <a:rPr lang="en-US" altLang="zh-CN" sz="2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lang="zh-CN" altLang="en-US" sz="2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：从</a:t>
            </a:r>
            <a:r>
              <a:rPr lang="en-US" altLang="zh-CN" sz="2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{1,2,…,</a:t>
            </a:r>
            <a:r>
              <a:rPr lang="en-US" altLang="zh-CN" sz="2800" b="1" i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n+r+</a:t>
            </a:r>
            <a:r>
              <a:rPr lang="en-US" altLang="zh-CN" sz="2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1}</a:t>
            </a:r>
            <a:r>
              <a:rPr lang="zh-CN" altLang="en-US" sz="2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中取</a:t>
            </a:r>
            <a:r>
              <a:rPr lang="en-US" altLang="zh-CN" sz="2800" b="1" i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r</a:t>
            </a:r>
            <a:r>
              <a:rPr lang="zh-CN" altLang="en-US" sz="2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个组合的全体可以分为</a:t>
            </a:r>
            <a:r>
              <a:rPr lang="en-US" altLang="zh-CN" sz="2800" b="1" i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r</a:t>
            </a:r>
            <a:r>
              <a:rPr lang="en-US" altLang="zh-CN" sz="2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+1</a:t>
            </a:r>
            <a:r>
              <a:rPr lang="zh-CN" altLang="en-US" sz="2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组：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zh-CN" sz="2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  <a:r>
              <a:rPr lang="en-US" altLang="zh-CN" sz="2800" b="1" baseline="-250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  <a:r>
              <a:rPr lang="zh-CN" altLang="en-US" sz="2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：不含</a:t>
            </a:r>
            <a:r>
              <a:rPr lang="en-US" altLang="zh-CN" sz="2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  <a:r>
              <a:rPr lang="zh-CN" altLang="en-US" sz="2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，</a:t>
            </a:r>
            <a:r>
              <a:rPr lang="en-US" altLang="zh-CN" sz="2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|A</a:t>
            </a:r>
            <a:r>
              <a:rPr lang="en-US" altLang="zh-CN" sz="2800" b="1" baseline="-250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  <a:r>
              <a:rPr lang="en-US" altLang="zh-CN" sz="2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|=C(</a:t>
            </a:r>
            <a:r>
              <a:rPr lang="en-US" altLang="zh-CN" sz="2800" b="1" i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</a:t>
            </a:r>
            <a:r>
              <a:rPr lang="en-US" altLang="zh-CN" sz="2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+</a:t>
            </a:r>
            <a:r>
              <a:rPr lang="en-US" altLang="zh-CN" sz="2800" b="1" i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r</a:t>
            </a:r>
            <a:r>
              <a:rPr lang="en-US" altLang="zh-CN" sz="2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</a:t>
            </a:r>
            <a:r>
              <a:rPr lang="en-US" altLang="zh-CN" sz="2800" b="1" i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r</a:t>
            </a:r>
            <a:r>
              <a:rPr lang="en-US" altLang="zh-CN" sz="2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)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zh-CN" sz="2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  <a:r>
              <a:rPr lang="en-US" altLang="zh-CN" sz="2800" b="1" baseline="-250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lang="zh-CN" altLang="en-US" sz="2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：含</a:t>
            </a:r>
            <a:r>
              <a:rPr lang="en-US" altLang="zh-CN" sz="2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  <a:r>
              <a:rPr lang="zh-CN" altLang="en-US" sz="2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但不含</a:t>
            </a:r>
            <a:r>
              <a:rPr lang="en-US" altLang="zh-CN" sz="2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lang="zh-CN" altLang="en-US" sz="2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，</a:t>
            </a:r>
            <a:r>
              <a:rPr lang="en-US" altLang="zh-CN" sz="2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|A</a:t>
            </a:r>
            <a:r>
              <a:rPr lang="en-US" altLang="zh-CN" sz="2800" b="1" baseline="-250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lang="en-US" altLang="zh-CN" sz="2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|=C(</a:t>
            </a:r>
            <a:r>
              <a:rPr lang="en-US" altLang="zh-CN" sz="2800" b="1" i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</a:t>
            </a:r>
            <a:r>
              <a:rPr lang="en-US" altLang="zh-CN" sz="2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+</a:t>
            </a:r>
            <a:r>
              <a:rPr lang="en-US" altLang="zh-CN" sz="2800" b="1" i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r</a:t>
            </a:r>
            <a:r>
              <a:rPr lang="en-US" altLang="zh-CN" sz="2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-1,</a:t>
            </a:r>
            <a:r>
              <a:rPr lang="en-US" altLang="zh-CN" sz="2800" b="1" i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r</a:t>
            </a:r>
            <a:r>
              <a:rPr lang="en-US" altLang="zh-CN" sz="2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-1)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zh-CN" sz="2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  <a:r>
              <a:rPr lang="en-US" altLang="zh-CN" sz="2800" b="1" baseline="-250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3</a:t>
            </a:r>
            <a:r>
              <a:rPr lang="zh-CN" altLang="en-US" sz="2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：含</a:t>
            </a:r>
            <a:r>
              <a:rPr lang="en-US" altLang="zh-CN" sz="2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1,2</a:t>
            </a:r>
            <a:r>
              <a:rPr lang="zh-CN" altLang="en-US" sz="2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，但不含</a:t>
            </a:r>
            <a:r>
              <a:rPr lang="en-US" altLang="zh-CN" sz="2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3</a:t>
            </a:r>
            <a:r>
              <a:rPr lang="zh-CN" altLang="en-US" sz="2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，</a:t>
            </a:r>
            <a:r>
              <a:rPr lang="en-US" altLang="zh-CN" sz="2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|A</a:t>
            </a:r>
            <a:r>
              <a:rPr lang="en-US" altLang="zh-CN" sz="2800" b="1" baseline="-250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3</a:t>
            </a:r>
            <a:r>
              <a:rPr lang="en-US" altLang="zh-CN" sz="2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|=C(</a:t>
            </a:r>
            <a:r>
              <a:rPr lang="en-US" altLang="zh-CN" sz="2800" b="1" i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</a:t>
            </a:r>
            <a:r>
              <a:rPr lang="en-US" altLang="zh-CN" sz="2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+</a:t>
            </a:r>
            <a:r>
              <a:rPr lang="en-US" altLang="zh-CN" sz="2800" b="1" i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r</a:t>
            </a:r>
            <a:r>
              <a:rPr lang="en-US" altLang="zh-CN" sz="2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-2,</a:t>
            </a:r>
            <a:r>
              <a:rPr lang="en-US" altLang="zh-CN" sz="2800" b="1" i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r</a:t>
            </a:r>
            <a:r>
              <a:rPr lang="en-US" altLang="zh-CN" sz="2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-2)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zh-CN" sz="2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………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zh-CN" sz="2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  <a:r>
              <a:rPr lang="en-US" altLang="zh-CN" sz="2800" b="1" i="1" baseline="-250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r</a:t>
            </a:r>
            <a:r>
              <a:rPr lang="zh-CN" altLang="en-US" sz="2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：含</a:t>
            </a:r>
            <a:r>
              <a:rPr lang="en-US" altLang="zh-CN" sz="2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1,2,…,</a:t>
            </a:r>
            <a:r>
              <a:rPr lang="en-US" altLang="zh-CN" sz="2800" b="1" i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r</a:t>
            </a:r>
            <a:r>
              <a:rPr lang="en-US" altLang="zh-CN" sz="2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-1</a:t>
            </a:r>
            <a:r>
              <a:rPr lang="zh-CN" altLang="en-US" sz="2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，但不含</a:t>
            </a:r>
            <a:r>
              <a:rPr lang="en-US" altLang="zh-CN" sz="2800" b="1" i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r</a:t>
            </a:r>
            <a:r>
              <a:rPr lang="zh-CN" altLang="en-US" sz="2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，</a:t>
            </a:r>
            <a:r>
              <a:rPr lang="en-US" altLang="zh-CN" sz="2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|A</a:t>
            </a:r>
            <a:r>
              <a:rPr lang="en-US" altLang="zh-CN" sz="2800" b="1" i="1" baseline="-250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r</a:t>
            </a:r>
            <a:r>
              <a:rPr lang="en-US" altLang="zh-CN" sz="2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|=C(n+1,1)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zh-CN" sz="2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  <a:r>
              <a:rPr lang="en-US" altLang="zh-CN" sz="2800" b="1" i="1" baseline="-250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r</a:t>
            </a:r>
            <a:r>
              <a:rPr lang="en-US" altLang="zh-CN" sz="2800" b="1" baseline="-250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+1</a:t>
            </a:r>
            <a:r>
              <a:rPr lang="zh-CN" altLang="en-US" sz="2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：由</a:t>
            </a:r>
            <a:r>
              <a:rPr lang="en-US" altLang="zh-CN" sz="2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12…</a:t>
            </a:r>
            <a:r>
              <a:rPr lang="en-US" altLang="zh-CN" sz="2800" b="1" i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r</a:t>
            </a:r>
            <a:r>
              <a:rPr lang="zh-CN" altLang="en-US" sz="2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组成的组合，</a:t>
            </a:r>
            <a:r>
              <a:rPr lang="en-US" altLang="zh-CN" sz="2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|A</a:t>
            </a:r>
            <a:r>
              <a:rPr lang="en-US" altLang="zh-CN" sz="2800" b="1" i="1" baseline="-250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r</a:t>
            </a:r>
            <a:r>
              <a:rPr lang="en-US" altLang="zh-CN" sz="2800" b="1" baseline="-250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+1</a:t>
            </a:r>
            <a:r>
              <a:rPr lang="en-US" altLang="zh-CN" sz="2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|=C(</a:t>
            </a:r>
            <a:r>
              <a:rPr lang="en-US" altLang="zh-CN" sz="2800" b="1" i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</a:t>
            </a:r>
            <a:r>
              <a:rPr lang="en-US" altLang="zh-CN" sz="2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,0)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211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1000"/>
                                        <p:tgtEl>
                                          <p:spTgt spid="211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1000"/>
                                        <p:tgtEl>
                                          <p:spTgt spid="211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1000"/>
                                        <p:tgtEl>
                                          <p:spTgt spid="211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1000"/>
                                        <p:tgtEl>
                                          <p:spTgt spid="211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1000"/>
                                        <p:tgtEl>
                                          <p:spTgt spid="211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1000"/>
                                        <p:tgtEl>
                                          <p:spTgt spid="211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1000"/>
                                        <p:tgtEl>
                                          <p:spTgt spid="2119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1000"/>
                                        <p:tgtEl>
                                          <p:spTgt spid="2119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1971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4F6C1-6FD7-451E-A479-BA790D3E4DE5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260350"/>
            <a:ext cx="8362950" cy="5865813"/>
          </a:xfrm>
        </p:spPr>
        <p:txBody>
          <a:bodyPr/>
          <a:lstStyle/>
          <a:p>
            <a:pPr>
              <a:lnSpc>
                <a:spcPct val="120000"/>
              </a:lnSpc>
              <a:buFontTx/>
              <a:buNone/>
            </a:pPr>
            <a:r>
              <a:rPr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(4)</a:t>
            </a:r>
            <a:r>
              <a:rPr lang="en-US" altLang="zh-CN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C(</a:t>
            </a:r>
            <a:r>
              <a:rPr lang="en-US" altLang="zh-CN" sz="28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n,k</a:t>
            </a:r>
            <a:r>
              <a:rPr lang="en-US" altLang="zh-CN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)C(</a:t>
            </a:r>
            <a:r>
              <a:rPr lang="en-US" altLang="zh-CN" sz="28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k,r</a:t>
            </a:r>
            <a:r>
              <a:rPr lang="en-US" altLang="zh-CN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)=C(</a:t>
            </a:r>
            <a:r>
              <a:rPr lang="en-US" altLang="zh-CN" sz="28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n,r</a:t>
            </a:r>
            <a:r>
              <a:rPr lang="en-US" altLang="zh-CN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)C(n-</a:t>
            </a:r>
            <a:r>
              <a:rPr lang="en-US" altLang="zh-CN" sz="28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r,k</a:t>
            </a:r>
            <a:r>
              <a:rPr lang="en-US" altLang="zh-CN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-r), (</a:t>
            </a:r>
            <a:r>
              <a:rPr lang="en-US" altLang="zh-CN" sz="28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k</a:t>
            </a:r>
            <a:r>
              <a:rPr lang="en-US" altLang="zh-CN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&gt;</a:t>
            </a:r>
            <a:r>
              <a:rPr lang="en-US" altLang="zh-CN" sz="28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r</a:t>
            </a:r>
            <a:r>
              <a:rPr lang="en-US" altLang="zh-CN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).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zh-CN" alt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证明：考虑如下问题，把</a:t>
            </a:r>
            <a:r>
              <a:rPr lang="en-US" altLang="zh-CN" sz="28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</a:t>
            </a:r>
            <a:r>
              <a:rPr lang="en-US" altLang="zh-CN" sz="2800" b="1" i="1" baseline="-25000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</a:t>
            </a:r>
            <a:r>
              <a:rPr lang="en-US" altLang="zh-CN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={1,2,…,</a:t>
            </a:r>
            <a:r>
              <a:rPr lang="en-US" altLang="zh-CN" sz="28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</a:t>
            </a:r>
            <a:r>
              <a:rPr lang="en-US" altLang="zh-CN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}</a:t>
            </a:r>
            <a:r>
              <a:rPr lang="zh-CN" alt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分为甲、乙、丙三组，使得甲组恰有</a:t>
            </a:r>
            <a:r>
              <a:rPr lang="en-US" altLang="zh-CN" sz="28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r</a:t>
            </a:r>
            <a:r>
              <a:rPr lang="zh-CN" alt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个，乙组恰有</a:t>
            </a:r>
            <a:r>
              <a:rPr lang="en-US" altLang="zh-CN" sz="28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k</a:t>
            </a:r>
            <a:r>
              <a:rPr lang="en-US" altLang="zh-CN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-</a:t>
            </a:r>
            <a:r>
              <a:rPr lang="en-US" altLang="zh-CN" sz="28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r</a:t>
            </a:r>
            <a:r>
              <a:rPr lang="zh-CN" alt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个，丙组恰有</a:t>
            </a:r>
            <a:r>
              <a:rPr lang="en-US" altLang="zh-CN" sz="28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</a:t>
            </a:r>
            <a:r>
              <a:rPr lang="en-US" altLang="zh-CN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-</a:t>
            </a:r>
            <a:r>
              <a:rPr lang="en-US" altLang="zh-CN" sz="28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k</a:t>
            </a:r>
            <a:r>
              <a:rPr lang="zh-CN" alt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个，其分法种数可以用两种方法计算。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zh-CN" alt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方法</a:t>
            </a:r>
            <a:r>
              <a:rPr lang="en-US" altLang="zh-CN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  <a:r>
              <a:rPr lang="zh-CN" alt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：从</a:t>
            </a:r>
            <a:r>
              <a:rPr lang="en-US" altLang="zh-CN" sz="28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</a:t>
            </a:r>
            <a:r>
              <a:rPr lang="en-US" altLang="zh-CN" sz="2800" b="1" i="1" baseline="-25000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</a:t>
            </a:r>
            <a:r>
              <a:rPr lang="zh-CN" alt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中取</a:t>
            </a:r>
            <a:r>
              <a:rPr lang="en-US" altLang="zh-CN" sz="28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k</a:t>
            </a:r>
            <a:r>
              <a:rPr lang="zh-CN" alt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个，余下的</a:t>
            </a:r>
            <a:r>
              <a:rPr lang="en-US" altLang="zh-CN" sz="28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</a:t>
            </a:r>
            <a:r>
              <a:rPr lang="en-US" altLang="zh-CN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-</a:t>
            </a:r>
            <a:r>
              <a:rPr lang="en-US" altLang="zh-CN" sz="28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k</a:t>
            </a:r>
            <a:r>
              <a:rPr lang="zh-CN" alt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个放在丙组；再从取出的</a:t>
            </a:r>
            <a:r>
              <a:rPr lang="en-US" altLang="zh-CN" sz="28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k</a:t>
            </a:r>
            <a:r>
              <a:rPr lang="zh-CN" alt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个中拨出</a:t>
            </a:r>
            <a:r>
              <a:rPr lang="en-US" altLang="zh-CN" sz="28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r</a:t>
            </a:r>
            <a:r>
              <a:rPr lang="zh-CN" alt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个分在甲组，余下的</a:t>
            </a:r>
            <a:r>
              <a:rPr lang="en-US" altLang="zh-CN" sz="28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k</a:t>
            </a:r>
            <a:r>
              <a:rPr lang="en-US" altLang="zh-CN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-</a:t>
            </a:r>
            <a:r>
              <a:rPr lang="en-US" altLang="zh-CN" sz="28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r</a:t>
            </a:r>
            <a:r>
              <a:rPr lang="zh-CN" alt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个分在乙组，分法种数有</a:t>
            </a:r>
            <a:r>
              <a:rPr lang="en-US" altLang="zh-CN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C(</a:t>
            </a:r>
            <a:r>
              <a:rPr lang="en-US" altLang="zh-CN" sz="28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n,k</a:t>
            </a:r>
            <a:r>
              <a:rPr lang="en-US" altLang="zh-CN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)C(</a:t>
            </a:r>
            <a:r>
              <a:rPr lang="en-US" altLang="zh-CN" sz="28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k,r</a:t>
            </a:r>
            <a:r>
              <a:rPr lang="en-US" altLang="zh-CN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)</a:t>
            </a:r>
            <a:r>
              <a:rPr lang="zh-CN" alt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。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zh-CN" alt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方法</a:t>
            </a:r>
            <a:r>
              <a:rPr lang="en-US" altLang="zh-CN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lang="zh-CN" alt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：从</a:t>
            </a:r>
            <a:r>
              <a:rPr lang="en-US" altLang="zh-CN" sz="28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</a:t>
            </a:r>
            <a:r>
              <a:rPr lang="en-US" altLang="zh-CN" sz="2800" b="1" i="1" baseline="-25000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</a:t>
            </a:r>
            <a:r>
              <a:rPr lang="zh-CN" alt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中取</a:t>
            </a:r>
            <a:r>
              <a:rPr lang="en-US" altLang="zh-CN" sz="28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r</a:t>
            </a:r>
            <a:r>
              <a:rPr lang="zh-CN" alt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个分在甲组，再从余下的</a:t>
            </a:r>
            <a:r>
              <a:rPr lang="en-US" altLang="zh-CN" sz="28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</a:t>
            </a:r>
            <a:r>
              <a:rPr lang="en-US" altLang="zh-CN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-</a:t>
            </a:r>
            <a:r>
              <a:rPr lang="en-US" altLang="zh-CN" sz="28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r</a:t>
            </a:r>
            <a:r>
              <a:rPr lang="zh-CN" alt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个中取出</a:t>
            </a:r>
            <a:r>
              <a:rPr lang="en-US" altLang="zh-CN" sz="28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k</a:t>
            </a:r>
            <a:r>
              <a:rPr lang="en-US" altLang="zh-CN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-</a:t>
            </a:r>
            <a:r>
              <a:rPr lang="en-US" altLang="zh-CN" sz="28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r</a:t>
            </a:r>
            <a:r>
              <a:rPr lang="zh-CN" alt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个分在乙组，最后剩下的</a:t>
            </a:r>
            <a:r>
              <a:rPr lang="en-US" altLang="zh-CN" sz="28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</a:t>
            </a:r>
            <a:r>
              <a:rPr lang="en-US" altLang="zh-CN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-</a:t>
            </a:r>
            <a:r>
              <a:rPr lang="en-US" altLang="zh-CN" sz="28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k</a:t>
            </a:r>
            <a:r>
              <a:rPr lang="zh-CN" alt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个分在丙组，分法种数有</a:t>
            </a:r>
            <a:r>
              <a:rPr lang="en-US" altLang="zh-CN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C(</a:t>
            </a:r>
            <a:r>
              <a:rPr lang="en-US" altLang="zh-CN" sz="28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n,r</a:t>
            </a:r>
            <a:r>
              <a:rPr lang="en-US" altLang="zh-CN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)C(n-</a:t>
            </a:r>
            <a:r>
              <a:rPr lang="en-US" altLang="zh-CN" sz="28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r,k</a:t>
            </a:r>
            <a:r>
              <a:rPr lang="en-US" altLang="zh-CN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-r)</a:t>
            </a:r>
            <a:r>
              <a:rPr lang="zh-CN" alt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。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210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1000"/>
                                        <p:tgtEl>
                                          <p:spTgt spid="210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1000"/>
                                        <p:tgtEl>
                                          <p:spTgt spid="210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1000"/>
                                        <p:tgtEl>
                                          <p:spTgt spid="210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0947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B0433-76DB-464E-A8B9-B970D33BA6BE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765175"/>
            <a:ext cx="8280400" cy="5472113"/>
          </a:xfrm>
        </p:spPr>
        <p:txBody>
          <a:bodyPr/>
          <a:lstStyle/>
          <a:p>
            <a:pPr>
              <a:lnSpc>
                <a:spcPct val="140000"/>
              </a:lnSpc>
              <a:buFontTx/>
              <a:buNone/>
            </a:pPr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</a:rPr>
              <a:t>(5)</a:t>
            </a:r>
            <a:r>
              <a:rPr lang="en-US" altLang="zh-CN" b="1" dirty="0">
                <a:solidFill>
                  <a:srgbClr val="0000FF"/>
                </a:solidFill>
                <a:latin typeface="Times New Roman" pitchFamily="18" charset="0"/>
              </a:rPr>
              <a:t> C(m,0)+C(m,1)+…+C(</a:t>
            </a:r>
            <a:r>
              <a:rPr lang="en-US" altLang="zh-CN" b="1" dirty="0" err="1">
                <a:solidFill>
                  <a:srgbClr val="0000FF"/>
                </a:solidFill>
                <a:latin typeface="Times New Roman" pitchFamily="18" charset="0"/>
              </a:rPr>
              <a:t>m,m</a:t>
            </a:r>
            <a:r>
              <a:rPr lang="en-US" altLang="zh-CN" b="1" dirty="0">
                <a:solidFill>
                  <a:srgbClr val="0000FF"/>
                </a:solidFill>
                <a:latin typeface="Times New Roman" pitchFamily="18" charset="0"/>
              </a:rPr>
              <a:t>)=2</a:t>
            </a:r>
            <a:r>
              <a:rPr lang="en-US" altLang="zh-CN" b="1" baseline="30000" dirty="0">
                <a:solidFill>
                  <a:srgbClr val="0000FF"/>
                </a:solidFill>
                <a:latin typeface="Times New Roman" pitchFamily="18" charset="0"/>
              </a:rPr>
              <a:t>m</a:t>
            </a:r>
            <a:r>
              <a:rPr lang="en-US" altLang="zh-CN" b="1" dirty="0">
                <a:solidFill>
                  <a:srgbClr val="0000FF"/>
                </a:solidFill>
                <a:latin typeface="Times New Roman" pitchFamily="18" charset="0"/>
              </a:rPr>
              <a:t>.</a:t>
            </a:r>
            <a:r>
              <a:rPr lang="en-US" altLang="zh-CN" dirty="0">
                <a:solidFill>
                  <a:srgbClr val="0000FF"/>
                </a:solidFill>
                <a:latin typeface="Times New Roman" pitchFamily="18" charset="0"/>
              </a:rPr>
              <a:t> </a:t>
            </a:r>
          </a:p>
          <a:p>
            <a:pPr>
              <a:lnSpc>
                <a:spcPct val="140000"/>
              </a:lnSpc>
              <a:buFontTx/>
              <a:buNone/>
            </a:pPr>
            <a:r>
              <a:rPr lang="en-US" altLang="zh-CN" b="1" dirty="0">
                <a:solidFill>
                  <a:srgbClr val="0000FF"/>
                </a:solidFill>
                <a:latin typeface="Times New Roman" pitchFamily="18" charset="0"/>
              </a:rPr>
              <a:t>(</a:t>
            </a:r>
            <a:r>
              <a:rPr lang="en-US" altLang="zh-CN" b="1" i="1" dirty="0" err="1">
                <a:solidFill>
                  <a:srgbClr val="0000FF"/>
                </a:solidFill>
                <a:latin typeface="Times New Roman" pitchFamily="18" charset="0"/>
              </a:rPr>
              <a:t>x</a:t>
            </a:r>
            <a:r>
              <a:rPr lang="en-US" altLang="zh-CN" b="1" dirty="0" err="1">
                <a:solidFill>
                  <a:srgbClr val="0000FF"/>
                </a:solidFill>
                <a:latin typeface="Times New Roman" pitchFamily="18" charset="0"/>
              </a:rPr>
              <a:t>+</a:t>
            </a:r>
            <a:r>
              <a:rPr lang="en-US" altLang="zh-CN" b="1" i="1" dirty="0" err="1">
                <a:solidFill>
                  <a:srgbClr val="0000FF"/>
                </a:solidFill>
                <a:latin typeface="Times New Roman" pitchFamily="18" charset="0"/>
              </a:rPr>
              <a:t>y</a:t>
            </a:r>
            <a:r>
              <a:rPr lang="en-US" altLang="zh-CN" b="1" dirty="0">
                <a:solidFill>
                  <a:srgbClr val="0000FF"/>
                </a:solidFill>
                <a:latin typeface="Times New Roman" pitchFamily="18" charset="0"/>
              </a:rPr>
              <a:t>)</a:t>
            </a:r>
            <a:r>
              <a:rPr lang="en-US" altLang="zh-CN" b="1" i="1" baseline="30000" dirty="0">
                <a:solidFill>
                  <a:srgbClr val="0000FF"/>
                </a:solidFill>
                <a:latin typeface="Times New Roman" pitchFamily="18" charset="0"/>
              </a:rPr>
              <a:t>m</a:t>
            </a:r>
            <a:r>
              <a:rPr lang="en-US" altLang="zh-CN" b="1" dirty="0">
                <a:solidFill>
                  <a:srgbClr val="0000FF"/>
                </a:solidFill>
                <a:latin typeface="Times New Roman" pitchFamily="18" charset="0"/>
              </a:rPr>
              <a:t>=</a:t>
            </a:r>
            <a:r>
              <a:rPr lang="en-US" altLang="zh-CN" b="1" i="1" dirty="0" err="1">
                <a:solidFill>
                  <a:srgbClr val="0000FF"/>
                </a:solidFill>
                <a:latin typeface="Times New Roman" pitchFamily="18" charset="0"/>
              </a:rPr>
              <a:t>x</a:t>
            </a:r>
            <a:r>
              <a:rPr lang="en-US" altLang="zh-CN" b="1" i="1" baseline="30000" dirty="0" err="1">
                <a:solidFill>
                  <a:srgbClr val="0000FF"/>
                </a:solidFill>
                <a:latin typeface="Times New Roman" pitchFamily="18" charset="0"/>
              </a:rPr>
              <a:t>m</a:t>
            </a:r>
            <a:r>
              <a:rPr lang="en-US" altLang="zh-CN" b="1" dirty="0" err="1">
                <a:solidFill>
                  <a:srgbClr val="0000FF"/>
                </a:solidFill>
                <a:latin typeface="Times New Roman" pitchFamily="18" charset="0"/>
              </a:rPr>
              <a:t>+C</a:t>
            </a:r>
            <a:r>
              <a:rPr lang="en-US" altLang="zh-CN" b="1" dirty="0">
                <a:solidFill>
                  <a:srgbClr val="0000FF"/>
                </a:solidFill>
                <a:latin typeface="Times New Roman" pitchFamily="18" charset="0"/>
              </a:rPr>
              <a:t>(</a:t>
            </a:r>
            <a:r>
              <a:rPr lang="en-US" altLang="zh-CN" b="1" i="1" dirty="0">
                <a:solidFill>
                  <a:srgbClr val="0000FF"/>
                </a:solidFill>
                <a:latin typeface="Times New Roman" pitchFamily="18" charset="0"/>
              </a:rPr>
              <a:t>m</a:t>
            </a:r>
            <a:r>
              <a:rPr lang="en-US" altLang="zh-CN" b="1" dirty="0">
                <a:solidFill>
                  <a:srgbClr val="0000FF"/>
                </a:solidFill>
                <a:latin typeface="Times New Roman" pitchFamily="18" charset="0"/>
              </a:rPr>
              <a:t>,1)</a:t>
            </a:r>
            <a:r>
              <a:rPr lang="en-US" altLang="zh-CN" b="1" i="1" dirty="0">
                <a:solidFill>
                  <a:srgbClr val="0000FF"/>
                </a:solidFill>
                <a:latin typeface="Times New Roman" pitchFamily="18" charset="0"/>
              </a:rPr>
              <a:t>x</a:t>
            </a:r>
            <a:r>
              <a:rPr lang="en-US" altLang="zh-CN" b="1" i="1" baseline="30000" dirty="0">
                <a:solidFill>
                  <a:srgbClr val="0000FF"/>
                </a:solidFill>
                <a:latin typeface="Times New Roman" pitchFamily="18" charset="0"/>
              </a:rPr>
              <a:t>m</a:t>
            </a:r>
            <a:r>
              <a:rPr lang="en-US" altLang="zh-CN" b="1" baseline="30000" dirty="0">
                <a:solidFill>
                  <a:srgbClr val="0000FF"/>
                </a:solidFill>
                <a:latin typeface="Times New Roman" pitchFamily="18" charset="0"/>
              </a:rPr>
              <a:t>-1</a:t>
            </a:r>
            <a:r>
              <a:rPr lang="en-US" altLang="zh-CN" b="1" i="1" dirty="0">
                <a:solidFill>
                  <a:srgbClr val="0000FF"/>
                </a:solidFill>
                <a:latin typeface="Times New Roman" pitchFamily="18" charset="0"/>
              </a:rPr>
              <a:t>y+C</a:t>
            </a:r>
            <a:r>
              <a:rPr lang="en-US" altLang="zh-CN" b="1" dirty="0">
                <a:solidFill>
                  <a:srgbClr val="0000FF"/>
                </a:solidFill>
                <a:latin typeface="Times New Roman" pitchFamily="18" charset="0"/>
              </a:rPr>
              <a:t>(</a:t>
            </a:r>
            <a:r>
              <a:rPr lang="en-US" altLang="zh-CN" b="1" i="1" dirty="0">
                <a:solidFill>
                  <a:srgbClr val="0000FF"/>
                </a:solidFill>
                <a:latin typeface="Times New Roman" pitchFamily="18" charset="0"/>
              </a:rPr>
              <a:t>m,2</a:t>
            </a:r>
            <a:r>
              <a:rPr lang="en-US" altLang="zh-CN" b="1" dirty="0">
                <a:solidFill>
                  <a:srgbClr val="0000FF"/>
                </a:solidFill>
                <a:latin typeface="Times New Roman" pitchFamily="18" charset="0"/>
              </a:rPr>
              <a:t>)</a:t>
            </a:r>
            <a:r>
              <a:rPr lang="en-US" altLang="zh-CN" b="1" i="1" dirty="0">
                <a:solidFill>
                  <a:srgbClr val="0000FF"/>
                </a:solidFill>
                <a:latin typeface="Times New Roman" pitchFamily="18" charset="0"/>
              </a:rPr>
              <a:t> x</a:t>
            </a:r>
            <a:r>
              <a:rPr lang="en-US" altLang="zh-CN" b="1" i="1" baseline="30000" dirty="0">
                <a:solidFill>
                  <a:srgbClr val="0000FF"/>
                </a:solidFill>
                <a:latin typeface="Times New Roman" pitchFamily="18" charset="0"/>
              </a:rPr>
              <a:t>m</a:t>
            </a:r>
            <a:r>
              <a:rPr lang="en-US" altLang="zh-CN" b="1" baseline="30000" dirty="0">
                <a:solidFill>
                  <a:srgbClr val="0000FF"/>
                </a:solidFill>
                <a:latin typeface="Times New Roman" pitchFamily="18" charset="0"/>
              </a:rPr>
              <a:t>-2</a:t>
            </a:r>
            <a:r>
              <a:rPr lang="en-US" altLang="zh-CN" b="1" i="1" dirty="0">
                <a:solidFill>
                  <a:srgbClr val="0000FF"/>
                </a:solidFill>
                <a:latin typeface="Times New Roman" pitchFamily="18" charset="0"/>
              </a:rPr>
              <a:t>y</a:t>
            </a:r>
            <a:r>
              <a:rPr lang="en-US" altLang="zh-CN" b="1" baseline="30000" dirty="0">
                <a:solidFill>
                  <a:srgbClr val="0000FF"/>
                </a:solidFill>
                <a:latin typeface="Times New Roman" pitchFamily="18" charset="0"/>
              </a:rPr>
              <a:t>2</a:t>
            </a:r>
            <a:r>
              <a:rPr lang="en-US" altLang="zh-CN" b="1" i="1" dirty="0">
                <a:solidFill>
                  <a:srgbClr val="0000FF"/>
                </a:solidFill>
                <a:latin typeface="Times New Roman" pitchFamily="18" charset="0"/>
              </a:rPr>
              <a:t>+…+</a:t>
            </a:r>
            <a:r>
              <a:rPr lang="en-US" altLang="zh-CN" b="1" i="1" dirty="0" err="1">
                <a:solidFill>
                  <a:srgbClr val="0000FF"/>
                </a:solidFill>
                <a:latin typeface="Times New Roman" pitchFamily="18" charset="0"/>
              </a:rPr>
              <a:t>y</a:t>
            </a:r>
            <a:r>
              <a:rPr lang="en-US" altLang="zh-CN" b="1" i="1" baseline="30000" dirty="0" err="1">
                <a:solidFill>
                  <a:srgbClr val="0000FF"/>
                </a:solidFill>
                <a:latin typeface="Times New Roman" pitchFamily="18" charset="0"/>
              </a:rPr>
              <a:t>m</a:t>
            </a:r>
            <a:endParaRPr lang="en-US" altLang="zh-CN" b="1" i="1" baseline="30000" dirty="0">
              <a:solidFill>
                <a:srgbClr val="0000FF"/>
              </a:solidFill>
              <a:latin typeface="Times New Roman" pitchFamily="18" charset="0"/>
            </a:endParaRPr>
          </a:p>
          <a:p>
            <a:pPr>
              <a:lnSpc>
                <a:spcPct val="140000"/>
              </a:lnSpc>
              <a:buFontTx/>
              <a:buNone/>
            </a:pPr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</a:rPr>
              <a:t>(6)</a:t>
            </a:r>
            <a:r>
              <a:rPr lang="en-US" altLang="zh-CN" b="1" dirty="0">
                <a:solidFill>
                  <a:srgbClr val="0000FF"/>
                </a:solidFill>
                <a:latin typeface="Times New Roman" pitchFamily="18" charset="0"/>
              </a:rPr>
              <a:t> C(n,0)-C(n,1)+C(n,2)-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itchFamily="18" charset="0"/>
              </a:rPr>
              <a:t>…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itchFamily="18" charset="0"/>
                <a:sym typeface="Symbol" pitchFamily="18" charset="2"/>
              </a:rPr>
              <a:t>+(-1)^</a:t>
            </a:r>
            <a:r>
              <a:rPr lang="en-US" altLang="zh-CN" b="1" dirty="0" err="1" smtClean="0">
                <a:solidFill>
                  <a:srgbClr val="0000FF"/>
                </a:solidFill>
                <a:latin typeface="Times New Roman" pitchFamily="18" charset="0"/>
                <a:sym typeface="Symbol" pitchFamily="18" charset="2"/>
              </a:rPr>
              <a:t>n</a:t>
            </a:r>
            <a:r>
              <a:rPr lang="en-US" altLang="zh-CN" b="1" dirty="0" err="1" smtClean="0">
                <a:solidFill>
                  <a:srgbClr val="0000FF"/>
                </a:solidFill>
                <a:latin typeface="Times New Roman" pitchFamily="18" charset="0"/>
              </a:rPr>
              <a:t>C</a:t>
            </a:r>
            <a:r>
              <a:rPr lang="en-US" altLang="zh-CN" b="1" dirty="0">
                <a:solidFill>
                  <a:srgbClr val="0000FF"/>
                </a:solidFill>
                <a:latin typeface="Times New Roman" pitchFamily="18" charset="0"/>
              </a:rPr>
              <a:t>(</a:t>
            </a:r>
            <a:r>
              <a:rPr lang="en-US" altLang="zh-CN" b="1" dirty="0" err="1">
                <a:solidFill>
                  <a:srgbClr val="0000FF"/>
                </a:solidFill>
                <a:latin typeface="Times New Roman" pitchFamily="18" charset="0"/>
              </a:rPr>
              <a:t>n,n</a:t>
            </a:r>
            <a:r>
              <a:rPr lang="en-US" altLang="zh-CN" b="1" dirty="0">
                <a:solidFill>
                  <a:srgbClr val="0000FF"/>
                </a:solidFill>
                <a:latin typeface="Times New Roman" pitchFamily="18" charset="0"/>
              </a:rPr>
              <a:t>)=0.  </a:t>
            </a:r>
          </a:p>
          <a:p>
            <a:pPr>
              <a:lnSpc>
                <a:spcPct val="140000"/>
              </a:lnSpc>
              <a:buFontTx/>
              <a:buNone/>
            </a:pPr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</a:rPr>
              <a:t>(7)</a:t>
            </a:r>
            <a:r>
              <a:rPr lang="en-US" altLang="zh-CN" b="1" dirty="0">
                <a:solidFill>
                  <a:srgbClr val="0000FF"/>
                </a:solidFill>
                <a:latin typeface="Times New Roman" pitchFamily="18" charset="0"/>
              </a:rPr>
              <a:t> C(</a:t>
            </a:r>
            <a:r>
              <a:rPr lang="en-US" altLang="zh-CN" b="1" dirty="0" err="1">
                <a:solidFill>
                  <a:srgbClr val="0000FF"/>
                </a:solidFill>
                <a:latin typeface="Times New Roman" pitchFamily="18" charset="0"/>
              </a:rPr>
              <a:t>m+n,r</a:t>
            </a:r>
            <a:r>
              <a:rPr lang="en-US" altLang="zh-CN" b="1" dirty="0">
                <a:solidFill>
                  <a:srgbClr val="0000FF"/>
                </a:solidFill>
                <a:latin typeface="Times New Roman" pitchFamily="18" charset="0"/>
              </a:rPr>
              <a:t>)=C(m,0)C(</a:t>
            </a:r>
            <a:r>
              <a:rPr lang="en-US" altLang="zh-CN" b="1" dirty="0" err="1">
                <a:solidFill>
                  <a:srgbClr val="0000FF"/>
                </a:solidFill>
                <a:latin typeface="Times New Roman" pitchFamily="18" charset="0"/>
              </a:rPr>
              <a:t>n,r</a:t>
            </a:r>
            <a:r>
              <a:rPr lang="en-US" altLang="zh-CN" b="1" dirty="0">
                <a:solidFill>
                  <a:srgbClr val="0000FF"/>
                </a:solidFill>
                <a:latin typeface="Times New Roman" pitchFamily="18" charset="0"/>
              </a:rPr>
              <a:t>)+C(m,1)C(n,r-1) </a:t>
            </a:r>
          </a:p>
          <a:p>
            <a:pPr>
              <a:lnSpc>
                <a:spcPct val="140000"/>
              </a:lnSpc>
              <a:buFontTx/>
              <a:buNone/>
            </a:pPr>
            <a:r>
              <a:rPr lang="en-US" altLang="zh-CN" b="1" dirty="0">
                <a:solidFill>
                  <a:srgbClr val="0000FF"/>
                </a:solidFill>
                <a:latin typeface="Times New Roman" pitchFamily="18" charset="0"/>
              </a:rPr>
              <a:t>                       +…+ C(</a:t>
            </a:r>
            <a:r>
              <a:rPr lang="en-US" altLang="zh-CN" b="1" dirty="0" err="1">
                <a:solidFill>
                  <a:srgbClr val="0000FF"/>
                </a:solidFill>
                <a:latin typeface="Times New Roman" pitchFamily="18" charset="0"/>
              </a:rPr>
              <a:t>m,r</a:t>
            </a:r>
            <a:r>
              <a:rPr lang="en-US" altLang="zh-CN" b="1" dirty="0">
                <a:solidFill>
                  <a:srgbClr val="0000FF"/>
                </a:solidFill>
                <a:latin typeface="Times New Roman" pitchFamily="18" charset="0"/>
              </a:rPr>
              <a:t>)C(n,0) ,  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itchFamily="18" charset="0"/>
              </a:rPr>
              <a:t>r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itchFamily="18" charset="0"/>
                <a:sym typeface="Symbol" pitchFamily="18" charset="2"/>
              </a:rPr>
              <a:t>&lt;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itchFamily="18" charset="0"/>
              </a:rPr>
              <a:t>min</a:t>
            </a:r>
            <a:r>
              <a:rPr lang="en-US" altLang="zh-CN" b="1" dirty="0">
                <a:solidFill>
                  <a:srgbClr val="0000FF"/>
                </a:solidFill>
                <a:latin typeface="Times New Roman" pitchFamily="18" charset="0"/>
              </a:rPr>
              <a:t>(</a:t>
            </a:r>
            <a:r>
              <a:rPr lang="en-US" altLang="zh-CN" b="1" dirty="0" err="1">
                <a:solidFill>
                  <a:srgbClr val="0000FF"/>
                </a:solidFill>
                <a:latin typeface="Times New Roman" pitchFamily="18" charset="0"/>
              </a:rPr>
              <a:t>m,n</a:t>
            </a:r>
            <a:r>
              <a:rPr lang="en-US" altLang="zh-CN" b="1" dirty="0">
                <a:solidFill>
                  <a:srgbClr val="0000FF"/>
                </a:solidFill>
                <a:latin typeface="Times New Roman" pitchFamily="18" charset="0"/>
              </a:rPr>
              <a:t>).</a:t>
            </a:r>
          </a:p>
          <a:p>
            <a:pPr>
              <a:lnSpc>
                <a:spcPct val="140000"/>
              </a:lnSpc>
              <a:buFontTx/>
              <a:buNone/>
            </a:pPr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</a:rPr>
              <a:t>(8)</a:t>
            </a:r>
            <a:r>
              <a:rPr lang="en-US" altLang="zh-CN" b="1" dirty="0">
                <a:solidFill>
                  <a:srgbClr val="0000FF"/>
                </a:solidFill>
                <a:latin typeface="Times New Roman" pitchFamily="18" charset="0"/>
              </a:rPr>
              <a:t> C(</a:t>
            </a:r>
            <a:r>
              <a:rPr lang="en-US" altLang="zh-CN" b="1" dirty="0" err="1">
                <a:solidFill>
                  <a:srgbClr val="0000FF"/>
                </a:solidFill>
                <a:latin typeface="Times New Roman" pitchFamily="18" charset="0"/>
              </a:rPr>
              <a:t>m+n,m</a:t>
            </a:r>
            <a:r>
              <a:rPr lang="en-US" altLang="zh-CN" b="1" dirty="0">
                <a:solidFill>
                  <a:srgbClr val="0000FF"/>
                </a:solidFill>
                <a:latin typeface="Times New Roman" pitchFamily="18" charset="0"/>
              </a:rPr>
              <a:t>) =C(m,0)C(n,0)+ C(m,1)C(n,1)  </a:t>
            </a:r>
          </a:p>
          <a:p>
            <a:pPr>
              <a:lnSpc>
                <a:spcPct val="140000"/>
              </a:lnSpc>
              <a:buFontTx/>
              <a:buNone/>
            </a:pPr>
            <a:r>
              <a:rPr lang="en-US" altLang="zh-CN" b="1" dirty="0">
                <a:solidFill>
                  <a:srgbClr val="0000FF"/>
                </a:solidFill>
                <a:latin typeface="Times New Roman" pitchFamily="18" charset="0"/>
              </a:rPr>
              <a:t>                         +…+ C(</a:t>
            </a:r>
            <a:r>
              <a:rPr lang="en-US" altLang="zh-CN" b="1" dirty="0" err="1">
                <a:solidFill>
                  <a:srgbClr val="0000FF"/>
                </a:solidFill>
                <a:latin typeface="Times New Roman" pitchFamily="18" charset="0"/>
              </a:rPr>
              <a:t>m,m</a:t>
            </a:r>
            <a:r>
              <a:rPr lang="en-US" altLang="zh-CN" b="1" dirty="0">
                <a:solidFill>
                  <a:srgbClr val="0000FF"/>
                </a:solidFill>
                <a:latin typeface="Times New Roman" pitchFamily="18" charset="0"/>
              </a:rPr>
              <a:t>)C(</a:t>
            </a:r>
            <a:r>
              <a:rPr lang="en-US" altLang="zh-CN" b="1" dirty="0" err="1">
                <a:solidFill>
                  <a:srgbClr val="0000FF"/>
                </a:solidFill>
                <a:latin typeface="Times New Roman" pitchFamily="18" charset="0"/>
              </a:rPr>
              <a:t>n,m</a:t>
            </a:r>
            <a:r>
              <a:rPr lang="en-US" altLang="zh-CN" b="1" dirty="0">
                <a:solidFill>
                  <a:srgbClr val="0000FF"/>
                </a:solidFill>
                <a:latin typeface="Times New Roman" pitchFamily="18" charset="0"/>
              </a:rPr>
              <a:t>), </a:t>
            </a:r>
            <a:r>
              <a:rPr lang="en-US" altLang="zh-CN" b="1" dirty="0" err="1">
                <a:solidFill>
                  <a:srgbClr val="0000FF"/>
                </a:solidFill>
                <a:latin typeface="Times New Roman" pitchFamily="18" charset="0"/>
              </a:rPr>
              <a:t>m</a:t>
            </a:r>
            <a:r>
              <a:rPr lang="en-US" altLang="zh-CN" b="1" dirty="0" err="1">
                <a:solidFill>
                  <a:srgbClr val="0000FF"/>
                </a:solidFill>
                <a:latin typeface="Times New Roman" pitchFamily="18" charset="0"/>
                <a:sym typeface="Symbol" pitchFamily="18" charset="2"/>
              </a:rPr>
              <a:t></a:t>
            </a:r>
            <a:r>
              <a:rPr lang="en-US" altLang="zh-CN" b="1" dirty="0" err="1">
                <a:solidFill>
                  <a:srgbClr val="0000FF"/>
                </a:solidFill>
                <a:latin typeface="Times New Roman" pitchFamily="18" charset="0"/>
              </a:rPr>
              <a:t>n</a:t>
            </a:r>
            <a:r>
              <a:rPr lang="en-US" altLang="zh-CN" b="1" dirty="0">
                <a:solidFill>
                  <a:srgbClr val="0000FF"/>
                </a:solidFill>
                <a:latin typeface="Times New Roman" pitchFamily="18" charset="0"/>
              </a:rPr>
              <a:t>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171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1000"/>
                                        <p:tgtEl>
                                          <p:spTgt spid="171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1000"/>
                                        <p:tgtEl>
                                          <p:spTgt spid="171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1000"/>
                                        <p:tgtEl>
                                          <p:spTgt spid="171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1000"/>
                                        <p:tgtEl>
                                          <p:spTgt spid="171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1000"/>
                                        <p:tgtEl>
                                          <p:spTgt spid="171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1000"/>
                                        <p:tgtEl>
                                          <p:spTgt spid="171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011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361CB-A029-3E40-9C9D-9B2C261F5F75}" type="slidenum">
              <a:rPr lang="en-US" altLang="zh-CN"/>
              <a:pPr/>
              <a:t>18</a:t>
            </a:fld>
            <a:endParaRPr lang="en-US" altLang="zh-CN"/>
          </a:p>
        </p:txBody>
      </p:sp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I. </a:t>
            </a:r>
            <a:r>
              <a:rPr lang="zh-CN" altLang="en-US" b="1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与路径有关的问题</a:t>
            </a:r>
          </a:p>
        </p:txBody>
      </p:sp>
      <p:sp>
        <p:nvSpPr>
          <p:cNvPr id="180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96975"/>
            <a:ext cx="8229600" cy="2260600"/>
          </a:xfrm>
        </p:spPr>
        <p:txBody>
          <a:bodyPr/>
          <a:lstStyle/>
          <a:p>
            <a:pPr algn="just">
              <a:buFontTx/>
              <a:buNone/>
            </a:pPr>
            <a:r>
              <a:rPr lang="zh-CN" altLang="en-US" b="1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例</a:t>
            </a:r>
            <a:r>
              <a:rPr lang="en-US" altLang="zh-CN" b="1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1</a:t>
            </a:r>
            <a:r>
              <a:rPr lang="en-US" altLang="zh-CN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 </a:t>
            </a:r>
            <a:r>
              <a:rPr lang="zh-CN" altLang="en-US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设某地的街道把城市分割成矩形方格</a:t>
            </a:r>
            <a:r>
              <a:rPr lang="en-US" altLang="zh-CN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, </a:t>
            </a:r>
            <a:r>
              <a:rPr lang="zh-CN" altLang="en-US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每个方格称为块</a:t>
            </a:r>
            <a:r>
              <a:rPr lang="en-US" altLang="zh-CN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. </a:t>
            </a:r>
            <a:r>
              <a:rPr lang="zh-CN" altLang="en-US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某甲从家里出发上班</a:t>
            </a:r>
            <a:r>
              <a:rPr lang="en-US" altLang="zh-CN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, </a:t>
            </a:r>
            <a:r>
              <a:rPr lang="zh-CN" altLang="en-US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向东要走</a:t>
            </a:r>
            <a:r>
              <a:rPr lang="en-US" altLang="zh-CN" b="1" i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m</a:t>
            </a:r>
            <a:r>
              <a:rPr lang="zh-CN" altLang="en-US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块</a:t>
            </a:r>
            <a:r>
              <a:rPr lang="en-US" altLang="zh-CN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, </a:t>
            </a:r>
            <a:r>
              <a:rPr lang="zh-CN" altLang="en-US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向北要走</a:t>
            </a:r>
            <a:r>
              <a:rPr lang="en-US" altLang="zh-CN" b="1" i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n</a:t>
            </a:r>
            <a:r>
              <a:rPr lang="zh-CN" altLang="en-US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块</a:t>
            </a:r>
            <a:r>
              <a:rPr lang="en-US" altLang="zh-CN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. </a:t>
            </a:r>
            <a:r>
              <a:rPr lang="zh-CN" altLang="en-US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问某甲上班的路径有多少种</a:t>
            </a:r>
            <a:r>
              <a:rPr lang="en-US" altLang="zh-CN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?</a:t>
            </a:r>
          </a:p>
        </p:txBody>
      </p:sp>
      <p:grpSp>
        <p:nvGrpSpPr>
          <p:cNvPr id="180229" name="Group 5"/>
          <p:cNvGrpSpPr>
            <a:grpSpLocks noChangeAspect="1"/>
          </p:cNvGrpSpPr>
          <p:nvPr/>
        </p:nvGrpSpPr>
        <p:grpSpPr bwMode="auto">
          <a:xfrm>
            <a:off x="3492500" y="2276475"/>
            <a:ext cx="6084888" cy="4864100"/>
            <a:chOff x="3120" y="2610"/>
            <a:chExt cx="4680" cy="3744"/>
          </a:xfrm>
        </p:grpSpPr>
        <p:sp>
          <p:nvSpPr>
            <p:cNvPr id="180230" name="AutoShape 6"/>
            <p:cNvSpPr>
              <a:spLocks noChangeAspect="1" noChangeArrowheads="1"/>
            </p:cNvSpPr>
            <p:nvPr/>
          </p:nvSpPr>
          <p:spPr bwMode="auto">
            <a:xfrm>
              <a:off x="3120" y="2610"/>
              <a:ext cx="4680" cy="37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0231" name="Line 7"/>
            <p:cNvSpPr>
              <a:spLocks noChangeShapeType="1"/>
            </p:cNvSpPr>
            <p:nvPr/>
          </p:nvSpPr>
          <p:spPr bwMode="auto">
            <a:xfrm>
              <a:off x="4020" y="5418"/>
              <a:ext cx="288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0232" name="Line 8"/>
            <p:cNvSpPr>
              <a:spLocks noChangeShapeType="1"/>
            </p:cNvSpPr>
            <p:nvPr/>
          </p:nvSpPr>
          <p:spPr bwMode="auto">
            <a:xfrm flipV="1">
              <a:off x="4020" y="2922"/>
              <a:ext cx="0" cy="249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0233" name="Line 9"/>
            <p:cNvSpPr>
              <a:spLocks noChangeShapeType="1"/>
            </p:cNvSpPr>
            <p:nvPr/>
          </p:nvSpPr>
          <p:spPr bwMode="auto">
            <a:xfrm>
              <a:off x="4020" y="5106"/>
              <a:ext cx="23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0234" name="Line 10"/>
            <p:cNvSpPr>
              <a:spLocks noChangeShapeType="1"/>
            </p:cNvSpPr>
            <p:nvPr/>
          </p:nvSpPr>
          <p:spPr bwMode="auto">
            <a:xfrm>
              <a:off x="4020" y="4793"/>
              <a:ext cx="234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0235" name="Line 11"/>
            <p:cNvSpPr>
              <a:spLocks noChangeShapeType="1"/>
            </p:cNvSpPr>
            <p:nvPr/>
          </p:nvSpPr>
          <p:spPr bwMode="auto">
            <a:xfrm>
              <a:off x="4020" y="4481"/>
              <a:ext cx="234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0236" name="Line 12"/>
            <p:cNvSpPr>
              <a:spLocks noChangeShapeType="1"/>
            </p:cNvSpPr>
            <p:nvPr/>
          </p:nvSpPr>
          <p:spPr bwMode="auto">
            <a:xfrm>
              <a:off x="4020" y="4169"/>
              <a:ext cx="234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0237" name="Line 13"/>
            <p:cNvSpPr>
              <a:spLocks noChangeShapeType="1"/>
            </p:cNvSpPr>
            <p:nvPr/>
          </p:nvSpPr>
          <p:spPr bwMode="auto">
            <a:xfrm>
              <a:off x="4020" y="3857"/>
              <a:ext cx="234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0238" name="Line 14"/>
            <p:cNvSpPr>
              <a:spLocks noChangeShapeType="1"/>
            </p:cNvSpPr>
            <p:nvPr/>
          </p:nvSpPr>
          <p:spPr bwMode="auto">
            <a:xfrm>
              <a:off x="4020" y="3545"/>
              <a:ext cx="234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0239" name="Line 15"/>
            <p:cNvSpPr>
              <a:spLocks noChangeShapeType="1"/>
            </p:cNvSpPr>
            <p:nvPr/>
          </p:nvSpPr>
          <p:spPr bwMode="auto">
            <a:xfrm>
              <a:off x="4380" y="3546"/>
              <a:ext cx="0" cy="187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0240" name="Line 16"/>
            <p:cNvSpPr>
              <a:spLocks noChangeShapeType="1"/>
            </p:cNvSpPr>
            <p:nvPr/>
          </p:nvSpPr>
          <p:spPr bwMode="auto">
            <a:xfrm>
              <a:off x="4739" y="3546"/>
              <a:ext cx="1" cy="187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0241" name="Line 17"/>
            <p:cNvSpPr>
              <a:spLocks noChangeShapeType="1"/>
            </p:cNvSpPr>
            <p:nvPr/>
          </p:nvSpPr>
          <p:spPr bwMode="auto">
            <a:xfrm>
              <a:off x="5099" y="3546"/>
              <a:ext cx="1" cy="187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0242" name="Line 18"/>
            <p:cNvSpPr>
              <a:spLocks noChangeShapeType="1"/>
            </p:cNvSpPr>
            <p:nvPr/>
          </p:nvSpPr>
          <p:spPr bwMode="auto">
            <a:xfrm>
              <a:off x="5460" y="3546"/>
              <a:ext cx="1" cy="187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0243" name="Line 19"/>
            <p:cNvSpPr>
              <a:spLocks noChangeShapeType="1"/>
            </p:cNvSpPr>
            <p:nvPr/>
          </p:nvSpPr>
          <p:spPr bwMode="auto">
            <a:xfrm>
              <a:off x="5820" y="3546"/>
              <a:ext cx="1" cy="187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0244" name="Text Box 20"/>
            <p:cNvSpPr txBox="1">
              <a:spLocks noChangeArrowheads="1"/>
            </p:cNvSpPr>
            <p:nvPr/>
          </p:nvSpPr>
          <p:spPr bwMode="auto">
            <a:xfrm>
              <a:off x="3660" y="5496"/>
              <a:ext cx="1440" cy="5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lang="en-US" altLang="zh-CN" sz="2400">
                  <a:effectLst/>
                </a:rPr>
                <a:t>(0,0)</a:t>
              </a:r>
              <a:endParaRPr lang="en-US" altLang="zh-CN" sz="2400" b="0">
                <a:effectLst/>
                <a:latin typeface="Arial" charset="0"/>
              </a:endParaRPr>
            </a:p>
          </p:txBody>
        </p:sp>
        <p:sp>
          <p:nvSpPr>
            <p:cNvPr id="180245" name="Text Box 21"/>
            <p:cNvSpPr txBox="1">
              <a:spLocks noChangeArrowheads="1"/>
            </p:cNvSpPr>
            <p:nvPr/>
          </p:nvSpPr>
          <p:spPr bwMode="auto">
            <a:xfrm>
              <a:off x="5820" y="3078"/>
              <a:ext cx="1440" cy="5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lang="en-US" altLang="zh-CN" sz="2400">
                  <a:effectLst/>
                </a:rPr>
                <a:t>(m,n)</a:t>
              </a:r>
              <a:endParaRPr lang="en-US" altLang="zh-CN" sz="2400" b="0">
                <a:effectLst/>
                <a:latin typeface="Arial" charset="0"/>
              </a:endParaRPr>
            </a:p>
          </p:txBody>
        </p:sp>
        <p:sp>
          <p:nvSpPr>
            <p:cNvPr id="180246" name="Text Box 22"/>
            <p:cNvSpPr txBox="1">
              <a:spLocks noChangeArrowheads="1"/>
            </p:cNvSpPr>
            <p:nvPr/>
          </p:nvSpPr>
          <p:spPr bwMode="auto">
            <a:xfrm>
              <a:off x="4740" y="5652"/>
              <a:ext cx="1440" cy="5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lang="zh-CN" altLang="en-US" sz="2400">
                  <a:solidFill>
                    <a:srgbClr val="FF0000"/>
                  </a:solidFill>
                  <a:effectLst/>
                </a:rPr>
                <a:t>图</a:t>
              </a:r>
              <a:r>
                <a:rPr lang="en-US" altLang="zh-CN" sz="2400">
                  <a:solidFill>
                    <a:srgbClr val="FF0000"/>
                  </a:solidFill>
                  <a:effectLst/>
                </a:rPr>
                <a:t>4.1</a:t>
              </a:r>
              <a:endParaRPr lang="en-US" altLang="zh-CN" sz="2400" b="0">
                <a:effectLst/>
                <a:latin typeface="Arial" charset="0"/>
              </a:endParaRPr>
            </a:p>
          </p:txBody>
        </p:sp>
        <p:sp>
          <p:nvSpPr>
            <p:cNvPr id="180247" name="Line 23"/>
            <p:cNvSpPr>
              <a:spLocks noChangeShapeType="1"/>
            </p:cNvSpPr>
            <p:nvPr/>
          </p:nvSpPr>
          <p:spPr bwMode="auto">
            <a:xfrm>
              <a:off x="6180" y="3546"/>
              <a:ext cx="0" cy="18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80248" name="Text Box 24"/>
          <p:cNvSpPr txBox="1">
            <a:spLocks noChangeArrowheads="1"/>
          </p:cNvSpPr>
          <p:nvPr/>
        </p:nvSpPr>
        <p:spPr bwMode="auto">
          <a:xfrm>
            <a:off x="539750" y="3243263"/>
            <a:ext cx="3841750" cy="1554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某甲上班路径数等于</a:t>
            </a:r>
            <a:endParaRPr lang="en-US" altLang="zh-CN" sz="3200">
              <a:solidFill>
                <a:srgbClr val="0000FF"/>
              </a:solidFill>
              <a:effectLst>
                <a:outerShdw blurRad="38100" dist="38100" dir="2700000" algn="tl">
                  <a:srgbClr val="DDDDDD"/>
                </a:outerShdw>
              </a:effectLst>
            </a:endParaRPr>
          </a:p>
          <a:p>
            <a:r>
              <a:rPr lang="zh-CN" altLang="en-US" sz="320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从原点到</a:t>
            </a:r>
            <a:r>
              <a:rPr lang="en-US" altLang="zh-CN" sz="320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 (</a:t>
            </a:r>
            <a:r>
              <a:rPr lang="en-US" altLang="zh-CN" sz="3200" i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m</a:t>
            </a:r>
            <a:r>
              <a:rPr lang="en-US" altLang="zh-CN" sz="320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, </a:t>
            </a:r>
            <a:r>
              <a:rPr lang="en-US" altLang="zh-CN" sz="3200" i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n</a:t>
            </a:r>
            <a:r>
              <a:rPr lang="en-US" altLang="zh-CN" sz="320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)</a:t>
            </a:r>
            <a:r>
              <a:rPr lang="zh-CN" altLang="en-US" sz="320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点的</a:t>
            </a:r>
            <a:endParaRPr lang="en-US" altLang="zh-CN" sz="3200">
              <a:solidFill>
                <a:srgbClr val="0000FF"/>
              </a:solidFill>
              <a:effectLst>
                <a:outerShdw blurRad="38100" dist="38100" dir="2700000" algn="tl">
                  <a:srgbClr val="DDDDDD"/>
                </a:outerShdw>
              </a:effectLst>
            </a:endParaRPr>
          </a:p>
          <a:p>
            <a:r>
              <a:rPr lang="zh-CN" altLang="en-US" sz="320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总路径数</a:t>
            </a:r>
            <a:r>
              <a:rPr lang="en-US" altLang="zh-CN" sz="320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:</a:t>
            </a:r>
          </a:p>
        </p:txBody>
      </p:sp>
      <p:sp>
        <p:nvSpPr>
          <p:cNvPr id="180250" name="Rectangle 26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80249" name="Object 25"/>
          <p:cNvGraphicFramePr>
            <a:graphicFrameLocks noChangeAspect="1"/>
          </p:cNvGraphicFramePr>
          <p:nvPr/>
        </p:nvGraphicFramePr>
        <p:xfrm>
          <a:off x="1042988" y="4791075"/>
          <a:ext cx="2678112" cy="1230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公式" r:id="rId3" imgW="927000" imgH="431640" progId="Equation.3">
                  <p:embed/>
                </p:oleObj>
              </mc:Choice>
              <mc:Fallback>
                <p:oleObj name="公式" r:id="rId3" imgW="92700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4791075"/>
                        <a:ext cx="2678112" cy="1230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662844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80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80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80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80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180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226" grpId="0"/>
      <p:bldP spid="180227" grpId="0" build="p"/>
      <p:bldP spid="18024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311F8-8603-654A-953A-81E1F3C54D2F}" type="slidenum">
              <a:rPr lang="en-US" altLang="zh-CN"/>
              <a:pPr/>
              <a:t>19</a:t>
            </a:fld>
            <a:endParaRPr lang="en-US" altLang="zh-CN"/>
          </a:p>
        </p:txBody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404813"/>
            <a:ext cx="8229600" cy="1728787"/>
          </a:xfrm>
        </p:spPr>
        <p:txBody>
          <a:bodyPr/>
          <a:lstStyle/>
          <a:p>
            <a:pPr algn="just">
              <a:buFontTx/>
              <a:buNone/>
            </a:pPr>
            <a:r>
              <a:rPr lang="zh-CN" altLang="en-US" b="1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例</a:t>
            </a:r>
            <a:r>
              <a:rPr lang="en-US" altLang="zh-CN" b="1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2</a:t>
            </a:r>
            <a:r>
              <a:rPr lang="en-US" altLang="zh-CN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 </a:t>
            </a:r>
            <a:r>
              <a:rPr lang="zh-CN" altLang="en-US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从</a:t>
            </a:r>
            <a:r>
              <a:rPr lang="en-US" altLang="zh-CN" b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(0,0)</a:t>
            </a:r>
            <a:r>
              <a:rPr lang="zh-CN" altLang="en-US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点到达</a:t>
            </a:r>
            <a:r>
              <a:rPr lang="en-US" altLang="zh-CN" b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(</a:t>
            </a:r>
            <a:r>
              <a:rPr lang="en-US" altLang="zh-CN" b="1" i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m</a:t>
            </a:r>
            <a:r>
              <a:rPr lang="en-US" altLang="zh-CN" b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,</a:t>
            </a:r>
            <a:r>
              <a:rPr lang="en-US" altLang="zh-CN" b="1" i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n</a:t>
            </a:r>
            <a:r>
              <a:rPr lang="en-US" altLang="zh-CN" b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)</a:t>
            </a:r>
            <a:r>
              <a:rPr lang="zh-CN" altLang="en-US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点</a:t>
            </a:r>
            <a:r>
              <a:rPr lang="en-US" altLang="zh-CN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, </a:t>
            </a:r>
            <a:r>
              <a:rPr lang="zh-CN" altLang="en-US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其中</a:t>
            </a:r>
            <a:r>
              <a:rPr lang="en-US" altLang="zh-CN" b="1" i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m&lt;n</a:t>
            </a:r>
            <a:r>
              <a:rPr lang="en-US" altLang="zh-CN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. </a:t>
            </a:r>
            <a:r>
              <a:rPr lang="zh-CN" altLang="en-US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要求中间所经过的路径上的点</a:t>
            </a:r>
            <a:r>
              <a:rPr lang="en-US" altLang="zh-CN" b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(</a:t>
            </a:r>
            <a:r>
              <a:rPr lang="en-US" altLang="zh-CN" b="1" i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a</a:t>
            </a:r>
            <a:r>
              <a:rPr lang="en-US" altLang="zh-CN" b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,</a:t>
            </a:r>
            <a:r>
              <a:rPr lang="en-US" altLang="zh-CN" b="1" i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b</a:t>
            </a:r>
            <a:r>
              <a:rPr lang="en-US" altLang="zh-CN" b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)</a:t>
            </a:r>
            <a:r>
              <a:rPr lang="zh-CN" altLang="en-US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恒满足</a:t>
            </a:r>
            <a:r>
              <a:rPr lang="en-US" altLang="zh-CN" b="1" i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a</a:t>
            </a:r>
            <a:r>
              <a:rPr lang="en-US" altLang="zh-CN" b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&lt;</a:t>
            </a:r>
            <a:r>
              <a:rPr lang="en-US" altLang="zh-CN" b="1" i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b</a:t>
            </a:r>
            <a:r>
              <a:rPr lang="en-US" altLang="zh-CN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, </a:t>
            </a:r>
            <a:r>
              <a:rPr lang="zh-CN" altLang="en-US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问有多少不同的路径？</a:t>
            </a:r>
          </a:p>
        </p:txBody>
      </p:sp>
      <p:sp>
        <p:nvSpPr>
          <p:cNvPr id="181252" name="Rectangle 4"/>
          <p:cNvSpPr>
            <a:spLocks noChangeArrowheads="1"/>
          </p:cNvSpPr>
          <p:nvPr/>
        </p:nvSpPr>
        <p:spPr bwMode="auto">
          <a:xfrm>
            <a:off x="395288" y="2332038"/>
            <a:ext cx="1728787" cy="2176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zh-CN" altLang="en-US" sz="3200">
              <a:effectLst/>
              <a:latin typeface="Arial" charset="0"/>
            </a:endParaRPr>
          </a:p>
        </p:txBody>
      </p:sp>
      <p:grpSp>
        <p:nvGrpSpPr>
          <p:cNvPr id="181253" name="Group 5"/>
          <p:cNvGrpSpPr>
            <a:grpSpLocks noChangeAspect="1"/>
          </p:cNvGrpSpPr>
          <p:nvPr/>
        </p:nvGrpSpPr>
        <p:grpSpPr bwMode="auto">
          <a:xfrm>
            <a:off x="3708400" y="1052513"/>
            <a:ext cx="6624638" cy="5805487"/>
            <a:chOff x="3120" y="2610"/>
            <a:chExt cx="4680" cy="3744"/>
          </a:xfrm>
        </p:grpSpPr>
        <p:sp>
          <p:nvSpPr>
            <p:cNvPr id="181254" name="AutoShape 6"/>
            <p:cNvSpPr>
              <a:spLocks noChangeAspect="1" noChangeArrowheads="1"/>
            </p:cNvSpPr>
            <p:nvPr/>
          </p:nvSpPr>
          <p:spPr bwMode="auto">
            <a:xfrm>
              <a:off x="3120" y="2610"/>
              <a:ext cx="4680" cy="37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1255" name="Line 7"/>
            <p:cNvSpPr>
              <a:spLocks noChangeShapeType="1"/>
            </p:cNvSpPr>
            <p:nvPr/>
          </p:nvSpPr>
          <p:spPr bwMode="auto">
            <a:xfrm>
              <a:off x="4020" y="5418"/>
              <a:ext cx="288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1256" name="Line 8"/>
            <p:cNvSpPr>
              <a:spLocks noChangeShapeType="1"/>
            </p:cNvSpPr>
            <p:nvPr/>
          </p:nvSpPr>
          <p:spPr bwMode="auto">
            <a:xfrm flipV="1">
              <a:off x="4020" y="2922"/>
              <a:ext cx="0" cy="249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1257" name="Line 9"/>
            <p:cNvSpPr>
              <a:spLocks noChangeShapeType="1"/>
            </p:cNvSpPr>
            <p:nvPr/>
          </p:nvSpPr>
          <p:spPr bwMode="auto">
            <a:xfrm>
              <a:off x="4020" y="5106"/>
              <a:ext cx="23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1258" name="Line 10"/>
            <p:cNvSpPr>
              <a:spLocks noChangeShapeType="1"/>
            </p:cNvSpPr>
            <p:nvPr/>
          </p:nvSpPr>
          <p:spPr bwMode="auto">
            <a:xfrm>
              <a:off x="4020" y="4793"/>
              <a:ext cx="234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1259" name="Line 11"/>
            <p:cNvSpPr>
              <a:spLocks noChangeShapeType="1"/>
            </p:cNvSpPr>
            <p:nvPr/>
          </p:nvSpPr>
          <p:spPr bwMode="auto">
            <a:xfrm>
              <a:off x="4020" y="4481"/>
              <a:ext cx="234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1260" name="Line 12"/>
            <p:cNvSpPr>
              <a:spLocks noChangeShapeType="1"/>
            </p:cNvSpPr>
            <p:nvPr/>
          </p:nvSpPr>
          <p:spPr bwMode="auto">
            <a:xfrm>
              <a:off x="4020" y="4169"/>
              <a:ext cx="234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1261" name="Line 13"/>
            <p:cNvSpPr>
              <a:spLocks noChangeShapeType="1"/>
            </p:cNvSpPr>
            <p:nvPr/>
          </p:nvSpPr>
          <p:spPr bwMode="auto">
            <a:xfrm>
              <a:off x="4020" y="3857"/>
              <a:ext cx="234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1262" name="Line 14"/>
            <p:cNvSpPr>
              <a:spLocks noChangeShapeType="1"/>
            </p:cNvSpPr>
            <p:nvPr/>
          </p:nvSpPr>
          <p:spPr bwMode="auto">
            <a:xfrm>
              <a:off x="4020" y="3546"/>
              <a:ext cx="234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1263" name="Line 15"/>
            <p:cNvSpPr>
              <a:spLocks noChangeShapeType="1"/>
            </p:cNvSpPr>
            <p:nvPr/>
          </p:nvSpPr>
          <p:spPr bwMode="auto">
            <a:xfrm>
              <a:off x="4380" y="3546"/>
              <a:ext cx="0" cy="187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1264" name="Line 16"/>
            <p:cNvSpPr>
              <a:spLocks noChangeShapeType="1"/>
            </p:cNvSpPr>
            <p:nvPr/>
          </p:nvSpPr>
          <p:spPr bwMode="auto">
            <a:xfrm>
              <a:off x="4739" y="3546"/>
              <a:ext cx="1" cy="187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1265" name="Line 17"/>
            <p:cNvSpPr>
              <a:spLocks noChangeShapeType="1"/>
            </p:cNvSpPr>
            <p:nvPr/>
          </p:nvSpPr>
          <p:spPr bwMode="auto">
            <a:xfrm>
              <a:off x="5099" y="3546"/>
              <a:ext cx="1" cy="187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1266" name="Line 18"/>
            <p:cNvSpPr>
              <a:spLocks noChangeShapeType="1"/>
            </p:cNvSpPr>
            <p:nvPr/>
          </p:nvSpPr>
          <p:spPr bwMode="auto">
            <a:xfrm>
              <a:off x="5460" y="3546"/>
              <a:ext cx="1" cy="187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1267" name="Line 19"/>
            <p:cNvSpPr>
              <a:spLocks noChangeShapeType="1"/>
            </p:cNvSpPr>
            <p:nvPr/>
          </p:nvSpPr>
          <p:spPr bwMode="auto">
            <a:xfrm>
              <a:off x="5820" y="3546"/>
              <a:ext cx="1" cy="187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1268" name="Text Box 20"/>
            <p:cNvSpPr txBox="1">
              <a:spLocks noChangeArrowheads="1"/>
            </p:cNvSpPr>
            <p:nvPr/>
          </p:nvSpPr>
          <p:spPr bwMode="auto">
            <a:xfrm>
              <a:off x="3300" y="5496"/>
              <a:ext cx="900" cy="5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lang="en-US" altLang="zh-CN" sz="2400">
                  <a:effectLst/>
                </a:rPr>
                <a:t>    (0,0)</a:t>
              </a:r>
              <a:endParaRPr lang="en-US" altLang="zh-CN" sz="2400" b="0">
                <a:effectLst/>
                <a:latin typeface="Arial" charset="0"/>
              </a:endParaRPr>
            </a:p>
          </p:txBody>
        </p:sp>
        <p:sp>
          <p:nvSpPr>
            <p:cNvPr id="181269" name="Text Box 21"/>
            <p:cNvSpPr txBox="1">
              <a:spLocks noChangeArrowheads="1"/>
            </p:cNvSpPr>
            <p:nvPr/>
          </p:nvSpPr>
          <p:spPr bwMode="auto">
            <a:xfrm>
              <a:off x="4920" y="2922"/>
              <a:ext cx="1080" cy="5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lang="en-US" altLang="zh-CN" sz="2400">
                  <a:effectLst/>
                </a:rPr>
                <a:t>   </a:t>
              </a:r>
            </a:p>
            <a:p>
              <a:pPr algn="just"/>
              <a:r>
                <a:rPr lang="en-US" altLang="zh-CN" sz="2400">
                  <a:effectLst/>
                </a:rPr>
                <a:t>   (</a:t>
              </a:r>
              <a:r>
                <a:rPr lang="en-US" altLang="zh-CN" sz="2400" i="1">
                  <a:effectLst/>
                </a:rPr>
                <a:t>m</a:t>
              </a:r>
              <a:r>
                <a:rPr lang="en-US" altLang="zh-CN" sz="2400">
                  <a:effectLst/>
                </a:rPr>
                <a:t>,</a:t>
              </a:r>
              <a:r>
                <a:rPr lang="en-US" altLang="zh-CN" sz="2400" i="1">
                  <a:effectLst/>
                </a:rPr>
                <a:t>n</a:t>
              </a:r>
              <a:r>
                <a:rPr lang="en-US" altLang="zh-CN" sz="2400">
                  <a:effectLst/>
                </a:rPr>
                <a:t>)</a:t>
              </a:r>
              <a:endParaRPr lang="en-US" altLang="zh-CN" sz="2400" b="0">
                <a:effectLst/>
                <a:latin typeface="Arial" charset="0"/>
              </a:endParaRPr>
            </a:p>
          </p:txBody>
        </p:sp>
        <p:sp>
          <p:nvSpPr>
            <p:cNvPr id="181270" name="Text Box 22"/>
            <p:cNvSpPr txBox="1">
              <a:spLocks noChangeArrowheads="1"/>
            </p:cNvSpPr>
            <p:nvPr/>
          </p:nvSpPr>
          <p:spPr bwMode="auto">
            <a:xfrm>
              <a:off x="4740" y="5652"/>
              <a:ext cx="1440" cy="5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lang="en-US" altLang="zh-CN" sz="2400">
                  <a:solidFill>
                    <a:srgbClr val="FF0000"/>
                  </a:solidFill>
                  <a:effectLst/>
                </a:rPr>
                <a:t>       </a:t>
              </a:r>
              <a:r>
                <a:rPr lang="zh-CN" altLang="en-US" sz="2400">
                  <a:solidFill>
                    <a:srgbClr val="FF0000"/>
                  </a:solidFill>
                  <a:effectLst/>
                </a:rPr>
                <a:t>图</a:t>
              </a:r>
              <a:r>
                <a:rPr lang="en-US" altLang="zh-CN" sz="2400">
                  <a:solidFill>
                    <a:srgbClr val="FF0000"/>
                  </a:solidFill>
                  <a:effectLst/>
                </a:rPr>
                <a:t>4.2</a:t>
              </a:r>
              <a:endParaRPr lang="en-US" altLang="zh-CN" sz="2400" b="0">
                <a:effectLst/>
                <a:latin typeface="Arial" charset="0"/>
              </a:endParaRPr>
            </a:p>
          </p:txBody>
        </p:sp>
        <p:sp>
          <p:nvSpPr>
            <p:cNvPr id="181271" name="Line 23"/>
            <p:cNvSpPr>
              <a:spLocks noChangeShapeType="1"/>
            </p:cNvSpPr>
            <p:nvPr/>
          </p:nvSpPr>
          <p:spPr bwMode="auto">
            <a:xfrm flipV="1">
              <a:off x="4020" y="2922"/>
              <a:ext cx="2880" cy="24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1272" name="Line 24"/>
            <p:cNvSpPr>
              <a:spLocks noChangeShapeType="1"/>
            </p:cNvSpPr>
            <p:nvPr/>
          </p:nvSpPr>
          <p:spPr bwMode="auto">
            <a:xfrm>
              <a:off x="4740" y="5106"/>
              <a:ext cx="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1273" name="Line 25"/>
            <p:cNvSpPr>
              <a:spLocks noChangeShapeType="1"/>
            </p:cNvSpPr>
            <p:nvPr/>
          </p:nvSpPr>
          <p:spPr bwMode="auto">
            <a:xfrm>
              <a:off x="5460" y="4482"/>
              <a:ext cx="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1274" name="Line 26"/>
            <p:cNvSpPr>
              <a:spLocks noChangeShapeType="1"/>
            </p:cNvSpPr>
            <p:nvPr/>
          </p:nvSpPr>
          <p:spPr bwMode="auto">
            <a:xfrm>
              <a:off x="5460" y="4482"/>
              <a:ext cx="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1275" name="Text Box 27"/>
            <p:cNvSpPr txBox="1">
              <a:spLocks noChangeArrowheads="1"/>
            </p:cNvSpPr>
            <p:nvPr/>
          </p:nvSpPr>
          <p:spPr bwMode="auto">
            <a:xfrm>
              <a:off x="4020" y="5496"/>
              <a:ext cx="900" cy="5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lang="en-US" altLang="zh-CN" sz="2400">
                  <a:effectLst/>
                </a:rPr>
                <a:t>  (1,0)</a:t>
              </a:r>
              <a:endParaRPr lang="en-US" altLang="zh-CN" sz="2400" b="0">
                <a:effectLst/>
                <a:latin typeface="Arial" charset="0"/>
              </a:endParaRPr>
            </a:p>
          </p:txBody>
        </p:sp>
        <p:sp>
          <p:nvSpPr>
            <p:cNvPr id="181276" name="Text Box 28"/>
            <p:cNvSpPr txBox="1">
              <a:spLocks noChangeArrowheads="1"/>
            </p:cNvSpPr>
            <p:nvPr/>
          </p:nvSpPr>
          <p:spPr bwMode="auto">
            <a:xfrm>
              <a:off x="3120" y="4872"/>
              <a:ext cx="900" cy="5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lang="en-US" altLang="zh-CN" sz="2400">
                  <a:effectLst/>
                </a:rPr>
                <a:t>      (0,1)</a:t>
              </a:r>
              <a:endParaRPr lang="en-US" altLang="zh-CN" sz="2400" b="0">
                <a:effectLst/>
                <a:latin typeface="Arial" charset="0"/>
              </a:endParaRPr>
            </a:p>
          </p:txBody>
        </p:sp>
        <p:sp>
          <p:nvSpPr>
            <p:cNvPr id="181277" name="Line 29"/>
            <p:cNvSpPr>
              <a:spLocks noChangeShapeType="1"/>
            </p:cNvSpPr>
            <p:nvPr/>
          </p:nvSpPr>
          <p:spPr bwMode="auto">
            <a:xfrm>
              <a:off x="4020" y="5106"/>
              <a:ext cx="0" cy="312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1278" name="Line 30"/>
            <p:cNvSpPr>
              <a:spLocks noChangeShapeType="1"/>
            </p:cNvSpPr>
            <p:nvPr/>
          </p:nvSpPr>
          <p:spPr bwMode="auto">
            <a:xfrm>
              <a:off x="4020" y="5418"/>
              <a:ext cx="360" cy="0"/>
            </a:xfrm>
            <a:prstGeom prst="line">
              <a:avLst/>
            </a:prstGeom>
            <a:noFill/>
            <a:ln w="12700">
              <a:solidFill>
                <a:srgbClr val="00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1279" name="Line 31"/>
            <p:cNvSpPr>
              <a:spLocks noChangeShapeType="1"/>
            </p:cNvSpPr>
            <p:nvPr/>
          </p:nvSpPr>
          <p:spPr bwMode="auto">
            <a:xfrm>
              <a:off x="6180" y="3546"/>
              <a:ext cx="0" cy="187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81283" name="Rectangle 35"/>
          <p:cNvSpPr>
            <a:spLocks noChangeArrowheads="1"/>
          </p:cNvSpPr>
          <p:nvPr/>
        </p:nvSpPr>
        <p:spPr bwMode="auto">
          <a:xfrm>
            <a:off x="323850" y="2205038"/>
            <a:ext cx="3527425" cy="381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just">
              <a:spcBef>
                <a:spcPct val="20000"/>
              </a:spcBef>
            </a:pPr>
            <a:r>
              <a:rPr lang="zh-CN" altLang="en-US" sz="320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解</a:t>
            </a:r>
            <a:r>
              <a:rPr lang="en-US" altLang="zh-CN" sz="320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 </a:t>
            </a:r>
            <a:r>
              <a:rPr lang="zh-CN" altLang="en-US" sz="3200">
                <a:effectLst>
                  <a:outerShdw blurRad="38100" dist="38100" dir="2700000" algn="tl">
                    <a:srgbClr val="DDDDDD"/>
                  </a:outerShdw>
                </a:effectLst>
              </a:rPr>
              <a:t>与</a:t>
            </a:r>
            <a:r>
              <a:rPr lang="zh-CN" altLang="en-US" sz="320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例</a:t>
            </a:r>
            <a:r>
              <a:rPr lang="en-US" altLang="zh-CN" sz="320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1</a:t>
            </a:r>
            <a:r>
              <a:rPr lang="zh-CN" altLang="en-US" sz="3200">
                <a:effectLst>
                  <a:outerShdw blurRad="38100" dist="38100" dir="2700000" algn="tl">
                    <a:srgbClr val="DDDDDD"/>
                  </a:outerShdw>
                </a:effectLst>
              </a:rPr>
              <a:t>不同</a:t>
            </a:r>
            <a:r>
              <a:rPr lang="en-US" altLang="zh-CN" sz="3200">
                <a:effectLst>
                  <a:outerShdw blurRad="38100" dist="38100" dir="2700000" algn="tl">
                    <a:srgbClr val="DDDDDD"/>
                  </a:outerShdw>
                </a:effectLst>
              </a:rPr>
              <a:t>, </a:t>
            </a:r>
            <a:r>
              <a:rPr lang="zh-CN" altLang="en-US" sz="3200">
                <a:effectLst>
                  <a:outerShdw blurRad="38100" dist="38100" dir="2700000" algn="tl">
                    <a:srgbClr val="DDDDDD"/>
                  </a:outerShdw>
                </a:effectLst>
              </a:rPr>
              <a:t>现在要求路径</a:t>
            </a:r>
            <a:r>
              <a:rPr lang="zh-CN" altLang="en-US" sz="320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不经过</a:t>
            </a:r>
            <a:r>
              <a:rPr lang="en-US" altLang="zh-CN" sz="3200" i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y=x</a:t>
            </a:r>
            <a:r>
              <a:rPr lang="zh-CN" altLang="en-US" sz="3200">
                <a:effectLst>
                  <a:outerShdw blurRad="38100" dist="38100" dir="2700000" algn="tl">
                    <a:srgbClr val="DDDDDD"/>
                  </a:outerShdw>
                </a:effectLst>
              </a:rPr>
              <a:t>上的点</a:t>
            </a:r>
            <a:r>
              <a:rPr lang="en-US" altLang="zh-CN" sz="3200">
                <a:effectLst>
                  <a:outerShdw blurRad="38100" dist="38100" dir="2700000" algn="tl">
                    <a:srgbClr val="DDDDDD"/>
                  </a:outerShdw>
                </a:effectLst>
              </a:rPr>
              <a:t>. </a:t>
            </a:r>
            <a:r>
              <a:rPr lang="zh-CN" altLang="en-US" sz="3200">
                <a:effectLst>
                  <a:outerShdw blurRad="38100" dist="38100" dir="2700000" algn="tl">
                    <a:srgbClr val="DDDDDD"/>
                  </a:outerShdw>
                </a:effectLst>
              </a:rPr>
              <a:t>这样</a:t>
            </a:r>
            <a:r>
              <a:rPr lang="en-US" altLang="zh-CN" sz="3200">
                <a:effectLst>
                  <a:outerShdw blurRad="38100" dist="38100" dir="2700000" algn="tl">
                    <a:srgbClr val="DDDDDD"/>
                  </a:outerShdw>
                </a:effectLst>
              </a:rPr>
              <a:t>, </a:t>
            </a:r>
            <a:r>
              <a:rPr lang="zh-CN" altLang="en-US" sz="3200">
                <a:effectLst>
                  <a:outerShdw blurRad="38100" dist="38100" dir="2700000" algn="tl">
                    <a:srgbClr val="DDDDDD"/>
                  </a:outerShdw>
                </a:effectLst>
              </a:rPr>
              <a:t>从</a:t>
            </a:r>
            <a:r>
              <a:rPr lang="en-US" altLang="zh-CN" sz="320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(0,0)</a:t>
            </a:r>
            <a:r>
              <a:rPr lang="zh-CN" altLang="en-US" sz="3200">
                <a:effectLst>
                  <a:outerShdw blurRad="38100" dist="38100" dir="2700000" algn="tl">
                    <a:srgbClr val="DDDDDD"/>
                  </a:outerShdw>
                </a:effectLst>
              </a:rPr>
              <a:t>点第</a:t>
            </a:r>
            <a:r>
              <a:rPr lang="en-US" altLang="zh-CN" sz="320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1</a:t>
            </a:r>
            <a:r>
              <a:rPr lang="zh-CN" altLang="en-US" sz="3200">
                <a:effectLst>
                  <a:outerShdw blurRad="38100" dist="38100" dir="2700000" algn="tl">
                    <a:srgbClr val="DDDDDD"/>
                  </a:outerShdw>
                </a:effectLst>
              </a:rPr>
              <a:t>步必须到</a:t>
            </a:r>
            <a:r>
              <a:rPr lang="en-US" altLang="zh-CN" sz="320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(0,1)</a:t>
            </a:r>
            <a:r>
              <a:rPr lang="zh-CN" altLang="en-US" sz="3200">
                <a:effectLst>
                  <a:outerShdw blurRad="38100" dist="38100" dir="2700000" algn="tl">
                    <a:srgbClr val="DDDDDD"/>
                  </a:outerShdw>
                </a:effectLst>
              </a:rPr>
              <a:t>点</a:t>
            </a:r>
            <a:r>
              <a:rPr lang="en-US" altLang="zh-CN" sz="3200">
                <a:effectLst>
                  <a:outerShdw blurRad="38100" dist="38100" dir="2700000" algn="tl">
                    <a:srgbClr val="DDDDDD"/>
                  </a:outerShdw>
                </a:effectLst>
              </a:rPr>
              <a:t>, </a:t>
            </a:r>
            <a:r>
              <a:rPr lang="zh-CN" altLang="en-US" sz="3200">
                <a:effectLst>
                  <a:outerShdw blurRad="38100" dist="38100" dir="2700000" algn="tl">
                    <a:srgbClr val="DDDDDD"/>
                  </a:outerShdw>
                </a:effectLst>
              </a:rPr>
              <a:t>而不允许到</a:t>
            </a:r>
            <a:r>
              <a:rPr lang="en-US" altLang="zh-CN" sz="320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(1,0)</a:t>
            </a:r>
            <a:r>
              <a:rPr lang="zh-CN" altLang="en-US" sz="3200">
                <a:effectLst>
                  <a:outerShdw blurRad="38100" dist="38100" dir="2700000" algn="tl">
                    <a:srgbClr val="DDDDDD"/>
                  </a:outerShdw>
                </a:effectLst>
              </a:rPr>
              <a:t>点</a:t>
            </a:r>
            <a:r>
              <a:rPr lang="en-US" altLang="zh-CN" sz="3200">
                <a:effectLst>
                  <a:outerShdw blurRad="38100" dist="38100" dir="2700000" algn="tl">
                    <a:srgbClr val="DDDDDD"/>
                  </a:outerShdw>
                </a:effectLst>
              </a:rPr>
              <a:t>.</a:t>
            </a:r>
            <a:r>
              <a:rPr lang="en-US" altLang="zh-CN" sz="3200" b="0">
                <a:effectLst>
                  <a:outerShdw blurRad="38100" dist="38100" dir="2700000" algn="tl">
                    <a:srgbClr val="DDDDDD"/>
                  </a:outerShdw>
                </a:effectLst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731161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81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81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81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251" grpId="0" build="p"/>
      <p:bldP spid="18128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5B614-4D94-46E2-818B-187A1050F2DF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>
          <a:xfrm>
            <a:off x="144463" y="198438"/>
            <a:ext cx="8388350" cy="1143000"/>
          </a:xfrm>
        </p:spPr>
        <p:txBody>
          <a:bodyPr/>
          <a:lstStyle/>
          <a:p>
            <a:pPr algn="l"/>
            <a:r>
              <a:rPr lang="zh-CN" altLang="en-US" sz="4000" b="1">
                <a:solidFill>
                  <a:srgbClr val="FF50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允许重复的排列</a:t>
            </a:r>
            <a:r>
              <a:rPr lang="en-US" altLang="zh-CN" sz="4000" b="1">
                <a:solidFill>
                  <a:srgbClr val="FF50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--- </a:t>
            </a:r>
            <a:r>
              <a:rPr lang="zh-CN" altLang="en-US" sz="4000" b="1">
                <a:solidFill>
                  <a:srgbClr val="FF50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多重集的排列</a:t>
            </a:r>
          </a:p>
        </p:txBody>
      </p:sp>
      <p:sp>
        <p:nvSpPr>
          <p:cNvPr id="189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36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多重集</a:t>
            </a:r>
            <a:r>
              <a:rPr lang="en-US" altLang="zh-CN" sz="36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ea typeface="楷体_GB2312" pitchFamily="49" charset="-122"/>
              </a:rPr>
              <a:t>—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元素可以多次出现的集合，即元素可以重复。我们把某个元素</a:t>
            </a:r>
            <a:r>
              <a:rPr lang="en-US" altLang="zh-CN" sz="36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a</a:t>
            </a:r>
            <a:r>
              <a:rPr lang="en-US" altLang="zh-CN" sz="3600" b="1" i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i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出现的次数</a:t>
            </a:r>
            <a:r>
              <a:rPr lang="en-US" altLang="zh-CN" sz="36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n</a:t>
            </a:r>
            <a:r>
              <a:rPr lang="en-US" altLang="zh-CN" sz="3600" b="1" i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i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zh-CN" sz="36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n</a:t>
            </a:r>
            <a:r>
              <a:rPr lang="en-US" altLang="zh-CN" sz="3600" b="1" i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i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=0,1,2,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ea typeface="楷体_GB2312" pitchFamily="49" charset="-122"/>
              </a:rPr>
              <a:t>…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叫做该元素的重复数，通常把含有</a:t>
            </a:r>
            <a:r>
              <a:rPr lang="en-US" altLang="zh-CN" sz="36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k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种不同元素的多重集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记作</a:t>
            </a:r>
          </a:p>
        </p:txBody>
      </p:sp>
      <p:graphicFrame>
        <p:nvGraphicFramePr>
          <p:cNvPr id="189444" name="Object 4"/>
          <p:cNvGraphicFramePr>
            <a:graphicFrameLocks noChangeAspect="1"/>
          </p:cNvGraphicFramePr>
          <p:nvPr/>
        </p:nvGraphicFramePr>
        <p:xfrm>
          <a:off x="1476375" y="4768850"/>
          <a:ext cx="5094288" cy="820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488" name="Equation" r:id="rId3" imgW="1104840" imgH="177480" progId="Equation.DSMT4">
                  <p:embed/>
                </p:oleObj>
              </mc:Choice>
              <mc:Fallback>
                <p:oleObj name="Equation" r:id="rId3" imgW="1104840" imgH="17748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4768850"/>
                        <a:ext cx="5094288" cy="820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317E8-8408-464A-B7CD-B35DBBBCDC53}" type="slidenum">
              <a:rPr lang="en-US" altLang="zh-CN"/>
              <a:pPr/>
              <a:t>20</a:t>
            </a:fld>
            <a:endParaRPr lang="en-US" altLang="zh-CN"/>
          </a:p>
        </p:txBody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76250"/>
            <a:ext cx="8229600" cy="6192838"/>
          </a:xfrm>
        </p:spPr>
        <p:txBody>
          <a:bodyPr/>
          <a:lstStyle/>
          <a:p>
            <a:pPr algn="just">
              <a:buClr>
                <a:srgbClr val="FF0000"/>
              </a:buClr>
              <a:buFont typeface="Wingdings" charset="0"/>
              <a:buChar char="l"/>
            </a:pPr>
            <a:r>
              <a:rPr lang="zh-CN" altLang="en-US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问题也可以提为</a:t>
            </a:r>
            <a:r>
              <a:rPr lang="en-US" altLang="zh-CN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: </a:t>
            </a:r>
            <a:r>
              <a:rPr lang="zh-CN" altLang="en-US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求从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(0,1)</a:t>
            </a:r>
            <a:r>
              <a:rPr lang="zh-CN" altLang="en-US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点到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(m,n)</a:t>
            </a:r>
            <a:r>
              <a:rPr lang="zh-CN" altLang="en-US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点并且所经过的点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(</a:t>
            </a:r>
            <a:r>
              <a:rPr lang="en-US" altLang="zh-CN" sz="3600" b="1" i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a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,</a:t>
            </a:r>
            <a:r>
              <a:rPr lang="en-US" altLang="zh-CN" sz="3600" b="1" i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b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)</a:t>
            </a:r>
            <a:r>
              <a:rPr lang="zh-CN" altLang="en-US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均满足条件</a:t>
            </a:r>
            <a:r>
              <a:rPr lang="en-US" altLang="zh-CN" sz="3600" b="1" i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a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&lt;</a:t>
            </a:r>
            <a:r>
              <a:rPr lang="en-US" altLang="zh-CN" sz="3600" b="1" i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b</a:t>
            </a:r>
            <a:r>
              <a:rPr lang="zh-CN" altLang="en-US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的路径数</a:t>
            </a:r>
            <a:r>
              <a:rPr lang="en-US" altLang="zh-CN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. </a:t>
            </a:r>
          </a:p>
          <a:p>
            <a:pPr algn="just">
              <a:buClr>
                <a:srgbClr val="FF0000"/>
              </a:buClr>
              <a:buFont typeface="Wingdings" charset="0"/>
              <a:buChar char="l"/>
            </a:pPr>
            <a:r>
              <a:rPr lang="zh-CN" altLang="en-US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由于</a:t>
            </a:r>
            <a:r>
              <a:rPr lang="en-US" altLang="zh-CN" sz="3600" b="1" i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m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&lt;</a:t>
            </a:r>
            <a:r>
              <a:rPr lang="en-US" altLang="zh-CN" sz="3600" b="1" i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n</a:t>
            </a:r>
            <a:r>
              <a:rPr lang="en-US" altLang="zh-CN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, </a:t>
            </a:r>
            <a:r>
              <a:rPr lang="zh-CN" altLang="en-US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显然从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(1,0)</a:t>
            </a:r>
            <a:r>
              <a:rPr lang="zh-CN" altLang="en-US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点到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(</a:t>
            </a:r>
            <a:r>
              <a:rPr lang="en-US" altLang="zh-CN" sz="3600" b="1" i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m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,</a:t>
            </a:r>
            <a:r>
              <a:rPr lang="en-US" altLang="zh-CN" sz="3600" b="1" i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n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)</a:t>
            </a:r>
            <a:r>
              <a:rPr lang="zh-CN" altLang="en-US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点的每一条路径</a:t>
            </a:r>
            <a:r>
              <a:rPr lang="en-US" altLang="zh-CN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, </a:t>
            </a:r>
            <a:r>
              <a:rPr lang="zh-CN" altLang="en-US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必然穿过</a:t>
            </a:r>
            <a:r>
              <a:rPr lang="en-US" altLang="zh-CN" sz="3600" b="1" i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y=x</a:t>
            </a:r>
            <a:r>
              <a:rPr lang="zh-CN" altLang="en-US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上的点</a:t>
            </a:r>
            <a:r>
              <a:rPr lang="en-US" altLang="zh-CN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. </a:t>
            </a:r>
          </a:p>
          <a:p>
            <a:pPr algn="just">
              <a:buClr>
                <a:srgbClr val="FF0000"/>
              </a:buClr>
              <a:buFont typeface="Wingdings" charset="0"/>
              <a:buChar char="l"/>
            </a:pPr>
            <a:r>
              <a:rPr lang="zh-CN" altLang="en-US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从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(0,0)</a:t>
            </a:r>
            <a:r>
              <a:rPr lang="zh-CN" altLang="en-US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到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(</a:t>
            </a:r>
            <a:r>
              <a:rPr lang="en-US" altLang="zh-CN" sz="3600" b="1" i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m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,</a:t>
            </a:r>
            <a:r>
              <a:rPr lang="en-US" altLang="zh-CN" sz="3600" b="1" i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n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)</a:t>
            </a:r>
            <a:r>
              <a:rPr lang="zh-CN" altLang="en-US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的路径可以分成两类</a:t>
            </a:r>
            <a:r>
              <a:rPr lang="en-US" altLang="zh-CN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:</a:t>
            </a:r>
          </a:p>
          <a:p>
            <a:pPr algn="just">
              <a:buClr>
                <a:srgbClr val="FF0000"/>
              </a:buClr>
              <a:buFont typeface="Wingdings" charset="0"/>
              <a:buNone/>
            </a:pPr>
            <a:r>
              <a:rPr lang="en-US" altLang="zh-CN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  </a:t>
            </a:r>
            <a:r>
              <a:rPr lang="zh-CN" altLang="en-US" sz="3600" b="1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第一类</a:t>
            </a:r>
            <a:r>
              <a:rPr lang="en-US" altLang="zh-CN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: </a:t>
            </a:r>
            <a:r>
              <a:rPr lang="zh-CN" altLang="en-US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经过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(1,0)</a:t>
            </a:r>
            <a:r>
              <a:rPr lang="zh-CN" altLang="en-US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点</a:t>
            </a:r>
            <a:r>
              <a:rPr lang="en-US" altLang="zh-CN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. </a:t>
            </a:r>
            <a:r>
              <a:rPr lang="zh-CN" altLang="en-US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这类路径至少要穿过一次</a:t>
            </a:r>
            <a:r>
              <a:rPr lang="en-US" altLang="zh-CN" sz="3600" b="1" i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y=x</a:t>
            </a:r>
            <a:r>
              <a:rPr lang="zh-CN" altLang="en-US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上的点</a:t>
            </a:r>
            <a:r>
              <a:rPr lang="en-US" altLang="zh-CN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.</a:t>
            </a:r>
          </a:p>
          <a:p>
            <a:pPr algn="just">
              <a:buClr>
                <a:srgbClr val="FF0000"/>
              </a:buClr>
              <a:buFont typeface="Wingdings" charset="0"/>
              <a:buNone/>
            </a:pPr>
            <a:r>
              <a:rPr lang="en-US" altLang="zh-CN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  </a:t>
            </a:r>
            <a:r>
              <a:rPr lang="zh-CN" altLang="en-US" sz="3600" b="1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第二类</a:t>
            </a:r>
            <a:r>
              <a:rPr lang="en-US" altLang="zh-CN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: </a:t>
            </a:r>
            <a:r>
              <a:rPr lang="zh-CN" altLang="en-US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经过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(0,1)</a:t>
            </a:r>
            <a:r>
              <a:rPr lang="zh-CN" altLang="en-US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点</a:t>
            </a:r>
            <a:r>
              <a:rPr lang="en-US" altLang="zh-CN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. </a:t>
            </a:r>
            <a:r>
              <a:rPr lang="zh-CN" altLang="en-US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这类路径可以分成两部分</a:t>
            </a:r>
            <a:r>
              <a:rPr lang="en-US" altLang="zh-CN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.</a:t>
            </a:r>
            <a:r>
              <a:rPr lang="en-US" altLang="zh-CN" sz="360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648809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82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82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82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82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182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275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3D4C9-E1F8-9243-97AA-F1ACC1AAA6AA}" type="slidenum">
              <a:rPr lang="en-US" altLang="zh-CN"/>
              <a:pPr/>
              <a:t>21</a:t>
            </a:fld>
            <a:endParaRPr lang="en-US" altLang="zh-CN"/>
          </a:p>
        </p:txBody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620713"/>
            <a:ext cx="8229600" cy="5761037"/>
          </a:xfrm>
        </p:spPr>
        <p:txBody>
          <a:bodyPr/>
          <a:lstStyle/>
          <a:p>
            <a:pPr>
              <a:buClr>
                <a:srgbClr val="FF0000"/>
              </a:buClr>
              <a:buFont typeface="Wingdings" charset="0"/>
              <a:buChar char="l"/>
            </a:pPr>
            <a:r>
              <a:rPr lang="zh-CN" altLang="en-US" sz="3600" b="1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第一部分</a:t>
            </a:r>
            <a:r>
              <a:rPr lang="en-US" altLang="zh-CN" sz="3600" b="1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:</a:t>
            </a:r>
            <a:r>
              <a:rPr lang="en-US" altLang="zh-CN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 </a:t>
            </a:r>
            <a:r>
              <a:rPr lang="zh-CN" altLang="en-US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不经过</a:t>
            </a:r>
            <a:r>
              <a:rPr lang="en-US" altLang="zh-CN" sz="3600" b="1" i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y=x</a:t>
            </a:r>
            <a:r>
              <a:rPr lang="zh-CN" altLang="en-US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上任何的点</a:t>
            </a:r>
            <a:r>
              <a:rPr lang="en-US" altLang="zh-CN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. </a:t>
            </a:r>
            <a:r>
              <a:rPr lang="zh-CN" altLang="en-US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这正是题目中要求的路径</a:t>
            </a:r>
            <a:r>
              <a:rPr lang="en-US" altLang="zh-CN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. </a:t>
            </a:r>
          </a:p>
          <a:p>
            <a:pPr>
              <a:buClr>
                <a:srgbClr val="FF0000"/>
              </a:buClr>
              <a:buFont typeface="Wingdings" charset="0"/>
              <a:buChar char="l"/>
            </a:pPr>
            <a:r>
              <a:rPr lang="zh-CN" altLang="en-US" sz="3600" b="1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第二部分</a:t>
            </a:r>
            <a:r>
              <a:rPr lang="en-US" altLang="zh-CN" sz="3600" b="1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:</a:t>
            </a:r>
            <a:r>
              <a:rPr lang="en-US" altLang="zh-CN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  </a:t>
            </a:r>
            <a:r>
              <a:rPr lang="zh-CN" altLang="en-US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至少经过一次</a:t>
            </a:r>
            <a:r>
              <a:rPr lang="en-US" altLang="zh-CN" sz="3600" b="1" i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y=x</a:t>
            </a:r>
            <a:r>
              <a:rPr lang="zh-CN" altLang="en-US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上的点</a:t>
            </a:r>
            <a:r>
              <a:rPr lang="en-US" altLang="zh-CN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.</a:t>
            </a:r>
          </a:p>
          <a:p>
            <a:pPr>
              <a:buClr>
                <a:srgbClr val="FF0000"/>
              </a:buClr>
              <a:buFont typeface="Wingdings" charset="0"/>
              <a:buChar char="l"/>
            </a:pPr>
            <a:r>
              <a:rPr lang="zh-CN" altLang="en-US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下面我们说明</a:t>
            </a:r>
            <a:r>
              <a:rPr lang="en-US" altLang="zh-CN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:  </a:t>
            </a:r>
            <a:r>
              <a:rPr lang="zh-CN" altLang="en-US" sz="3600" b="1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第一类路径数目</a:t>
            </a:r>
            <a:r>
              <a:rPr lang="zh-CN" altLang="en-US" sz="3600" b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正好等于</a:t>
            </a:r>
            <a:r>
              <a:rPr lang="zh-CN" altLang="en-US" sz="3600" b="1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第二类中第二部分的路径数目</a:t>
            </a:r>
            <a:r>
              <a:rPr lang="en-US" altLang="zh-CN" sz="3600" b="1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. </a:t>
            </a:r>
          </a:p>
          <a:p>
            <a:pPr>
              <a:buClr>
                <a:srgbClr val="FF0000"/>
              </a:buClr>
              <a:buFont typeface="Wingdings" charset="0"/>
              <a:buChar char="l"/>
            </a:pPr>
            <a:r>
              <a:rPr lang="zh-CN" altLang="en-US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这可以通过建立起从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(1,0)</a:t>
            </a:r>
            <a:r>
              <a:rPr lang="zh-CN" altLang="en-US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到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(</a:t>
            </a:r>
            <a:r>
              <a:rPr lang="en-US" altLang="zh-CN" sz="3600" b="1" i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m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,</a:t>
            </a:r>
            <a:r>
              <a:rPr lang="en-US" altLang="zh-CN" sz="3600" b="1" i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n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)</a:t>
            </a:r>
            <a:r>
              <a:rPr lang="zh-CN" altLang="en-US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点的路径与从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(0,1)</a:t>
            </a:r>
            <a:r>
              <a:rPr lang="zh-CN" altLang="en-US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到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(</a:t>
            </a:r>
            <a:r>
              <a:rPr lang="en-US" altLang="zh-CN" sz="3600" b="1" i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m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,</a:t>
            </a:r>
            <a:r>
              <a:rPr lang="en-US" altLang="zh-CN" sz="3600" b="1" i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n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)</a:t>
            </a:r>
            <a:r>
              <a:rPr lang="zh-CN" altLang="en-US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点但经过</a:t>
            </a:r>
            <a:r>
              <a:rPr lang="en-US" altLang="zh-CN" sz="3600" b="1" i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y=x</a:t>
            </a:r>
            <a:r>
              <a:rPr lang="zh-CN" altLang="en-US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线上点的路径间之间一一对应关系来加以证明</a:t>
            </a:r>
            <a:r>
              <a:rPr lang="en-US" altLang="zh-CN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.</a:t>
            </a:r>
            <a:r>
              <a:rPr lang="en-US" altLang="zh-CN" sz="360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730211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183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1000"/>
                                        <p:tgtEl>
                                          <p:spTgt spid="183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1000"/>
                                        <p:tgtEl>
                                          <p:spTgt spid="183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1000"/>
                                        <p:tgtEl>
                                          <p:spTgt spid="183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299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4C5F8-3AC1-2D43-84D4-B92C012A74EE}" type="slidenum">
              <a:rPr lang="en-US" altLang="zh-CN"/>
              <a:pPr/>
              <a:t>22</a:t>
            </a:fld>
            <a:endParaRPr lang="en-US" altLang="zh-CN"/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404813"/>
            <a:ext cx="8229600" cy="6192837"/>
          </a:xfrm>
        </p:spPr>
        <p:txBody>
          <a:bodyPr/>
          <a:lstStyle/>
          <a:p>
            <a:pPr algn="just">
              <a:buClr>
                <a:srgbClr val="FF0000"/>
              </a:buClr>
              <a:buFont typeface="Wingdings" charset="0"/>
              <a:buChar char="l"/>
            </a:pP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设从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(1,0)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到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(</a:t>
            </a:r>
            <a:r>
              <a:rPr lang="en-US" altLang="zh-CN" sz="3600" b="1" i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m</a:t>
            </a:r>
            <a:r>
              <a:rPr lang="en-US" altLang="zh-CN" sz="36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,</a:t>
            </a:r>
            <a:r>
              <a:rPr lang="en-US" altLang="zh-CN" sz="3600" b="1" i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n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)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点的某一路径与</a:t>
            </a:r>
            <a:r>
              <a:rPr lang="en-US" altLang="zh-CN" sz="36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y=x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的交点从左到右依次为</a:t>
            </a:r>
            <a:r>
              <a:rPr lang="en-US" altLang="zh-CN" sz="36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P</a:t>
            </a:r>
            <a:r>
              <a:rPr lang="en-US" altLang="zh-CN" sz="3600" b="1" baseline="-25000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1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,</a:t>
            </a:r>
            <a:r>
              <a:rPr lang="en-US" altLang="zh-CN" sz="36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P</a:t>
            </a:r>
            <a:r>
              <a:rPr lang="en-US" altLang="zh-CN" sz="3600" b="1" baseline="-25000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2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, </a:t>
            </a:r>
            <a:r>
              <a:rPr lang="en-US" altLang="zh-CN" sz="3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sym typeface="Symbol" charset="0"/>
              </a:rPr>
              <a:t>…</a:t>
            </a:r>
            <a:r>
              <a:rPr lang="en-US" altLang="zh-CN" sz="3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, </a:t>
            </a:r>
            <a:r>
              <a:rPr lang="en-US" altLang="zh-CN" sz="36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P</a:t>
            </a:r>
            <a:r>
              <a:rPr lang="en-US" altLang="zh-CN" sz="3600" b="1" i="1" baseline="-25000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k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. </a:t>
            </a:r>
          </a:p>
          <a:p>
            <a:pPr algn="just">
              <a:buClr>
                <a:srgbClr val="FF0000"/>
              </a:buClr>
              <a:buFont typeface="Wingdings" charset="0"/>
              <a:buChar char="l"/>
            </a:pP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可以如下构造出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(0,1)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到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(</a:t>
            </a:r>
            <a:r>
              <a:rPr lang="en-US" altLang="zh-CN" sz="3600" b="1" i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m</a:t>
            </a:r>
            <a:r>
              <a:rPr lang="en-US" altLang="zh-CN" sz="36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,</a:t>
            </a:r>
            <a:r>
              <a:rPr lang="en-US" altLang="zh-CN" sz="3600" b="1" i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n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)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的一条路径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, 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而且经过</a:t>
            </a:r>
            <a:r>
              <a:rPr lang="en-US" altLang="zh-CN" sz="36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y=x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上的点同样的点</a:t>
            </a:r>
            <a:r>
              <a:rPr lang="en-US" altLang="zh-CN" sz="36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P</a:t>
            </a:r>
            <a:r>
              <a:rPr lang="en-US" altLang="zh-CN" sz="3600" b="1" baseline="-25000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1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,</a:t>
            </a:r>
            <a:r>
              <a:rPr lang="en-US" altLang="zh-CN" sz="36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P</a:t>
            </a:r>
            <a:r>
              <a:rPr lang="en-US" altLang="zh-CN" sz="3600" b="1" baseline="-25000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2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,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 </a:t>
            </a:r>
            <a:r>
              <a:rPr lang="en-US" altLang="zh-CN" sz="3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sym typeface="Symbol" charset="0"/>
              </a:rPr>
              <a:t>….</a:t>
            </a:r>
            <a:r>
              <a:rPr lang="en-US" altLang="zh-CN" sz="3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,</a:t>
            </a:r>
            <a:r>
              <a:rPr lang="en-US" altLang="zh-CN" sz="36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P</a:t>
            </a:r>
            <a:r>
              <a:rPr lang="en-US" altLang="zh-CN" sz="3600" b="1" i="1" baseline="-25000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k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. </a:t>
            </a:r>
          </a:p>
          <a:p>
            <a:pPr algn="just">
              <a:buClr>
                <a:srgbClr val="FF0000"/>
              </a:buClr>
              <a:buFont typeface="Wingdings" charset="0"/>
              <a:buChar char="l"/>
            </a:pPr>
            <a:r>
              <a:rPr lang="zh-CN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构造方法</a:t>
            </a:r>
            <a:r>
              <a:rPr lang="en-US" altLang="zh-CN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: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 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把该路径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(0,0)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到</a:t>
            </a:r>
            <a:r>
              <a:rPr lang="en-US" altLang="zh-CN" sz="3600" b="1" i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P</a:t>
            </a:r>
            <a:r>
              <a:rPr lang="en-US" altLang="zh-CN" sz="3600" b="1" i="1" baseline="-25000" dirty="0" err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k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点之间部分的路径对</a:t>
            </a:r>
            <a:r>
              <a:rPr lang="en-US" altLang="zh-CN" sz="36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y=x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取对称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. 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如图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: </a:t>
            </a:r>
            <a:r>
              <a:rPr lang="zh-CN" altLang="en-US" sz="3600" b="1" dirty="0">
                <a:solidFill>
                  <a:srgbClr val="0099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绿线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是过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(1,0)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的一条路径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, </a:t>
            </a:r>
            <a:r>
              <a:rPr lang="zh-CN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红线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是通过对</a:t>
            </a:r>
            <a:r>
              <a:rPr lang="en-US" altLang="zh-CN" sz="36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y=x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取对称所得的从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(0,0)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 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经过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(0,1)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并经过</a:t>
            </a:r>
            <a:r>
              <a:rPr lang="en-US" altLang="zh-CN" sz="36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y=x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上的点同样的点</a:t>
            </a:r>
            <a:r>
              <a:rPr lang="en-US" altLang="zh-CN" sz="36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P</a:t>
            </a:r>
            <a:r>
              <a:rPr lang="en-US" altLang="zh-CN" sz="3600" b="1" baseline="-25000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1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,</a:t>
            </a:r>
            <a:r>
              <a:rPr lang="en-US" altLang="zh-CN" sz="36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P</a:t>
            </a:r>
            <a:r>
              <a:rPr lang="en-US" altLang="zh-CN" sz="3600" b="1" baseline="-25000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2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,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 </a:t>
            </a:r>
            <a:r>
              <a:rPr lang="en-US" altLang="zh-CN" sz="3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sym typeface="Symbol" charset="0"/>
              </a:rPr>
              <a:t>…</a:t>
            </a:r>
            <a:r>
              <a:rPr lang="en-US" altLang="zh-CN" sz="3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,</a:t>
            </a:r>
            <a:r>
              <a:rPr lang="en-US" altLang="zh-CN" sz="3600" b="1" i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P</a:t>
            </a:r>
            <a:r>
              <a:rPr lang="en-US" altLang="zh-CN" sz="3600" b="1" i="1" baseline="-25000" dirty="0" err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k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的路径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199763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184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1000"/>
                                        <p:tgtEl>
                                          <p:spTgt spid="184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1000"/>
                                        <p:tgtEl>
                                          <p:spTgt spid="184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2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020D3-8F30-2D41-85AB-D091DF5713D3}" type="slidenum">
              <a:rPr lang="en-US" altLang="zh-CN"/>
              <a:pPr/>
              <a:t>23</a:t>
            </a:fld>
            <a:endParaRPr lang="en-US" altLang="zh-CN"/>
          </a:p>
        </p:txBody>
      </p:sp>
      <p:sp>
        <p:nvSpPr>
          <p:cNvPr id="185387" name="Line 43"/>
          <p:cNvSpPr>
            <a:spLocks noChangeShapeType="1"/>
          </p:cNvSpPr>
          <p:nvPr/>
        </p:nvSpPr>
        <p:spPr bwMode="auto">
          <a:xfrm>
            <a:off x="1835150" y="5229225"/>
            <a:ext cx="56165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5388" name="Line 44"/>
          <p:cNvSpPr>
            <a:spLocks noChangeShapeType="1"/>
          </p:cNvSpPr>
          <p:nvPr/>
        </p:nvSpPr>
        <p:spPr bwMode="auto">
          <a:xfrm flipV="1">
            <a:off x="1835150" y="692150"/>
            <a:ext cx="0" cy="45370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5389" name="Line 45"/>
          <p:cNvSpPr>
            <a:spLocks noChangeShapeType="1"/>
          </p:cNvSpPr>
          <p:nvPr/>
        </p:nvSpPr>
        <p:spPr bwMode="auto">
          <a:xfrm>
            <a:off x="2555875" y="765175"/>
            <a:ext cx="0" cy="4464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5390" name="Line 46"/>
          <p:cNvSpPr>
            <a:spLocks noChangeShapeType="1"/>
          </p:cNvSpPr>
          <p:nvPr/>
        </p:nvSpPr>
        <p:spPr bwMode="auto">
          <a:xfrm>
            <a:off x="3348038" y="765175"/>
            <a:ext cx="0" cy="4464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5391" name="Line 47"/>
          <p:cNvSpPr>
            <a:spLocks noChangeShapeType="1"/>
          </p:cNvSpPr>
          <p:nvPr/>
        </p:nvSpPr>
        <p:spPr bwMode="auto">
          <a:xfrm>
            <a:off x="4067175" y="765175"/>
            <a:ext cx="0" cy="4464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5392" name="Line 48"/>
          <p:cNvSpPr>
            <a:spLocks noChangeShapeType="1"/>
          </p:cNvSpPr>
          <p:nvPr/>
        </p:nvSpPr>
        <p:spPr bwMode="auto">
          <a:xfrm>
            <a:off x="4859338" y="765175"/>
            <a:ext cx="0" cy="4464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5393" name="Line 49"/>
          <p:cNvSpPr>
            <a:spLocks noChangeShapeType="1"/>
          </p:cNvSpPr>
          <p:nvPr/>
        </p:nvSpPr>
        <p:spPr bwMode="auto">
          <a:xfrm>
            <a:off x="5580063" y="765175"/>
            <a:ext cx="0" cy="4464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5394" name="Line 50"/>
          <p:cNvSpPr>
            <a:spLocks noChangeShapeType="1"/>
          </p:cNvSpPr>
          <p:nvPr/>
        </p:nvSpPr>
        <p:spPr bwMode="auto">
          <a:xfrm>
            <a:off x="6300788" y="765175"/>
            <a:ext cx="0" cy="4464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5396" name="Line 52"/>
          <p:cNvSpPr>
            <a:spLocks noChangeShapeType="1"/>
          </p:cNvSpPr>
          <p:nvPr/>
        </p:nvSpPr>
        <p:spPr bwMode="auto">
          <a:xfrm>
            <a:off x="1835150" y="4581525"/>
            <a:ext cx="51133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5397" name="Line 53"/>
          <p:cNvSpPr>
            <a:spLocks noChangeShapeType="1"/>
          </p:cNvSpPr>
          <p:nvPr/>
        </p:nvSpPr>
        <p:spPr bwMode="auto">
          <a:xfrm>
            <a:off x="1835150" y="3860800"/>
            <a:ext cx="51133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5398" name="Line 54"/>
          <p:cNvSpPr>
            <a:spLocks noChangeShapeType="1"/>
          </p:cNvSpPr>
          <p:nvPr/>
        </p:nvSpPr>
        <p:spPr bwMode="auto">
          <a:xfrm>
            <a:off x="1835150" y="3213100"/>
            <a:ext cx="51133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5399" name="Line 55"/>
          <p:cNvSpPr>
            <a:spLocks noChangeShapeType="1"/>
          </p:cNvSpPr>
          <p:nvPr/>
        </p:nvSpPr>
        <p:spPr bwMode="auto">
          <a:xfrm>
            <a:off x="1835150" y="2492375"/>
            <a:ext cx="51133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5400" name="Line 56"/>
          <p:cNvSpPr>
            <a:spLocks noChangeShapeType="1"/>
          </p:cNvSpPr>
          <p:nvPr/>
        </p:nvSpPr>
        <p:spPr bwMode="auto">
          <a:xfrm>
            <a:off x="1908175" y="1773238"/>
            <a:ext cx="51133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5401" name="Line 57"/>
          <p:cNvSpPr>
            <a:spLocks noChangeShapeType="1"/>
          </p:cNvSpPr>
          <p:nvPr/>
        </p:nvSpPr>
        <p:spPr bwMode="auto">
          <a:xfrm>
            <a:off x="1835150" y="1125538"/>
            <a:ext cx="51133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5402" name="Line 58"/>
          <p:cNvSpPr>
            <a:spLocks noChangeShapeType="1"/>
          </p:cNvSpPr>
          <p:nvPr/>
        </p:nvSpPr>
        <p:spPr bwMode="auto">
          <a:xfrm flipV="1">
            <a:off x="1835150" y="404813"/>
            <a:ext cx="5257800" cy="4824412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5403" name="Line 59"/>
          <p:cNvSpPr>
            <a:spLocks noChangeShapeType="1"/>
          </p:cNvSpPr>
          <p:nvPr/>
        </p:nvSpPr>
        <p:spPr bwMode="auto">
          <a:xfrm>
            <a:off x="4859338" y="1125538"/>
            <a:ext cx="0" cy="1366837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 type="oval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5404" name="Line 60"/>
          <p:cNvSpPr>
            <a:spLocks noChangeShapeType="1"/>
          </p:cNvSpPr>
          <p:nvPr/>
        </p:nvSpPr>
        <p:spPr bwMode="auto">
          <a:xfrm>
            <a:off x="1835150" y="4581525"/>
            <a:ext cx="0" cy="6477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5405" name="Line 61"/>
          <p:cNvSpPr>
            <a:spLocks noChangeShapeType="1"/>
          </p:cNvSpPr>
          <p:nvPr/>
        </p:nvSpPr>
        <p:spPr bwMode="auto">
          <a:xfrm>
            <a:off x="1835150" y="4581525"/>
            <a:ext cx="1512888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5406" name="Line 62"/>
          <p:cNvSpPr>
            <a:spLocks noChangeShapeType="1"/>
          </p:cNvSpPr>
          <p:nvPr/>
        </p:nvSpPr>
        <p:spPr bwMode="auto">
          <a:xfrm>
            <a:off x="3348038" y="3213100"/>
            <a:ext cx="0" cy="13684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5407" name="Line 63"/>
          <p:cNvSpPr>
            <a:spLocks noChangeShapeType="1"/>
          </p:cNvSpPr>
          <p:nvPr/>
        </p:nvSpPr>
        <p:spPr bwMode="auto">
          <a:xfrm>
            <a:off x="3348038" y="3213100"/>
            <a:ext cx="15113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5408" name="Line 64"/>
          <p:cNvSpPr>
            <a:spLocks noChangeShapeType="1"/>
          </p:cNvSpPr>
          <p:nvPr/>
        </p:nvSpPr>
        <p:spPr bwMode="auto">
          <a:xfrm>
            <a:off x="4859338" y="2492375"/>
            <a:ext cx="0" cy="7207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5409" name="Line 65"/>
          <p:cNvSpPr>
            <a:spLocks noChangeShapeType="1"/>
          </p:cNvSpPr>
          <p:nvPr/>
        </p:nvSpPr>
        <p:spPr bwMode="auto">
          <a:xfrm>
            <a:off x="1835150" y="5229225"/>
            <a:ext cx="720725" cy="0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5410" name="Line 66"/>
          <p:cNvSpPr>
            <a:spLocks noChangeShapeType="1"/>
          </p:cNvSpPr>
          <p:nvPr/>
        </p:nvSpPr>
        <p:spPr bwMode="auto">
          <a:xfrm>
            <a:off x="2555875" y="3860800"/>
            <a:ext cx="0" cy="1368425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5411" name="Line 67"/>
          <p:cNvSpPr>
            <a:spLocks noChangeShapeType="1"/>
          </p:cNvSpPr>
          <p:nvPr/>
        </p:nvSpPr>
        <p:spPr bwMode="auto">
          <a:xfrm>
            <a:off x="2555875" y="3860800"/>
            <a:ext cx="1511300" cy="0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5412" name="Line 68"/>
          <p:cNvSpPr>
            <a:spLocks noChangeShapeType="1"/>
          </p:cNvSpPr>
          <p:nvPr/>
        </p:nvSpPr>
        <p:spPr bwMode="auto">
          <a:xfrm>
            <a:off x="4067175" y="2492375"/>
            <a:ext cx="0" cy="1368425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5413" name="Line 69"/>
          <p:cNvSpPr>
            <a:spLocks noChangeShapeType="1"/>
          </p:cNvSpPr>
          <p:nvPr/>
        </p:nvSpPr>
        <p:spPr bwMode="auto">
          <a:xfrm>
            <a:off x="4067175" y="2492375"/>
            <a:ext cx="792163" cy="0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5414" name="Text Box 70"/>
          <p:cNvSpPr txBox="1">
            <a:spLocks noChangeArrowheads="1"/>
          </p:cNvSpPr>
          <p:nvPr/>
        </p:nvSpPr>
        <p:spPr bwMode="auto">
          <a:xfrm>
            <a:off x="1116013" y="5229225"/>
            <a:ext cx="8667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>
                <a:effectLst/>
              </a:rPr>
              <a:t>(0,0)</a:t>
            </a:r>
          </a:p>
        </p:txBody>
      </p:sp>
      <p:sp>
        <p:nvSpPr>
          <p:cNvPr id="185415" name="Text Box 71"/>
          <p:cNvSpPr txBox="1">
            <a:spLocks noChangeArrowheads="1"/>
          </p:cNvSpPr>
          <p:nvPr/>
        </p:nvSpPr>
        <p:spPr bwMode="auto">
          <a:xfrm>
            <a:off x="2195513" y="5300663"/>
            <a:ext cx="8667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>
                <a:effectLst/>
              </a:rPr>
              <a:t>(1,0)</a:t>
            </a:r>
          </a:p>
        </p:txBody>
      </p:sp>
      <p:sp>
        <p:nvSpPr>
          <p:cNvPr id="185416" name="Text Box 72"/>
          <p:cNvSpPr txBox="1">
            <a:spLocks noChangeArrowheads="1"/>
          </p:cNvSpPr>
          <p:nvPr/>
        </p:nvSpPr>
        <p:spPr bwMode="auto">
          <a:xfrm>
            <a:off x="827088" y="4365625"/>
            <a:ext cx="8667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>
                <a:effectLst/>
              </a:rPr>
              <a:t>(0,1)</a:t>
            </a:r>
          </a:p>
        </p:txBody>
      </p:sp>
      <p:sp>
        <p:nvSpPr>
          <p:cNvPr id="185417" name="Text Box 73"/>
          <p:cNvSpPr txBox="1">
            <a:spLocks noChangeArrowheads="1"/>
          </p:cNvSpPr>
          <p:nvPr/>
        </p:nvSpPr>
        <p:spPr bwMode="auto">
          <a:xfrm>
            <a:off x="4427538" y="404813"/>
            <a:ext cx="9858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>
                <a:effectLst/>
              </a:rPr>
              <a:t>(</a:t>
            </a:r>
            <a:r>
              <a:rPr lang="en-US" altLang="zh-CN" sz="2800" i="1">
                <a:effectLst/>
              </a:rPr>
              <a:t>m</a:t>
            </a:r>
            <a:r>
              <a:rPr lang="en-US" altLang="zh-CN" sz="2800">
                <a:effectLst/>
              </a:rPr>
              <a:t>,</a:t>
            </a:r>
            <a:r>
              <a:rPr lang="en-US" altLang="zh-CN" sz="2800" i="1">
                <a:effectLst/>
              </a:rPr>
              <a:t>n</a:t>
            </a:r>
            <a:r>
              <a:rPr lang="en-US" altLang="zh-CN" sz="2800">
                <a:effectLst/>
              </a:rPr>
              <a:t>)</a:t>
            </a:r>
          </a:p>
        </p:txBody>
      </p:sp>
      <p:sp>
        <p:nvSpPr>
          <p:cNvPr id="185418" name="Text Box 74"/>
          <p:cNvSpPr txBox="1">
            <a:spLocks noChangeArrowheads="1"/>
          </p:cNvSpPr>
          <p:nvPr/>
        </p:nvSpPr>
        <p:spPr bwMode="auto">
          <a:xfrm>
            <a:off x="2051050" y="3989388"/>
            <a:ext cx="5222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i="1">
                <a:solidFill>
                  <a:srgbClr val="0000FF"/>
                </a:solidFill>
                <a:effectLst/>
              </a:rPr>
              <a:t>P</a:t>
            </a:r>
            <a:r>
              <a:rPr lang="en-US" altLang="zh-CN" sz="2800" baseline="-25000">
                <a:solidFill>
                  <a:srgbClr val="0000FF"/>
                </a:solidFill>
                <a:effectLst/>
              </a:rPr>
              <a:t>1</a:t>
            </a:r>
            <a:endParaRPr lang="en-US" altLang="zh-CN" sz="2800">
              <a:solidFill>
                <a:srgbClr val="0000FF"/>
              </a:solidFill>
              <a:effectLst/>
            </a:endParaRPr>
          </a:p>
        </p:txBody>
      </p:sp>
      <p:sp>
        <p:nvSpPr>
          <p:cNvPr id="185419" name="Text Box 75"/>
          <p:cNvSpPr txBox="1">
            <a:spLocks noChangeArrowheads="1"/>
          </p:cNvSpPr>
          <p:nvPr/>
        </p:nvSpPr>
        <p:spPr bwMode="auto">
          <a:xfrm>
            <a:off x="2681288" y="3284538"/>
            <a:ext cx="5222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i="1">
                <a:solidFill>
                  <a:srgbClr val="0000FF"/>
                </a:solidFill>
                <a:effectLst/>
              </a:rPr>
              <a:t>P</a:t>
            </a:r>
            <a:r>
              <a:rPr lang="en-US" altLang="zh-CN" sz="2800" baseline="-25000">
                <a:solidFill>
                  <a:srgbClr val="0000FF"/>
                </a:solidFill>
                <a:effectLst/>
              </a:rPr>
              <a:t>2</a:t>
            </a:r>
            <a:endParaRPr lang="en-US" altLang="zh-CN" sz="2800">
              <a:solidFill>
                <a:srgbClr val="0000FF"/>
              </a:solidFill>
              <a:effectLst/>
            </a:endParaRPr>
          </a:p>
        </p:txBody>
      </p:sp>
      <p:sp>
        <p:nvSpPr>
          <p:cNvPr id="185420" name="Text Box 76"/>
          <p:cNvSpPr txBox="1">
            <a:spLocks noChangeArrowheads="1"/>
          </p:cNvSpPr>
          <p:nvPr/>
        </p:nvSpPr>
        <p:spPr bwMode="auto">
          <a:xfrm>
            <a:off x="4322763" y="1901825"/>
            <a:ext cx="5222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i="1">
                <a:solidFill>
                  <a:srgbClr val="0000FF"/>
                </a:solidFill>
                <a:effectLst/>
              </a:rPr>
              <a:t>P</a:t>
            </a:r>
            <a:r>
              <a:rPr lang="en-US" altLang="zh-CN" sz="2800" i="1" baseline="-25000">
                <a:solidFill>
                  <a:srgbClr val="0000FF"/>
                </a:solidFill>
                <a:effectLst/>
              </a:rPr>
              <a:t>k</a:t>
            </a:r>
            <a:endParaRPr lang="en-US" altLang="zh-CN" sz="2800" i="1">
              <a:solidFill>
                <a:srgbClr val="0000FF"/>
              </a:solidFill>
              <a:effectLst/>
            </a:endParaRPr>
          </a:p>
        </p:txBody>
      </p:sp>
      <p:sp>
        <p:nvSpPr>
          <p:cNvPr id="185421" name="Text Box 77"/>
          <p:cNvSpPr txBox="1">
            <a:spLocks noChangeArrowheads="1"/>
          </p:cNvSpPr>
          <p:nvPr/>
        </p:nvSpPr>
        <p:spPr bwMode="auto">
          <a:xfrm>
            <a:off x="4090988" y="5573713"/>
            <a:ext cx="14176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>
                <a:solidFill>
                  <a:srgbClr val="FF0000"/>
                </a:solidFill>
                <a:effectLst/>
              </a:rPr>
              <a:t>图</a:t>
            </a:r>
            <a:r>
              <a:rPr lang="en-US" altLang="zh-CN" sz="2800">
                <a:solidFill>
                  <a:srgbClr val="FF0000"/>
                </a:solidFill>
                <a:effectLst/>
              </a:rPr>
              <a:t>4.2</a:t>
            </a:r>
          </a:p>
        </p:txBody>
      </p:sp>
    </p:spTree>
    <p:extLst>
      <p:ext uri="{BB962C8B-B14F-4D97-AF65-F5344CB8AC3E}">
        <p14:creationId xmlns:p14="http://schemas.microsoft.com/office/powerpoint/2010/main" val="13741904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6C05A-4B05-7544-8D81-0DE81A3F4F9E}" type="slidenum">
              <a:rPr lang="en-US" altLang="zh-CN"/>
              <a:pPr/>
              <a:t>24</a:t>
            </a:fld>
            <a:endParaRPr lang="en-US" altLang="zh-CN"/>
          </a:p>
        </p:txBody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588963"/>
            <a:ext cx="8229600" cy="5792787"/>
          </a:xfrm>
        </p:spPr>
        <p:txBody>
          <a:bodyPr/>
          <a:lstStyle/>
          <a:p>
            <a:pPr marL="609600" indent="-609600">
              <a:buClr>
                <a:srgbClr val="FF0000"/>
              </a:buClr>
              <a:buFont typeface="Wingdings" charset="0"/>
              <a:buChar char="l"/>
            </a:pP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这样建立了从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(1,0)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点到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(</a:t>
            </a:r>
            <a:r>
              <a:rPr lang="en-US" altLang="zh-CN" sz="3600" b="1" i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m</a:t>
            </a:r>
            <a:r>
              <a:rPr lang="en-US" altLang="zh-CN" sz="36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,</a:t>
            </a:r>
            <a:r>
              <a:rPr lang="en-US" altLang="zh-CN" sz="3600" b="1" i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n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)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点的一条路径与从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(0,1)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到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(</a:t>
            </a:r>
            <a:r>
              <a:rPr lang="en-US" altLang="zh-CN" sz="3600" b="1" i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m</a:t>
            </a:r>
            <a:r>
              <a:rPr lang="en-US" altLang="zh-CN" sz="36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,</a:t>
            </a:r>
            <a:r>
              <a:rPr lang="en-US" altLang="zh-CN" sz="3600" b="1" i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n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)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点且过</a:t>
            </a:r>
            <a:r>
              <a:rPr lang="en-US" altLang="zh-CN" sz="36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y=x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上点的路径之间的一一对应关系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. </a:t>
            </a:r>
          </a:p>
          <a:p>
            <a:pPr marL="609600" indent="-609600">
              <a:buClr>
                <a:srgbClr val="FF0000"/>
              </a:buClr>
              <a:buFont typeface="Wingdings" charset="0"/>
              <a:buChar char="l"/>
            </a:pP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利用以上结论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, 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可以用两种方式得到题目中要求的路径数目</a:t>
            </a:r>
            <a:r>
              <a:rPr lang="en-US" altLang="zh-CN" sz="36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N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:</a:t>
            </a:r>
          </a:p>
          <a:p>
            <a:pPr marL="609600" indent="-609600">
              <a:buClr>
                <a:srgbClr val="FF0000"/>
              </a:buClr>
              <a:buFont typeface="Wingdings" charset="0"/>
              <a:buAutoNum type="arabicParenBoth"/>
            </a:pPr>
            <a:r>
              <a:rPr lang="en-US" altLang="zh-CN" sz="36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N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=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从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(0,0)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点到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(</a:t>
            </a:r>
            <a:r>
              <a:rPr lang="en-US" altLang="zh-CN" sz="3600" b="1" i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m</a:t>
            </a:r>
            <a:r>
              <a:rPr lang="en-US" altLang="zh-CN" sz="36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,</a:t>
            </a:r>
            <a:r>
              <a:rPr lang="en-US" altLang="zh-CN" sz="3600" b="1" i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n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)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点的总路径数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 </a:t>
            </a:r>
          </a:p>
          <a:p>
            <a:pPr marL="609600" indent="-609600">
              <a:buClr>
                <a:srgbClr val="FF0000"/>
              </a:buClr>
              <a:buFont typeface="Wingdings" charset="0"/>
              <a:buNone/>
            </a:pP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         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- </a:t>
            </a:r>
            <a:r>
              <a:rPr lang="en-US" altLang="zh-CN" sz="3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2</a:t>
            </a:r>
            <a:r>
              <a:rPr lang="en-US" altLang="zh-CN" sz="3600" dirty="0">
                <a:solidFill>
                  <a:schemeClr val="accent2"/>
                </a:solidFill>
              </a:rPr>
              <a:t>×</a:t>
            </a:r>
            <a:r>
              <a:rPr lang="zh-CN" altLang="en-US" sz="3600" b="1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从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(1,0)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点到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(</a:t>
            </a:r>
            <a:r>
              <a:rPr lang="en-US" altLang="zh-CN" sz="3600" b="1" i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m</a:t>
            </a:r>
            <a:r>
              <a:rPr lang="en-US" altLang="zh-CN" sz="36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,</a:t>
            </a:r>
            <a:r>
              <a:rPr lang="en-US" altLang="zh-CN" sz="3600" b="1" i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n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)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点的路径数</a:t>
            </a:r>
            <a:endParaRPr lang="en-US" altLang="zh-CN" sz="3600" b="1" dirty="0">
              <a:effectLst>
                <a:outerShdw blurRad="38100" dist="38100" dir="2700000" algn="tl">
                  <a:srgbClr val="DDDDDD"/>
                </a:outerShdw>
              </a:effectLst>
              <a:latin typeface="Times New Roman" charset="0"/>
            </a:endParaRPr>
          </a:p>
          <a:p>
            <a:pPr marL="609600" indent="-609600">
              <a:buClr>
                <a:srgbClr val="FF0000"/>
              </a:buClr>
              <a:buFont typeface="Wingdings" charset="0"/>
              <a:buNone/>
            </a:pP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     </a:t>
            </a:r>
            <a:r>
              <a:rPr lang="en-US" altLang="zh-CN" sz="36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N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=C(</a:t>
            </a:r>
            <a:r>
              <a:rPr lang="en-US" altLang="zh-CN" sz="3600" b="1" i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m+n</a:t>
            </a:r>
            <a:r>
              <a:rPr lang="en-US" altLang="zh-CN" sz="36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,</a:t>
            </a:r>
            <a:r>
              <a:rPr lang="en-US" altLang="zh-CN" sz="3600" b="1" i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m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)-2C(</a:t>
            </a:r>
            <a:r>
              <a:rPr lang="en-US" altLang="zh-CN" sz="36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m+n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-1,</a:t>
            </a:r>
            <a:r>
              <a:rPr lang="en-US" altLang="zh-CN" sz="36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m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-1)</a:t>
            </a:r>
          </a:p>
          <a:p>
            <a:pPr marL="609600" indent="-609600">
              <a:buClr>
                <a:srgbClr val="FF0000"/>
              </a:buClr>
              <a:buFont typeface="Wingdings" charset="0"/>
              <a:buNone/>
            </a:pP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        =C(</a:t>
            </a:r>
            <a:r>
              <a:rPr lang="en-US" altLang="zh-CN" sz="36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m+n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-1, </a:t>
            </a:r>
            <a:r>
              <a:rPr lang="en-US" altLang="zh-CN" sz="36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m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)-C(</a:t>
            </a:r>
            <a:r>
              <a:rPr lang="en-US" altLang="zh-CN" sz="36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m+n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-1,</a:t>
            </a:r>
            <a:r>
              <a:rPr lang="en-US" altLang="zh-CN" sz="36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m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-1).</a:t>
            </a:r>
          </a:p>
        </p:txBody>
      </p:sp>
    </p:spTree>
    <p:extLst>
      <p:ext uri="{BB962C8B-B14F-4D97-AF65-F5344CB8AC3E}">
        <p14:creationId xmlns:p14="http://schemas.microsoft.com/office/powerpoint/2010/main" val="1634609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186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1000"/>
                                        <p:tgtEl>
                                          <p:spTgt spid="186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1000"/>
                                        <p:tgtEl>
                                          <p:spTgt spid="186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1000"/>
                                        <p:tgtEl>
                                          <p:spTgt spid="186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1000"/>
                                        <p:tgtEl>
                                          <p:spTgt spid="186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1000"/>
                                        <p:tgtEl>
                                          <p:spTgt spid="186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371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ABA49-77A3-A24A-9C23-49DE083CB2D9}" type="slidenum">
              <a:rPr lang="en-US" altLang="zh-CN"/>
              <a:pPr/>
              <a:t>25</a:t>
            </a:fld>
            <a:endParaRPr lang="en-US" altLang="zh-CN"/>
          </a:p>
        </p:txBody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549275"/>
            <a:ext cx="8229600" cy="2087563"/>
          </a:xfrm>
        </p:spPr>
        <p:txBody>
          <a:bodyPr/>
          <a:lstStyle/>
          <a:p>
            <a:pPr marL="609600" indent="-609600">
              <a:buClr>
                <a:srgbClr val="FF0000"/>
              </a:buClr>
              <a:buFont typeface="Wingdings" charset="0"/>
              <a:buNone/>
            </a:pPr>
            <a:r>
              <a:rPr lang="en-US" altLang="zh-CN" sz="3600" b="1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(2)</a:t>
            </a:r>
            <a:r>
              <a:rPr lang="en-US" altLang="zh-CN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 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N</a:t>
            </a:r>
            <a:r>
              <a:rPr lang="en-US" altLang="zh-CN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=</a:t>
            </a:r>
            <a:r>
              <a:rPr lang="zh-CN" altLang="en-US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从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(0,1)</a:t>
            </a:r>
            <a:r>
              <a:rPr lang="zh-CN" altLang="en-US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点到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(</a:t>
            </a:r>
            <a:r>
              <a:rPr lang="en-US" altLang="zh-CN" sz="3600" b="1" i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m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,</a:t>
            </a:r>
            <a:r>
              <a:rPr lang="en-US" altLang="zh-CN" sz="3600" b="1" i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n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)</a:t>
            </a:r>
            <a:r>
              <a:rPr lang="zh-CN" altLang="en-US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点的路径数</a:t>
            </a:r>
            <a:endParaRPr lang="en-US" altLang="zh-CN" sz="3600" b="1">
              <a:effectLst>
                <a:outerShdw blurRad="38100" dist="38100" dir="2700000" algn="tl">
                  <a:srgbClr val="DDDDDD"/>
                </a:outerShdw>
              </a:effectLst>
              <a:latin typeface="Times New Roman" charset="0"/>
            </a:endParaRPr>
          </a:p>
          <a:p>
            <a:pPr marL="609600" indent="-609600">
              <a:buClr>
                <a:srgbClr val="FF0000"/>
              </a:buClr>
              <a:buFont typeface="Wingdings" charset="0"/>
              <a:buNone/>
            </a:pPr>
            <a:r>
              <a:rPr lang="en-US" altLang="zh-CN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        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  - </a:t>
            </a:r>
            <a:r>
              <a:rPr lang="zh-CN" altLang="en-US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从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(1,0)</a:t>
            </a:r>
            <a:r>
              <a:rPr lang="zh-CN" altLang="en-US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点到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(</a:t>
            </a:r>
            <a:r>
              <a:rPr lang="en-US" altLang="zh-CN" sz="3600" b="1" i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m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,</a:t>
            </a:r>
            <a:r>
              <a:rPr lang="en-US" altLang="zh-CN" sz="3600" b="1" i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n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)</a:t>
            </a:r>
            <a:r>
              <a:rPr lang="zh-CN" altLang="en-US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点的路径数</a:t>
            </a:r>
            <a:endParaRPr lang="en-US" altLang="zh-CN" sz="3600" b="1">
              <a:effectLst>
                <a:outerShdw blurRad="38100" dist="38100" dir="2700000" algn="tl">
                  <a:srgbClr val="DDDDDD"/>
                </a:outerShdw>
              </a:effectLst>
              <a:latin typeface="Times New Roman" charset="0"/>
            </a:endParaRPr>
          </a:p>
          <a:p>
            <a:pPr marL="609600" indent="-609600">
              <a:buClr>
                <a:srgbClr val="FF0000"/>
              </a:buClr>
              <a:buFont typeface="Wingdings" charset="0"/>
              <a:buNone/>
            </a:pPr>
            <a:r>
              <a:rPr lang="en-US" altLang="zh-CN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     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N=C(</a:t>
            </a:r>
            <a:r>
              <a:rPr lang="en-US" altLang="zh-CN" sz="3600" b="1" i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m+n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-1, </a:t>
            </a:r>
            <a:r>
              <a:rPr lang="en-US" altLang="zh-CN" sz="3600" b="1" i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m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)-C(</a:t>
            </a:r>
            <a:r>
              <a:rPr lang="en-US" altLang="zh-CN" sz="3600" b="1" i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m+n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-1,</a:t>
            </a:r>
            <a:r>
              <a:rPr lang="en-US" altLang="zh-CN" sz="3600" b="1" i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m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-1).</a:t>
            </a:r>
          </a:p>
        </p:txBody>
      </p:sp>
      <p:sp>
        <p:nvSpPr>
          <p:cNvPr id="187397" name="Rectangle 5"/>
          <p:cNvSpPr>
            <a:spLocks noChangeArrowheads="1"/>
          </p:cNvSpPr>
          <p:nvPr/>
        </p:nvSpPr>
        <p:spPr bwMode="auto">
          <a:xfrm>
            <a:off x="0" y="27479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87396" name="Object 4"/>
          <p:cNvGraphicFramePr>
            <a:graphicFrameLocks noChangeAspect="1"/>
          </p:cNvGraphicFramePr>
          <p:nvPr/>
        </p:nvGraphicFramePr>
        <p:xfrm>
          <a:off x="971550" y="2565400"/>
          <a:ext cx="7056438" cy="3925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954" name="公式" r:id="rId3" imgW="2451100" imgH="1358900" progId="Equation.3">
                  <p:embed/>
                </p:oleObj>
              </mc:Choice>
              <mc:Fallback>
                <p:oleObj name="公式" r:id="rId3" imgW="2451100" imgH="1358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2565400"/>
                        <a:ext cx="7056438" cy="3925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968621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87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87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87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87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395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2DBD6-428A-2F48-9041-055F37014B5F}" type="slidenum">
              <a:rPr lang="en-US" altLang="zh-CN"/>
              <a:pPr/>
              <a:t>26</a:t>
            </a:fld>
            <a:endParaRPr lang="en-US" altLang="zh-CN"/>
          </a:p>
        </p:txBody>
      </p:sp>
      <p:sp>
        <p:nvSpPr>
          <p:cNvPr id="188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8913"/>
            <a:ext cx="8229600" cy="6524625"/>
          </a:xfrm>
        </p:spPr>
        <p:txBody>
          <a:bodyPr/>
          <a:lstStyle/>
          <a:p>
            <a:pPr>
              <a:buFontTx/>
              <a:buNone/>
            </a:pPr>
            <a:r>
              <a:rPr lang="zh-CN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例</a:t>
            </a:r>
            <a:r>
              <a:rPr lang="en-US" altLang="zh-CN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3 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音乐会票价为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50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元一张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, 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排队买票的顾客</a:t>
            </a:r>
            <a:r>
              <a:rPr lang="zh-CN" altLang="en-US" sz="3600" b="1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中有</a:t>
            </a:r>
            <a:r>
              <a:rPr lang="en-US" altLang="zh-CN" sz="3600" b="1" i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n</a:t>
            </a:r>
            <a:r>
              <a:rPr lang="zh-CN" altLang="en-US" sz="3600" b="1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位持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50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元的钞票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, </a:t>
            </a:r>
            <a:r>
              <a:rPr lang="en-US" altLang="zh-CN" sz="3600" b="1" i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m</a:t>
            </a:r>
            <a:r>
              <a:rPr lang="zh-CN" altLang="en-US" sz="3600" b="1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位持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100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元的钞票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. 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售票处没有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50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元的零钱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. 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问有多少种排队的办法使购票能顺利进行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, 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不出现找不出钱的状态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, 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假定每位顾客只买一张票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, 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而且</a:t>
            </a:r>
            <a:r>
              <a:rPr lang="en-US" altLang="zh-CN" sz="3600" b="1" i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m</a:t>
            </a:r>
            <a:r>
              <a:rPr lang="en-US" altLang="zh-CN" sz="3600" dirty="0" err="1">
                <a:solidFill>
                  <a:srgbClr val="333399"/>
                </a:solidFill>
              </a:rPr>
              <a:t>≥</a:t>
            </a:r>
            <a:r>
              <a:rPr lang="en-US" altLang="zh-CN" sz="3600" b="1" i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n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.</a:t>
            </a:r>
          </a:p>
          <a:p>
            <a:pPr>
              <a:buFontTx/>
              <a:buNone/>
            </a:pPr>
            <a:r>
              <a:rPr lang="zh-CN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分析</a:t>
            </a:r>
            <a:r>
              <a:rPr lang="en-US" altLang="zh-CN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: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 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可以用</a:t>
            </a:r>
            <a:r>
              <a:rPr lang="en-US" altLang="zh-CN" sz="3600" b="1" i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m+n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维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0, 1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向量来表示一种排队状态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, 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令该向量为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: 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(</a:t>
            </a:r>
            <a:r>
              <a:rPr lang="en-US" altLang="zh-CN" sz="36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a</a:t>
            </a:r>
            <a:r>
              <a:rPr lang="en-US" altLang="zh-CN" sz="3600" b="1" baseline="-25000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1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,</a:t>
            </a:r>
            <a:r>
              <a:rPr lang="en-US" altLang="zh-CN" sz="36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a</a:t>
            </a:r>
            <a:r>
              <a:rPr lang="en-US" altLang="zh-CN" sz="3600" b="1" baseline="-25000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2</a:t>
            </a:r>
            <a:r>
              <a:rPr lang="en-US" altLang="zh-CN" sz="3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,</a:t>
            </a:r>
            <a:r>
              <a:rPr lang="en-US" altLang="zh-CN" sz="3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sym typeface="Symbol" charset="0"/>
              </a:rPr>
              <a:t>…</a:t>
            </a:r>
            <a:r>
              <a:rPr lang="en-US" altLang="zh-CN" sz="3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, </a:t>
            </a:r>
            <a:r>
              <a:rPr lang="en-US" altLang="zh-CN" sz="3600" b="1" i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a</a:t>
            </a:r>
            <a:r>
              <a:rPr lang="en-US" altLang="zh-CN" sz="3600" b="1" i="1" baseline="-25000" dirty="0" err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m+n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),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 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其中</a:t>
            </a:r>
            <a:r>
              <a:rPr lang="en-US" altLang="zh-CN" sz="3600" b="1" i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a</a:t>
            </a:r>
            <a:r>
              <a:rPr lang="en-US" altLang="zh-CN" sz="3600" b="1" i="1" baseline="-25000" dirty="0" err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i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=0 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或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1, </a:t>
            </a:r>
            <a:r>
              <a:rPr lang="en-US" altLang="zh-CN" sz="3600" b="1" i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i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=1,2</a:t>
            </a:r>
            <a:r>
              <a:rPr lang="en-US" altLang="zh-CN" sz="3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,</a:t>
            </a:r>
            <a:r>
              <a:rPr lang="en-US" altLang="zh-CN" sz="3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sym typeface="Symbol" charset="0"/>
              </a:rPr>
              <a:t>…,</a:t>
            </a:r>
            <a:r>
              <a:rPr lang="en-US" altLang="zh-CN" sz="36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m+n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. </a:t>
            </a:r>
          </a:p>
          <a:p>
            <a:pPr>
              <a:buClr>
                <a:srgbClr val="FF0000"/>
              </a:buClr>
              <a:buFont typeface="Wingdings" charset="0"/>
              <a:buChar char="l"/>
            </a:pP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 </a:t>
            </a:r>
            <a:r>
              <a:rPr lang="en-US" altLang="zh-CN" sz="3600" b="1" i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a</a:t>
            </a:r>
            <a:r>
              <a:rPr lang="en-US" altLang="zh-CN" sz="3600" b="1" i="1" baseline="-25000" dirty="0" err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i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=0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表示第</a:t>
            </a:r>
            <a:r>
              <a:rPr lang="en-US" altLang="zh-CN" sz="3600" b="1" i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i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个顾客持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50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元的票款；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  </a:t>
            </a:r>
          </a:p>
          <a:p>
            <a:pPr>
              <a:buClr>
                <a:srgbClr val="FF0000"/>
              </a:buClr>
              <a:buFont typeface="Wingdings" charset="0"/>
              <a:buChar char="l"/>
            </a:pP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 </a:t>
            </a:r>
            <a:r>
              <a:rPr lang="en-US" altLang="zh-CN" sz="3600" b="1" i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a</a:t>
            </a:r>
            <a:r>
              <a:rPr lang="en-US" altLang="zh-CN" sz="3600" b="1" i="1" baseline="-25000" dirty="0" err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i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=1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表示第</a:t>
            </a:r>
            <a:r>
              <a:rPr lang="en-US" altLang="zh-CN" sz="3600" b="1" i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i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个顾客持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100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元的票款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3431292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88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88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88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88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419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B1E84-7134-7345-AF9A-7C5A59C2E73D}" type="slidenum">
              <a:rPr lang="en-US" altLang="zh-CN"/>
              <a:pPr/>
              <a:t>27</a:t>
            </a:fld>
            <a:endParaRPr lang="en-US" altLang="zh-CN"/>
          </a:p>
        </p:txBody>
      </p:sp>
      <p:sp>
        <p:nvSpPr>
          <p:cNvPr id="189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620713"/>
            <a:ext cx="8229600" cy="550545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FF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Clr>
                <a:srgbClr val="FF0000"/>
              </a:buClr>
              <a:buFont typeface="Wingdings" charset="0"/>
              <a:buChar char="l"/>
            </a:pP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这样的向量</a:t>
            </a:r>
            <a:r>
              <a:rPr lang="zh-CN" altLang="en-US" sz="3600" b="1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有</a:t>
            </a:r>
            <a:r>
              <a:rPr lang="en-US" altLang="zh-CN" sz="3600" b="1" i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n</a:t>
            </a:r>
            <a:r>
              <a:rPr lang="zh-CN" altLang="en-US" sz="3600" b="1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个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0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元素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, </a:t>
            </a:r>
            <a:r>
              <a:rPr lang="en-US" altLang="zh-CN" sz="3600" b="1" i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m</a:t>
            </a:r>
            <a:r>
              <a:rPr lang="zh-CN" altLang="en-US" sz="3600" b="1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个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1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元素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, 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共有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C(</a:t>
            </a:r>
            <a:r>
              <a:rPr lang="en-US" altLang="zh-CN" sz="3600" b="1" i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m+n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, </a:t>
            </a:r>
            <a:r>
              <a:rPr lang="en-US" altLang="zh-CN" sz="36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m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)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个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. </a:t>
            </a:r>
          </a:p>
          <a:p>
            <a:pPr>
              <a:buClr>
                <a:srgbClr val="FF0000"/>
              </a:buClr>
              <a:buFont typeface="Wingdings" charset="0"/>
              <a:buChar char="l"/>
            </a:pP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可以建立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(</a:t>
            </a:r>
            <a:r>
              <a:rPr lang="en-US" altLang="zh-CN" sz="3600" b="1" i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m+n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)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维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0,1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向量与从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(0,0)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点到达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(</a:t>
            </a:r>
            <a:r>
              <a:rPr lang="en-US" altLang="zh-CN" sz="3600" b="1" i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m</a:t>
            </a:r>
            <a:r>
              <a:rPr lang="en-US" altLang="zh-CN" sz="36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,</a:t>
            </a:r>
            <a:r>
              <a:rPr lang="en-US" altLang="zh-CN" sz="3600" b="1" i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n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)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点路径间一一对应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: 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从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(0,0)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点出发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, 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第</a:t>
            </a:r>
            <a:r>
              <a:rPr lang="en-US" altLang="zh-CN" sz="3600" b="1" i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i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步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: 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若</a:t>
            </a:r>
            <a:r>
              <a:rPr lang="en-US" altLang="zh-CN" sz="3600" b="1" i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a</a:t>
            </a:r>
            <a:r>
              <a:rPr lang="en-US" altLang="zh-CN" sz="3600" b="1" i="1" baseline="-25000" dirty="0" err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i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=0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沿</a:t>
            </a:r>
            <a:r>
              <a:rPr lang="en-US" altLang="zh-CN" sz="36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x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轴方向走一个单位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, 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若</a:t>
            </a:r>
            <a:r>
              <a:rPr lang="en-US" altLang="zh-CN" sz="3600" b="1" i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a</a:t>
            </a:r>
            <a:r>
              <a:rPr lang="en-US" altLang="zh-CN" sz="3600" b="1" i="1" baseline="-25000" dirty="0" err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i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=1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沿</a:t>
            </a:r>
            <a:r>
              <a:rPr lang="en-US" altLang="zh-CN" sz="36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y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轴方向走一个单位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, </a:t>
            </a:r>
            <a:r>
              <a:rPr lang="en-US" altLang="zh-CN" sz="3600" b="1" i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i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=1,…,</a:t>
            </a:r>
            <a:r>
              <a:rPr lang="en-US" altLang="zh-CN" sz="3600" b="1" i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m+n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.</a:t>
            </a:r>
          </a:p>
          <a:p>
            <a:pPr>
              <a:buClr>
                <a:srgbClr val="FF0000"/>
              </a:buClr>
              <a:buFont typeface="Wingdings" charset="0"/>
              <a:buChar char="l"/>
            </a:pP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要保证顾客能顺利地买到票相当于要求路径上各点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(</a:t>
            </a:r>
            <a:r>
              <a:rPr lang="en-US" altLang="zh-CN" sz="3600" b="1" i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x</a:t>
            </a:r>
            <a:r>
              <a:rPr lang="en-US" altLang="zh-CN" sz="36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,</a:t>
            </a:r>
            <a:r>
              <a:rPr lang="en-US" altLang="zh-CN" sz="3600" b="1" i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y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)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必须满</a:t>
            </a:r>
            <a:r>
              <a:rPr lang="zh-CN" altLang="en-US" sz="3600" b="1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足</a:t>
            </a:r>
            <a:r>
              <a:rPr lang="en-US" altLang="zh-CN" sz="3600" b="1" i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y</a:t>
            </a:r>
            <a:r>
              <a:rPr lang="en-US" altLang="zh-CN" sz="3600" dirty="0" err="1" smtClean="0">
                <a:solidFill>
                  <a:srgbClr val="333399"/>
                </a:solidFill>
              </a:rPr>
              <a:t>≥</a:t>
            </a:r>
            <a:r>
              <a:rPr lang="en-US" altLang="zh-CN" sz="3600" b="1" i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x</a:t>
            </a:r>
            <a:r>
              <a:rPr lang="en-US" altLang="zh-CN" sz="3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.</a:t>
            </a:r>
            <a:r>
              <a:rPr lang="en-US" altLang="zh-CN" sz="36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 </a:t>
            </a:r>
            <a:endParaRPr lang="en-US" altLang="zh-CN" sz="3600" dirty="0">
              <a:solidFill>
                <a:srgbClr val="0000FF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44509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89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89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89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44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DAD26-587F-A54E-AE77-47208FB040DF}" type="slidenum">
              <a:rPr lang="en-US" altLang="zh-CN"/>
              <a:pPr/>
              <a:t>28</a:t>
            </a:fld>
            <a:endParaRPr lang="en-US" altLang="zh-CN"/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549275"/>
            <a:ext cx="8229600" cy="5903913"/>
          </a:xfrm>
        </p:spPr>
        <p:txBody>
          <a:bodyPr/>
          <a:lstStyle/>
          <a:p>
            <a:pPr>
              <a:buClr>
                <a:srgbClr val="FF0000"/>
              </a:buClr>
              <a:buFont typeface="Wingdings" charset="0"/>
              <a:buChar char="l"/>
            </a:pP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我们的问题相当于求从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(0,0)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点到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(</a:t>
            </a:r>
            <a:r>
              <a:rPr lang="en-US" altLang="zh-CN" sz="3600" b="1" i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m</a:t>
            </a:r>
            <a:r>
              <a:rPr lang="en-US" altLang="zh-CN" sz="36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,</a:t>
            </a:r>
            <a:r>
              <a:rPr lang="en-US" altLang="zh-CN" sz="3600" b="1" i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n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)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点的路径中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, 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不穿越过</a:t>
            </a:r>
            <a:r>
              <a:rPr lang="en-US" altLang="zh-CN" sz="36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y=x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线上点的路径数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(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可以经过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), 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即需求出路径上各点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(</a:t>
            </a:r>
            <a:r>
              <a:rPr lang="en-US" altLang="zh-CN" sz="3600" b="1" i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x</a:t>
            </a:r>
            <a:r>
              <a:rPr lang="en-US" altLang="zh-CN" sz="36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,</a:t>
            </a:r>
            <a:r>
              <a:rPr lang="en-US" altLang="zh-CN" sz="3600" b="1" i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y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)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满足条件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 </a:t>
            </a:r>
            <a:r>
              <a:rPr lang="en-US" altLang="zh-CN" sz="3600" b="1" i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x</a:t>
            </a:r>
            <a:r>
              <a:rPr lang="en-US" altLang="zh-CN" sz="3600" dirty="0" err="1">
                <a:solidFill>
                  <a:srgbClr val="333399"/>
                </a:solidFill>
              </a:rPr>
              <a:t>≥</a:t>
            </a:r>
            <a:r>
              <a:rPr lang="en-US" altLang="zh-CN" sz="3600" b="1" i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y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的路径数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.</a:t>
            </a:r>
          </a:p>
          <a:p>
            <a:pPr>
              <a:buClr>
                <a:srgbClr val="FF0000"/>
              </a:buClr>
              <a:buFont typeface="Wingdings" charset="0"/>
              <a:buChar char="l"/>
            </a:pP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这个问题与</a:t>
            </a:r>
            <a:r>
              <a:rPr lang="zh-CN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例</a:t>
            </a:r>
            <a:r>
              <a:rPr lang="en-US" altLang="zh-CN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2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的问题不一样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, 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那里不允许经过</a:t>
            </a:r>
            <a:r>
              <a:rPr lang="en-US" altLang="zh-CN" sz="36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y=x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上点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. 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现在可以经过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, 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但不许穿过</a:t>
            </a:r>
            <a:r>
              <a:rPr lang="en-US" altLang="zh-CN" sz="36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y=x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这条直线是的点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. </a:t>
            </a:r>
          </a:p>
          <a:p>
            <a:pPr>
              <a:buClr>
                <a:srgbClr val="FF0000"/>
              </a:buClr>
              <a:buFont typeface="Wingdings" charset="0"/>
              <a:buChar char="l"/>
            </a:pP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但是我们可以把这个问题转化为</a:t>
            </a:r>
            <a:r>
              <a:rPr lang="zh-CN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例</a:t>
            </a:r>
            <a:r>
              <a:rPr lang="en-US" altLang="zh-CN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2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中的情况来加以解决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. 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实际上相当于进行一个坐标变换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650072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190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1000"/>
                                        <p:tgtEl>
                                          <p:spTgt spid="190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1000"/>
                                        <p:tgtEl>
                                          <p:spTgt spid="190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467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B7810-F6CF-1C4A-AD9E-94B5DA750335}" type="slidenum">
              <a:rPr lang="en-US" altLang="zh-CN"/>
              <a:pPr/>
              <a:t>29</a:t>
            </a:fld>
            <a:endParaRPr lang="en-US" altLang="zh-CN"/>
          </a:p>
        </p:txBody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33375"/>
            <a:ext cx="8229600" cy="5975350"/>
          </a:xfrm>
        </p:spPr>
        <p:txBody>
          <a:bodyPr/>
          <a:lstStyle/>
          <a:p>
            <a:pPr>
              <a:buClr>
                <a:srgbClr val="FF0000"/>
              </a:buClr>
              <a:buFont typeface="Wingdings" charset="0"/>
              <a:buChar char="l"/>
            </a:pP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满足要求的路径一定不会经过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(0,1)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点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.</a:t>
            </a:r>
          </a:p>
          <a:p>
            <a:pPr>
              <a:buClr>
                <a:srgbClr val="FF0000"/>
              </a:buClr>
              <a:buFont typeface="Wingdings" charset="0"/>
              <a:buChar char="l"/>
            </a:pP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可以建立一个新坐标系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: 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原点在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(-1,0),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 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这样我们原来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(</a:t>
            </a:r>
            <a:r>
              <a:rPr lang="en-US" altLang="zh-CN" sz="3600" b="1" i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m</a:t>
            </a:r>
            <a:r>
              <a:rPr lang="en-US" altLang="zh-CN" sz="36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,</a:t>
            </a:r>
            <a:r>
              <a:rPr lang="en-US" altLang="zh-CN" sz="3600" b="1" i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n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)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点在新坐标系里面的坐标就成了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(</a:t>
            </a:r>
            <a:r>
              <a:rPr lang="en-US" altLang="zh-CN" sz="3600" b="1" i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m</a:t>
            </a:r>
            <a:r>
              <a:rPr lang="en-US" altLang="zh-CN" sz="3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,</a:t>
            </a:r>
            <a:r>
              <a:rPr lang="en-US" altLang="zh-CN" sz="3600" b="1" i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n+1</a:t>
            </a:r>
            <a:r>
              <a:rPr lang="en-US" altLang="zh-CN" sz="3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)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,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 </a:t>
            </a:r>
            <a:r>
              <a:rPr lang="zh-CN" altLang="en-US" sz="3600" b="1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自然</a:t>
            </a:r>
            <a:r>
              <a:rPr lang="en-US" altLang="zh-CN" sz="3600" b="1" i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n</a:t>
            </a:r>
            <a:r>
              <a:rPr lang="en-US" altLang="zh-CN" sz="3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+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1</a:t>
            </a:r>
            <a:r>
              <a:rPr lang="en-US" altLang="zh-CN" sz="3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&gt;</a:t>
            </a:r>
            <a:r>
              <a:rPr lang="en-US" altLang="zh-CN" sz="3600" b="1" i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m</a:t>
            </a:r>
            <a:r>
              <a:rPr lang="en-US" altLang="zh-CN" sz="3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.</a:t>
            </a:r>
            <a:r>
              <a:rPr lang="en-US" altLang="zh-CN" sz="3600" b="1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 </a:t>
            </a:r>
            <a:endParaRPr lang="en-US" altLang="zh-CN" sz="3600" b="1" dirty="0">
              <a:effectLst>
                <a:outerShdw blurRad="38100" dist="38100" dir="2700000" algn="tl">
                  <a:srgbClr val="DDDDDD"/>
                </a:outerShdw>
              </a:effectLst>
              <a:latin typeface="Times New Roman" charset="0"/>
            </a:endParaRPr>
          </a:p>
          <a:p>
            <a:pPr>
              <a:buClr>
                <a:srgbClr val="FF0000"/>
              </a:buClr>
              <a:buFont typeface="Wingdings" charset="0"/>
              <a:buChar char="l"/>
            </a:pP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从新坐标系原点出发到达</a:t>
            </a:r>
            <a:r>
              <a:rPr lang="en-US" altLang="zh-CN" sz="3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(</a:t>
            </a:r>
            <a:r>
              <a:rPr lang="en-US" altLang="zh-CN" sz="36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m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,</a:t>
            </a:r>
            <a:r>
              <a:rPr lang="en-US" altLang="zh-CN" sz="36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n+1</a:t>
            </a:r>
            <a:r>
              <a:rPr lang="en-US" altLang="zh-CN" sz="3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)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点的路径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, 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如果所经过的点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(</a:t>
            </a:r>
            <a:r>
              <a:rPr lang="en-US" altLang="zh-CN" sz="3600" b="1" i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a</a:t>
            </a:r>
            <a:r>
              <a:rPr lang="en-US" altLang="zh-CN" sz="36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,</a:t>
            </a:r>
            <a:r>
              <a:rPr lang="en-US" altLang="zh-CN" sz="3600" b="1" i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b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)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满足</a:t>
            </a:r>
            <a:r>
              <a:rPr lang="en-US" altLang="zh-CN" sz="36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a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&gt;</a:t>
            </a:r>
            <a:r>
              <a:rPr lang="en-US" altLang="zh-CN" sz="36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b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, 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则</a:t>
            </a:r>
            <a:r>
              <a:rPr lang="en-US" altLang="zh-CN" sz="3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(0,1)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点后的路径正好是满足条件的路径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. (</a:t>
            </a:r>
            <a:r>
              <a:rPr lang="zh-CN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图</a:t>
            </a:r>
            <a:r>
              <a:rPr lang="en-US" altLang="zh-CN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4.3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)</a:t>
            </a:r>
          </a:p>
          <a:p>
            <a:pPr>
              <a:buClr>
                <a:srgbClr val="FF0000"/>
              </a:buClr>
              <a:buFont typeface="Wingdings" charset="0"/>
              <a:buChar char="l"/>
            </a:pP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所以只需求出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(0,0)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到</a:t>
            </a:r>
            <a:r>
              <a:rPr lang="en-US" altLang="zh-CN" sz="3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(</a:t>
            </a:r>
            <a:r>
              <a:rPr lang="en-US" altLang="zh-CN" sz="36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m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,</a:t>
            </a:r>
            <a:r>
              <a:rPr lang="en-US" altLang="zh-CN" sz="36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n+1</a:t>
            </a:r>
            <a:r>
              <a:rPr lang="en-US" altLang="zh-CN" sz="3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)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不经过</a:t>
            </a:r>
            <a:r>
              <a:rPr lang="en-US" altLang="zh-CN" sz="36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y=x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上点的路径数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602113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191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1000"/>
                                        <p:tgtEl>
                                          <p:spTgt spid="191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1000"/>
                                        <p:tgtEl>
                                          <p:spTgt spid="191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1000"/>
                                        <p:tgtEl>
                                          <p:spTgt spid="191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491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567A7-64B0-42D7-AFEA-0BB50B05EB52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7772400" cy="1143000"/>
          </a:xfrm>
        </p:spPr>
        <p:txBody>
          <a:bodyPr/>
          <a:lstStyle/>
          <a:p>
            <a:pPr algn="l"/>
            <a:r>
              <a:rPr lang="en-US" altLang="zh-CN">
                <a:solidFill>
                  <a:srgbClr val="FF5050"/>
                </a:solidFill>
                <a:ea typeface="楷体_GB2312" pitchFamily="49" charset="-122"/>
              </a:rPr>
              <a:t>  </a:t>
            </a:r>
            <a:r>
              <a:rPr lang="zh-CN" altLang="en-US" b="1">
                <a:solidFill>
                  <a:srgbClr val="FF50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可重排列</a:t>
            </a:r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2875"/>
            <a:ext cx="8229600" cy="754063"/>
          </a:xfrm>
        </p:spPr>
        <p:txBody>
          <a:bodyPr/>
          <a:lstStyle/>
          <a:p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定义 从一个多重集</a:t>
            </a:r>
          </a:p>
        </p:txBody>
      </p:sp>
      <p:graphicFrame>
        <p:nvGraphicFramePr>
          <p:cNvPr id="190468" name="Object 4"/>
          <p:cNvGraphicFramePr>
            <a:graphicFrameLocks noChangeAspect="1"/>
          </p:cNvGraphicFramePr>
          <p:nvPr/>
        </p:nvGraphicFramePr>
        <p:xfrm>
          <a:off x="1908175" y="2133600"/>
          <a:ext cx="4392613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556" name="Equation" r:id="rId3" imgW="1104840" imgH="177480" progId="Equation.DSMT4">
                  <p:embed/>
                </p:oleObj>
              </mc:Choice>
              <mc:Fallback>
                <p:oleObj name="Equation" r:id="rId3" imgW="1104840" imgH="17748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2133600"/>
                        <a:ext cx="4392613" cy="708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0469" name="Rectangle 5"/>
          <p:cNvSpPr>
            <a:spLocks noChangeArrowheads="1"/>
          </p:cNvSpPr>
          <p:nvPr/>
        </p:nvSpPr>
        <p:spPr bwMode="auto">
          <a:xfrm>
            <a:off x="990600" y="2819400"/>
            <a:ext cx="6477000" cy="165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kumimoji="1" lang="zh-CN" altLang="en-US" sz="3200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中有序选取的</a:t>
            </a:r>
            <a:r>
              <a:rPr kumimoji="1" lang="en-US" altLang="zh-CN" sz="32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r</a:t>
            </a:r>
            <a:r>
              <a:rPr kumimoji="1" lang="zh-CN" altLang="en-US" sz="3200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个元素叫做</a:t>
            </a:r>
            <a:r>
              <a:rPr kumimoji="1" lang="en-US" altLang="zh-CN" sz="3200" b="1" i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S</a:t>
            </a:r>
            <a:r>
              <a:rPr kumimoji="1" lang="zh-CN" altLang="en-US" sz="3200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的一个</a:t>
            </a:r>
            <a:r>
              <a:rPr kumimoji="1" lang="en-US" altLang="zh-CN" sz="3200" b="1" i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r</a:t>
            </a:r>
            <a:r>
              <a:rPr kumimoji="1"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-(</a:t>
            </a:r>
            <a:r>
              <a:rPr kumimoji="1" lang="zh-CN" altLang="en-US" sz="3200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可重</a:t>
            </a:r>
            <a:r>
              <a:rPr kumimoji="1"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)</a:t>
            </a:r>
            <a:r>
              <a:rPr kumimoji="1" lang="zh-CN" altLang="en-US" sz="3200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排列。当</a:t>
            </a:r>
          </a:p>
          <a:p>
            <a:pPr>
              <a:spcBef>
                <a:spcPct val="20000"/>
              </a:spcBef>
            </a:pPr>
            <a:r>
              <a:rPr kumimoji="1" lang="zh-CN" altLang="en-US" sz="3200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时也叫做</a:t>
            </a:r>
            <a:r>
              <a:rPr kumimoji="1" lang="en-US" altLang="zh-CN" sz="3200" b="1" i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S</a:t>
            </a:r>
            <a:r>
              <a:rPr kumimoji="1" lang="zh-CN" altLang="en-US" sz="3200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的一个排列</a:t>
            </a:r>
            <a:r>
              <a:rPr kumimoji="1" lang="en-US" altLang="zh-CN" sz="3200">
                <a:latin typeface="楷体_GB2312" pitchFamily="49" charset="-122"/>
                <a:ea typeface="楷体_GB2312" pitchFamily="49" charset="-122"/>
              </a:rPr>
              <a:t>.</a:t>
            </a:r>
          </a:p>
        </p:txBody>
      </p:sp>
      <p:graphicFrame>
        <p:nvGraphicFramePr>
          <p:cNvPr id="190470" name="Object 6"/>
          <p:cNvGraphicFramePr>
            <a:graphicFrameLocks noChangeAspect="1"/>
          </p:cNvGraphicFramePr>
          <p:nvPr/>
        </p:nvGraphicFramePr>
        <p:xfrm>
          <a:off x="4343400" y="3324225"/>
          <a:ext cx="4116388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557" name="Equation" r:id="rId5" imgW="1231560" imgH="177480" progId="Equation.DSMT4">
                  <p:embed/>
                </p:oleObj>
              </mc:Choice>
              <mc:Fallback>
                <p:oleObj name="Equation" r:id="rId5" imgW="1231560" imgH="17748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3324225"/>
                        <a:ext cx="4116388" cy="59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C4618-EA9B-154E-AA7F-2FDCC357B090}" type="slidenum">
              <a:rPr lang="en-US" altLang="zh-CN"/>
              <a:pPr/>
              <a:t>30</a:t>
            </a:fld>
            <a:endParaRPr lang="en-US" altLang="zh-CN"/>
          </a:p>
        </p:txBody>
      </p:sp>
      <p:sp>
        <p:nvSpPr>
          <p:cNvPr id="229411" name="Text Box 35"/>
          <p:cNvSpPr txBox="1">
            <a:spLocks noChangeArrowheads="1"/>
          </p:cNvSpPr>
          <p:nvPr/>
        </p:nvSpPr>
        <p:spPr bwMode="auto">
          <a:xfrm>
            <a:off x="4139952" y="6237312"/>
            <a:ext cx="9858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  <a:effectLst/>
              </a:rPr>
              <a:t>图</a:t>
            </a:r>
            <a:r>
              <a:rPr lang="en-US" altLang="zh-CN" sz="2800" dirty="0">
                <a:solidFill>
                  <a:srgbClr val="FF0000"/>
                </a:solidFill>
                <a:effectLst/>
              </a:rPr>
              <a:t>4.3</a:t>
            </a:r>
          </a:p>
        </p:txBody>
      </p:sp>
      <p:grpSp>
        <p:nvGrpSpPr>
          <p:cNvPr id="2" name="组 1"/>
          <p:cNvGrpSpPr/>
          <p:nvPr/>
        </p:nvGrpSpPr>
        <p:grpSpPr>
          <a:xfrm rot="16200000" flipV="1">
            <a:off x="2209289" y="609178"/>
            <a:ext cx="3835994" cy="4633844"/>
            <a:chOff x="1116013" y="260350"/>
            <a:chExt cx="5976937" cy="4968875"/>
          </a:xfrm>
        </p:grpSpPr>
        <p:sp>
          <p:nvSpPr>
            <p:cNvPr id="229378" name="Line 2"/>
            <p:cNvSpPr>
              <a:spLocks noChangeShapeType="1"/>
            </p:cNvSpPr>
            <p:nvPr/>
          </p:nvSpPr>
          <p:spPr bwMode="auto">
            <a:xfrm>
              <a:off x="1116013" y="5229225"/>
              <a:ext cx="56165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9379" name="Line 3"/>
            <p:cNvSpPr>
              <a:spLocks noChangeShapeType="1"/>
            </p:cNvSpPr>
            <p:nvPr/>
          </p:nvSpPr>
          <p:spPr bwMode="auto">
            <a:xfrm flipV="1">
              <a:off x="1835150" y="692150"/>
              <a:ext cx="0" cy="45370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9380" name="Line 4"/>
            <p:cNvSpPr>
              <a:spLocks noChangeShapeType="1"/>
            </p:cNvSpPr>
            <p:nvPr/>
          </p:nvSpPr>
          <p:spPr bwMode="auto">
            <a:xfrm>
              <a:off x="2555875" y="765175"/>
              <a:ext cx="0" cy="44640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9381" name="Line 5"/>
            <p:cNvSpPr>
              <a:spLocks noChangeShapeType="1"/>
            </p:cNvSpPr>
            <p:nvPr/>
          </p:nvSpPr>
          <p:spPr bwMode="auto">
            <a:xfrm>
              <a:off x="3348038" y="765175"/>
              <a:ext cx="0" cy="44640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9382" name="Line 6"/>
            <p:cNvSpPr>
              <a:spLocks noChangeShapeType="1"/>
            </p:cNvSpPr>
            <p:nvPr/>
          </p:nvSpPr>
          <p:spPr bwMode="auto">
            <a:xfrm>
              <a:off x="4067175" y="765175"/>
              <a:ext cx="0" cy="44640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9383" name="Line 7"/>
            <p:cNvSpPr>
              <a:spLocks noChangeShapeType="1"/>
            </p:cNvSpPr>
            <p:nvPr/>
          </p:nvSpPr>
          <p:spPr bwMode="auto">
            <a:xfrm>
              <a:off x="4859338" y="765175"/>
              <a:ext cx="0" cy="44640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9384" name="Line 8"/>
            <p:cNvSpPr>
              <a:spLocks noChangeShapeType="1"/>
            </p:cNvSpPr>
            <p:nvPr/>
          </p:nvSpPr>
          <p:spPr bwMode="auto">
            <a:xfrm>
              <a:off x="5580063" y="765175"/>
              <a:ext cx="0" cy="44640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9385" name="Line 9"/>
            <p:cNvSpPr>
              <a:spLocks noChangeShapeType="1"/>
            </p:cNvSpPr>
            <p:nvPr/>
          </p:nvSpPr>
          <p:spPr bwMode="auto">
            <a:xfrm>
              <a:off x="6300788" y="765175"/>
              <a:ext cx="0" cy="44640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9386" name="Line 10"/>
            <p:cNvSpPr>
              <a:spLocks noChangeShapeType="1"/>
            </p:cNvSpPr>
            <p:nvPr/>
          </p:nvSpPr>
          <p:spPr bwMode="auto">
            <a:xfrm>
              <a:off x="1116013" y="4581525"/>
              <a:ext cx="511333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9387" name="Line 11"/>
            <p:cNvSpPr>
              <a:spLocks noChangeShapeType="1"/>
            </p:cNvSpPr>
            <p:nvPr/>
          </p:nvSpPr>
          <p:spPr bwMode="auto">
            <a:xfrm>
              <a:off x="1116013" y="3860800"/>
              <a:ext cx="51133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9388" name="Line 12"/>
            <p:cNvSpPr>
              <a:spLocks noChangeShapeType="1"/>
            </p:cNvSpPr>
            <p:nvPr/>
          </p:nvSpPr>
          <p:spPr bwMode="auto">
            <a:xfrm>
              <a:off x="1116013" y="3213100"/>
              <a:ext cx="51133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9389" name="Line 13"/>
            <p:cNvSpPr>
              <a:spLocks noChangeShapeType="1"/>
            </p:cNvSpPr>
            <p:nvPr/>
          </p:nvSpPr>
          <p:spPr bwMode="auto">
            <a:xfrm>
              <a:off x="1116013" y="2492375"/>
              <a:ext cx="51133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9390" name="Line 14"/>
            <p:cNvSpPr>
              <a:spLocks noChangeShapeType="1"/>
            </p:cNvSpPr>
            <p:nvPr/>
          </p:nvSpPr>
          <p:spPr bwMode="auto">
            <a:xfrm>
              <a:off x="1116013" y="1773238"/>
              <a:ext cx="51133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9391" name="Line 15"/>
            <p:cNvSpPr>
              <a:spLocks noChangeShapeType="1"/>
            </p:cNvSpPr>
            <p:nvPr/>
          </p:nvSpPr>
          <p:spPr bwMode="auto">
            <a:xfrm>
              <a:off x="1116013" y="1125538"/>
              <a:ext cx="51133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9392" name="Line 16"/>
            <p:cNvSpPr>
              <a:spLocks noChangeShapeType="1"/>
            </p:cNvSpPr>
            <p:nvPr/>
          </p:nvSpPr>
          <p:spPr bwMode="auto">
            <a:xfrm flipV="1">
              <a:off x="1835150" y="404813"/>
              <a:ext cx="5257800" cy="48244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9399" name="Line 23"/>
            <p:cNvSpPr>
              <a:spLocks noChangeShapeType="1"/>
            </p:cNvSpPr>
            <p:nvPr/>
          </p:nvSpPr>
          <p:spPr bwMode="auto">
            <a:xfrm>
              <a:off x="1835150" y="5229225"/>
              <a:ext cx="720725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9413" name="Line 37"/>
            <p:cNvSpPr>
              <a:spLocks noChangeShapeType="1"/>
            </p:cNvSpPr>
            <p:nvPr/>
          </p:nvSpPr>
          <p:spPr bwMode="auto">
            <a:xfrm flipV="1">
              <a:off x="1116013" y="692150"/>
              <a:ext cx="0" cy="4537075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9415" name="Line 39"/>
            <p:cNvSpPr>
              <a:spLocks noChangeShapeType="1"/>
            </p:cNvSpPr>
            <p:nvPr/>
          </p:nvSpPr>
          <p:spPr bwMode="auto">
            <a:xfrm flipV="1">
              <a:off x="1116013" y="260350"/>
              <a:ext cx="5400675" cy="4968875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9416" name="Line 40"/>
            <p:cNvSpPr>
              <a:spLocks noChangeShapeType="1"/>
            </p:cNvSpPr>
            <p:nvPr/>
          </p:nvSpPr>
          <p:spPr bwMode="auto">
            <a:xfrm flipV="1">
              <a:off x="2555875" y="4581525"/>
              <a:ext cx="0" cy="6477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9417" name="Line 41"/>
            <p:cNvSpPr>
              <a:spLocks noChangeShapeType="1"/>
            </p:cNvSpPr>
            <p:nvPr/>
          </p:nvSpPr>
          <p:spPr bwMode="auto">
            <a:xfrm>
              <a:off x="2555875" y="4581525"/>
              <a:ext cx="1511300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9418" name="Line 42"/>
            <p:cNvSpPr>
              <a:spLocks noChangeShapeType="1"/>
            </p:cNvSpPr>
            <p:nvPr/>
          </p:nvSpPr>
          <p:spPr bwMode="auto">
            <a:xfrm flipV="1">
              <a:off x="4067175" y="3213100"/>
              <a:ext cx="0" cy="136842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9419" name="Line 43"/>
            <p:cNvSpPr>
              <a:spLocks noChangeShapeType="1"/>
            </p:cNvSpPr>
            <p:nvPr/>
          </p:nvSpPr>
          <p:spPr bwMode="auto">
            <a:xfrm>
              <a:off x="4067175" y="3213100"/>
              <a:ext cx="1512888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9420" name="Line 44"/>
            <p:cNvSpPr>
              <a:spLocks noChangeShapeType="1"/>
            </p:cNvSpPr>
            <p:nvPr/>
          </p:nvSpPr>
          <p:spPr bwMode="auto">
            <a:xfrm flipV="1">
              <a:off x="5580063" y="2492375"/>
              <a:ext cx="0" cy="72072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9421" name="Line 45"/>
            <p:cNvSpPr>
              <a:spLocks noChangeShapeType="1"/>
            </p:cNvSpPr>
            <p:nvPr/>
          </p:nvSpPr>
          <p:spPr bwMode="auto">
            <a:xfrm>
              <a:off x="5580063" y="2492375"/>
              <a:ext cx="720725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9423" name="Line 47"/>
            <p:cNvSpPr>
              <a:spLocks noChangeShapeType="1"/>
            </p:cNvSpPr>
            <p:nvPr/>
          </p:nvSpPr>
          <p:spPr bwMode="auto">
            <a:xfrm>
              <a:off x="1116013" y="5229225"/>
              <a:ext cx="719137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6" name="Text Box 28"/>
          <p:cNvSpPr txBox="1">
            <a:spLocks noChangeArrowheads="1"/>
          </p:cNvSpPr>
          <p:nvPr/>
        </p:nvSpPr>
        <p:spPr bwMode="auto">
          <a:xfrm>
            <a:off x="899592" y="4077072"/>
            <a:ext cx="8667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>
                <a:effectLst/>
              </a:rPr>
              <a:t>(0,0)</a:t>
            </a:r>
          </a:p>
        </p:txBody>
      </p:sp>
      <p:sp>
        <p:nvSpPr>
          <p:cNvPr id="37" name="Text Box 29"/>
          <p:cNvSpPr txBox="1">
            <a:spLocks noChangeArrowheads="1"/>
          </p:cNvSpPr>
          <p:nvPr/>
        </p:nvSpPr>
        <p:spPr bwMode="auto">
          <a:xfrm>
            <a:off x="896913" y="3573016"/>
            <a:ext cx="92297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effectLst/>
              </a:rPr>
              <a:t>(0,1)</a:t>
            </a:r>
            <a:endParaRPr lang="en-US" altLang="zh-CN" sz="2800" dirty="0">
              <a:effectLst/>
            </a:endParaRPr>
          </a:p>
        </p:txBody>
      </p:sp>
      <p:sp>
        <p:nvSpPr>
          <p:cNvPr id="38" name="Text Box 38"/>
          <p:cNvSpPr txBox="1">
            <a:spLocks noChangeArrowheads="1"/>
          </p:cNvSpPr>
          <p:nvPr/>
        </p:nvSpPr>
        <p:spPr bwMode="auto">
          <a:xfrm>
            <a:off x="1115616" y="4941168"/>
            <a:ext cx="104254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0000FF"/>
                </a:solidFill>
                <a:effectLst/>
              </a:rPr>
              <a:t>(0,-1)</a:t>
            </a:r>
            <a:endParaRPr lang="en-US" altLang="zh-CN" sz="2800" dirty="0">
              <a:solidFill>
                <a:srgbClr val="0000FF"/>
              </a:solidFill>
              <a:effectLst/>
            </a:endParaRPr>
          </a:p>
        </p:txBody>
      </p:sp>
      <p:sp>
        <p:nvSpPr>
          <p:cNvPr id="39" name="Text Box 31"/>
          <p:cNvSpPr txBox="1">
            <a:spLocks noChangeArrowheads="1"/>
          </p:cNvSpPr>
          <p:nvPr/>
        </p:nvSpPr>
        <p:spPr bwMode="auto">
          <a:xfrm>
            <a:off x="3923928" y="836712"/>
            <a:ext cx="102238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effectLst/>
              </a:rPr>
              <a:t>(</a:t>
            </a:r>
            <a:r>
              <a:rPr lang="en-US" altLang="zh-CN" sz="2800" i="1" dirty="0" err="1" smtClean="0">
                <a:effectLst/>
              </a:rPr>
              <a:t>m</a:t>
            </a:r>
            <a:r>
              <a:rPr lang="en-US" altLang="zh-CN" sz="2800" dirty="0" err="1" smtClean="0">
                <a:effectLst/>
              </a:rPr>
              <a:t>,</a:t>
            </a:r>
            <a:r>
              <a:rPr lang="en-US" altLang="zh-CN" sz="2800" i="1" dirty="0" err="1" smtClean="0">
                <a:effectLst/>
              </a:rPr>
              <a:t>n</a:t>
            </a:r>
            <a:r>
              <a:rPr lang="en-US" altLang="zh-CN" sz="2800" dirty="0" smtClean="0">
                <a:effectLst/>
              </a:rPr>
              <a:t>)</a:t>
            </a:r>
            <a:endParaRPr lang="en-US" altLang="zh-CN" sz="2800" dirty="0">
              <a:effectLst/>
            </a:endParaRPr>
          </a:p>
        </p:txBody>
      </p:sp>
      <p:sp>
        <p:nvSpPr>
          <p:cNvPr id="40" name="Text Box 46"/>
          <p:cNvSpPr txBox="1">
            <a:spLocks noChangeArrowheads="1"/>
          </p:cNvSpPr>
          <p:nvPr/>
        </p:nvSpPr>
        <p:spPr bwMode="auto">
          <a:xfrm>
            <a:off x="3851920" y="404664"/>
            <a:ext cx="143177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0000FF"/>
                </a:solidFill>
                <a:effectLst/>
              </a:rPr>
              <a:t>(</a:t>
            </a:r>
            <a:r>
              <a:rPr lang="en-US" altLang="zh-CN" sz="2800" i="1" dirty="0">
                <a:solidFill>
                  <a:srgbClr val="0000FF"/>
                </a:solidFill>
              </a:rPr>
              <a:t>m</a:t>
            </a:r>
            <a:r>
              <a:rPr lang="en-US" altLang="zh-CN" sz="2800" dirty="0" smtClean="0">
                <a:solidFill>
                  <a:srgbClr val="0000FF"/>
                </a:solidFill>
                <a:effectLst/>
              </a:rPr>
              <a:t>,</a:t>
            </a:r>
            <a:r>
              <a:rPr lang="en-US" altLang="zh-CN" sz="2800" i="1" dirty="0">
                <a:solidFill>
                  <a:srgbClr val="0000FF"/>
                </a:solidFill>
              </a:rPr>
              <a:t>n</a:t>
            </a:r>
            <a:r>
              <a:rPr lang="en-US" altLang="zh-CN" sz="2800" i="1" dirty="0" smtClean="0">
                <a:solidFill>
                  <a:srgbClr val="0000FF"/>
                </a:solidFill>
                <a:effectLst/>
              </a:rPr>
              <a:t>+1</a:t>
            </a:r>
            <a:r>
              <a:rPr lang="en-US" altLang="zh-CN" sz="2800" dirty="0" smtClean="0">
                <a:solidFill>
                  <a:srgbClr val="0000FF"/>
                </a:solidFill>
                <a:effectLst/>
              </a:rPr>
              <a:t>)</a:t>
            </a:r>
            <a:endParaRPr lang="en-US" altLang="zh-CN" sz="2800" dirty="0">
              <a:solidFill>
                <a:srgbClr val="0000FF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724480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D83F3-78EC-BD42-BE2E-9E30D365E9BC}" type="slidenum">
              <a:rPr lang="en-US" altLang="zh-CN"/>
              <a:pPr/>
              <a:t>31</a:t>
            </a:fld>
            <a:endParaRPr lang="en-US" altLang="zh-CN"/>
          </a:p>
        </p:txBody>
      </p:sp>
      <p:sp>
        <p:nvSpPr>
          <p:cNvPr id="192517" name="Rectangle 5"/>
          <p:cNvSpPr>
            <a:spLocks noChangeArrowheads="1"/>
          </p:cNvSpPr>
          <p:nvPr/>
        </p:nvSpPr>
        <p:spPr bwMode="auto">
          <a:xfrm>
            <a:off x="0" y="26527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9251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9902436"/>
              </p:ext>
            </p:extLst>
          </p:nvPr>
        </p:nvGraphicFramePr>
        <p:xfrm>
          <a:off x="2483768" y="2636912"/>
          <a:ext cx="4124325" cy="1217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978" name="公式" r:id="rId3" imgW="1574800" imgH="444500" progId="Equation.3">
                  <p:embed/>
                </p:oleObj>
              </mc:Choice>
              <mc:Fallback>
                <p:oleObj name="公式" r:id="rId3" imgW="1574800" imgH="444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3768" y="2636912"/>
                        <a:ext cx="4124325" cy="1217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2518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57200" y="404813"/>
            <a:ext cx="8229600" cy="1944687"/>
          </a:xfrm>
          <a:noFill/>
          <a:ln/>
        </p:spPr>
        <p:txBody>
          <a:bodyPr/>
          <a:lstStyle/>
          <a:p>
            <a:pPr>
              <a:buClr>
                <a:srgbClr val="FF0000"/>
              </a:buClr>
              <a:buFont typeface="Wingdings" charset="0"/>
              <a:buChar char="l"/>
            </a:pP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这样变换之后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, </a:t>
            </a:r>
            <a:r>
              <a:rPr lang="en-US" altLang="zh-CN" sz="3600" b="1" i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n</a:t>
            </a:r>
            <a:r>
              <a:rPr lang="en-US" altLang="zh-CN" sz="3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+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1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相当于</a:t>
            </a:r>
            <a:r>
              <a:rPr lang="zh-CN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例</a:t>
            </a:r>
            <a:r>
              <a:rPr lang="en-US" altLang="zh-CN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2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中的</a:t>
            </a:r>
            <a:r>
              <a:rPr lang="en-US" altLang="zh-CN" sz="36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n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, </a:t>
            </a:r>
            <a:r>
              <a:rPr lang="zh-CN" altLang="en-US" sz="3600" b="1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而</a:t>
            </a:r>
            <a:r>
              <a:rPr lang="en-US" altLang="zh-CN" sz="36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m</a:t>
            </a:r>
            <a:r>
              <a:rPr lang="zh-CN" altLang="en-US" sz="3600" b="1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则相当于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其中的</a:t>
            </a:r>
            <a:r>
              <a:rPr lang="en-US" altLang="zh-CN" sz="36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m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. 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由此我们知道所要求的路径数目</a:t>
            </a:r>
            <a:r>
              <a:rPr lang="en-US" altLang="zh-CN" sz="36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N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如下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4649730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925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92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518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845A6-3DF8-4706-8E38-C7950AAB7B3B}" type="slidenum">
              <a:rPr lang="en-US" altLang="zh-CN"/>
              <a:pPr/>
              <a:t>32</a:t>
            </a:fld>
            <a:endParaRPr lang="en-US" altLang="zh-CN"/>
          </a:p>
        </p:txBody>
      </p:sp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Stirling</a:t>
            </a:r>
            <a:r>
              <a:rPr lang="zh-CN" altLang="en-US" sz="4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近似公式</a:t>
            </a:r>
          </a:p>
        </p:txBody>
      </p:sp>
      <p:sp>
        <p:nvSpPr>
          <p:cNvPr id="172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341438"/>
            <a:ext cx="8229600" cy="2952750"/>
          </a:xfrm>
        </p:spPr>
        <p:txBody>
          <a:bodyPr/>
          <a:lstStyle/>
          <a:p>
            <a:pPr>
              <a:buClr>
                <a:srgbClr val="FF0000"/>
              </a:buClr>
              <a:buSzPct val="80000"/>
              <a:buFont typeface="Wingdings" pitchFamily="2" charset="2"/>
              <a:buChar char="l"/>
            </a:pP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在组合数学中经常遇到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n!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计算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,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随着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的增大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,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结果增长迅速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.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Stirling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公式给出一个求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n!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的近似公式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,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它对从事计算和理论分析都是有意义的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. </a:t>
            </a:r>
          </a:p>
          <a:p>
            <a:pPr>
              <a:buClr>
                <a:srgbClr val="FF0000"/>
              </a:buClr>
              <a:buSzPct val="80000"/>
              <a:buFont typeface="Wingdings" pitchFamily="2" charset="2"/>
              <a:buChar char="l"/>
            </a:pP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Stirling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公式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:</a:t>
            </a:r>
            <a:r>
              <a:rPr lang="en-US" altLang="zh-CN" sz="360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  <a:p>
            <a:pPr>
              <a:buClr>
                <a:srgbClr val="FF0000"/>
              </a:buClr>
              <a:buSzPct val="80000"/>
              <a:buFont typeface="Wingdings" pitchFamily="2" charset="2"/>
              <a:buChar char="l"/>
            </a:pPr>
            <a:endParaRPr lang="en-US" altLang="zh-CN" sz="36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7203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72036" name="Object 4"/>
          <p:cNvGraphicFramePr>
            <a:graphicFrameLocks noChangeAspect="1"/>
          </p:cNvGraphicFramePr>
          <p:nvPr/>
        </p:nvGraphicFramePr>
        <p:xfrm>
          <a:off x="2555875" y="4252913"/>
          <a:ext cx="4248150" cy="198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082" name="公式" r:id="rId3" imgW="1002865" imgH="469696" progId="Equation.3">
                  <p:embed/>
                </p:oleObj>
              </mc:Choice>
              <mc:Fallback>
                <p:oleObj name="公式" r:id="rId3" imgW="1002865" imgH="469696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4252913"/>
                        <a:ext cx="4248150" cy="1984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172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1000"/>
                                        <p:tgtEl>
                                          <p:spTgt spid="172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1000"/>
                                        <p:tgtEl>
                                          <p:spTgt spid="172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72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72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72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034" grpId="0"/>
      <p:bldP spid="172035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86E5A-DFA2-4707-9DC3-2315C8645238}" type="slidenum">
              <a:rPr lang="en-US" altLang="zh-CN"/>
              <a:pPr/>
              <a:t>33</a:t>
            </a:fld>
            <a:endParaRPr lang="en-US" altLang="zh-CN"/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3575" y="2895600"/>
            <a:ext cx="8229600" cy="893763"/>
          </a:xfrm>
        </p:spPr>
        <p:txBody>
          <a:bodyPr/>
          <a:lstStyle/>
          <a:p>
            <a:pPr>
              <a:buClr>
                <a:srgbClr val="FF0000"/>
              </a:buClr>
              <a:buSzPct val="80000"/>
              <a:buFont typeface="Wingdings" pitchFamily="2" charset="2"/>
              <a:buChar char="l"/>
            </a:pP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绝对误差：</a:t>
            </a:r>
          </a:p>
        </p:txBody>
      </p:sp>
      <p:sp>
        <p:nvSpPr>
          <p:cNvPr id="17613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76132" name="Object 4"/>
          <p:cNvGraphicFramePr>
            <a:graphicFrameLocks noChangeAspect="1"/>
          </p:cNvGraphicFramePr>
          <p:nvPr/>
        </p:nvGraphicFramePr>
        <p:xfrm>
          <a:off x="1978025" y="1100138"/>
          <a:ext cx="5114925" cy="168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217" name="公式" r:id="rId3" imgW="1358310" imgH="444307" progId="Equation.3">
                  <p:embed/>
                </p:oleObj>
              </mc:Choice>
              <mc:Fallback>
                <p:oleObj name="公式" r:id="rId3" imgW="1358310" imgH="444307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8025" y="1100138"/>
                        <a:ext cx="5114925" cy="16811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6135" name="Rectangle 7"/>
          <p:cNvSpPr>
            <a:spLocks noChangeArrowheads="1"/>
          </p:cNvSpPr>
          <p:nvPr/>
        </p:nvSpPr>
        <p:spPr bwMode="auto">
          <a:xfrm>
            <a:off x="0" y="31623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76134" name="Object 6"/>
          <p:cNvGraphicFramePr>
            <a:graphicFrameLocks noChangeAspect="1"/>
          </p:cNvGraphicFramePr>
          <p:nvPr/>
        </p:nvGraphicFramePr>
        <p:xfrm>
          <a:off x="1908175" y="3860800"/>
          <a:ext cx="5832475" cy="1909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218" name="公式" r:id="rId5" imgW="1625600" imgH="533400" progId="Equation.3">
                  <p:embed/>
                </p:oleObj>
              </mc:Choice>
              <mc:Fallback>
                <p:oleObj name="公式" r:id="rId5" imgW="1625600" imgH="5334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3860800"/>
                        <a:ext cx="5832475" cy="1909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6136" name="Rectangle 8"/>
          <p:cNvSpPr>
            <a:spLocks noChangeArrowheads="1"/>
          </p:cNvSpPr>
          <p:nvPr/>
        </p:nvSpPr>
        <p:spPr bwMode="auto">
          <a:xfrm>
            <a:off x="539750" y="476250"/>
            <a:ext cx="8229600" cy="1196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rgbClr val="FF0000"/>
              </a:buClr>
              <a:buSzPct val="80000"/>
              <a:buFont typeface="Wingdings" pitchFamily="2" charset="2"/>
              <a:buChar char="l"/>
            </a:pP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相对误差：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176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76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6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8" dur="1000"/>
                                        <p:tgtEl>
                                          <p:spTgt spid="176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3" dur="500"/>
                                        <p:tgtEl>
                                          <p:spTgt spid="176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131" grpId="0" build="p"/>
      <p:bldP spid="17613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727B0-6AD9-4D67-AAC0-8FA62E39076F}" type="slidenum">
              <a:rPr lang="en-US" altLang="zh-CN" smtClean="0"/>
              <a:pPr/>
              <a:t>34</a:t>
            </a:fld>
            <a:endParaRPr lang="en-US" altLang="zh-CN"/>
          </a:p>
        </p:txBody>
      </p:sp>
      <p:sp>
        <p:nvSpPr>
          <p:cNvPr id="5" name="TextBox 4"/>
          <p:cNvSpPr txBox="1"/>
          <p:nvPr/>
        </p:nvSpPr>
        <p:spPr>
          <a:xfrm>
            <a:off x="611560" y="528441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国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考考题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7079799"/>
              </p:ext>
            </p:extLst>
          </p:nvPr>
        </p:nvGraphicFramePr>
        <p:xfrm>
          <a:off x="3006725" y="3644223"/>
          <a:ext cx="2095500" cy="1235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892" name="Equation" r:id="rId3" imgW="736560" imgH="393480" progId="Equation.DSMT4">
                  <p:embed/>
                </p:oleObj>
              </mc:Choice>
              <mc:Fallback>
                <p:oleObj name="Equation" r:id="rId3" imgW="73656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6725" y="3644223"/>
                        <a:ext cx="2095500" cy="1235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7874" name="Picture 2" descr="F:\同等学力\2016春 图论与组合优化\考题分类\排列组合\12-2-5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25" y="2060848"/>
            <a:ext cx="8852628" cy="440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55349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28C02-41FC-4842-AAAE-332285067620}" type="slidenum">
              <a:rPr lang="en-US" altLang="zh-CN" smtClean="0"/>
              <a:pPr/>
              <a:t>35</a:t>
            </a:fld>
            <a:endParaRPr lang="en-US" altLang="zh-CN"/>
          </a:p>
        </p:txBody>
      </p:sp>
      <p:pic>
        <p:nvPicPr>
          <p:cNvPr id="208898" name="Picture 2" descr="F:\同等学力\2016春 图论与组合优化\考题分类\排列组合\12-3-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71" y="2060848"/>
            <a:ext cx="8963801" cy="433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8731187"/>
              </p:ext>
            </p:extLst>
          </p:nvPr>
        </p:nvGraphicFramePr>
        <p:xfrm>
          <a:off x="3347864" y="3573016"/>
          <a:ext cx="2236787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917" name="公式" r:id="rId4" imgW="787400" imgH="254000" progId="Equation.3">
                  <p:embed/>
                </p:oleObj>
              </mc:Choice>
              <mc:Fallback>
                <p:oleObj name="公式" r:id="rId4" imgW="787400" imgH="254000" progId="Equation.3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7864" y="3573016"/>
                        <a:ext cx="2236787" cy="796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239043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28C02-41FC-4842-AAAE-332285067620}" type="slidenum">
              <a:rPr lang="en-US" altLang="zh-CN" smtClean="0"/>
              <a:pPr/>
              <a:t>36</a:t>
            </a:fld>
            <a:endParaRPr lang="en-US" altLang="zh-CN"/>
          </a:p>
        </p:txBody>
      </p:sp>
      <p:pic>
        <p:nvPicPr>
          <p:cNvPr id="209922" name="Picture 2" descr="F:\同等学力\2016春 图论与组合优化\考题分类\排列组合\13-2-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674" y="1649490"/>
            <a:ext cx="8745552" cy="966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3200037"/>
              </p:ext>
            </p:extLst>
          </p:nvPr>
        </p:nvGraphicFramePr>
        <p:xfrm>
          <a:off x="2936875" y="3851275"/>
          <a:ext cx="1517650" cy="757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939" name="Equation" r:id="rId4" imgW="533160" imgH="241200" progId="Equation.DSMT4">
                  <p:embed/>
                </p:oleObj>
              </mc:Choice>
              <mc:Fallback>
                <p:oleObj name="Equation" r:id="rId4" imgW="533160" imgH="24120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6875" y="3851275"/>
                        <a:ext cx="1517650" cy="757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436427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A6A7F-11ED-4767-B0EA-FD2C38BC0505}" type="slidenum">
              <a:rPr lang="en-US" altLang="zh-CN"/>
              <a:pPr/>
              <a:t>4</a:t>
            </a:fld>
            <a:endParaRPr lang="en-US" altLang="zh-CN"/>
          </a:p>
        </p:txBody>
      </p:sp>
      <p:graphicFrame>
        <p:nvGraphicFramePr>
          <p:cNvPr id="191492" name="Object 4"/>
          <p:cNvGraphicFramePr>
            <a:graphicFrameLocks noChangeAspect="1"/>
          </p:cNvGraphicFramePr>
          <p:nvPr/>
        </p:nvGraphicFramePr>
        <p:xfrm>
          <a:off x="336550" y="2749550"/>
          <a:ext cx="8267700" cy="2227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579" name="Equation" r:id="rId3" imgW="2501640" imgH="672840" progId="Equation.DSMT4">
                  <p:embed/>
                </p:oleObj>
              </mc:Choice>
              <mc:Fallback>
                <p:oleObj name="Equation" r:id="rId3" imgW="2501640" imgH="6728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550" y="2749550"/>
                        <a:ext cx="8267700" cy="2227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1493" name="Rectangle 5"/>
          <p:cNvSpPr>
            <a:spLocks noChangeArrowheads="1"/>
          </p:cNvSpPr>
          <p:nvPr/>
        </p:nvSpPr>
        <p:spPr bwMode="auto">
          <a:xfrm>
            <a:off x="838200" y="981075"/>
            <a:ext cx="6096000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kumimoji="1" lang="zh-CN" altLang="en-US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定理</a:t>
            </a:r>
            <a:r>
              <a:rPr kumimoji="1" lang="zh-CN" altLang="en-US" sz="320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 设多重集</a:t>
            </a:r>
          </a:p>
          <a:p>
            <a:pPr>
              <a:spcBef>
                <a:spcPct val="20000"/>
              </a:spcBef>
            </a:pPr>
            <a:r>
              <a:rPr kumimoji="1" lang="zh-CN" altLang="en-US" sz="320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则的</a:t>
            </a:r>
            <a:r>
              <a:rPr kumimoji="1" lang="en-US" altLang="zh-CN" sz="320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r-(</a:t>
            </a:r>
            <a:r>
              <a:rPr kumimoji="1" lang="zh-CN" altLang="en-US" sz="320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可重</a:t>
            </a:r>
            <a:r>
              <a:rPr kumimoji="1" lang="en-US" altLang="zh-CN" sz="320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)</a:t>
            </a:r>
            <a:r>
              <a:rPr kumimoji="1" lang="zh-CN" altLang="en-US" sz="320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排列数是</a:t>
            </a:r>
            <a:endParaRPr kumimoji="1" lang="zh-CN" altLang="en-US" sz="3200" i="1"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191494" name="Object 6"/>
          <p:cNvGraphicFramePr>
            <a:graphicFrameLocks noGrp="1" noChangeAspect="1"/>
          </p:cNvGraphicFramePr>
          <p:nvPr>
            <p:ph/>
          </p:nvPr>
        </p:nvGraphicFramePr>
        <p:xfrm>
          <a:off x="3779838" y="1042988"/>
          <a:ext cx="4033837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580" name="Equation" r:id="rId5" imgW="1244520" imgH="177480" progId="Equation.DSMT4">
                  <p:embed/>
                </p:oleObj>
              </mc:Choice>
              <mc:Fallback>
                <p:oleObj name="Equation" r:id="rId5" imgW="1244520" imgH="17748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838" y="1042988"/>
                        <a:ext cx="4033837" cy="57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1496" name="Group 8"/>
          <p:cNvGrpSpPr>
            <a:grpSpLocks/>
          </p:cNvGrpSpPr>
          <p:nvPr/>
        </p:nvGrpSpPr>
        <p:grpSpPr bwMode="auto">
          <a:xfrm>
            <a:off x="5003800" y="1428750"/>
            <a:ext cx="571500" cy="704850"/>
            <a:chOff x="3552" y="3473"/>
            <a:chExt cx="360" cy="444"/>
          </a:xfrm>
        </p:grpSpPr>
        <p:sp>
          <p:nvSpPr>
            <p:cNvPr id="191497" name="Rectangle 9"/>
            <p:cNvSpPr>
              <a:spLocks noChangeArrowheads="1"/>
            </p:cNvSpPr>
            <p:nvPr/>
          </p:nvSpPr>
          <p:spPr bwMode="auto">
            <a:xfrm>
              <a:off x="3696" y="3473"/>
              <a:ext cx="21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3200" i="1">
                  <a:latin typeface="Times New Roman" pitchFamily="18" charset="0"/>
                  <a:ea typeface="楷体_GB2312" pitchFamily="49" charset="-122"/>
                </a:rPr>
                <a:t>r</a:t>
              </a:r>
            </a:p>
          </p:txBody>
        </p:sp>
        <p:sp>
          <p:nvSpPr>
            <p:cNvPr id="191498" name="Rectangle 10"/>
            <p:cNvSpPr>
              <a:spLocks noChangeArrowheads="1"/>
            </p:cNvSpPr>
            <p:nvPr/>
          </p:nvSpPr>
          <p:spPr bwMode="auto">
            <a:xfrm>
              <a:off x="3552" y="355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en-US" altLang="zh-CN" sz="3200" i="1">
                  <a:latin typeface="Times New Roman" pitchFamily="18" charset="0"/>
                  <a:ea typeface="楷体_GB2312" pitchFamily="49" charset="-122"/>
                </a:rPr>
                <a:t>k</a:t>
              </a: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A7278-6C0A-4AD1-BA5F-6108BAF274AC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1925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3400" y="1066800"/>
            <a:ext cx="7696200" cy="609600"/>
          </a:xfrm>
        </p:spPr>
        <p:txBody>
          <a:bodyPr/>
          <a:lstStyle/>
          <a:p>
            <a:pPr>
              <a:buFontTx/>
              <a:buNone/>
            </a:pPr>
            <a:r>
              <a:rPr lang="zh-CN" altLang="en-US" b="1" dirty="0">
                <a:ea typeface="楷体_GB2312" pitchFamily="49" charset="-122"/>
              </a:rPr>
              <a:t>例</a:t>
            </a:r>
            <a:r>
              <a:rPr lang="zh-CN" altLang="en-US" dirty="0">
                <a:ea typeface="楷体_GB2312" pitchFamily="49" charset="-122"/>
              </a:rPr>
              <a:t> </a:t>
            </a:r>
            <a:r>
              <a:rPr lang="zh-CN" altLang="en-US" dirty="0" smtClean="0">
                <a:ea typeface="楷体_GB2312" pitchFamily="49" charset="-122"/>
              </a:rPr>
              <a:t>求有</a:t>
            </a:r>
            <a:r>
              <a:rPr lang="en-US" altLang="zh-CN" dirty="0" smtClean="0">
                <a:ea typeface="楷体_GB2312" pitchFamily="49" charset="-122"/>
              </a:rPr>
              <a:t>4</a:t>
            </a:r>
            <a:r>
              <a:rPr lang="zh-CN" altLang="en-US" dirty="0" smtClean="0">
                <a:ea typeface="楷体_GB2312" pitchFamily="49" charset="-122"/>
              </a:rPr>
              <a:t>个数位的二进制</a:t>
            </a:r>
            <a:r>
              <a:rPr lang="zh-CN" altLang="en-US" dirty="0">
                <a:ea typeface="楷体_GB2312" pitchFamily="49" charset="-122"/>
              </a:rPr>
              <a:t>数的个数</a:t>
            </a:r>
          </a:p>
        </p:txBody>
      </p:sp>
      <p:graphicFrame>
        <p:nvGraphicFramePr>
          <p:cNvPr id="192515" name="Object 3"/>
          <p:cNvGraphicFramePr>
            <a:graphicFrameLocks noChangeAspect="1"/>
          </p:cNvGraphicFramePr>
          <p:nvPr/>
        </p:nvGraphicFramePr>
        <p:xfrm>
          <a:off x="609600" y="1752600"/>
          <a:ext cx="6888163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561" name="Equation" r:id="rId3" imgW="2145960" imgH="355320" progId="Equation.DSMT4">
                  <p:embed/>
                </p:oleObj>
              </mc:Choice>
              <mc:Fallback>
                <p:oleObj name="Equation" r:id="rId3" imgW="2145960" imgH="35532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752600"/>
                        <a:ext cx="6888163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2516" name="Rectangle 4"/>
          <p:cNvSpPr>
            <a:spLocks noChangeArrowheads="1"/>
          </p:cNvSpPr>
          <p:nvPr/>
        </p:nvSpPr>
        <p:spPr bwMode="auto">
          <a:xfrm>
            <a:off x="533400" y="4343400"/>
            <a:ext cx="7994650" cy="103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kumimoji="1" lang="zh-CN" altLang="en-US" sz="2800">
                <a:latin typeface="Times New Roman" pitchFamily="18" charset="0"/>
                <a:ea typeface="楷体_GB2312" pitchFamily="49" charset="-122"/>
              </a:rPr>
              <a:t>解：所求的标志数是多重集</a:t>
            </a:r>
            <a:r>
              <a:rPr kumimoji="1" lang="en-US" altLang="zh-CN" sz="2800">
                <a:latin typeface="Times New Roman" pitchFamily="18" charset="0"/>
                <a:ea typeface="楷体_GB2312" pitchFamily="49" charset="-122"/>
              </a:rPr>
              <a:t>{2</a:t>
            </a:r>
            <a:r>
              <a:rPr kumimoji="1" lang="zh-CN" altLang="en-US" sz="2800">
                <a:latin typeface="Times New Roman" pitchFamily="18" charset="0"/>
                <a:ea typeface="楷体_GB2312" pitchFamily="49" charset="-122"/>
              </a:rPr>
              <a:t>红旗，</a:t>
            </a:r>
            <a:r>
              <a:rPr kumimoji="1" lang="en-US" altLang="zh-CN" sz="2800">
                <a:latin typeface="Times New Roman" pitchFamily="18" charset="0"/>
                <a:ea typeface="楷体_GB2312" pitchFamily="49" charset="-122"/>
              </a:rPr>
              <a:t>3</a:t>
            </a:r>
            <a:r>
              <a:rPr kumimoji="1" lang="zh-CN" altLang="en-US" sz="2800">
                <a:latin typeface="Times New Roman" pitchFamily="18" charset="0"/>
                <a:ea typeface="楷体_GB2312" pitchFamily="49" charset="-122"/>
              </a:rPr>
              <a:t>黄旗</a:t>
            </a:r>
            <a:r>
              <a:rPr kumimoji="1" lang="en-US" altLang="zh-CN" sz="2800">
                <a:latin typeface="Times New Roman" pitchFamily="18" charset="0"/>
                <a:ea typeface="楷体_GB2312" pitchFamily="49" charset="-122"/>
              </a:rPr>
              <a:t>}</a:t>
            </a:r>
            <a:r>
              <a:rPr kumimoji="1" lang="zh-CN" altLang="en-US" sz="2800">
                <a:latin typeface="Times New Roman" pitchFamily="18" charset="0"/>
                <a:ea typeface="楷体_GB2312" pitchFamily="49" charset="-122"/>
              </a:rPr>
              <a:t>的排列</a:t>
            </a:r>
          </a:p>
          <a:p>
            <a:pPr>
              <a:spcBef>
                <a:spcPct val="20000"/>
              </a:spcBef>
            </a:pPr>
            <a:r>
              <a:rPr kumimoji="1" lang="zh-CN" altLang="en-US" sz="2800">
                <a:latin typeface="Times New Roman" pitchFamily="18" charset="0"/>
                <a:ea typeface="楷体_GB2312" pitchFamily="49" charset="-122"/>
              </a:rPr>
              <a:t>数，故</a:t>
            </a:r>
            <a:r>
              <a:rPr kumimoji="1" lang="en-US" altLang="zh-CN" sz="2800">
                <a:latin typeface="Times New Roman" pitchFamily="18" charset="0"/>
                <a:ea typeface="楷体_GB2312" pitchFamily="49" charset="-122"/>
              </a:rPr>
              <a:t>N=5!/(2!*3!)=10</a:t>
            </a:r>
          </a:p>
        </p:txBody>
      </p:sp>
      <p:sp>
        <p:nvSpPr>
          <p:cNvPr id="192517" name="Rectangle 5"/>
          <p:cNvSpPr>
            <a:spLocks noChangeArrowheads="1"/>
          </p:cNvSpPr>
          <p:nvPr/>
        </p:nvSpPr>
        <p:spPr bwMode="auto">
          <a:xfrm>
            <a:off x="533400" y="2971800"/>
            <a:ext cx="7543800" cy="165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kumimoji="1" lang="zh-CN" altLang="en-US" sz="3200" b="1">
                <a:latin typeface="Times New Roman" pitchFamily="18" charset="0"/>
                <a:ea typeface="楷体_GB2312" pitchFamily="49" charset="-122"/>
              </a:rPr>
              <a:t>例  </a:t>
            </a:r>
            <a:r>
              <a:rPr kumimoji="1" lang="zh-CN" altLang="en-US" sz="3200">
                <a:latin typeface="Times New Roman" pitchFamily="18" charset="0"/>
                <a:ea typeface="楷体_GB2312" pitchFamily="49" charset="-122"/>
              </a:rPr>
              <a:t>用两面红旗，三面黄旗依次悬挂在一根旗杆上，问可以组成多少种不同的标志？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kumimoji="1" lang="zh-CN" altLang="en-US" sz="3200">
                <a:latin typeface="Times New Roman" pitchFamily="18" charset="0"/>
                <a:ea typeface="楷体_GB2312" pitchFamily="49" charset="-122"/>
              </a:rPr>
              <a:t>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25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25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25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25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25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25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25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25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514" grpId="0" build="p" autoUpdateAnimBg="0"/>
      <p:bldP spid="192516" grpId="0" autoUpdateAnimBg="0"/>
      <p:bldP spid="192517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96814-2B5F-4F9A-9874-7EA14E052698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19456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72400" cy="1143000"/>
          </a:xfrm>
        </p:spPr>
        <p:txBody>
          <a:bodyPr/>
          <a:lstStyle/>
          <a:p>
            <a:pPr algn="l"/>
            <a:r>
              <a:rPr lang="zh-CN" altLang="en-US" b="1">
                <a:solidFill>
                  <a:srgbClr val="FF505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允许重复的组合</a:t>
            </a:r>
            <a:r>
              <a:rPr lang="en-US" altLang="zh-CN" b="1">
                <a:solidFill>
                  <a:srgbClr val="FF505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----</a:t>
            </a:r>
            <a:r>
              <a:rPr lang="zh-CN" altLang="en-US" b="1">
                <a:solidFill>
                  <a:srgbClr val="FF50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可重组合</a:t>
            </a:r>
          </a:p>
        </p:txBody>
      </p:sp>
      <p:sp>
        <p:nvSpPr>
          <p:cNvPr id="194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8305800" cy="4648200"/>
          </a:xfrm>
        </p:spPr>
        <p:txBody>
          <a:bodyPr/>
          <a:lstStyle/>
          <a:p>
            <a:pPr>
              <a:buFontTx/>
              <a:buNone/>
            </a:pP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允许重复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可重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的组合是指从</a:t>
            </a:r>
          </a:p>
          <a:p>
            <a:pPr>
              <a:buFontTx/>
              <a:buNone/>
            </a:pPr>
            <a:r>
              <a:rPr lang="zh-CN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中取</a:t>
            </a:r>
            <a:r>
              <a:rPr lang="en-US" altLang="zh-CN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r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个</a:t>
            </a:r>
            <a:r>
              <a:rPr lang="zh-CN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元素</a:t>
            </a:r>
            <a: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        </a:t>
            </a:r>
            <a:r>
              <a:rPr lang="zh-CN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        ,</a:t>
            </a:r>
            <a:r>
              <a:rPr lang="en-US" altLang="zh-CN" sz="36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允许重复，</a:t>
            </a:r>
            <a:r>
              <a:rPr lang="zh-CN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即允许</a:t>
            </a:r>
            <a:endParaRPr lang="en-US" altLang="zh-CN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  <a:ea typeface="楷体_GB2312" pitchFamily="49" charset="-122"/>
            </a:endParaRPr>
          </a:p>
          <a:p>
            <a:pPr>
              <a:buFontTx/>
              <a:buNone/>
            </a:pPr>
            <a: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                 .</a:t>
            </a:r>
            <a:r>
              <a:rPr lang="zh-CN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允许重复的组合个数记作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C(</a:t>
            </a:r>
            <a:r>
              <a:rPr lang="en-US" altLang="zh-CN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n,r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)</a:t>
            </a:r>
            <a:endParaRPr lang="en-US" altLang="zh-CN" b="1" dirty="0" smtClean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  <a:ea typeface="楷体_GB2312" pitchFamily="49" charset="-122"/>
            </a:endParaRPr>
          </a:p>
          <a:p>
            <a:pPr>
              <a:buFontTx/>
              <a:buNone/>
            </a:pPr>
            <a:endParaRPr lang="en-US" altLang="zh-CN" b="1" dirty="0" smtClean="0">
              <a:solidFill>
                <a:srgbClr val="FF505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  <a:ea typeface="楷体_GB2312" pitchFamily="49" charset="-122"/>
            </a:endParaRPr>
          </a:p>
          <a:p>
            <a:pPr>
              <a:buFontTx/>
              <a:buNone/>
            </a:pPr>
            <a:r>
              <a:rPr lang="zh-CN" altLang="en-US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定理</a:t>
            </a:r>
            <a:r>
              <a:rPr lang="en-US" altLang="zh-CN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1.2 </a:t>
            </a:r>
            <a:r>
              <a:rPr lang="zh-CN" altLang="en-US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从</a:t>
            </a:r>
            <a:r>
              <a:rPr lang="en-US" altLang="zh-CN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         </a:t>
            </a:r>
            <a:r>
              <a:rPr lang="zh-CN" altLang="en-US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         中</a:t>
            </a:r>
            <a:r>
              <a:rPr lang="zh-CN" altLang="en-US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取</a:t>
            </a:r>
            <a:r>
              <a:rPr lang="en-US" altLang="zh-CN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r</a:t>
            </a:r>
            <a:r>
              <a:rPr lang="zh-CN" altLang="en-US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个作可重的组合，其个数为</a:t>
            </a:r>
            <a:r>
              <a:rPr lang="en-US" altLang="zh-CN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C(n+r-1,r)</a:t>
            </a:r>
          </a:p>
        </p:txBody>
      </p:sp>
      <p:graphicFrame>
        <p:nvGraphicFramePr>
          <p:cNvPr id="19456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6896602"/>
              </p:ext>
            </p:extLst>
          </p:nvPr>
        </p:nvGraphicFramePr>
        <p:xfrm>
          <a:off x="5796136" y="1484784"/>
          <a:ext cx="1944216" cy="5151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24" name="公式" r:id="rId3" imgW="622300" imgH="165100" progId="Equation.3">
                  <p:embed/>
                </p:oleObj>
              </mc:Choice>
              <mc:Fallback>
                <p:oleObj name="公式" r:id="rId3" imgW="622300" imgH="1651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6136" y="1484784"/>
                        <a:ext cx="1944216" cy="5151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56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4150367"/>
              </p:ext>
            </p:extLst>
          </p:nvPr>
        </p:nvGraphicFramePr>
        <p:xfrm>
          <a:off x="2555776" y="1999410"/>
          <a:ext cx="2088232" cy="6954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25" name="Equation" r:id="rId5" imgW="533160" imgH="177480" progId="Equation.DSMT4">
                  <p:embed/>
                </p:oleObj>
              </mc:Choice>
              <mc:Fallback>
                <p:oleObj name="Equation" r:id="rId5" imgW="533160" imgH="17748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776" y="1999410"/>
                        <a:ext cx="2088232" cy="6954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56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1458496"/>
              </p:ext>
            </p:extLst>
          </p:nvPr>
        </p:nvGraphicFramePr>
        <p:xfrm>
          <a:off x="395536" y="2708920"/>
          <a:ext cx="1978025" cy="617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26" name="Equation" r:id="rId7" imgW="609480" imgH="190440" progId="Equation.DSMT4">
                  <p:embed/>
                </p:oleObj>
              </mc:Choice>
              <mc:Fallback>
                <p:oleObj name="Equation" r:id="rId7" imgW="609480" imgH="1904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2708920"/>
                        <a:ext cx="1978025" cy="617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56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8457650"/>
              </p:ext>
            </p:extLst>
          </p:nvPr>
        </p:nvGraphicFramePr>
        <p:xfrm>
          <a:off x="2339752" y="3933056"/>
          <a:ext cx="1855788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27" name="公式" r:id="rId9" imgW="622300" imgH="165100" progId="Equation.3">
                  <p:embed/>
                </p:oleObj>
              </mc:Choice>
              <mc:Fallback>
                <p:oleObj name="公式" r:id="rId9" imgW="622300" imgH="1651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752" y="3933056"/>
                        <a:ext cx="1855788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568" name="Line 8"/>
          <p:cNvSpPr>
            <a:spLocks noChangeShapeType="1"/>
          </p:cNvSpPr>
          <p:nvPr/>
        </p:nvSpPr>
        <p:spPr bwMode="auto">
          <a:xfrm>
            <a:off x="7020272" y="2780928"/>
            <a:ext cx="228600" cy="0"/>
          </a:xfrm>
          <a:prstGeom prst="line">
            <a:avLst/>
          </a:prstGeom>
          <a:noFill/>
          <a:ln w="9525">
            <a:solidFill>
              <a:srgbClr val="FF5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4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4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4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45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945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945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0ED67-9804-4A5E-AFA1-C44A15BE879E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72400" cy="1143000"/>
          </a:xfrm>
        </p:spPr>
        <p:txBody>
          <a:bodyPr/>
          <a:lstStyle/>
          <a:p>
            <a:pPr algn="l"/>
            <a:r>
              <a:rPr lang="zh-CN" altLang="en-US" b="1">
                <a:solidFill>
                  <a:srgbClr val="FF505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定理</a:t>
            </a:r>
            <a:r>
              <a:rPr lang="en-US" altLang="zh-CN" b="1">
                <a:solidFill>
                  <a:srgbClr val="FF505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1.2</a:t>
            </a:r>
            <a:r>
              <a:rPr lang="zh-CN" altLang="en-US" b="1">
                <a:solidFill>
                  <a:srgbClr val="FF505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证明</a:t>
            </a:r>
            <a:endParaRPr lang="zh-CN" altLang="en-US" b="1">
              <a:solidFill>
                <a:srgbClr val="FF5050"/>
              </a:solidFill>
              <a:effectLst>
                <a:outerShdw blurRad="38100" dist="38100" dir="2700000" algn="tl">
                  <a:srgbClr val="C0C0C0"/>
                </a:outerShdw>
              </a:effectLst>
              <a:ea typeface="楷体_GB2312" pitchFamily="49" charset="-122"/>
            </a:endParaRPr>
          </a:p>
        </p:txBody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25538"/>
            <a:ext cx="7772400" cy="5257800"/>
          </a:xfrm>
        </p:spPr>
        <p:txBody>
          <a:bodyPr/>
          <a:lstStyle/>
          <a:p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C(</a:t>
            </a:r>
            <a:r>
              <a:rPr lang="en-US" altLang="zh-CN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n,r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)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的计数问题相当于</a:t>
            </a:r>
            <a:r>
              <a:rPr lang="en-US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r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相同的球放入</a:t>
            </a:r>
            <a:r>
              <a:rPr lang="en-US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个互异的盒子，每个盒子中球数不加限制的方案的计数。而后一问题又可转换为</a:t>
            </a:r>
            <a:r>
              <a:rPr lang="en-US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r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个相同的球与</a:t>
            </a:r>
            <a:r>
              <a:rPr lang="en-US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n-1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个相同的盒壁的排列的问题。</a:t>
            </a:r>
          </a:p>
          <a:p>
            <a:endParaRPr lang="zh-CN" altLang="en-US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endParaRPr lang="zh-CN" altLang="en-US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endParaRPr lang="zh-CN" altLang="en-US" sz="140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易知所求计数</a:t>
            </a:r>
            <a:r>
              <a:rPr lang="zh-CN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为                </a:t>
            </a:r>
            <a: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= 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C(n+r-1,r)</a:t>
            </a:r>
          </a:p>
          <a:p>
            <a:pPr>
              <a:lnSpc>
                <a:spcPct val="80000"/>
              </a:lnSpc>
            </a:pPr>
            <a:endParaRPr lang="en-US" altLang="zh-CN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95588" name="Text Box 4"/>
          <p:cNvSpPr txBox="1">
            <a:spLocks noChangeArrowheads="1"/>
          </p:cNvSpPr>
          <p:nvPr/>
        </p:nvSpPr>
        <p:spPr bwMode="auto">
          <a:xfrm>
            <a:off x="3886200" y="5070252"/>
            <a:ext cx="1622425" cy="735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50000"/>
              </a:lnSpc>
            </a:pPr>
            <a:r>
              <a:rPr kumimoji="1" lang="zh-CN" altLang="zh-CN" sz="2800" dirty="0">
                <a:latin typeface="Times New Roman" pitchFamily="18" charset="0"/>
              </a:rPr>
              <a:t> (</a:t>
            </a:r>
            <a:r>
              <a:rPr kumimoji="1" lang="en-US" altLang="zh-CN" sz="2800" dirty="0">
                <a:latin typeface="Times New Roman" pitchFamily="18" charset="0"/>
              </a:rPr>
              <a:t>n-1+r)!</a:t>
            </a:r>
          </a:p>
          <a:p>
            <a:pPr>
              <a:lnSpc>
                <a:spcPct val="50000"/>
              </a:lnSpc>
            </a:pPr>
            <a:r>
              <a:rPr kumimoji="1" lang="en-US" altLang="zh-CN" sz="2800" dirty="0">
                <a:latin typeface="Times New Roman" pitchFamily="18" charset="0"/>
              </a:rPr>
              <a:t>————</a:t>
            </a:r>
          </a:p>
          <a:p>
            <a:pPr>
              <a:lnSpc>
                <a:spcPct val="50000"/>
              </a:lnSpc>
            </a:pPr>
            <a:r>
              <a:rPr kumimoji="1" lang="en-US" altLang="zh-CN" sz="2800" dirty="0">
                <a:latin typeface="Times New Roman" pitchFamily="18" charset="0"/>
              </a:rPr>
              <a:t> r!(n-1)!</a:t>
            </a:r>
            <a:endParaRPr kumimoji="1" lang="en-US" altLang="zh-CN" sz="2400" dirty="0">
              <a:latin typeface="Times New Roman" pitchFamily="18" charset="0"/>
            </a:endParaRPr>
          </a:p>
        </p:txBody>
      </p:sp>
      <p:sp>
        <p:nvSpPr>
          <p:cNvPr id="195590" name="Text Box 6"/>
          <p:cNvSpPr txBox="1">
            <a:spLocks noChangeArrowheads="1"/>
          </p:cNvSpPr>
          <p:nvPr/>
        </p:nvSpPr>
        <p:spPr bwMode="auto">
          <a:xfrm>
            <a:off x="2771775" y="3429000"/>
            <a:ext cx="3132138" cy="1208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60000"/>
              </a:lnSpc>
            </a:pPr>
            <a:r>
              <a:rPr kumimoji="1" lang="zh-CN" altLang="zh-CN" sz="2400">
                <a:latin typeface="Times New Roman" pitchFamily="18" charset="0"/>
              </a:rPr>
              <a:t>     </a:t>
            </a:r>
            <a:r>
              <a:rPr kumimoji="1" lang="en-US" altLang="zh-CN" sz="2400">
                <a:latin typeface="Times New Roman" pitchFamily="18" charset="0"/>
              </a:rPr>
              <a:t>r</a:t>
            </a:r>
            <a:r>
              <a:rPr kumimoji="1" lang="zh-CN" altLang="en-US" sz="2400">
                <a:latin typeface="Times New Roman" pitchFamily="18" charset="0"/>
              </a:rPr>
              <a:t>个相同的球</a:t>
            </a:r>
          </a:p>
          <a:p>
            <a:pPr>
              <a:lnSpc>
                <a:spcPct val="30000"/>
              </a:lnSpc>
            </a:pPr>
            <a:r>
              <a:rPr kumimoji="1" lang="zh-CN" altLang="en-US" sz="1200">
                <a:latin typeface="Times New Roman" pitchFamily="18" charset="0"/>
              </a:rPr>
              <a:t>                                </a:t>
            </a:r>
            <a:r>
              <a:rPr kumimoji="1" lang="en-US" altLang="zh-CN" sz="1200">
                <a:latin typeface="Times New Roman" pitchFamily="18" charset="0"/>
              </a:rPr>
              <a:t>/\</a:t>
            </a:r>
          </a:p>
          <a:p>
            <a:pPr>
              <a:lnSpc>
                <a:spcPct val="30000"/>
              </a:lnSpc>
            </a:pPr>
            <a:r>
              <a:rPr kumimoji="1" lang="en-US" altLang="zh-CN" sz="1200">
                <a:latin typeface="Times New Roman" pitchFamily="18" charset="0"/>
              </a:rPr>
              <a:t>   ———————</a:t>
            </a:r>
            <a:r>
              <a:rPr kumimoji="1" lang="zh-CN" altLang="en-US" sz="1200">
                <a:latin typeface="Times New Roman" pitchFamily="18" charset="0"/>
              </a:rPr>
              <a:t>　</a:t>
            </a:r>
            <a:r>
              <a:rPr kumimoji="1" lang="en-US" altLang="zh-CN" sz="1200">
                <a:latin typeface="Times New Roman" pitchFamily="18" charset="0"/>
              </a:rPr>
              <a:t>————————</a:t>
            </a:r>
          </a:p>
          <a:p>
            <a:pPr>
              <a:lnSpc>
                <a:spcPct val="30000"/>
              </a:lnSpc>
            </a:pPr>
            <a:r>
              <a:rPr kumimoji="1" lang="zh-CN" altLang="en-US" sz="1200">
                <a:latin typeface="Times New Roman" pitchFamily="18" charset="0"/>
              </a:rPr>
              <a:t>／　　　　　　　　　　　　　 　　  </a:t>
            </a:r>
            <a:r>
              <a:rPr kumimoji="1" lang="en-US" altLang="zh-CN" sz="1200">
                <a:latin typeface="Times New Roman" pitchFamily="18" charset="0"/>
              </a:rPr>
              <a:t>\</a:t>
            </a:r>
          </a:p>
          <a:p>
            <a:pPr>
              <a:lnSpc>
                <a:spcPct val="60000"/>
              </a:lnSpc>
            </a:pPr>
            <a:r>
              <a:rPr kumimoji="1" lang="en-US" altLang="zh-CN" sz="2400">
                <a:latin typeface="Times New Roman" pitchFamily="18" charset="0"/>
              </a:rPr>
              <a:t>0…010…01…10…0</a:t>
            </a:r>
          </a:p>
          <a:p>
            <a:pPr>
              <a:lnSpc>
                <a:spcPct val="20000"/>
              </a:lnSpc>
            </a:pPr>
            <a:r>
              <a:rPr kumimoji="1" lang="en-US" altLang="zh-CN" sz="2400">
                <a:latin typeface="Times New Roman" pitchFamily="18" charset="0"/>
              </a:rPr>
              <a:t>        </a:t>
            </a:r>
            <a:r>
              <a:rPr kumimoji="1" lang="en-US" altLang="zh-CN" sz="1200">
                <a:latin typeface="Times New Roman" pitchFamily="18" charset="0"/>
              </a:rPr>
              <a:t>\                                 /</a:t>
            </a:r>
          </a:p>
          <a:p>
            <a:pPr>
              <a:lnSpc>
                <a:spcPct val="20000"/>
              </a:lnSpc>
            </a:pPr>
            <a:r>
              <a:rPr kumimoji="1" lang="en-US" altLang="zh-CN" sz="1200">
                <a:latin typeface="Times New Roman" pitchFamily="18" charset="0"/>
              </a:rPr>
              <a:t>                 ————  ————</a:t>
            </a:r>
          </a:p>
          <a:p>
            <a:pPr>
              <a:lnSpc>
                <a:spcPct val="20000"/>
              </a:lnSpc>
            </a:pPr>
            <a:r>
              <a:rPr kumimoji="1" lang="en-US" altLang="zh-CN" sz="1200">
                <a:latin typeface="Times New Roman" pitchFamily="18" charset="0"/>
              </a:rPr>
              <a:t>          </a:t>
            </a:r>
            <a:r>
              <a:rPr kumimoji="1" lang="zh-CN" altLang="en-US" sz="1200">
                <a:latin typeface="Times New Roman" pitchFamily="18" charset="0"/>
              </a:rPr>
              <a:t>　　　　　   </a:t>
            </a:r>
            <a:r>
              <a:rPr kumimoji="1" lang="en-US" altLang="zh-CN" sz="1200">
                <a:latin typeface="Times New Roman" pitchFamily="18" charset="0"/>
              </a:rPr>
              <a:t>\/</a:t>
            </a:r>
          </a:p>
          <a:p>
            <a:r>
              <a:rPr kumimoji="1" lang="zh-CN" altLang="zh-CN" sz="2400">
                <a:latin typeface="Times New Roman" pitchFamily="18" charset="0"/>
              </a:rPr>
              <a:t>　</a:t>
            </a:r>
            <a:r>
              <a:rPr kumimoji="1" lang="en-US" altLang="zh-CN" sz="2400">
                <a:latin typeface="Times New Roman" pitchFamily="18" charset="0"/>
              </a:rPr>
              <a:t>n-1</a:t>
            </a:r>
            <a:r>
              <a:rPr kumimoji="1" lang="zh-CN" altLang="en-US" sz="2400">
                <a:latin typeface="Times New Roman" pitchFamily="18" charset="0"/>
              </a:rPr>
              <a:t>个相同的盒壁</a:t>
            </a:r>
          </a:p>
        </p:txBody>
      </p:sp>
      <p:sp>
        <p:nvSpPr>
          <p:cNvPr id="195591" name="Line 7"/>
          <p:cNvSpPr>
            <a:spLocks noChangeShapeType="1"/>
          </p:cNvSpPr>
          <p:nvPr/>
        </p:nvSpPr>
        <p:spPr bwMode="auto">
          <a:xfrm>
            <a:off x="900113" y="1196975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95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1" dur="500"/>
                                        <p:tgtEl>
                                          <p:spTgt spid="195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5" dur="500"/>
                                        <p:tgtEl>
                                          <p:spTgt spid="195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87" grpId="0" autoUpdateAnimBg="0"/>
      <p:bldP spid="195588" grpId="0" autoUpdateAnimBg="0"/>
      <p:bldP spid="195590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B5C2D-5C37-4E08-A21B-3EDEE2969FAD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196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295400"/>
            <a:ext cx="8135938" cy="51577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设</a:t>
            </a:r>
            <a:r>
              <a:rPr lang="en-US" altLang="zh-CN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  <a:r>
              <a:rPr lang="en-US" altLang="zh-CN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  <a:r>
              <a:rPr lang="en-US" altLang="zh-CN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  <a:r>
              <a:rPr lang="en-US" altLang="zh-CN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…</a:t>
            </a:r>
            <a:r>
              <a:rPr lang="en-US" altLang="zh-CN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  <a:r>
              <a:rPr lang="en-US" altLang="zh-CN" sz="16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r</a:t>
            </a:r>
            <a:r>
              <a:rPr lang="en-US" altLang="zh-CN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∈C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</a:t>
            </a:r>
            <a:r>
              <a:rPr lang="en-US" altLang="zh-CN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n,r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)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　　　　　</a:t>
            </a:r>
            <a:endParaRPr lang="en-US" altLang="zh-CN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≤</a:t>
            </a:r>
            <a:r>
              <a:rPr lang="en-US" altLang="zh-CN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  <a:r>
              <a:rPr lang="en-US" altLang="zh-CN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≤</a:t>
            </a:r>
            <a:r>
              <a:rPr lang="en-US" altLang="zh-CN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  <a:r>
              <a:rPr lang="en-US" altLang="zh-CN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 </a:t>
            </a: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≤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… </a:t>
            </a: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≤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en-US" altLang="zh-CN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  <a:r>
              <a:rPr lang="en-US" altLang="zh-CN" sz="16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≤ 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… </a:t>
            </a: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≤</a:t>
            </a:r>
            <a:r>
              <a:rPr lang="en-US" altLang="zh-CN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  <a:r>
              <a:rPr lang="en-US" altLang="zh-CN" sz="16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r</a:t>
            </a:r>
            <a:r>
              <a:rPr lang="en-US" altLang="zh-CN" sz="24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≤</a:t>
            </a:r>
            <a:r>
              <a:rPr lang="en-US" altLang="zh-CN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</a:t>
            </a:r>
          </a:p>
          <a:p>
            <a:pPr>
              <a:lnSpc>
                <a:spcPct val="90000"/>
              </a:lnSpc>
            </a:pP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与下面的数列对应相加</a:t>
            </a:r>
          </a:p>
          <a:p>
            <a:pPr>
              <a:lnSpc>
                <a:spcPct val="90000"/>
              </a:lnSpc>
            </a:pP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0&lt;1&lt;2&lt;…&lt;i-1&lt;…&lt;r-1   </a:t>
            </a:r>
          </a:p>
          <a:p>
            <a:pPr>
              <a:lnSpc>
                <a:spcPct val="90000"/>
              </a:lnSpc>
            </a:pP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即</a:t>
            </a:r>
            <a:r>
              <a:rPr lang="en-US" altLang="zh-CN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b</a:t>
            </a:r>
            <a:r>
              <a:rPr lang="en-US" altLang="zh-CN" sz="16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=</a:t>
            </a:r>
            <a:r>
              <a:rPr lang="en-US" altLang="zh-CN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  <a:r>
              <a:rPr lang="en-US" altLang="zh-CN" sz="16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+</a:t>
            </a:r>
            <a:r>
              <a:rPr lang="en-US" altLang="zh-CN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-1, </a:t>
            </a:r>
            <a:r>
              <a:rPr lang="en-US" altLang="zh-CN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=1,2</a:t>
            </a:r>
            <a:r>
              <a:rPr lang="en-US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,…,</a:t>
            </a:r>
            <a:r>
              <a:rPr lang="en-US" altLang="en-US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r</a:t>
            </a:r>
            <a:r>
              <a:rPr lang="en-US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</a:t>
            </a:r>
          </a:p>
          <a:p>
            <a:pPr>
              <a:lnSpc>
                <a:spcPct val="90000"/>
              </a:lnSpc>
            </a:pP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则</a:t>
            </a:r>
            <a:r>
              <a:rPr lang="en-US" altLang="zh-CN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b</a:t>
            </a:r>
            <a:r>
              <a:rPr lang="en-US" altLang="zh-CN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  <a:r>
              <a:rPr lang="en-US" altLang="zh-CN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b</a:t>
            </a:r>
            <a:r>
              <a:rPr lang="en-US" altLang="zh-CN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…</a:t>
            </a:r>
            <a:r>
              <a:rPr lang="en-US" altLang="zh-CN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b</a:t>
            </a:r>
            <a:r>
              <a:rPr lang="en-US" altLang="zh-CN" sz="16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r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满足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≤</a:t>
            </a:r>
            <a:r>
              <a:rPr lang="en-US" altLang="zh-CN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b</a:t>
            </a:r>
            <a:r>
              <a:rPr lang="en-US" altLang="zh-CN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＜</a:t>
            </a:r>
            <a:r>
              <a:rPr lang="en-US" altLang="zh-CN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b</a:t>
            </a:r>
            <a:r>
              <a:rPr lang="en-US" altLang="zh-CN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＜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…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＜</a:t>
            </a:r>
            <a:r>
              <a:rPr lang="en-US" altLang="zh-CN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b</a:t>
            </a:r>
            <a:r>
              <a:rPr lang="en-US" altLang="zh-CN" sz="16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r</a:t>
            </a: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≤n+r-1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en-US" altLang="zh-CN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b</a:t>
            </a:r>
            <a:r>
              <a:rPr lang="en-US" altLang="zh-CN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  <a:r>
              <a:rPr lang="en-US" altLang="zh-CN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b</a:t>
            </a:r>
            <a:r>
              <a:rPr lang="en-US" altLang="zh-CN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…</a:t>
            </a:r>
            <a:r>
              <a:rPr lang="en-US" altLang="zh-CN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b</a:t>
            </a:r>
            <a:r>
              <a:rPr lang="en-US" altLang="zh-CN" sz="16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r</a:t>
            </a:r>
            <a:r>
              <a:rPr lang="en-US" altLang="zh-CN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∈C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(n+r-1,r)</a:t>
            </a:r>
          </a:p>
          <a:p>
            <a:pPr>
              <a:lnSpc>
                <a:spcPct val="90000"/>
              </a:lnSpc>
            </a:pPr>
            <a:r>
              <a:rPr lang="en-US" altLang="zh-CN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f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： </a:t>
            </a:r>
            <a:r>
              <a:rPr lang="en-US" altLang="zh-CN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  <a:r>
              <a:rPr lang="en-US" altLang="zh-CN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  <a:r>
              <a:rPr lang="en-US" altLang="zh-CN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  <a:r>
              <a:rPr lang="en-US" altLang="zh-CN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…</a:t>
            </a:r>
            <a:r>
              <a:rPr lang="en-US" altLang="zh-CN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  <a:r>
              <a:rPr lang="en-US" altLang="zh-CN" sz="16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r</a:t>
            </a: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→</a:t>
            </a:r>
            <a:r>
              <a:rPr lang="en-US" altLang="zh-CN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b</a:t>
            </a:r>
            <a:r>
              <a:rPr lang="en-US" altLang="zh-CN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  <a:r>
              <a:rPr lang="en-US" altLang="zh-CN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b</a:t>
            </a:r>
            <a:r>
              <a:rPr lang="en-US" altLang="zh-CN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…</a:t>
            </a:r>
            <a:r>
              <a:rPr lang="en-US" altLang="zh-CN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b</a:t>
            </a:r>
            <a:r>
              <a:rPr lang="en-US" altLang="zh-CN" sz="16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r</a:t>
            </a:r>
            <a:endParaRPr lang="en-US" altLang="zh-CN" b="1" i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显然</a:t>
            </a:r>
            <a:r>
              <a:rPr lang="en-US" altLang="en-US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f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是双射</a:t>
            </a:r>
          </a:p>
          <a:p>
            <a:pPr>
              <a:lnSpc>
                <a:spcPct val="90000"/>
              </a:lnSpc>
            </a:pP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所以    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C(</a:t>
            </a:r>
            <a:r>
              <a:rPr lang="en-US" altLang="zh-CN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n,r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)=C(n+r-1,r)</a:t>
            </a:r>
            <a:endParaRPr lang="en-US" altLang="zh-CN" sz="16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196612" name="Text Box 4"/>
          <p:cNvSpPr txBox="1">
            <a:spLocks noChangeArrowheads="1"/>
          </p:cNvSpPr>
          <p:nvPr/>
        </p:nvSpPr>
        <p:spPr bwMode="auto">
          <a:xfrm>
            <a:off x="3059832" y="1143000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latin typeface="Times New Roman" pitchFamily="18" charset="0"/>
              </a:rPr>
              <a:t>－</a:t>
            </a:r>
          </a:p>
        </p:txBody>
      </p:sp>
      <p:sp>
        <p:nvSpPr>
          <p:cNvPr id="196614" name="Text Box 6"/>
          <p:cNvSpPr txBox="1">
            <a:spLocks noChangeArrowheads="1"/>
          </p:cNvSpPr>
          <p:nvPr/>
        </p:nvSpPr>
        <p:spPr bwMode="auto">
          <a:xfrm>
            <a:off x="3719513" y="4479925"/>
            <a:ext cx="3952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000">
                <a:latin typeface="Times New Roman" pitchFamily="18" charset="0"/>
              </a:rPr>
              <a:t>-1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196616" name="Rectangle 8"/>
          <p:cNvSpPr>
            <a:spLocks noGrp="1" noChangeArrowheads="1"/>
          </p:cNvSpPr>
          <p:nvPr>
            <p:ph type="title"/>
          </p:nvPr>
        </p:nvSpPr>
        <p:spPr>
          <a:xfrm>
            <a:off x="112713" y="53975"/>
            <a:ext cx="7772400" cy="1143000"/>
          </a:xfrm>
          <a:noFill/>
          <a:ln/>
        </p:spPr>
        <p:txBody>
          <a:bodyPr/>
          <a:lstStyle/>
          <a:p>
            <a:pPr algn="l"/>
            <a:r>
              <a:rPr lang="zh-CN" altLang="en-US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定理</a:t>
            </a:r>
            <a:r>
              <a:rPr lang="en-US" altLang="zh-CN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1.2</a:t>
            </a:r>
            <a:r>
              <a:rPr lang="zh-CN" altLang="en-US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证明</a:t>
            </a:r>
          </a:p>
        </p:txBody>
      </p:sp>
      <p:sp>
        <p:nvSpPr>
          <p:cNvPr id="196617" name="Text Box 9"/>
          <p:cNvSpPr txBox="1">
            <a:spLocks noChangeArrowheads="1"/>
          </p:cNvSpPr>
          <p:nvPr/>
        </p:nvSpPr>
        <p:spPr bwMode="auto">
          <a:xfrm>
            <a:off x="2124075" y="5708650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400">
                <a:latin typeface="Times New Roman" pitchFamily="18" charset="0"/>
              </a:rPr>
              <a:t>－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66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66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611" grpId="0" autoUpdateAnimBg="0"/>
      <p:bldP spid="196612" grpId="0" autoUpdateAnimBg="0"/>
      <p:bldP spid="196614" grpId="0" autoUpdateAnimBg="0"/>
      <p:bldP spid="196617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F43A7-549F-40B9-8132-3252E0DFAB80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20173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72400" cy="1143000"/>
          </a:xfrm>
        </p:spPr>
        <p:txBody>
          <a:bodyPr/>
          <a:lstStyle/>
          <a:p>
            <a:pPr algn="l"/>
            <a:r>
              <a:rPr lang="en-US" altLang="zh-CN" b="1">
                <a:solidFill>
                  <a:srgbClr val="FF505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1.8.2</a:t>
            </a:r>
            <a:r>
              <a:rPr lang="zh-CN" altLang="en-US" b="1">
                <a:solidFill>
                  <a:srgbClr val="FF50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不相邻的组合</a:t>
            </a:r>
          </a:p>
        </p:txBody>
      </p:sp>
      <p:sp>
        <p:nvSpPr>
          <p:cNvPr id="201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     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不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相邻的组合是指从序列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{1,2,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ea typeface="楷体_GB2312" pitchFamily="49" charset="-122"/>
              </a:rPr>
              <a:t>…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en-US" altLang="zh-CN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n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}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中取</a:t>
            </a:r>
            <a:r>
              <a:rPr lang="en-US" altLang="zh-CN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r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个，不允许重复且不存在</a:t>
            </a:r>
            <a:r>
              <a:rPr lang="en-US" altLang="zh-CN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i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en-US" altLang="zh-CN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i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+1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两个相邻的数同时出现于一个组合中的组合</a:t>
            </a:r>
          </a:p>
          <a:p>
            <a:pPr>
              <a:buFontTx/>
              <a:buNone/>
            </a:pPr>
            <a:endParaRPr lang="zh-CN" altLang="en-US" b="1" dirty="0"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  <a:ea typeface="楷体_GB2312" pitchFamily="49" charset="-122"/>
            </a:endParaRPr>
          </a:p>
          <a:p>
            <a:pPr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定理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1.4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从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A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={1,2,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ea typeface="楷体_GB2312" pitchFamily="49" charset="-122"/>
              </a:rPr>
              <a:t>…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en-US" altLang="zh-CN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n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}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中取</a:t>
            </a:r>
            <a:r>
              <a:rPr lang="en-US" altLang="zh-CN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r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个作不相邻的组合，其个数为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C(</a:t>
            </a:r>
            <a:r>
              <a:rPr lang="en-US" altLang="zh-CN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n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-</a:t>
            </a:r>
            <a:r>
              <a:rPr lang="en-US" altLang="zh-CN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r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+1,</a:t>
            </a:r>
            <a:r>
              <a:rPr lang="en-US" altLang="zh-CN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r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1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1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1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5611</TotalTime>
  <Words>2454</Words>
  <Application>Microsoft Macintosh PowerPoint</Application>
  <PresentationFormat>全屏显示(4:3)</PresentationFormat>
  <Paragraphs>221</Paragraphs>
  <Slides>36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嵌入的 OLE 服务器</vt:lpstr>
      </vt:variant>
      <vt:variant>
        <vt:i4>4</vt:i4>
      </vt:variant>
      <vt:variant>
        <vt:lpstr>幻灯片标题</vt:lpstr>
      </vt:variant>
      <vt:variant>
        <vt:i4>36</vt:i4>
      </vt:variant>
    </vt:vector>
  </HeadingPairs>
  <TitlesOfParts>
    <vt:vector size="41" baseType="lpstr">
      <vt:lpstr>默认设计模板</vt:lpstr>
      <vt:lpstr>Photo Editor 照片</vt:lpstr>
      <vt:lpstr>Equation</vt:lpstr>
      <vt:lpstr>公式</vt:lpstr>
      <vt:lpstr>Microsoft 公式</vt:lpstr>
      <vt:lpstr>PowerPoint 演示文稿</vt:lpstr>
      <vt:lpstr>允许重复的排列--- 多重集的排列</vt:lpstr>
      <vt:lpstr>  可重排列</vt:lpstr>
      <vt:lpstr>PowerPoint 演示文稿</vt:lpstr>
      <vt:lpstr>PowerPoint 演示文稿</vt:lpstr>
      <vt:lpstr>允许重复的组合----可重组合</vt:lpstr>
      <vt:lpstr>定理1.2证明</vt:lpstr>
      <vt:lpstr>定理1.2证明</vt:lpstr>
      <vt:lpstr>1.8.2不相邻的组合</vt:lpstr>
      <vt:lpstr>定理1.4的证明</vt:lpstr>
      <vt:lpstr>PowerPoint 演示文稿</vt:lpstr>
      <vt:lpstr>若干组合等式</vt:lpstr>
      <vt:lpstr>PowerPoint 演示文稿</vt:lpstr>
      <vt:lpstr>四. 若干组合等式</vt:lpstr>
      <vt:lpstr>PowerPoint 演示文稿</vt:lpstr>
      <vt:lpstr>PowerPoint 演示文稿</vt:lpstr>
      <vt:lpstr>PowerPoint 演示文稿</vt:lpstr>
      <vt:lpstr>I. 与路径有关的问题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Stirling近似公式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hli@RUC</dc:creator>
  <cp:lastModifiedBy>昊 李</cp:lastModifiedBy>
  <cp:revision>111</cp:revision>
  <cp:lastPrinted>2016-05-14T09:03:09Z</cp:lastPrinted>
  <dcterms:created xsi:type="dcterms:W3CDTF">2002-09-10T13:28:36Z</dcterms:created>
  <dcterms:modified xsi:type="dcterms:W3CDTF">2019-03-03T07:29:17Z</dcterms:modified>
</cp:coreProperties>
</file>