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embeddings/oleObject56.bin" ContentType="application/vnd.openxmlformats-officedocument.oleObject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embeddings/oleObject59.bin" ContentType="application/vnd.openxmlformats-officedocument.oleObject"/>
  <Override PartName="/ppt/embeddings/oleObject60.bin" ContentType="application/vnd.openxmlformats-officedocument.oleObject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ppt/embeddings/oleObject63.bin" ContentType="application/vnd.openxmlformats-officedocument.oleObject"/>
  <Override PartName="/ppt/embeddings/oleObject64.bin" ContentType="application/vnd.openxmlformats-officedocument.oleObject"/>
  <Override PartName="/ppt/embeddings/oleObject65.bin" ContentType="application/vnd.openxmlformats-officedocument.oleObject"/>
  <Override PartName="/ppt/embeddings/oleObject66.bin" ContentType="application/vnd.openxmlformats-officedocument.oleObject"/>
  <Override PartName="/ppt/embeddings/oleObject67.bin" ContentType="application/vnd.openxmlformats-officedocument.oleObject"/>
  <Override PartName="/ppt/embeddings/oleObject68.bin" ContentType="application/vnd.openxmlformats-officedocument.oleObject"/>
  <Override PartName="/ppt/embeddings/oleObject69.bin" ContentType="application/vnd.openxmlformats-officedocument.oleObject"/>
  <Override PartName="/ppt/embeddings/oleObject70.bin" ContentType="application/vnd.openxmlformats-officedocument.oleObject"/>
  <Override PartName="/ppt/embeddings/oleObject71.bin" ContentType="application/vnd.openxmlformats-officedocument.oleObject"/>
  <Override PartName="/ppt/embeddings/oleObject72.bin" ContentType="application/vnd.openxmlformats-officedocument.oleObject"/>
  <Override PartName="/ppt/embeddings/oleObject73.bin" ContentType="application/vnd.openxmlformats-officedocument.oleObject"/>
  <Override PartName="/ppt/embeddings/oleObject74.bin" ContentType="application/vnd.openxmlformats-officedocument.oleObject"/>
  <Override PartName="/ppt/embeddings/oleObject75.bin" ContentType="application/vnd.openxmlformats-officedocument.oleObject"/>
  <Override PartName="/ppt/embeddings/oleObject76.bin" ContentType="application/vnd.openxmlformats-officedocument.oleObject"/>
  <Override PartName="/ppt/embeddings/oleObject77.bin" ContentType="application/vnd.openxmlformats-officedocument.oleObject"/>
  <Override PartName="/ppt/embeddings/oleObject78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396" r:id="rId2"/>
    <p:sldId id="397" r:id="rId3"/>
    <p:sldId id="413" r:id="rId4"/>
    <p:sldId id="414" r:id="rId5"/>
    <p:sldId id="415" r:id="rId6"/>
    <p:sldId id="416" r:id="rId7"/>
    <p:sldId id="417" r:id="rId8"/>
    <p:sldId id="418" r:id="rId9"/>
    <p:sldId id="419" r:id="rId10"/>
    <p:sldId id="420" r:id="rId11"/>
    <p:sldId id="421" r:id="rId12"/>
    <p:sldId id="422" r:id="rId13"/>
    <p:sldId id="423" r:id="rId14"/>
    <p:sldId id="424" r:id="rId15"/>
    <p:sldId id="425" r:id="rId16"/>
    <p:sldId id="426" r:id="rId17"/>
    <p:sldId id="427" r:id="rId18"/>
    <p:sldId id="428" r:id="rId19"/>
    <p:sldId id="429" r:id="rId20"/>
    <p:sldId id="430" r:id="rId21"/>
    <p:sldId id="431" r:id="rId22"/>
    <p:sldId id="432" r:id="rId23"/>
    <p:sldId id="433" r:id="rId24"/>
    <p:sldId id="434" r:id="rId25"/>
    <p:sldId id="435" r:id="rId26"/>
    <p:sldId id="436" r:id="rId27"/>
    <p:sldId id="437" r:id="rId28"/>
    <p:sldId id="438" r:id="rId29"/>
    <p:sldId id="439" r:id="rId30"/>
    <p:sldId id="440" r:id="rId31"/>
    <p:sldId id="441" r:id="rId32"/>
    <p:sldId id="442" r:id="rId33"/>
    <p:sldId id="443" r:id="rId34"/>
    <p:sldId id="444" r:id="rId35"/>
    <p:sldId id="445" r:id="rId36"/>
    <p:sldId id="446" r:id="rId37"/>
    <p:sldId id="447" r:id="rId38"/>
    <p:sldId id="448" r:id="rId39"/>
    <p:sldId id="449" r:id="rId40"/>
    <p:sldId id="450" r:id="rId41"/>
    <p:sldId id="451" r:id="rId42"/>
    <p:sldId id="452" r:id="rId43"/>
    <p:sldId id="453" r:id="rId44"/>
    <p:sldId id="454" r:id="rId45"/>
    <p:sldId id="455" r:id="rId4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3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3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3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3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0000FF"/>
    <a:srgbClr val="FF0000"/>
    <a:srgbClr val="CC99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956" autoAdjust="0"/>
  </p:normalViewPr>
  <p:slideViewPr>
    <p:cSldViewPr>
      <p:cViewPr varScale="1">
        <p:scale>
          <a:sx n="143" d="100"/>
          <a:sy n="143" d="100"/>
        </p:scale>
        <p:origin x="-104" y="-4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handoutMaster" Target="handoutMasters/handoutMaster1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Relationship Id="rId2" Type="http://schemas.openxmlformats.org/officeDocument/2006/relationships/image" Target="../media/image2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Relationship Id="rId2" Type="http://schemas.openxmlformats.org/officeDocument/2006/relationships/image" Target="../media/image2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Relationship Id="rId2" Type="http://schemas.openxmlformats.org/officeDocument/2006/relationships/image" Target="../media/image26.wmf"/><Relationship Id="rId3" Type="http://schemas.openxmlformats.org/officeDocument/2006/relationships/image" Target="../media/image2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4" Type="http://schemas.openxmlformats.org/officeDocument/2006/relationships/image" Target="../media/image31.wmf"/><Relationship Id="rId1" Type="http://schemas.openxmlformats.org/officeDocument/2006/relationships/image" Target="../media/image28.wmf"/><Relationship Id="rId2" Type="http://schemas.openxmlformats.org/officeDocument/2006/relationships/image" Target="../media/image2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4" Type="http://schemas.openxmlformats.org/officeDocument/2006/relationships/image" Target="../media/image35.wmf"/><Relationship Id="rId1" Type="http://schemas.openxmlformats.org/officeDocument/2006/relationships/image" Target="../media/image32.wmf"/><Relationship Id="rId2" Type="http://schemas.openxmlformats.org/officeDocument/2006/relationships/image" Target="../media/image33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Relationship Id="rId2" Type="http://schemas.openxmlformats.org/officeDocument/2006/relationships/image" Target="../media/image37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Relationship Id="rId2" Type="http://schemas.openxmlformats.org/officeDocument/2006/relationships/image" Target="../media/image39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4" Type="http://schemas.openxmlformats.org/officeDocument/2006/relationships/image" Target="../media/image43.wmf"/><Relationship Id="rId5" Type="http://schemas.openxmlformats.org/officeDocument/2006/relationships/image" Target="../media/image44.wmf"/><Relationship Id="rId1" Type="http://schemas.openxmlformats.org/officeDocument/2006/relationships/image" Target="../media/image40.wmf"/><Relationship Id="rId2" Type="http://schemas.openxmlformats.org/officeDocument/2006/relationships/image" Target="../media/image4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Relationship Id="rId3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Relationship Id="rId2" Type="http://schemas.openxmlformats.org/officeDocument/2006/relationships/image" Target="../media/image46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4" Type="http://schemas.openxmlformats.org/officeDocument/2006/relationships/image" Target="../media/image50.wmf"/><Relationship Id="rId1" Type="http://schemas.openxmlformats.org/officeDocument/2006/relationships/image" Target="../media/image47.wmf"/><Relationship Id="rId2" Type="http://schemas.openxmlformats.org/officeDocument/2006/relationships/image" Target="../media/image48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Relationship Id="rId2" Type="http://schemas.openxmlformats.org/officeDocument/2006/relationships/image" Target="../media/image52.wmf"/><Relationship Id="rId3" Type="http://schemas.openxmlformats.org/officeDocument/2006/relationships/image" Target="../media/image53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Relationship Id="rId2" Type="http://schemas.openxmlformats.org/officeDocument/2006/relationships/image" Target="../media/image55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Relationship Id="rId2" Type="http://schemas.openxmlformats.org/officeDocument/2006/relationships/image" Target="../media/image57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Relationship Id="rId2" Type="http://schemas.openxmlformats.org/officeDocument/2006/relationships/image" Target="../media/image59.wmf"/><Relationship Id="rId3" Type="http://schemas.openxmlformats.org/officeDocument/2006/relationships/image" Target="../media/image60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Relationship Id="rId2" Type="http://schemas.openxmlformats.org/officeDocument/2006/relationships/image" Target="../media/image62.wmf"/><Relationship Id="rId3" Type="http://schemas.openxmlformats.org/officeDocument/2006/relationships/image" Target="../media/image63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Relationship Id="rId2" Type="http://schemas.openxmlformats.org/officeDocument/2006/relationships/image" Target="../media/image65.wmf"/><Relationship Id="rId3" Type="http://schemas.openxmlformats.org/officeDocument/2006/relationships/image" Target="../media/image66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4" Type="http://schemas.openxmlformats.org/officeDocument/2006/relationships/image" Target="../media/image70.wmf"/><Relationship Id="rId1" Type="http://schemas.openxmlformats.org/officeDocument/2006/relationships/image" Target="../media/image67.wmf"/><Relationship Id="rId2" Type="http://schemas.openxmlformats.org/officeDocument/2006/relationships/image" Target="../media/image68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Relationship Id="rId2" Type="http://schemas.openxmlformats.org/officeDocument/2006/relationships/image" Target="../media/image7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image" Target="../media/image9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Relationship Id="rId2" Type="http://schemas.openxmlformats.org/officeDocument/2006/relationships/image" Target="../media/image74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wmf"/><Relationship Id="rId2" Type="http://schemas.openxmlformats.org/officeDocument/2006/relationships/image" Target="../media/image76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wmf"/><Relationship Id="rId2" Type="http://schemas.openxmlformats.org/officeDocument/2006/relationships/image" Target="../media/image7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Relationship Id="rId2" Type="http://schemas.openxmlformats.org/officeDocument/2006/relationships/image" Target="../media/image13.wmf"/><Relationship Id="rId3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Relationship Id="rId2" Type="http://schemas.openxmlformats.org/officeDocument/2006/relationships/image" Target="../media/image16.wmf"/><Relationship Id="rId3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image" Target="../media/image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ffectLst/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ffectLst/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ffectLst/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123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ffectLst/>
                <a:latin typeface="Arial" charset="0"/>
              </a:defRPr>
            </a:lvl1pPr>
          </a:lstStyle>
          <a:p>
            <a:fld id="{5406A320-FD4E-433B-AB79-7AC5D84FF06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43344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ffectLst/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ffectLst/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1218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18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ffectLst/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ffectLst/>
                <a:latin typeface="Arial" charset="0"/>
              </a:defRPr>
            </a:lvl1pPr>
          </a:lstStyle>
          <a:p>
            <a:fld id="{4DB92605-4008-4965-9304-5D5C3CBC131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29180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06E0C2-1893-4F56-83D1-C902E290B3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2770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A4B8FD-87FA-48F5-A188-512965F6093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2877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F0363D-0953-4201-95A0-32453734F61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02618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5637B88-7AC1-4630-B381-4D46853350A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899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467C584-6831-4CD3-9751-B74171FC03F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468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7A0B97-91BD-46AA-A825-9F80B0835FA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9264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B0186B-AD76-450C-8E09-22A71FE3827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6674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43C688-8645-45B7-A3FC-E06FFAD8A50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2327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176A69-7926-44C5-9C0A-254BED91EF6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25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2E6989-99B0-4F6C-A1E2-0EB12BB5BDB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6864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0BDC89-05BB-43DE-A4EF-DC0B49A4E2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2767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085C94-19DE-43ED-84E8-364FA403A73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2433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5B2934-9424-4848-81EC-D12EF9E1D70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9471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effectLst/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effectLst/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effectLst/>
                <a:latin typeface="+mn-lt"/>
              </a:defRPr>
            </a:lvl1pPr>
          </a:lstStyle>
          <a:p>
            <a:fld id="{52ED603E-B0CD-4326-B508-0C9119BB1FA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png"/><Relationship Id="rId6" Type="http://schemas.openxmlformats.org/officeDocument/2006/relationships/image" Target="../media/image3.jpeg"/><Relationship Id="rId7" Type="http://schemas.openxmlformats.org/officeDocument/2006/relationships/image" Target="../media/image4.gi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2.w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13.wmf"/><Relationship Id="rId7" Type="http://schemas.openxmlformats.org/officeDocument/2006/relationships/oleObject" Target="../embeddings/oleObject11.bin"/><Relationship Id="rId8" Type="http://schemas.openxmlformats.org/officeDocument/2006/relationships/image" Target="../media/image14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15.wmf"/><Relationship Id="rId5" Type="http://schemas.openxmlformats.org/officeDocument/2006/relationships/oleObject" Target="../embeddings/oleObject13.bin"/><Relationship Id="rId6" Type="http://schemas.openxmlformats.org/officeDocument/2006/relationships/image" Target="../media/image16.wmf"/><Relationship Id="rId7" Type="http://schemas.openxmlformats.org/officeDocument/2006/relationships/oleObject" Target="../embeddings/oleObject14.bin"/><Relationship Id="rId8" Type="http://schemas.openxmlformats.org/officeDocument/2006/relationships/image" Target="../media/image17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4" Type="http://schemas.openxmlformats.org/officeDocument/2006/relationships/image" Target="../media/image8.wmf"/><Relationship Id="rId5" Type="http://schemas.openxmlformats.org/officeDocument/2006/relationships/oleObject" Target="../embeddings/oleObject16.bin"/><Relationship Id="rId6" Type="http://schemas.openxmlformats.org/officeDocument/2006/relationships/image" Target="../media/image9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4" Type="http://schemas.openxmlformats.org/officeDocument/2006/relationships/image" Target="../media/image18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4" Type="http://schemas.openxmlformats.org/officeDocument/2006/relationships/image" Target="../media/image19.wmf"/><Relationship Id="rId5" Type="http://schemas.openxmlformats.org/officeDocument/2006/relationships/oleObject" Target="../embeddings/oleObject19.bin"/><Relationship Id="rId6" Type="http://schemas.openxmlformats.org/officeDocument/2006/relationships/image" Target="../media/image20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4" Type="http://schemas.openxmlformats.org/officeDocument/2006/relationships/image" Target="../media/image21.wmf"/><Relationship Id="rId5" Type="http://schemas.openxmlformats.org/officeDocument/2006/relationships/oleObject" Target="../embeddings/oleObject21.bin"/><Relationship Id="rId6" Type="http://schemas.openxmlformats.org/officeDocument/2006/relationships/image" Target="../media/image22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4" Type="http://schemas.openxmlformats.org/officeDocument/2006/relationships/image" Target="../media/image23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4" Type="http://schemas.openxmlformats.org/officeDocument/2006/relationships/image" Target="../media/image24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4" Type="http://schemas.openxmlformats.org/officeDocument/2006/relationships/image" Target="../media/image25.wmf"/><Relationship Id="rId5" Type="http://schemas.openxmlformats.org/officeDocument/2006/relationships/oleObject" Target="../embeddings/oleObject25.bin"/><Relationship Id="rId6" Type="http://schemas.openxmlformats.org/officeDocument/2006/relationships/image" Target="../media/image26.wmf"/><Relationship Id="rId7" Type="http://schemas.openxmlformats.org/officeDocument/2006/relationships/oleObject" Target="../embeddings/oleObject26.bin"/><Relationship Id="rId8" Type="http://schemas.openxmlformats.org/officeDocument/2006/relationships/image" Target="../media/image27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4" Type="http://schemas.openxmlformats.org/officeDocument/2006/relationships/image" Target="../media/image28.wmf"/><Relationship Id="rId5" Type="http://schemas.openxmlformats.org/officeDocument/2006/relationships/oleObject" Target="../embeddings/oleObject28.bin"/><Relationship Id="rId6" Type="http://schemas.openxmlformats.org/officeDocument/2006/relationships/image" Target="../media/image29.wmf"/><Relationship Id="rId7" Type="http://schemas.openxmlformats.org/officeDocument/2006/relationships/oleObject" Target="../embeddings/oleObject29.bin"/><Relationship Id="rId8" Type="http://schemas.openxmlformats.org/officeDocument/2006/relationships/image" Target="../media/image30.wmf"/><Relationship Id="rId9" Type="http://schemas.openxmlformats.org/officeDocument/2006/relationships/oleObject" Target="../embeddings/oleObject30.bin"/><Relationship Id="rId10" Type="http://schemas.openxmlformats.org/officeDocument/2006/relationships/image" Target="../media/image31.w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4" Type="http://schemas.openxmlformats.org/officeDocument/2006/relationships/image" Target="../media/image32.wmf"/><Relationship Id="rId5" Type="http://schemas.openxmlformats.org/officeDocument/2006/relationships/oleObject" Target="../embeddings/oleObject32.bin"/><Relationship Id="rId6" Type="http://schemas.openxmlformats.org/officeDocument/2006/relationships/image" Target="../media/image33.wmf"/><Relationship Id="rId7" Type="http://schemas.openxmlformats.org/officeDocument/2006/relationships/oleObject" Target="../embeddings/oleObject33.bin"/><Relationship Id="rId8" Type="http://schemas.openxmlformats.org/officeDocument/2006/relationships/image" Target="../media/image34.wmf"/><Relationship Id="rId9" Type="http://schemas.openxmlformats.org/officeDocument/2006/relationships/oleObject" Target="../embeddings/oleObject34.bin"/><Relationship Id="rId10" Type="http://schemas.openxmlformats.org/officeDocument/2006/relationships/image" Target="../media/image35.w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4" Type="http://schemas.openxmlformats.org/officeDocument/2006/relationships/image" Target="../media/image36.wmf"/><Relationship Id="rId5" Type="http://schemas.openxmlformats.org/officeDocument/2006/relationships/oleObject" Target="../embeddings/oleObject36.bin"/><Relationship Id="rId6" Type="http://schemas.openxmlformats.org/officeDocument/2006/relationships/image" Target="../media/image37.w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4" Type="http://schemas.openxmlformats.org/officeDocument/2006/relationships/image" Target="../media/image38.wmf"/><Relationship Id="rId5" Type="http://schemas.openxmlformats.org/officeDocument/2006/relationships/oleObject" Target="../embeddings/oleObject38.bin"/><Relationship Id="rId6" Type="http://schemas.openxmlformats.org/officeDocument/2006/relationships/image" Target="../media/image39.w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43.bin"/><Relationship Id="rId12" Type="http://schemas.openxmlformats.org/officeDocument/2006/relationships/image" Target="../media/image44.w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13.xml"/><Relationship Id="rId3" Type="http://schemas.openxmlformats.org/officeDocument/2006/relationships/oleObject" Target="../embeddings/oleObject39.bin"/><Relationship Id="rId4" Type="http://schemas.openxmlformats.org/officeDocument/2006/relationships/image" Target="../media/image40.wmf"/><Relationship Id="rId5" Type="http://schemas.openxmlformats.org/officeDocument/2006/relationships/oleObject" Target="../embeddings/oleObject40.bin"/><Relationship Id="rId6" Type="http://schemas.openxmlformats.org/officeDocument/2006/relationships/image" Target="../media/image41.wmf"/><Relationship Id="rId7" Type="http://schemas.openxmlformats.org/officeDocument/2006/relationships/oleObject" Target="../embeddings/oleObject41.bin"/><Relationship Id="rId8" Type="http://schemas.openxmlformats.org/officeDocument/2006/relationships/image" Target="../media/image42.wmf"/><Relationship Id="rId9" Type="http://schemas.openxmlformats.org/officeDocument/2006/relationships/oleObject" Target="../embeddings/oleObject42.bin"/><Relationship Id="rId10" Type="http://schemas.openxmlformats.org/officeDocument/2006/relationships/image" Target="../media/image43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4" Type="http://schemas.openxmlformats.org/officeDocument/2006/relationships/image" Target="../media/image45.wmf"/><Relationship Id="rId5" Type="http://schemas.openxmlformats.org/officeDocument/2006/relationships/oleObject" Target="../embeddings/oleObject45.bin"/><Relationship Id="rId6" Type="http://schemas.openxmlformats.org/officeDocument/2006/relationships/image" Target="../media/image46.w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4" Type="http://schemas.openxmlformats.org/officeDocument/2006/relationships/image" Target="../media/image47.wmf"/><Relationship Id="rId5" Type="http://schemas.openxmlformats.org/officeDocument/2006/relationships/oleObject" Target="../embeddings/oleObject47.bin"/><Relationship Id="rId6" Type="http://schemas.openxmlformats.org/officeDocument/2006/relationships/image" Target="../media/image48.wmf"/><Relationship Id="rId7" Type="http://schemas.openxmlformats.org/officeDocument/2006/relationships/oleObject" Target="../embeddings/oleObject48.bin"/><Relationship Id="rId8" Type="http://schemas.openxmlformats.org/officeDocument/2006/relationships/image" Target="../media/image49.wmf"/><Relationship Id="rId9" Type="http://schemas.openxmlformats.org/officeDocument/2006/relationships/oleObject" Target="../embeddings/oleObject49.bin"/><Relationship Id="rId10" Type="http://schemas.openxmlformats.org/officeDocument/2006/relationships/image" Target="../media/image50.w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4" Type="http://schemas.openxmlformats.org/officeDocument/2006/relationships/image" Target="../media/image51.wmf"/><Relationship Id="rId5" Type="http://schemas.openxmlformats.org/officeDocument/2006/relationships/oleObject" Target="../embeddings/oleObject51.bin"/><Relationship Id="rId6" Type="http://schemas.openxmlformats.org/officeDocument/2006/relationships/image" Target="../media/image52.wmf"/><Relationship Id="rId7" Type="http://schemas.openxmlformats.org/officeDocument/2006/relationships/oleObject" Target="../embeddings/oleObject52.bin"/><Relationship Id="rId8" Type="http://schemas.openxmlformats.org/officeDocument/2006/relationships/image" Target="../media/image53.w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4" Type="http://schemas.openxmlformats.org/officeDocument/2006/relationships/image" Target="../media/image54.wmf"/><Relationship Id="rId5" Type="http://schemas.openxmlformats.org/officeDocument/2006/relationships/oleObject" Target="../embeddings/oleObject54.bin"/><Relationship Id="rId6" Type="http://schemas.openxmlformats.org/officeDocument/2006/relationships/image" Target="../media/image55.w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6.w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7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4" Type="http://schemas.openxmlformats.org/officeDocument/2006/relationships/image" Target="../media/image56.wmf"/><Relationship Id="rId5" Type="http://schemas.openxmlformats.org/officeDocument/2006/relationships/oleObject" Target="../embeddings/oleObject56.bin"/><Relationship Id="rId6" Type="http://schemas.openxmlformats.org/officeDocument/2006/relationships/image" Target="../media/image57.wmf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4" Type="http://schemas.openxmlformats.org/officeDocument/2006/relationships/image" Target="../media/image58.wmf"/><Relationship Id="rId5" Type="http://schemas.openxmlformats.org/officeDocument/2006/relationships/oleObject" Target="../embeddings/oleObject58.bin"/><Relationship Id="rId6" Type="http://schemas.openxmlformats.org/officeDocument/2006/relationships/image" Target="../media/image59.wmf"/><Relationship Id="rId7" Type="http://schemas.openxmlformats.org/officeDocument/2006/relationships/oleObject" Target="../embeddings/oleObject59.bin"/><Relationship Id="rId8" Type="http://schemas.openxmlformats.org/officeDocument/2006/relationships/image" Target="../media/image60.wmf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4" Type="http://schemas.openxmlformats.org/officeDocument/2006/relationships/image" Target="../media/image61.wmf"/><Relationship Id="rId5" Type="http://schemas.openxmlformats.org/officeDocument/2006/relationships/oleObject" Target="../embeddings/oleObject61.bin"/><Relationship Id="rId6" Type="http://schemas.openxmlformats.org/officeDocument/2006/relationships/image" Target="../media/image62.wmf"/><Relationship Id="rId7" Type="http://schemas.openxmlformats.org/officeDocument/2006/relationships/oleObject" Target="../embeddings/oleObject62.bin"/><Relationship Id="rId8" Type="http://schemas.openxmlformats.org/officeDocument/2006/relationships/image" Target="../media/image63.wmf"/><Relationship Id="rId1" Type="http://schemas.openxmlformats.org/officeDocument/2006/relationships/vmlDrawing" Target="../drawings/vmlDrawing26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4" Type="http://schemas.openxmlformats.org/officeDocument/2006/relationships/image" Target="../media/image64.wmf"/><Relationship Id="rId5" Type="http://schemas.openxmlformats.org/officeDocument/2006/relationships/oleObject" Target="../embeddings/oleObject64.bin"/><Relationship Id="rId6" Type="http://schemas.openxmlformats.org/officeDocument/2006/relationships/image" Target="../media/image65.wmf"/><Relationship Id="rId7" Type="http://schemas.openxmlformats.org/officeDocument/2006/relationships/oleObject" Target="../embeddings/oleObject65.bin"/><Relationship Id="rId8" Type="http://schemas.openxmlformats.org/officeDocument/2006/relationships/image" Target="../media/image66.wmf"/><Relationship Id="rId1" Type="http://schemas.openxmlformats.org/officeDocument/2006/relationships/vmlDrawing" Target="../drawings/vmlDrawing27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4" Type="http://schemas.openxmlformats.org/officeDocument/2006/relationships/image" Target="../media/image67.wmf"/><Relationship Id="rId5" Type="http://schemas.openxmlformats.org/officeDocument/2006/relationships/oleObject" Target="../embeddings/oleObject67.bin"/><Relationship Id="rId6" Type="http://schemas.openxmlformats.org/officeDocument/2006/relationships/image" Target="../media/image68.wmf"/><Relationship Id="rId7" Type="http://schemas.openxmlformats.org/officeDocument/2006/relationships/oleObject" Target="../embeddings/oleObject68.bin"/><Relationship Id="rId8" Type="http://schemas.openxmlformats.org/officeDocument/2006/relationships/image" Target="../media/image69.wmf"/><Relationship Id="rId9" Type="http://schemas.openxmlformats.org/officeDocument/2006/relationships/oleObject" Target="../embeddings/oleObject69.bin"/><Relationship Id="rId10" Type="http://schemas.openxmlformats.org/officeDocument/2006/relationships/image" Target="../media/image70.wmf"/><Relationship Id="rId1" Type="http://schemas.openxmlformats.org/officeDocument/2006/relationships/vmlDrawing" Target="../drawings/vmlDrawing28.vml"/><Relationship Id="rId2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4" Type="http://schemas.openxmlformats.org/officeDocument/2006/relationships/image" Target="../media/image71.wmf"/><Relationship Id="rId5" Type="http://schemas.openxmlformats.org/officeDocument/2006/relationships/oleObject" Target="../embeddings/oleObject71.bin"/><Relationship Id="rId6" Type="http://schemas.openxmlformats.org/officeDocument/2006/relationships/image" Target="../media/image72.wmf"/><Relationship Id="rId1" Type="http://schemas.openxmlformats.org/officeDocument/2006/relationships/vmlDrawing" Target="../drawings/vmlDrawing29.vml"/><Relationship Id="rId2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4" Type="http://schemas.openxmlformats.org/officeDocument/2006/relationships/image" Target="../media/image73.wmf"/><Relationship Id="rId5" Type="http://schemas.openxmlformats.org/officeDocument/2006/relationships/oleObject" Target="../embeddings/oleObject73.bin"/><Relationship Id="rId6" Type="http://schemas.openxmlformats.org/officeDocument/2006/relationships/image" Target="../media/image74.wmf"/><Relationship Id="rId1" Type="http://schemas.openxmlformats.org/officeDocument/2006/relationships/vmlDrawing" Target="../drawings/vmlDrawing30.vml"/><Relationship Id="rId2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4" Type="http://schemas.openxmlformats.org/officeDocument/2006/relationships/image" Target="../media/image75.wmf"/><Relationship Id="rId5" Type="http://schemas.openxmlformats.org/officeDocument/2006/relationships/oleObject" Target="../embeddings/oleObject75.bin"/><Relationship Id="rId6" Type="http://schemas.openxmlformats.org/officeDocument/2006/relationships/image" Target="../media/image76.wmf"/><Relationship Id="rId1" Type="http://schemas.openxmlformats.org/officeDocument/2006/relationships/vmlDrawing" Target="../drawings/vmlDrawing31.vml"/><Relationship Id="rId2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4" Type="http://schemas.openxmlformats.org/officeDocument/2006/relationships/image" Target="../media/image77.wmf"/><Relationship Id="rId1" Type="http://schemas.openxmlformats.org/officeDocument/2006/relationships/vmlDrawing" Target="../drawings/vmlDrawing32.vml"/><Relationship Id="rId2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4" Type="http://schemas.openxmlformats.org/officeDocument/2006/relationships/image" Target="../media/image78.wmf"/><Relationship Id="rId5" Type="http://schemas.openxmlformats.org/officeDocument/2006/relationships/oleObject" Target="../embeddings/oleObject78.bin"/><Relationship Id="rId6" Type="http://schemas.openxmlformats.org/officeDocument/2006/relationships/image" Target="../media/image79.wmf"/><Relationship Id="rId1" Type="http://schemas.openxmlformats.org/officeDocument/2006/relationships/vmlDrawing" Target="../drawings/vmlDrawing33.vml"/><Relationship Id="rId2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9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10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11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71735-6FEC-430E-901F-814337963188}" type="slidenum">
              <a:rPr lang="en-US" altLang="zh-CN"/>
              <a:pPr/>
              <a:t>1</a:t>
            </a:fld>
            <a:endParaRPr lang="en-US" altLang="zh-CN"/>
          </a:p>
        </p:txBody>
      </p:sp>
      <p:pic>
        <p:nvPicPr>
          <p:cNvPr id="246786" name="Picture 2" descr="j01443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-26988"/>
            <a:ext cx="1981200" cy="237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6787" name="Text Box 3"/>
          <p:cNvSpPr txBox="1">
            <a:spLocks noChangeArrowheads="1"/>
          </p:cNvSpPr>
          <p:nvPr/>
        </p:nvSpPr>
        <p:spPr bwMode="auto">
          <a:xfrm>
            <a:off x="2127250" y="639763"/>
            <a:ext cx="690880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4800" b="0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  <a:r>
              <a:rPr kumimoji="1" lang="en-US" altLang="zh-CN" sz="4800" b="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《</a:t>
            </a:r>
            <a:r>
              <a:rPr kumimoji="1" lang="zh-CN" altLang="en-US" sz="4800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图论与</a:t>
            </a:r>
            <a:r>
              <a:rPr kumimoji="1" lang="zh-CN" altLang="en-US" sz="4800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组合优化</a:t>
            </a:r>
            <a:r>
              <a:rPr kumimoji="1" lang="en-US" altLang="zh-CN" sz="4800" b="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》 </a:t>
            </a:r>
            <a:endParaRPr kumimoji="1" lang="en-US" altLang="zh-CN" sz="4800" b="0" dirty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6788" name="Text Box 4"/>
          <p:cNvSpPr txBox="1">
            <a:spLocks noChangeArrowheads="1"/>
          </p:cNvSpPr>
          <p:nvPr/>
        </p:nvSpPr>
        <p:spPr bwMode="auto">
          <a:xfrm>
            <a:off x="2195513" y="1635125"/>
            <a:ext cx="68754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华文行楷" pitchFamily="2" charset="-122"/>
              </a:rPr>
              <a:t>第</a:t>
            </a:r>
            <a:r>
              <a:rPr kumimoji="1" lang="zh-CN" altLang="en-US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华文行楷" pitchFamily="2" charset="-122"/>
              </a:rPr>
              <a:t>五</a:t>
            </a:r>
            <a:r>
              <a:rPr kumimoji="1" lang="zh-CN" altLang="en-US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华文行楷" pitchFamily="2" charset="-122"/>
              </a:rPr>
              <a:t>讲</a:t>
            </a:r>
            <a:endParaRPr kumimoji="1" lang="zh-CN" altLang="en-US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ea typeface="华文行楷" pitchFamily="2" charset="-122"/>
            </a:endParaRPr>
          </a:p>
        </p:txBody>
      </p:sp>
      <p:sp>
        <p:nvSpPr>
          <p:cNvPr id="246789" name="Text Box 5"/>
          <p:cNvSpPr txBox="1">
            <a:spLocks noChangeArrowheads="1"/>
          </p:cNvSpPr>
          <p:nvPr/>
        </p:nvSpPr>
        <p:spPr bwMode="auto">
          <a:xfrm>
            <a:off x="2195513" y="2708275"/>
            <a:ext cx="69056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en-US" altLang="zh-CN" sz="5400"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 </a:t>
            </a:r>
            <a:r>
              <a:rPr kumimoji="1" lang="zh-CN" altLang="en-US" sz="5400"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常系数递归关系</a:t>
            </a:r>
          </a:p>
        </p:txBody>
      </p:sp>
      <p:graphicFrame>
        <p:nvGraphicFramePr>
          <p:cNvPr id="246790" name="Object 6"/>
          <p:cNvGraphicFramePr>
            <a:graphicFrameLocks noChangeAspect="1"/>
          </p:cNvGraphicFramePr>
          <p:nvPr/>
        </p:nvGraphicFramePr>
        <p:xfrm>
          <a:off x="179388" y="4365625"/>
          <a:ext cx="183515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46" name="Photo Editor 照片" r:id="rId4" imgW="6714286" imgH="6942857" progId="MSPhotoEd.3">
                  <p:embed/>
                </p:oleObj>
              </mc:Choice>
              <mc:Fallback>
                <p:oleObj name="Photo Editor 照片" r:id="rId4" imgW="6714286" imgH="6942857" progId="MSPhotoEd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4365625"/>
                        <a:ext cx="1835150" cy="194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791" name="Line 7"/>
          <p:cNvSpPr>
            <a:spLocks noChangeShapeType="1"/>
          </p:cNvSpPr>
          <p:nvPr/>
        </p:nvSpPr>
        <p:spPr bwMode="auto">
          <a:xfrm>
            <a:off x="2051050" y="0"/>
            <a:ext cx="0" cy="6858000"/>
          </a:xfrm>
          <a:prstGeom prst="line">
            <a:avLst/>
          </a:prstGeom>
          <a:noFill/>
          <a:ln w="101600">
            <a:solidFill>
              <a:srgbClr val="66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792" name="Line 8"/>
          <p:cNvSpPr>
            <a:spLocks noChangeShapeType="1"/>
          </p:cNvSpPr>
          <p:nvPr/>
        </p:nvSpPr>
        <p:spPr bwMode="auto">
          <a:xfrm>
            <a:off x="34925" y="0"/>
            <a:ext cx="0" cy="6858000"/>
          </a:xfrm>
          <a:prstGeom prst="line">
            <a:avLst/>
          </a:prstGeom>
          <a:noFill/>
          <a:ln w="101600">
            <a:solidFill>
              <a:srgbClr val="66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46793" name="Picture 9" descr="j01443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" y="4479925"/>
            <a:ext cx="1981200" cy="237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6794" name="Picture 10" descr="j01443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" y="2130425"/>
            <a:ext cx="1981200" cy="237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6796" name="Line 12"/>
          <p:cNvSpPr>
            <a:spLocks noChangeShapeType="1"/>
          </p:cNvSpPr>
          <p:nvPr/>
        </p:nvSpPr>
        <p:spPr bwMode="auto">
          <a:xfrm>
            <a:off x="0" y="2420938"/>
            <a:ext cx="9144000" cy="0"/>
          </a:xfrm>
          <a:prstGeom prst="line">
            <a:avLst/>
          </a:prstGeom>
          <a:noFill/>
          <a:ln w="762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4" name="Picture 21" descr="D:\lihao's lair\RUC\人大校徽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1" y="419492"/>
            <a:ext cx="1981870" cy="202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7" descr="j0234687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2420938"/>
            <a:ext cx="1873250" cy="1166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46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1F97-E243-8648-BC87-F4E870A25F14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261122" name="Text Box 2"/>
          <p:cNvSpPr txBox="1">
            <a:spLocks noChangeArrowheads="1"/>
          </p:cNvSpPr>
          <p:nvPr/>
        </p:nvSpPr>
        <p:spPr bwMode="auto">
          <a:xfrm>
            <a:off x="107950" y="203200"/>
            <a:ext cx="8870950" cy="393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当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1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≠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2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时，令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F</a:t>
            </a:r>
            <a:r>
              <a:rPr lang="en-US" altLang="zh-CN" i="1" baseline="-25000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=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H</a:t>
            </a:r>
            <a:r>
              <a:rPr lang="en-US" altLang="zh-CN" i="1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-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1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H</a:t>
            </a:r>
            <a:r>
              <a:rPr lang="en-US" altLang="zh-CN" i="1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-1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，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G</a:t>
            </a:r>
            <a:r>
              <a:rPr lang="en-US" altLang="zh-CN" i="1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=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H</a:t>
            </a:r>
            <a:r>
              <a:rPr lang="en-US" altLang="zh-CN" i="1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-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2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H</a:t>
            </a:r>
            <a:r>
              <a:rPr lang="en-US" altLang="zh-CN" i="1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-1</a:t>
            </a:r>
            <a:endParaRPr lang="en-US" altLang="zh-CN" baseline="-25000">
              <a:effectLst>
                <a:outerShdw blurRad="38100" dist="38100" dir="2700000" algn="tl">
                  <a:srgbClr val="DDDDDD"/>
                </a:outerShdw>
              </a:effectLst>
              <a:cs typeface="Times New Roman" charset="0"/>
            </a:endParaRPr>
          </a:p>
          <a:p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 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则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(3), (4)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式化为</a:t>
            </a:r>
            <a:endParaRPr lang="en-US" altLang="zh-CN">
              <a:effectLst>
                <a:outerShdw blurRad="38100" dist="38100" dir="2700000" algn="tl">
                  <a:srgbClr val="DDDDDD"/>
                </a:outerShdw>
              </a:effectLst>
              <a:cs typeface="Times New Roman" charset="0"/>
            </a:endParaRPr>
          </a:p>
          <a:p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         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F</a:t>
            </a:r>
            <a:r>
              <a:rPr lang="en-US" altLang="zh-CN" i="1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+2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=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2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F</a:t>
            </a:r>
            <a:r>
              <a:rPr lang="en-US" altLang="zh-CN" i="1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+1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，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G</a:t>
            </a:r>
            <a:r>
              <a:rPr lang="en-US" altLang="zh-CN" i="1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+2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=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1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G</a:t>
            </a:r>
            <a:r>
              <a:rPr lang="en-US" altLang="zh-CN" i="1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n+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1</a:t>
            </a:r>
          </a:p>
          <a:p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所以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     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F</a:t>
            </a:r>
            <a:r>
              <a:rPr lang="en-US" altLang="zh-CN" i="1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+1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=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2</a:t>
            </a:r>
            <a:r>
              <a:rPr lang="en-US" altLang="zh-CN" i="1" baseline="30000"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F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1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，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G</a:t>
            </a:r>
            <a:r>
              <a:rPr lang="en-US" altLang="zh-CN" i="1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+1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=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1</a:t>
            </a:r>
            <a:r>
              <a:rPr lang="en-US" altLang="zh-CN" i="1" baseline="30000"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G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1</a:t>
            </a:r>
          </a:p>
          <a:p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从而有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       </a:t>
            </a:r>
            <a:r>
              <a:rPr lang="en-US" altLang="zh-CN" i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H</a:t>
            </a:r>
            <a:r>
              <a:rPr lang="en-US" altLang="zh-CN" i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 baseline="-2500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+1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-</a:t>
            </a:r>
            <a:r>
              <a:rPr lang="en-US" altLang="zh-CN" i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q</a:t>
            </a:r>
            <a:r>
              <a:rPr lang="en-US" altLang="zh-CN" baseline="-2500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1</a:t>
            </a:r>
            <a:r>
              <a:rPr lang="en-US" altLang="zh-CN" i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H</a:t>
            </a:r>
            <a:r>
              <a:rPr lang="en-US" altLang="zh-CN" i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=</a:t>
            </a:r>
            <a:r>
              <a:rPr lang="en-US" altLang="zh-CN" i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q</a:t>
            </a:r>
            <a:r>
              <a:rPr lang="en-US" altLang="zh-CN" baseline="-2500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2</a:t>
            </a:r>
            <a:r>
              <a:rPr lang="en-US" altLang="zh-CN" i="1" baseline="3000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 i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F</a:t>
            </a:r>
            <a:r>
              <a:rPr lang="en-US" altLang="zh-CN" baseline="-2500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1</a:t>
            </a:r>
          </a:p>
          <a:p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                  </a:t>
            </a:r>
            <a:r>
              <a:rPr lang="en-US" altLang="zh-CN" i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H</a:t>
            </a:r>
            <a:r>
              <a:rPr lang="en-US" altLang="zh-CN" i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 baseline="-2500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+1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-</a:t>
            </a:r>
            <a:r>
              <a:rPr lang="en-US" altLang="zh-CN" i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q</a:t>
            </a:r>
            <a:r>
              <a:rPr lang="en-US" altLang="zh-CN" baseline="-2500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2</a:t>
            </a:r>
            <a:r>
              <a:rPr lang="en-US" altLang="zh-CN" i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H</a:t>
            </a:r>
            <a:r>
              <a:rPr lang="en-US" altLang="zh-CN" i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=</a:t>
            </a:r>
            <a:r>
              <a:rPr lang="en-US" altLang="zh-CN" i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q</a:t>
            </a:r>
            <a:r>
              <a:rPr lang="en-US" altLang="zh-CN" baseline="-2500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1</a:t>
            </a:r>
            <a:r>
              <a:rPr lang="en-US" altLang="zh-CN" i="1" baseline="3000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 i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G</a:t>
            </a:r>
            <a:r>
              <a:rPr lang="en-US" altLang="zh-CN" baseline="-2500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1</a:t>
            </a:r>
          </a:p>
          <a:p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两式相减，得</a:t>
            </a:r>
          </a:p>
        </p:txBody>
      </p:sp>
      <p:graphicFrame>
        <p:nvGraphicFramePr>
          <p:cNvPr id="261123" name="Object 3"/>
          <p:cNvGraphicFramePr>
            <a:graphicFrameLocks noChangeAspect="1"/>
          </p:cNvGraphicFramePr>
          <p:nvPr/>
        </p:nvGraphicFramePr>
        <p:xfrm>
          <a:off x="2752725" y="3716338"/>
          <a:ext cx="3906838" cy="151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47" name="公式" r:id="rId3" imgW="1180800" imgH="457200" progId="Equation.3">
                  <p:embed/>
                </p:oleObj>
              </mc:Choice>
              <mc:Fallback>
                <p:oleObj name="公式" r:id="rId3" imgW="1180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2725" y="3716338"/>
                        <a:ext cx="3906838" cy="1512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124" name="Object 4"/>
          <p:cNvGraphicFramePr>
            <a:graphicFrameLocks noChangeAspect="1"/>
          </p:cNvGraphicFramePr>
          <p:nvPr/>
        </p:nvGraphicFramePr>
        <p:xfrm>
          <a:off x="182563" y="5168900"/>
          <a:ext cx="5575300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48" name="公式" r:id="rId5" imgW="1942920" imgH="444240" progId="Equation.3">
                  <p:embed/>
                </p:oleObj>
              </mc:Choice>
              <mc:Fallback>
                <p:oleObj name="公式" r:id="rId5" imgW="19429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563" y="5168900"/>
                        <a:ext cx="5575300" cy="127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1127" name="Group 7"/>
          <p:cNvGrpSpPr>
            <a:grpSpLocks/>
          </p:cNvGrpSpPr>
          <p:nvPr/>
        </p:nvGrpSpPr>
        <p:grpSpPr bwMode="auto">
          <a:xfrm>
            <a:off x="5940425" y="5157788"/>
            <a:ext cx="3203575" cy="792162"/>
            <a:chOff x="3742" y="3249"/>
            <a:chExt cx="2018" cy="499"/>
          </a:xfrm>
        </p:grpSpPr>
        <p:graphicFrame>
          <p:nvGraphicFramePr>
            <p:cNvPr id="261125" name="Object 5"/>
            <p:cNvGraphicFramePr>
              <a:graphicFrameLocks noChangeAspect="1"/>
            </p:cNvGraphicFramePr>
            <p:nvPr/>
          </p:nvGraphicFramePr>
          <p:xfrm>
            <a:off x="3742" y="3249"/>
            <a:ext cx="2018" cy="4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849" name="公式" r:id="rId7" imgW="1091880" imgH="241200" progId="Equation.3">
                    <p:embed/>
                  </p:oleObj>
                </mc:Choice>
                <mc:Fallback>
                  <p:oleObj name="公式" r:id="rId7" imgW="10918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2" y="3249"/>
                          <a:ext cx="2018" cy="4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1126" name="Rectangle 6"/>
            <p:cNvSpPr>
              <a:spLocks noChangeArrowheads="1"/>
            </p:cNvSpPr>
            <p:nvPr/>
          </p:nvSpPr>
          <p:spPr bwMode="auto">
            <a:xfrm>
              <a:off x="3787" y="3294"/>
              <a:ext cx="1973" cy="45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1295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1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1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8ED3-D6D0-9742-808C-CA96D0BE88DC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262146" name="Text Box 2"/>
          <p:cNvSpPr txBox="1">
            <a:spLocks noChangeArrowheads="1"/>
          </p:cNvSpPr>
          <p:nvPr/>
        </p:nvSpPr>
        <p:spPr bwMode="auto">
          <a:xfrm>
            <a:off x="107950" y="203200"/>
            <a:ext cx="8697913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当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1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=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2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=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q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时，令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F</a:t>
            </a:r>
            <a:r>
              <a:rPr lang="en-US" altLang="zh-CN" i="1" baseline="-25000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=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H</a:t>
            </a:r>
            <a:r>
              <a:rPr lang="en-US" altLang="zh-CN" i="1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-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qH</a:t>
            </a:r>
            <a:r>
              <a:rPr lang="en-US" altLang="zh-CN" i="1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-1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，</a:t>
            </a:r>
            <a:endParaRPr lang="en-US" altLang="zh-CN" baseline="-25000">
              <a:effectLst>
                <a:outerShdw blurRad="38100" dist="38100" dir="2700000" algn="tl">
                  <a:srgbClr val="DDDDDD"/>
                </a:outerShdw>
              </a:effectLst>
              <a:cs typeface="Times New Roman" charset="0"/>
            </a:endParaRPr>
          </a:p>
          <a:p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 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则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(3), (4)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式化为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       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F</a:t>
            </a:r>
            <a:r>
              <a:rPr lang="en-US" altLang="zh-CN" i="1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+2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=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qF</a:t>
            </a:r>
            <a:r>
              <a:rPr lang="en-US" altLang="zh-CN" i="1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+1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，</a:t>
            </a:r>
            <a:endParaRPr lang="en-US" altLang="zh-CN"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所以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     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F</a:t>
            </a:r>
            <a:r>
              <a:rPr lang="en-US" altLang="zh-CN" i="1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k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=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q</a:t>
            </a:r>
            <a:r>
              <a:rPr lang="en-US" altLang="zh-CN" i="1" baseline="30000">
                <a:effectLst>
                  <a:outerShdw blurRad="38100" dist="38100" dir="2700000" algn="tl">
                    <a:srgbClr val="DDDDDD"/>
                  </a:outerShdw>
                </a:effectLst>
              </a:rPr>
              <a:t>k-1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F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1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，从而有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 </a:t>
            </a:r>
            <a:endParaRPr lang="en-US" altLang="zh-CN" baseline="-25000">
              <a:solidFill>
                <a:srgbClr val="FF0000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                  </a:t>
            </a:r>
            <a:r>
              <a:rPr lang="en-US" altLang="zh-CN" i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H</a:t>
            </a:r>
            <a:r>
              <a:rPr lang="en-US" altLang="zh-CN" i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k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=</a:t>
            </a:r>
            <a:r>
              <a:rPr lang="en-US" altLang="zh-CN" i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qH</a:t>
            </a:r>
            <a:r>
              <a:rPr lang="en-US" altLang="zh-CN" i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k-1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+</a:t>
            </a:r>
            <a:r>
              <a:rPr lang="en-US" altLang="zh-CN" i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q</a:t>
            </a:r>
            <a:r>
              <a:rPr lang="en-US" altLang="zh-CN" i="1" baseline="3000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k-1</a:t>
            </a:r>
            <a:r>
              <a:rPr lang="en-US" altLang="zh-CN" i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F</a:t>
            </a:r>
            <a:r>
              <a:rPr lang="en-US" altLang="zh-CN" baseline="-2500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1</a:t>
            </a:r>
          </a:p>
          <a:p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上式两边乘于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q</a:t>
            </a:r>
            <a:r>
              <a:rPr lang="en-US" altLang="zh-CN" i="1" baseline="30000">
                <a:effectLst>
                  <a:outerShdw blurRad="38100" dist="38100" dir="2700000" algn="tl">
                    <a:srgbClr val="DDDDDD"/>
                  </a:outerShdw>
                </a:effectLst>
              </a:rPr>
              <a:t>n-k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，再自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k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=1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至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k=n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取和，得</a:t>
            </a:r>
          </a:p>
        </p:txBody>
      </p:sp>
      <p:graphicFrame>
        <p:nvGraphicFramePr>
          <p:cNvPr id="262147" name="Object 3"/>
          <p:cNvGraphicFramePr>
            <a:graphicFrameLocks noChangeAspect="1"/>
          </p:cNvGraphicFramePr>
          <p:nvPr/>
        </p:nvGraphicFramePr>
        <p:xfrm>
          <a:off x="250825" y="2997200"/>
          <a:ext cx="7435850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871" name="公式" r:id="rId3" imgW="2247840" imgH="431640" progId="Equation.3">
                  <p:embed/>
                </p:oleObj>
              </mc:Choice>
              <mc:Fallback>
                <p:oleObj name="公式" r:id="rId3" imgW="22478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2997200"/>
                        <a:ext cx="7435850" cy="142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2152" name="Text Box 8"/>
          <p:cNvSpPr txBox="1">
            <a:spLocks noChangeArrowheads="1"/>
          </p:cNvSpPr>
          <p:nvPr/>
        </p:nvSpPr>
        <p:spPr bwMode="auto">
          <a:xfrm>
            <a:off x="231775" y="4279900"/>
            <a:ext cx="3854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等式两边展开，得</a:t>
            </a:r>
          </a:p>
        </p:txBody>
      </p:sp>
      <p:graphicFrame>
        <p:nvGraphicFramePr>
          <p:cNvPr id="262153" name="Object 9"/>
          <p:cNvGraphicFramePr>
            <a:graphicFrameLocks noChangeAspect="1"/>
          </p:cNvGraphicFramePr>
          <p:nvPr/>
        </p:nvGraphicFramePr>
        <p:xfrm>
          <a:off x="4246563" y="4262438"/>
          <a:ext cx="428625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872" name="公式" r:id="rId5" imgW="1333440" imgH="241200" progId="Equation.3">
                  <p:embed/>
                </p:oleObj>
              </mc:Choice>
              <mc:Fallback>
                <p:oleObj name="公式" r:id="rId5" imgW="13334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6563" y="4262438"/>
                        <a:ext cx="428625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2154" name="Text Box 10"/>
          <p:cNvSpPr txBox="1">
            <a:spLocks noChangeArrowheads="1"/>
          </p:cNvSpPr>
          <p:nvPr/>
        </p:nvSpPr>
        <p:spPr bwMode="auto">
          <a:xfrm>
            <a:off x="303213" y="4956175"/>
            <a:ext cx="86185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因为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a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2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≠0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，故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q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≠0, 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记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c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1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=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H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0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, 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c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2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=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F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1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/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q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, 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则有</a:t>
            </a:r>
          </a:p>
        </p:txBody>
      </p:sp>
      <p:graphicFrame>
        <p:nvGraphicFramePr>
          <p:cNvPr id="262155" name="Object 11"/>
          <p:cNvGraphicFramePr>
            <a:graphicFrameLocks noChangeAspect="1"/>
          </p:cNvGraphicFramePr>
          <p:nvPr/>
        </p:nvGraphicFramePr>
        <p:xfrm>
          <a:off x="1835150" y="5749925"/>
          <a:ext cx="3633788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873" name="公式" r:id="rId7" imgW="1130040" imgH="241200" progId="Equation.3">
                  <p:embed/>
                </p:oleObj>
              </mc:Choice>
              <mc:Fallback>
                <p:oleObj name="公式" r:id="rId7" imgW="11300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5749925"/>
                        <a:ext cx="3633788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0397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2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2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2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2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2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2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46" grpId="0"/>
      <p:bldP spid="262152" grpId="0"/>
      <p:bldP spid="26215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FCCCF-F1A3-C243-ADA2-37A2B377E325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2539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404813"/>
            <a:ext cx="8229600" cy="892175"/>
          </a:xfrm>
        </p:spPr>
        <p:txBody>
          <a:bodyPr/>
          <a:lstStyle/>
          <a:p>
            <a:pPr>
              <a:buClr>
                <a:srgbClr val="FF0000"/>
              </a:buClr>
              <a:buFont typeface="Wingdings" charset="0"/>
              <a:buChar char="l"/>
            </a:pP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对于</a:t>
            </a: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(4.1)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中的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r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阶齐次递归关系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:</a:t>
            </a:r>
          </a:p>
        </p:txBody>
      </p:sp>
      <p:sp>
        <p:nvSpPr>
          <p:cNvPr id="253955" name="Rectangle 3"/>
          <p:cNvSpPr>
            <a:spLocks noChangeArrowheads="1"/>
          </p:cNvSpPr>
          <p:nvPr/>
        </p:nvSpPr>
        <p:spPr bwMode="auto">
          <a:xfrm>
            <a:off x="395288" y="1844675"/>
            <a:ext cx="822960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Wingdings" charset="0"/>
              <a:buChar char="l"/>
            </a:pP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 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我们定义如下的一元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r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 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次方程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:</a:t>
            </a:r>
          </a:p>
        </p:txBody>
      </p:sp>
      <p:sp>
        <p:nvSpPr>
          <p:cNvPr id="253956" name="Rectangle 4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53957" name="Object 5"/>
          <p:cNvGraphicFramePr>
            <a:graphicFrameLocks noChangeAspect="1"/>
          </p:cNvGraphicFramePr>
          <p:nvPr/>
        </p:nvGraphicFramePr>
        <p:xfrm>
          <a:off x="539750" y="1085850"/>
          <a:ext cx="7777163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862" name="公式" r:id="rId3" imgW="2476500" imgH="228600" progId="Equation.3">
                  <p:embed/>
                </p:oleObj>
              </mc:Choice>
              <mc:Fallback>
                <p:oleObj name="公式" r:id="rId3" imgW="2476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085850"/>
                        <a:ext cx="7777163" cy="717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3958" name="Rectangle 6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53959" name="Object 7"/>
          <p:cNvGraphicFramePr>
            <a:graphicFrameLocks noChangeAspect="1"/>
          </p:cNvGraphicFramePr>
          <p:nvPr/>
        </p:nvGraphicFramePr>
        <p:xfrm>
          <a:off x="539750" y="2522538"/>
          <a:ext cx="8353425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863" name="公式" r:id="rId5" imgW="2806560" imgH="228600" progId="Equation.3">
                  <p:embed/>
                </p:oleObj>
              </mc:Choice>
              <mc:Fallback>
                <p:oleObj name="公式" r:id="rId5" imgW="28065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522538"/>
                        <a:ext cx="8353425" cy="758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3960" name="Rectangle 8"/>
          <p:cNvSpPr>
            <a:spLocks noChangeArrowheads="1"/>
          </p:cNvSpPr>
          <p:nvPr/>
        </p:nvSpPr>
        <p:spPr bwMode="auto">
          <a:xfrm>
            <a:off x="446088" y="3429000"/>
            <a:ext cx="8229600" cy="1179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Wingdings" charset="0"/>
              <a:buChar char="l"/>
            </a:pP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称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(4.2)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为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(4.1)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的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特征方程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. 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特征方程的根叫原递归关系的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特征根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(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值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).   </a:t>
            </a:r>
          </a:p>
        </p:txBody>
      </p:sp>
      <p:sp>
        <p:nvSpPr>
          <p:cNvPr id="253961" name="Rectangle 9"/>
          <p:cNvSpPr>
            <a:spLocks noChangeArrowheads="1"/>
          </p:cNvSpPr>
          <p:nvPr/>
        </p:nvSpPr>
        <p:spPr bwMode="auto">
          <a:xfrm>
            <a:off x="468313" y="4868863"/>
            <a:ext cx="8229600" cy="151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Wingdings" charset="0"/>
              <a:buChar char="l"/>
            </a:pP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下面我们根据特征根的情况来给出相应的解法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.</a:t>
            </a:r>
            <a:r>
              <a:rPr lang="en-US" altLang="zh-CN" b="0">
                <a:effectLst>
                  <a:outerShdw blurRad="38100" dist="38100" dir="2700000" algn="tl">
                    <a:srgbClr val="DDDDDD"/>
                  </a:outerShdw>
                </a:effectLst>
              </a:rPr>
              <a:t> </a:t>
            </a:r>
          </a:p>
        </p:txBody>
      </p:sp>
      <p:sp>
        <p:nvSpPr>
          <p:cNvPr id="253962" name="Rectangle 10"/>
          <p:cNvSpPr>
            <a:spLocks noChangeArrowheads="1"/>
          </p:cNvSpPr>
          <p:nvPr/>
        </p:nvSpPr>
        <p:spPr bwMode="auto">
          <a:xfrm>
            <a:off x="611188" y="1052513"/>
            <a:ext cx="7705725" cy="7207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3963" name="Rectangle 11"/>
          <p:cNvSpPr>
            <a:spLocks noChangeArrowheads="1"/>
          </p:cNvSpPr>
          <p:nvPr/>
        </p:nvSpPr>
        <p:spPr bwMode="auto">
          <a:xfrm>
            <a:off x="539750" y="2493963"/>
            <a:ext cx="7416800" cy="79057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167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53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53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39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39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253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253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539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539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253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253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54" grpId="0" build="p"/>
      <p:bldP spid="253955" grpId="0"/>
      <p:bldP spid="253960" grpId="0"/>
      <p:bldP spid="253961" grpId="0"/>
      <p:bldP spid="253962" grpId="0" animBg="1"/>
      <p:bldP spid="25396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88ED9-51C5-B440-935D-1291B7C18C45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229600" cy="2519363"/>
          </a:xfrm>
        </p:spPr>
        <p:txBody>
          <a:bodyPr/>
          <a:lstStyle/>
          <a:p>
            <a:pPr marL="812800" indent="-812800">
              <a:buFontTx/>
              <a:buNone/>
            </a:pP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1. 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有</a:t>
            </a:r>
            <a:r>
              <a:rPr lang="en-US" altLang="zh-CN" sz="3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r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个不同的实特征根</a:t>
            </a:r>
            <a:endParaRPr lang="en-US" altLang="zh-CN" sz="3600" b="1" dirty="0">
              <a:solidFill>
                <a:srgbClr val="FF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  <a:p>
            <a:pPr marL="812800" indent="-812800">
              <a:buFontTx/>
              <a:buNone/>
            </a:pP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定理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4.1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设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q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1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q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2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sym typeface="Symbol" charset="0"/>
              </a:rPr>
              <a:t>…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q</a:t>
            </a:r>
            <a:r>
              <a:rPr lang="en-US" altLang="zh-CN" sz="3600" b="1" i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r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是递归关系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(4.1)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的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r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个互不相同的实特征根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则其一般解为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:</a:t>
            </a:r>
            <a:r>
              <a:rPr lang="en-US" altLang="zh-CN" sz="3600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</a:p>
        </p:txBody>
      </p:sp>
      <p:sp>
        <p:nvSpPr>
          <p:cNvPr id="197637" name="Rectangle 5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7636" name="Object 4"/>
          <p:cNvGraphicFramePr>
            <a:graphicFrameLocks noChangeAspect="1"/>
          </p:cNvGraphicFramePr>
          <p:nvPr/>
        </p:nvGraphicFramePr>
        <p:xfrm>
          <a:off x="1471613" y="2832100"/>
          <a:ext cx="6924675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854" name="公式" r:id="rId3" imgW="2323800" imgH="253800" progId="Equation.3">
                  <p:embed/>
                </p:oleObj>
              </mc:Choice>
              <mc:Fallback>
                <p:oleObj name="公式" r:id="rId3" imgW="23238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1613" y="2832100"/>
                        <a:ext cx="6924675" cy="833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638" name="Text Box 6"/>
          <p:cNvSpPr txBox="1">
            <a:spLocks noChangeArrowheads="1"/>
          </p:cNvSpPr>
          <p:nvPr/>
        </p:nvSpPr>
        <p:spPr bwMode="auto">
          <a:xfrm>
            <a:off x="684213" y="3860800"/>
            <a:ext cx="7880350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证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  (1)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 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先证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(4.3)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一定是原来的递归关系</a:t>
            </a:r>
            <a:endParaRPr lang="en-US" altLang="zh-CN"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的解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.  </a:t>
            </a:r>
          </a:p>
          <a:p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    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在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(4.3)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式当中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, 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令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 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取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-1,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-2,…,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-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r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, </a:t>
            </a:r>
          </a:p>
          <a:p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得到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r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个等式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92817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9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9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97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97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5" grpId="0" build="p"/>
      <p:bldP spid="19763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2D3C7-E2F9-1E49-9872-697A9CACA2DA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9866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8660" name="Object 4"/>
          <p:cNvGraphicFramePr>
            <a:graphicFrameLocks noChangeAspect="1"/>
          </p:cNvGraphicFramePr>
          <p:nvPr/>
        </p:nvGraphicFramePr>
        <p:xfrm>
          <a:off x="652463" y="404813"/>
          <a:ext cx="6900862" cy="277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910" name="公式" r:id="rId3" imgW="2400120" imgH="965160" progId="Equation.3">
                  <p:embed/>
                </p:oleObj>
              </mc:Choice>
              <mc:Fallback>
                <p:oleObj name="公式" r:id="rId3" imgW="240012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63" y="404813"/>
                        <a:ext cx="6900862" cy="2770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8663" name="Rectangle 7"/>
          <p:cNvSpPr>
            <a:spLocks noChangeArrowheads="1"/>
          </p:cNvSpPr>
          <p:nvPr/>
        </p:nvSpPr>
        <p:spPr bwMode="auto">
          <a:xfrm>
            <a:off x="0" y="2947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8662" name="Object 6"/>
          <p:cNvGraphicFramePr>
            <a:graphicFrameLocks noChangeAspect="1"/>
          </p:cNvGraphicFramePr>
          <p:nvPr/>
        </p:nvGraphicFramePr>
        <p:xfrm>
          <a:off x="552450" y="3213100"/>
          <a:ext cx="8147050" cy="280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911" name="公式" r:id="rId5" imgW="2920680" imgH="965160" progId="Equation.3">
                  <p:embed/>
                </p:oleObj>
              </mc:Choice>
              <mc:Fallback>
                <p:oleObj name="公式" r:id="rId5" imgW="292068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" y="3213100"/>
                        <a:ext cx="8147050" cy="2808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2235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86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86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CE877-5BD9-3247-8793-C1E2DDC3F128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476250"/>
            <a:ext cx="8353425" cy="1368425"/>
          </a:xfrm>
        </p:spPr>
        <p:txBody>
          <a:bodyPr/>
          <a:lstStyle/>
          <a:p>
            <a:pPr>
              <a:buClr>
                <a:srgbClr val="FF0000"/>
              </a:buClr>
              <a:buFont typeface="Wingdings" charset="0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把这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r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个等式相加并整理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右边正好是</a:t>
            </a: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(4.3)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的右边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即得到</a:t>
            </a:r>
          </a:p>
        </p:txBody>
      </p:sp>
      <p:sp>
        <p:nvSpPr>
          <p:cNvPr id="199684" name="Rectangle 4"/>
          <p:cNvSpPr>
            <a:spLocks noChangeArrowheads="1"/>
          </p:cNvSpPr>
          <p:nvPr/>
        </p:nvSpPr>
        <p:spPr bwMode="auto">
          <a:xfrm>
            <a:off x="323850" y="3573463"/>
            <a:ext cx="8229600" cy="280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Font typeface="Wingdings" charset="0"/>
              <a:buChar char="l"/>
            </a:pP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这说明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(4.3)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中定义的数列满足定理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4.1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中的递归关系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(4.1).</a:t>
            </a: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  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Font typeface="Wingdings" charset="0"/>
              <a:buChar char="l"/>
            </a:pP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从而证明了对任意参数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c</a:t>
            </a:r>
            <a:r>
              <a:rPr lang="en-US" altLang="zh-CN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1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,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c</a:t>
            </a:r>
            <a:r>
              <a:rPr lang="en-US" altLang="zh-CN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2</a:t>
            </a:r>
            <a:r>
              <a:rPr lang="en-US" altLang="zh-CN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,</a:t>
            </a:r>
            <a:r>
              <a:rPr lang="en-US" altLang="zh-CN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sym typeface="Symbol" charset="0"/>
              </a:rPr>
              <a:t>…</a:t>
            </a:r>
            <a:r>
              <a:rPr lang="en-US" altLang="zh-CN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,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c</a:t>
            </a:r>
            <a:r>
              <a:rPr lang="en-US" altLang="zh-CN" i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r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而言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(4.3)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都是定理中递归关系的一个解</a:t>
            </a: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.</a:t>
            </a:r>
          </a:p>
        </p:txBody>
      </p:sp>
      <p:sp>
        <p:nvSpPr>
          <p:cNvPr id="199686" name="Rectangle 6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9685" name="Object 5"/>
          <p:cNvGraphicFramePr>
            <a:graphicFrameLocks noChangeAspect="1"/>
          </p:cNvGraphicFramePr>
          <p:nvPr/>
        </p:nvGraphicFramePr>
        <p:xfrm>
          <a:off x="893763" y="1754188"/>
          <a:ext cx="5986462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936" name="公式" r:id="rId3" imgW="1879560" imgH="253800" progId="Equation.3">
                  <p:embed/>
                </p:oleObj>
              </mc:Choice>
              <mc:Fallback>
                <p:oleObj name="公式" r:id="rId3" imgW="18795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763" y="1754188"/>
                        <a:ext cx="5986462" cy="798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7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1835150" y="2708275"/>
          <a:ext cx="6335713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937" name="公式" r:id="rId5" imgW="2006280" imgH="228600" progId="Equation.3">
                  <p:embed/>
                </p:oleObj>
              </mc:Choice>
              <mc:Fallback>
                <p:oleObj name="公式" r:id="rId5" imgW="2006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708275"/>
                        <a:ext cx="6335713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6726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9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96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96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9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99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99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3" grpId="0" build="p"/>
      <p:bldP spid="19968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E280E-DC88-8446-87E5-EB2F2398FA8D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620713"/>
            <a:ext cx="8229600" cy="5832475"/>
          </a:xfrm>
        </p:spPr>
        <p:txBody>
          <a:bodyPr/>
          <a:lstStyle/>
          <a:p>
            <a:pPr marL="609600" indent="-609600">
              <a:lnSpc>
                <a:spcPct val="115000"/>
              </a:lnSpc>
              <a:buClr>
                <a:srgbClr val="FF0000"/>
              </a:buClr>
              <a:buFont typeface="Wingdings" charset="0"/>
              <a:buNone/>
            </a:pP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(2)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下面证明任何一个解都可以表示成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(4.3)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的形式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对任意一个解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h</a:t>
            </a:r>
            <a:r>
              <a:rPr lang="en-US" altLang="zh-CN" sz="3600" b="1" i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来说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它由边界条件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h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0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=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b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0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h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1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=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b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1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sym typeface="Symbol" charset="0"/>
              </a:rPr>
              <a:t>…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h</a:t>
            </a:r>
            <a:r>
              <a:rPr lang="en-US" altLang="zh-CN" sz="3600" b="1" i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r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-1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=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b</a:t>
            </a:r>
            <a:r>
              <a:rPr lang="en-US" altLang="zh-CN" sz="3600" b="1" i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r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-1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完全确定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 </a:t>
            </a:r>
          </a:p>
          <a:p>
            <a:pPr marL="609600" indent="-609600">
              <a:lnSpc>
                <a:spcPct val="115000"/>
              </a:lnSpc>
              <a:buClr>
                <a:srgbClr val="FF0000"/>
              </a:buClr>
              <a:buFont typeface="Wingdings" charset="0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由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(1)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我们知道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(4.3)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定义的数列都满足定理中的递归关系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 </a:t>
            </a:r>
          </a:p>
          <a:p>
            <a:pPr marL="609600" indent="-609600">
              <a:lnSpc>
                <a:spcPct val="115000"/>
              </a:lnSpc>
              <a:buClr>
                <a:srgbClr val="FF0000"/>
              </a:buClr>
              <a:buFont typeface="Wingdings" charset="0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我们需要证明由这些边界条件可以完全决定一般解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(4.3)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中的参数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c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1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c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2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sym typeface="Symbol" charset="0"/>
              </a:rPr>
              <a:t>…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c</a:t>
            </a:r>
            <a:r>
              <a:rPr lang="en-US" altLang="zh-CN" sz="3600" b="1" i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r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8077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200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200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1000"/>
                                        <p:tgtEl>
                                          <p:spTgt spid="20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8D4A-C25B-AC4F-9654-1DDB2896D36E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620713"/>
            <a:ext cx="8229600" cy="1871662"/>
          </a:xfrm>
        </p:spPr>
        <p:txBody>
          <a:bodyPr/>
          <a:lstStyle/>
          <a:p>
            <a:pPr>
              <a:lnSpc>
                <a:spcPct val="120000"/>
              </a:lnSpc>
              <a:buClr>
                <a:srgbClr val="FF0000"/>
              </a:buClr>
              <a:buFont typeface="Wingdings" charset="0"/>
              <a:buChar char="l"/>
            </a:pPr>
            <a:r>
              <a:rPr lang="zh-CN" altLang="en-US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我们使用待定系数法来证明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c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1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c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2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sym typeface="Symbol" charset="0"/>
              </a:rPr>
              <a:t>…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c</a:t>
            </a:r>
            <a:r>
              <a:rPr lang="en-US" altLang="zh-CN" sz="3600" b="1" i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r</a:t>
            </a:r>
            <a:r>
              <a:rPr lang="zh-CN" altLang="en-US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存在性</a:t>
            </a:r>
            <a:r>
              <a:rPr lang="en-US" altLang="zh-CN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. </a:t>
            </a:r>
            <a:r>
              <a:rPr lang="zh-CN" altLang="en-US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根据需要可以得到联立方程组</a:t>
            </a:r>
          </a:p>
        </p:txBody>
      </p:sp>
      <p:sp>
        <p:nvSpPr>
          <p:cNvPr id="201734" name="Rectangle 6"/>
          <p:cNvSpPr>
            <a:spLocks noChangeArrowheads="1"/>
          </p:cNvSpPr>
          <p:nvPr/>
        </p:nvSpPr>
        <p:spPr bwMode="auto">
          <a:xfrm>
            <a:off x="0" y="2967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1733" name="Object 5"/>
          <p:cNvGraphicFramePr>
            <a:graphicFrameLocks noChangeAspect="1"/>
          </p:cNvGraphicFramePr>
          <p:nvPr/>
        </p:nvGraphicFramePr>
        <p:xfrm>
          <a:off x="684213" y="1989138"/>
          <a:ext cx="7394575" cy="298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950" name="公式" r:id="rId3" imgW="2286000" imgH="927000" progId="Equation.3">
                  <p:embed/>
                </p:oleObj>
              </mc:Choice>
              <mc:Fallback>
                <p:oleObj name="公式" r:id="rId3" imgW="2286000" imgH="9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989138"/>
                        <a:ext cx="7394575" cy="2989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1735" name="Rectangle 7"/>
          <p:cNvSpPr>
            <a:spLocks noChangeArrowheads="1"/>
          </p:cNvSpPr>
          <p:nvPr/>
        </p:nvSpPr>
        <p:spPr bwMode="auto">
          <a:xfrm>
            <a:off x="468313" y="5084763"/>
            <a:ext cx="8229600" cy="122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Wingdings" charset="0"/>
              <a:buChar char="l"/>
            </a:pPr>
            <a:r>
              <a:rPr lang="zh-CN" altLang="en-US" sz="3200">
                <a:effectLst>
                  <a:outerShdw blurRad="38100" dist="38100" dir="2700000" algn="tl">
                    <a:srgbClr val="DDDDDD"/>
                  </a:outerShdw>
                </a:effectLst>
              </a:rPr>
              <a:t>这个方程组的系数矩阵的行列式在著名的</a:t>
            </a:r>
            <a:r>
              <a:rPr lang="en-US" altLang="zh-CN" sz="320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Vandermonde</a:t>
            </a:r>
            <a:r>
              <a:rPr lang="zh-CN" altLang="en-US" sz="3200">
                <a:effectLst>
                  <a:outerShdw blurRad="38100" dist="38100" dir="2700000" algn="tl">
                    <a:srgbClr val="DDDDDD"/>
                  </a:outerShdw>
                </a:effectLst>
              </a:rPr>
              <a:t>行列式</a:t>
            </a:r>
            <a:r>
              <a:rPr lang="en-US" altLang="zh-CN" sz="3200">
                <a:effectLst>
                  <a:outerShdw blurRad="38100" dist="38100" dir="2700000" algn="tl">
                    <a:srgbClr val="DDDDDD"/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8226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17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17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1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17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17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1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1" grpId="0" build="p"/>
      <p:bldP spid="20173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9FDD-39FB-774C-B432-D0940FCD5E24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202756" name="Rectangle 4"/>
          <p:cNvSpPr>
            <a:spLocks noChangeArrowheads="1"/>
          </p:cNvSpPr>
          <p:nvPr/>
        </p:nvSpPr>
        <p:spPr bwMode="auto">
          <a:xfrm>
            <a:off x="468313" y="3068638"/>
            <a:ext cx="8229600" cy="316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Wingdings" charset="0"/>
              <a:buChar char="l"/>
            </a:pP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因为所有的特征值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q</a:t>
            </a:r>
            <a:r>
              <a:rPr lang="en-US" altLang="zh-CN" i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1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,q</a:t>
            </a:r>
            <a:r>
              <a:rPr lang="en-US" altLang="zh-CN" i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2</a:t>
            </a:r>
            <a:r>
              <a:rPr lang="en-US" altLang="zh-CN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,</a:t>
            </a:r>
            <a:r>
              <a:rPr lang="en-US" altLang="zh-CN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sym typeface="Symbol" charset="0"/>
              </a:rPr>
              <a:t>…</a:t>
            </a:r>
            <a:r>
              <a:rPr lang="en-US" altLang="zh-CN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,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q</a:t>
            </a:r>
            <a:r>
              <a:rPr lang="en-US" altLang="zh-CN" i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r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都不相同</a:t>
            </a: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, 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所以这个行列式不为零</a:t>
            </a: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. </a:t>
            </a: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Wingdings" charset="0"/>
              <a:buChar char="l"/>
            </a:pP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于是原方程组关于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c</a:t>
            </a:r>
            <a:r>
              <a:rPr lang="en-US" altLang="zh-CN" i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1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,c</a:t>
            </a:r>
            <a:r>
              <a:rPr lang="en-US" altLang="zh-CN" i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2</a:t>
            </a:r>
            <a:r>
              <a:rPr lang="en-US" altLang="zh-CN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,</a:t>
            </a:r>
            <a:r>
              <a:rPr lang="en-US" altLang="zh-CN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sym typeface="Symbol" charset="0"/>
              </a:rPr>
              <a:t>…</a:t>
            </a:r>
            <a:r>
              <a:rPr lang="en-US" altLang="zh-CN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,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c</a:t>
            </a:r>
            <a:r>
              <a:rPr lang="en-US" altLang="zh-CN" i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r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有唯一解</a:t>
            </a: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.   </a:t>
            </a: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Wingdings" charset="0"/>
              <a:buChar char="l"/>
            </a:pP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说明在这种条件下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(4.1)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的解是唯一确定的</a:t>
            </a: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.</a:t>
            </a:r>
            <a:r>
              <a:rPr lang="en-US" altLang="zh-CN" b="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 </a:t>
            </a:r>
          </a:p>
        </p:txBody>
      </p:sp>
      <p:sp>
        <p:nvSpPr>
          <p:cNvPr id="202758" name="Rectangle 6"/>
          <p:cNvSpPr>
            <a:spLocks noChangeArrowheads="1"/>
          </p:cNvSpPr>
          <p:nvPr/>
        </p:nvSpPr>
        <p:spPr bwMode="auto">
          <a:xfrm>
            <a:off x="0" y="2967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2757" name="Object 5"/>
          <p:cNvGraphicFramePr>
            <a:graphicFrameLocks noChangeAspect="1"/>
          </p:cNvGraphicFramePr>
          <p:nvPr/>
        </p:nvGraphicFramePr>
        <p:xfrm>
          <a:off x="1835150" y="247650"/>
          <a:ext cx="4537075" cy="282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974" name="公式" r:id="rId3" imgW="1485900" imgH="927100" progId="Equation.3">
                  <p:embed/>
                </p:oleObj>
              </mc:Choice>
              <mc:Fallback>
                <p:oleObj name="公式" r:id="rId3" imgW="1485900" imgH="927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47650"/>
                        <a:ext cx="4537075" cy="2820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0082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27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27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202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202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2027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9F7D7-270C-FB45-9CBD-4BD5688CD8CA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31838"/>
            <a:ext cx="8229600" cy="5434012"/>
          </a:xfrm>
        </p:spPr>
        <p:txBody>
          <a:bodyPr/>
          <a:lstStyle/>
          <a:p>
            <a:pPr>
              <a:buClr>
                <a:srgbClr val="FF0000"/>
              </a:buClr>
              <a:buFont typeface="Wingdings" charset="0"/>
              <a:buNone/>
            </a:pPr>
            <a:endParaRPr lang="en-US" altLang="zh-CN" sz="3600" b="1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  <a:p>
            <a:pPr>
              <a:buClr>
                <a:srgbClr val="FF0000"/>
              </a:buClr>
              <a:buFont typeface="Wingdings" charset="0"/>
              <a:buNone/>
            </a:pP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例</a:t>
            </a: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4.1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Fibonacci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数列的递归关系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:</a:t>
            </a:r>
            <a:r>
              <a:rPr lang="en-US" altLang="zh-CN" sz="360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</a:p>
          <a:p>
            <a:pPr>
              <a:buClr>
                <a:srgbClr val="FF0000"/>
              </a:buClr>
              <a:buFont typeface="Wingdings" charset="0"/>
              <a:buNone/>
            </a:pP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   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F</a:t>
            </a:r>
            <a:r>
              <a:rPr lang="en-US" altLang="zh-CN" sz="3600" b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= F</a:t>
            </a:r>
            <a:r>
              <a:rPr lang="en-US" altLang="zh-CN" sz="3600" b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n-1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+ F</a:t>
            </a:r>
            <a:r>
              <a:rPr lang="en-US" altLang="zh-CN" sz="3600" b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n-2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 F</a:t>
            </a:r>
            <a:r>
              <a:rPr lang="en-US" altLang="zh-CN" sz="3600" b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0 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=F</a:t>
            </a:r>
            <a:r>
              <a:rPr lang="en-US" altLang="zh-CN" sz="3600" b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1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=1   </a:t>
            </a: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(4.4)</a:t>
            </a:r>
          </a:p>
          <a:p>
            <a:pPr>
              <a:buClr>
                <a:srgbClr val="FF0000"/>
              </a:buClr>
              <a:buFont typeface="Wingdings" charset="0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可以利用特征值的方式来求解这个递归关系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</a:t>
            </a:r>
          </a:p>
        </p:txBody>
      </p:sp>
      <p:sp>
        <p:nvSpPr>
          <p:cNvPr id="203780" name="Rectangle 4"/>
          <p:cNvSpPr>
            <a:spLocks noChangeArrowheads="1"/>
          </p:cNvSpPr>
          <p:nvPr/>
        </p:nvSpPr>
        <p:spPr bwMode="auto">
          <a:xfrm>
            <a:off x="395288" y="4724400"/>
            <a:ext cx="8229600" cy="146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Wingdings" charset="0"/>
              <a:buNone/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解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 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该递归关系的特征方程为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x</a:t>
            </a:r>
            <a:r>
              <a:rPr lang="en-US" altLang="zh-CN" i="1" baseline="3000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2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-x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-1=0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, 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其特征根为</a:t>
            </a:r>
          </a:p>
        </p:txBody>
      </p:sp>
    </p:spTree>
    <p:extLst>
      <p:ext uri="{BB962C8B-B14F-4D97-AF65-F5344CB8AC3E}">
        <p14:creationId xmlns:p14="http://schemas.microsoft.com/office/powerpoint/2010/main" val="677814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03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9" grpId="0" build="p"/>
      <p:bldP spid="20378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B88D5-0B9F-DC44-AB94-05F9BCE7153C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119813" name="Text Box 5"/>
          <p:cNvSpPr txBox="1">
            <a:spLocks noGrp="1" noChangeArrowheads="1"/>
          </p:cNvSpPr>
          <p:nvPr>
            <p:ph type="title"/>
          </p:nvPr>
        </p:nvSpPr>
        <p:spPr>
          <a:xfrm>
            <a:off x="250825" y="260350"/>
            <a:ext cx="8229600" cy="1143000"/>
          </a:xfrm>
          <a:noFill/>
          <a:ln/>
        </p:spPr>
        <p:txBody>
          <a:bodyPr/>
          <a:lstStyle/>
          <a:p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隶书" charset="0"/>
                <a:ea typeface="隶书" charset="0"/>
                <a:cs typeface="隶书" charset="0"/>
              </a:rPr>
              <a:t>第四讲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隶书" charset="0"/>
                <a:ea typeface="隶书" charset="0"/>
                <a:cs typeface="隶书" charset="0"/>
              </a:rPr>
              <a:t>:</a:t>
            </a:r>
            <a:r>
              <a:rPr lang="en-US" altLang="zh-CN" b="1">
                <a:effectLst>
                  <a:outerShdw blurRad="38100" dist="38100" dir="2700000" algn="tl">
                    <a:srgbClr val="DDDDDD"/>
                  </a:outerShdw>
                </a:effectLst>
                <a:latin typeface="隶书" charset="0"/>
                <a:ea typeface="隶书" charset="0"/>
                <a:cs typeface="隶书" charset="0"/>
              </a:rPr>
              <a:t> </a:t>
            </a:r>
            <a:r>
              <a:rPr lang="zh-CN" altLang="en-US" b="1">
                <a:effectLst>
                  <a:outerShdw blurRad="38100" dist="38100" dir="2700000" algn="tl">
                    <a:srgbClr val="DDDDDD"/>
                  </a:outerShdw>
                </a:effectLst>
                <a:latin typeface="隶书" charset="0"/>
                <a:ea typeface="隶书" charset="0"/>
                <a:cs typeface="隶书" charset="0"/>
              </a:rPr>
              <a:t>常系数递归关系</a:t>
            </a:r>
            <a:endParaRPr lang="zh-CN" altLang="en-US" b="1">
              <a:solidFill>
                <a:srgbClr val="0000FF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隶书" charset="0"/>
              <a:ea typeface="隶书" charset="0"/>
              <a:cs typeface="隶书" charset="0"/>
            </a:endParaRPr>
          </a:p>
        </p:txBody>
      </p:sp>
      <p:sp>
        <p:nvSpPr>
          <p:cNvPr id="119819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395288" y="1628179"/>
            <a:ext cx="8229600" cy="2663825"/>
          </a:xfrm>
          <a:noFill/>
          <a:ln/>
        </p:spPr>
        <p:txBody>
          <a:bodyPr/>
          <a:lstStyle/>
          <a:p>
            <a:pPr marL="609600" indent="-609600">
              <a:buFontTx/>
              <a:buNone/>
            </a:pPr>
            <a:r>
              <a:rPr lang="en-US" altLang="zh-C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I</a:t>
            </a:r>
            <a:r>
              <a:rPr lang="en-US" altLang="zh-CN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 </a:t>
            </a:r>
            <a:r>
              <a:rPr lang="en-US" altLang="zh-C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 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楷体_GB2312" charset="0"/>
                <a:cs typeface="楷体_GB2312" charset="0"/>
              </a:rPr>
              <a:t>常系数</a:t>
            </a:r>
            <a:r>
              <a:rPr lang="zh-CN" altLang="en-US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楷体_GB2312" charset="0"/>
                <a:cs typeface="楷体_GB2312" charset="0"/>
              </a:rPr>
              <a:t>齐次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楷体_GB2312" charset="0"/>
                <a:cs typeface="楷体_GB2312" charset="0"/>
              </a:rPr>
              <a:t>递归关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楷体_GB2312" charset="0"/>
                <a:cs typeface="楷体_GB2312" charset="0"/>
              </a:rPr>
              <a:t>系</a:t>
            </a:r>
            <a:endParaRPr lang="en-US" altLang="zh-CN" sz="3600" b="1" dirty="0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  <a:ea typeface="楷体_GB2312" charset="0"/>
              <a:cs typeface="楷体_GB2312" charset="0"/>
            </a:endParaRPr>
          </a:p>
          <a:p>
            <a:pPr marL="609600" indent="-609600">
              <a:buFontTx/>
              <a:buNone/>
            </a:pP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楷体_GB2312" charset="0"/>
                <a:cs typeface="楷体_GB2312" charset="0"/>
              </a:rPr>
              <a:t>     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楷体_GB2312" charset="0"/>
                <a:cs typeface="楷体_GB2312" charset="0"/>
              </a:rPr>
              <a:t>(1)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楷体_GB2312" charset="0"/>
                <a:cs typeface="楷体_GB2312" charset="0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楷体_GB2312" charset="0"/>
                <a:cs typeface="楷体_GB2312" charset="0"/>
              </a:rPr>
              <a:t>特征值为不同的实数</a:t>
            </a:r>
            <a:endParaRPr lang="en-US" altLang="zh-CN" sz="3600" b="1" dirty="0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  <a:ea typeface="楷体_GB2312" charset="0"/>
              <a:cs typeface="楷体_GB2312" charset="0"/>
            </a:endParaRPr>
          </a:p>
          <a:p>
            <a:pPr marL="609600" indent="-609600">
              <a:buFontTx/>
              <a:buNone/>
            </a:pP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楷体_GB2312" charset="0"/>
                <a:cs typeface="楷体_GB2312" charset="0"/>
              </a:rPr>
              <a:t>     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楷体_GB2312" charset="0"/>
                <a:cs typeface="楷体_GB2312" charset="0"/>
              </a:rPr>
              <a:t>(2)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楷体_GB2312" charset="0"/>
                <a:cs typeface="楷体_GB2312" charset="0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楷体_GB2312" charset="0"/>
                <a:cs typeface="楷体_GB2312" charset="0"/>
              </a:rPr>
              <a:t>特征值均为实数但是有重根</a:t>
            </a:r>
            <a:endParaRPr lang="en-US" altLang="zh-CN" sz="3600" b="1" dirty="0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  <a:ea typeface="楷体_GB2312" charset="0"/>
              <a:cs typeface="楷体_GB2312" charset="0"/>
            </a:endParaRPr>
          </a:p>
          <a:p>
            <a:pPr marL="609600" indent="-609600">
              <a:buFontTx/>
              <a:buNone/>
            </a:pP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楷体_GB2312" charset="0"/>
                <a:cs typeface="楷体_GB2312" charset="0"/>
              </a:rPr>
              <a:t>     (3)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楷体_GB2312" charset="0"/>
                <a:cs typeface="楷体_GB2312" charset="0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楷体_GB2312" charset="0"/>
                <a:cs typeface="楷体_GB2312" charset="0"/>
              </a:rPr>
              <a:t>特征值有复根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楷体_GB2312" charset="0"/>
                <a:cs typeface="楷体_GB2312" charset="0"/>
              </a:rPr>
              <a:t>*</a:t>
            </a:r>
            <a:r>
              <a:rPr lang="en-US" altLang="zh-CN" sz="3600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楷体_GB2312" charset="0"/>
                <a:cs typeface="楷体_GB2312" charset="0"/>
              </a:rPr>
              <a:t>   </a:t>
            </a:r>
          </a:p>
        </p:txBody>
      </p:sp>
      <p:sp>
        <p:nvSpPr>
          <p:cNvPr id="119820" name="Rectangle 12"/>
          <p:cNvSpPr>
            <a:spLocks noChangeArrowheads="1"/>
          </p:cNvSpPr>
          <p:nvPr/>
        </p:nvSpPr>
        <p:spPr bwMode="auto">
          <a:xfrm>
            <a:off x="468313" y="4365029"/>
            <a:ext cx="82296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charset="0"/>
              <a:buNone/>
            </a:pPr>
            <a:r>
              <a:rPr lang="en-US" altLang="zh-C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II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. 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  <a:ea typeface="楷体_GB2312" charset="0"/>
                <a:cs typeface="楷体_GB2312" charset="0"/>
              </a:rPr>
              <a:t>常系数</a:t>
            </a:r>
            <a:r>
              <a:rPr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楷体_GB2312" charset="0"/>
                <a:cs typeface="楷体_GB2312" charset="0"/>
              </a:rPr>
              <a:t>非齐次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  <a:ea typeface="楷体_GB2312" charset="0"/>
                <a:cs typeface="楷体_GB2312" charset="0"/>
              </a:rPr>
              <a:t>递归关系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楷体_GB2312" charset="0"/>
                <a:cs typeface="楷体_GB2312" charset="0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007675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19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19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19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19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19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3" grpId="0"/>
      <p:bldP spid="119819" grpId="0" build="p"/>
      <p:bldP spid="11982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EEBFD-931F-9C43-941D-9EEEACB909E3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204804" name="Rectangle 4"/>
          <p:cNvSpPr>
            <a:spLocks noChangeArrowheads="1"/>
          </p:cNvSpPr>
          <p:nvPr/>
        </p:nvSpPr>
        <p:spPr bwMode="auto">
          <a:xfrm>
            <a:off x="611188" y="1484313"/>
            <a:ext cx="7993062" cy="893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rgbClr val="FF0000"/>
              </a:buClr>
              <a:buFont typeface="Wingdings" charset="0"/>
              <a:buChar char="l"/>
            </a:pP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可设该数列的解为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:</a:t>
            </a:r>
          </a:p>
        </p:txBody>
      </p:sp>
      <p:sp>
        <p:nvSpPr>
          <p:cNvPr id="204806" name="Rectangle 6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4805" name="Object 5"/>
          <p:cNvGraphicFramePr>
            <a:graphicFrameLocks noChangeAspect="1"/>
          </p:cNvGraphicFramePr>
          <p:nvPr/>
        </p:nvGraphicFramePr>
        <p:xfrm>
          <a:off x="1619250" y="254000"/>
          <a:ext cx="4608513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87" name="公式" r:id="rId3" imgW="1701800" imgH="431800" progId="Equation.3">
                  <p:embed/>
                </p:oleObj>
              </mc:Choice>
              <mc:Fallback>
                <p:oleObj name="公式" r:id="rId3" imgW="17018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54000"/>
                        <a:ext cx="4608513" cy="1158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07" name="Object 7"/>
          <p:cNvGraphicFramePr>
            <a:graphicFrameLocks noChangeAspect="1"/>
          </p:cNvGraphicFramePr>
          <p:nvPr/>
        </p:nvGraphicFramePr>
        <p:xfrm>
          <a:off x="1476375" y="2276475"/>
          <a:ext cx="5473700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88" name="公式" r:id="rId5" imgW="2044700" imgH="533400" progId="Equation.3">
                  <p:embed/>
                </p:oleObj>
              </mc:Choice>
              <mc:Fallback>
                <p:oleObj name="公式" r:id="rId5" imgW="2044700" imgH="533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276475"/>
                        <a:ext cx="5473700" cy="1425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10" name="Rectangle 10"/>
          <p:cNvSpPr>
            <a:spLocks noGrp="1" noChangeArrowheads="1"/>
          </p:cNvSpPr>
          <p:nvPr>
            <p:ph type="body" sz="half" idx="1"/>
          </p:nvPr>
        </p:nvSpPr>
        <p:spPr>
          <a:xfrm>
            <a:off x="827088" y="3716338"/>
            <a:ext cx="8147050" cy="820737"/>
          </a:xfrm>
          <a:noFill/>
          <a:ln/>
        </p:spPr>
        <p:txBody>
          <a:bodyPr/>
          <a:lstStyle/>
          <a:p>
            <a:pPr>
              <a:buClr>
                <a:srgbClr val="FF0000"/>
              </a:buClr>
              <a:buFont typeface="Wingdings" charset="0"/>
              <a:buChar char="l"/>
            </a:pP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</a:rPr>
              <a:t> 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</a:rPr>
              <a:t>由边界条件得到方程组</a:t>
            </a:r>
          </a:p>
        </p:txBody>
      </p:sp>
      <p:graphicFrame>
        <p:nvGraphicFramePr>
          <p:cNvPr id="204811" name="Object 11"/>
          <p:cNvGraphicFramePr>
            <a:graphicFrameLocks noGrp="1" noChangeAspect="1"/>
          </p:cNvGraphicFramePr>
          <p:nvPr>
            <p:ph sz="half" idx="2"/>
          </p:nvPr>
        </p:nvGraphicFramePr>
        <p:xfrm>
          <a:off x="1835150" y="4365625"/>
          <a:ext cx="5472113" cy="202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89" name="公式" r:id="rId7" imgW="1917700" imgH="711200" progId="Equation.3">
                  <p:embed/>
                </p:oleObj>
              </mc:Choice>
              <mc:Fallback>
                <p:oleObj name="公式" r:id="rId7" imgW="19177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365625"/>
                        <a:ext cx="5472113" cy="202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7655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48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48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04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500"/>
                                        <p:tgtEl>
                                          <p:spTgt spid="204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4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2048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48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48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04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4" grpId="0"/>
      <p:bldP spid="204810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6EB35-DB22-384F-853D-AF2EE813B30C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205828" name="Rectangle 4"/>
          <p:cNvSpPr>
            <a:spLocks noChangeArrowheads="1"/>
          </p:cNvSpPr>
          <p:nvPr/>
        </p:nvSpPr>
        <p:spPr bwMode="auto">
          <a:xfrm>
            <a:off x="519113" y="476250"/>
            <a:ext cx="8229600" cy="89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Wingdings" charset="0"/>
              <a:buChar char="l"/>
            </a:pP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解这个方程组得到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:</a:t>
            </a:r>
            <a:r>
              <a:rPr lang="en-US" altLang="zh-CN" b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 </a:t>
            </a:r>
          </a:p>
        </p:txBody>
      </p:sp>
      <p:sp>
        <p:nvSpPr>
          <p:cNvPr id="205830" name="Rectangle 6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832" name="Rectangle 8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5831" name="Object 7"/>
          <p:cNvGraphicFramePr>
            <a:graphicFrameLocks noChangeAspect="1"/>
          </p:cNvGraphicFramePr>
          <p:nvPr/>
        </p:nvGraphicFramePr>
        <p:xfrm>
          <a:off x="900113" y="1125538"/>
          <a:ext cx="5903912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44" name="公式" r:id="rId3" imgW="2362200" imgH="457200" progId="Equation.3">
                  <p:embed/>
                </p:oleObj>
              </mc:Choice>
              <mc:Fallback>
                <p:oleObj name="公式" r:id="rId3" imgW="2362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125538"/>
                        <a:ext cx="5903912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34" name="Rectangle 10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320925"/>
            <a:ext cx="8291513" cy="820738"/>
          </a:xfrm>
          <a:noFill/>
          <a:ln/>
        </p:spPr>
        <p:txBody>
          <a:bodyPr/>
          <a:lstStyle/>
          <a:p>
            <a:pPr>
              <a:buClr>
                <a:srgbClr val="FF0000"/>
              </a:buClr>
              <a:buFont typeface="Wingdings" charset="0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</a:rPr>
              <a:t>所以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</a:rPr>
              <a:t>该递归数列的解为</a:t>
            </a:r>
          </a:p>
        </p:txBody>
      </p:sp>
      <p:graphicFrame>
        <p:nvGraphicFramePr>
          <p:cNvPr id="205835" name="Object 11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042988" y="2924175"/>
          <a:ext cx="6553200" cy="138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45" name="公式" r:id="rId5" imgW="2527300" imgH="533400" progId="Equation.3">
                  <p:embed/>
                </p:oleObj>
              </mc:Choice>
              <mc:Fallback>
                <p:oleObj name="公式" r:id="rId5" imgW="2527300" imgH="533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924175"/>
                        <a:ext cx="6553200" cy="138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38" name="Rectangle 14"/>
          <p:cNvSpPr>
            <a:spLocks noChangeArrowheads="1"/>
          </p:cNvSpPr>
          <p:nvPr/>
        </p:nvSpPr>
        <p:spPr bwMode="auto">
          <a:xfrm>
            <a:off x="539750" y="4437063"/>
            <a:ext cx="822960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例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4.2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 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求解递归关系</a:t>
            </a:r>
          </a:p>
        </p:txBody>
      </p:sp>
      <p:graphicFrame>
        <p:nvGraphicFramePr>
          <p:cNvPr id="205839" name="Object 1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971550" y="5194300"/>
          <a:ext cx="554355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46" name="公式" r:id="rId7" imgW="1854200" imgH="228600" progId="Equation.3">
                  <p:embed/>
                </p:oleObj>
              </mc:Choice>
              <mc:Fallback>
                <p:oleObj name="公式" r:id="rId7" imgW="1854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194300"/>
                        <a:ext cx="5543550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42" name="Object 18"/>
          <p:cNvGraphicFramePr>
            <a:graphicFrameLocks noChangeAspect="1"/>
          </p:cNvGraphicFramePr>
          <p:nvPr/>
        </p:nvGraphicFramePr>
        <p:xfrm>
          <a:off x="971550" y="5876925"/>
          <a:ext cx="6408738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47" name="公式" r:id="rId9" imgW="2247900" imgH="228600" progId="Equation.3">
                  <p:embed/>
                </p:oleObj>
              </mc:Choice>
              <mc:Fallback>
                <p:oleObj name="公式" r:id="rId9" imgW="2247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876925"/>
                        <a:ext cx="6408738" cy="650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3315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05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58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8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1000"/>
                                        <p:tgtEl>
                                          <p:spTgt spid="205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58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58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5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58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58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05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58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58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05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58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58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0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8" grpId="0"/>
      <p:bldP spid="205834" grpId="0" build="p"/>
      <p:bldP spid="20583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C740-672A-6446-AEFE-69B86942FFF3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519113"/>
            <a:ext cx="8362950" cy="7493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解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该递归关系所对应的特征方程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:</a:t>
            </a:r>
          </a:p>
        </p:txBody>
      </p:sp>
      <p:sp>
        <p:nvSpPr>
          <p:cNvPr id="207877" name="Rectangle 5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7876" name="Object 4"/>
          <p:cNvGraphicFramePr>
            <a:graphicFrameLocks noChangeAspect="1"/>
          </p:cNvGraphicFramePr>
          <p:nvPr/>
        </p:nvGraphicFramePr>
        <p:xfrm>
          <a:off x="1692275" y="1052513"/>
          <a:ext cx="4176713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168" name="公式" r:id="rId3" imgW="1282700" imgH="203200" progId="Equation.3">
                  <p:embed/>
                </p:oleObj>
              </mc:Choice>
              <mc:Fallback>
                <p:oleObj name="公式" r:id="rId3" imgW="12827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052513"/>
                        <a:ext cx="4176713" cy="649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878" name="Rectangle 6"/>
          <p:cNvSpPr>
            <a:spLocks noChangeArrowheads="1"/>
          </p:cNvSpPr>
          <p:nvPr/>
        </p:nvSpPr>
        <p:spPr bwMode="auto">
          <a:xfrm>
            <a:off x="5795963" y="1700213"/>
            <a:ext cx="287972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设递归关系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:</a:t>
            </a:r>
            <a:endParaRPr lang="en-US" altLang="zh-CN" b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</a:endParaRPr>
          </a:p>
        </p:txBody>
      </p:sp>
      <p:sp>
        <p:nvSpPr>
          <p:cNvPr id="207879" name="Rectangle 7"/>
          <p:cNvSpPr>
            <a:spLocks noChangeArrowheads="1"/>
          </p:cNvSpPr>
          <p:nvPr/>
        </p:nvSpPr>
        <p:spPr bwMode="auto">
          <a:xfrm>
            <a:off x="323850" y="1744663"/>
            <a:ext cx="1871663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特征根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:</a:t>
            </a:r>
            <a:endParaRPr lang="en-US" altLang="zh-CN" b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</a:endParaRPr>
          </a:p>
        </p:txBody>
      </p:sp>
      <p:sp>
        <p:nvSpPr>
          <p:cNvPr id="207881" name="Rectangle 9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7880" name="Object 8"/>
          <p:cNvGraphicFramePr>
            <a:graphicFrameLocks noChangeAspect="1"/>
          </p:cNvGraphicFramePr>
          <p:nvPr/>
        </p:nvGraphicFramePr>
        <p:xfrm>
          <a:off x="2051050" y="1793875"/>
          <a:ext cx="3889375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169" name="公式" r:id="rId5" imgW="1422400" imgH="228600" progId="Equation.3">
                  <p:embed/>
                </p:oleObj>
              </mc:Choice>
              <mc:Fallback>
                <p:oleObj name="公式" r:id="rId5" imgW="1422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1793875"/>
                        <a:ext cx="3889375" cy="627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883" name="Rectangle 11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7882" name="Object 10"/>
          <p:cNvGraphicFramePr>
            <a:graphicFrameLocks noChangeAspect="1"/>
          </p:cNvGraphicFramePr>
          <p:nvPr/>
        </p:nvGraphicFramePr>
        <p:xfrm>
          <a:off x="1908175" y="2492375"/>
          <a:ext cx="4789488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170" name="公式" r:id="rId7" imgW="1688760" imgH="241200" progId="Equation.3">
                  <p:embed/>
                </p:oleObj>
              </mc:Choice>
              <mc:Fallback>
                <p:oleObj name="公式" r:id="rId7" imgW="16887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492375"/>
                        <a:ext cx="4789488" cy="674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884" name="Rectangle 12"/>
          <p:cNvSpPr>
            <a:spLocks noChangeArrowheads="1"/>
          </p:cNvSpPr>
          <p:nvPr/>
        </p:nvSpPr>
        <p:spPr bwMode="auto">
          <a:xfrm>
            <a:off x="323850" y="3213100"/>
            <a:ext cx="8496300" cy="151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由边界条件确定常数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c</a:t>
            </a:r>
            <a:r>
              <a:rPr lang="en-US" altLang="zh-CN" baseline="-2500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1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,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c</a:t>
            </a:r>
            <a:r>
              <a:rPr lang="en-US" altLang="zh-CN" baseline="-2500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2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,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c</a:t>
            </a:r>
            <a:r>
              <a:rPr lang="en-US" altLang="zh-CN" baseline="-2500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3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.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 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需要解下列</a:t>
            </a:r>
            <a:endParaRPr lang="en-US" altLang="zh-CN"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pPr marL="342900" indent="-342900">
              <a:spcBef>
                <a:spcPct val="20000"/>
              </a:spcBef>
            </a:pP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线性方程组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:</a:t>
            </a:r>
          </a:p>
        </p:txBody>
      </p:sp>
      <p:graphicFrame>
        <p:nvGraphicFramePr>
          <p:cNvPr id="207885" name="Object 13"/>
          <p:cNvGraphicFramePr>
            <a:graphicFrameLocks noGrp="1" noChangeAspect="1"/>
          </p:cNvGraphicFramePr>
          <p:nvPr>
            <p:ph sz="half" idx="2"/>
          </p:nvPr>
        </p:nvGraphicFramePr>
        <p:xfrm>
          <a:off x="2987675" y="4076700"/>
          <a:ext cx="3600450" cy="231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171" name="公式" r:id="rId9" imgW="1104840" imgH="711000" progId="Equation.3">
                  <p:embed/>
                </p:oleObj>
              </mc:Choice>
              <mc:Fallback>
                <p:oleObj name="公式" r:id="rId9" imgW="110484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4076700"/>
                        <a:ext cx="3600450" cy="231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2032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78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78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7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207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78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78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207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78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78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7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207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78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78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7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5" grpId="0" build="p"/>
      <p:bldP spid="207878" grpId="0"/>
      <p:bldP spid="207879" grpId="0"/>
      <p:bldP spid="20788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56903-9761-CA42-833F-D5B06A0C8A9A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20890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890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8902" name="Object 6"/>
          <p:cNvGraphicFramePr>
            <a:graphicFrameLocks noChangeAspect="1"/>
          </p:cNvGraphicFramePr>
          <p:nvPr/>
        </p:nvGraphicFramePr>
        <p:xfrm>
          <a:off x="2700338" y="223838"/>
          <a:ext cx="4895850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128" name="公式" r:id="rId3" imgW="1586811" imgH="406224" progId="Equation.3">
                  <p:embed/>
                </p:oleObj>
              </mc:Choice>
              <mc:Fallback>
                <p:oleObj name="公式" r:id="rId3" imgW="1586811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223838"/>
                        <a:ext cx="4895850" cy="1260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905" name="Rectangle 9"/>
          <p:cNvSpPr>
            <a:spLocks noChangeArrowheads="1"/>
          </p:cNvSpPr>
          <p:nvPr/>
        </p:nvSpPr>
        <p:spPr bwMode="auto">
          <a:xfrm>
            <a:off x="900113" y="3860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8904" name="Object 8"/>
          <p:cNvGraphicFramePr>
            <a:graphicFrameLocks noChangeAspect="1"/>
          </p:cNvGraphicFramePr>
          <p:nvPr/>
        </p:nvGraphicFramePr>
        <p:xfrm>
          <a:off x="2700338" y="1317625"/>
          <a:ext cx="4103687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129" name="公式" r:id="rId5" imgW="1523339" imgH="406224" progId="Equation.3">
                  <p:embed/>
                </p:oleObj>
              </mc:Choice>
              <mc:Fallback>
                <p:oleObj name="公式" r:id="rId5" imgW="1523339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1317625"/>
                        <a:ext cx="4103687" cy="1103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906" name="Rectangle 10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549275"/>
            <a:ext cx="2376488" cy="7493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</a:rPr>
              <a:t>解之可得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</a:rPr>
              <a:t>:</a:t>
            </a:r>
          </a:p>
        </p:txBody>
      </p:sp>
      <p:sp>
        <p:nvSpPr>
          <p:cNvPr id="208907" name="Rectangle 11"/>
          <p:cNvSpPr>
            <a:spLocks noChangeArrowheads="1"/>
          </p:cNvSpPr>
          <p:nvPr/>
        </p:nvSpPr>
        <p:spPr bwMode="auto">
          <a:xfrm>
            <a:off x="323850" y="1484313"/>
            <a:ext cx="2376488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通解为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:</a:t>
            </a:r>
          </a:p>
        </p:txBody>
      </p:sp>
      <p:sp>
        <p:nvSpPr>
          <p:cNvPr id="208908" name="Rectangle 12"/>
          <p:cNvSpPr>
            <a:spLocks noChangeArrowheads="1"/>
          </p:cNvSpPr>
          <p:nvPr/>
        </p:nvSpPr>
        <p:spPr bwMode="auto">
          <a:xfrm>
            <a:off x="374650" y="2492375"/>
            <a:ext cx="8229600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例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4.3</a:t>
            </a: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在信道上传输仅用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3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个字母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a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, 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b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, 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c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组成并且长度为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的词</a:t>
            </a: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. 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规定连续出现两个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a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的词不能传输</a:t>
            </a: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. 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试确定这个信道允许传输的词的个数</a:t>
            </a: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. 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解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令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h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(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)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为允许传输长度为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的词总数</a:t>
            </a: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, 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=1,2</a:t>
            </a:r>
            <a:r>
              <a:rPr lang="en-US" altLang="zh-CN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,</a:t>
            </a:r>
            <a:r>
              <a:rPr lang="en-US" altLang="zh-CN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sym typeface="Symbol" charset="0"/>
              </a:rPr>
              <a:t>…</a:t>
            </a:r>
            <a:r>
              <a:rPr lang="en-US" altLang="zh-CN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.</a:t>
            </a:r>
            <a:r>
              <a:rPr lang="en-US" altLang="zh-CN" dirty="0" smtClean="0">
                <a:effectLst>
                  <a:outerShdw blurRad="38100" dist="38100" dir="2700000" algn="tl">
                    <a:srgbClr val="DDDDDD"/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直接计算知</a:t>
            </a: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, 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h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(1)=3, 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h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(2)=8.</a:t>
            </a:r>
          </a:p>
        </p:txBody>
      </p:sp>
    </p:spTree>
    <p:extLst>
      <p:ext uri="{BB962C8B-B14F-4D97-AF65-F5344CB8AC3E}">
        <p14:creationId xmlns:p14="http://schemas.microsoft.com/office/powerpoint/2010/main" val="329094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08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89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89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8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89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89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8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89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89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8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208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2089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06" grpId="0" build="p"/>
      <p:bldP spid="208907" grpId="0"/>
      <p:bldP spid="208908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983C3-EC9A-1544-BD5F-086DCB0B0E17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476250"/>
            <a:ext cx="8218487" cy="2376488"/>
          </a:xfrm>
        </p:spPr>
        <p:txBody>
          <a:bodyPr/>
          <a:lstStyle/>
          <a:p>
            <a:pPr>
              <a:buClr>
                <a:srgbClr val="FF0000"/>
              </a:buClr>
              <a:buFont typeface="Wingdings" charset="0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设</a:t>
            </a:r>
            <a:r>
              <a:rPr lang="en-US" altLang="zh-CN" sz="36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</a:t>
            </a:r>
            <a:r>
              <a:rPr lang="en-US" altLang="zh-CN" sz="3600" dirty="0">
                <a:solidFill>
                  <a:srgbClr val="333399"/>
                </a:solidFill>
              </a:rPr>
              <a:t>≥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3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第一个字母是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b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或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c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的词数均为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h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-1);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第一个字母是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a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的词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第二个字母必须是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b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或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c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这种词的数目为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2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h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-2).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故有以下递归关系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:</a:t>
            </a:r>
          </a:p>
        </p:txBody>
      </p:sp>
      <p:graphicFrame>
        <p:nvGraphicFramePr>
          <p:cNvPr id="209924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900113" y="2924175"/>
          <a:ext cx="6985000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152" name="公式" r:id="rId3" imgW="2425680" imgH="203040" progId="Equation.3">
                  <p:embed/>
                </p:oleObj>
              </mc:Choice>
              <mc:Fallback>
                <p:oleObj name="公式" r:id="rId3" imgW="24256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924175"/>
                        <a:ext cx="6985000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9927" name="Rectangle 7"/>
          <p:cNvSpPr>
            <a:spLocks noChangeArrowheads="1"/>
          </p:cNvSpPr>
          <p:nvPr/>
        </p:nvSpPr>
        <p:spPr bwMode="auto">
          <a:xfrm>
            <a:off x="323850" y="3644900"/>
            <a:ext cx="8229600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Wingdings" charset="0"/>
              <a:buNone/>
            </a:pP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    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且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h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(1)=3,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h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(2)=8.</a:t>
            </a: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Wingdings" charset="0"/>
              <a:buChar char="l"/>
            </a:pP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 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该递归关系的特征方程为</a:t>
            </a:r>
          </a:p>
        </p:txBody>
      </p:sp>
      <p:graphicFrame>
        <p:nvGraphicFramePr>
          <p:cNvPr id="209928" name="Object 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700338" y="5013325"/>
          <a:ext cx="3097212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153" name="公式" r:id="rId5" imgW="977476" imgH="203112" progId="Equation.3">
                  <p:embed/>
                </p:oleObj>
              </mc:Choice>
              <mc:Fallback>
                <p:oleObj name="公式" r:id="rId5" imgW="977476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5013325"/>
                        <a:ext cx="3097212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366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0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9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99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99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99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99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99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099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99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99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9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3" grpId="0" build="p"/>
      <p:bldP spid="20992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4424E-45AA-9C4A-9346-0218F43B9471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210949" name="Rectangle 5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0950" name="Rectangle 6"/>
          <p:cNvSpPr>
            <a:spLocks noChangeArrowheads="1"/>
          </p:cNvSpPr>
          <p:nvPr/>
        </p:nvSpPr>
        <p:spPr bwMode="auto">
          <a:xfrm>
            <a:off x="468313" y="333375"/>
            <a:ext cx="8229600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Wingdings" charset="0"/>
              <a:buChar char="l"/>
            </a:pP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 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其特征根为：</a:t>
            </a:r>
          </a:p>
        </p:txBody>
      </p:sp>
      <p:sp>
        <p:nvSpPr>
          <p:cNvPr id="210951" name="Rectangle 7"/>
          <p:cNvSpPr>
            <a:spLocks noChangeArrowheads="1"/>
          </p:cNvSpPr>
          <p:nvPr/>
        </p:nvSpPr>
        <p:spPr bwMode="auto">
          <a:xfrm>
            <a:off x="519113" y="1052513"/>
            <a:ext cx="8229600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Wingdings" charset="0"/>
              <a:buChar char="l"/>
            </a:pP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 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故一般解为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:</a:t>
            </a:r>
          </a:p>
        </p:txBody>
      </p:sp>
      <p:sp>
        <p:nvSpPr>
          <p:cNvPr id="210953" name="Rectangle 9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095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10954" name="Object 10"/>
          <p:cNvGraphicFramePr>
            <a:graphicFrameLocks noChangeAspect="1"/>
          </p:cNvGraphicFramePr>
          <p:nvPr/>
        </p:nvGraphicFramePr>
        <p:xfrm>
          <a:off x="3708400" y="230188"/>
          <a:ext cx="4679950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273" name="公式" r:id="rId3" imgW="1485900" imgH="241300" progId="Equation.3">
                  <p:embed/>
                </p:oleObj>
              </mc:Choice>
              <mc:Fallback>
                <p:oleObj name="公式" r:id="rId3" imgW="14859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230188"/>
                        <a:ext cx="4679950" cy="750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957" name="Rectangle 13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10956" name="Object 12"/>
          <p:cNvGraphicFramePr>
            <a:graphicFrameLocks noChangeAspect="1"/>
          </p:cNvGraphicFramePr>
          <p:nvPr/>
        </p:nvGraphicFramePr>
        <p:xfrm>
          <a:off x="900113" y="1628775"/>
          <a:ext cx="7993062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274" name="公式" r:id="rId5" imgW="2705100" imgH="241300" progId="Equation.3">
                  <p:embed/>
                </p:oleObj>
              </mc:Choice>
              <mc:Fallback>
                <p:oleObj name="公式" r:id="rId5" imgW="27051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628775"/>
                        <a:ext cx="7993062" cy="703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959" name="Rectangle 1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420938"/>
            <a:ext cx="8147050" cy="892175"/>
          </a:xfrm>
          <a:noFill/>
          <a:ln/>
        </p:spPr>
        <p:txBody>
          <a:bodyPr/>
          <a:lstStyle/>
          <a:p>
            <a:pPr>
              <a:buClr>
                <a:srgbClr val="FF0000"/>
              </a:buClr>
              <a:buFont typeface="Wingdings" charset="0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由边界条件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h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(1)=3, 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h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(2)=8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解方程组：</a:t>
            </a:r>
          </a:p>
        </p:txBody>
      </p:sp>
      <p:graphicFrame>
        <p:nvGraphicFramePr>
          <p:cNvPr id="210960" name="Object 1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112838" y="3016250"/>
          <a:ext cx="4754562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275" name="公式" r:id="rId7" imgW="1892160" imgH="507960" progId="Equation.3">
                  <p:embed/>
                </p:oleObj>
              </mc:Choice>
              <mc:Fallback>
                <p:oleObj name="公式" r:id="rId7" imgW="189216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2838" y="3016250"/>
                        <a:ext cx="4754562" cy="127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63" name="Object 1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116013" y="4221163"/>
          <a:ext cx="4319587" cy="113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276" name="公式" r:id="rId9" imgW="1739900" imgH="457200" progId="Equation.3">
                  <p:embed/>
                </p:oleObj>
              </mc:Choice>
              <mc:Fallback>
                <p:oleObj name="公式" r:id="rId9" imgW="17399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221163"/>
                        <a:ext cx="4319587" cy="1135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66" name="Object 22"/>
          <p:cNvGraphicFramePr>
            <a:graphicFrameLocks noChangeAspect="1"/>
          </p:cNvGraphicFramePr>
          <p:nvPr/>
        </p:nvGraphicFramePr>
        <p:xfrm>
          <a:off x="539750" y="5319713"/>
          <a:ext cx="8064500" cy="1277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277" name="公式" r:id="rId11" imgW="2882900" imgH="457200" progId="Equation.3">
                  <p:embed/>
                </p:oleObj>
              </mc:Choice>
              <mc:Fallback>
                <p:oleObj name="公式" r:id="rId11" imgW="28829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319713"/>
                        <a:ext cx="8064500" cy="1277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3335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210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09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09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0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210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09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09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10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2109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09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09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10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09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09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1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09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109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1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50" grpId="0"/>
      <p:bldP spid="210951" grpId="0"/>
      <p:bldP spid="21095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0354-F5F0-5448-B0FC-574971F5BD75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549275"/>
            <a:ext cx="8229600" cy="2879725"/>
          </a:xfrm>
        </p:spPr>
        <p:txBody>
          <a:bodyPr/>
          <a:lstStyle/>
          <a:p>
            <a:pPr marL="812800" indent="-812800">
              <a:buFontTx/>
              <a:buNone/>
            </a:pP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2. </a:t>
            </a: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特征根有重根的情况</a:t>
            </a:r>
            <a:endParaRPr lang="en-US" altLang="zh-CN" sz="3600" b="1">
              <a:solidFill>
                <a:srgbClr val="FF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  <a:p>
            <a:pPr marL="812800" indent="-812800">
              <a:buFontTx/>
              <a:buNone/>
            </a:pP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   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对于这种情况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我们只通过例题说明求</a:t>
            </a:r>
            <a:endParaRPr lang="en-US" altLang="zh-CN" sz="3600" b="1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  <a:p>
            <a:pPr marL="812800" indent="-812800">
              <a:buFontTx/>
              <a:buNone/>
            </a:pP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解方法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最后给出一般结论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不详细推导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 </a:t>
            </a:r>
          </a:p>
          <a:p>
            <a:pPr marL="812800" indent="-812800">
              <a:buFontTx/>
              <a:buNone/>
            </a:pP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例</a:t>
            </a: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4.4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 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求解递归关系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:</a:t>
            </a:r>
          </a:p>
        </p:txBody>
      </p:sp>
      <p:sp>
        <p:nvSpPr>
          <p:cNvPr id="212996" name="Rectangle 4"/>
          <p:cNvSpPr>
            <a:spLocks noChangeArrowheads="1"/>
          </p:cNvSpPr>
          <p:nvPr/>
        </p:nvSpPr>
        <p:spPr bwMode="auto">
          <a:xfrm>
            <a:off x="323850" y="3933825"/>
            <a:ext cx="822960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812800" indent="-812800">
              <a:spcBef>
                <a:spcPct val="20000"/>
              </a:spcBef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解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 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特征方程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:</a:t>
            </a:r>
          </a:p>
        </p:txBody>
      </p:sp>
      <p:sp>
        <p:nvSpPr>
          <p:cNvPr id="21299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12997" name="Object 5"/>
          <p:cNvGraphicFramePr>
            <a:graphicFrameLocks noChangeAspect="1"/>
          </p:cNvGraphicFramePr>
          <p:nvPr/>
        </p:nvGraphicFramePr>
        <p:xfrm>
          <a:off x="1042988" y="3141663"/>
          <a:ext cx="698500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198" name="公式" r:id="rId3" imgW="2273300" imgH="228600" progId="Equation.3">
                  <p:embed/>
                </p:oleObj>
              </mc:Choice>
              <mc:Fallback>
                <p:oleObj name="公式" r:id="rId3" imgW="2273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141663"/>
                        <a:ext cx="6985000" cy="701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2999" name="Rectangle 7"/>
          <p:cNvSpPr>
            <a:spLocks noChangeArrowheads="1"/>
          </p:cNvSpPr>
          <p:nvPr/>
        </p:nvSpPr>
        <p:spPr bwMode="auto">
          <a:xfrm>
            <a:off x="468313" y="4770438"/>
            <a:ext cx="8229600" cy="161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812800" indent="-812800">
              <a:spcBef>
                <a:spcPct val="20000"/>
              </a:spcBef>
            </a:pP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可见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 3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是二重特征根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. 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此时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, 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除了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H</a:t>
            </a:r>
            <a:r>
              <a:rPr lang="en-US" altLang="zh-CN" i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=3</a:t>
            </a:r>
            <a:r>
              <a:rPr lang="en-US" altLang="zh-CN" i="1" baseline="3000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这</a:t>
            </a:r>
            <a:endParaRPr lang="en-US" altLang="zh-CN"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pPr marL="812800" indent="-812800">
              <a:spcBef>
                <a:spcPct val="20000"/>
              </a:spcBef>
            </a:pP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个解之外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, 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还有一个解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: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H</a:t>
            </a:r>
            <a:r>
              <a:rPr lang="en-US" altLang="zh-CN" i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=n3</a:t>
            </a:r>
            <a:r>
              <a:rPr lang="en-US" altLang="zh-CN" i="1" baseline="3000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.</a:t>
            </a:r>
          </a:p>
        </p:txBody>
      </p:sp>
      <p:sp>
        <p:nvSpPr>
          <p:cNvPr id="213001" name="Rectangle 9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13000" name="Object 8"/>
          <p:cNvGraphicFramePr>
            <a:graphicFrameLocks noChangeAspect="1"/>
          </p:cNvGraphicFramePr>
          <p:nvPr/>
        </p:nvGraphicFramePr>
        <p:xfrm>
          <a:off x="3221038" y="3917950"/>
          <a:ext cx="4645025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199" name="公式" r:id="rId5" imgW="1600200" imgH="228600" progId="Equation.3">
                  <p:embed/>
                </p:oleObj>
              </mc:Choice>
              <mc:Fallback>
                <p:oleObj name="公式" r:id="rId5" imgW="1600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1038" y="3917950"/>
                        <a:ext cx="4645025" cy="663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0265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29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29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1000"/>
                                        <p:tgtEl>
                                          <p:spTgt spid="212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213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212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5" grpId="0" build="p"/>
      <p:bldP spid="212996" grpId="0"/>
      <p:bldP spid="21299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CC4D3-95D4-7246-B685-E6146DF3BBFC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476250"/>
            <a:ext cx="8229600" cy="676275"/>
          </a:xfrm>
        </p:spPr>
        <p:txBody>
          <a:bodyPr/>
          <a:lstStyle/>
          <a:p>
            <a:pPr>
              <a:buClr>
                <a:srgbClr val="FF0000"/>
              </a:buClr>
              <a:buFont typeface="Wingdings" charset="0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</a:rPr>
              <a:t>一般解可设为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</a:rPr>
              <a:t>:</a:t>
            </a:r>
          </a:p>
        </p:txBody>
      </p:sp>
      <p:sp>
        <p:nvSpPr>
          <p:cNvPr id="214020" name="Rectangle 4"/>
          <p:cNvSpPr>
            <a:spLocks noChangeArrowheads="1"/>
          </p:cNvSpPr>
          <p:nvPr/>
        </p:nvSpPr>
        <p:spPr bwMode="auto">
          <a:xfrm>
            <a:off x="519113" y="1989138"/>
            <a:ext cx="8229600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Wingdings" charset="0"/>
              <a:buChar char="l"/>
            </a:pP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 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利用边界条件得到线性方程组并求解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:</a:t>
            </a:r>
          </a:p>
        </p:txBody>
      </p:sp>
      <p:sp>
        <p:nvSpPr>
          <p:cNvPr id="214023" name="Rectangle 7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14022" name="Object 6"/>
          <p:cNvGraphicFramePr>
            <a:graphicFrameLocks noChangeAspect="1"/>
          </p:cNvGraphicFramePr>
          <p:nvPr/>
        </p:nvGraphicFramePr>
        <p:xfrm>
          <a:off x="1979613" y="1125538"/>
          <a:ext cx="3960812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288" name="公式" r:id="rId3" imgW="1168200" imgH="241200" progId="Equation.3">
                  <p:embed/>
                </p:oleObj>
              </mc:Choice>
              <mc:Fallback>
                <p:oleObj name="公式" r:id="rId3" imgW="11682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125538"/>
                        <a:ext cx="3960812" cy="804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4025" name="Rectangle 9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14024" name="Object 8"/>
          <p:cNvGraphicFramePr>
            <a:graphicFrameLocks noChangeAspect="1"/>
          </p:cNvGraphicFramePr>
          <p:nvPr/>
        </p:nvGraphicFramePr>
        <p:xfrm>
          <a:off x="900113" y="2781300"/>
          <a:ext cx="2879725" cy="14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289" name="公式" r:id="rId5" imgW="914400" imgH="469900" progId="Equation.3">
                  <p:embed/>
                </p:oleObj>
              </mc:Choice>
              <mc:Fallback>
                <p:oleObj name="公式" r:id="rId5" imgW="9144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781300"/>
                        <a:ext cx="2879725" cy="1470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402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14026" name="Object 10"/>
          <p:cNvGraphicFramePr>
            <a:graphicFrameLocks noChangeAspect="1"/>
          </p:cNvGraphicFramePr>
          <p:nvPr/>
        </p:nvGraphicFramePr>
        <p:xfrm>
          <a:off x="4500563" y="2708275"/>
          <a:ext cx="3527425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290" name="公式" r:id="rId7" imgW="1015920" imgH="406080" progId="Equation.3">
                  <p:embed/>
                </p:oleObj>
              </mc:Choice>
              <mc:Fallback>
                <p:oleObj name="公式" r:id="rId7" imgW="101592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2708275"/>
                        <a:ext cx="3527425" cy="142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4029" name="Rectangle 13"/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14028" name="Object 12"/>
          <p:cNvGraphicFramePr>
            <a:graphicFrameLocks noChangeAspect="1"/>
          </p:cNvGraphicFramePr>
          <p:nvPr/>
        </p:nvGraphicFramePr>
        <p:xfrm>
          <a:off x="539750" y="4452938"/>
          <a:ext cx="7632700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291" name="公式" r:id="rId9" imgW="2311200" imgH="406080" progId="Equation.3">
                  <p:embed/>
                </p:oleObj>
              </mc:Choice>
              <mc:Fallback>
                <p:oleObj name="公式" r:id="rId9" imgW="231120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452938"/>
                        <a:ext cx="7632700" cy="1352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8916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14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14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14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14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214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19" grpId="0" build="p"/>
      <p:bldP spid="21402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F34A-7019-1148-9249-F3A29C5E4DA5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404813"/>
            <a:ext cx="8229600" cy="8636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定理</a:t>
            </a: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4.2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 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设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q</a:t>
            </a:r>
            <a:r>
              <a:rPr lang="en-US" altLang="zh-CN" sz="3600" b="1" i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1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,q</a:t>
            </a:r>
            <a:r>
              <a:rPr lang="en-US" altLang="zh-CN" sz="3600" b="1" i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2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,…,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q</a:t>
            </a:r>
            <a:r>
              <a:rPr lang="en-US" altLang="zh-CN" sz="3600" b="1" i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t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是递归关系</a:t>
            </a:r>
          </a:p>
        </p:txBody>
      </p:sp>
      <p:sp>
        <p:nvSpPr>
          <p:cNvPr id="215044" name="Rectangle 4"/>
          <p:cNvSpPr>
            <a:spLocks noChangeArrowheads="1"/>
          </p:cNvSpPr>
          <p:nvPr/>
        </p:nvSpPr>
        <p:spPr bwMode="auto">
          <a:xfrm>
            <a:off x="250825" y="2420938"/>
            <a:ext cx="8229600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</a:pP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  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全部不同特根</a:t>
            </a: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, 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q</a:t>
            </a:r>
            <a:r>
              <a:rPr lang="en-US" altLang="zh-CN" i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i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的重数为</a:t>
            </a:r>
            <a:r>
              <a:rPr lang="en-US" altLang="zh-CN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e</a:t>
            </a:r>
            <a:r>
              <a:rPr lang="en-US" altLang="zh-CN" i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i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(</a:t>
            </a:r>
            <a:r>
              <a:rPr lang="en-US" altLang="zh-CN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i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=1,2</a:t>
            </a:r>
            <a:r>
              <a:rPr lang="en-US" altLang="zh-CN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,</a:t>
            </a:r>
            <a:r>
              <a:rPr lang="en-US" altLang="zh-CN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sym typeface="Symbol" charset="0"/>
              </a:rPr>
              <a:t>…</a:t>
            </a:r>
            <a:r>
              <a:rPr lang="en-US" altLang="zh-CN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,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t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),</a:t>
            </a: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则该递归关系对应于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q</a:t>
            </a:r>
            <a:r>
              <a:rPr lang="en-US" altLang="zh-CN" i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i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部分的一般解是</a:t>
            </a: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:</a:t>
            </a:r>
          </a:p>
        </p:txBody>
      </p:sp>
      <p:sp>
        <p:nvSpPr>
          <p:cNvPr id="21504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15045" name="Object 5"/>
          <p:cNvGraphicFramePr>
            <a:graphicFrameLocks noChangeAspect="1"/>
          </p:cNvGraphicFramePr>
          <p:nvPr/>
        </p:nvGraphicFramePr>
        <p:xfrm>
          <a:off x="755650" y="1052513"/>
          <a:ext cx="6985000" cy="1395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282" name="公式" r:id="rId3" imgW="2323800" imgH="457200" progId="Equation.3">
                  <p:embed/>
                </p:oleObj>
              </mc:Choice>
              <mc:Fallback>
                <p:oleObj name="公式" r:id="rId3" imgW="2323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052513"/>
                        <a:ext cx="6985000" cy="1395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48" name="Rectangle 8"/>
          <p:cNvSpPr>
            <a:spLocks noChangeArrowheads="1"/>
          </p:cNvSpPr>
          <p:nvPr/>
        </p:nvSpPr>
        <p:spPr bwMode="auto">
          <a:xfrm>
            <a:off x="0" y="31480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1504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8544423"/>
              </p:ext>
            </p:extLst>
          </p:nvPr>
        </p:nvGraphicFramePr>
        <p:xfrm>
          <a:off x="683568" y="3861048"/>
          <a:ext cx="7345362" cy="168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283" name="公式" r:id="rId5" imgW="2451100" imgH="558800" progId="Equation.3">
                  <p:embed/>
                </p:oleObj>
              </mc:Choice>
              <mc:Fallback>
                <p:oleObj name="公式" r:id="rId5" imgW="2451100" imgH="558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3861048"/>
                        <a:ext cx="7345362" cy="168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50" name="Rectangle 10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15049" name="Object 9"/>
          <p:cNvGraphicFramePr>
            <a:graphicFrameLocks noChangeAspect="1"/>
          </p:cNvGraphicFramePr>
          <p:nvPr/>
        </p:nvGraphicFramePr>
        <p:xfrm>
          <a:off x="442913" y="5516563"/>
          <a:ext cx="8450262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284" name="公式" r:id="rId7" imgW="3022560" imgH="228600" progId="Equation.3">
                  <p:embed/>
                </p:oleObj>
              </mc:Choice>
              <mc:Fallback>
                <p:oleObj name="公式" r:id="rId7" imgW="30225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3" y="5516563"/>
                        <a:ext cx="8450262" cy="639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3698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15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15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1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15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3" grpId="0" build="p"/>
      <p:bldP spid="21504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F314-6CC5-8949-9621-1FDC743E125A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765175"/>
            <a:ext cx="8229600" cy="3240088"/>
          </a:xfrm>
        </p:spPr>
        <p:txBody>
          <a:bodyPr/>
          <a:lstStyle/>
          <a:p>
            <a:pPr marL="812800" indent="-812800">
              <a:buClr>
                <a:srgbClr val="FF0000"/>
              </a:buClr>
              <a:buFont typeface="Wingdings" charset="0"/>
              <a:buNone/>
            </a:pP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3.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仅有两个有复特征根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*</a:t>
            </a:r>
          </a:p>
          <a:p>
            <a:pPr marL="812800" indent="-812800">
              <a:buClr>
                <a:srgbClr val="FF0000"/>
              </a:buClr>
              <a:buFont typeface="Wingdings" charset="0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当特征方程有复数根时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因为复数根总是成对出现的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而且任意复数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a</a:t>
            </a:r>
            <a:r>
              <a:rPr lang="en-US" altLang="zh-CN" sz="3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+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bi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都可以写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成</a:t>
            </a:r>
            <a:r>
              <a:rPr lang="en-US" altLang="zh-CN" sz="3600" b="1" i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sym typeface="Symbol" charset="0"/>
              </a:rPr>
              <a:t>c</a:t>
            </a:r>
            <a:r>
              <a:rPr lang="en-US" altLang="zh-CN" sz="3600" b="1" i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e</a:t>
            </a:r>
            <a:r>
              <a:rPr lang="en-US" altLang="zh-CN" sz="3600" b="1" i="1" baseline="30000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i</a:t>
            </a:r>
            <a:r>
              <a:rPr lang="en-US" altLang="zh-CN" sz="3600" b="1" i="1" baseline="30000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sym typeface="Symbol" charset="0"/>
              </a:rPr>
              <a:t>d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的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形式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故可设两个复根分别为</a:t>
            </a:r>
          </a:p>
        </p:txBody>
      </p:sp>
      <p:sp>
        <p:nvSpPr>
          <p:cNvPr id="216070" name="Rectangle 6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16069" name="Object 5"/>
          <p:cNvGraphicFramePr>
            <a:graphicFrameLocks noChangeAspect="1"/>
          </p:cNvGraphicFramePr>
          <p:nvPr/>
        </p:nvGraphicFramePr>
        <p:xfrm>
          <a:off x="1120775" y="3697288"/>
          <a:ext cx="7267575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72" name="Equation" r:id="rId3" imgW="2438280" imgH="507960" progId="Equation.DSMT4">
                  <p:embed/>
                </p:oleObj>
              </mc:Choice>
              <mc:Fallback>
                <p:oleObj name="Equation" r:id="rId3" imgW="243828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0775" y="3697288"/>
                        <a:ext cx="7267575" cy="1517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072" name="Rectangle 8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16071" name="Object 7"/>
          <p:cNvGraphicFramePr>
            <a:graphicFrameLocks noChangeAspect="1"/>
          </p:cNvGraphicFramePr>
          <p:nvPr/>
        </p:nvGraphicFramePr>
        <p:xfrm>
          <a:off x="1263650" y="5080000"/>
          <a:ext cx="6621463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73" name="公式" r:id="rId5" imgW="2273040" imgH="444240" progId="Equation.3">
                  <p:embed/>
                </p:oleObj>
              </mc:Choice>
              <mc:Fallback>
                <p:oleObj name="公式" r:id="rId5" imgW="22730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3650" y="5080000"/>
                        <a:ext cx="6621463" cy="1301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5429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16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16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16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16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6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1587-2B5C-A247-BC73-426E51E9D973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15888"/>
            <a:ext cx="8229600" cy="1143000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 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常系数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齐次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线性递归关系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25538"/>
            <a:ext cx="8147050" cy="2087562"/>
          </a:xfrm>
        </p:spPr>
        <p:txBody>
          <a:bodyPr/>
          <a:lstStyle/>
          <a:p>
            <a:pPr>
              <a:buClr>
                <a:srgbClr val="FF0000"/>
              </a:buClr>
              <a:buFont typeface="Wingdings" charset="0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</a:rPr>
              <a:t>常系数线性递归关系有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齐次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</a:rPr>
              <a:t>和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非齐次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</a:rPr>
              <a:t>两种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</a:rPr>
              <a:t>. 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</a:rPr>
              <a:t>设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H</a:t>
            </a:r>
            <a:r>
              <a:rPr lang="en-US" altLang="zh-CN" sz="3600" b="1" i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</a:rPr>
              <a:t>是一个递归数列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</a:rPr>
              <a:t>.</a:t>
            </a:r>
          </a:p>
          <a:p>
            <a:pPr>
              <a:buClr>
                <a:srgbClr val="FF0000"/>
              </a:buClr>
              <a:buFont typeface="Wingdings" charset="0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</a:rPr>
              <a:t>常系数齐次递归关系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</a:rPr>
              <a:t>:</a:t>
            </a:r>
          </a:p>
        </p:txBody>
      </p:sp>
      <p:sp>
        <p:nvSpPr>
          <p:cNvPr id="194565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4564" name="Object 4"/>
          <p:cNvGraphicFramePr>
            <a:graphicFrameLocks noChangeAspect="1"/>
          </p:cNvGraphicFramePr>
          <p:nvPr/>
        </p:nvGraphicFramePr>
        <p:xfrm>
          <a:off x="468313" y="3141663"/>
          <a:ext cx="8135937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679" name="公式" r:id="rId3" imgW="2946240" imgH="228600" progId="Equation.3">
                  <p:embed/>
                </p:oleObj>
              </mc:Choice>
              <mc:Fallback>
                <p:oleObj name="公式" r:id="rId3" imgW="29462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141663"/>
                        <a:ext cx="8135937" cy="725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66" name="Text Box 6"/>
          <p:cNvSpPr txBox="1">
            <a:spLocks noChangeArrowheads="1"/>
          </p:cNvSpPr>
          <p:nvPr/>
        </p:nvSpPr>
        <p:spPr bwMode="auto">
          <a:xfrm>
            <a:off x="755650" y="5445125"/>
            <a:ext cx="12287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其中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 </a:t>
            </a:r>
          </a:p>
        </p:txBody>
      </p:sp>
      <p:sp>
        <p:nvSpPr>
          <p:cNvPr id="194568" name="Rectangle 8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4567" name="Object 7"/>
          <p:cNvGraphicFramePr>
            <a:graphicFrameLocks noChangeAspect="1"/>
          </p:cNvGraphicFramePr>
          <p:nvPr/>
        </p:nvGraphicFramePr>
        <p:xfrm>
          <a:off x="1835150" y="5445125"/>
          <a:ext cx="2303463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680" name="公式" r:id="rId5" imgW="774364" imgH="215806" progId="Equation.3">
                  <p:embed/>
                </p:oleObj>
              </mc:Choice>
              <mc:Fallback>
                <p:oleObj name="公式" r:id="rId5" imgW="774364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5445125"/>
                        <a:ext cx="2303463" cy="65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69" name="Text Box 9"/>
          <p:cNvSpPr txBox="1">
            <a:spLocks noChangeArrowheads="1"/>
          </p:cNvSpPr>
          <p:nvPr/>
        </p:nvSpPr>
        <p:spPr bwMode="auto">
          <a:xfrm>
            <a:off x="4211638" y="5462588"/>
            <a:ext cx="42195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是实常数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, 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f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(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)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非零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.</a:t>
            </a:r>
            <a:r>
              <a:rPr lang="en-US" altLang="zh-CN" b="0">
                <a:effectLst>
                  <a:outerShdw blurRad="38100" dist="38100" dir="2700000" algn="tl">
                    <a:srgbClr val="DDDDDD"/>
                  </a:outerShdw>
                </a:effectLst>
              </a:rPr>
              <a:t> </a:t>
            </a:r>
          </a:p>
        </p:txBody>
      </p:sp>
      <p:sp>
        <p:nvSpPr>
          <p:cNvPr id="194570" name="Rectangle 10"/>
          <p:cNvSpPr>
            <a:spLocks noChangeArrowheads="1"/>
          </p:cNvSpPr>
          <p:nvPr/>
        </p:nvSpPr>
        <p:spPr bwMode="auto">
          <a:xfrm>
            <a:off x="395288" y="3933825"/>
            <a:ext cx="8229600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Wingdings" charset="0"/>
              <a:buChar char="l"/>
            </a:pP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常系数非齐次递归关系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:</a:t>
            </a:r>
          </a:p>
        </p:txBody>
      </p:sp>
      <p:graphicFrame>
        <p:nvGraphicFramePr>
          <p:cNvPr id="194574" name="Object 14"/>
          <p:cNvGraphicFramePr>
            <a:graphicFrameLocks noGrp="1" noChangeAspect="1"/>
          </p:cNvGraphicFramePr>
          <p:nvPr>
            <p:ph sz="half" idx="2"/>
          </p:nvPr>
        </p:nvGraphicFramePr>
        <p:xfrm>
          <a:off x="395288" y="4581525"/>
          <a:ext cx="7921625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681" name="公式" r:id="rId7" imgW="2705040" imgH="228600" progId="Equation.3">
                  <p:embed/>
                </p:oleObj>
              </mc:Choice>
              <mc:Fallback>
                <p:oleObj name="公式" r:id="rId7" imgW="2705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581525"/>
                        <a:ext cx="7921625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9075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94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1000"/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94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94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94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94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45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45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194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2" grpId="0"/>
      <p:bldP spid="194563" grpId="0" build="p"/>
      <p:bldP spid="194566" grpId="0"/>
      <p:bldP spid="194569" grpId="0"/>
      <p:bldP spid="19457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8B69-7B60-6944-8783-BD6594B828F7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692150"/>
            <a:ext cx="8229600" cy="865188"/>
          </a:xfrm>
        </p:spPr>
        <p:txBody>
          <a:bodyPr/>
          <a:lstStyle/>
          <a:p>
            <a:pPr>
              <a:buClr>
                <a:srgbClr val="FF0000"/>
              </a:buClr>
              <a:buFont typeface="Wingdings" charset="0"/>
              <a:buChar char="l"/>
            </a:pP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此时这两个根对应的一般解部分为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:</a:t>
            </a:r>
          </a:p>
        </p:txBody>
      </p:sp>
      <p:sp>
        <p:nvSpPr>
          <p:cNvPr id="217093" name="Rectangle 5"/>
          <p:cNvSpPr>
            <a:spLocks noChangeArrowheads="1"/>
          </p:cNvSpPr>
          <p:nvPr/>
        </p:nvSpPr>
        <p:spPr bwMode="auto">
          <a:xfrm>
            <a:off x="0" y="30527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17092" name="Object 4"/>
          <p:cNvGraphicFramePr>
            <a:graphicFrameLocks noChangeAspect="1"/>
          </p:cNvGraphicFramePr>
          <p:nvPr/>
        </p:nvGraphicFramePr>
        <p:xfrm>
          <a:off x="612775" y="1412875"/>
          <a:ext cx="8280400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94" name="公式" r:id="rId3" imgW="3136900" imgH="749300" progId="Equation.3">
                  <p:embed/>
                </p:oleObj>
              </mc:Choice>
              <mc:Fallback>
                <p:oleObj name="公式" r:id="rId3" imgW="3136900" imgH="749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" y="1412875"/>
                        <a:ext cx="8280400" cy="215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7094" name="Rectangle 6"/>
          <p:cNvSpPr>
            <a:spLocks noChangeArrowheads="1"/>
          </p:cNvSpPr>
          <p:nvPr/>
        </p:nvSpPr>
        <p:spPr bwMode="auto">
          <a:xfrm>
            <a:off x="539750" y="3644900"/>
            <a:ext cx="8229600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Wingdings" charset="0"/>
              <a:buChar char="l"/>
            </a:pP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 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因此这部分解也可以设为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:</a:t>
            </a:r>
          </a:p>
        </p:txBody>
      </p:sp>
      <p:sp>
        <p:nvSpPr>
          <p:cNvPr id="21709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17095" name="Object 7"/>
          <p:cNvGraphicFramePr>
            <a:graphicFrameLocks noChangeAspect="1"/>
          </p:cNvGraphicFramePr>
          <p:nvPr/>
        </p:nvGraphicFramePr>
        <p:xfrm>
          <a:off x="1331913" y="4244975"/>
          <a:ext cx="540067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95" name="公式" r:id="rId5" imgW="1612900" imgH="228600" progId="Equation.3">
                  <p:embed/>
                </p:oleObj>
              </mc:Choice>
              <mc:Fallback>
                <p:oleObj name="公式" r:id="rId5" imgW="1612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244975"/>
                        <a:ext cx="5400675" cy="768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7097" name="Rectangle 9"/>
          <p:cNvSpPr>
            <a:spLocks noChangeArrowheads="1"/>
          </p:cNvSpPr>
          <p:nvPr/>
        </p:nvSpPr>
        <p:spPr bwMode="auto">
          <a:xfrm>
            <a:off x="446088" y="5084763"/>
            <a:ext cx="8229600" cy="129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Wingdings" charset="0"/>
              <a:buChar char="l"/>
            </a:pP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 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其中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A, B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为待定参数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, 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可利用边界条</a:t>
            </a:r>
            <a:endParaRPr lang="en-US" altLang="zh-CN"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Wingdings" charset="0"/>
              <a:buNone/>
            </a:pP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    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件得到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9791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17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17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17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217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1" grpId="0" build="p"/>
      <p:bldP spid="217094" grpId="0"/>
      <p:bldP spid="21709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3674-5A95-F44E-A1E7-D01DAB409D7A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620713"/>
            <a:ext cx="8229600" cy="1252537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例</a:t>
            </a: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4.5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给定边界条件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a</a:t>
            </a:r>
            <a:r>
              <a:rPr lang="en-US" altLang="zh-CN" sz="3600" b="1" i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1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=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1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,a</a:t>
            </a:r>
            <a:r>
              <a:rPr lang="en-US" altLang="zh-CN" sz="3600" b="1" i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2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=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0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求解递归关系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:</a:t>
            </a:r>
          </a:p>
        </p:txBody>
      </p:sp>
      <p:sp>
        <p:nvSpPr>
          <p:cNvPr id="219140" name="Rectangle 4"/>
          <p:cNvSpPr>
            <a:spLocks noChangeArrowheads="1"/>
          </p:cNvSpPr>
          <p:nvPr/>
        </p:nvSpPr>
        <p:spPr bwMode="auto">
          <a:xfrm>
            <a:off x="611188" y="2276475"/>
            <a:ext cx="82296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解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 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该递归关系对应的特征方程为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:</a:t>
            </a:r>
          </a:p>
        </p:txBody>
      </p:sp>
      <p:sp>
        <p:nvSpPr>
          <p:cNvPr id="219142" name="Rectangle 6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19141" name="Object 5"/>
          <p:cNvGraphicFramePr>
            <a:graphicFrameLocks noChangeAspect="1"/>
          </p:cNvGraphicFramePr>
          <p:nvPr/>
        </p:nvGraphicFramePr>
        <p:xfrm>
          <a:off x="2290763" y="1557338"/>
          <a:ext cx="3360737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51" name="公式" r:id="rId3" imgW="1015920" imgH="228600" progId="Equation.3">
                  <p:embed/>
                </p:oleObj>
              </mc:Choice>
              <mc:Fallback>
                <p:oleObj name="公式" r:id="rId3" imgW="10159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0763" y="1557338"/>
                        <a:ext cx="3360737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9143" name="Rectangle 7"/>
          <p:cNvSpPr>
            <a:spLocks noChangeArrowheads="1"/>
          </p:cNvSpPr>
          <p:nvPr/>
        </p:nvSpPr>
        <p:spPr bwMode="auto">
          <a:xfrm>
            <a:off x="663575" y="3644900"/>
            <a:ext cx="82296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其特征根为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:</a:t>
            </a:r>
          </a:p>
        </p:txBody>
      </p:sp>
      <p:sp>
        <p:nvSpPr>
          <p:cNvPr id="21914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19144" name="Object 8"/>
          <p:cNvGraphicFramePr>
            <a:graphicFrameLocks noChangeAspect="1"/>
          </p:cNvGraphicFramePr>
          <p:nvPr/>
        </p:nvGraphicFramePr>
        <p:xfrm>
          <a:off x="2700338" y="2924175"/>
          <a:ext cx="2879725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52" name="公式" r:id="rId5" imgW="914400" imgH="203200" progId="Equation.3">
                  <p:embed/>
                </p:oleObj>
              </mc:Choice>
              <mc:Fallback>
                <p:oleObj name="公式" r:id="rId5" imgW="9144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2924175"/>
                        <a:ext cx="2879725" cy="630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9147" name="Rectangle 11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19146" name="Object 10"/>
          <p:cNvGraphicFramePr>
            <a:graphicFrameLocks noChangeAspect="1"/>
          </p:cNvGraphicFramePr>
          <p:nvPr/>
        </p:nvGraphicFramePr>
        <p:xfrm>
          <a:off x="3419475" y="3716338"/>
          <a:ext cx="2808288" cy="2570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53" name="公式" r:id="rId7" imgW="939600" imgH="863280" progId="Equation.3">
                  <p:embed/>
                </p:oleObj>
              </mc:Choice>
              <mc:Fallback>
                <p:oleObj name="公式" r:id="rId7" imgW="939600" imgH="863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3716338"/>
                        <a:ext cx="2808288" cy="2570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4037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19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19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19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19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219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9" grpId="0" build="p"/>
      <p:bldP spid="219140" grpId="0"/>
      <p:bldP spid="21914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66B5-9D5D-BD43-B551-87A2E060F1CF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3575" y="4652963"/>
            <a:ext cx="8229600" cy="792162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</a:rPr>
              <a:t>所以</a:t>
            </a:r>
          </a:p>
        </p:txBody>
      </p:sp>
      <p:sp>
        <p:nvSpPr>
          <p:cNvPr id="220164" name="Rectangle 4"/>
          <p:cNvSpPr>
            <a:spLocks noChangeArrowheads="1"/>
          </p:cNvSpPr>
          <p:nvPr/>
        </p:nvSpPr>
        <p:spPr bwMode="auto">
          <a:xfrm>
            <a:off x="250825" y="2060575"/>
            <a:ext cx="822960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其中</a:t>
            </a:r>
          </a:p>
        </p:txBody>
      </p:sp>
      <p:sp>
        <p:nvSpPr>
          <p:cNvPr id="220165" name="Rectangle 5"/>
          <p:cNvSpPr>
            <a:spLocks noChangeArrowheads="1"/>
          </p:cNvSpPr>
          <p:nvPr/>
        </p:nvSpPr>
        <p:spPr bwMode="auto">
          <a:xfrm>
            <a:off x="250825" y="549275"/>
            <a:ext cx="8229600" cy="1036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该递归关系的一般解可设为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:</a:t>
            </a:r>
          </a:p>
        </p:txBody>
      </p:sp>
      <p:sp>
        <p:nvSpPr>
          <p:cNvPr id="220167" name="Rectangle 7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0166" name="Object 6"/>
          <p:cNvGraphicFramePr>
            <a:graphicFrameLocks noChangeAspect="1"/>
          </p:cNvGraphicFramePr>
          <p:nvPr/>
        </p:nvGraphicFramePr>
        <p:xfrm>
          <a:off x="1187450" y="1341438"/>
          <a:ext cx="5400675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75" name="公式" r:id="rId3" imgW="1917700" imgH="241300" progId="Equation.3">
                  <p:embed/>
                </p:oleObj>
              </mc:Choice>
              <mc:Fallback>
                <p:oleObj name="公式" r:id="rId3" imgW="19177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341438"/>
                        <a:ext cx="5400675" cy="671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0169" name="Rectangle 9"/>
          <p:cNvSpPr>
            <a:spLocks noChangeArrowheads="1"/>
          </p:cNvSpPr>
          <p:nvPr/>
        </p:nvSpPr>
        <p:spPr bwMode="auto">
          <a:xfrm>
            <a:off x="0" y="30241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0168" name="Object 8"/>
          <p:cNvGraphicFramePr>
            <a:graphicFrameLocks noChangeAspect="1"/>
          </p:cNvGraphicFramePr>
          <p:nvPr/>
        </p:nvGraphicFramePr>
        <p:xfrm>
          <a:off x="395288" y="2662238"/>
          <a:ext cx="8569325" cy="213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76" name="公式" r:id="rId5" imgW="3251200" imgH="812800" progId="Equation.3">
                  <p:embed/>
                </p:oleObj>
              </mc:Choice>
              <mc:Fallback>
                <p:oleObj name="公式" r:id="rId5" imgW="32512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662238"/>
                        <a:ext cx="8569325" cy="2135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0171" name="Rectangle 11"/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0170" name="Object 10"/>
          <p:cNvGraphicFramePr>
            <a:graphicFrameLocks noChangeAspect="1"/>
          </p:cNvGraphicFramePr>
          <p:nvPr/>
        </p:nvGraphicFramePr>
        <p:xfrm>
          <a:off x="1908175" y="5300663"/>
          <a:ext cx="4535488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77" name="公式" r:id="rId7" imgW="1688367" imgH="406224" progId="Equation.3">
                  <p:embed/>
                </p:oleObj>
              </mc:Choice>
              <mc:Fallback>
                <p:oleObj name="公式" r:id="rId7" imgW="1688367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5300663"/>
                        <a:ext cx="4535488" cy="1101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5340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20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20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20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20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20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220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3" grpId="0" build="p"/>
      <p:bldP spid="220164" grpId="0"/>
      <p:bldP spid="22016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685AF-ED68-C945-87B4-D32B3D3EE92C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404813"/>
            <a:ext cx="8229600" cy="1468437"/>
          </a:xfrm>
        </p:spPr>
        <p:txBody>
          <a:bodyPr/>
          <a:lstStyle/>
          <a:p>
            <a:pPr>
              <a:buClr>
                <a:srgbClr val="FF0000"/>
              </a:buClr>
              <a:buFont typeface="Wingdings" charset="0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由边界条件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a</a:t>
            </a:r>
            <a:r>
              <a:rPr lang="en-US" altLang="zh-CN" sz="3600" b="1" i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1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=1,a</a:t>
            </a:r>
            <a:r>
              <a:rPr lang="en-US" altLang="zh-CN" sz="3600" b="1" i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2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=0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便可决定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A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和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B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这只需要解下列方程组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:</a:t>
            </a:r>
          </a:p>
        </p:txBody>
      </p:sp>
      <p:sp>
        <p:nvSpPr>
          <p:cNvPr id="221190" name="Rectangle 6"/>
          <p:cNvSpPr>
            <a:spLocks noChangeArrowheads="1"/>
          </p:cNvSpPr>
          <p:nvPr/>
        </p:nvSpPr>
        <p:spPr bwMode="auto">
          <a:xfrm>
            <a:off x="0" y="30337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1189" name="Object 5"/>
          <p:cNvGraphicFramePr>
            <a:graphicFrameLocks noChangeAspect="1"/>
          </p:cNvGraphicFramePr>
          <p:nvPr/>
        </p:nvGraphicFramePr>
        <p:xfrm>
          <a:off x="1835150" y="1484313"/>
          <a:ext cx="4032250" cy="197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99" name="公式" r:id="rId3" imgW="1612900" imgH="787400" progId="Equation.3">
                  <p:embed/>
                </p:oleObj>
              </mc:Choice>
              <mc:Fallback>
                <p:oleObj name="公式" r:id="rId3" imgW="1612900" imgH="787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484313"/>
                        <a:ext cx="4032250" cy="1979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1193" name="Rectangle 9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1192" name="Object 8"/>
          <p:cNvGraphicFramePr>
            <a:graphicFrameLocks noChangeAspect="1"/>
          </p:cNvGraphicFramePr>
          <p:nvPr/>
        </p:nvGraphicFramePr>
        <p:xfrm>
          <a:off x="2339975" y="3500438"/>
          <a:ext cx="2879725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00" name="公式" r:id="rId5" imgW="939600" imgH="431640" progId="Equation.3">
                  <p:embed/>
                </p:oleObj>
              </mc:Choice>
              <mc:Fallback>
                <p:oleObj name="公式" r:id="rId5" imgW="9396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3500438"/>
                        <a:ext cx="2879725" cy="1314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1195" name="Rectangle 11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1194" name="Object 10"/>
          <p:cNvGraphicFramePr>
            <a:graphicFrameLocks noChangeAspect="1"/>
          </p:cNvGraphicFramePr>
          <p:nvPr/>
        </p:nvGraphicFramePr>
        <p:xfrm>
          <a:off x="1835150" y="4868863"/>
          <a:ext cx="4968875" cy="129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01" name="公式" r:id="rId7" imgW="1651000" imgH="431800" progId="Equation.3">
                  <p:embed/>
                </p:oleObj>
              </mc:Choice>
              <mc:Fallback>
                <p:oleObj name="公式" r:id="rId7" imgW="16510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868863"/>
                        <a:ext cx="4968875" cy="1292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0795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2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21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21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21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7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54DD-7174-134E-8A3A-477BADA731F1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249861" name="Text Box 5"/>
          <p:cNvSpPr txBox="1">
            <a:spLocks noChangeArrowheads="1"/>
          </p:cNvSpPr>
          <p:nvPr/>
        </p:nvSpPr>
        <p:spPr bwMode="auto">
          <a:xfrm>
            <a:off x="519113" y="276225"/>
            <a:ext cx="841375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例</a:t>
            </a: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有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枚相同的棋子，甲、乙两人轮流取</a:t>
            </a:r>
            <a:endParaRPr lang="en-US" altLang="zh-CN" dirty="0"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子，每次可取</a:t>
            </a: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至</a:t>
            </a: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2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枚，取完为止。求首尾</a:t>
            </a:r>
            <a:endParaRPr lang="en-US" altLang="zh-CN" dirty="0"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两次都是甲取子的取法种数</a:t>
            </a:r>
            <a:r>
              <a:rPr lang="en-US" altLang="zh-CN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H</a:t>
            </a:r>
            <a:r>
              <a:rPr lang="en-US" altLang="zh-CN" i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.</a:t>
            </a:r>
          </a:p>
        </p:txBody>
      </p:sp>
      <p:sp>
        <p:nvSpPr>
          <p:cNvPr id="249862" name="Text Box 6"/>
          <p:cNvSpPr txBox="1">
            <a:spLocks noChangeArrowheads="1"/>
          </p:cNvSpPr>
          <p:nvPr/>
        </p:nvSpPr>
        <p:spPr bwMode="auto">
          <a:xfrm>
            <a:off x="519113" y="1974850"/>
            <a:ext cx="33956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解：递推方程为</a:t>
            </a:r>
          </a:p>
        </p:txBody>
      </p:sp>
      <p:graphicFrame>
        <p:nvGraphicFramePr>
          <p:cNvPr id="249863" name="Object 7"/>
          <p:cNvGraphicFramePr>
            <a:graphicFrameLocks noChangeAspect="1"/>
          </p:cNvGraphicFramePr>
          <p:nvPr/>
        </p:nvGraphicFramePr>
        <p:xfrm>
          <a:off x="1662113" y="2670175"/>
          <a:ext cx="5457825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60" name="Equation" r:id="rId3" imgW="1815840" imgH="228600" progId="Equation.DSMT4">
                  <p:embed/>
                </p:oleObj>
              </mc:Choice>
              <mc:Fallback>
                <p:oleObj name="Equation" r:id="rId3" imgW="18158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2113" y="2670175"/>
                        <a:ext cx="5457825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9864" name="Text Box 8"/>
          <p:cNvSpPr txBox="1">
            <a:spLocks noChangeArrowheads="1"/>
          </p:cNvSpPr>
          <p:nvPr/>
        </p:nvSpPr>
        <p:spPr bwMode="auto">
          <a:xfrm>
            <a:off x="468313" y="3435350"/>
            <a:ext cx="11017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其中</a:t>
            </a:r>
          </a:p>
        </p:txBody>
      </p:sp>
      <p:graphicFrame>
        <p:nvGraphicFramePr>
          <p:cNvPr id="249865" name="Object 9"/>
          <p:cNvGraphicFramePr>
            <a:graphicFrameLocks noChangeAspect="1"/>
          </p:cNvGraphicFramePr>
          <p:nvPr/>
        </p:nvGraphicFramePr>
        <p:xfrm>
          <a:off x="1677988" y="3476625"/>
          <a:ext cx="46355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61" name="Equation" r:id="rId5" imgW="1574640" imgH="228600" progId="Equation.DSMT4">
                  <p:embed/>
                </p:oleObj>
              </mc:Choice>
              <mc:Fallback>
                <p:oleObj name="Equation" r:id="rId5" imgW="1574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7988" y="3476625"/>
                        <a:ext cx="46355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9866" name="Text Box 10"/>
          <p:cNvSpPr txBox="1">
            <a:spLocks noChangeArrowheads="1"/>
          </p:cNvSpPr>
          <p:nvPr/>
        </p:nvSpPr>
        <p:spPr bwMode="auto">
          <a:xfrm>
            <a:off x="6640513" y="3343275"/>
            <a:ext cx="11017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规定</a:t>
            </a:r>
          </a:p>
        </p:txBody>
      </p:sp>
      <p:graphicFrame>
        <p:nvGraphicFramePr>
          <p:cNvPr id="249867" name="Object 11"/>
          <p:cNvGraphicFramePr>
            <a:graphicFrameLocks noChangeAspect="1"/>
          </p:cNvGraphicFramePr>
          <p:nvPr/>
        </p:nvGraphicFramePr>
        <p:xfrm>
          <a:off x="7699375" y="3436938"/>
          <a:ext cx="1160463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62" name="Equation" r:id="rId7" imgW="457200" imgH="228600" progId="Equation.DSMT4">
                  <p:embed/>
                </p:oleObj>
              </mc:Choice>
              <mc:Fallback>
                <p:oleObj name="Equation" r:id="rId7" imgW="457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9375" y="3436938"/>
                        <a:ext cx="1160463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9868" name="Text Box 12"/>
          <p:cNvSpPr txBox="1">
            <a:spLocks noChangeArrowheads="1"/>
          </p:cNvSpPr>
          <p:nvPr/>
        </p:nvSpPr>
        <p:spPr bwMode="auto">
          <a:xfrm>
            <a:off x="395288" y="4156075"/>
            <a:ext cx="29368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其特征方程为</a:t>
            </a:r>
          </a:p>
        </p:txBody>
      </p:sp>
      <p:graphicFrame>
        <p:nvGraphicFramePr>
          <p:cNvPr id="249869" name="Object 13"/>
          <p:cNvGraphicFramePr>
            <a:graphicFrameLocks noChangeAspect="1"/>
          </p:cNvGraphicFramePr>
          <p:nvPr/>
        </p:nvGraphicFramePr>
        <p:xfrm>
          <a:off x="1539875" y="4868863"/>
          <a:ext cx="3976688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63" name="公式" r:id="rId9" imgW="1193760" imgH="203040" progId="Equation.3">
                  <p:embed/>
                </p:oleObj>
              </mc:Choice>
              <mc:Fallback>
                <p:oleObj name="公式" r:id="rId9" imgW="11937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9875" y="4868863"/>
                        <a:ext cx="3976688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2027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9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9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9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9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9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9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49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49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62" grpId="0"/>
      <p:bldP spid="249864" grpId="0"/>
      <p:bldP spid="249866" grpId="0"/>
      <p:bldP spid="24986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98A4-C124-914F-9183-C421D06344A1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250884" name="Text Box 4"/>
          <p:cNvSpPr txBox="1">
            <a:spLocks noChangeArrowheads="1"/>
          </p:cNvSpPr>
          <p:nvPr/>
        </p:nvSpPr>
        <p:spPr bwMode="auto">
          <a:xfrm>
            <a:off x="519113" y="276225"/>
            <a:ext cx="27066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4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个特征根为</a:t>
            </a:r>
          </a:p>
        </p:txBody>
      </p:sp>
      <p:graphicFrame>
        <p:nvGraphicFramePr>
          <p:cNvPr id="250885" name="Object 5"/>
          <p:cNvGraphicFramePr>
            <a:graphicFrameLocks noChangeAspect="1"/>
          </p:cNvGraphicFramePr>
          <p:nvPr/>
        </p:nvGraphicFramePr>
        <p:xfrm>
          <a:off x="971550" y="981075"/>
          <a:ext cx="7056438" cy="246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14" name="公式" r:id="rId3" imgW="2323800" imgH="812520" progId="Equation.3">
                  <p:embed/>
                </p:oleObj>
              </mc:Choice>
              <mc:Fallback>
                <p:oleObj name="公式" r:id="rId3" imgW="2323800" imgH="812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981075"/>
                        <a:ext cx="7056438" cy="246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0886" name="Text Box 6"/>
          <p:cNvSpPr txBox="1">
            <a:spLocks noChangeArrowheads="1"/>
          </p:cNvSpPr>
          <p:nvPr/>
        </p:nvSpPr>
        <p:spPr bwMode="auto">
          <a:xfrm>
            <a:off x="735013" y="3487738"/>
            <a:ext cx="29368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所以，通解为</a:t>
            </a:r>
          </a:p>
        </p:txBody>
      </p:sp>
      <p:graphicFrame>
        <p:nvGraphicFramePr>
          <p:cNvPr id="250887" name="Object 7"/>
          <p:cNvGraphicFramePr>
            <a:graphicFrameLocks noChangeAspect="1"/>
          </p:cNvGraphicFramePr>
          <p:nvPr/>
        </p:nvGraphicFramePr>
        <p:xfrm>
          <a:off x="971550" y="4292600"/>
          <a:ext cx="712787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15" name="公式" r:id="rId5" imgW="2044440" imgH="241200" progId="Equation.3">
                  <p:embed/>
                </p:oleObj>
              </mc:Choice>
              <mc:Fallback>
                <p:oleObj name="公式" r:id="rId5" imgW="20444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292600"/>
                        <a:ext cx="7127875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0888" name="Text Box 8"/>
          <p:cNvSpPr txBox="1">
            <a:spLocks noChangeArrowheads="1"/>
          </p:cNvSpPr>
          <p:nvPr/>
        </p:nvSpPr>
        <p:spPr bwMode="auto">
          <a:xfrm>
            <a:off x="879475" y="5387975"/>
            <a:ext cx="55546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其中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c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1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, 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c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2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, 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b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1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, 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b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2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为待定常数</a:t>
            </a:r>
          </a:p>
        </p:txBody>
      </p:sp>
    </p:spTree>
    <p:extLst>
      <p:ext uri="{BB962C8B-B14F-4D97-AF65-F5344CB8AC3E}">
        <p14:creationId xmlns:p14="http://schemas.microsoft.com/office/powerpoint/2010/main" val="2549631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0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0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0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0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0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4" grpId="0"/>
      <p:bldP spid="250886" grpId="0"/>
      <p:bldP spid="25088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3757-F9FF-184C-977F-140469DCE015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251908" name="Text Box 4"/>
          <p:cNvSpPr txBox="1">
            <a:spLocks noChangeArrowheads="1"/>
          </p:cNvSpPr>
          <p:nvPr/>
        </p:nvSpPr>
        <p:spPr bwMode="auto">
          <a:xfrm>
            <a:off x="663575" y="247650"/>
            <a:ext cx="66071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把初始条件代人通解，得方程组</a:t>
            </a:r>
          </a:p>
        </p:txBody>
      </p:sp>
      <p:graphicFrame>
        <p:nvGraphicFramePr>
          <p:cNvPr id="251909" name="Object 5"/>
          <p:cNvGraphicFramePr>
            <a:graphicFrameLocks noChangeAspect="1"/>
          </p:cNvGraphicFramePr>
          <p:nvPr/>
        </p:nvGraphicFramePr>
        <p:xfrm>
          <a:off x="827088" y="1003300"/>
          <a:ext cx="6121400" cy="300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38" name="公式" r:id="rId3" imgW="1968480" imgH="965160" progId="Equation.3">
                  <p:embed/>
                </p:oleObj>
              </mc:Choice>
              <mc:Fallback>
                <p:oleObj name="公式" r:id="rId3" imgW="196848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003300"/>
                        <a:ext cx="6121400" cy="300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1910" name="Text Box 6"/>
          <p:cNvSpPr txBox="1">
            <a:spLocks noChangeArrowheads="1"/>
          </p:cNvSpPr>
          <p:nvPr/>
        </p:nvSpPr>
        <p:spPr bwMode="auto">
          <a:xfrm>
            <a:off x="303213" y="4083050"/>
            <a:ext cx="11017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解得</a:t>
            </a:r>
          </a:p>
        </p:txBody>
      </p:sp>
      <p:graphicFrame>
        <p:nvGraphicFramePr>
          <p:cNvPr id="251911" name="Object 7"/>
          <p:cNvGraphicFramePr>
            <a:graphicFrameLocks noChangeAspect="1"/>
          </p:cNvGraphicFramePr>
          <p:nvPr/>
        </p:nvGraphicFramePr>
        <p:xfrm>
          <a:off x="179388" y="4508500"/>
          <a:ext cx="8856662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39" name="公式" r:id="rId5" imgW="3479760" imgH="419040" progId="Equation.3">
                  <p:embed/>
                </p:oleObj>
              </mc:Choice>
              <mc:Fallback>
                <p:oleObj name="公式" r:id="rId5" imgW="34797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4508500"/>
                        <a:ext cx="8856662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7234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1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1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1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1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8" grpId="0"/>
      <p:bldP spid="25191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9E30A-BF1E-4345-8CE8-9B45CE53F3F7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17600" indent="-1117600"/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II.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常系数线性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非齐次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递归关系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*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341438"/>
            <a:ext cx="8002587" cy="749300"/>
          </a:xfrm>
        </p:spPr>
        <p:txBody>
          <a:bodyPr/>
          <a:lstStyle/>
          <a:p>
            <a:pPr>
              <a:buClr>
                <a:srgbClr val="FF0000"/>
              </a:buClr>
              <a:buFont typeface="Wingdings" charset="0"/>
              <a:buChar char="l"/>
            </a:pP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</a:rPr>
              <a:t> 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</a:rPr>
              <a:t>线性非齐次递归关系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</a:rPr>
              <a:t>:</a:t>
            </a:r>
          </a:p>
        </p:txBody>
      </p:sp>
      <p:sp>
        <p:nvSpPr>
          <p:cNvPr id="222212" name="Rectangle 4"/>
          <p:cNvSpPr>
            <a:spLocks noChangeArrowheads="1"/>
          </p:cNvSpPr>
          <p:nvPr/>
        </p:nvSpPr>
        <p:spPr bwMode="auto">
          <a:xfrm>
            <a:off x="468313" y="2636838"/>
            <a:ext cx="82296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Wingdings" charset="0"/>
              <a:buChar char="l"/>
            </a:pP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这里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,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a</a:t>
            </a:r>
            <a:r>
              <a:rPr lang="en-US" altLang="zh-CN" baseline="-2500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1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, …,</a:t>
            </a:r>
            <a:r>
              <a:rPr lang="en-US" altLang="zh-CN" baseline="-2500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a</a:t>
            </a:r>
            <a:r>
              <a:rPr lang="en-US" altLang="zh-CN" i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r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全部是常数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. 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例如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:</a:t>
            </a:r>
          </a:p>
        </p:txBody>
      </p:sp>
      <p:sp>
        <p:nvSpPr>
          <p:cNvPr id="222214" name="Rectangle 6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2216" name="Rectangle 8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2215" name="Object 7"/>
          <p:cNvGraphicFramePr>
            <a:graphicFrameLocks noChangeAspect="1"/>
          </p:cNvGraphicFramePr>
          <p:nvPr/>
        </p:nvGraphicFramePr>
        <p:xfrm>
          <a:off x="1511300" y="3284538"/>
          <a:ext cx="5400675" cy="202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62" name="公式" r:id="rId3" imgW="1904760" imgH="711000" progId="Equation.3">
                  <p:embed/>
                </p:oleObj>
              </mc:Choice>
              <mc:Fallback>
                <p:oleObj name="公式" r:id="rId3" imgW="19047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3284538"/>
                        <a:ext cx="5400675" cy="2028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2217" name="Rectangle 9"/>
          <p:cNvSpPr>
            <a:spLocks noChangeArrowheads="1"/>
          </p:cNvSpPr>
          <p:nvPr/>
        </p:nvSpPr>
        <p:spPr bwMode="auto">
          <a:xfrm>
            <a:off x="611188" y="5445125"/>
            <a:ext cx="82296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都是常系数线性非齐次递归关系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. </a:t>
            </a:r>
          </a:p>
        </p:txBody>
      </p:sp>
      <p:graphicFrame>
        <p:nvGraphicFramePr>
          <p:cNvPr id="222220" name="Object 12"/>
          <p:cNvGraphicFramePr>
            <a:graphicFrameLocks noGrp="1" noChangeAspect="1"/>
          </p:cNvGraphicFramePr>
          <p:nvPr>
            <p:ph sz="half" idx="2"/>
          </p:nvPr>
        </p:nvGraphicFramePr>
        <p:xfrm>
          <a:off x="900113" y="1916113"/>
          <a:ext cx="6740525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63" name="公式" r:id="rId5" imgW="2120760" imgH="228600" progId="Equation.3">
                  <p:embed/>
                </p:oleObj>
              </mc:Choice>
              <mc:Fallback>
                <p:oleObj name="公式" r:id="rId5" imgW="21207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916113"/>
                        <a:ext cx="6740525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7169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22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22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22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22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22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222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0" grpId="0"/>
      <p:bldP spid="222211" grpId="0" build="p"/>
      <p:bldP spid="222212" grpId="0"/>
      <p:bldP spid="22221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F55B-7915-6749-82CB-7F29C5EC06A9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20713"/>
            <a:ext cx="8229600" cy="5976937"/>
          </a:xfrm>
        </p:spPr>
        <p:txBody>
          <a:bodyPr/>
          <a:lstStyle/>
          <a:p>
            <a:pPr>
              <a:buClr>
                <a:srgbClr val="FF0000"/>
              </a:buClr>
              <a:buSzPct val="80000"/>
              <a:buFont typeface="Wingdings" charset="0"/>
              <a:buChar char="l"/>
            </a:pPr>
            <a:r>
              <a:rPr lang="zh-CN" altLang="en-US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常系数线性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非齐次</a:t>
            </a:r>
            <a:r>
              <a:rPr lang="zh-CN" altLang="en-US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递归关系的求解方法与非齐次线性方程组的求解思路类似</a:t>
            </a:r>
            <a:r>
              <a:rPr lang="en-US" altLang="zh-CN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</a:t>
            </a:r>
          </a:p>
          <a:p>
            <a:pPr>
              <a:buClr>
                <a:srgbClr val="FF0000"/>
              </a:buClr>
              <a:buSzPct val="80000"/>
              <a:buFont typeface="Wingdings" charset="0"/>
              <a:buChar char="l"/>
            </a:pPr>
            <a:r>
              <a:rPr lang="zh-CN" altLang="en-US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非齐次通解</a:t>
            </a: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=</a:t>
            </a:r>
            <a:r>
              <a:rPr lang="zh-CN" altLang="en-US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齐次通解</a:t>
            </a: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+</a:t>
            </a:r>
            <a:r>
              <a:rPr lang="zh-CN" altLang="en-US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非齐次特解</a:t>
            </a: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 </a:t>
            </a:r>
          </a:p>
          <a:p>
            <a:pPr>
              <a:buClr>
                <a:srgbClr val="FF0000"/>
              </a:buClr>
              <a:buSzPct val="80000"/>
              <a:buFont typeface="Wingdings" charset="0"/>
              <a:buChar char="l"/>
            </a:pPr>
            <a:r>
              <a:rPr lang="zh-CN" altLang="en-US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齐次通解求法已介绍</a:t>
            </a:r>
            <a:r>
              <a:rPr lang="en-US" altLang="zh-CN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 </a:t>
            </a:r>
            <a:r>
              <a:rPr lang="zh-CN" altLang="en-US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问题归结为如何寻找递归关系的特解</a:t>
            </a:r>
            <a:r>
              <a:rPr lang="en-US" altLang="zh-CN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 </a:t>
            </a:r>
          </a:p>
          <a:p>
            <a:pPr>
              <a:buClr>
                <a:srgbClr val="FF0000"/>
              </a:buClr>
              <a:buSzPct val="80000"/>
              <a:buFont typeface="Wingdings" charset="0"/>
              <a:buChar char="l"/>
            </a:pPr>
            <a:r>
              <a:rPr lang="zh-CN" altLang="en-US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对于寻找递归关系的特解</a:t>
            </a:r>
            <a:r>
              <a:rPr lang="en-US" altLang="zh-CN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还没有一般方法</a:t>
            </a:r>
            <a:r>
              <a:rPr lang="en-US" altLang="zh-CN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 </a:t>
            </a:r>
            <a:r>
              <a:rPr lang="zh-CN" altLang="en-US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通常根据</a:t>
            </a:r>
            <a:r>
              <a:rPr lang="en-US" altLang="zh-CN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f</a:t>
            </a: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</a:t>
            </a:r>
            <a:r>
              <a:rPr lang="en-US" altLang="zh-CN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</a:t>
            </a: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</a:t>
            </a:r>
            <a:r>
              <a:rPr lang="zh-CN" altLang="en-US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的组成形式</a:t>
            </a:r>
            <a:r>
              <a:rPr lang="en-US" altLang="zh-CN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由观察法来决定特解</a:t>
            </a:r>
            <a:r>
              <a:rPr lang="en-US" altLang="zh-CN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 </a:t>
            </a:r>
          </a:p>
          <a:p>
            <a:pPr>
              <a:buClr>
                <a:srgbClr val="FF0000"/>
              </a:buClr>
              <a:buSzPct val="80000"/>
              <a:buFont typeface="Wingdings" charset="0"/>
              <a:buChar char="l"/>
            </a:pPr>
            <a:r>
              <a:rPr lang="en-US" altLang="zh-CN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zh-CN" altLang="en-US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当函数</a:t>
            </a:r>
            <a:r>
              <a:rPr lang="en-US" altLang="zh-CN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f</a:t>
            </a: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</a:t>
            </a:r>
            <a:r>
              <a:rPr lang="en-US" altLang="zh-CN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</a:t>
            </a: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</a:t>
            </a:r>
            <a:r>
              <a:rPr lang="zh-CN" altLang="en-US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比较复杂时</a:t>
            </a:r>
            <a:r>
              <a:rPr lang="en-US" altLang="zh-CN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用观察法来决定特解是相当困难的</a:t>
            </a:r>
            <a:r>
              <a:rPr lang="en-US" altLang="zh-CN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34587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2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2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5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2BE3F-9AD4-CF46-8063-073FAD57E370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404813"/>
            <a:ext cx="8229600" cy="3887787"/>
          </a:xfrm>
        </p:spPr>
        <p:txBody>
          <a:bodyPr/>
          <a:lstStyle/>
          <a:p>
            <a:pPr>
              <a:lnSpc>
                <a:spcPct val="90000"/>
              </a:lnSpc>
              <a:buClr>
                <a:srgbClr val="FF0000"/>
              </a:buClr>
              <a:buFont typeface="Wingdings" charset="0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当非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齐次项是多项式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时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可通过增加递归关系的阶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降低非齐次项的幂次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从而化成齐次递归关系求解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</a:t>
            </a:r>
          </a:p>
          <a:p>
            <a:pPr>
              <a:lnSpc>
                <a:spcPct val="90000"/>
              </a:lnSpc>
              <a:buClr>
                <a:srgbClr val="FF0000"/>
              </a:buClr>
              <a:buFont typeface="Wingdings" charset="0"/>
              <a:buChar char="l"/>
            </a:pP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下面通过一个例题来说明这种升阶法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</a:t>
            </a:r>
          </a:p>
          <a:p>
            <a:pPr>
              <a:lnSpc>
                <a:spcPct val="90000"/>
              </a:lnSpc>
              <a:buClr>
                <a:srgbClr val="FF0000"/>
              </a:buClr>
              <a:buFont typeface="Wingdings" charset="0"/>
              <a:buNone/>
            </a:pP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例</a:t>
            </a: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4.5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 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平面上有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条直线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任何两条直线不平行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且任何三条直线不交于一点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问共有多少个交点？</a:t>
            </a:r>
          </a:p>
        </p:txBody>
      </p:sp>
      <p:sp>
        <p:nvSpPr>
          <p:cNvPr id="228355" name="Rectangle 3"/>
          <p:cNvSpPr>
            <a:spLocks noChangeArrowheads="1"/>
          </p:cNvSpPr>
          <p:nvPr/>
        </p:nvSpPr>
        <p:spPr bwMode="auto">
          <a:xfrm>
            <a:off x="395288" y="4292600"/>
            <a:ext cx="8229600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解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 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令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h</a:t>
            </a:r>
            <a:r>
              <a:rPr lang="en-US" altLang="zh-CN" i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为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条直线的交点个数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. 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第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条直线与前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-1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条有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-1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个交点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, 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故有递归关系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h</a:t>
            </a:r>
            <a:r>
              <a:rPr lang="en-US" altLang="zh-CN" i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=h</a:t>
            </a:r>
            <a:r>
              <a:rPr lang="en-US" altLang="zh-CN" i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 baseline="-2500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-1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+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-1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, 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且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h</a:t>
            </a:r>
            <a:r>
              <a:rPr lang="en-US" altLang="zh-CN" baseline="-2500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1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=0,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h</a:t>
            </a:r>
            <a:r>
              <a:rPr lang="en-US" altLang="zh-CN" baseline="-2500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2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=1,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h</a:t>
            </a:r>
            <a:r>
              <a:rPr lang="en-US" altLang="zh-CN" baseline="-2500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3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=3.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2945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28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28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28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28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4" grpId="0" build="p"/>
      <p:bldP spid="22835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F58F0-548E-A046-A179-A6D8436C4CC0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60350"/>
            <a:ext cx="8229600" cy="6264275"/>
          </a:xfrm>
        </p:spPr>
        <p:txBody>
          <a:bodyPr/>
          <a:lstStyle/>
          <a:p>
            <a:pPr>
              <a:buClr>
                <a:srgbClr val="FF0000"/>
              </a:buClr>
              <a:buFont typeface="Wingdings" charset="0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假定</a:t>
            </a:r>
            <a:r>
              <a:rPr lang="en-US" altLang="zh-CN" sz="36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a</a:t>
            </a:r>
            <a:r>
              <a:rPr lang="en-US" altLang="zh-CN" sz="3600" b="1" i="1" baseline="-25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r</a:t>
            </a:r>
            <a:r>
              <a:rPr lang="en-US" altLang="zh-CN" sz="3600" dirty="0">
                <a:solidFill>
                  <a:srgbClr val="333399"/>
                </a:solidFill>
              </a:rPr>
              <a:t>≠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0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则递归关系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(4.1)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称为是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r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阶的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 </a:t>
            </a:r>
          </a:p>
          <a:p>
            <a:pPr>
              <a:buClr>
                <a:srgbClr val="FF0000"/>
              </a:buClr>
              <a:buFont typeface="Wingdings" charset="0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如果序列中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r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个相邻的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H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值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H</a:t>
            </a:r>
            <a:r>
              <a:rPr lang="en-US" altLang="zh-CN" sz="3600" b="1" i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k</a:t>
            </a:r>
            <a:r>
              <a:rPr lang="en-US" altLang="zh-CN" sz="3600" b="1" i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-r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H</a:t>
            </a:r>
            <a:r>
              <a:rPr lang="en-US" altLang="zh-CN" sz="3600" b="1" i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k-r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+1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sym typeface="Symbol" charset="0"/>
              </a:rPr>
              <a:t>…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H</a:t>
            </a:r>
            <a:r>
              <a:rPr lang="en-US" altLang="zh-CN" sz="3600" b="1" i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k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-1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对某一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k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已知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则可用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(4.1)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算出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H</a:t>
            </a:r>
            <a:r>
              <a:rPr lang="en-US" altLang="zh-CN" sz="3600" b="1" i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k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的值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于是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H</a:t>
            </a:r>
            <a:r>
              <a:rPr lang="en-US" altLang="zh-CN" sz="3600" b="1" i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k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+1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H</a:t>
            </a:r>
            <a:r>
              <a:rPr lang="en-US" altLang="zh-CN" sz="3600" b="1" i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k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+2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sym typeface="Symbol" charset="0"/>
              </a:rPr>
              <a:t>…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的值也可递归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的算出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 </a:t>
            </a:r>
          </a:p>
          <a:p>
            <a:pPr>
              <a:buClr>
                <a:srgbClr val="FF0000"/>
              </a:buClr>
              <a:buFont typeface="Wingdings" charset="0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所以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(4.1)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的解唯一的由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r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个相邻的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H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值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边界条件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所决定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 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因此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(4.1)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的解的一般形式包含有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r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个待定常数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这些常数可由序列中相邻的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r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个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H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值来决定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 </a:t>
            </a:r>
          </a:p>
          <a:p>
            <a:pPr>
              <a:buClr>
                <a:srgbClr val="FF0000"/>
              </a:buClr>
              <a:buFont typeface="Wingdings" charset="0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一般给定初值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: 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H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0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H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1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…, 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H</a:t>
            </a:r>
            <a:r>
              <a:rPr lang="en-US" altLang="zh-CN" sz="3600" b="1" i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r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-1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70188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1000"/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1000"/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7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F78C-2B5F-FF4D-A7B8-9EA38518C886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476250"/>
            <a:ext cx="8229600" cy="5576888"/>
          </a:xfrm>
        </p:spPr>
        <p:txBody>
          <a:bodyPr/>
          <a:lstStyle/>
          <a:p>
            <a:pPr>
              <a:buClr>
                <a:srgbClr val="FF0000"/>
              </a:buClr>
              <a:buFont typeface="Wingdings" charset="0"/>
              <a:buChar char="l"/>
            </a:pPr>
            <a:r>
              <a:rPr lang="zh-CN" altLang="en-US" sz="3600" b="1">
                <a:latin typeface="Times New Roman" charset="0"/>
              </a:rPr>
              <a:t>下面是通过增阶化为齐次的过程</a:t>
            </a:r>
            <a:r>
              <a:rPr lang="en-US" altLang="zh-CN" sz="3600" b="1">
                <a:latin typeface="Times New Roman" charset="0"/>
              </a:rPr>
              <a:t>:     </a:t>
            </a:r>
          </a:p>
          <a:p>
            <a:pPr algn="ctr">
              <a:buFontTx/>
              <a:buNone/>
            </a:pPr>
            <a:r>
              <a:rPr lang="en-US" altLang="zh-CN" sz="3600" b="1" i="1">
                <a:solidFill>
                  <a:srgbClr val="0000FF"/>
                </a:solidFill>
                <a:latin typeface="Times New Roman" charset="0"/>
              </a:rPr>
              <a:t>h</a:t>
            </a:r>
            <a:r>
              <a:rPr lang="en-US" altLang="zh-CN" sz="3600" b="1" i="1" baseline="-25000">
                <a:solidFill>
                  <a:srgbClr val="0000FF"/>
                </a:solidFill>
                <a:latin typeface="Times New Roman" charset="0"/>
              </a:rPr>
              <a:t>n</a:t>
            </a:r>
            <a:r>
              <a:rPr lang="en-US" altLang="zh-CN" sz="3600" b="1" i="1">
                <a:solidFill>
                  <a:srgbClr val="0000FF"/>
                </a:solidFill>
                <a:latin typeface="Times New Roman" charset="0"/>
              </a:rPr>
              <a:t>=h</a:t>
            </a:r>
            <a:r>
              <a:rPr lang="en-US" altLang="zh-CN" sz="3600" b="1" i="1" baseline="-25000">
                <a:solidFill>
                  <a:srgbClr val="0000FF"/>
                </a:solidFill>
                <a:latin typeface="Times New Roman" charset="0"/>
              </a:rPr>
              <a:t>n</a:t>
            </a:r>
            <a:r>
              <a:rPr lang="en-US" altLang="zh-CN" sz="3600" b="1" baseline="-25000">
                <a:solidFill>
                  <a:srgbClr val="0000FF"/>
                </a:solidFill>
                <a:latin typeface="Times New Roman" charset="0"/>
              </a:rPr>
              <a:t>-1</a:t>
            </a:r>
            <a:r>
              <a:rPr lang="en-US" altLang="zh-CN" sz="3600" b="1">
                <a:solidFill>
                  <a:srgbClr val="0000FF"/>
                </a:solidFill>
                <a:latin typeface="Times New Roman" charset="0"/>
              </a:rPr>
              <a:t>+</a:t>
            </a:r>
            <a:r>
              <a:rPr lang="en-US" altLang="zh-CN" sz="3600" b="1" i="1">
                <a:solidFill>
                  <a:srgbClr val="0000FF"/>
                </a:solidFill>
                <a:latin typeface="Times New Roman" charset="0"/>
              </a:rPr>
              <a:t>n</a:t>
            </a:r>
            <a:r>
              <a:rPr lang="en-US" altLang="zh-CN" sz="3600" b="1">
                <a:solidFill>
                  <a:srgbClr val="0000FF"/>
                </a:solidFill>
                <a:latin typeface="Times New Roman" charset="0"/>
              </a:rPr>
              <a:t>-1,        </a:t>
            </a:r>
            <a:r>
              <a:rPr lang="en-US" altLang="zh-CN" sz="3600" b="1">
                <a:solidFill>
                  <a:srgbClr val="FF0000"/>
                </a:solidFill>
                <a:latin typeface="Times New Roman" charset="0"/>
              </a:rPr>
              <a:t>(1)</a:t>
            </a:r>
          </a:p>
          <a:p>
            <a:pPr algn="ctr">
              <a:buFontTx/>
              <a:buNone/>
            </a:pPr>
            <a:r>
              <a:rPr lang="en-US" altLang="zh-CN" sz="3600" b="1">
                <a:solidFill>
                  <a:srgbClr val="0000FF"/>
                </a:solidFill>
                <a:latin typeface="Times New Roman" charset="0"/>
              </a:rPr>
              <a:t> </a:t>
            </a:r>
            <a:r>
              <a:rPr lang="en-US" altLang="zh-CN" sz="3600" b="1" i="1">
                <a:solidFill>
                  <a:srgbClr val="0000FF"/>
                </a:solidFill>
                <a:latin typeface="Times New Roman" charset="0"/>
              </a:rPr>
              <a:t>h</a:t>
            </a:r>
            <a:r>
              <a:rPr lang="en-US" altLang="zh-CN" sz="3600" b="1" i="1" baseline="-25000">
                <a:solidFill>
                  <a:srgbClr val="0000FF"/>
                </a:solidFill>
                <a:latin typeface="Times New Roman" charset="0"/>
              </a:rPr>
              <a:t>n</a:t>
            </a:r>
            <a:r>
              <a:rPr lang="en-US" altLang="zh-CN" sz="3600" b="1" baseline="-25000">
                <a:solidFill>
                  <a:srgbClr val="0000FF"/>
                </a:solidFill>
                <a:latin typeface="Times New Roman" charset="0"/>
              </a:rPr>
              <a:t>-1</a:t>
            </a:r>
            <a:r>
              <a:rPr lang="en-US" altLang="zh-CN" sz="3600" b="1">
                <a:solidFill>
                  <a:srgbClr val="0000FF"/>
                </a:solidFill>
                <a:latin typeface="Times New Roman" charset="0"/>
              </a:rPr>
              <a:t>=</a:t>
            </a:r>
            <a:r>
              <a:rPr lang="en-US" altLang="zh-CN" sz="3600" b="1" i="1">
                <a:solidFill>
                  <a:srgbClr val="0000FF"/>
                </a:solidFill>
                <a:latin typeface="Times New Roman" charset="0"/>
              </a:rPr>
              <a:t>h</a:t>
            </a:r>
            <a:r>
              <a:rPr lang="en-US" altLang="zh-CN" sz="3600" b="1" i="1" baseline="-25000">
                <a:solidFill>
                  <a:srgbClr val="0000FF"/>
                </a:solidFill>
                <a:latin typeface="Times New Roman" charset="0"/>
              </a:rPr>
              <a:t>n</a:t>
            </a:r>
            <a:r>
              <a:rPr lang="en-US" altLang="zh-CN" sz="3600" b="1" baseline="-25000">
                <a:solidFill>
                  <a:srgbClr val="0000FF"/>
                </a:solidFill>
                <a:latin typeface="Times New Roman" charset="0"/>
              </a:rPr>
              <a:t>-2</a:t>
            </a:r>
            <a:r>
              <a:rPr lang="en-US" altLang="zh-CN" sz="3600" b="1">
                <a:solidFill>
                  <a:srgbClr val="0000FF"/>
                </a:solidFill>
                <a:latin typeface="Times New Roman" charset="0"/>
              </a:rPr>
              <a:t>+</a:t>
            </a:r>
            <a:r>
              <a:rPr lang="en-US" altLang="zh-CN" sz="3600" b="1" i="1">
                <a:solidFill>
                  <a:srgbClr val="0000FF"/>
                </a:solidFill>
                <a:latin typeface="Times New Roman" charset="0"/>
              </a:rPr>
              <a:t>n</a:t>
            </a:r>
            <a:r>
              <a:rPr lang="en-US" altLang="zh-CN" sz="3600" b="1">
                <a:solidFill>
                  <a:srgbClr val="0000FF"/>
                </a:solidFill>
                <a:latin typeface="Times New Roman" charset="0"/>
              </a:rPr>
              <a:t>-2,</a:t>
            </a:r>
            <a:r>
              <a:rPr lang="en-US" altLang="zh-CN" sz="3600" b="1">
                <a:latin typeface="Times New Roman" charset="0"/>
              </a:rPr>
              <a:t>      </a:t>
            </a:r>
            <a:r>
              <a:rPr lang="en-US" altLang="zh-CN" sz="3600" b="1">
                <a:solidFill>
                  <a:srgbClr val="FF0000"/>
                </a:solidFill>
                <a:latin typeface="Times New Roman" charset="0"/>
              </a:rPr>
              <a:t>(2)</a:t>
            </a:r>
          </a:p>
          <a:p>
            <a:pPr>
              <a:buFontTx/>
              <a:buNone/>
            </a:pPr>
            <a:r>
              <a:rPr lang="en-US" altLang="zh-CN" sz="3600" b="1">
                <a:solidFill>
                  <a:srgbClr val="FF0000"/>
                </a:solidFill>
                <a:latin typeface="Times New Roman" charset="0"/>
              </a:rPr>
              <a:t>(1)</a:t>
            </a:r>
            <a:r>
              <a:rPr lang="zh-CN" altLang="en-US" sz="3600" b="1">
                <a:latin typeface="Times New Roman" charset="0"/>
              </a:rPr>
              <a:t>式</a:t>
            </a:r>
            <a:r>
              <a:rPr lang="en-US" altLang="zh-CN" sz="3600" b="1">
                <a:solidFill>
                  <a:srgbClr val="FF0000"/>
                </a:solidFill>
                <a:latin typeface="Times New Roman" charset="0"/>
              </a:rPr>
              <a:t>-(2)</a:t>
            </a:r>
            <a:r>
              <a:rPr lang="zh-CN" altLang="en-US" sz="3600" b="1">
                <a:latin typeface="Times New Roman" charset="0"/>
              </a:rPr>
              <a:t>式整理得</a:t>
            </a:r>
            <a:r>
              <a:rPr lang="en-US" altLang="zh-CN" sz="3600" b="1">
                <a:latin typeface="Times New Roman" charset="0"/>
              </a:rPr>
              <a:t>:</a:t>
            </a:r>
          </a:p>
          <a:p>
            <a:pPr algn="ctr">
              <a:buFontTx/>
              <a:buNone/>
            </a:pPr>
            <a:r>
              <a:rPr lang="en-US" altLang="zh-CN" sz="3600" b="1">
                <a:latin typeface="Times New Roman" charset="0"/>
              </a:rPr>
              <a:t>     </a:t>
            </a:r>
            <a:r>
              <a:rPr lang="en-US" altLang="zh-CN" sz="3600" b="1" i="1">
                <a:solidFill>
                  <a:srgbClr val="0000FF"/>
                </a:solidFill>
                <a:latin typeface="Times New Roman" charset="0"/>
              </a:rPr>
              <a:t>h</a:t>
            </a:r>
            <a:r>
              <a:rPr lang="en-US" altLang="zh-CN" sz="3600" b="1" i="1" baseline="-25000">
                <a:solidFill>
                  <a:srgbClr val="0000FF"/>
                </a:solidFill>
                <a:latin typeface="Times New Roman" charset="0"/>
              </a:rPr>
              <a:t>n</a:t>
            </a:r>
            <a:r>
              <a:rPr lang="en-US" altLang="zh-CN" sz="3600" b="1">
                <a:solidFill>
                  <a:srgbClr val="0000FF"/>
                </a:solidFill>
                <a:latin typeface="Times New Roman" charset="0"/>
              </a:rPr>
              <a:t>-2</a:t>
            </a:r>
            <a:r>
              <a:rPr lang="en-US" altLang="zh-CN" sz="3600" b="1" i="1">
                <a:solidFill>
                  <a:srgbClr val="0000FF"/>
                </a:solidFill>
                <a:latin typeface="Times New Roman" charset="0"/>
              </a:rPr>
              <a:t>h</a:t>
            </a:r>
            <a:r>
              <a:rPr lang="en-US" altLang="zh-CN" sz="3600" b="1" i="1" baseline="-25000">
                <a:solidFill>
                  <a:srgbClr val="0000FF"/>
                </a:solidFill>
                <a:latin typeface="Times New Roman" charset="0"/>
              </a:rPr>
              <a:t>n</a:t>
            </a:r>
            <a:r>
              <a:rPr lang="en-US" altLang="zh-CN" sz="3600" b="1" baseline="-25000">
                <a:solidFill>
                  <a:srgbClr val="0000FF"/>
                </a:solidFill>
                <a:latin typeface="Times New Roman" charset="0"/>
              </a:rPr>
              <a:t>-1</a:t>
            </a:r>
            <a:r>
              <a:rPr lang="en-US" altLang="zh-CN" sz="3600" b="1">
                <a:solidFill>
                  <a:srgbClr val="0000FF"/>
                </a:solidFill>
                <a:latin typeface="Times New Roman" charset="0"/>
              </a:rPr>
              <a:t>+</a:t>
            </a:r>
            <a:r>
              <a:rPr lang="en-US" altLang="zh-CN" sz="3600" b="1" i="1">
                <a:solidFill>
                  <a:srgbClr val="0000FF"/>
                </a:solidFill>
                <a:latin typeface="Times New Roman" charset="0"/>
              </a:rPr>
              <a:t>h</a:t>
            </a:r>
            <a:r>
              <a:rPr lang="en-US" altLang="zh-CN" sz="3600" b="1" i="1" baseline="-25000">
                <a:solidFill>
                  <a:srgbClr val="0000FF"/>
                </a:solidFill>
                <a:latin typeface="Times New Roman" charset="0"/>
              </a:rPr>
              <a:t>n</a:t>
            </a:r>
            <a:r>
              <a:rPr lang="en-US" altLang="zh-CN" sz="3600" b="1" baseline="-25000">
                <a:solidFill>
                  <a:srgbClr val="0000FF"/>
                </a:solidFill>
                <a:latin typeface="Times New Roman" charset="0"/>
              </a:rPr>
              <a:t>-2</a:t>
            </a:r>
            <a:r>
              <a:rPr lang="en-US" altLang="zh-CN" sz="3600" b="1">
                <a:solidFill>
                  <a:srgbClr val="0000FF"/>
                </a:solidFill>
                <a:latin typeface="Times New Roman" charset="0"/>
              </a:rPr>
              <a:t>=1       </a:t>
            </a:r>
            <a:r>
              <a:rPr lang="en-US" altLang="zh-CN" sz="3600" b="1">
                <a:solidFill>
                  <a:srgbClr val="FF0000"/>
                </a:solidFill>
                <a:latin typeface="Times New Roman" charset="0"/>
              </a:rPr>
              <a:t>(3)</a:t>
            </a:r>
          </a:p>
          <a:p>
            <a:pPr algn="ctr">
              <a:buFontTx/>
              <a:buNone/>
            </a:pPr>
            <a:r>
              <a:rPr lang="en-US" altLang="zh-CN" sz="3600" b="1">
                <a:solidFill>
                  <a:srgbClr val="0000FF"/>
                </a:solidFill>
                <a:latin typeface="Times New Roman" charset="0"/>
              </a:rPr>
              <a:t>      </a:t>
            </a:r>
            <a:r>
              <a:rPr lang="en-US" altLang="zh-CN" sz="3600" b="1" i="1">
                <a:solidFill>
                  <a:srgbClr val="0000FF"/>
                </a:solidFill>
                <a:latin typeface="Times New Roman" charset="0"/>
              </a:rPr>
              <a:t>h</a:t>
            </a:r>
            <a:r>
              <a:rPr lang="en-US" altLang="zh-CN" sz="3600" b="1" i="1" baseline="-25000">
                <a:solidFill>
                  <a:srgbClr val="0000FF"/>
                </a:solidFill>
                <a:latin typeface="Times New Roman" charset="0"/>
              </a:rPr>
              <a:t>n</a:t>
            </a:r>
            <a:r>
              <a:rPr lang="en-US" altLang="zh-CN" sz="3600" b="1" baseline="-25000">
                <a:solidFill>
                  <a:srgbClr val="0000FF"/>
                </a:solidFill>
                <a:latin typeface="Times New Roman" charset="0"/>
              </a:rPr>
              <a:t>-1</a:t>
            </a:r>
            <a:r>
              <a:rPr lang="en-US" altLang="zh-CN" sz="3600" b="1">
                <a:solidFill>
                  <a:srgbClr val="0000FF"/>
                </a:solidFill>
                <a:latin typeface="Times New Roman" charset="0"/>
              </a:rPr>
              <a:t>-2</a:t>
            </a:r>
            <a:r>
              <a:rPr lang="en-US" altLang="zh-CN" sz="3600" b="1" i="1">
                <a:solidFill>
                  <a:srgbClr val="0000FF"/>
                </a:solidFill>
                <a:latin typeface="Times New Roman" charset="0"/>
              </a:rPr>
              <a:t>h</a:t>
            </a:r>
            <a:r>
              <a:rPr lang="en-US" altLang="zh-CN" sz="3600" b="1" i="1" baseline="-25000">
                <a:solidFill>
                  <a:srgbClr val="0000FF"/>
                </a:solidFill>
                <a:latin typeface="Times New Roman" charset="0"/>
              </a:rPr>
              <a:t>n</a:t>
            </a:r>
            <a:r>
              <a:rPr lang="en-US" altLang="zh-CN" sz="3600" b="1" baseline="-25000">
                <a:solidFill>
                  <a:srgbClr val="0000FF"/>
                </a:solidFill>
                <a:latin typeface="Times New Roman" charset="0"/>
              </a:rPr>
              <a:t>-2</a:t>
            </a:r>
            <a:r>
              <a:rPr lang="en-US" altLang="zh-CN" sz="3600" b="1">
                <a:solidFill>
                  <a:srgbClr val="0000FF"/>
                </a:solidFill>
                <a:latin typeface="Times New Roman" charset="0"/>
              </a:rPr>
              <a:t>+</a:t>
            </a:r>
            <a:r>
              <a:rPr lang="en-US" altLang="zh-CN" sz="3600" b="1" i="1">
                <a:solidFill>
                  <a:srgbClr val="0000FF"/>
                </a:solidFill>
                <a:latin typeface="Times New Roman" charset="0"/>
              </a:rPr>
              <a:t>h</a:t>
            </a:r>
            <a:r>
              <a:rPr lang="en-US" altLang="zh-CN" sz="3600" b="1" i="1" baseline="-25000">
                <a:solidFill>
                  <a:srgbClr val="0000FF"/>
                </a:solidFill>
                <a:latin typeface="Times New Roman" charset="0"/>
              </a:rPr>
              <a:t>n</a:t>
            </a:r>
            <a:r>
              <a:rPr lang="en-US" altLang="zh-CN" sz="3600" b="1" baseline="-25000">
                <a:solidFill>
                  <a:srgbClr val="0000FF"/>
                </a:solidFill>
                <a:latin typeface="Times New Roman" charset="0"/>
              </a:rPr>
              <a:t>-3</a:t>
            </a:r>
            <a:r>
              <a:rPr lang="en-US" altLang="zh-CN" sz="3600" b="1">
                <a:solidFill>
                  <a:srgbClr val="0000FF"/>
                </a:solidFill>
                <a:latin typeface="Times New Roman" charset="0"/>
              </a:rPr>
              <a:t>=1</a:t>
            </a:r>
            <a:r>
              <a:rPr lang="en-US" altLang="zh-CN" sz="3600" b="1">
                <a:latin typeface="Times New Roman" charset="0"/>
              </a:rPr>
              <a:t>     </a:t>
            </a:r>
            <a:r>
              <a:rPr lang="en-US" altLang="zh-CN" sz="3600" b="1">
                <a:solidFill>
                  <a:srgbClr val="FF0000"/>
                </a:solidFill>
                <a:latin typeface="Times New Roman" charset="0"/>
              </a:rPr>
              <a:t>(4)</a:t>
            </a:r>
          </a:p>
          <a:p>
            <a:pPr>
              <a:buFontTx/>
              <a:buNone/>
            </a:pPr>
            <a:r>
              <a:rPr lang="en-US" altLang="zh-CN" sz="3600" b="1">
                <a:solidFill>
                  <a:srgbClr val="FF0000"/>
                </a:solidFill>
                <a:latin typeface="Times New Roman" charset="0"/>
              </a:rPr>
              <a:t>(3)</a:t>
            </a:r>
            <a:r>
              <a:rPr lang="zh-CN" altLang="en-US" sz="3600" b="1">
                <a:latin typeface="Times New Roman" charset="0"/>
              </a:rPr>
              <a:t>式</a:t>
            </a:r>
            <a:r>
              <a:rPr lang="en-US" altLang="zh-CN" sz="3600" b="1">
                <a:solidFill>
                  <a:srgbClr val="FF0000"/>
                </a:solidFill>
                <a:latin typeface="Times New Roman" charset="0"/>
              </a:rPr>
              <a:t>-(4)</a:t>
            </a:r>
            <a:r>
              <a:rPr lang="zh-CN" altLang="en-US" sz="3600" b="1">
                <a:latin typeface="Times New Roman" charset="0"/>
              </a:rPr>
              <a:t>式整理得</a:t>
            </a:r>
            <a:r>
              <a:rPr lang="en-US" altLang="zh-CN" sz="3600" b="1">
                <a:latin typeface="Times New Roman" charset="0"/>
              </a:rPr>
              <a:t>:</a:t>
            </a:r>
          </a:p>
          <a:p>
            <a:pPr algn="ctr">
              <a:buFontTx/>
              <a:buNone/>
            </a:pPr>
            <a:r>
              <a:rPr lang="en-US" altLang="zh-CN" sz="3600" b="1">
                <a:latin typeface="Times New Roman" charset="0"/>
              </a:rPr>
              <a:t>    </a:t>
            </a:r>
            <a:r>
              <a:rPr lang="en-US" altLang="zh-CN" sz="3600" b="1" i="1">
                <a:solidFill>
                  <a:srgbClr val="0000FF"/>
                </a:solidFill>
                <a:latin typeface="Times New Roman" charset="0"/>
              </a:rPr>
              <a:t>h</a:t>
            </a:r>
            <a:r>
              <a:rPr lang="en-US" altLang="zh-CN" sz="3600" b="1" i="1" baseline="-25000">
                <a:solidFill>
                  <a:srgbClr val="0000FF"/>
                </a:solidFill>
                <a:latin typeface="Times New Roman" charset="0"/>
              </a:rPr>
              <a:t>n</a:t>
            </a:r>
            <a:r>
              <a:rPr lang="en-US" altLang="zh-CN" sz="3600" b="1">
                <a:solidFill>
                  <a:srgbClr val="0000FF"/>
                </a:solidFill>
                <a:latin typeface="Times New Roman" charset="0"/>
              </a:rPr>
              <a:t>-3</a:t>
            </a:r>
            <a:r>
              <a:rPr lang="en-US" altLang="zh-CN" sz="3600" b="1" i="1">
                <a:solidFill>
                  <a:srgbClr val="0000FF"/>
                </a:solidFill>
                <a:latin typeface="Times New Roman" charset="0"/>
              </a:rPr>
              <a:t>h</a:t>
            </a:r>
            <a:r>
              <a:rPr lang="en-US" altLang="zh-CN" sz="3600" b="1" i="1" baseline="-25000">
                <a:solidFill>
                  <a:srgbClr val="0000FF"/>
                </a:solidFill>
                <a:latin typeface="Times New Roman" charset="0"/>
              </a:rPr>
              <a:t>n</a:t>
            </a:r>
            <a:r>
              <a:rPr lang="en-US" altLang="zh-CN" sz="3600" b="1" baseline="-25000">
                <a:solidFill>
                  <a:srgbClr val="0000FF"/>
                </a:solidFill>
                <a:latin typeface="Times New Roman" charset="0"/>
              </a:rPr>
              <a:t>-1</a:t>
            </a:r>
            <a:r>
              <a:rPr lang="en-US" altLang="zh-CN" sz="3600" b="1">
                <a:solidFill>
                  <a:srgbClr val="0000FF"/>
                </a:solidFill>
                <a:latin typeface="Times New Roman" charset="0"/>
              </a:rPr>
              <a:t>+3</a:t>
            </a:r>
            <a:r>
              <a:rPr lang="en-US" altLang="zh-CN" sz="3600" b="1" i="1">
                <a:solidFill>
                  <a:srgbClr val="0000FF"/>
                </a:solidFill>
                <a:latin typeface="Times New Roman" charset="0"/>
              </a:rPr>
              <a:t>h</a:t>
            </a:r>
            <a:r>
              <a:rPr lang="en-US" altLang="zh-CN" sz="3600" b="1" i="1" baseline="-25000">
                <a:solidFill>
                  <a:srgbClr val="0000FF"/>
                </a:solidFill>
                <a:latin typeface="Times New Roman" charset="0"/>
              </a:rPr>
              <a:t>n</a:t>
            </a:r>
            <a:r>
              <a:rPr lang="en-US" altLang="zh-CN" sz="3600" b="1" baseline="-25000">
                <a:solidFill>
                  <a:srgbClr val="0000FF"/>
                </a:solidFill>
                <a:latin typeface="Times New Roman" charset="0"/>
              </a:rPr>
              <a:t>-2</a:t>
            </a:r>
            <a:r>
              <a:rPr lang="en-US" altLang="zh-CN" sz="3600" b="1">
                <a:solidFill>
                  <a:srgbClr val="0000FF"/>
                </a:solidFill>
                <a:latin typeface="Times New Roman" charset="0"/>
              </a:rPr>
              <a:t>-</a:t>
            </a:r>
            <a:r>
              <a:rPr lang="en-US" altLang="zh-CN" sz="3600" b="1" i="1">
                <a:solidFill>
                  <a:srgbClr val="0000FF"/>
                </a:solidFill>
                <a:latin typeface="Times New Roman" charset="0"/>
              </a:rPr>
              <a:t>h</a:t>
            </a:r>
            <a:r>
              <a:rPr lang="en-US" altLang="zh-CN" sz="3600" b="1" i="1" baseline="-25000">
                <a:solidFill>
                  <a:srgbClr val="0000FF"/>
                </a:solidFill>
                <a:latin typeface="Times New Roman" charset="0"/>
              </a:rPr>
              <a:t>n</a:t>
            </a:r>
            <a:r>
              <a:rPr lang="en-US" altLang="zh-CN" sz="3600" b="1" baseline="-25000">
                <a:solidFill>
                  <a:srgbClr val="0000FF"/>
                </a:solidFill>
                <a:latin typeface="Times New Roman" charset="0"/>
              </a:rPr>
              <a:t>-3</a:t>
            </a:r>
            <a:r>
              <a:rPr lang="en-US" altLang="zh-CN" sz="3600" b="1">
                <a:solidFill>
                  <a:srgbClr val="0000FF"/>
                </a:solidFill>
                <a:latin typeface="Times New Roman" charset="0"/>
              </a:rPr>
              <a:t>=0  </a:t>
            </a:r>
            <a:r>
              <a:rPr lang="en-US" altLang="zh-CN" sz="3600" b="1">
                <a:solidFill>
                  <a:srgbClr val="FF0000"/>
                </a:solidFill>
                <a:latin typeface="Times New Roman" charset="0"/>
              </a:rPr>
              <a:t>(5)</a:t>
            </a:r>
          </a:p>
        </p:txBody>
      </p:sp>
    </p:spTree>
    <p:extLst>
      <p:ext uri="{BB962C8B-B14F-4D97-AF65-F5344CB8AC3E}">
        <p14:creationId xmlns:p14="http://schemas.microsoft.com/office/powerpoint/2010/main" val="2796700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2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2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2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2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24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224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224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224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59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8CD8-EBF2-3743-83A7-4AC5BBA2BE09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404813"/>
            <a:ext cx="8229600" cy="3960812"/>
          </a:xfrm>
        </p:spPr>
        <p:txBody>
          <a:bodyPr/>
          <a:lstStyle/>
          <a:p>
            <a:pPr>
              <a:buClr>
                <a:srgbClr val="FF0000"/>
              </a:buClr>
              <a:buFont typeface="Wingdings" charset="0"/>
              <a:buChar char="l"/>
            </a:pPr>
            <a:r>
              <a:rPr lang="zh-CN" altLang="en-US" sz="3600" b="1">
                <a:latin typeface="Times New Roman" charset="0"/>
              </a:rPr>
              <a:t>特征方程</a:t>
            </a:r>
            <a:r>
              <a:rPr lang="en-US" altLang="zh-CN" sz="3600" b="1">
                <a:latin typeface="Times New Roman" charset="0"/>
              </a:rPr>
              <a:t>:</a:t>
            </a:r>
          </a:p>
          <a:p>
            <a:pPr>
              <a:buClr>
                <a:srgbClr val="FF0000"/>
              </a:buClr>
              <a:buFont typeface="Wingdings" charset="0"/>
              <a:buNone/>
            </a:pPr>
            <a:r>
              <a:rPr lang="en-US" altLang="zh-CN" sz="3600" b="1">
                <a:latin typeface="Times New Roman" charset="0"/>
              </a:rPr>
              <a:t>               </a:t>
            </a:r>
            <a:r>
              <a:rPr lang="en-US" altLang="zh-CN" sz="3600" b="1" i="1">
                <a:solidFill>
                  <a:srgbClr val="0000FF"/>
                </a:solidFill>
                <a:latin typeface="Times New Roman" charset="0"/>
              </a:rPr>
              <a:t>x</a:t>
            </a:r>
            <a:r>
              <a:rPr lang="en-US" altLang="zh-CN" sz="3600" b="1" baseline="30000">
                <a:solidFill>
                  <a:srgbClr val="0000FF"/>
                </a:solidFill>
                <a:latin typeface="Times New Roman" charset="0"/>
              </a:rPr>
              <a:t>3</a:t>
            </a:r>
            <a:r>
              <a:rPr lang="en-US" altLang="zh-CN" sz="3600" b="1">
                <a:solidFill>
                  <a:srgbClr val="0000FF"/>
                </a:solidFill>
                <a:latin typeface="Times New Roman" charset="0"/>
              </a:rPr>
              <a:t>-3</a:t>
            </a:r>
            <a:r>
              <a:rPr lang="en-US" altLang="zh-CN" sz="3600" b="1" i="1">
                <a:solidFill>
                  <a:srgbClr val="0000FF"/>
                </a:solidFill>
                <a:latin typeface="Times New Roman" charset="0"/>
              </a:rPr>
              <a:t>x</a:t>
            </a:r>
            <a:r>
              <a:rPr lang="en-US" altLang="zh-CN" sz="3600" b="1" baseline="30000">
                <a:solidFill>
                  <a:srgbClr val="0000FF"/>
                </a:solidFill>
                <a:latin typeface="Times New Roman" charset="0"/>
              </a:rPr>
              <a:t>2</a:t>
            </a:r>
            <a:r>
              <a:rPr lang="en-US" altLang="zh-CN" sz="3600" b="1">
                <a:solidFill>
                  <a:srgbClr val="0000FF"/>
                </a:solidFill>
                <a:latin typeface="Times New Roman" charset="0"/>
              </a:rPr>
              <a:t>+3</a:t>
            </a:r>
            <a:r>
              <a:rPr lang="en-US" altLang="zh-CN" sz="3600" b="1" i="1">
                <a:solidFill>
                  <a:srgbClr val="0000FF"/>
                </a:solidFill>
                <a:latin typeface="Times New Roman" charset="0"/>
              </a:rPr>
              <a:t>x</a:t>
            </a:r>
            <a:r>
              <a:rPr lang="en-US" altLang="zh-CN" sz="3600" b="1">
                <a:solidFill>
                  <a:srgbClr val="0000FF"/>
                </a:solidFill>
                <a:latin typeface="Times New Roman" charset="0"/>
              </a:rPr>
              <a:t>-1=(</a:t>
            </a:r>
            <a:r>
              <a:rPr lang="en-US" altLang="zh-CN" sz="3600" b="1" i="1">
                <a:solidFill>
                  <a:srgbClr val="0000FF"/>
                </a:solidFill>
                <a:latin typeface="Times New Roman" charset="0"/>
              </a:rPr>
              <a:t>x</a:t>
            </a:r>
            <a:r>
              <a:rPr lang="en-US" altLang="zh-CN" sz="3600" b="1">
                <a:solidFill>
                  <a:srgbClr val="0000FF"/>
                </a:solidFill>
                <a:latin typeface="Times New Roman" charset="0"/>
              </a:rPr>
              <a:t>-1)</a:t>
            </a:r>
            <a:r>
              <a:rPr lang="en-US" altLang="zh-CN" sz="3600" b="1" baseline="30000">
                <a:solidFill>
                  <a:srgbClr val="0000FF"/>
                </a:solidFill>
                <a:latin typeface="Times New Roman" charset="0"/>
              </a:rPr>
              <a:t>3</a:t>
            </a:r>
            <a:r>
              <a:rPr lang="en-US" altLang="zh-CN" sz="3600" b="1">
                <a:solidFill>
                  <a:srgbClr val="0000FF"/>
                </a:solidFill>
                <a:latin typeface="Times New Roman" charset="0"/>
              </a:rPr>
              <a:t>=0</a:t>
            </a:r>
          </a:p>
          <a:p>
            <a:pPr>
              <a:buClr>
                <a:srgbClr val="FF0000"/>
              </a:buClr>
              <a:buFont typeface="Wingdings" charset="0"/>
              <a:buChar char="l"/>
            </a:pPr>
            <a:r>
              <a:rPr lang="zh-CN" altLang="en-US" sz="3600" b="1">
                <a:latin typeface="Times New Roman" charset="0"/>
              </a:rPr>
              <a:t>特征根</a:t>
            </a:r>
            <a:r>
              <a:rPr lang="en-US" altLang="zh-CN" sz="3600" b="1">
                <a:latin typeface="Times New Roman" charset="0"/>
              </a:rPr>
              <a:t>: </a:t>
            </a:r>
            <a:r>
              <a:rPr lang="en-US" altLang="zh-CN" sz="3600" b="1">
                <a:solidFill>
                  <a:srgbClr val="0000FF"/>
                </a:solidFill>
                <a:latin typeface="Times New Roman" charset="0"/>
              </a:rPr>
              <a:t>1</a:t>
            </a:r>
            <a:r>
              <a:rPr lang="en-US" altLang="zh-CN" sz="3600" b="1">
                <a:latin typeface="Times New Roman" charset="0"/>
              </a:rPr>
              <a:t>(</a:t>
            </a:r>
            <a:r>
              <a:rPr lang="zh-CN" altLang="en-US" sz="3600" b="1">
                <a:latin typeface="Times New Roman" charset="0"/>
              </a:rPr>
              <a:t>三重</a:t>
            </a:r>
            <a:r>
              <a:rPr lang="en-US" altLang="zh-CN" sz="3600" b="1">
                <a:latin typeface="Times New Roman" charset="0"/>
              </a:rPr>
              <a:t>)</a:t>
            </a:r>
          </a:p>
          <a:p>
            <a:pPr>
              <a:buClr>
                <a:srgbClr val="FF0000"/>
              </a:buClr>
              <a:buFont typeface="Wingdings" charset="0"/>
              <a:buChar char="l"/>
            </a:pPr>
            <a:r>
              <a:rPr lang="zh-CN" altLang="en-US" sz="3600" b="1">
                <a:latin typeface="Times New Roman" charset="0"/>
              </a:rPr>
              <a:t>齐次一般解</a:t>
            </a:r>
            <a:r>
              <a:rPr lang="en-US" altLang="zh-CN" sz="3600" b="1">
                <a:latin typeface="Times New Roman" charset="0"/>
              </a:rPr>
              <a:t>:</a:t>
            </a:r>
          </a:p>
          <a:p>
            <a:pPr algn="ctr">
              <a:buClr>
                <a:srgbClr val="FF0000"/>
              </a:buClr>
              <a:buFont typeface="Wingdings" charset="0"/>
              <a:buNone/>
            </a:pPr>
            <a:r>
              <a:rPr lang="en-US" altLang="zh-CN" sz="3600" b="1">
                <a:latin typeface="Times New Roman" charset="0"/>
              </a:rPr>
              <a:t>    </a:t>
            </a:r>
            <a:r>
              <a:rPr lang="en-US" altLang="zh-CN" sz="3600" b="1" i="1">
                <a:solidFill>
                  <a:srgbClr val="0000FF"/>
                </a:solidFill>
                <a:latin typeface="Times New Roman" charset="0"/>
              </a:rPr>
              <a:t>h</a:t>
            </a:r>
            <a:r>
              <a:rPr lang="en-US" altLang="zh-CN" sz="3600" b="1" i="1" baseline="-25000">
                <a:solidFill>
                  <a:srgbClr val="0000FF"/>
                </a:solidFill>
                <a:latin typeface="Times New Roman" charset="0"/>
              </a:rPr>
              <a:t>n</a:t>
            </a:r>
            <a:r>
              <a:rPr lang="en-US" altLang="zh-CN" sz="3600" b="1">
                <a:solidFill>
                  <a:srgbClr val="0000FF"/>
                </a:solidFill>
                <a:latin typeface="Times New Roman" charset="0"/>
              </a:rPr>
              <a:t>=(</a:t>
            </a:r>
            <a:r>
              <a:rPr lang="en-US" altLang="zh-CN" sz="3600" b="1" i="1">
                <a:solidFill>
                  <a:srgbClr val="0000FF"/>
                </a:solidFill>
                <a:latin typeface="Times New Roman" charset="0"/>
              </a:rPr>
              <a:t>c</a:t>
            </a:r>
            <a:r>
              <a:rPr lang="en-US" altLang="zh-CN" sz="3600" b="1" baseline="-25000">
                <a:solidFill>
                  <a:srgbClr val="0000FF"/>
                </a:solidFill>
                <a:latin typeface="Times New Roman" charset="0"/>
              </a:rPr>
              <a:t>1</a:t>
            </a:r>
            <a:r>
              <a:rPr lang="en-US" altLang="zh-CN" sz="3600" b="1">
                <a:solidFill>
                  <a:srgbClr val="0000FF"/>
                </a:solidFill>
                <a:latin typeface="Times New Roman" charset="0"/>
              </a:rPr>
              <a:t>+</a:t>
            </a:r>
            <a:r>
              <a:rPr lang="en-US" altLang="zh-CN" sz="3600" b="1" i="1">
                <a:solidFill>
                  <a:srgbClr val="0000FF"/>
                </a:solidFill>
                <a:latin typeface="Times New Roman" charset="0"/>
              </a:rPr>
              <a:t>c</a:t>
            </a:r>
            <a:r>
              <a:rPr lang="en-US" altLang="zh-CN" sz="3600" b="1" baseline="-25000">
                <a:solidFill>
                  <a:srgbClr val="0000FF"/>
                </a:solidFill>
                <a:latin typeface="Times New Roman" charset="0"/>
              </a:rPr>
              <a:t>2</a:t>
            </a:r>
            <a:r>
              <a:rPr lang="en-US" altLang="zh-CN" sz="3600" b="1" i="1">
                <a:solidFill>
                  <a:srgbClr val="0000FF"/>
                </a:solidFill>
                <a:latin typeface="Times New Roman" charset="0"/>
              </a:rPr>
              <a:t>n</a:t>
            </a:r>
            <a:r>
              <a:rPr lang="en-US" altLang="zh-CN" sz="3600" b="1">
                <a:solidFill>
                  <a:srgbClr val="0000FF"/>
                </a:solidFill>
                <a:latin typeface="Times New Roman" charset="0"/>
              </a:rPr>
              <a:t>+</a:t>
            </a:r>
            <a:r>
              <a:rPr lang="en-US" altLang="zh-CN" sz="3600" b="1" i="1">
                <a:solidFill>
                  <a:srgbClr val="0000FF"/>
                </a:solidFill>
                <a:latin typeface="Times New Roman" charset="0"/>
              </a:rPr>
              <a:t>c</a:t>
            </a:r>
            <a:r>
              <a:rPr lang="en-US" altLang="zh-CN" sz="3600" b="1" baseline="-25000">
                <a:solidFill>
                  <a:srgbClr val="0000FF"/>
                </a:solidFill>
                <a:latin typeface="Times New Roman" charset="0"/>
              </a:rPr>
              <a:t>3</a:t>
            </a:r>
            <a:r>
              <a:rPr lang="en-US" altLang="zh-CN" sz="3600" b="1" i="1">
                <a:solidFill>
                  <a:srgbClr val="0000FF"/>
                </a:solidFill>
                <a:latin typeface="Times New Roman" charset="0"/>
              </a:rPr>
              <a:t>n</a:t>
            </a:r>
            <a:r>
              <a:rPr lang="en-US" altLang="zh-CN" sz="3600" b="1" baseline="30000">
                <a:solidFill>
                  <a:srgbClr val="0000FF"/>
                </a:solidFill>
                <a:latin typeface="Times New Roman" charset="0"/>
              </a:rPr>
              <a:t>2</a:t>
            </a:r>
            <a:r>
              <a:rPr lang="en-US" altLang="zh-CN" sz="3600" b="1">
                <a:solidFill>
                  <a:srgbClr val="0000FF"/>
                </a:solidFill>
                <a:latin typeface="Times New Roman" charset="0"/>
              </a:rPr>
              <a:t>)1</a:t>
            </a:r>
            <a:r>
              <a:rPr lang="en-US" altLang="zh-CN" sz="3600" b="1" i="1" baseline="30000">
                <a:solidFill>
                  <a:srgbClr val="0000FF"/>
                </a:solidFill>
                <a:latin typeface="Times New Roman" charset="0"/>
              </a:rPr>
              <a:t>n</a:t>
            </a:r>
          </a:p>
          <a:p>
            <a:pPr>
              <a:buClr>
                <a:srgbClr val="FF0000"/>
              </a:buClr>
              <a:buFont typeface="Wingdings" charset="0"/>
              <a:buChar char="l"/>
            </a:pPr>
            <a:r>
              <a:rPr lang="zh-CN" altLang="en-US" sz="3600" b="1">
                <a:latin typeface="Times New Roman" charset="0"/>
              </a:rPr>
              <a:t>由边界条件</a:t>
            </a:r>
            <a:r>
              <a:rPr lang="en-US" altLang="zh-CN" sz="3600" b="1" i="1">
                <a:solidFill>
                  <a:srgbClr val="0000FF"/>
                </a:solidFill>
                <a:latin typeface="Times New Roman" charset="0"/>
              </a:rPr>
              <a:t>h</a:t>
            </a:r>
            <a:r>
              <a:rPr lang="en-US" altLang="zh-CN" sz="3600" b="1" baseline="-25000">
                <a:solidFill>
                  <a:srgbClr val="0000FF"/>
                </a:solidFill>
                <a:latin typeface="Times New Roman" charset="0"/>
              </a:rPr>
              <a:t>1</a:t>
            </a:r>
            <a:r>
              <a:rPr lang="en-US" altLang="zh-CN" sz="3600" b="1">
                <a:solidFill>
                  <a:srgbClr val="0000FF"/>
                </a:solidFill>
                <a:latin typeface="Times New Roman" charset="0"/>
              </a:rPr>
              <a:t>=0,</a:t>
            </a:r>
            <a:r>
              <a:rPr lang="en-US" altLang="zh-CN" sz="3600" b="1" i="1">
                <a:solidFill>
                  <a:srgbClr val="0000FF"/>
                </a:solidFill>
                <a:latin typeface="Times New Roman" charset="0"/>
              </a:rPr>
              <a:t>h</a:t>
            </a:r>
            <a:r>
              <a:rPr lang="en-US" altLang="zh-CN" sz="3600" b="1" baseline="-25000">
                <a:solidFill>
                  <a:srgbClr val="0000FF"/>
                </a:solidFill>
                <a:latin typeface="Times New Roman" charset="0"/>
              </a:rPr>
              <a:t>2</a:t>
            </a:r>
            <a:r>
              <a:rPr lang="en-US" altLang="zh-CN" sz="3600" b="1">
                <a:solidFill>
                  <a:srgbClr val="0000FF"/>
                </a:solidFill>
                <a:latin typeface="Times New Roman" charset="0"/>
              </a:rPr>
              <a:t>=1,</a:t>
            </a:r>
            <a:r>
              <a:rPr lang="en-US" altLang="zh-CN" sz="3600" b="1" i="1">
                <a:solidFill>
                  <a:srgbClr val="0000FF"/>
                </a:solidFill>
                <a:latin typeface="Times New Roman" charset="0"/>
              </a:rPr>
              <a:t>h</a:t>
            </a:r>
            <a:r>
              <a:rPr lang="en-US" altLang="zh-CN" sz="3600" b="1" baseline="-25000">
                <a:solidFill>
                  <a:srgbClr val="0000FF"/>
                </a:solidFill>
                <a:latin typeface="Times New Roman" charset="0"/>
              </a:rPr>
              <a:t>3</a:t>
            </a:r>
            <a:r>
              <a:rPr lang="en-US" altLang="zh-CN" sz="3600" b="1">
                <a:solidFill>
                  <a:srgbClr val="0000FF"/>
                </a:solidFill>
                <a:latin typeface="Times New Roman" charset="0"/>
              </a:rPr>
              <a:t>=3</a:t>
            </a:r>
            <a:r>
              <a:rPr lang="zh-CN" altLang="en-US" sz="3600" b="1">
                <a:latin typeface="Times New Roman" charset="0"/>
              </a:rPr>
              <a:t>决定</a:t>
            </a:r>
            <a:r>
              <a:rPr lang="en-US" altLang="zh-CN" sz="3600" b="1" i="1">
                <a:solidFill>
                  <a:srgbClr val="0000FF"/>
                </a:solidFill>
                <a:latin typeface="Times New Roman" charset="0"/>
              </a:rPr>
              <a:t>c</a:t>
            </a:r>
            <a:r>
              <a:rPr lang="en-US" altLang="zh-CN" sz="3600" b="1" baseline="-25000">
                <a:solidFill>
                  <a:srgbClr val="0000FF"/>
                </a:solidFill>
                <a:latin typeface="Times New Roman" charset="0"/>
              </a:rPr>
              <a:t>1</a:t>
            </a:r>
            <a:r>
              <a:rPr lang="en-US" altLang="zh-CN" sz="3600" b="1">
                <a:solidFill>
                  <a:srgbClr val="0000FF"/>
                </a:solidFill>
                <a:latin typeface="Times New Roman" charset="0"/>
              </a:rPr>
              <a:t>,</a:t>
            </a:r>
            <a:r>
              <a:rPr lang="en-US" altLang="zh-CN" sz="3600" b="1" i="1">
                <a:solidFill>
                  <a:srgbClr val="0000FF"/>
                </a:solidFill>
                <a:latin typeface="Times New Roman" charset="0"/>
              </a:rPr>
              <a:t>c</a:t>
            </a:r>
            <a:r>
              <a:rPr lang="en-US" altLang="zh-CN" sz="3600" b="1" baseline="-25000">
                <a:solidFill>
                  <a:srgbClr val="0000FF"/>
                </a:solidFill>
                <a:latin typeface="Times New Roman" charset="0"/>
              </a:rPr>
              <a:t>2</a:t>
            </a:r>
            <a:r>
              <a:rPr lang="en-US" altLang="zh-CN" sz="3600" b="1">
                <a:solidFill>
                  <a:srgbClr val="0000FF"/>
                </a:solidFill>
                <a:latin typeface="Times New Roman" charset="0"/>
              </a:rPr>
              <a:t>,</a:t>
            </a:r>
            <a:r>
              <a:rPr lang="en-US" altLang="zh-CN" sz="3600" b="1" i="1">
                <a:solidFill>
                  <a:srgbClr val="0000FF"/>
                </a:solidFill>
                <a:latin typeface="Times New Roman" charset="0"/>
              </a:rPr>
              <a:t>c</a:t>
            </a:r>
            <a:r>
              <a:rPr lang="en-US" altLang="zh-CN" sz="3600" b="1" baseline="-25000">
                <a:solidFill>
                  <a:srgbClr val="0000FF"/>
                </a:solidFill>
                <a:latin typeface="Times New Roman" charset="0"/>
              </a:rPr>
              <a:t>3</a:t>
            </a:r>
            <a:r>
              <a:rPr lang="en-US" altLang="zh-CN" sz="3600" b="1">
                <a:latin typeface="Times New Roman" charset="0"/>
              </a:rPr>
              <a:t>:</a:t>
            </a:r>
            <a:endParaRPr lang="en-US" altLang="zh-CN" sz="3600" b="1" baseline="-25000">
              <a:latin typeface="Times New Roman" charset="0"/>
            </a:endParaRPr>
          </a:p>
        </p:txBody>
      </p:sp>
      <p:sp>
        <p:nvSpPr>
          <p:cNvPr id="225285" name="Rectangle 5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5284" name="Object 4"/>
          <p:cNvGraphicFramePr>
            <a:graphicFrameLocks noChangeAspect="1"/>
          </p:cNvGraphicFramePr>
          <p:nvPr/>
        </p:nvGraphicFramePr>
        <p:xfrm>
          <a:off x="2409825" y="4324350"/>
          <a:ext cx="3749675" cy="227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25" name="公式" r:id="rId3" imgW="1180800" imgH="711000" progId="Equation.3">
                  <p:embed/>
                </p:oleObj>
              </mc:Choice>
              <mc:Fallback>
                <p:oleObj name="公式" r:id="rId3" imgW="11808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9825" y="4324350"/>
                        <a:ext cx="3749675" cy="227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6730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25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25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2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25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25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225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225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E757-5C33-464A-BFB0-F1ED38C1E20E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620713"/>
            <a:ext cx="8229600" cy="820737"/>
          </a:xfrm>
        </p:spPr>
        <p:txBody>
          <a:bodyPr/>
          <a:lstStyle/>
          <a:p>
            <a:pPr>
              <a:buClr>
                <a:srgbClr val="FF0000"/>
              </a:buClr>
              <a:buFont typeface="Wingdings" charset="0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</a:rPr>
              <a:t>解之得到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</a:rPr>
              <a:t>:</a:t>
            </a:r>
            <a:r>
              <a:rPr lang="en-US" altLang="zh-CN" sz="3600">
                <a:effectLst>
                  <a:outerShdw blurRad="38100" dist="38100" dir="2700000" algn="tl">
                    <a:srgbClr val="DDDDDD"/>
                  </a:outerShdw>
                </a:effectLst>
              </a:rPr>
              <a:t> </a:t>
            </a:r>
          </a:p>
        </p:txBody>
      </p:sp>
      <p:sp>
        <p:nvSpPr>
          <p:cNvPr id="226308" name="Rectangle 4"/>
          <p:cNvSpPr>
            <a:spLocks noChangeArrowheads="1"/>
          </p:cNvSpPr>
          <p:nvPr/>
        </p:nvSpPr>
        <p:spPr bwMode="auto">
          <a:xfrm>
            <a:off x="395288" y="1844675"/>
            <a:ext cx="8229600" cy="820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Wingdings" charset="0"/>
              <a:buChar char="l"/>
            </a:pP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因此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, 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该递归关系的解为</a:t>
            </a:r>
          </a:p>
        </p:txBody>
      </p:sp>
      <p:sp>
        <p:nvSpPr>
          <p:cNvPr id="226310" name="Rectangle 6"/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6309" name="Object 5"/>
          <p:cNvGraphicFramePr>
            <a:graphicFrameLocks noChangeAspect="1"/>
          </p:cNvGraphicFramePr>
          <p:nvPr/>
        </p:nvGraphicFramePr>
        <p:xfrm>
          <a:off x="3059113" y="260350"/>
          <a:ext cx="4608512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82" name="公式" r:id="rId3" imgW="1473200" imgH="406400" progId="Equation.3">
                  <p:embed/>
                </p:oleObj>
              </mc:Choice>
              <mc:Fallback>
                <p:oleObj name="公式" r:id="rId3" imgW="14732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260350"/>
                        <a:ext cx="4608512" cy="1279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312" name="Rectangle 8"/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6311" name="Object 7"/>
          <p:cNvGraphicFramePr>
            <a:graphicFrameLocks noChangeAspect="1"/>
          </p:cNvGraphicFramePr>
          <p:nvPr/>
        </p:nvGraphicFramePr>
        <p:xfrm>
          <a:off x="1692275" y="2565400"/>
          <a:ext cx="5113338" cy="119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83" name="公式" r:id="rId5" imgW="1752600" imgH="406400" progId="Equation.3">
                  <p:embed/>
                </p:oleObj>
              </mc:Choice>
              <mc:Fallback>
                <p:oleObj name="公式" r:id="rId5" imgW="17526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565400"/>
                        <a:ext cx="5113338" cy="1195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6680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26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26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26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26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7" grpId="0" build="p"/>
      <p:bldP spid="22630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BE25-E51F-6241-A1CE-2C3BC296CA2F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252932" name="Text Box 4"/>
          <p:cNvSpPr txBox="1">
            <a:spLocks noChangeArrowheads="1"/>
          </p:cNvSpPr>
          <p:nvPr/>
        </p:nvSpPr>
        <p:spPr bwMode="auto">
          <a:xfrm>
            <a:off x="179388" y="708025"/>
            <a:ext cx="8553450" cy="338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定理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  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设一阶非齐次递推方程</a:t>
            </a:r>
            <a:endParaRPr lang="en-US" altLang="zh-CN"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        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H</a:t>
            </a:r>
            <a:r>
              <a:rPr lang="en-US" altLang="zh-CN" i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 baseline="-2500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+1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+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aH</a:t>
            </a:r>
            <a:r>
              <a:rPr lang="en-US" altLang="zh-CN" i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=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f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(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)</a:t>
            </a:r>
          </a:p>
          <a:p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的自由项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f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(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)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是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的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m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次多项式，则当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a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≠-1</a:t>
            </a:r>
          </a:p>
          <a:p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时，递推方程有一个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n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的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m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次特解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f</a:t>
            </a:r>
            <a:r>
              <a:rPr lang="en-US" altLang="zh-CN" baseline="-2500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0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(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n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)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；当</a:t>
            </a:r>
            <a:endParaRPr lang="en-US" altLang="zh-CN">
              <a:effectLst>
                <a:outerShdw blurRad="38100" dist="38100" dir="2700000" algn="tl">
                  <a:srgbClr val="DDDDDD"/>
                </a:outerShdw>
              </a:effectLst>
              <a:cs typeface="Times New Roman" charset="0"/>
            </a:endParaRPr>
          </a:p>
          <a:p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a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=-1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时，递推方程有一个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n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的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m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+1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次多项式</a:t>
            </a:r>
            <a:endParaRPr lang="en-US" altLang="zh-CN">
              <a:effectLst>
                <a:outerShdw blurRad="38100" dist="38100" dir="2700000" algn="tl">
                  <a:srgbClr val="DDDDDD"/>
                </a:outerShdw>
              </a:effectLst>
              <a:cs typeface="Times New Roman" charset="0"/>
            </a:endParaRPr>
          </a:p>
          <a:p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的特解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f</a:t>
            </a:r>
            <a:r>
              <a:rPr lang="en-US" altLang="zh-CN" baseline="-2500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0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(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n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).</a:t>
            </a:r>
          </a:p>
        </p:txBody>
      </p:sp>
      <p:sp>
        <p:nvSpPr>
          <p:cNvPr id="252933" name="Rectangle 5"/>
          <p:cNvSpPr>
            <a:spLocks noChangeArrowheads="1"/>
          </p:cNvSpPr>
          <p:nvPr/>
        </p:nvSpPr>
        <p:spPr bwMode="auto">
          <a:xfrm>
            <a:off x="395288" y="4292600"/>
            <a:ext cx="8229600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Wingdings" charset="0"/>
              <a:buChar char="l"/>
            </a:pP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非齐次的情况大家了解一下就行了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. </a:t>
            </a: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Wingdings" charset="0"/>
              <a:buChar char="l"/>
            </a:pP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非线性的情况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, 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更为复杂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, 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没有什么简单的好办法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2203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529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529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16611-84EF-F04C-8D04-E71A88E28B86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247812" name="Text Box 4"/>
          <p:cNvSpPr txBox="1">
            <a:spLocks noChangeArrowheads="1"/>
          </p:cNvSpPr>
          <p:nvPr/>
        </p:nvSpPr>
        <p:spPr bwMode="auto">
          <a:xfrm>
            <a:off x="447675" y="260350"/>
            <a:ext cx="65389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例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 Hanoi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塔问题的递推关系式为</a:t>
            </a:r>
          </a:p>
        </p:txBody>
      </p:sp>
      <p:sp>
        <p:nvSpPr>
          <p:cNvPr id="247813" name="Text Box 5"/>
          <p:cNvSpPr txBox="1">
            <a:spLocks noChangeArrowheads="1"/>
          </p:cNvSpPr>
          <p:nvPr/>
        </p:nvSpPr>
        <p:spPr bwMode="auto">
          <a:xfrm>
            <a:off x="971550" y="836613"/>
            <a:ext cx="73263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a</a:t>
            </a:r>
            <a:r>
              <a:rPr lang="en-US" altLang="zh-CN" i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=2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a</a:t>
            </a:r>
            <a:r>
              <a:rPr lang="en-US" altLang="zh-CN" i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 baseline="-2500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-1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+1,  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=2, 3, 4, ...</a:t>
            </a:r>
            <a:r>
              <a:rPr lang="zh-CN" altLang="en-US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；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a</a:t>
            </a:r>
            <a:r>
              <a:rPr lang="en-US" altLang="zh-CN" baseline="-2500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1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=1,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a</a:t>
            </a:r>
            <a:r>
              <a:rPr lang="en-US" altLang="zh-CN" baseline="-2500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2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=2</a:t>
            </a:r>
          </a:p>
        </p:txBody>
      </p:sp>
      <p:sp>
        <p:nvSpPr>
          <p:cNvPr id="247814" name="Text Box 6"/>
          <p:cNvSpPr txBox="1">
            <a:spLocks noChangeArrowheads="1"/>
          </p:cNvSpPr>
          <p:nvPr/>
        </p:nvSpPr>
        <p:spPr bwMode="auto">
          <a:xfrm>
            <a:off x="519113" y="1557338"/>
            <a:ext cx="49609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解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1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  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由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      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a</a:t>
            </a:r>
            <a:r>
              <a:rPr lang="en-US" altLang="zh-CN" i="1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=2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a</a:t>
            </a:r>
            <a:r>
              <a:rPr lang="en-US" altLang="zh-CN" i="1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-1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+1  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得</a:t>
            </a:r>
          </a:p>
        </p:txBody>
      </p:sp>
      <p:sp>
        <p:nvSpPr>
          <p:cNvPr id="247815" name="Text Box 7"/>
          <p:cNvSpPr txBox="1">
            <a:spLocks noChangeArrowheads="1"/>
          </p:cNvSpPr>
          <p:nvPr/>
        </p:nvSpPr>
        <p:spPr bwMode="auto">
          <a:xfrm>
            <a:off x="2339975" y="2060575"/>
            <a:ext cx="24669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a</a:t>
            </a:r>
            <a:r>
              <a:rPr lang="en-US" altLang="zh-CN" i="1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n-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1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=2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a</a:t>
            </a:r>
            <a:r>
              <a:rPr lang="en-US" altLang="zh-CN" i="1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-2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+1</a:t>
            </a:r>
          </a:p>
        </p:txBody>
      </p:sp>
      <p:sp>
        <p:nvSpPr>
          <p:cNvPr id="247816" name="Text Box 8"/>
          <p:cNvSpPr txBox="1">
            <a:spLocks noChangeArrowheads="1"/>
          </p:cNvSpPr>
          <p:nvPr/>
        </p:nvSpPr>
        <p:spPr bwMode="auto">
          <a:xfrm>
            <a:off x="592138" y="2852738"/>
            <a:ext cx="29368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两式相减，得</a:t>
            </a:r>
          </a:p>
        </p:txBody>
      </p:sp>
      <p:sp>
        <p:nvSpPr>
          <p:cNvPr id="247818" name="Text Box 10"/>
          <p:cNvSpPr txBox="1">
            <a:spLocks noChangeArrowheads="1"/>
          </p:cNvSpPr>
          <p:nvPr/>
        </p:nvSpPr>
        <p:spPr bwMode="auto">
          <a:xfrm>
            <a:off x="3635375" y="2787650"/>
            <a:ext cx="32464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a</a:t>
            </a:r>
            <a:r>
              <a:rPr lang="en-US" altLang="zh-CN" i="1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-3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a</a:t>
            </a:r>
            <a:r>
              <a:rPr lang="en-US" altLang="zh-CN" i="1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-1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+2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a</a:t>
            </a:r>
            <a:r>
              <a:rPr lang="en-US" altLang="zh-CN" i="1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-2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=0</a:t>
            </a:r>
          </a:p>
        </p:txBody>
      </p:sp>
      <p:sp>
        <p:nvSpPr>
          <p:cNvPr id="247819" name="Text Box 11"/>
          <p:cNvSpPr txBox="1">
            <a:spLocks noChangeArrowheads="1"/>
          </p:cNvSpPr>
          <p:nvPr/>
        </p:nvSpPr>
        <p:spPr bwMode="auto">
          <a:xfrm>
            <a:off x="611188" y="3573463"/>
            <a:ext cx="77057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其特征方程为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     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x</a:t>
            </a:r>
            <a:r>
              <a:rPr lang="en-US" altLang="zh-CN" baseline="30000">
                <a:effectLst>
                  <a:outerShdw blurRad="38100" dist="38100" dir="2700000" algn="tl">
                    <a:srgbClr val="DDDDDD"/>
                  </a:outerShdw>
                </a:effectLst>
              </a:rPr>
              <a:t>2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-3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x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+2=0</a:t>
            </a:r>
          </a:p>
        </p:txBody>
      </p:sp>
      <p:sp>
        <p:nvSpPr>
          <p:cNvPr id="247820" name="Text Box 12"/>
          <p:cNvSpPr txBox="1">
            <a:spLocks noChangeArrowheads="1"/>
          </p:cNvSpPr>
          <p:nvPr/>
        </p:nvSpPr>
        <p:spPr bwMode="auto">
          <a:xfrm>
            <a:off x="735013" y="4640263"/>
            <a:ext cx="184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247821" name="Text Box 13"/>
          <p:cNvSpPr txBox="1">
            <a:spLocks noChangeArrowheads="1"/>
          </p:cNvSpPr>
          <p:nvPr/>
        </p:nvSpPr>
        <p:spPr bwMode="auto">
          <a:xfrm>
            <a:off x="755650" y="4292600"/>
            <a:ext cx="43307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特征根为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   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x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1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=1, 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x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2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=2</a:t>
            </a:r>
          </a:p>
        </p:txBody>
      </p:sp>
      <p:sp>
        <p:nvSpPr>
          <p:cNvPr id="247822" name="Text Box 14"/>
          <p:cNvSpPr txBox="1">
            <a:spLocks noChangeArrowheads="1"/>
          </p:cNvSpPr>
          <p:nvPr/>
        </p:nvSpPr>
        <p:spPr bwMode="auto">
          <a:xfrm>
            <a:off x="684213" y="5013325"/>
            <a:ext cx="49037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其通解为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    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a</a:t>
            </a:r>
            <a:r>
              <a:rPr lang="en-US" altLang="zh-CN" i="1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=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c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1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1</a:t>
            </a:r>
            <a:r>
              <a:rPr lang="en-US" altLang="zh-CN" i="1" baseline="30000"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+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c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2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2</a:t>
            </a:r>
            <a:r>
              <a:rPr lang="en-US" altLang="zh-CN" i="1" baseline="30000"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</a:p>
        </p:txBody>
      </p:sp>
      <p:sp>
        <p:nvSpPr>
          <p:cNvPr id="247823" name="Text Box 15"/>
          <p:cNvSpPr txBox="1">
            <a:spLocks noChangeArrowheads="1"/>
          </p:cNvSpPr>
          <p:nvPr/>
        </p:nvSpPr>
        <p:spPr bwMode="auto">
          <a:xfrm>
            <a:off x="755650" y="5748338"/>
            <a:ext cx="56943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由初始条件求得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  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c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1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=-1, 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c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2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=1</a:t>
            </a:r>
          </a:p>
        </p:txBody>
      </p:sp>
      <p:sp>
        <p:nvSpPr>
          <p:cNvPr id="247824" name="Text Box 16"/>
          <p:cNvSpPr txBox="1">
            <a:spLocks noChangeArrowheads="1"/>
          </p:cNvSpPr>
          <p:nvPr/>
        </p:nvSpPr>
        <p:spPr bwMode="auto">
          <a:xfrm>
            <a:off x="6478588" y="4183063"/>
            <a:ext cx="162242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所以</a:t>
            </a:r>
            <a:endParaRPr lang="en-US" altLang="zh-CN">
              <a:solidFill>
                <a:srgbClr val="FF0000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r>
              <a:rPr lang="en-US" altLang="zh-CN" i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a</a:t>
            </a:r>
            <a:r>
              <a:rPr lang="en-US" altLang="zh-CN" i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=2</a:t>
            </a:r>
            <a:r>
              <a:rPr lang="en-US" altLang="zh-CN" i="1" baseline="3000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1385226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7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7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7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7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7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7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47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47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47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4" grpId="0"/>
      <p:bldP spid="247815" grpId="0"/>
      <p:bldP spid="247816" grpId="0"/>
      <p:bldP spid="247818" grpId="0"/>
      <p:bldP spid="247819" grpId="0"/>
      <p:bldP spid="247821" grpId="0"/>
      <p:bldP spid="247822" grpId="0"/>
      <p:bldP spid="247823" grpId="0"/>
      <p:bldP spid="24782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39A4A-0B54-5845-87A2-3B24F5699A22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248836" name="Text Box 4"/>
          <p:cNvSpPr txBox="1">
            <a:spLocks noChangeArrowheads="1"/>
          </p:cNvSpPr>
          <p:nvPr/>
        </p:nvSpPr>
        <p:spPr bwMode="auto">
          <a:xfrm>
            <a:off x="917575" y="333375"/>
            <a:ext cx="77581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a</a:t>
            </a:r>
            <a:r>
              <a:rPr lang="en-US" altLang="zh-CN" i="1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=2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a</a:t>
            </a:r>
            <a:r>
              <a:rPr lang="en-US" altLang="zh-CN" i="1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-1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+1,   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=2, 3, 4, ...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；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a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1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=1, 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a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2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=2</a:t>
            </a:r>
          </a:p>
        </p:txBody>
      </p:sp>
      <p:sp>
        <p:nvSpPr>
          <p:cNvPr id="248838" name="Text Box 6"/>
          <p:cNvSpPr txBox="1">
            <a:spLocks noChangeArrowheads="1"/>
          </p:cNvSpPr>
          <p:nvPr/>
        </p:nvSpPr>
        <p:spPr bwMode="auto">
          <a:xfrm>
            <a:off x="158750" y="1058863"/>
            <a:ext cx="8715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解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2</a:t>
            </a:r>
          </a:p>
        </p:txBody>
      </p:sp>
      <p:sp>
        <p:nvSpPr>
          <p:cNvPr id="248839" name="Text Box 7"/>
          <p:cNvSpPr txBox="1">
            <a:spLocks noChangeArrowheads="1"/>
          </p:cNvSpPr>
          <p:nvPr/>
        </p:nvSpPr>
        <p:spPr bwMode="auto">
          <a:xfrm>
            <a:off x="1166813" y="1039813"/>
            <a:ext cx="33956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一阶递推方程为</a:t>
            </a:r>
          </a:p>
        </p:txBody>
      </p:sp>
      <p:sp>
        <p:nvSpPr>
          <p:cNvPr id="248840" name="Text Box 8"/>
          <p:cNvSpPr txBox="1">
            <a:spLocks noChangeArrowheads="1"/>
          </p:cNvSpPr>
          <p:nvPr/>
        </p:nvSpPr>
        <p:spPr bwMode="auto">
          <a:xfrm>
            <a:off x="1133475" y="1635125"/>
            <a:ext cx="77581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a</a:t>
            </a:r>
            <a:r>
              <a:rPr lang="en-US" altLang="zh-CN" i="1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-2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a</a:t>
            </a:r>
            <a:r>
              <a:rPr lang="en-US" altLang="zh-CN" i="1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-1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=1,   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初始条件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   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a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1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=1</a:t>
            </a:r>
          </a:p>
        </p:txBody>
      </p:sp>
      <p:sp>
        <p:nvSpPr>
          <p:cNvPr id="248841" name="Text Box 9"/>
          <p:cNvSpPr txBox="1">
            <a:spLocks noChangeArrowheads="1"/>
          </p:cNvSpPr>
          <p:nvPr/>
        </p:nvSpPr>
        <p:spPr bwMode="auto">
          <a:xfrm>
            <a:off x="808038" y="2219325"/>
            <a:ext cx="60086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递推方程有一个特解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   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f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0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(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)=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b</a:t>
            </a:r>
          </a:p>
        </p:txBody>
      </p:sp>
      <p:sp>
        <p:nvSpPr>
          <p:cNvPr id="248842" name="Text Box 10"/>
          <p:cNvSpPr txBox="1">
            <a:spLocks noChangeArrowheads="1"/>
          </p:cNvSpPr>
          <p:nvPr/>
        </p:nvSpPr>
        <p:spPr bwMode="auto">
          <a:xfrm>
            <a:off x="879475" y="2795588"/>
            <a:ext cx="58181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代人递推方程中，得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f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0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(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)=-1</a:t>
            </a:r>
          </a:p>
        </p:txBody>
      </p:sp>
      <p:sp>
        <p:nvSpPr>
          <p:cNvPr id="248843" name="Text Box 11"/>
          <p:cNvSpPr txBox="1">
            <a:spLocks noChangeArrowheads="1"/>
          </p:cNvSpPr>
          <p:nvPr/>
        </p:nvSpPr>
        <p:spPr bwMode="auto">
          <a:xfrm>
            <a:off x="879475" y="3587750"/>
            <a:ext cx="5918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相应的齐次方程的特征根为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2</a:t>
            </a:r>
          </a:p>
        </p:txBody>
      </p:sp>
      <p:sp>
        <p:nvSpPr>
          <p:cNvPr id="248844" name="Text Box 12"/>
          <p:cNvSpPr txBox="1">
            <a:spLocks noChangeArrowheads="1"/>
          </p:cNvSpPr>
          <p:nvPr/>
        </p:nvSpPr>
        <p:spPr bwMode="auto">
          <a:xfrm>
            <a:off x="879475" y="4164013"/>
            <a:ext cx="4578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所以，通解为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a</a:t>
            </a:r>
            <a:r>
              <a:rPr lang="en-US" altLang="zh-CN" i="1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=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c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2</a:t>
            </a:r>
            <a:r>
              <a:rPr lang="en-US" altLang="zh-CN" i="1" baseline="30000"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-1</a:t>
            </a:r>
          </a:p>
        </p:txBody>
      </p:sp>
      <p:sp>
        <p:nvSpPr>
          <p:cNvPr id="248845" name="Text Box 13"/>
          <p:cNvSpPr txBox="1">
            <a:spLocks noChangeArrowheads="1"/>
          </p:cNvSpPr>
          <p:nvPr/>
        </p:nvSpPr>
        <p:spPr bwMode="auto">
          <a:xfrm>
            <a:off x="879475" y="4884738"/>
            <a:ext cx="5416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代人初始条件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a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1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=1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，得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c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=1</a:t>
            </a:r>
          </a:p>
        </p:txBody>
      </p:sp>
      <p:sp>
        <p:nvSpPr>
          <p:cNvPr id="248846" name="Text Box 14"/>
          <p:cNvSpPr txBox="1">
            <a:spLocks noChangeArrowheads="1"/>
          </p:cNvSpPr>
          <p:nvPr/>
        </p:nvSpPr>
        <p:spPr bwMode="auto">
          <a:xfrm>
            <a:off x="735013" y="5603875"/>
            <a:ext cx="35718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所以，有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a</a:t>
            </a:r>
            <a:r>
              <a:rPr lang="en-US" altLang="zh-CN" i="1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=2</a:t>
            </a:r>
            <a:r>
              <a:rPr lang="en-US" altLang="zh-CN" i="1" baseline="30000"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-1.</a:t>
            </a:r>
          </a:p>
        </p:txBody>
      </p:sp>
    </p:spTree>
    <p:extLst>
      <p:ext uri="{BB962C8B-B14F-4D97-AF65-F5344CB8AC3E}">
        <p14:creationId xmlns:p14="http://schemas.microsoft.com/office/powerpoint/2010/main" val="1007057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8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8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8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8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8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8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48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48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48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38" grpId="0"/>
      <p:bldP spid="248839" grpId="0"/>
      <p:bldP spid="248840" grpId="0"/>
      <p:bldP spid="248841" grpId="0"/>
      <p:bldP spid="248842" grpId="0"/>
      <p:bldP spid="248843" grpId="0"/>
      <p:bldP spid="248844" grpId="0"/>
      <p:bldP spid="248845" grpId="0"/>
      <p:bldP spid="24884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D4F50-36DC-8646-921D-5E59BD0D1A28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404813"/>
            <a:ext cx="8229600" cy="892175"/>
          </a:xfrm>
        </p:spPr>
        <p:txBody>
          <a:bodyPr/>
          <a:lstStyle/>
          <a:p>
            <a:pPr>
              <a:buClr>
                <a:srgbClr val="FF0000"/>
              </a:buClr>
              <a:buFont typeface="Wingdings" charset="0"/>
              <a:buChar char="l"/>
            </a:pP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对于</a:t>
            </a: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(4.1)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中的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r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阶齐次递归关系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:</a:t>
            </a:r>
          </a:p>
        </p:txBody>
      </p:sp>
      <p:sp>
        <p:nvSpPr>
          <p:cNvPr id="196613" name="Rectangle 5"/>
          <p:cNvSpPr>
            <a:spLocks noChangeArrowheads="1"/>
          </p:cNvSpPr>
          <p:nvPr/>
        </p:nvSpPr>
        <p:spPr bwMode="auto">
          <a:xfrm>
            <a:off x="395288" y="1844675"/>
            <a:ext cx="822960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Wingdings" charset="0"/>
              <a:buChar char="l"/>
            </a:pP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 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我们定义如下的一元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r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 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次方程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:</a:t>
            </a:r>
          </a:p>
        </p:txBody>
      </p:sp>
      <p:sp>
        <p:nvSpPr>
          <p:cNvPr id="19661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6614" name="Object 6"/>
          <p:cNvGraphicFramePr>
            <a:graphicFrameLocks noChangeAspect="1"/>
          </p:cNvGraphicFramePr>
          <p:nvPr/>
        </p:nvGraphicFramePr>
        <p:xfrm>
          <a:off x="539750" y="1085850"/>
          <a:ext cx="7777163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694" name="公式" r:id="rId3" imgW="2476500" imgH="228600" progId="Equation.3">
                  <p:embed/>
                </p:oleObj>
              </mc:Choice>
              <mc:Fallback>
                <p:oleObj name="公式" r:id="rId3" imgW="2476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085850"/>
                        <a:ext cx="7777163" cy="717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617" name="Rectangle 9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6616" name="Object 8"/>
          <p:cNvGraphicFramePr>
            <a:graphicFrameLocks noChangeAspect="1"/>
          </p:cNvGraphicFramePr>
          <p:nvPr/>
        </p:nvGraphicFramePr>
        <p:xfrm>
          <a:off x="539750" y="2522538"/>
          <a:ext cx="8353425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695" name="公式" r:id="rId5" imgW="2806560" imgH="228600" progId="Equation.3">
                  <p:embed/>
                </p:oleObj>
              </mc:Choice>
              <mc:Fallback>
                <p:oleObj name="公式" r:id="rId5" imgW="28065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522538"/>
                        <a:ext cx="8353425" cy="758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618" name="Rectangle 10"/>
          <p:cNvSpPr>
            <a:spLocks noChangeArrowheads="1"/>
          </p:cNvSpPr>
          <p:nvPr/>
        </p:nvSpPr>
        <p:spPr bwMode="auto">
          <a:xfrm>
            <a:off x="446088" y="3429000"/>
            <a:ext cx="8229600" cy="1179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Wingdings" charset="0"/>
              <a:buChar char="l"/>
            </a:pP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称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(4.2)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为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(4.1)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的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特征方程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. 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特征方程的根叫原递归关系的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特征根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(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值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).   </a:t>
            </a:r>
          </a:p>
        </p:txBody>
      </p:sp>
      <p:sp>
        <p:nvSpPr>
          <p:cNvPr id="196620" name="Rectangle 12"/>
          <p:cNvSpPr>
            <a:spLocks noChangeArrowheads="1"/>
          </p:cNvSpPr>
          <p:nvPr/>
        </p:nvSpPr>
        <p:spPr bwMode="auto">
          <a:xfrm>
            <a:off x="611188" y="1052513"/>
            <a:ext cx="7705725" cy="7207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624" name="Rectangle 16"/>
          <p:cNvSpPr>
            <a:spLocks noChangeArrowheads="1"/>
          </p:cNvSpPr>
          <p:nvPr/>
        </p:nvSpPr>
        <p:spPr bwMode="auto">
          <a:xfrm>
            <a:off x="539750" y="2493963"/>
            <a:ext cx="7416800" cy="79057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674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9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96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66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66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196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196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66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66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196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1" grpId="0" build="p"/>
      <p:bldP spid="196613" grpId="0"/>
      <p:bldP spid="196618" grpId="0"/>
      <p:bldP spid="196620" grpId="0" animBg="1"/>
      <p:bldP spid="1966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DF294-AA89-3944-ACCE-18330C0A52B4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254980" name="Text Box 4"/>
          <p:cNvSpPr txBox="1">
            <a:spLocks noChangeArrowheads="1"/>
          </p:cNvSpPr>
          <p:nvPr/>
        </p:nvSpPr>
        <p:spPr bwMode="auto">
          <a:xfrm>
            <a:off x="303213" y="203200"/>
            <a:ext cx="8509000" cy="503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定理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  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设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1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, 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2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是二次齐次递推方程</a:t>
            </a:r>
            <a:endParaRPr lang="en-US" altLang="zh-CN"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             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H</a:t>
            </a:r>
            <a:r>
              <a:rPr lang="en-US" altLang="zh-CN" i="1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+2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+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a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1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H</a:t>
            </a:r>
            <a:r>
              <a:rPr lang="en-US" altLang="zh-CN" i="1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+1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+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a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2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H</a:t>
            </a:r>
            <a:r>
              <a:rPr lang="en-US" altLang="zh-CN" i="1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=0</a:t>
            </a:r>
          </a:p>
          <a:p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的两个特征根，则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H</a:t>
            </a:r>
            <a:r>
              <a:rPr lang="en-US" altLang="zh-CN" i="1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是递推方程的解的充</a:t>
            </a:r>
            <a:endParaRPr lang="en-US" altLang="zh-CN"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要条件是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H</a:t>
            </a:r>
            <a:r>
              <a:rPr lang="en-US" altLang="zh-CN" i="1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可表成如下形式：</a:t>
            </a:r>
            <a:endParaRPr lang="en-US" altLang="zh-CN"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      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当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1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≠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2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时，</a:t>
            </a:r>
            <a:endParaRPr lang="en-US" altLang="zh-CN">
              <a:effectLst>
                <a:outerShdw blurRad="38100" dist="38100" dir="2700000" algn="tl">
                  <a:srgbClr val="DDDDDD"/>
                </a:outerShdw>
              </a:effectLst>
              <a:cs typeface="Times New Roman" charset="0"/>
            </a:endParaRPr>
          </a:p>
          <a:p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                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H</a:t>
            </a:r>
            <a:r>
              <a:rPr lang="en-US" altLang="zh-CN" i="1" baseline="-25000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=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b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1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1</a:t>
            </a:r>
            <a:r>
              <a:rPr lang="en-US" altLang="zh-CN" i="1" baseline="30000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+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b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2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2</a:t>
            </a:r>
            <a:r>
              <a:rPr lang="en-US" altLang="zh-CN" i="1" baseline="30000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;             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(1)</a:t>
            </a:r>
          </a:p>
          <a:p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      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当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1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=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2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=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q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时，</a:t>
            </a:r>
            <a:endParaRPr lang="en-US" altLang="zh-CN">
              <a:effectLst>
                <a:outerShdw blurRad="38100" dist="38100" dir="2700000" algn="tl">
                  <a:srgbClr val="DDDDDD"/>
                </a:outerShdw>
              </a:effectLst>
              <a:cs typeface="Times New Roman" charset="0"/>
            </a:endParaRPr>
          </a:p>
          <a:p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                 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H</a:t>
            </a:r>
            <a:r>
              <a:rPr lang="en-US" altLang="zh-CN" i="1" baseline="-25000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=(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b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1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+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b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2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)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q</a:t>
            </a:r>
            <a:r>
              <a:rPr lang="en-US" altLang="zh-CN" i="1" baseline="30000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              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(2)</a:t>
            </a:r>
          </a:p>
          <a:p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其中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b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1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, 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b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2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为常数。</a:t>
            </a:r>
          </a:p>
        </p:txBody>
      </p:sp>
    </p:spTree>
    <p:extLst>
      <p:ext uri="{BB962C8B-B14F-4D97-AF65-F5344CB8AC3E}">
        <p14:creationId xmlns:p14="http://schemas.microsoft.com/office/powerpoint/2010/main" val="1919760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0E0C3-79BA-4942-9420-057F939538FF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256004" name="Text Box 4"/>
          <p:cNvSpPr txBox="1">
            <a:spLocks noChangeArrowheads="1"/>
          </p:cNvSpPr>
          <p:nvPr/>
        </p:nvSpPr>
        <p:spPr bwMode="auto">
          <a:xfrm>
            <a:off x="287338" y="509588"/>
            <a:ext cx="82232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证明：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充分性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. 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当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1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≠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2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时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,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将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(1)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代人递推</a:t>
            </a:r>
            <a:endParaRPr lang="en-US" altLang="zh-CN">
              <a:effectLst>
                <a:outerShdw blurRad="38100" dist="38100" dir="2700000" algn="tl">
                  <a:srgbClr val="DDDDDD"/>
                </a:outerShdw>
              </a:effectLst>
              <a:cs typeface="Times New Roman" charset="0"/>
            </a:endParaRPr>
          </a:p>
          <a:p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方程的左边，因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1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,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2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是特征根，有</a:t>
            </a:r>
          </a:p>
        </p:txBody>
      </p:sp>
      <p:graphicFrame>
        <p:nvGraphicFramePr>
          <p:cNvPr id="256005" name="Object 5"/>
          <p:cNvGraphicFramePr>
            <a:graphicFrameLocks noChangeAspect="1"/>
          </p:cNvGraphicFramePr>
          <p:nvPr/>
        </p:nvGraphicFramePr>
        <p:xfrm>
          <a:off x="323850" y="1908175"/>
          <a:ext cx="8820150" cy="216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709" name="公式" r:id="rId3" imgW="2997000" imgH="736560" progId="Equation.3">
                  <p:embed/>
                </p:oleObj>
              </mc:Choice>
              <mc:Fallback>
                <p:oleObj name="公式" r:id="rId3" imgW="2997000" imgH="736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908175"/>
                        <a:ext cx="8820150" cy="216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06" name="Text Box 6"/>
          <p:cNvSpPr txBox="1">
            <a:spLocks noChangeArrowheads="1"/>
          </p:cNvSpPr>
          <p:nvPr/>
        </p:nvSpPr>
        <p:spPr bwMode="auto">
          <a:xfrm>
            <a:off x="250825" y="4614863"/>
            <a:ext cx="77946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即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 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   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H</a:t>
            </a:r>
            <a:r>
              <a:rPr lang="en-US" altLang="zh-CN" i="1" baseline="-25000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=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b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1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1</a:t>
            </a:r>
            <a:r>
              <a:rPr lang="en-US" altLang="zh-CN" i="1" baseline="30000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+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b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2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2</a:t>
            </a:r>
            <a:r>
              <a:rPr lang="en-US" altLang="zh-CN" i="1" baseline="30000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 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是递推方程的解。</a:t>
            </a:r>
            <a:endParaRPr lang="zh-CN" altLang="en-US">
              <a:solidFill>
                <a:srgbClr val="FF0000"/>
              </a:solidFill>
              <a:effectLst>
                <a:outerShdw blurRad="38100" dist="38100" dir="2700000" algn="tl">
                  <a:srgbClr val="DDDDDD"/>
                </a:outerShdw>
              </a:effectLst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198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A2DF-7937-E845-9376-58892E01620F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258050" name="Text Box 2"/>
          <p:cNvSpPr txBox="1">
            <a:spLocks noChangeArrowheads="1"/>
          </p:cNvSpPr>
          <p:nvPr/>
        </p:nvSpPr>
        <p:spPr bwMode="auto">
          <a:xfrm>
            <a:off x="287338" y="509588"/>
            <a:ext cx="8307387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当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1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=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2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=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q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时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,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将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(2)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代人递推方程的左边，</a:t>
            </a:r>
            <a:endParaRPr lang="en-US" altLang="zh-CN">
              <a:effectLst>
                <a:outerShdw blurRad="38100" dist="38100" dir="2700000" algn="tl">
                  <a:srgbClr val="DDDDDD"/>
                </a:outerShdw>
              </a:effectLst>
              <a:cs typeface="Times New Roman" charset="0"/>
            </a:endParaRPr>
          </a:p>
          <a:p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因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q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是重根，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2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q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+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a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1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=0</a:t>
            </a:r>
          </a:p>
        </p:txBody>
      </p:sp>
      <p:graphicFrame>
        <p:nvGraphicFramePr>
          <p:cNvPr id="258051" name="Object 3"/>
          <p:cNvGraphicFramePr>
            <a:graphicFrameLocks noChangeAspect="1"/>
          </p:cNvGraphicFramePr>
          <p:nvPr/>
        </p:nvGraphicFramePr>
        <p:xfrm>
          <a:off x="107950" y="1822450"/>
          <a:ext cx="9007475" cy="235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733" name="公式" r:id="rId3" imgW="3060360" imgH="799920" progId="Equation.3">
                  <p:embed/>
                </p:oleObj>
              </mc:Choice>
              <mc:Fallback>
                <p:oleObj name="公式" r:id="rId3" imgW="3060360" imgH="799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1822450"/>
                        <a:ext cx="9007475" cy="235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8052" name="Text Box 4"/>
          <p:cNvSpPr txBox="1">
            <a:spLocks noChangeArrowheads="1"/>
          </p:cNvSpPr>
          <p:nvPr/>
        </p:nvSpPr>
        <p:spPr bwMode="auto">
          <a:xfrm>
            <a:off x="250825" y="4614863"/>
            <a:ext cx="76501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即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 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   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H</a:t>
            </a:r>
            <a:r>
              <a:rPr lang="en-US" altLang="zh-CN" i="1" baseline="-25000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=(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b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1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+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b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2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)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q</a:t>
            </a:r>
            <a:r>
              <a:rPr lang="en-US" altLang="zh-CN" i="1" baseline="30000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 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是递推方程的解。</a:t>
            </a:r>
            <a:endParaRPr lang="zh-CN" altLang="en-US">
              <a:solidFill>
                <a:srgbClr val="FF0000"/>
              </a:solidFill>
              <a:effectLst>
                <a:outerShdw blurRad="38100" dist="38100" dir="2700000" algn="tl">
                  <a:srgbClr val="DDDDDD"/>
                </a:outerShdw>
              </a:effectLst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365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2A3DF-31CF-394C-BEC2-FFCAAD315184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259079" name="Text Box 7"/>
          <p:cNvSpPr txBox="1">
            <a:spLocks noChangeArrowheads="1"/>
          </p:cNvSpPr>
          <p:nvPr/>
        </p:nvSpPr>
        <p:spPr bwMode="auto">
          <a:xfrm>
            <a:off x="608013" y="508000"/>
            <a:ext cx="7523162" cy="558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必要性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  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设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H</a:t>
            </a:r>
            <a:r>
              <a:rPr lang="en-US" altLang="zh-CN" i="1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是二次齐次递推方程</a:t>
            </a:r>
            <a:endParaRPr lang="en-US" altLang="zh-CN"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             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H</a:t>
            </a:r>
            <a:r>
              <a:rPr lang="en-US" altLang="zh-CN" i="1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+2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+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a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1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H</a:t>
            </a:r>
            <a:r>
              <a:rPr lang="en-US" altLang="zh-CN" i="1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+1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+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a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2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H</a:t>
            </a:r>
            <a:r>
              <a:rPr lang="en-US" altLang="zh-CN" i="1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=0</a:t>
            </a:r>
          </a:p>
          <a:p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的解，因为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1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, 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2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是两个特征根，</a:t>
            </a:r>
            <a:endParaRPr lang="en-US" altLang="zh-CN"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由韦达定理，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1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+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2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=-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a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1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, 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1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2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=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a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2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,</a:t>
            </a:r>
          </a:p>
          <a:p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 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代人递推方程，得</a:t>
            </a:r>
            <a:endParaRPr lang="en-US" altLang="zh-CN">
              <a:solidFill>
                <a:srgbClr val="FF0000"/>
              </a:solidFill>
              <a:effectLst>
                <a:outerShdw blurRad="38100" dist="38100" dir="2700000" algn="tl">
                  <a:srgbClr val="DDDDDD"/>
                </a:outerShdw>
              </a:effectLst>
              <a:cs typeface="Times New Roman" charset="0"/>
            </a:endParaRPr>
          </a:p>
          <a:p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      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H</a:t>
            </a:r>
            <a:r>
              <a:rPr lang="en-US" altLang="zh-CN" i="1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+2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-(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1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+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2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)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H</a:t>
            </a:r>
            <a:r>
              <a:rPr lang="en-US" altLang="zh-CN" i="1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+1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+ 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1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2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H</a:t>
            </a:r>
            <a:r>
              <a:rPr lang="en-US" altLang="zh-CN" i="1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=0,   </a:t>
            </a:r>
          </a:p>
          <a:p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即得</a:t>
            </a:r>
            <a:endParaRPr lang="en-US" altLang="zh-CN"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     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H</a:t>
            </a:r>
            <a:r>
              <a:rPr lang="en-US" altLang="zh-CN" i="1" baseline="-25000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n+2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-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1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H</a:t>
            </a:r>
            <a:r>
              <a:rPr lang="en-US" altLang="zh-CN" i="1" baseline="-25000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n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+1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=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2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(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H</a:t>
            </a:r>
            <a:r>
              <a:rPr lang="en-US" altLang="zh-CN" i="1" baseline="-25000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n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+1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-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1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H</a:t>
            </a:r>
            <a:r>
              <a:rPr lang="en-US" altLang="zh-CN" i="1" baseline="-25000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)      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(3)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   </a:t>
            </a:r>
          </a:p>
          <a:p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     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H</a:t>
            </a:r>
            <a:r>
              <a:rPr lang="en-US" altLang="zh-CN" i="1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n+2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-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2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H</a:t>
            </a:r>
            <a:r>
              <a:rPr lang="en-US" altLang="zh-CN" i="1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+1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=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1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(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H</a:t>
            </a:r>
            <a:r>
              <a:rPr lang="en-US" altLang="zh-CN" i="1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+1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-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2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H</a:t>
            </a:r>
            <a:r>
              <a:rPr lang="en-US" altLang="zh-CN" i="1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)      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(4)</a:t>
            </a:r>
          </a:p>
          <a:p>
            <a:endParaRPr lang="zh-CN" altLang="en-US">
              <a:effectLst>
                <a:outerShdw blurRad="38100" dist="38100" dir="2700000" algn="tl">
                  <a:srgbClr val="DDDDDD"/>
                </a:outerShdw>
              </a:effectLst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059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9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9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5595</TotalTime>
  <Words>2163</Words>
  <Application>Microsoft Macintosh PowerPoint</Application>
  <PresentationFormat>全屏显示(4:3)</PresentationFormat>
  <Paragraphs>246</Paragraphs>
  <Slides>45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嵌入的 OLE 服务器</vt:lpstr>
      </vt:variant>
      <vt:variant>
        <vt:i4>3</vt:i4>
      </vt:variant>
      <vt:variant>
        <vt:lpstr>幻灯片标题</vt:lpstr>
      </vt:variant>
      <vt:variant>
        <vt:i4>45</vt:i4>
      </vt:variant>
    </vt:vector>
  </HeadingPairs>
  <TitlesOfParts>
    <vt:vector size="49" baseType="lpstr">
      <vt:lpstr>默认设计模板</vt:lpstr>
      <vt:lpstr>Photo Editor 照片</vt:lpstr>
      <vt:lpstr>公式</vt:lpstr>
      <vt:lpstr>Equation</vt:lpstr>
      <vt:lpstr>PowerPoint 演示文稿</vt:lpstr>
      <vt:lpstr>第四讲: 常系数递归关系</vt:lpstr>
      <vt:lpstr>I. 常系数齐次线性递归关系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II.常系数线性非齐次递归关系*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lihao@ruc</dc:creator>
  <cp:lastModifiedBy>昊 李</cp:lastModifiedBy>
  <cp:revision>140</cp:revision>
  <dcterms:created xsi:type="dcterms:W3CDTF">2002-09-10T13:28:36Z</dcterms:created>
  <dcterms:modified xsi:type="dcterms:W3CDTF">2017-11-04T14:29:38Z</dcterms:modified>
</cp:coreProperties>
</file>