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96" r:id="rId2"/>
    <p:sldId id="397" r:id="rId3"/>
    <p:sldId id="398" r:id="rId4"/>
    <p:sldId id="399" r:id="rId5"/>
    <p:sldId id="400" r:id="rId6"/>
    <p:sldId id="401" r:id="rId7"/>
    <p:sldId id="402" r:id="rId8"/>
    <p:sldId id="403" r:id="rId9"/>
    <p:sldId id="404" r:id="rId10"/>
    <p:sldId id="451" r:id="rId11"/>
    <p:sldId id="452" r:id="rId12"/>
    <p:sldId id="405" r:id="rId13"/>
    <p:sldId id="406" r:id="rId14"/>
    <p:sldId id="407" r:id="rId15"/>
    <p:sldId id="408" r:id="rId16"/>
    <p:sldId id="409" r:id="rId17"/>
    <p:sldId id="410" r:id="rId18"/>
    <p:sldId id="411" r:id="rId19"/>
    <p:sldId id="412" r:id="rId20"/>
    <p:sldId id="413" r:id="rId21"/>
    <p:sldId id="414" r:id="rId22"/>
    <p:sldId id="415" r:id="rId23"/>
    <p:sldId id="418" r:id="rId24"/>
    <p:sldId id="419" r:id="rId25"/>
    <p:sldId id="420" r:id="rId26"/>
    <p:sldId id="453" r:id="rId27"/>
    <p:sldId id="458" r:id="rId28"/>
    <p:sldId id="454" r:id="rId29"/>
    <p:sldId id="455" r:id="rId30"/>
    <p:sldId id="456" r:id="rId31"/>
    <p:sldId id="457" r:id="rId32"/>
    <p:sldId id="443" r:id="rId33"/>
    <p:sldId id="444" r:id="rId34"/>
    <p:sldId id="445" r:id="rId35"/>
    <p:sldId id="446" r:id="rId36"/>
    <p:sldId id="447" r:id="rId37"/>
    <p:sldId id="448" r:id="rId38"/>
    <p:sldId id="449" r:id="rId39"/>
    <p:sldId id="450" r:id="rId40"/>
  </p:sldIdLst>
  <p:sldSz cx="9144000" cy="6858000" type="screen4x3"/>
  <p:notesSz cx="6858000" cy="9144000"/>
  <p:defaultTextStyle>
    <a:defPPr>
      <a:defRPr lang="zh-CN"/>
    </a:defPPr>
    <a:lvl1pPr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1pPr>
    <a:lvl2pPr marL="4572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2pPr>
    <a:lvl3pPr marL="9144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3pPr>
    <a:lvl4pPr marL="13716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4pPr>
    <a:lvl5pPr marL="1828800" algn="l" rtl="0" fontAlgn="base">
      <a:spcBef>
        <a:spcPct val="0"/>
      </a:spcBef>
      <a:spcAft>
        <a:spcPct val="0"/>
      </a:spcAft>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5pPr>
    <a:lvl6pPr marL="22860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6pPr>
    <a:lvl7pPr marL="27432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7pPr>
    <a:lvl8pPr marL="32004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8pPr>
    <a:lvl9pPr marL="3657600" algn="l" defTabSz="914400" rtl="0" eaLnBrk="1" latinLnBrk="0" hangingPunct="1">
      <a:defRPr sz="3600" b="1" kern="1200">
        <a:solidFill>
          <a:schemeClr val="tx1"/>
        </a:solidFill>
        <a:effectLst>
          <a:outerShdw blurRad="38100" dist="38100" dir="2700000" algn="tl">
            <a:srgbClr val="000000">
              <a:alpha val="43137"/>
            </a:srgbClr>
          </a:outerShdw>
        </a:effectLst>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4CD1"/>
    <a:srgbClr val="009900"/>
    <a:srgbClr val="0000FF"/>
    <a:srgbClr val="FF0000"/>
    <a:srgbClr val="CC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56" autoAdjust="0"/>
  </p:normalViewPr>
  <p:slideViewPr>
    <p:cSldViewPr>
      <p:cViewPr varScale="1">
        <p:scale>
          <a:sx n="143" d="100"/>
          <a:sy n="143" d="100"/>
        </p:scale>
        <p:origin x="-104"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35.wmf"/><Relationship Id="rId5" Type="http://schemas.openxmlformats.org/officeDocument/2006/relationships/image" Target="../media/image36.wmf"/><Relationship Id="rId1" Type="http://schemas.openxmlformats.org/officeDocument/2006/relationships/image" Target="../media/image32.wmf"/><Relationship Id="rId2"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4" Type="http://schemas.openxmlformats.org/officeDocument/2006/relationships/image" Target="../media/image40.wmf"/><Relationship Id="rId1" Type="http://schemas.openxmlformats.org/officeDocument/2006/relationships/image" Target="../media/image37.wmf"/><Relationship Id="rId2"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44.emf"/><Relationship Id="rId5" Type="http://schemas.openxmlformats.org/officeDocument/2006/relationships/image" Target="../media/image45.emf"/><Relationship Id="rId1" Type="http://schemas.openxmlformats.org/officeDocument/2006/relationships/image" Target="../media/image42.emf"/><Relationship Id="rId2"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4.wmf"/><Relationship Id="rId4" Type="http://schemas.openxmlformats.org/officeDocument/2006/relationships/image" Target="../media/image50.emf"/><Relationship Id="rId5" Type="http://schemas.openxmlformats.org/officeDocument/2006/relationships/image" Target="../media/image51.emf"/><Relationship Id="rId1" Type="http://schemas.openxmlformats.org/officeDocument/2006/relationships/image" Target="../media/image48.emf"/><Relationship Id="rId2"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5" Type="http://schemas.openxmlformats.org/officeDocument/2006/relationships/image" Target="../media/image15.emf"/><Relationship Id="rId1" Type="http://schemas.openxmlformats.org/officeDocument/2006/relationships/image" Target="../media/image11.emf"/><Relationship Id="rId2"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9.emf"/><Relationship Id="rId5"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endParaRPr lang="en-US" altLang="zh-CN"/>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fld id="{5406A320-FD4E-433B-AB79-7AC5D84FF063}" type="slidenum">
              <a:rPr lang="en-US" altLang="zh-CN"/>
              <a:pPr/>
              <a:t>‹#›</a:t>
            </a:fld>
            <a:endParaRPr lang="en-US" altLang="zh-CN"/>
          </a:p>
        </p:txBody>
      </p:sp>
    </p:spTree>
    <p:extLst>
      <p:ext uri="{BB962C8B-B14F-4D97-AF65-F5344CB8AC3E}">
        <p14:creationId xmlns:p14="http://schemas.microsoft.com/office/powerpoint/2010/main" val="1274334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endParaRPr lang="en-US" altLang="zh-CN"/>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endParaRPr lang="en-US" altLang="zh-CN"/>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endParaRPr lang="en-US" altLang="zh-CN"/>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fld id="{4DB92605-4008-4965-9304-5D5C3CBC131D}" type="slidenum">
              <a:rPr lang="en-US" altLang="zh-CN"/>
              <a:pPr/>
              <a:t>‹#›</a:t>
            </a:fld>
            <a:endParaRPr lang="en-US" altLang="zh-CN"/>
          </a:p>
        </p:txBody>
      </p:sp>
    </p:spTree>
    <p:extLst>
      <p:ext uri="{BB962C8B-B14F-4D97-AF65-F5344CB8AC3E}">
        <p14:creationId xmlns:p14="http://schemas.microsoft.com/office/powerpoint/2010/main" val="8429180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C06E0C2-1893-4F56-83D1-C902E290B35D}" type="slidenum">
              <a:rPr lang="en-US" altLang="zh-CN"/>
              <a:pPr/>
              <a:t>‹#›</a:t>
            </a:fld>
            <a:endParaRPr lang="en-US" altLang="zh-CN"/>
          </a:p>
        </p:txBody>
      </p:sp>
    </p:spTree>
    <p:extLst>
      <p:ext uri="{BB962C8B-B14F-4D97-AF65-F5344CB8AC3E}">
        <p14:creationId xmlns:p14="http://schemas.microsoft.com/office/powerpoint/2010/main" val="127277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A4B8FD-87FA-48F5-A188-512965F60931}" type="slidenum">
              <a:rPr lang="en-US" altLang="zh-CN"/>
              <a:pPr/>
              <a:t>‹#›</a:t>
            </a:fld>
            <a:endParaRPr lang="en-US" altLang="zh-CN"/>
          </a:p>
        </p:txBody>
      </p:sp>
    </p:spTree>
    <p:extLst>
      <p:ext uri="{BB962C8B-B14F-4D97-AF65-F5344CB8AC3E}">
        <p14:creationId xmlns:p14="http://schemas.microsoft.com/office/powerpoint/2010/main" val="272287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F0363D-0953-4201-95A0-32453734F618}" type="slidenum">
              <a:rPr lang="en-US" altLang="zh-CN"/>
              <a:pPr/>
              <a:t>‹#›</a:t>
            </a:fld>
            <a:endParaRPr lang="en-US" altLang="zh-CN"/>
          </a:p>
        </p:txBody>
      </p:sp>
    </p:spTree>
    <p:extLst>
      <p:ext uri="{BB962C8B-B14F-4D97-AF65-F5344CB8AC3E}">
        <p14:creationId xmlns:p14="http://schemas.microsoft.com/office/powerpoint/2010/main" val="4050261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35637B88-7AC1-4630-B381-4D46853350AB}" type="slidenum">
              <a:rPr lang="en-US" altLang="zh-CN"/>
              <a:pPr/>
              <a:t>‹#›</a:t>
            </a:fld>
            <a:endParaRPr lang="en-US" altLang="zh-CN"/>
          </a:p>
        </p:txBody>
      </p:sp>
    </p:spTree>
    <p:extLst>
      <p:ext uri="{BB962C8B-B14F-4D97-AF65-F5344CB8AC3E}">
        <p14:creationId xmlns:p14="http://schemas.microsoft.com/office/powerpoint/2010/main" val="23589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2467C584-6831-4CD3-9751-B74171FC03FC}" type="slidenum">
              <a:rPr lang="en-US" altLang="zh-CN"/>
              <a:pPr/>
              <a:t>‹#›</a:t>
            </a:fld>
            <a:endParaRPr lang="en-US" altLang="zh-CN"/>
          </a:p>
        </p:txBody>
      </p:sp>
    </p:spTree>
    <p:extLst>
      <p:ext uri="{BB962C8B-B14F-4D97-AF65-F5344CB8AC3E}">
        <p14:creationId xmlns:p14="http://schemas.microsoft.com/office/powerpoint/2010/main" val="304468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幻灯片编号占位符 4"/>
          <p:cNvSpPr>
            <a:spLocks noGrp="1"/>
          </p:cNvSpPr>
          <p:nvPr>
            <p:ph type="sldNum" sz="quarter" idx="12"/>
          </p:nvPr>
        </p:nvSpPr>
        <p:spPr>
          <a:xfrm>
            <a:off x="6553200" y="6245225"/>
            <a:ext cx="2133600" cy="476250"/>
          </a:xfrm>
        </p:spPr>
        <p:txBody>
          <a:bodyPr/>
          <a:lstStyle>
            <a:lvl1pPr>
              <a:defRPr/>
            </a:lvl1pPr>
          </a:lstStyle>
          <a:p>
            <a:fld id="{EDE7C434-FFB3-DA45-950C-827BCB0ACF52}" type="slidenum">
              <a:rPr lang="en-US" altLang="zh-CN"/>
              <a:pPr/>
              <a:t>‹#›</a:t>
            </a:fld>
            <a:endParaRPr lang="en-US" altLang="zh-CN"/>
          </a:p>
        </p:txBody>
      </p:sp>
    </p:spTree>
    <p:extLst>
      <p:ext uri="{BB962C8B-B14F-4D97-AF65-F5344CB8AC3E}">
        <p14:creationId xmlns:p14="http://schemas.microsoft.com/office/powerpoint/2010/main" val="10461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57A0B97-91BD-46AA-A825-9F80B0835FA0}" type="slidenum">
              <a:rPr lang="en-US" altLang="zh-CN"/>
              <a:pPr/>
              <a:t>‹#›</a:t>
            </a:fld>
            <a:endParaRPr lang="en-US" altLang="zh-CN"/>
          </a:p>
        </p:txBody>
      </p:sp>
    </p:spTree>
    <p:extLst>
      <p:ext uri="{BB962C8B-B14F-4D97-AF65-F5344CB8AC3E}">
        <p14:creationId xmlns:p14="http://schemas.microsoft.com/office/powerpoint/2010/main" val="176926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B0186B-AD76-450C-8E09-22A71FE38274}" type="slidenum">
              <a:rPr lang="en-US" altLang="zh-CN"/>
              <a:pPr/>
              <a:t>‹#›</a:t>
            </a:fld>
            <a:endParaRPr lang="en-US" altLang="zh-CN"/>
          </a:p>
        </p:txBody>
      </p:sp>
    </p:spTree>
    <p:extLst>
      <p:ext uri="{BB962C8B-B14F-4D97-AF65-F5344CB8AC3E}">
        <p14:creationId xmlns:p14="http://schemas.microsoft.com/office/powerpoint/2010/main" val="26566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43C688-8645-45B7-A3FC-E06FFAD8A507}" type="slidenum">
              <a:rPr lang="en-US" altLang="zh-CN"/>
              <a:pPr/>
              <a:t>‹#›</a:t>
            </a:fld>
            <a:endParaRPr lang="en-US" altLang="zh-CN"/>
          </a:p>
        </p:txBody>
      </p:sp>
    </p:spTree>
    <p:extLst>
      <p:ext uri="{BB962C8B-B14F-4D97-AF65-F5344CB8AC3E}">
        <p14:creationId xmlns:p14="http://schemas.microsoft.com/office/powerpoint/2010/main" val="180232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B176A69-7926-44C5-9C0A-254BED91EF65}" type="slidenum">
              <a:rPr lang="en-US" altLang="zh-CN"/>
              <a:pPr/>
              <a:t>‹#›</a:t>
            </a:fld>
            <a:endParaRPr lang="en-US" altLang="zh-CN"/>
          </a:p>
        </p:txBody>
      </p:sp>
    </p:spTree>
    <p:extLst>
      <p:ext uri="{BB962C8B-B14F-4D97-AF65-F5344CB8AC3E}">
        <p14:creationId xmlns:p14="http://schemas.microsoft.com/office/powerpoint/2010/main" val="1032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02E6989-99B0-4F6C-A1E2-0EB12BB5BDB4}" type="slidenum">
              <a:rPr lang="en-US" altLang="zh-CN"/>
              <a:pPr/>
              <a:t>‹#›</a:t>
            </a:fld>
            <a:endParaRPr lang="en-US" altLang="zh-CN"/>
          </a:p>
        </p:txBody>
      </p:sp>
    </p:spTree>
    <p:extLst>
      <p:ext uri="{BB962C8B-B14F-4D97-AF65-F5344CB8AC3E}">
        <p14:creationId xmlns:p14="http://schemas.microsoft.com/office/powerpoint/2010/main" val="876864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D0BDC89-05BB-43DE-A4EF-DC0B49A4E25D}" type="slidenum">
              <a:rPr lang="en-US" altLang="zh-CN"/>
              <a:pPr/>
              <a:t>‹#›</a:t>
            </a:fld>
            <a:endParaRPr lang="en-US" altLang="zh-CN"/>
          </a:p>
        </p:txBody>
      </p:sp>
    </p:spTree>
    <p:extLst>
      <p:ext uri="{BB962C8B-B14F-4D97-AF65-F5344CB8AC3E}">
        <p14:creationId xmlns:p14="http://schemas.microsoft.com/office/powerpoint/2010/main" val="157276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085C94-19DE-43ED-84E8-364FA403A73A}" type="slidenum">
              <a:rPr lang="en-US" altLang="zh-CN"/>
              <a:pPr/>
              <a:t>‹#›</a:t>
            </a:fld>
            <a:endParaRPr lang="en-US" altLang="zh-CN"/>
          </a:p>
        </p:txBody>
      </p:sp>
    </p:spTree>
    <p:extLst>
      <p:ext uri="{BB962C8B-B14F-4D97-AF65-F5344CB8AC3E}">
        <p14:creationId xmlns:p14="http://schemas.microsoft.com/office/powerpoint/2010/main" val="231243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95B2934-9424-4848-81EC-D12EF9E1D706}" type="slidenum">
              <a:rPr lang="en-US" altLang="zh-CN"/>
              <a:pPr/>
              <a:t>‹#›</a:t>
            </a:fld>
            <a:endParaRPr lang="en-US" altLang="zh-CN"/>
          </a:p>
        </p:txBody>
      </p:sp>
    </p:spTree>
    <p:extLst>
      <p:ext uri="{BB962C8B-B14F-4D97-AF65-F5344CB8AC3E}">
        <p14:creationId xmlns:p14="http://schemas.microsoft.com/office/powerpoint/2010/main" val="15694712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ffectLst/>
                <a:latin typeface="+mn-lt"/>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ffectLst/>
                <a:latin typeface="+mn-lt"/>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effectLst/>
                <a:latin typeface="+mn-lt"/>
              </a:defRPr>
            </a:lvl1pPr>
          </a:lstStyle>
          <a:p>
            <a:fld id="{52ED603E-B0CD-4326-B508-0C9119BB1FA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jpeg"/><Relationship Id="rId7" Type="http://schemas.openxmlformats.org/officeDocument/2006/relationships/image" Target="../media/image4.gi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oleObject" Target="../embeddings/oleObject12.bin"/><Relationship Id="rId13"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7.xml"/><Relationship Id="rId3" Type="http://schemas.openxmlformats.org/officeDocument/2006/relationships/image" Target="../media/image16.png"/><Relationship Id="rId4" Type="http://schemas.openxmlformats.org/officeDocument/2006/relationships/oleObject" Target="../embeddings/oleObject8.bin"/><Relationship Id="rId5" Type="http://schemas.openxmlformats.org/officeDocument/2006/relationships/image" Target="../media/image11.emf"/><Relationship Id="rId6" Type="http://schemas.openxmlformats.org/officeDocument/2006/relationships/oleObject" Target="../embeddings/oleObject9.bin"/><Relationship Id="rId7" Type="http://schemas.openxmlformats.org/officeDocument/2006/relationships/image" Target="../media/image12.emf"/><Relationship Id="rId8" Type="http://schemas.openxmlformats.org/officeDocument/2006/relationships/oleObject" Target="../embeddings/oleObject10.bin"/><Relationship Id="rId9" Type="http://schemas.openxmlformats.org/officeDocument/2006/relationships/image" Target="../media/image13.emf"/><Relationship Id="rId10"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17.bin"/><Relationship Id="rId12" Type="http://schemas.openxmlformats.org/officeDocument/2006/relationships/image" Target="../media/image20.emf"/><Relationship Id="rId13" Type="http://schemas.openxmlformats.org/officeDocument/2006/relationships/image" Target="../media/image21.png"/><Relationship Id="rId1" Type="http://schemas.openxmlformats.org/officeDocument/2006/relationships/vmlDrawing" Target="../drawings/vmlDrawing8.vml"/><Relationship Id="rId2" Type="http://schemas.openxmlformats.org/officeDocument/2006/relationships/slideLayout" Target="../slideLayouts/slideLayout7.xml"/><Relationship Id="rId3" Type="http://schemas.openxmlformats.org/officeDocument/2006/relationships/oleObject" Target="../embeddings/oleObject13.bin"/><Relationship Id="rId4" Type="http://schemas.openxmlformats.org/officeDocument/2006/relationships/image" Target="../media/image17.emf"/><Relationship Id="rId5" Type="http://schemas.openxmlformats.org/officeDocument/2006/relationships/oleObject" Target="../embeddings/oleObject14.bin"/><Relationship Id="rId6" Type="http://schemas.openxmlformats.org/officeDocument/2006/relationships/image" Target="../media/image18.emf"/><Relationship Id="rId7" Type="http://schemas.openxmlformats.org/officeDocument/2006/relationships/oleObject" Target="../embeddings/oleObject15.bin"/><Relationship Id="rId8" Type="http://schemas.openxmlformats.org/officeDocument/2006/relationships/image" Target="../media/image13.emf"/><Relationship Id="rId9" Type="http://schemas.openxmlformats.org/officeDocument/2006/relationships/oleObject" Target="../embeddings/oleObject16.bin"/><Relationship Id="rId10"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23.wmf"/><Relationship Id="rId5" Type="http://schemas.openxmlformats.org/officeDocument/2006/relationships/oleObject" Target="../embeddings/oleObject20.bin"/><Relationship Id="rId6" Type="http://schemas.openxmlformats.org/officeDocument/2006/relationships/image" Target="../media/image24.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25.w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6.wmf"/><Relationship Id="rId5" Type="http://schemas.openxmlformats.org/officeDocument/2006/relationships/oleObject" Target="../embeddings/oleObject23.bin"/><Relationship Id="rId6" Type="http://schemas.openxmlformats.org/officeDocument/2006/relationships/image" Target="../media/image2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4" Type="http://schemas.openxmlformats.org/officeDocument/2006/relationships/image" Target="../media/image28.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29.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30.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31.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1" Type="http://schemas.openxmlformats.org/officeDocument/2006/relationships/oleObject" Target="../embeddings/oleObject32.bin"/><Relationship Id="rId12"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32.wmf"/><Relationship Id="rId5" Type="http://schemas.openxmlformats.org/officeDocument/2006/relationships/oleObject" Target="../embeddings/oleObject29.bin"/><Relationship Id="rId6" Type="http://schemas.openxmlformats.org/officeDocument/2006/relationships/image" Target="../media/image33.wmf"/><Relationship Id="rId7" Type="http://schemas.openxmlformats.org/officeDocument/2006/relationships/oleObject" Target="../embeddings/oleObject30.bin"/><Relationship Id="rId8" Type="http://schemas.openxmlformats.org/officeDocument/2006/relationships/image" Target="../media/image34.wmf"/><Relationship Id="rId9" Type="http://schemas.openxmlformats.org/officeDocument/2006/relationships/oleObject" Target="../embeddings/oleObject31.bin"/><Relationship Id="rId10"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37.wmf"/><Relationship Id="rId5" Type="http://schemas.openxmlformats.org/officeDocument/2006/relationships/oleObject" Target="../embeddings/oleObject34.bin"/><Relationship Id="rId6" Type="http://schemas.openxmlformats.org/officeDocument/2006/relationships/image" Target="../media/image38.wmf"/><Relationship Id="rId7" Type="http://schemas.openxmlformats.org/officeDocument/2006/relationships/oleObject" Target="../embeddings/oleObject35.bin"/><Relationship Id="rId8" Type="http://schemas.openxmlformats.org/officeDocument/2006/relationships/image" Target="../media/image39.wmf"/><Relationship Id="rId9" Type="http://schemas.openxmlformats.org/officeDocument/2006/relationships/oleObject" Target="../embeddings/oleObject36.bin"/><Relationship Id="rId10" Type="http://schemas.openxmlformats.org/officeDocument/2006/relationships/image" Target="../media/image40.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9.xml.rels><?xml version="1.0" encoding="UTF-8" standalone="yes"?>
<Relationships xmlns="http://schemas.openxmlformats.org/package/2006/relationships"><Relationship Id="rId11" Type="http://schemas.openxmlformats.org/officeDocument/2006/relationships/image" Target="../media/image44.emf"/><Relationship Id="rId12" Type="http://schemas.openxmlformats.org/officeDocument/2006/relationships/oleObject" Target="../embeddings/oleObject41.bin"/><Relationship Id="rId13" Type="http://schemas.openxmlformats.org/officeDocument/2006/relationships/image" Target="../media/image45.emf"/><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image" Target="../media/image46.png"/><Relationship Id="rId4" Type="http://schemas.openxmlformats.org/officeDocument/2006/relationships/oleObject" Target="../embeddings/oleObject37.bin"/><Relationship Id="rId5" Type="http://schemas.openxmlformats.org/officeDocument/2006/relationships/image" Target="../media/image42.emf"/><Relationship Id="rId6" Type="http://schemas.openxmlformats.org/officeDocument/2006/relationships/oleObject" Target="../embeddings/oleObject38.bin"/><Relationship Id="rId7" Type="http://schemas.openxmlformats.org/officeDocument/2006/relationships/image" Target="../media/image43.emf"/><Relationship Id="rId8" Type="http://schemas.openxmlformats.org/officeDocument/2006/relationships/oleObject" Target="../embeddings/oleObject39.bin"/><Relationship Id="rId9" Type="http://schemas.openxmlformats.org/officeDocument/2006/relationships/image" Target="../media/image34.wmf"/><Relationship Id="rId10" Type="http://schemas.openxmlformats.org/officeDocument/2006/relationships/oleObject" Target="../embeddings/oleObject4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7.emf"/><Relationship Id="rId1" Type="http://schemas.openxmlformats.org/officeDocument/2006/relationships/vmlDrawing" Target="../drawings/vmlDrawing20.v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1" Type="http://schemas.openxmlformats.org/officeDocument/2006/relationships/image" Target="../media/image50.emf"/><Relationship Id="rId12" Type="http://schemas.openxmlformats.org/officeDocument/2006/relationships/oleObject" Target="../embeddings/oleObject47.bin"/><Relationship Id="rId13" Type="http://schemas.openxmlformats.org/officeDocument/2006/relationships/image" Target="../media/image51.e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image" Target="../media/image52.png"/><Relationship Id="rId4" Type="http://schemas.openxmlformats.org/officeDocument/2006/relationships/oleObject" Target="../embeddings/oleObject43.bin"/><Relationship Id="rId5" Type="http://schemas.openxmlformats.org/officeDocument/2006/relationships/image" Target="../media/image48.emf"/><Relationship Id="rId6" Type="http://schemas.openxmlformats.org/officeDocument/2006/relationships/oleObject" Target="../embeddings/oleObject44.bin"/><Relationship Id="rId7" Type="http://schemas.openxmlformats.org/officeDocument/2006/relationships/image" Target="../media/image49.emf"/><Relationship Id="rId8" Type="http://schemas.openxmlformats.org/officeDocument/2006/relationships/oleObject" Target="../embeddings/oleObject45.bin"/><Relationship Id="rId9" Type="http://schemas.openxmlformats.org/officeDocument/2006/relationships/image" Target="../media/image34.wmf"/><Relationship Id="rId10"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8.bin"/><Relationship Id="rId4" Type="http://schemas.openxmlformats.org/officeDocument/2006/relationships/image" Target="../media/image53.wmf"/><Relationship Id="rId1" Type="http://schemas.openxmlformats.org/officeDocument/2006/relationships/vmlDrawing" Target="../drawings/vmlDrawing22.v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4" Type="http://schemas.openxmlformats.org/officeDocument/2006/relationships/image" Target="../media/image54.wmf"/><Relationship Id="rId1" Type="http://schemas.openxmlformats.org/officeDocument/2006/relationships/vmlDrawing" Target="../drawings/vmlDrawing23.v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55.wmf"/><Relationship Id="rId1" Type="http://schemas.openxmlformats.org/officeDocument/2006/relationships/vmlDrawing" Target="../drawings/vmlDrawing24.vml"/><Relationship Id="rId2"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9.wmf"/><Relationship Id="rId5" Type="http://schemas.openxmlformats.org/officeDocument/2006/relationships/image" Target="../media/image60.png"/><Relationship Id="rId6" Type="http://schemas.openxmlformats.org/officeDocument/2006/relationships/oleObject" Target="../embeddings/oleObject51.bin"/><Relationship Id="rId7" Type="http://schemas.openxmlformats.org/officeDocument/2006/relationships/image" Target="../media/image56.wmf"/><Relationship Id="rId8" Type="http://schemas.openxmlformats.org/officeDocument/2006/relationships/oleObject" Target="../embeddings/oleObject52.bin"/><Relationship Id="rId9" Type="http://schemas.openxmlformats.org/officeDocument/2006/relationships/image" Target="../media/image57.wmf"/><Relationship Id="rId1" Type="http://schemas.openxmlformats.org/officeDocument/2006/relationships/vmlDrawing" Target="../drawings/vmlDrawing25.v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wmf"/><Relationship Id="rId5" Type="http://schemas.openxmlformats.org/officeDocument/2006/relationships/oleObject" Target="../embeddings/oleObject3.bin"/><Relationship Id="rId6"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9.w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0.w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15171735-6FEC-430E-901F-814337963188}" type="slidenum">
              <a:rPr lang="en-US" altLang="zh-CN"/>
              <a:pPr/>
              <a:t>1</a:t>
            </a:fld>
            <a:endParaRPr lang="en-US" altLang="zh-CN"/>
          </a:p>
        </p:txBody>
      </p:sp>
      <p:pic>
        <p:nvPicPr>
          <p:cNvPr id="246786"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246787" name="Text Box 3"/>
          <p:cNvSpPr txBox="1">
            <a:spLocks noChangeArrowheads="1"/>
          </p:cNvSpPr>
          <p:nvPr/>
        </p:nvSpPr>
        <p:spPr bwMode="auto">
          <a:xfrm>
            <a:off x="2127250" y="639763"/>
            <a:ext cx="6908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800" b="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800" b="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800" dirty="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800" dirty="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800" b="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800" b="0" dirty="0">
              <a:solidFill>
                <a:srgbClr val="FF0066"/>
              </a:solidFill>
              <a:effectLst>
                <a:outerShdw blurRad="38100" dist="38100" dir="2700000" algn="tl">
                  <a:srgbClr val="C0C0C0"/>
                </a:outerShdw>
              </a:effectLst>
              <a:latin typeface="黑体" pitchFamily="2" charset="-122"/>
              <a:ea typeface="黑体" pitchFamily="2" charset="-122"/>
            </a:endParaRPr>
          </a:p>
        </p:txBody>
      </p:sp>
      <p:graphicFrame>
        <p:nvGraphicFramePr>
          <p:cNvPr id="246790"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46891" name="Photo Editor 照片" r:id="rId4" imgW="6714286" imgH="6942857" progId="MSPhotoEd.3">
                  <p:embed/>
                </p:oleObj>
              </mc:Choice>
              <mc:Fallback>
                <p:oleObj name="Photo Editor 照片" r:id="rId4" imgW="6714286" imgH="6942857" progId="MSPhotoEd.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46791"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2"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46793"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246794"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246796"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 name="Picture 21" descr="D:\lihao's lair\RUC\人大校徽.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7" descr="j023468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kumimoji="1" lang="zh-CN" altLang="en-US" dirty="0" smtClean="0">
                <a:solidFill>
                  <a:srgbClr val="0033CC"/>
                </a:solidFill>
                <a:effectLst>
                  <a:outerShdw blurRad="38100" dist="38100" dir="2700000" algn="tl">
                    <a:srgbClr val="DDDDDD"/>
                  </a:outerShdw>
                </a:effectLst>
                <a:latin typeface="隶书" charset="0"/>
                <a:ea typeface="华文行楷" charset="0"/>
                <a:cs typeface="华文行楷" charset="0"/>
              </a:rPr>
              <a:t>第</a:t>
            </a:r>
            <a:r>
              <a:rPr kumimoji="1" lang="zh-CN" altLang="en-US" dirty="0" smtClean="0">
                <a:solidFill>
                  <a:srgbClr val="0033CC"/>
                </a:solidFill>
                <a:effectLst>
                  <a:outerShdw blurRad="38100" dist="38100" dir="2700000" algn="tl">
                    <a:srgbClr val="DDDDDD"/>
                  </a:outerShdw>
                </a:effectLst>
                <a:latin typeface="隶书" charset="0"/>
                <a:ea typeface="华文行楷" charset="0"/>
                <a:cs typeface="华文行楷" charset="0"/>
              </a:rPr>
              <a:t>六</a:t>
            </a:r>
            <a:r>
              <a:rPr kumimoji="1" lang="zh-CN" altLang="en-US" dirty="0" smtClean="0">
                <a:solidFill>
                  <a:srgbClr val="0033CC"/>
                </a:solidFill>
                <a:effectLst>
                  <a:outerShdw blurRad="38100" dist="38100" dir="2700000" algn="tl">
                    <a:srgbClr val="DDDDDD"/>
                  </a:outerShdw>
                </a:effectLst>
                <a:latin typeface="隶书" charset="0"/>
                <a:ea typeface="华文行楷" charset="0"/>
                <a:cs typeface="华文行楷" charset="0"/>
              </a:rPr>
              <a:t>讲</a:t>
            </a:r>
            <a:endParaRPr kumimoji="1" lang="zh-CN" altLang="en-US" dirty="0">
              <a:solidFill>
                <a:srgbClr val="0033CC"/>
              </a:solidFill>
              <a:effectLst>
                <a:outerShdw blurRad="38100" dist="38100" dir="2700000" algn="tl">
                  <a:srgbClr val="DDDDDD"/>
                </a:outerShdw>
              </a:effectLst>
              <a:latin typeface="Times New Roman" charset="0"/>
              <a:ea typeface="华文行楷" charset="0"/>
              <a:cs typeface="华文行楷" charset="0"/>
            </a:endParaRPr>
          </a:p>
        </p:txBody>
      </p:sp>
      <p:sp>
        <p:nvSpPr>
          <p:cNvPr id="17" name="Text Box 5"/>
          <p:cNvSpPr txBox="1">
            <a:spLocks noChangeArrowheads="1"/>
          </p:cNvSpPr>
          <p:nvPr/>
        </p:nvSpPr>
        <p:spPr bwMode="auto">
          <a:xfrm>
            <a:off x="2130425" y="2492375"/>
            <a:ext cx="6905625"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kumimoji="1" lang="en-US" altLang="zh-CN" sz="4800" dirty="0">
                <a:effectLst>
                  <a:outerShdw blurRad="38100" dist="38100" dir="2700000" algn="tl">
                    <a:srgbClr val="DDDDDD"/>
                  </a:outerShdw>
                </a:effectLst>
                <a:latin typeface="华文行楷" charset="0"/>
                <a:ea typeface="华文行楷" charset="0"/>
                <a:cs typeface="华文行楷" charset="0"/>
              </a:rPr>
              <a:t> </a:t>
            </a:r>
            <a:r>
              <a:rPr kumimoji="1" lang="zh-CN" altLang="en-US" sz="4800" dirty="0">
                <a:effectLst>
                  <a:outerShdw blurRad="38100" dist="38100" dir="2700000" algn="tl">
                    <a:srgbClr val="DDDDDD"/>
                  </a:outerShdw>
                </a:effectLst>
                <a:latin typeface="华文行楷" charset="0"/>
                <a:ea typeface="华文行楷" charset="0"/>
                <a:cs typeface="华文行楷" charset="0"/>
              </a:rPr>
              <a:t>整数的拆分</a:t>
            </a:r>
            <a:endParaRPr kumimoji="1" lang="en-US" altLang="zh-CN" sz="4800" dirty="0">
              <a:effectLst>
                <a:outerShdw blurRad="38100" dist="38100" dir="2700000" algn="tl">
                  <a:srgbClr val="DDDDDD"/>
                </a:outerShdw>
              </a:effectLst>
              <a:latin typeface="华文行楷" charset="0"/>
              <a:ea typeface="华文行楷" charset="0"/>
              <a:cs typeface="华文行楷" charset="0"/>
            </a:endParaRPr>
          </a:p>
          <a:p>
            <a:pPr algn="ctr"/>
            <a:r>
              <a:rPr kumimoji="1" lang="zh-CN" altLang="en-US" sz="4800" dirty="0">
                <a:effectLst>
                  <a:outerShdw blurRad="38100" dist="38100" dir="2700000" algn="tl">
                    <a:srgbClr val="DDDDDD"/>
                  </a:outerShdw>
                </a:effectLst>
                <a:latin typeface="华文行楷" charset="0"/>
                <a:ea typeface="华文行楷" charset="0"/>
                <a:cs typeface="华文行楷" charset="0"/>
              </a:rPr>
              <a:t>指数型母函数</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62B77810-B816-4A10-B989-0505CBADE047}" type="slidenum">
              <a:rPr lang="en-US" altLang="zh-CN" smtClean="0"/>
              <a:pPr>
                <a:defRPr/>
              </a:pPr>
              <a:t>10</a:t>
            </a:fld>
            <a:endParaRPr lang="en-US" altLang="zh-CN"/>
          </a:p>
        </p:txBody>
      </p:sp>
      <p:pic>
        <p:nvPicPr>
          <p:cNvPr id="3" name="图片 2" descr="屏幕快照 2014-12-21 上午12.1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48680"/>
            <a:ext cx="8820472" cy="513072"/>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1515018933"/>
              </p:ext>
            </p:extLst>
          </p:nvPr>
        </p:nvGraphicFramePr>
        <p:xfrm>
          <a:off x="899592" y="1988840"/>
          <a:ext cx="5749925" cy="1697037"/>
        </p:xfrm>
        <a:graphic>
          <a:graphicData uri="http://schemas.openxmlformats.org/presentationml/2006/ole">
            <mc:AlternateContent xmlns:mc="http://schemas.openxmlformats.org/markup-compatibility/2006">
              <mc:Choice xmlns:v="urn:schemas-microsoft-com:vml" Requires="v">
                <p:oleObj spid="_x0000_s1031" name="公式" r:id="rId4" imgW="2565400" imgH="749300" progId="Equation.3">
                  <p:embed/>
                </p:oleObj>
              </mc:Choice>
              <mc:Fallback>
                <p:oleObj name="公式" r:id="rId4" imgW="2565400" imgH="749300" progId="Equation.3">
                  <p:embed/>
                  <p:pic>
                    <p:nvPicPr>
                      <p:cNvPr id="0" name=""/>
                      <p:cNvPicPr>
                        <a:picLocks noGrp="1" noChangeAspect="1" noChangeArrowheads="1"/>
                      </p:cNvPicPr>
                      <p:nvPr/>
                    </p:nvPicPr>
                    <p:blipFill>
                      <a:blip r:embed="rId5"/>
                      <a:srcRect/>
                      <a:stretch>
                        <a:fillRect/>
                      </a:stretch>
                    </p:blipFill>
                    <p:spPr bwMode="auto">
                      <a:xfrm>
                        <a:off x="899592" y="1988840"/>
                        <a:ext cx="5749925" cy="169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700907843"/>
              </p:ext>
            </p:extLst>
          </p:nvPr>
        </p:nvGraphicFramePr>
        <p:xfrm>
          <a:off x="899592" y="3789040"/>
          <a:ext cx="3443288" cy="949325"/>
        </p:xfrm>
        <a:graphic>
          <a:graphicData uri="http://schemas.openxmlformats.org/presentationml/2006/ole">
            <mc:AlternateContent xmlns:mc="http://schemas.openxmlformats.org/markup-compatibility/2006">
              <mc:Choice xmlns:v="urn:schemas-microsoft-com:vml" Requires="v">
                <p:oleObj spid="_x0000_s1032" name="公式" r:id="rId6" imgW="1536700" imgH="419100" progId="Equation.3">
                  <p:embed/>
                </p:oleObj>
              </mc:Choice>
              <mc:Fallback>
                <p:oleObj name="公式" r:id="rId6" imgW="1536700" imgH="419100" progId="Equation.3">
                  <p:embed/>
                  <p:pic>
                    <p:nvPicPr>
                      <p:cNvPr id="0" name=""/>
                      <p:cNvPicPr>
                        <a:picLocks noGrp="1" noChangeAspect="1" noChangeArrowheads="1"/>
                      </p:cNvPicPr>
                      <p:nvPr/>
                    </p:nvPicPr>
                    <p:blipFill>
                      <a:blip r:embed="rId7"/>
                      <a:srcRect/>
                      <a:stretch>
                        <a:fillRect/>
                      </a:stretch>
                    </p:blipFill>
                    <p:spPr bwMode="auto">
                      <a:xfrm>
                        <a:off x="899592" y="3789040"/>
                        <a:ext cx="344328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71608183"/>
              </p:ext>
            </p:extLst>
          </p:nvPr>
        </p:nvGraphicFramePr>
        <p:xfrm>
          <a:off x="5453063" y="4437063"/>
          <a:ext cx="2919412" cy="638175"/>
        </p:xfrm>
        <a:graphic>
          <a:graphicData uri="http://schemas.openxmlformats.org/presentationml/2006/ole">
            <mc:AlternateContent xmlns:mc="http://schemas.openxmlformats.org/markup-compatibility/2006">
              <mc:Choice xmlns:v="urn:schemas-microsoft-com:vml" Requires="v">
                <p:oleObj spid="_x0000_s1033" name="公式" r:id="rId8" imgW="2032000" imgH="444500" progId="Equation.3">
                  <p:embed/>
                </p:oleObj>
              </mc:Choice>
              <mc:Fallback>
                <p:oleObj name="公式" r:id="rId8" imgW="2032000" imgH="444500" progId="Equation.3">
                  <p:embed/>
                  <p:pic>
                    <p:nvPicPr>
                      <p:cNvPr id="0" name=""/>
                      <p:cNvPicPr>
                        <a:picLocks noChangeAspect="1" noChangeArrowheads="1"/>
                      </p:cNvPicPr>
                      <p:nvPr/>
                    </p:nvPicPr>
                    <p:blipFill>
                      <a:blip r:embed="rId9"/>
                      <a:srcRect/>
                      <a:stretch>
                        <a:fillRect/>
                      </a:stretch>
                    </p:blipFill>
                    <p:spPr bwMode="auto">
                      <a:xfrm>
                        <a:off x="5453063" y="4437063"/>
                        <a:ext cx="2919412" cy="638175"/>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578220138"/>
              </p:ext>
            </p:extLst>
          </p:nvPr>
        </p:nvGraphicFramePr>
        <p:xfrm>
          <a:off x="899592" y="4797152"/>
          <a:ext cx="3302000" cy="1006475"/>
        </p:xfrm>
        <a:graphic>
          <a:graphicData uri="http://schemas.openxmlformats.org/presentationml/2006/ole">
            <mc:AlternateContent xmlns:mc="http://schemas.openxmlformats.org/markup-compatibility/2006">
              <mc:Choice xmlns:v="urn:schemas-microsoft-com:vml" Requires="v">
                <p:oleObj spid="_x0000_s1034" name="公式" r:id="rId10" imgW="1473200" imgH="444500" progId="Equation.3">
                  <p:embed/>
                </p:oleObj>
              </mc:Choice>
              <mc:Fallback>
                <p:oleObj name="公式" r:id="rId10" imgW="1473200" imgH="444500" progId="Equation.3">
                  <p:embed/>
                  <p:pic>
                    <p:nvPicPr>
                      <p:cNvPr id="0" name=""/>
                      <p:cNvPicPr>
                        <a:picLocks noGrp="1" noChangeAspect="1" noChangeArrowheads="1"/>
                      </p:cNvPicPr>
                      <p:nvPr/>
                    </p:nvPicPr>
                    <p:blipFill>
                      <a:blip r:embed="rId11"/>
                      <a:srcRect/>
                      <a:stretch>
                        <a:fillRect/>
                      </a:stretch>
                    </p:blipFill>
                    <p:spPr bwMode="auto">
                      <a:xfrm>
                        <a:off x="899592" y="4797152"/>
                        <a:ext cx="3302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053557549"/>
              </p:ext>
            </p:extLst>
          </p:nvPr>
        </p:nvGraphicFramePr>
        <p:xfrm>
          <a:off x="827584" y="5805264"/>
          <a:ext cx="6912768" cy="833890"/>
        </p:xfrm>
        <a:graphic>
          <a:graphicData uri="http://schemas.openxmlformats.org/presentationml/2006/ole">
            <mc:AlternateContent xmlns:mc="http://schemas.openxmlformats.org/markup-compatibility/2006">
              <mc:Choice xmlns:v="urn:schemas-microsoft-com:vml" Requires="v">
                <p:oleObj spid="_x0000_s1035" name="公式" r:id="rId12" imgW="3505200" imgH="419100" progId="Equation.3">
                  <p:embed/>
                </p:oleObj>
              </mc:Choice>
              <mc:Fallback>
                <p:oleObj name="公式" r:id="rId12" imgW="3505200" imgH="419100" progId="Equation.3">
                  <p:embed/>
                  <p:pic>
                    <p:nvPicPr>
                      <p:cNvPr id="0" name=""/>
                      <p:cNvPicPr>
                        <a:picLocks noGrp="1" noChangeAspect="1" noChangeArrowheads="1"/>
                      </p:cNvPicPr>
                      <p:nvPr/>
                    </p:nvPicPr>
                    <p:blipFill>
                      <a:blip r:embed="rId13"/>
                      <a:srcRect/>
                      <a:stretch>
                        <a:fillRect/>
                      </a:stretch>
                    </p:blipFill>
                    <p:spPr bwMode="auto">
                      <a:xfrm>
                        <a:off x="827584" y="5805264"/>
                        <a:ext cx="6912768" cy="833890"/>
                      </a:xfrm>
                      <a:prstGeom prst="rect">
                        <a:avLst/>
                      </a:prstGeom>
                      <a:noFill/>
                      <a:extLst/>
                    </p:spPr>
                  </p:pic>
                </p:oleObj>
              </mc:Fallback>
            </mc:AlternateContent>
          </a:graphicData>
        </a:graphic>
      </p:graphicFrame>
    </p:spTree>
    <p:extLst>
      <p:ext uri="{BB962C8B-B14F-4D97-AF65-F5344CB8AC3E}">
        <p14:creationId xmlns:p14="http://schemas.microsoft.com/office/powerpoint/2010/main" val="4169669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62B77810-B816-4A10-B989-0505CBADE047}" type="slidenum">
              <a:rPr lang="en-US" altLang="zh-CN" smtClean="0"/>
              <a:pPr>
                <a:defRPr/>
              </a:pPr>
              <a:t>11</a:t>
            </a:fld>
            <a:endParaRPr lang="en-US" altLang="zh-CN"/>
          </a:p>
        </p:txBody>
      </p:sp>
      <p:graphicFrame>
        <p:nvGraphicFramePr>
          <p:cNvPr id="4" name="Object 3"/>
          <p:cNvGraphicFramePr>
            <a:graphicFrameLocks noChangeAspect="1"/>
          </p:cNvGraphicFramePr>
          <p:nvPr>
            <p:extLst>
              <p:ext uri="{D42A27DB-BD31-4B8C-83A1-F6EECF244321}">
                <p14:modId xmlns:p14="http://schemas.microsoft.com/office/powerpoint/2010/main" val="4270729725"/>
              </p:ext>
            </p:extLst>
          </p:nvPr>
        </p:nvGraphicFramePr>
        <p:xfrm>
          <a:off x="901700" y="1974850"/>
          <a:ext cx="5748338" cy="1725613"/>
        </p:xfrm>
        <a:graphic>
          <a:graphicData uri="http://schemas.openxmlformats.org/presentationml/2006/ole">
            <mc:AlternateContent xmlns:mc="http://schemas.openxmlformats.org/markup-compatibility/2006">
              <mc:Choice xmlns:v="urn:schemas-microsoft-com:vml" Requires="v">
                <p:oleObj spid="_x0000_s375815" name="Equation" r:id="rId3" imgW="2565400" imgH="762000" progId="Equation.3">
                  <p:embed/>
                </p:oleObj>
              </mc:Choice>
              <mc:Fallback>
                <p:oleObj name="Equation" r:id="rId3" imgW="2565400" imgH="762000" progId="Equation.3">
                  <p:embed/>
                  <p:pic>
                    <p:nvPicPr>
                      <p:cNvPr id="0" name=""/>
                      <p:cNvPicPr>
                        <a:picLocks noGrp="1" noChangeAspect="1" noChangeArrowheads="1"/>
                      </p:cNvPicPr>
                      <p:nvPr/>
                    </p:nvPicPr>
                    <p:blipFill>
                      <a:blip r:embed="rId4"/>
                      <a:srcRect/>
                      <a:stretch>
                        <a:fillRect/>
                      </a:stretch>
                    </p:blipFill>
                    <p:spPr bwMode="auto">
                      <a:xfrm>
                        <a:off x="901700" y="1974850"/>
                        <a:ext cx="5748338"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002492125"/>
              </p:ext>
            </p:extLst>
          </p:nvPr>
        </p:nvGraphicFramePr>
        <p:xfrm>
          <a:off x="957263" y="3817938"/>
          <a:ext cx="3328987" cy="892175"/>
        </p:xfrm>
        <a:graphic>
          <a:graphicData uri="http://schemas.openxmlformats.org/presentationml/2006/ole">
            <mc:AlternateContent xmlns:mc="http://schemas.openxmlformats.org/markup-compatibility/2006">
              <mc:Choice xmlns:v="urn:schemas-microsoft-com:vml" Requires="v">
                <p:oleObj spid="_x0000_s375816" name="Equation" r:id="rId5" imgW="1485900" imgH="393700" progId="Equation.3">
                  <p:embed/>
                </p:oleObj>
              </mc:Choice>
              <mc:Fallback>
                <p:oleObj name="Equation" r:id="rId5" imgW="1485900" imgH="393700" progId="Equation.3">
                  <p:embed/>
                  <p:pic>
                    <p:nvPicPr>
                      <p:cNvPr id="0" name=""/>
                      <p:cNvPicPr>
                        <a:picLocks noGrp="1" noChangeAspect="1" noChangeArrowheads="1"/>
                      </p:cNvPicPr>
                      <p:nvPr/>
                    </p:nvPicPr>
                    <p:blipFill>
                      <a:blip r:embed="rId6"/>
                      <a:srcRect/>
                      <a:stretch>
                        <a:fillRect/>
                      </a:stretch>
                    </p:blipFill>
                    <p:spPr bwMode="auto">
                      <a:xfrm>
                        <a:off x="957263" y="3817938"/>
                        <a:ext cx="33289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16870459"/>
              </p:ext>
            </p:extLst>
          </p:nvPr>
        </p:nvGraphicFramePr>
        <p:xfrm>
          <a:off x="4427984" y="4221088"/>
          <a:ext cx="4282326" cy="936104"/>
        </p:xfrm>
        <a:graphic>
          <a:graphicData uri="http://schemas.openxmlformats.org/presentationml/2006/ole">
            <mc:AlternateContent xmlns:mc="http://schemas.openxmlformats.org/markup-compatibility/2006">
              <mc:Choice xmlns:v="urn:schemas-microsoft-com:vml" Requires="v">
                <p:oleObj spid="_x0000_s375817" name="公式" r:id="rId7" imgW="2032000" imgH="444500" progId="Equation.3">
                  <p:embed/>
                </p:oleObj>
              </mc:Choice>
              <mc:Fallback>
                <p:oleObj name="公式" r:id="rId7" imgW="2032000" imgH="444500" progId="Equation.3">
                  <p:embed/>
                  <p:pic>
                    <p:nvPicPr>
                      <p:cNvPr id="0" name=""/>
                      <p:cNvPicPr>
                        <a:picLocks noChangeAspect="1" noChangeArrowheads="1"/>
                      </p:cNvPicPr>
                      <p:nvPr/>
                    </p:nvPicPr>
                    <p:blipFill>
                      <a:blip r:embed="rId8"/>
                      <a:srcRect/>
                      <a:stretch>
                        <a:fillRect/>
                      </a:stretch>
                    </p:blipFill>
                    <p:spPr bwMode="auto">
                      <a:xfrm>
                        <a:off x="4427984" y="4221088"/>
                        <a:ext cx="4282326" cy="936104"/>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997884788"/>
              </p:ext>
            </p:extLst>
          </p:nvPr>
        </p:nvGraphicFramePr>
        <p:xfrm>
          <a:off x="971550" y="4783138"/>
          <a:ext cx="3159125" cy="1035050"/>
        </p:xfrm>
        <a:graphic>
          <a:graphicData uri="http://schemas.openxmlformats.org/presentationml/2006/ole">
            <mc:AlternateContent xmlns:mc="http://schemas.openxmlformats.org/markup-compatibility/2006">
              <mc:Choice xmlns:v="urn:schemas-microsoft-com:vml" Requires="v">
                <p:oleObj spid="_x0000_s375818" name="Equation" r:id="rId9" imgW="1409700" imgH="457200" progId="Equation.3">
                  <p:embed/>
                </p:oleObj>
              </mc:Choice>
              <mc:Fallback>
                <p:oleObj name="Equation" r:id="rId9" imgW="1409700" imgH="457200" progId="Equation.3">
                  <p:embed/>
                  <p:pic>
                    <p:nvPicPr>
                      <p:cNvPr id="0" name=""/>
                      <p:cNvPicPr>
                        <a:picLocks noGrp="1" noChangeAspect="1" noChangeArrowheads="1"/>
                      </p:cNvPicPr>
                      <p:nvPr/>
                    </p:nvPicPr>
                    <p:blipFill>
                      <a:blip r:embed="rId10"/>
                      <a:srcRect/>
                      <a:stretch>
                        <a:fillRect/>
                      </a:stretch>
                    </p:blipFill>
                    <p:spPr bwMode="auto">
                      <a:xfrm>
                        <a:off x="971550" y="4783138"/>
                        <a:ext cx="3159125"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402502312"/>
              </p:ext>
            </p:extLst>
          </p:nvPr>
        </p:nvGraphicFramePr>
        <p:xfrm>
          <a:off x="889000" y="5829300"/>
          <a:ext cx="6788150" cy="784225"/>
        </p:xfrm>
        <a:graphic>
          <a:graphicData uri="http://schemas.openxmlformats.org/presentationml/2006/ole">
            <mc:AlternateContent xmlns:mc="http://schemas.openxmlformats.org/markup-compatibility/2006">
              <mc:Choice xmlns:v="urn:schemas-microsoft-com:vml" Requires="v">
                <p:oleObj spid="_x0000_s375819" name="公式" r:id="rId11" imgW="3441700" imgH="393700" progId="Equation.3">
                  <p:embed/>
                </p:oleObj>
              </mc:Choice>
              <mc:Fallback>
                <p:oleObj name="公式" r:id="rId11" imgW="3441700" imgH="393700" progId="Equation.3">
                  <p:embed/>
                  <p:pic>
                    <p:nvPicPr>
                      <p:cNvPr id="0" name=""/>
                      <p:cNvPicPr>
                        <a:picLocks noGrp="1" noChangeAspect="1" noChangeArrowheads="1"/>
                      </p:cNvPicPr>
                      <p:nvPr/>
                    </p:nvPicPr>
                    <p:blipFill>
                      <a:blip r:embed="rId12"/>
                      <a:srcRect/>
                      <a:stretch>
                        <a:fillRect/>
                      </a:stretch>
                    </p:blipFill>
                    <p:spPr bwMode="auto">
                      <a:xfrm>
                        <a:off x="889000" y="5829300"/>
                        <a:ext cx="6788150" cy="784225"/>
                      </a:xfrm>
                      <a:prstGeom prst="rect">
                        <a:avLst/>
                      </a:prstGeom>
                      <a:noFill/>
                      <a:extLst/>
                    </p:spPr>
                  </p:pic>
                </p:oleObj>
              </mc:Fallback>
            </mc:AlternateContent>
          </a:graphicData>
        </a:graphic>
      </p:graphicFrame>
      <p:pic>
        <p:nvPicPr>
          <p:cNvPr id="9" name="Picture 8" descr="屏幕快照 2016-05-21 下午11.58.58.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528" y="692696"/>
            <a:ext cx="8140700" cy="838200"/>
          </a:xfrm>
          <a:prstGeom prst="rect">
            <a:avLst/>
          </a:prstGeom>
        </p:spPr>
      </p:pic>
    </p:spTree>
    <p:extLst>
      <p:ext uri="{BB962C8B-B14F-4D97-AF65-F5344CB8AC3E}">
        <p14:creationId xmlns:p14="http://schemas.microsoft.com/office/powerpoint/2010/main" val="1508534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p:txBody>
          <a:bodyPr/>
          <a:lstStyle/>
          <a:p>
            <a:fld id="{807F3A05-AA97-E54A-A83C-1CD33CA8436E}" type="slidenum">
              <a:rPr lang="en-US" altLang="zh-CN"/>
              <a:pPr/>
              <a:t>12</a:t>
            </a:fld>
            <a:endParaRPr lang="en-US" altLang="zh-CN"/>
          </a:p>
        </p:txBody>
      </p:sp>
      <p:sp>
        <p:nvSpPr>
          <p:cNvPr id="248835" name="Rectangle 3"/>
          <p:cNvSpPr>
            <a:spLocks noGrp="1" noChangeArrowheads="1"/>
          </p:cNvSpPr>
          <p:nvPr>
            <p:ph type="body" idx="1"/>
          </p:nvPr>
        </p:nvSpPr>
        <p:spPr>
          <a:xfrm>
            <a:off x="682625" y="260350"/>
            <a:ext cx="7993063" cy="2736850"/>
          </a:xfrm>
        </p:spPr>
        <p:txBody>
          <a:bodyPr/>
          <a:lstStyle/>
          <a:p>
            <a:pPr>
              <a:buFontTx/>
              <a:buNone/>
            </a:pPr>
            <a:r>
              <a:rPr lang="en-US" altLang="zh-CN" sz="3600" b="1" dirty="0">
                <a:solidFill>
                  <a:srgbClr val="0000FF"/>
                </a:solidFill>
                <a:effectLst>
                  <a:outerShdw blurRad="38100" dist="38100" dir="2700000" algn="tl">
                    <a:srgbClr val="DDDDDD"/>
                  </a:outerShdw>
                </a:effectLst>
                <a:latin typeface="Times New Roman" charset="0"/>
              </a:rPr>
              <a:t>(4) </a:t>
            </a:r>
            <a:r>
              <a:rPr lang="zh-CN" altLang="en-US" sz="3600" b="1" dirty="0">
                <a:solidFill>
                  <a:srgbClr val="0000FF"/>
                </a:solidFill>
                <a:effectLst>
                  <a:outerShdw blurRad="38100" dist="38100" dir="2700000" algn="tl">
                    <a:srgbClr val="DDDDDD"/>
                  </a:outerShdw>
                </a:effectLst>
                <a:latin typeface="Times New Roman" charset="0"/>
              </a:rPr>
              <a:t>有限制的整数拆分问题</a:t>
            </a:r>
            <a:r>
              <a:rPr lang="en-US" altLang="zh-CN" sz="3600" b="1" dirty="0">
                <a:solidFill>
                  <a:srgbClr val="0000FF"/>
                </a:solidFill>
                <a:effectLst>
                  <a:outerShdw blurRad="38100" dist="38100" dir="2700000" algn="tl">
                    <a:srgbClr val="DDDDDD"/>
                  </a:outerShdw>
                </a:effectLst>
                <a:latin typeface="Times New Roman" charset="0"/>
              </a:rPr>
              <a:t>:</a:t>
            </a:r>
          </a:p>
          <a:p>
            <a:pPr>
              <a:buFontTx/>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整数</a:t>
            </a: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拆分成</a:t>
            </a:r>
            <a:r>
              <a:rPr lang="en-US" altLang="zh-CN" sz="3600" b="1" dirty="0">
                <a:solidFill>
                  <a:srgbClr val="0000FF"/>
                </a:solidFill>
                <a:effectLst>
                  <a:outerShdw blurRad="38100" dist="38100" dir="2700000" algn="tl">
                    <a:srgbClr val="DDDDDD"/>
                  </a:outerShdw>
                </a:effectLst>
                <a:latin typeface="Times New Roman" charset="0"/>
              </a:rPr>
              <a:t>1,2,3</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m</a:t>
            </a:r>
            <a:r>
              <a:rPr lang="zh-CN" altLang="en-US" sz="3600" b="1" dirty="0">
                <a:effectLst>
                  <a:outerShdw blurRad="38100" dist="38100" dir="2700000" algn="tl">
                    <a:srgbClr val="DDDDDD"/>
                  </a:outerShdw>
                </a:effectLst>
                <a:latin typeface="Times New Roman" charset="0"/>
              </a:rPr>
              <a:t>的和</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并允许</a:t>
            </a:r>
            <a:endParaRPr lang="en-US" altLang="zh-CN" sz="3600" b="1" dirty="0">
              <a:effectLst>
                <a:outerShdw blurRad="38100" dist="38100" dir="2700000" algn="tl">
                  <a:srgbClr val="DDDDDD"/>
                </a:outerShdw>
              </a:effectLst>
              <a:latin typeface="Times New Roman" charset="0"/>
            </a:endParaRPr>
          </a:p>
          <a:p>
            <a:pPr>
              <a:buFontTx/>
              <a:buNone/>
            </a:pPr>
            <a:r>
              <a:rPr lang="zh-CN" altLang="en-US" sz="3600" b="1" dirty="0">
                <a:effectLst>
                  <a:outerShdw blurRad="38100" dist="38100" dir="2700000" algn="tl">
                    <a:srgbClr val="DDDDDD"/>
                  </a:outerShdw>
                </a:effectLst>
                <a:latin typeface="Times New Roman" charset="0"/>
              </a:rPr>
              <a:t>重复</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求其母函数</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smtClean="0">
                <a:effectLst>
                  <a:outerShdw blurRad="38100" dist="38100" dir="2700000" algn="tl">
                    <a:srgbClr val="DDDDDD"/>
                  </a:outerShdw>
                </a:effectLst>
                <a:latin typeface="Times New Roman" charset="0"/>
              </a:rPr>
              <a:t>如果</a:t>
            </a:r>
            <a:r>
              <a:rPr lang="zh-CN" altLang="en-US" sz="3600" b="1" dirty="0">
                <a:effectLst>
                  <a:outerShdw blurRad="38100" dist="38100" dir="2700000" algn="tl">
                    <a:srgbClr val="DDDDDD"/>
                  </a:outerShdw>
                </a:effectLst>
                <a:latin typeface="Times New Roman" charset="0"/>
              </a:rPr>
              <a:t>其中</a:t>
            </a:r>
            <a:r>
              <a:rPr lang="en-US" altLang="zh-CN" sz="3600" b="1" i="1" dirty="0">
                <a:solidFill>
                  <a:srgbClr val="0000FF"/>
                </a:solidFill>
                <a:effectLst>
                  <a:outerShdw blurRad="38100" dist="38100" dir="2700000" algn="tl">
                    <a:srgbClr val="DDDDDD"/>
                  </a:outerShdw>
                </a:effectLst>
                <a:latin typeface="Times New Roman" charset="0"/>
              </a:rPr>
              <a:t>m</a:t>
            </a:r>
            <a:r>
              <a:rPr lang="zh-CN" altLang="en-US" sz="3600" b="1" dirty="0">
                <a:effectLst>
                  <a:outerShdw blurRad="38100" dist="38100" dir="2700000" algn="tl">
                    <a:srgbClr val="DDDDDD"/>
                  </a:outerShdw>
                </a:effectLst>
                <a:latin typeface="Times New Roman" charset="0"/>
              </a:rPr>
              <a:t>至</a:t>
            </a:r>
            <a:endParaRPr lang="en-US" altLang="zh-CN" sz="3600" b="1" dirty="0">
              <a:effectLst>
                <a:outerShdw blurRad="38100" dist="38100" dir="2700000" algn="tl">
                  <a:srgbClr val="DDDDDD"/>
                </a:outerShdw>
              </a:effectLst>
              <a:latin typeface="Times New Roman" charset="0"/>
            </a:endParaRPr>
          </a:p>
          <a:p>
            <a:pPr>
              <a:buFontTx/>
              <a:buNone/>
            </a:pPr>
            <a:r>
              <a:rPr lang="zh-CN" altLang="en-US" sz="3600" b="1" dirty="0">
                <a:effectLst>
                  <a:outerShdw blurRad="38100" dist="38100" dir="2700000" algn="tl">
                    <a:srgbClr val="DDDDDD"/>
                  </a:outerShdw>
                </a:effectLst>
                <a:latin typeface="Times New Roman" charset="0"/>
              </a:rPr>
              <a:t>少出现一次</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其母函数</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如何？</a:t>
            </a:r>
          </a:p>
        </p:txBody>
      </p:sp>
      <p:sp>
        <p:nvSpPr>
          <p:cNvPr id="248837" name="Rectangle 5"/>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8836" name="Object 4"/>
          <p:cNvGraphicFramePr>
            <a:graphicFrameLocks noChangeAspect="1"/>
          </p:cNvGraphicFramePr>
          <p:nvPr/>
        </p:nvGraphicFramePr>
        <p:xfrm>
          <a:off x="971550" y="2924175"/>
          <a:ext cx="6480175" cy="3487738"/>
        </p:xfrm>
        <a:graphic>
          <a:graphicData uri="http://schemas.openxmlformats.org/presentationml/2006/ole">
            <mc:AlternateContent xmlns:mc="http://schemas.openxmlformats.org/markup-compatibility/2006">
              <mc:Choice xmlns:v="urn:schemas-microsoft-com:vml" Requires="v">
                <p:oleObj spid="_x0000_s328754" name="公式" r:id="rId3" imgW="2197080" imgH="1180800" progId="Equation.3">
                  <p:embed/>
                </p:oleObj>
              </mc:Choice>
              <mc:Fallback>
                <p:oleObj name="公式" r:id="rId3" imgW="2197080" imgH="1180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24175"/>
                        <a:ext cx="6480175" cy="348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35315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strips(downRight)">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strips(downRight)">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strips(downRight)">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strips(downRight)">
                                      <p:cBhvr>
                                        <p:cTn id="22" dur="500"/>
                                        <p:tgtEl>
                                          <p:spTgt spid="24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248836"/>
                                        </p:tgtEl>
                                        <p:attrNameLst>
                                          <p:attrName>style.visibility</p:attrName>
                                        </p:attrNameLst>
                                      </p:cBhvr>
                                      <p:to>
                                        <p:strVal val="visible"/>
                                      </p:to>
                                    </p:set>
                                    <p:anim calcmode="lin" valueType="num">
                                      <p:cBhvr>
                                        <p:cTn id="27" dur="1000" fill="hold"/>
                                        <p:tgtEl>
                                          <p:spTgt spid="248836"/>
                                        </p:tgtEl>
                                        <p:attrNameLst>
                                          <p:attrName>ppt_w</p:attrName>
                                        </p:attrNameLst>
                                      </p:cBhvr>
                                      <p:tavLst>
                                        <p:tav tm="0">
                                          <p:val>
                                            <p:strVal val="#ppt_w*0.70"/>
                                          </p:val>
                                        </p:tav>
                                        <p:tav tm="100000">
                                          <p:val>
                                            <p:strVal val="#ppt_w"/>
                                          </p:val>
                                        </p:tav>
                                      </p:tavLst>
                                    </p:anim>
                                    <p:anim calcmode="lin" valueType="num">
                                      <p:cBhvr>
                                        <p:cTn id="28" dur="1000" fill="hold"/>
                                        <p:tgtEl>
                                          <p:spTgt spid="248836"/>
                                        </p:tgtEl>
                                        <p:attrNameLst>
                                          <p:attrName>ppt_h</p:attrName>
                                        </p:attrNameLst>
                                      </p:cBhvr>
                                      <p:tavLst>
                                        <p:tav tm="0">
                                          <p:val>
                                            <p:strVal val="#ppt_h"/>
                                          </p:val>
                                        </p:tav>
                                        <p:tav tm="100000">
                                          <p:val>
                                            <p:strVal val="#ppt_h"/>
                                          </p:val>
                                        </p:tav>
                                      </p:tavLst>
                                    </p:anim>
                                    <p:animEffect transition="in" filter="fade">
                                      <p:cBhvr>
                                        <p:cTn id="29" dur="10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5"/>
          <p:cNvSpPr>
            <a:spLocks noGrp="1"/>
          </p:cNvSpPr>
          <p:nvPr>
            <p:ph type="sldNum" sz="quarter" idx="12"/>
          </p:nvPr>
        </p:nvSpPr>
        <p:spPr/>
        <p:txBody>
          <a:bodyPr/>
          <a:lstStyle/>
          <a:p>
            <a:fld id="{44F3D569-FDC5-6F4C-B02F-2C0C9FF29936}" type="slidenum">
              <a:rPr lang="en-US" altLang="zh-CN"/>
              <a:pPr/>
              <a:t>13</a:t>
            </a:fld>
            <a:endParaRPr lang="en-US" altLang="zh-CN"/>
          </a:p>
        </p:txBody>
      </p:sp>
      <p:sp>
        <p:nvSpPr>
          <p:cNvPr id="249861"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9860" name="Object 4"/>
          <p:cNvGraphicFramePr>
            <a:graphicFrameLocks noChangeAspect="1"/>
          </p:cNvGraphicFramePr>
          <p:nvPr/>
        </p:nvGraphicFramePr>
        <p:xfrm>
          <a:off x="323850" y="260350"/>
          <a:ext cx="6264275" cy="3409950"/>
        </p:xfrm>
        <a:graphic>
          <a:graphicData uri="http://schemas.openxmlformats.org/presentationml/2006/ole">
            <mc:AlternateContent xmlns:mc="http://schemas.openxmlformats.org/markup-compatibility/2006">
              <mc:Choice xmlns:v="urn:schemas-microsoft-com:vml" Requires="v">
                <p:oleObj spid="_x0000_s329821" name="公式" r:id="rId3" imgW="2197080" imgH="1193760" progId="Equation.3">
                  <p:embed/>
                </p:oleObj>
              </mc:Choice>
              <mc:Fallback>
                <p:oleObj name="公式" r:id="rId3" imgW="2197080" imgH="119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6264275"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3" name="Rectangle 7"/>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9862" name="Object 6"/>
          <p:cNvGraphicFramePr>
            <a:graphicFrameLocks noChangeAspect="1"/>
          </p:cNvGraphicFramePr>
          <p:nvPr/>
        </p:nvGraphicFramePr>
        <p:xfrm>
          <a:off x="468313" y="3687763"/>
          <a:ext cx="6191250" cy="2371725"/>
        </p:xfrm>
        <a:graphic>
          <a:graphicData uri="http://schemas.openxmlformats.org/presentationml/2006/ole">
            <mc:AlternateContent xmlns:mc="http://schemas.openxmlformats.org/markup-compatibility/2006">
              <mc:Choice xmlns:v="urn:schemas-microsoft-com:vml" Requires="v">
                <p:oleObj spid="_x0000_s329822" name="公式" r:id="rId5" imgW="2298600" imgH="876240" progId="Equation.3">
                  <p:embed/>
                </p:oleObj>
              </mc:Choice>
              <mc:Fallback>
                <p:oleObj name="公式" r:id="rId5" imgW="2298600" imgH="876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687763"/>
                        <a:ext cx="6191250"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5" name="Rectangle 9"/>
          <p:cNvSpPr>
            <a:spLocks noChangeArrowheads="1"/>
          </p:cNvSpPr>
          <p:nvPr/>
        </p:nvSpPr>
        <p:spPr bwMode="auto">
          <a:xfrm>
            <a:off x="6659563" y="549275"/>
            <a:ext cx="576262" cy="431988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None/>
            </a:pPr>
            <a:r>
              <a:rPr lang="zh-CN" altLang="en-US" dirty="0">
                <a:effectLst/>
              </a:rPr>
              <a:t>解</a:t>
            </a:r>
            <a:endParaRPr lang="en-US" altLang="zh-CN" dirty="0">
              <a:effectLst/>
            </a:endParaRPr>
          </a:p>
          <a:p>
            <a:pPr marL="609600" indent="-609600">
              <a:spcBef>
                <a:spcPct val="20000"/>
              </a:spcBef>
              <a:buClr>
                <a:srgbClr val="FF0000"/>
              </a:buClr>
              <a:buFont typeface="Wingdings" charset="0"/>
              <a:buNone/>
            </a:pPr>
            <a:r>
              <a:rPr lang="zh-CN" altLang="en-US" dirty="0">
                <a:effectLst/>
              </a:rPr>
              <a:t>释</a:t>
            </a:r>
            <a:endParaRPr lang="en-US" altLang="zh-CN" dirty="0">
              <a:effectLst/>
            </a:endParaRPr>
          </a:p>
          <a:p>
            <a:pPr marL="609600" indent="-609600">
              <a:spcBef>
                <a:spcPct val="20000"/>
              </a:spcBef>
              <a:buClr>
                <a:srgbClr val="FF0000"/>
              </a:buClr>
              <a:buFont typeface="Wingdings" charset="0"/>
              <a:buNone/>
            </a:pPr>
            <a:r>
              <a:rPr lang="zh-CN" altLang="en-US" dirty="0">
                <a:effectLst/>
              </a:rPr>
              <a:t>结</a:t>
            </a:r>
            <a:endParaRPr lang="en-US" altLang="zh-CN" dirty="0">
              <a:effectLst/>
            </a:endParaRPr>
          </a:p>
          <a:p>
            <a:pPr marL="609600" indent="-609600">
              <a:spcBef>
                <a:spcPct val="20000"/>
              </a:spcBef>
              <a:buClr>
                <a:srgbClr val="FF0000"/>
              </a:buClr>
              <a:buFont typeface="Wingdings" charset="0"/>
              <a:buNone/>
            </a:pPr>
            <a:r>
              <a:rPr lang="zh-CN" altLang="en-US" dirty="0">
                <a:effectLst/>
              </a:rPr>
              <a:t>果</a:t>
            </a:r>
          </a:p>
        </p:txBody>
      </p:sp>
      <p:sp>
        <p:nvSpPr>
          <p:cNvPr id="249866" name="Text Box 10"/>
          <p:cNvSpPr txBox="1">
            <a:spLocks noChangeArrowheads="1"/>
          </p:cNvSpPr>
          <p:nvPr/>
        </p:nvSpPr>
        <p:spPr bwMode="auto">
          <a:xfrm>
            <a:off x="7451725" y="2546350"/>
            <a:ext cx="1320800" cy="33305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p>
            <a:r>
              <a:rPr lang="zh-CN" altLang="en-US">
                <a:effectLst>
                  <a:outerShdw blurRad="38100" dist="38100" dir="2700000" algn="tl">
                    <a:srgbClr val="DDDDDD"/>
                  </a:outerShdw>
                </a:effectLst>
              </a:rPr>
              <a:t>重复次数不限制</a:t>
            </a:r>
            <a:endParaRPr lang="en-US" altLang="zh-CN">
              <a:effectLst>
                <a:outerShdw blurRad="38100" dist="38100" dir="2700000" algn="tl">
                  <a:srgbClr val="DDDDDD"/>
                </a:outerShdw>
              </a:effectLst>
            </a:endParaRPr>
          </a:p>
          <a:p>
            <a:r>
              <a:rPr lang="zh-CN" altLang="en-US">
                <a:effectLst>
                  <a:outerShdw blurRad="38100" dist="38100" dir="2700000" algn="tl">
                    <a:srgbClr val="DDDDDD"/>
                  </a:outerShdw>
                </a:effectLst>
              </a:rPr>
              <a:t>但最大数有限制</a:t>
            </a:r>
          </a:p>
        </p:txBody>
      </p:sp>
    </p:spTree>
    <p:extLst>
      <p:ext uri="{BB962C8B-B14F-4D97-AF65-F5344CB8AC3E}">
        <p14:creationId xmlns:p14="http://schemas.microsoft.com/office/powerpoint/2010/main" val="2327633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1000" fill="hold"/>
                                        <p:tgtEl>
                                          <p:spTgt spid="249860"/>
                                        </p:tgtEl>
                                        <p:attrNameLst>
                                          <p:attrName>ppt_w</p:attrName>
                                        </p:attrNameLst>
                                      </p:cBhvr>
                                      <p:tavLst>
                                        <p:tav tm="0">
                                          <p:val>
                                            <p:strVal val="#ppt_w*0.70"/>
                                          </p:val>
                                        </p:tav>
                                        <p:tav tm="100000">
                                          <p:val>
                                            <p:strVal val="#ppt_w"/>
                                          </p:val>
                                        </p:tav>
                                      </p:tavLst>
                                    </p:anim>
                                    <p:anim calcmode="lin" valueType="num">
                                      <p:cBhvr>
                                        <p:cTn id="8" dur="1000" fill="hold"/>
                                        <p:tgtEl>
                                          <p:spTgt spid="249860"/>
                                        </p:tgtEl>
                                        <p:attrNameLst>
                                          <p:attrName>ppt_h</p:attrName>
                                        </p:attrNameLst>
                                      </p:cBhvr>
                                      <p:tavLst>
                                        <p:tav tm="0">
                                          <p:val>
                                            <p:strVal val="#ppt_h"/>
                                          </p:val>
                                        </p:tav>
                                        <p:tav tm="100000">
                                          <p:val>
                                            <p:strVal val="#ppt_h"/>
                                          </p:val>
                                        </p:tav>
                                      </p:tavLst>
                                    </p:anim>
                                    <p:animEffect transition="in" filter="fade">
                                      <p:cBhvr>
                                        <p:cTn id="9" dur="1000"/>
                                        <p:tgtEl>
                                          <p:spTgt spid="24986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49862"/>
                                        </p:tgtEl>
                                        <p:attrNameLst>
                                          <p:attrName>style.visibility</p:attrName>
                                        </p:attrNameLst>
                                      </p:cBhvr>
                                      <p:to>
                                        <p:strVal val="visible"/>
                                      </p:to>
                                    </p:set>
                                    <p:anim calcmode="lin" valueType="num">
                                      <p:cBhvr>
                                        <p:cTn id="14" dur="1000" fill="hold"/>
                                        <p:tgtEl>
                                          <p:spTgt spid="249862"/>
                                        </p:tgtEl>
                                        <p:attrNameLst>
                                          <p:attrName>ppt_w</p:attrName>
                                        </p:attrNameLst>
                                      </p:cBhvr>
                                      <p:tavLst>
                                        <p:tav tm="0">
                                          <p:val>
                                            <p:strVal val="#ppt_w*0.70"/>
                                          </p:val>
                                        </p:tav>
                                        <p:tav tm="100000">
                                          <p:val>
                                            <p:strVal val="#ppt_w"/>
                                          </p:val>
                                        </p:tav>
                                      </p:tavLst>
                                    </p:anim>
                                    <p:anim calcmode="lin" valueType="num">
                                      <p:cBhvr>
                                        <p:cTn id="15" dur="1000" fill="hold"/>
                                        <p:tgtEl>
                                          <p:spTgt spid="249862"/>
                                        </p:tgtEl>
                                        <p:attrNameLst>
                                          <p:attrName>ppt_h</p:attrName>
                                        </p:attrNameLst>
                                      </p:cBhvr>
                                      <p:tavLst>
                                        <p:tav tm="0">
                                          <p:val>
                                            <p:strVal val="#ppt_h"/>
                                          </p:val>
                                        </p:tav>
                                        <p:tav tm="100000">
                                          <p:val>
                                            <p:strVal val="#ppt_h"/>
                                          </p:val>
                                        </p:tav>
                                      </p:tavLst>
                                    </p:anim>
                                    <p:animEffect transition="in" filter="fade">
                                      <p:cBhvr>
                                        <p:cTn id="16" dur="1000"/>
                                        <p:tgtEl>
                                          <p:spTgt spid="2498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9865"/>
                                        </p:tgtEl>
                                        <p:attrNameLst>
                                          <p:attrName>style.visibility</p:attrName>
                                        </p:attrNameLst>
                                      </p:cBhvr>
                                      <p:to>
                                        <p:strVal val="visible"/>
                                      </p:to>
                                    </p:set>
                                    <p:animEffect transition="in" filter="blinds(horizontal)">
                                      <p:cBhvr>
                                        <p:cTn id="21" dur="500"/>
                                        <p:tgtEl>
                                          <p:spTgt spid="2498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9866"/>
                                        </p:tgtEl>
                                        <p:attrNameLst>
                                          <p:attrName>style.visibility</p:attrName>
                                        </p:attrNameLst>
                                      </p:cBhvr>
                                      <p:to>
                                        <p:strVal val="visible"/>
                                      </p:to>
                                    </p:set>
                                    <p:animEffect transition="in" filter="blinds(horizontal)">
                                      <p:cBhvr>
                                        <p:cTn id="26" dur="500"/>
                                        <p:tgtEl>
                                          <p:spTgt spid="24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5" grpId="0" animBg="1"/>
      <p:bldP spid="2498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6"/>
          <p:cNvSpPr>
            <a:spLocks noGrp="1"/>
          </p:cNvSpPr>
          <p:nvPr>
            <p:ph type="sldNum" sz="quarter" idx="12"/>
          </p:nvPr>
        </p:nvSpPr>
        <p:spPr/>
        <p:txBody>
          <a:bodyPr/>
          <a:lstStyle/>
          <a:p>
            <a:fld id="{0D206A7A-18C2-AB42-8A8E-4E38763FE627}" type="slidenum">
              <a:rPr lang="en-US" altLang="zh-CN"/>
              <a:pPr/>
              <a:t>14</a:t>
            </a:fld>
            <a:endParaRPr lang="en-US" altLang="zh-CN"/>
          </a:p>
        </p:txBody>
      </p:sp>
      <p:sp>
        <p:nvSpPr>
          <p:cNvPr id="250883" name="Rectangle 3"/>
          <p:cNvSpPr>
            <a:spLocks noGrp="1" noChangeArrowheads="1"/>
          </p:cNvSpPr>
          <p:nvPr>
            <p:ph type="body" sz="half" idx="1"/>
          </p:nvPr>
        </p:nvSpPr>
        <p:spPr>
          <a:xfrm>
            <a:off x="395288" y="333375"/>
            <a:ext cx="8075612" cy="863600"/>
          </a:xfrm>
        </p:spPr>
        <p:txBody>
          <a:bodyPr/>
          <a:lstStyle/>
          <a:p>
            <a:pPr>
              <a:buFontTx/>
              <a:buNone/>
            </a:pPr>
            <a:r>
              <a:rPr lang="en-US" altLang="zh-CN" sz="3600" b="1">
                <a:solidFill>
                  <a:srgbClr val="0000FF"/>
                </a:solidFill>
                <a:effectLst>
                  <a:outerShdw blurRad="38100" dist="38100" dir="2700000" algn="tl">
                    <a:srgbClr val="DDDDDD"/>
                  </a:outerShdw>
                </a:effectLst>
                <a:latin typeface="Times New Roman" charset="0"/>
              </a:rPr>
              <a:t>4. </a:t>
            </a:r>
            <a:r>
              <a:rPr lang="zh-CN" altLang="en-US" sz="3600" b="1">
                <a:solidFill>
                  <a:srgbClr val="0000FF"/>
                </a:solidFill>
                <a:effectLst>
                  <a:outerShdw blurRad="38100" dist="38100" dir="2700000" algn="tl">
                    <a:srgbClr val="DDDDDD"/>
                  </a:outerShdw>
                </a:effectLst>
                <a:latin typeface="Times New Roman" charset="0"/>
              </a:rPr>
              <a:t>整数拆分数列</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solidFill>
                  <a:srgbClr val="0000FF"/>
                </a:solidFill>
                <a:effectLst>
                  <a:outerShdw blurRad="38100" dist="38100" dir="2700000" algn="tl">
                    <a:srgbClr val="DDDDDD"/>
                  </a:outerShdw>
                </a:effectLst>
                <a:latin typeface="Times New Roman" charset="0"/>
              </a:rPr>
              <a:t>的母函数</a:t>
            </a:r>
            <a:r>
              <a:rPr lang="en-US" altLang="zh-CN" sz="3600" b="1">
                <a:solidFill>
                  <a:srgbClr val="0000FF"/>
                </a:solidFill>
                <a:effectLst>
                  <a:outerShdw blurRad="38100" dist="38100" dir="2700000" algn="tl">
                    <a:srgbClr val="DDDDDD"/>
                  </a:outerShdw>
                </a:effectLst>
                <a:latin typeface="Times New Roman" charset="0"/>
              </a:rPr>
              <a:t>G(</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p>
        </p:txBody>
      </p:sp>
      <p:graphicFrame>
        <p:nvGraphicFramePr>
          <p:cNvPr id="250884" name="Object 4"/>
          <p:cNvGraphicFramePr>
            <a:graphicFrameLocks noGrp="1" noChangeAspect="1"/>
          </p:cNvGraphicFramePr>
          <p:nvPr>
            <p:ph sz="half" idx="2"/>
          </p:nvPr>
        </p:nvGraphicFramePr>
        <p:xfrm>
          <a:off x="827088" y="1052513"/>
          <a:ext cx="5905500" cy="3195637"/>
        </p:xfrm>
        <a:graphic>
          <a:graphicData uri="http://schemas.openxmlformats.org/presentationml/2006/ole">
            <mc:AlternateContent xmlns:mc="http://schemas.openxmlformats.org/markup-compatibility/2006">
              <mc:Choice xmlns:v="urn:schemas-microsoft-com:vml" Requires="v">
                <p:oleObj spid="_x0000_s330802" name="公式" r:id="rId3" imgW="2158920" imgH="1168200" progId="Equation.3">
                  <p:embed/>
                </p:oleObj>
              </mc:Choice>
              <mc:Fallback>
                <p:oleObj name="公式" r:id="rId3" imgW="2158920" imgH="1168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052513"/>
                        <a:ext cx="5905500" cy="319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50887" name="Rectangle 7"/>
          <p:cNvSpPr>
            <a:spLocks noChangeArrowheads="1"/>
          </p:cNvSpPr>
          <p:nvPr/>
        </p:nvSpPr>
        <p:spPr bwMode="auto">
          <a:xfrm>
            <a:off x="468313" y="4437063"/>
            <a:ext cx="8351837" cy="20161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为何不容易得到</a:t>
            </a:r>
            <a:r>
              <a:rPr lang="en-US" altLang="zh-CN">
                <a:solidFill>
                  <a:srgbClr val="0000FF"/>
                </a:solidFill>
                <a:effectLst>
                  <a:outerShdw blurRad="38100" dist="38100" dir="2700000" algn="tl">
                    <a:srgbClr val="DDDDDD"/>
                  </a:outerShdw>
                </a:effectLst>
                <a:latin typeface="Times New Roman" charset="0"/>
              </a:rPr>
              <a:t>p(</a:t>
            </a:r>
            <a:r>
              <a:rPr lang="en-US" altLang="zh-CN" i="1">
                <a:solidFill>
                  <a:srgbClr val="0000FF"/>
                </a:solidFill>
                <a:effectLst>
                  <a:outerShdw blurRad="38100" dist="38100" dir="2700000" algn="tl">
                    <a:srgbClr val="DDDDDD"/>
                  </a:outerShdw>
                </a:effectLst>
                <a:latin typeface="Times New Roman" charset="0"/>
              </a:rPr>
              <a:t>n</a:t>
            </a:r>
            <a:r>
              <a:rPr lang="en-US" altLang="zh-CN">
                <a:solidFill>
                  <a:srgbClr val="0000FF"/>
                </a:solidFill>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的精确表达式</a:t>
            </a:r>
            <a:r>
              <a:rPr lang="en-US" altLang="zh-CN">
                <a:effectLst>
                  <a:outerShdw blurRad="38100" dist="38100" dir="2700000" algn="tl">
                    <a:srgbClr val="DDDDDD"/>
                  </a:outerShdw>
                </a:effectLst>
                <a:latin typeface="Times New Roman" charset="0"/>
              </a:rPr>
              <a:t>?</a:t>
            </a:r>
          </a:p>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当</a:t>
            </a:r>
            <a:r>
              <a:rPr lang="en-US" altLang="zh-CN" i="1">
                <a:solidFill>
                  <a:srgbClr val="0000FF"/>
                </a:solidFill>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给定之后情况如何</a:t>
            </a:r>
            <a:r>
              <a:rPr lang="en-US" altLang="zh-CN">
                <a:effectLst>
                  <a:outerShdw blurRad="38100" dist="38100" dir="2700000" algn="tl">
                    <a:srgbClr val="DDDDDD"/>
                  </a:outerShdw>
                </a:effectLst>
                <a:latin typeface="Times New Roman" charset="0"/>
              </a:rPr>
              <a:t>?</a:t>
            </a:r>
          </a:p>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利用分析方法可以得到上界</a:t>
            </a:r>
            <a:r>
              <a:rPr lang="en-US" altLang="zh-CN">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406433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trips(downRigh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50884"/>
                                        </p:tgtEl>
                                        <p:attrNameLst>
                                          <p:attrName>style.visibility</p:attrName>
                                        </p:attrNameLst>
                                      </p:cBhvr>
                                      <p:to>
                                        <p:strVal val="visible"/>
                                      </p:to>
                                    </p:set>
                                    <p:anim calcmode="lin" valueType="num">
                                      <p:cBhvr>
                                        <p:cTn id="12" dur="1000" fill="hold"/>
                                        <p:tgtEl>
                                          <p:spTgt spid="250884"/>
                                        </p:tgtEl>
                                        <p:attrNameLst>
                                          <p:attrName>ppt_w</p:attrName>
                                        </p:attrNameLst>
                                      </p:cBhvr>
                                      <p:tavLst>
                                        <p:tav tm="0">
                                          <p:val>
                                            <p:strVal val="#ppt_w*0.70"/>
                                          </p:val>
                                        </p:tav>
                                        <p:tav tm="100000">
                                          <p:val>
                                            <p:strVal val="#ppt_w"/>
                                          </p:val>
                                        </p:tav>
                                      </p:tavLst>
                                    </p:anim>
                                    <p:anim calcmode="lin" valueType="num">
                                      <p:cBhvr>
                                        <p:cTn id="13" dur="1000" fill="hold"/>
                                        <p:tgtEl>
                                          <p:spTgt spid="250884"/>
                                        </p:tgtEl>
                                        <p:attrNameLst>
                                          <p:attrName>ppt_h</p:attrName>
                                        </p:attrNameLst>
                                      </p:cBhvr>
                                      <p:tavLst>
                                        <p:tav tm="0">
                                          <p:val>
                                            <p:strVal val="#ppt_h"/>
                                          </p:val>
                                        </p:tav>
                                        <p:tav tm="100000">
                                          <p:val>
                                            <p:strVal val="#ppt_h"/>
                                          </p:val>
                                        </p:tav>
                                      </p:tavLst>
                                    </p:anim>
                                    <p:animEffect transition="in" filter="fade">
                                      <p:cBhvr>
                                        <p:cTn id="14" dur="1000"/>
                                        <p:tgtEl>
                                          <p:spTgt spid="25088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50887">
                                            <p:bg/>
                                          </p:spTgt>
                                        </p:tgtEl>
                                        <p:attrNameLst>
                                          <p:attrName>style.visibility</p:attrName>
                                        </p:attrNameLst>
                                      </p:cBhvr>
                                      <p:to>
                                        <p:strVal val="visible"/>
                                      </p:to>
                                    </p:set>
                                    <p:animEffect transition="in" filter="strips(downRight)">
                                      <p:cBhvr>
                                        <p:cTn id="19" dur="500"/>
                                        <p:tgtEl>
                                          <p:spTgt spid="25088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50887">
                                            <p:txEl>
                                              <p:pRg st="0" end="0"/>
                                            </p:txEl>
                                          </p:spTgt>
                                        </p:tgtEl>
                                        <p:attrNameLst>
                                          <p:attrName>style.visibility</p:attrName>
                                        </p:attrNameLst>
                                      </p:cBhvr>
                                      <p:to>
                                        <p:strVal val="visible"/>
                                      </p:to>
                                    </p:set>
                                    <p:animEffect transition="in" filter="strips(downRight)">
                                      <p:cBhvr>
                                        <p:cTn id="24" dur="500"/>
                                        <p:tgtEl>
                                          <p:spTgt spid="250887">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250887">
                                            <p:txEl>
                                              <p:pRg st="1" end="1"/>
                                            </p:txEl>
                                          </p:spTgt>
                                        </p:tgtEl>
                                        <p:attrNameLst>
                                          <p:attrName>style.visibility</p:attrName>
                                        </p:attrNameLst>
                                      </p:cBhvr>
                                      <p:to>
                                        <p:strVal val="visible"/>
                                      </p:to>
                                    </p:set>
                                    <p:animEffect transition="in" filter="strips(downRight)">
                                      <p:cBhvr>
                                        <p:cTn id="29" dur="500"/>
                                        <p:tgtEl>
                                          <p:spTgt spid="250887">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250887">
                                            <p:txEl>
                                              <p:pRg st="2" end="2"/>
                                            </p:txEl>
                                          </p:spTgt>
                                        </p:tgtEl>
                                        <p:attrNameLst>
                                          <p:attrName>style.visibility</p:attrName>
                                        </p:attrNameLst>
                                      </p:cBhvr>
                                      <p:to>
                                        <p:strVal val="visible"/>
                                      </p:to>
                                    </p:set>
                                    <p:animEffect transition="in" filter="strips(downRight)">
                                      <p:cBhvr>
                                        <p:cTn id="34" dur="500"/>
                                        <p:tgtEl>
                                          <p:spTgt spid="2508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P spid="25088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71CD754B-8B4D-474F-A8D7-8F2A8E163DA0}" type="slidenum">
              <a:rPr lang="en-US" altLang="zh-CN"/>
              <a:pPr/>
              <a:t>15</a:t>
            </a:fld>
            <a:endParaRPr lang="en-US" altLang="zh-CN"/>
          </a:p>
        </p:txBody>
      </p:sp>
      <p:sp>
        <p:nvSpPr>
          <p:cNvPr id="297987" name="Rectangle 3"/>
          <p:cNvSpPr>
            <a:spLocks noGrp="1" noChangeArrowheads="1"/>
          </p:cNvSpPr>
          <p:nvPr>
            <p:ph type="body" idx="1"/>
          </p:nvPr>
        </p:nvSpPr>
        <p:spPr>
          <a:xfrm>
            <a:off x="590550" y="404813"/>
            <a:ext cx="8229600" cy="6048375"/>
          </a:xfrm>
        </p:spPr>
        <p:txBody>
          <a:bodyPr/>
          <a:lstStyle/>
          <a:p>
            <a:pPr marL="609600" indent="-609600">
              <a:buClr>
                <a:srgbClr val="FF0000"/>
              </a:buClr>
              <a:buFont typeface="Wingdings" charset="0"/>
              <a:buNone/>
            </a:pPr>
            <a:r>
              <a:rPr lang="en-US" altLang="zh-CN" sz="3600" b="1" dirty="0">
                <a:solidFill>
                  <a:srgbClr val="0000FF"/>
                </a:solidFill>
                <a:effectLst>
                  <a:outerShdw blurRad="38100" dist="38100" dir="2700000" algn="tl">
                    <a:srgbClr val="DDDDDD"/>
                  </a:outerShdw>
                </a:effectLst>
                <a:latin typeface="Times New Roman" charset="0"/>
              </a:rPr>
              <a:t>5. </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solidFill>
                  <a:srgbClr val="0000FF"/>
                </a:solidFill>
                <a:effectLst>
                  <a:outerShdw blurRad="38100" dist="38100" dir="2700000" algn="tl">
                    <a:srgbClr val="DDDDDD"/>
                  </a:outerShdw>
                </a:effectLst>
                <a:latin typeface="Times New Roman" charset="0"/>
              </a:rPr>
              <a:t>图象与整数分拆性质</a:t>
            </a:r>
            <a:endParaRPr lang="en-US" altLang="zh-CN" sz="3600" b="1" dirty="0">
              <a:solidFill>
                <a:srgbClr val="0000FF"/>
              </a:solidFill>
              <a:effectLst>
                <a:outerShdw blurRad="38100" dist="38100" dir="2700000" algn="tl">
                  <a:srgbClr val="DDDDDD"/>
                </a:outerShdw>
              </a:effectLst>
              <a:latin typeface="Times New Roman" charset="0"/>
            </a:endParaRPr>
          </a:p>
          <a:p>
            <a:pPr marL="609600" indent="-609600">
              <a:buClr>
                <a:srgbClr val="FF0000"/>
              </a:buClr>
              <a:buFont typeface="Wingdings" charset="0"/>
              <a:buNone/>
            </a:pPr>
            <a:r>
              <a:rPr lang="en-US" altLang="zh-CN" sz="3600" b="1" dirty="0">
                <a:solidFill>
                  <a:srgbClr val="0000FF"/>
                </a:solidFill>
                <a:effectLst>
                  <a:outerShdw blurRad="38100" dist="38100" dir="2700000" algn="tl">
                    <a:srgbClr val="DDDDDD"/>
                  </a:outerShdw>
                </a:effectLst>
                <a:latin typeface="Times New Roman" charset="0"/>
              </a:rPr>
              <a:t>(1) </a:t>
            </a:r>
            <a:r>
              <a:rPr lang="zh-CN" altLang="en-US" sz="3600" b="1" dirty="0">
                <a:solidFill>
                  <a:srgbClr val="0000FF"/>
                </a:solidFill>
                <a:effectLst>
                  <a:outerShdw blurRad="38100" dist="38100" dir="2700000" algn="tl">
                    <a:srgbClr val="DDDDDD"/>
                  </a:outerShdw>
                </a:effectLst>
                <a:latin typeface="Times New Roman" charset="0"/>
              </a:rPr>
              <a:t>整数分拆的图象表示</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假定</a:t>
            </a: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拆分成</a:t>
            </a:r>
            <a:endParaRPr lang="en-US" altLang="zh-CN" sz="3600" b="1" dirty="0">
              <a:effectLst>
                <a:outerShdw blurRad="38100" dist="38100" dir="2700000" algn="tl">
                  <a:srgbClr val="DDDDDD"/>
                </a:outerShdw>
              </a:effectLst>
              <a:latin typeface="Times New Roman" charset="0"/>
            </a:endParaRPr>
          </a:p>
          <a:p>
            <a:pPr marL="609600" indent="-609600">
              <a:buClr>
                <a:srgbClr val="FF0000"/>
              </a:buClr>
              <a:buFont typeface="Wingdings" charset="0"/>
              <a:buNone/>
            </a:pP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n</a:t>
            </a:r>
            <a:r>
              <a:rPr lang="en-US" altLang="zh-CN" sz="3600" b="1" i="1" baseline="-25000" dirty="0" err="1">
                <a:solidFill>
                  <a:srgbClr val="0000FF"/>
                </a:solidFill>
                <a:effectLst>
                  <a:outerShdw blurRad="38100" dist="38100" dir="2700000" algn="tl">
                    <a:srgbClr val="DDDDDD"/>
                  </a:outerShdw>
                </a:effectLst>
                <a:latin typeface="Times New Roman" charset="0"/>
              </a:rPr>
              <a:t>k</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dirty="0">
                <a:solidFill>
                  <a:srgbClr val="4E4CD1"/>
                </a:solidFill>
              </a:rPr>
              <a:t>≥</a:t>
            </a:r>
            <a:r>
              <a:rPr lang="en-US" altLang="zh-CN" sz="3600" b="1" i="1" dirty="0" err="1" smtClean="0">
                <a:solidFill>
                  <a:srgbClr val="0000FF"/>
                </a:solidFill>
                <a:effectLst>
                  <a:outerShdw blurRad="38100" dist="38100" dir="2700000" algn="tl">
                    <a:srgbClr val="DDDDDD"/>
                  </a:outerShdw>
                </a:effectLst>
                <a:latin typeface="Times New Roman" charset="0"/>
              </a:rPr>
              <a:t>n</a:t>
            </a:r>
            <a:r>
              <a:rPr lang="en-US" altLang="zh-CN" sz="3600" b="1" i="1" baseline="-25000" dirty="0" err="1" smtClean="0">
                <a:solidFill>
                  <a:srgbClr val="0000FF"/>
                </a:solidFill>
                <a:effectLst>
                  <a:outerShdw blurRad="38100" dist="38100" dir="2700000" algn="tl">
                    <a:srgbClr val="DDDDDD"/>
                  </a:outerShdw>
                </a:effectLst>
                <a:latin typeface="Times New Roman" charset="0"/>
              </a:rPr>
              <a:t>k</a:t>
            </a:r>
            <a:r>
              <a:rPr lang="en-US" altLang="zh-CN" sz="3600" b="1" i="1" baseline="-25000"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baseline="-25000"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 </a:t>
            </a:r>
          </a:p>
          <a:p>
            <a:pPr marL="609600" indent="-609600">
              <a:buClr>
                <a:srgbClr val="FF0000"/>
              </a:buClr>
              <a:buFont typeface="Wingdings" charset="0"/>
              <a:buNone/>
            </a:pPr>
            <a:r>
              <a:rPr lang="zh-CN" altLang="en-US" sz="3600" b="1" dirty="0">
                <a:effectLst>
                  <a:outerShdw blurRad="38100" dist="38100" dir="2700000" algn="tl">
                    <a:srgbClr val="DDDDDD"/>
                  </a:outerShdw>
                </a:effectLst>
                <a:latin typeface="Times New Roman" charset="0"/>
              </a:rPr>
              <a:t>可建立一个正方形</a:t>
            </a:r>
            <a:r>
              <a:rPr lang="zh-CN" altLang="en-US" sz="3600" b="1" dirty="0">
                <a:solidFill>
                  <a:srgbClr val="0000FF"/>
                </a:solidFill>
                <a:effectLst>
                  <a:outerShdw blurRad="38100" dist="38100" dir="2700000" algn="tl">
                    <a:srgbClr val="DDDDDD"/>
                  </a:outerShdw>
                </a:effectLst>
                <a:latin typeface="Times New Roman" charset="0"/>
              </a:rPr>
              <a:t>格子图</a:t>
            </a:r>
            <a:r>
              <a:rPr lang="zh-CN" altLang="en-US" sz="3600" b="1" dirty="0">
                <a:effectLst>
                  <a:outerShdw blurRad="38100" dist="38100" dir="2700000" algn="tl">
                    <a:srgbClr val="DDDDDD"/>
                  </a:outerShdw>
                </a:effectLst>
                <a:latin typeface="Times New Roman" charset="0"/>
              </a:rPr>
              <a:t>表示该拆分</a:t>
            </a:r>
            <a:r>
              <a:rPr lang="en-US" altLang="zh-CN" sz="3600" b="1" dirty="0">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格子按行左对齐</a:t>
            </a:r>
            <a:endParaRPr lang="en-US" altLang="zh-CN" sz="3600" b="1" dirty="0">
              <a:effectLst>
                <a:outerShdw blurRad="38100" dist="38100" dir="2700000" algn="tl">
                  <a:srgbClr val="DDDDDD"/>
                </a:outerShdw>
              </a:effectLst>
              <a:latin typeface="Times New Roman" charset="0"/>
            </a:endParaRP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第</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行</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个格子</a:t>
            </a:r>
            <a:r>
              <a:rPr lang="en-US" altLang="zh-CN" sz="3600" b="1" dirty="0">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第</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行</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baseline="-25000"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个格子</a:t>
            </a:r>
            <a:r>
              <a:rPr lang="en-US" altLang="zh-CN" sz="3600" b="1" dirty="0">
                <a:effectLst>
                  <a:outerShdw blurRad="38100" dist="38100" dir="2700000" algn="tl">
                    <a:srgbClr val="DDDDDD"/>
                  </a:outerShdw>
                </a:effectLst>
                <a:latin typeface="Times New Roman" charset="0"/>
              </a:rPr>
              <a:t>, ……,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第</a:t>
            </a:r>
            <a:r>
              <a:rPr lang="en-US" altLang="zh-CN" sz="3600" b="1" i="1" dirty="0">
                <a:solidFill>
                  <a:srgbClr val="0000FF"/>
                </a:solidFill>
                <a:effectLst>
                  <a:outerShdw blurRad="38100" dist="38100" dir="2700000" algn="tl">
                    <a:srgbClr val="DDDDDD"/>
                  </a:outerShdw>
                </a:effectLst>
                <a:latin typeface="Times New Roman" charset="0"/>
              </a:rPr>
              <a:t>k</a:t>
            </a:r>
            <a:r>
              <a:rPr lang="zh-CN" altLang="en-US" sz="3600" b="1" dirty="0">
                <a:effectLst>
                  <a:outerShdw blurRad="38100" dist="38100" dir="2700000" algn="tl">
                    <a:srgbClr val="DDDDDD"/>
                  </a:outerShdw>
                </a:effectLst>
                <a:latin typeface="Times New Roman" charset="0"/>
              </a:rPr>
              <a:t>行</a:t>
            </a:r>
            <a:r>
              <a:rPr lang="en-US" altLang="zh-CN" sz="3600" b="1" i="1" dirty="0" err="1">
                <a:solidFill>
                  <a:srgbClr val="0000FF"/>
                </a:solidFill>
                <a:effectLst>
                  <a:outerShdw blurRad="38100" dist="38100" dir="2700000" algn="tl">
                    <a:srgbClr val="DDDDDD"/>
                  </a:outerShdw>
                </a:effectLst>
                <a:latin typeface="Times New Roman" charset="0"/>
              </a:rPr>
              <a:t>n</a:t>
            </a:r>
            <a:r>
              <a:rPr lang="en-US" altLang="zh-CN" sz="3600" b="1" baseline="-25000" dirty="0" err="1">
                <a:solidFill>
                  <a:srgbClr val="0000FF"/>
                </a:solidFill>
                <a:effectLst>
                  <a:outerShdw blurRad="38100" dist="38100" dir="2700000" algn="tl">
                    <a:srgbClr val="DDDDDD"/>
                  </a:outerShdw>
                </a:effectLst>
                <a:latin typeface="Times New Roman" charset="0"/>
              </a:rPr>
              <a:t>k</a:t>
            </a:r>
            <a:r>
              <a:rPr lang="zh-CN" altLang="en-US" sz="3600" b="1" dirty="0">
                <a:effectLst>
                  <a:outerShdw blurRad="38100" dist="38100" dir="2700000" algn="tl">
                    <a:srgbClr val="DDDDDD"/>
                  </a:outerShdw>
                </a:effectLst>
                <a:latin typeface="Times New Roman" charset="0"/>
              </a:rPr>
              <a:t>个格子</a:t>
            </a:r>
            <a:r>
              <a:rPr lang="en-US" altLang="zh-CN" sz="3600" b="1" dirty="0">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a:t>
            </a:r>
            <a:r>
              <a:rPr lang="zh-CN" altLang="en-US" sz="3600" b="1" dirty="0">
                <a:solidFill>
                  <a:srgbClr val="FF0000"/>
                </a:solidFill>
                <a:effectLst>
                  <a:outerShdw blurRad="38100" dist="38100" dir="2700000" algn="tl">
                    <a:srgbClr val="DDDDDD"/>
                  </a:outerShdw>
                </a:effectLst>
                <a:latin typeface="Times New Roman" charset="0"/>
              </a:rPr>
              <a:t>图</a:t>
            </a:r>
            <a:r>
              <a:rPr lang="en-US" altLang="zh-CN" sz="3600" b="1" dirty="0">
                <a:solidFill>
                  <a:srgbClr val="FF0000"/>
                </a:solidFill>
                <a:effectLst>
                  <a:outerShdw blurRad="38100" dist="38100" dir="2700000" algn="tl">
                    <a:srgbClr val="DDDDDD"/>
                  </a:outerShdw>
                </a:effectLst>
                <a:latin typeface="Times New Roman" charset="0"/>
              </a:rPr>
              <a:t>5.1</a:t>
            </a:r>
            <a:r>
              <a:rPr lang="zh-CN" altLang="en-US" sz="3600" b="1" dirty="0">
                <a:effectLst>
                  <a:outerShdw blurRad="38100" dist="38100" dir="2700000" algn="tl">
                    <a:srgbClr val="DDDDDD"/>
                  </a:outerShdw>
                </a:effectLst>
                <a:latin typeface="Times New Roman" charset="0"/>
              </a:rPr>
              <a:t>所示</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2050726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trips(downRight)">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trips(downRight)">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trips(downRight)">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trips(downRight)">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strips(downRight)">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strips(downRight)">
                                      <p:cBhvr>
                                        <p:cTn id="37" dur="500"/>
                                        <p:tgtEl>
                                          <p:spTgt spid="297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97987">
                                            <p:txEl>
                                              <p:pRg st="7" end="7"/>
                                            </p:txEl>
                                          </p:spTgt>
                                        </p:tgtEl>
                                        <p:attrNameLst>
                                          <p:attrName>style.visibility</p:attrName>
                                        </p:attrNameLst>
                                      </p:cBhvr>
                                      <p:to>
                                        <p:strVal val="visible"/>
                                      </p:to>
                                    </p:set>
                                    <p:animEffect transition="in" filter="strips(downRight)">
                                      <p:cBhvr>
                                        <p:cTn id="42" dur="500"/>
                                        <p:tgtEl>
                                          <p:spTgt spid="297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97987">
                                            <p:txEl>
                                              <p:pRg st="8" end="8"/>
                                            </p:txEl>
                                          </p:spTgt>
                                        </p:tgtEl>
                                        <p:attrNameLst>
                                          <p:attrName>style.visibility</p:attrName>
                                        </p:attrNameLst>
                                      </p:cBhvr>
                                      <p:to>
                                        <p:strVal val="visible"/>
                                      </p:to>
                                    </p:set>
                                    <p:animEffect transition="in" filter="strips(downRight)">
                                      <p:cBhvr>
                                        <p:cTn id="47" dur="500"/>
                                        <p:tgtEl>
                                          <p:spTgt spid="297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幻灯片编号占位符 5"/>
          <p:cNvSpPr>
            <a:spLocks noGrp="1"/>
          </p:cNvSpPr>
          <p:nvPr>
            <p:ph type="sldNum" sz="quarter" idx="12"/>
          </p:nvPr>
        </p:nvSpPr>
        <p:spPr/>
        <p:txBody>
          <a:bodyPr/>
          <a:lstStyle/>
          <a:p>
            <a:fld id="{4FB6965E-A661-0441-BA81-FC4B8E5404B1}" type="slidenum">
              <a:rPr lang="en-US" altLang="zh-CN"/>
              <a:pPr/>
              <a:t>16</a:t>
            </a:fld>
            <a:endParaRPr lang="en-US" altLang="zh-CN"/>
          </a:p>
        </p:txBody>
      </p:sp>
      <p:sp>
        <p:nvSpPr>
          <p:cNvPr id="299012" name="Rectangle 4"/>
          <p:cNvSpPr>
            <a:spLocks noChangeArrowheads="1"/>
          </p:cNvSpPr>
          <p:nvPr/>
        </p:nvSpPr>
        <p:spPr bwMode="auto">
          <a:xfrm>
            <a:off x="539750" y="494188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即上层的格子数不少于下层的格子数目</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这样的格子图形称为</a:t>
            </a:r>
            <a:r>
              <a:rPr lang="en-US" altLang="zh-CN">
                <a:solidFill>
                  <a:srgbClr val="0000FF"/>
                </a:solidFill>
                <a:effectLst>
                  <a:outerShdw blurRad="38100" dist="38100" dir="2700000" algn="tl">
                    <a:srgbClr val="DDDDDD"/>
                  </a:outerShdw>
                </a:effectLst>
                <a:latin typeface="Times New Roman" charset="0"/>
              </a:rPr>
              <a:t>Ferrers</a:t>
            </a:r>
            <a:r>
              <a:rPr lang="zh-CN" altLang="en-US">
                <a:effectLst>
                  <a:outerShdw blurRad="38100" dist="38100" dir="2700000" algn="tl">
                    <a:srgbClr val="DDDDDD"/>
                  </a:outerShdw>
                </a:effectLst>
                <a:latin typeface="Times New Roman" charset="0"/>
              </a:rPr>
              <a:t>图象</a:t>
            </a:r>
            <a:r>
              <a:rPr lang="en-US" altLang="zh-CN">
                <a:effectLst>
                  <a:outerShdw blurRad="38100" dist="38100" dir="2700000" algn="tl">
                    <a:srgbClr val="DDDDDD"/>
                  </a:outerShdw>
                </a:effectLst>
                <a:latin typeface="Times New Roman" charset="0"/>
              </a:rPr>
              <a:t>.</a:t>
            </a:r>
          </a:p>
        </p:txBody>
      </p:sp>
      <p:grpSp>
        <p:nvGrpSpPr>
          <p:cNvPr id="299013" name="Group 5"/>
          <p:cNvGrpSpPr>
            <a:grpSpLocks noChangeAspect="1"/>
          </p:cNvGrpSpPr>
          <p:nvPr/>
        </p:nvGrpSpPr>
        <p:grpSpPr bwMode="auto">
          <a:xfrm>
            <a:off x="1116013" y="115888"/>
            <a:ext cx="7056437" cy="4843462"/>
            <a:chOff x="2160" y="5730"/>
            <a:chExt cx="4320" cy="2964"/>
          </a:xfrm>
        </p:grpSpPr>
        <p:sp>
          <p:nvSpPr>
            <p:cNvPr id="299014" name="AutoShape 6"/>
            <p:cNvSpPr>
              <a:spLocks noChangeAspect="1" noChangeArrowheads="1"/>
            </p:cNvSpPr>
            <p:nvPr/>
          </p:nvSpPr>
          <p:spPr bwMode="auto">
            <a:xfrm>
              <a:off x="2160" y="5730"/>
              <a:ext cx="43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299015" name="Line 7"/>
            <p:cNvSpPr>
              <a:spLocks noChangeShapeType="1"/>
            </p:cNvSpPr>
            <p:nvPr/>
          </p:nvSpPr>
          <p:spPr bwMode="auto">
            <a:xfrm>
              <a:off x="288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6" name="Line 8"/>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7" name="Line 9"/>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8" name="Line 10"/>
            <p:cNvSpPr>
              <a:spLocks noChangeShapeType="1"/>
            </p:cNvSpPr>
            <p:nvPr/>
          </p:nvSpPr>
          <p:spPr bwMode="auto">
            <a:xfrm>
              <a:off x="2880" y="8226"/>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9" name="Line 11"/>
            <p:cNvSpPr>
              <a:spLocks noChangeShapeType="1"/>
            </p:cNvSpPr>
            <p:nvPr/>
          </p:nvSpPr>
          <p:spPr bwMode="auto">
            <a:xfrm>
              <a:off x="342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0" name="Line 12"/>
            <p:cNvSpPr>
              <a:spLocks noChangeShapeType="1"/>
            </p:cNvSpPr>
            <p:nvPr/>
          </p:nvSpPr>
          <p:spPr bwMode="auto">
            <a:xfrm>
              <a:off x="3960" y="5886"/>
              <a:ext cx="1"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1" name="Line 13"/>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2" name="Line 14"/>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3" name="Line 15"/>
            <p:cNvSpPr>
              <a:spLocks noChangeShapeType="1"/>
            </p:cNvSpPr>
            <p:nvPr/>
          </p:nvSpPr>
          <p:spPr bwMode="auto">
            <a:xfrm flipV="1">
              <a:off x="558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4" name="Line 16"/>
            <p:cNvSpPr>
              <a:spLocks noChangeShapeType="1"/>
            </p:cNvSpPr>
            <p:nvPr/>
          </p:nvSpPr>
          <p:spPr bwMode="auto">
            <a:xfrm>
              <a:off x="2880" y="6354"/>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5" name="Line 17"/>
            <p:cNvSpPr>
              <a:spLocks noChangeShapeType="1"/>
            </p:cNvSpPr>
            <p:nvPr/>
          </p:nvSpPr>
          <p:spPr bwMode="auto">
            <a:xfrm flipV="1">
              <a:off x="612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6" name="Line 18"/>
            <p:cNvSpPr>
              <a:spLocks noChangeShapeType="1"/>
            </p:cNvSpPr>
            <p:nvPr/>
          </p:nvSpPr>
          <p:spPr bwMode="auto">
            <a:xfrm>
              <a:off x="2880" y="6822"/>
              <a:ext cx="21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7" name="Line 19"/>
            <p:cNvSpPr>
              <a:spLocks noChangeShapeType="1"/>
            </p:cNvSpPr>
            <p:nvPr/>
          </p:nvSpPr>
          <p:spPr bwMode="auto">
            <a:xfrm>
              <a:off x="2880" y="5886"/>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8" name="Line 2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9" name="Text Box 2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3200">
                  <a:solidFill>
                    <a:srgbClr val="FF0000"/>
                  </a:solidFill>
                  <a:effectLst>
                    <a:outerShdw blurRad="38100" dist="38100" dir="2700000" algn="tl">
                      <a:srgbClr val="DDDDDD"/>
                    </a:outerShdw>
                  </a:effectLst>
                  <a:latin typeface="Times New Roman" charset="0"/>
                </a:rPr>
                <a:t>图</a:t>
              </a:r>
              <a:r>
                <a:rPr lang="en-US" altLang="zh-CN" sz="3200">
                  <a:solidFill>
                    <a:srgbClr val="FF0000"/>
                  </a:solidFill>
                  <a:effectLst>
                    <a:outerShdw blurRad="38100" dist="38100" dir="2700000" algn="tl">
                      <a:srgbClr val="DDDDDD"/>
                    </a:outerShdw>
                  </a:effectLst>
                  <a:latin typeface="Times New Roman" charset="0"/>
                </a:rPr>
                <a:t>5.1</a:t>
              </a:r>
              <a:endParaRPr lang="en-US" altLang="zh-CN" sz="3200" b="0">
                <a:effectLst>
                  <a:outerShdw blurRad="38100" dist="38100" dir="2700000" algn="tl">
                    <a:srgbClr val="DDDDDD"/>
                  </a:outerShdw>
                </a:effectLst>
              </a:endParaRPr>
            </a:p>
          </p:txBody>
        </p:sp>
      </p:grpSp>
    </p:spTree>
    <p:extLst>
      <p:ext uri="{BB962C8B-B14F-4D97-AF65-F5344CB8AC3E}">
        <p14:creationId xmlns:p14="http://schemas.microsoft.com/office/powerpoint/2010/main" val="2643171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99013"/>
                                        </p:tgtEl>
                                        <p:attrNameLst>
                                          <p:attrName>style.visibility</p:attrName>
                                        </p:attrNameLst>
                                      </p:cBhvr>
                                      <p:to>
                                        <p:strVal val="visible"/>
                                      </p:to>
                                    </p:set>
                                    <p:animEffect transition="in" filter="circle(in)">
                                      <p:cBhvr>
                                        <p:cTn id="7" dur="2000"/>
                                        <p:tgtEl>
                                          <p:spTgt spid="299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strips(downRight)">
                                      <p:cBhvr>
                                        <p:cTn id="12" dur="5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44397DC9-C94B-8A48-9F2E-776DCA8EBA7A}" type="slidenum">
              <a:rPr lang="en-US" altLang="zh-CN"/>
              <a:pPr/>
              <a:t>17</a:t>
            </a:fld>
            <a:endParaRPr lang="en-US" altLang="zh-CN"/>
          </a:p>
        </p:txBody>
      </p:sp>
      <p:sp>
        <p:nvSpPr>
          <p:cNvPr id="300035" name="Rectangle 3"/>
          <p:cNvSpPr>
            <a:spLocks noGrp="1" noChangeArrowheads="1"/>
          </p:cNvSpPr>
          <p:nvPr>
            <p:ph type="body" idx="1"/>
          </p:nvPr>
        </p:nvSpPr>
        <p:spPr>
          <a:xfrm>
            <a:off x="395288" y="692150"/>
            <a:ext cx="8229600" cy="5184775"/>
          </a:xfrm>
        </p:spPr>
        <p:txBody>
          <a:bodyPr/>
          <a:lstStyle/>
          <a:p>
            <a:pPr>
              <a:buClr>
                <a:srgbClr val="FF0000"/>
              </a:buClr>
              <a:buFont typeface="Wingdings" charset="0"/>
              <a:buNone/>
            </a:pPr>
            <a:r>
              <a:rPr lang="en-US" altLang="zh-CN" sz="3600" b="1" dirty="0">
                <a:solidFill>
                  <a:srgbClr val="0000FF"/>
                </a:solidFill>
                <a:effectLst>
                  <a:outerShdw blurRad="38100" dist="38100" dir="2700000" algn="tl">
                    <a:srgbClr val="DDDDDD"/>
                  </a:outerShdw>
                </a:effectLst>
                <a:latin typeface="Times New Roman" charset="0"/>
              </a:rPr>
              <a:t>(2) </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solidFill>
                  <a:srgbClr val="0000FF"/>
                </a:solidFill>
                <a:effectLst>
                  <a:outerShdw blurRad="38100" dist="38100" dir="2700000" algn="tl">
                    <a:srgbClr val="DDDDDD"/>
                  </a:outerShdw>
                </a:effectLst>
                <a:latin typeface="Times New Roman" charset="0"/>
              </a:rPr>
              <a:t>图象具有如下性质：</a:t>
            </a:r>
            <a:endParaRPr lang="en-US" altLang="zh-CN" sz="3600" b="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每一层至少有一个格子</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如果对图象沿主对角线进行转置</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即把第</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行变为第</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列互换</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第</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行变为第</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列互换</a:t>
            </a:r>
            <a:r>
              <a:rPr lang="en-US" altLang="zh-CN" sz="3600" b="1" dirty="0">
                <a:effectLst>
                  <a:outerShdw blurRad="38100" dist="38100" dir="2700000" algn="tl">
                    <a:srgbClr val="DDDDDD"/>
                  </a:outerShdw>
                </a:effectLst>
                <a:latin typeface="Times New Roman" charset="0"/>
              </a:rPr>
              <a:t>, </a:t>
            </a:r>
            <a:r>
              <a:rPr lang="en-US" altLang="zh-CN" sz="3600" b="1" dirty="0" smtClean="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则所得仍然是</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effectLst>
                  <a:outerShdw blurRad="38100" dist="38100" dir="2700000" algn="tl">
                    <a:srgbClr val="DDDDDD"/>
                  </a:outerShdw>
                </a:effectLst>
                <a:latin typeface="Times New Roman" charset="0"/>
              </a:rPr>
              <a:t>图象</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这两个</a:t>
            </a:r>
            <a:r>
              <a:rPr lang="en-US" altLang="zh-CN" sz="3600" b="1" dirty="0" err="1">
                <a:solidFill>
                  <a:srgbClr val="0000FF"/>
                </a:solidFill>
                <a:effectLst>
                  <a:outerShdw blurRad="38100" dist="38100" dir="2700000" algn="tl">
                    <a:srgbClr val="DDDDDD"/>
                  </a:outerShdw>
                </a:effectLst>
                <a:latin typeface="Times New Roman" charset="0"/>
              </a:rPr>
              <a:t>Ferrers</a:t>
            </a:r>
            <a:r>
              <a:rPr lang="zh-CN" altLang="en-US" sz="3600" b="1" dirty="0">
                <a:effectLst>
                  <a:outerShdw blurRad="38100" dist="38100" dir="2700000" algn="tl">
                    <a:srgbClr val="DDDDDD"/>
                  </a:outerShdw>
                </a:effectLst>
                <a:latin typeface="Times New Roman" charset="0"/>
              </a:rPr>
              <a:t>图象称为是一对</a:t>
            </a:r>
            <a:r>
              <a:rPr lang="zh-CN" altLang="en-US" sz="3600" b="1" dirty="0">
                <a:solidFill>
                  <a:srgbClr val="FF0000"/>
                </a:solidFill>
                <a:effectLst>
                  <a:outerShdw blurRad="38100" dist="38100" dir="2700000" algn="tl">
                    <a:srgbClr val="DDDDDD"/>
                  </a:outerShdw>
                </a:effectLst>
                <a:latin typeface="Times New Roman" charset="0"/>
              </a:rPr>
              <a:t>共轭的</a:t>
            </a:r>
            <a:r>
              <a:rPr lang="en-US" altLang="zh-CN" sz="3600" b="1" dirty="0" err="1">
                <a:solidFill>
                  <a:srgbClr val="FF0000"/>
                </a:solidFill>
                <a:effectLst>
                  <a:outerShdw blurRad="38100" dist="38100" dir="2700000" algn="tl">
                    <a:srgbClr val="DDDDDD"/>
                  </a:outerShdw>
                </a:effectLst>
                <a:latin typeface="Times New Roman" charset="0"/>
              </a:rPr>
              <a:t>Ferrers</a:t>
            </a:r>
            <a:r>
              <a:rPr lang="zh-CN" altLang="en-US" sz="3600" b="1" dirty="0">
                <a:solidFill>
                  <a:srgbClr val="FF0000"/>
                </a:solidFill>
                <a:effectLst>
                  <a:outerShdw blurRad="38100" dist="38100" dir="2700000" algn="tl">
                    <a:srgbClr val="DDDDDD"/>
                  </a:outerShdw>
                </a:effectLst>
                <a:latin typeface="Times New Roman" charset="0"/>
              </a:rPr>
              <a:t>图象</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en-US" altLang="zh-CN" sz="3600" b="1" dirty="0">
                <a:effectLst>
                  <a:outerShdw blurRad="38100" dist="38100" dir="2700000" algn="tl">
                    <a:srgbClr val="DDDDDD"/>
                  </a:outerShdw>
                </a:effectLst>
                <a:latin typeface="Times New Roman" charset="0"/>
              </a:rPr>
              <a:t> </a:t>
            </a:r>
            <a:r>
              <a:rPr lang="zh-CN" altLang="en-US" sz="3600" b="1" dirty="0">
                <a:solidFill>
                  <a:srgbClr val="0000FF"/>
                </a:solidFill>
                <a:effectLst>
                  <a:outerShdw blurRad="38100" dist="38100" dir="2700000" algn="tl">
                    <a:srgbClr val="DDDDDD"/>
                  </a:outerShdw>
                </a:effectLst>
                <a:latin typeface="Times New Roman" charset="0"/>
              </a:rPr>
              <a:t>图</a:t>
            </a:r>
            <a:r>
              <a:rPr lang="en-US" altLang="zh-CN" sz="3600" b="1" dirty="0">
                <a:solidFill>
                  <a:srgbClr val="0000FF"/>
                </a:solidFill>
                <a:effectLst>
                  <a:outerShdw blurRad="38100" dist="38100" dir="2700000" algn="tl">
                    <a:srgbClr val="DDDDDD"/>
                  </a:outerShdw>
                </a:effectLst>
                <a:latin typeface="Times New Roman" charset="0"/>
              </a:rPr>
              <a:t>5.1</a:t>
            </a:r>
            <a:r>
              <a:rPr lang="zh-CN" altLang="en-US" sz="3600" b="1" dirty="0">
                <a:effectLst>
                  <a:outerShdw blurRad="38100" dist="38100" dir="2700000" algn="tl">
                    <a:srgbClr val="DDDDDD"/>
                  </a:outerShdw>
                </a:effectLst>
                <a:latin typeface="Times New Roman" charset="0"/>
              </a:rPr>
              <a:t>共轭图象为</a:t>
            </a:r>
            <a:r>
              <a:rPr lang="zh-CN" altLang="en-US" sz="3600" b="1" dirty="0">
                <a:solidFill>
                  <a:srgbClr val="0000FF"/>
                </a:solidFill>
                <a:effectLst>
                  <a:outerShdw blurRad="38100" dist="38100" dir="2700000" algn="tl">
                    <a:srgbClr val="DDDDDD"/>
                  </a:outerShdw>
                </a:effectLst>
                <a:latin typeface="Times New Roman" charset="0"/>
              </a:rPr>
              <a:t>图</a:t>
            </a:r>
            <a:r>
              <a:rPr lang="en-US" altLang="zh-CN" sz="3600" b="1" dirty="0">
                <a:solidFill>
                  <a:srgbClr val="0000FF"/>
                </a:solidFill>
                <a:effectLst>
                  <a:outerShdw blurRad="38100" dist="38100" dir="2700000" algn="tl">
                    <a:srgbClr val="DDDDDD"/>
                  </a:outerShdw>
                </a:effectLst>
                <a:latin typeface="Times New Roman" charset="0"/>
              </a:rPr>
              <a:t>5.2</a:t>
            </a:r>
          </a:p>
        </p:txBody>
      </p:sp>
    </p:spTree>
    <p:extLst>
      <p:ext uri="{BB962C8B-B14F-4D97-AF65-F5344CB8AC3E}">
        <p14:creationId xmlns:p14="http://schemas.microsoft.com/office/powerpoint/2010/main" val="163235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trips(downRight)">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trips(downRight)">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trips(downRight)">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0035">
                                            <p:txEl>
                                              <p:pRg st="3" end="3"/>
                                            </p:txEl>
                                          </p:spTgt>
                                        </p:tgtEl>
                                        <p:attrNameLst>
                                          <p:attrName>style.visibility</p:attrName>
                                        </p:attrNameLst>
                                      </p:cBhvr>
                                      <p:to>
                                        <p:strVal val="visible"/>
                                      </p:to>
                                    </p:set>
                                    <p:animEffect transition="in" filter="strips(downRight)">
                                      <p:cBhvr>
                                        <p:cTn id="22" dur="500"/>
                                        <p:tgtEl>
                                          <p:spTgt spid="300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0035">
                                            <p:txEl>
                                              <p:pRg st="4" end="4"/>
                                            </p:txEl>
                                          </p:spTgt>
                                        </p:tgtEl>
                                        <p:attrNameLst>
                                          <p:attrName>style.visibility</p:attrName>
                                        </p:attrNameLst>
                                      </p:cBhvr>
                                      <p:to>
                                        <p:strVal val="visible"/>
                                      </p:to>
                                    </p:set>
                                    <p:animEffect transition="in" filter="strips(downRight)">
                                      <p:cBhvr>
                                        <p:cTn id="27" dur="500"/>
                                        <p:tgtEl>
                                          <p:spTgt spid="300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幻灯片编号占位符 5"/>
          <p:cNvSpPr>
            <a:spLocks noGrp="1"/>
          </p:cNvSpPr>
          <p:nvPr>
            <p:ph type="sldNum" sz="quarter" idx="12"/>
          </p:nvPr>
        </p:nvSpPr>
        <p:spPr/>
        <p:txBody>
          <a:bodyPr/>
          <a:lstStyle/>
          <a:p>
            <a:fld id="{7D987959-5EE9-6445-85CC-C24A406B46E5}" type="slidenum">
              <a:rPr lang="en-US" altLang="zh-CN"/>
              <a:pPr/>
              <a:t>18</a:t>
            </a:fld>
            <a:endParaRPr lang="en-US" altLang="zh-CN"/>
          </a:p>
        </p:txBody>
      </p:sp>
      <p:sp>
        <p:nvSpPr>
          <p:cNvPr id="301059" name="Rectangle 3"/>
          <p:cNvSpPr>
            <a:spLocks noGrp="1" noChangeArrowheads="1"/>
          </p:cNvSpPr>
          <p:nvPr>
            <p:ph type="body" idx="1"/>
          </p:nvPr>
        </p:nvSpPr>
        <p:spPr>
          <a:xfrm>
            <a:off x="684213" y="5084763"/>
            <a:ext cx="7775575" cy="1541462"/>
          </a:xfrm>
          <a:ln w="57150">
            <a:solidFill>
              <a:srgbClr val="FF0000"/>
            </a:solidFill>
            <a:miter lim="800000"/>
            <a:headEnd/>
            <a:tailEnd/>
          </a:ln>
        </p:spPr>
        <p:txBody>
          <a:bodyPr/>
          <a:lstStyle/>
          <a:p>
            <a:pPr>
              <a:buClr>
                <a:srgbClr val="FF0000"/>
              </a:buClr>
              <a:buFont typeface="Wingdings" charset="0"/>
              <a:buNone/>
            </a:pPr>
            <a:r>
              <a:rPr lang="zh-CN" altLang="en-US" sz="3600" b="1">
                <a:effectLst>
                  <a:outerShdw blurRad="38100" dist="38100" dir="2700000" algn="tl">
                    <a:srgbClr val="DDDDDD"/>
                  </a:outerShdw>
                </a:effectLst>
              </a:rPr>
              <a:t>利用</a:t>
            </a:r>
            <a:r>
              <a:rPr lang="en-US" altLang="zh-CN" sz="3600" b="1">
                <a:solidFill>
                  <a:srgbClr val="0000FF"/>
                </a:solidFill>
                <a:effectLst>
                  <a:outerShdw blurRad="38100" dist="38100" dir="2700000" algn="tl">
                    <a:srgbClr val="DDDDDD"/>
                  </a:outerShdw>
                </a:effectLst>
              </a:rPr>
              <a:t>Ferrers</a:t>
            </a:r>
            <a:r>
              <a:rPr lang="zh-CN" altLang="en-US" sz="3600" b="1">
                <a:effectLst>
                  <a:outerShdw blurRad="38100" dist="38100" dir="2700000" algn="tl">
                    <a:srgbClr val="DDDDDD"/>
                  </a:outerShdw>
                </a:effectLst>
              </a:rPr>
              <a:t>图象可得到整数拆分的</a:t>
            </a:r>
            <a:endParaRPr lang="en-US" altLang="zh-CN" sz="3600" b="1">
              <a:effectLst>
                <a:outerShdw blurRad="38100" dist="38100" dir="2700000" algn="tl">
                  <a:srgbClr val="DDDDDD"/>
                </a:outerShdw>
              </a:effectLst>
            </a:endParaRPr>
          </a:p>
          <a:p>
            <a:pPr>
              <a:buClr>
                <a:srgbClr val="FF0000"/>
              </a:buClr>
              <a:buFont typeface="Wingdings" charset="0"/>
              <a:buNone/>
            </a:pPr>
            <a:r>
              <a:rPr lang="zh-CN" altLang="en-US" sz="3600" b="1">
                <a:effectLst>
                  <a:outerShdw blurRad="38100" dist="38100" dir="2700000" algn="tl">
                    <a:srgbClr val="DDDDDD"/>
                  </a:outerShdw>
                </a:effectLst>
              </a:rPr>
              <a:t>十分有趣的结果</a:t>
            </a:r>
            <a:r>
              <a:rPr lang="en-US" altLang="zh-CN" sz="3600" b="1">
                <a:effectLst>
                  <a:outerShdw blurRad="38100" dist="38100" dir="2700000" algn="tl">
                    <a:srgbClr val="DDDDDD"/>
                  </a:outerShdw>
                </a:effectLst>
              </a:rPr>
              <a:t>.</a:t>
            </a:r>
          </a:p>
        </p:txBody>
      </p:sp>
      <p:grpSp>
        <p:nvGrpSpPr>
          <p:cNvPr id="301060" name="Group 4"/>
          <p:cNvGrpSpPr>
            <a:grpSpLocks noChangeAspect="1"/>
          </p:cNvGrpSpPr>
          <p:nvPr/>
        </p:nvGrpSpPr>
        <p:grpSpPr bwMode="auto">
          <a:xfrm>
            <a:off x="1692275" y="0"/>
            <a:ext cx="5832475" cy="5045075"/>
            <a:chOff x="2692" y="5722"/>
            <a:chExt cx="3616" cy="3128"/>
          </a:xfrm>
        </p:grpSpPr>
        <p:sp>
          <p:nvSpPr>
            <p:cNvPr id="301061" name="AutoShape 5"/>
            <p:cNvSpPr>
              <a:spLocks noChangeAspect="1" noChangeArrowheads="1"/>
            </p:cNvSpPr>
            <p:nvPr/>
          </p:nvSpPr>
          <p:spPr bwMode="auto">
            <a:xfrm>
              <a:off x="2692" y="5722"/>
              <a:ext cx="3616" cy="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301062" name="Line 6"/>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3" name="Line 7"/>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4" name="Line 8"/>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5" name="Line 9"/>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6" name="Line 1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7" name="Text Box 1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2800">
                  <a:solidFill>
                    <a:srgbClr val="FF0000"/>
                  </a:solidFill>
                  <a:effectLst/>
                  <a:latin typeface="Times New Roman" charset="0"/>
                </a:rPr>
                <a:t>图</a:t>
              </a:r>
              <a:r>
                <a:rPr lang="en-US" altLang="zh-CN" sz="2800">
                  <a:solidFill>
                    <a:srgbClr val="FF0000"/>
                  </a:solidFill>
                  <a:effectLst/>
                  <a:latin typeface="Times New Roman" charset="0"/>
                </a:rPr>
                <a:t>5.2</a:t>
              </a:r>
            </a:p>
          </p:txBody>
        </p:sp>
        <p:sp>
          <p:nvSpPr>
            <p:cNvPr id="301068" name="Line 12"/>
            <p:cNvSpPr>
              <a:spLocks noChangeShapeType="1"/>
            </p:cNvSpPr>
            <p:nvPr/>
          </p:nvSpPr>
          <p:spPr bwMode="auto">
            <a:xfrm>
              <a:off x="2872" y="5878"/>
              <a:ext cx="1" cy="28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9" name="Line 13"/>
            <p:cNvSpPr>
              <a:spLocks noChangeShapeType="1"/>
            </p:cNvSpPr>
            <p:nvPr/>
          </p:nvSpPr>
          <p:spPr bwMode="auto">
            <a:xfrm>
              <a:off x="2872" y="8686"/>
              <a:ext cx="5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0" name="Line 14"/>
            <p:cNvSpPr>
              <a:spLocks noChangeShapeType="1"/>
            </p:cNvSpPr>
            <p:nvPr/>
          </p:nvSpPr>
          <p:spPr bwMode="auto">
            <a:xfrm flipV="1">
              <a:off x="3412" y="5878"/>
              <a:ext cx="0" cy="28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1" name="Line 15"/>
            <p:cNvSpPr>
              <a:spLocks noChangeShapeType="1"/>
            </p:cNvSpPr>
            <p:nvPr/>
          </p:nvSpPr>
          <p:spPr bwMode="auto">
            <a:xfrm>
              <a:off x="3952" y="5878"/>
              <a:ext cx="0" cy="18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2" name="Line 16"/>
            <p:cNvSpPr>
              <a:spLocks noChangeShapeType="1"/>
            </p:cNvSpPr>
            <p:nvPr/>
          </p:nvSpPr>
          <p:spPr bwMode="auto">
            <a:xfrm>
              <a:off x="2872" y="8218"/>
              <a:ext cx="5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3" name="Line 17"/>
            <p:cNvSpPr>
              <a:spLocks noChangeShapeType="1"/>
            </p:cNvSpPr>
            <p:nvPr/>
          </p:nvSpPr>
          <p:spPr bwMode="auto">
            <a:xfrm>
              <a:off x="2872" y="6346"/>
              <a:ext cx="27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4" name="Line 18"/>
            <p:cNvSpPr>
              <a:spLocks noChangeShapeType="1"/>
            </p:cNvSpPr>
            <p:nvPr/>
          </p:nvSpPr>
          <p:spPr bwMode="auto">
            <a:xfrm>
              <a:off x="2872" y="5878"/>
              <a:ext cx="27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5" name="Line 19"/>
            <p:cNvSpPr>
              <a:spLocks noChangeShapeType="1"/>
            </p:cNvSpPr>
            <p:nvPr/>
          </p:nvSpPr>
          <p:spPr bwMode="auto">
            <a:xfrm>
              <a:off x="2872" y="6814"/>
              <a:ext cx="270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6" name="Line 20"/>
            <p:cNvSpPr>
              <a:spLocks noChangeShapeType="1"/>
            </p:cNvSpPr>
            <p:nvPr/>
          </p:nvSpPr>
          <p:spPr bwMode="auto">
            <a:xfrm>
              <a:off x="5571" y="5878"/>
              <a:ext cx="1"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220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01060"/>
                                        </p:tgtEl>
                                        <p:attrNameLst>
                                          <p:attrName>style.visibility</p:attrName>
                                        </p:attrNameLst>
                                      </p:cBhvr>
                                      <p:to>
                                        <p:strVal val="visible"/>
                                      </p:to>
                                    </p:set>
                                    <p:animEffect transition="in" filter="circle(in)">
                                      <p:cBhvr>
                                        <p:cTn id="7" dur="2000"/>
                                        <p:tgtEl>
                                          <p:spTgt spid="301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01059">
                                            <p:bg/>
                                          </p:spTgt>
                                        </p:tgtEl>
                                        <p:attrNameLst>
                                          <p:attrName>style.visibility</p:attrName>
                                        </p:attrNameLst>
                                      </p:cBhvr>
                                      <p:to>
                                        <p:strVal val="visible"/>
                                      </p:to>
                                    </p:set>
                                    <p:anim calcmode="lin" valueType="num">
                                      <p:cBhvr>
                                        <p:cTn id="12" dur="1000" fill="hold"/>
                                        <p:tgtEl>
                                          <p:spTgt spid="301059">
                                            <p:bg/>
                                          </p:spTgt>
                                        </p:tgtEl>
                                        <p:attrNameLst>
                                          <p:attrName>ppt_w</p:attrName>
                                        </p:attrNameLst>
                                      </p:cBhvr>
                                      <p:tavLst>
                                        <p:tav tm="0">
                                          <p:val>
                                            <p:strVal val="#ppt_w*0.70"/>
                                          </p:val>
                                        </p:tav>
                                        <p:tav tm="100000">
                                          <p:val>
                                            <p:strVal val="#ppt_w"/>
                                          </p:val>
                                        </p:tav>
                                      </p:tavLst>
                                    </p:anim>
                                    <p:anim calcmode="lin" valueType="num">
                                      <p:cBhvr>
                                        <p:cTn id="13" dur="1000" fill="hold"/>
                                        <p:tgtEl>
                                          <p:spTgt spid="301059">
                                            <p:bg/>
                                          </p:spTgt>
                                        </p:tgtEl>
                                        <p:attrNameLst>
                                          <p:attrName>ppt_h</p:attrName>
                                        </p:attrNameLst>
                                      </p:cBhvr>
                                      <p:tavLst>
                                        <p:tav tm="0">
                                          <p:val>
                                            <p:strVal val="#ppt_h"/>
                                          </p:val>
                                        </p:tav>
                                        <p:tav tm="100000">
                                          <p:val>
                                            <p:strVal val="#ppt_h"/>
                                          </p:val>
                                        </p:tav>
                                      </p:tavLst>
                                    </p:anim>
                                    <p:animEffect transition="in" filter="fade">
                                      <p:cBhvr>
                                        <p:cTn id="14" dur="1000"/>
                                        <p:tgtEl>
                                          <p:spTgt spid="301059">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01059">
                                            <p:txEl>
                                              <p:pRg st="0" end="0"/>
                                            </p:txEl>
                                          </p:spTgt>
                                        </p:tgtEl>
                                        <p:attrNameLst>
                                          <p:attrName>style.visibility</p:attrName>
                                        </p:attrNameLst>
                                      </p:cBhvr>
                                      <p:to>
                                        <p:strVal val="visible"/>
                                      </p:to>
                                    </p:set>
                                    <p:anim calcmode="lin" valueType="num">
                                      <p:cBhvr>
                                        <p:cTn id="19" dur="1000" fill="hold"/>
                                        <p:tgtEl>
                                          <p:spTgt spid="301059">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301059">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30105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01059">
                                            <p:txEl>
                                              <p:pRg st="1" end="1"/>
                                            </p:txEl>
                                          </p:spTgt>
                                        </p:tgtEl>
                                        <p:attrNameLst>
                                          <p:attrName>style.visibility</p:attrName>
                                        </p:attrNameLst>
                                      </p:cBhvr>
                                      <p:to>
                                        <p:strVal val="visible"/>
                                      </p:to>
                                    </p:set>
                                    <p:anim calcmode="lin" valueType="num">
                                      <p:cBhvr>
                                        <p:cTn id="26" dur="1000" fill="hold"/>
                                        <p:tgtEl>
                                          <p:spTgt spid="301059">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301059">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301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7110FC4B-1A97-E94B-B12A-A0074D55131B}" type="slidenum">
              <a:rPr lang="en-US" altLang="zh-CN"/>
              <a:pPr/>
              <a:t>19</a:t>
            </a:fld>
            <a:endParaRPr lang="en-US" altLang="zh-CN"/>
          </a:p>
        </p:txBody>
      </p:sp>
      <p:sp>
        <p:nvSpPr>
          <p:cNvPr id="302083" name="Rectangle 3"/>
          <p:cNvSpPr>
            <a:spLocks noGrp="1" noChangeArrowheads="1"/>
          </p:cNvSpPr>
          <p:nvPr>
            <p:ph type="body" idx="1"/>
          </p:nvPr>
        </p:nvSpPr>
        <p:spPr>
          <a:xfrm>
            <a:off x="323850" y="333375"/>
            <a:ext cx="8229600" cy="6048375"/>
          </a:xfrm>
        </p:spPr>
        <p:txBody>
          <a:bodyPr/>
          <a:lstStyle/>
          <a:p>
            <a:pPr marL="609600" indent="-609600">
              <a:buClr>
                <a:srgbClr val="FF0000"/>
              </a:buClr>
              <a:buFont typeface="Wingdings" charset="0"/>
              <a:buNone/>
            </a:pP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solidFill>
                  <a:srgbClr val="0000FF"/>
                </a:solidFill>
                <a:effectLst>
                  <a:outerShdw blurRad="38100" dist="38100" dir="2700000" algn="tl">
                    <a:srgbClr val="DDDDDD"/>
                  </a:outerShdw>
                </a:effectLst>
                <a:latin typeface="Times New Roman" charset="0"/>
              </a:rPr>
              <a:t>整数分拆性质</a:t>
            </a:r>
            <a:r>
              <a:rPr lang="en-US" altLang="zh-CN" sz="3600" b="1">
                <a:solidFill>
                  <a:srgbClr val="0000FF"/>
                </a:solidFill>
                <a:effectLst>
                  <a:outerShdw blurRad="38100" dist="38100" dir="2700000" algn="tl">
                    <a:srgbClr val="DDDDDD"/>
                  </a:outerShdw>
                </a:effectLst>
                <a:latin typeface="Times New Roman" charset="0"/>
              </a:rPr>
              <a:t>:</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拆分成最大数为</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的拆分数与把数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个数的和的拆分数相等</a:t>
            </a:r>
            <a:r>
              <a:rPr lang="en-US" altLang="zh-CN" b="1">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拆分成最多不超过</a:t>
            </a:r>
            <a:r>
              <a:rPr lang="en-US" altLang="zh-CN" b="1" i="1">
                <a:solidFill>
                  <a:srgbClr val="0000FF"/>
                </a:solidFill>
                <a:effectLst>
                  <a:outerShdw blurRad="38100" dist="38100" dir="2700000" algn="tl">
                    <a:srgbClr val="DDDDDD"/>
                  </a:outerShdw>
                </a:effectLst>
                <a:latin typeface="Times New Roman" charset="0"/>
              </a:rPr>
              <a:t>m</a:t>
            </a:r>
            <a:r>
              <a:rPr lang="zh-CN" altLang="en-US" b="1">
                <a:effectLst>
                  <a:outerShdw blurRad="38100" dist="38100" dir="2700000" algn="tl">
                    <a:srgbClr val="DDDDDD"/>
                  </a:outerShdw>
                </a:effectLst>
                <a:latin typeface="Times New Roman" charset="0"/>
              </a:rPr>
              <a:t>个数的拆分数与最大的数不超过</a:t>
            </a:r>
            <a:r>
              <a:rPr lang="en-US" altLang="zh-CN" b="1" i="1">
                <a:solidFill>
                  <a:srgbClr val="0000FF"/>
                </a:solidFill>
                <a:effectLst>
                  <a:outerShdw blurRad="38100" dist="38100" dir="2700000" algn="tl">
                    <a:srgbClr val="DDDDDD"/>
                  </a:outerShdw>
                </a:effectLst>
                <a:latin typeface="Times New Roman" charset="0"/>
              </a:rPr>
              <a:t>m</a:t>
            </a:r>
            <a:r>
              <a:rPr lang="zh-CN" altLang="en-US" b="1">
                <a:effectLst>
                  <a:outerShdw blurRad="38100" dist="38100" dir="2700000" algn="tl">
                    <a:srgbClr val="DDDDDD"/>
                  </a:outerShdw>
                </a:effectLst>
                <a:latin typeface="Times New Roman" charset="0"/>
              </a:rPr>
              <a:t>的拆分数相等</a:t>
            </a:r>
            <a:r>
              <a:rPr lang="en-US" altLang="zh-CN" b="1">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拆分成互不相同的若干奇数的和的拆分数</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与把</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拆分成有自共轭的</a:t>
            </a:r>
            <a:r>
              <a:rPr lang="en-US" altLang="zh-CN" b="1">
                <a:solidFill>
                  <a:srgbClr val="0000FF"/>
                </a:solidFill>
                <a:effectLst>
                  <a:outerShdw blurRad="38100" dist="38100" dir="2700000" algn="tl">
                    <a:srgbClr val="DDDDDD"/>
                  </a:outerShdw>
                </a:effectLst>
                <a:latin typeface="Times New Roman" charset="0"/>
              </a:rPr>
              <a:t>Ferrers</a:t>
            </a:r>
            <a:r>
              <a:rPr lang="zh-CN" altLang="en-US" b="1">
                <a:effectLst>
                  <a:outerShdw blurRad="38100" dist="38100" dir="2700000" algn="tl">
                    <a:srgbClr val="DDDDDD"/>
                  </a:outerShdw>
                </a:effectLst>
                <a:latin typeface="Times New Roman" charset="0"/>
              </a:rPr>
              <a:t>图象的拆分数相等</a:t>
            </a:r>
            <a:r>
              <a:rPr lang="en-US" altLang="zh-CN" b="1">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正整数</a:t>
            </a:r>
            <a:r>
              <a:rPr lang="en-US" altLang="zh-CN" b="1" i="1">
                <a:solidFill>
                  <a:srgbClr val="0000FF"/>
                </a:solidFill>
                <a:effectLst>
                  <a:outerShdw blurRad="38100" dist="38100" dir="2700000" algn="tl">
                    <a:srgbClr val="DDDDDD"/>
                  </a:outerShdw>
                </a:effectLst>
                <a:latin typeface="Times New Roman" charset="0"/>
              </a:rPr>
              <a:t>n</a:t>
            </a:r>
            <a:r>
              <a:rPr lang="zh-CN" altLang="en-US" b="1">
                <a:effectLst>
                  <a:outerShdw blurRad="38100" dist="38100" dir="2700000" algn="tl">
                    <a:srgbClr val="DDDDDD"/>
                  </a:outerShdw>
                </a:effectLst>
                <a:latin typeface="Times New Roman" charset="0"/>
              </a:rPr>
              <a:t>拆分成不超过</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个数的和的拆分数</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等于将</a:t>
            </a:r>
            <a:r>
              <a:rPr lang="en-US" altLang="zh-CN" b="1" i="1">
                <a:solidFill>
                  <a:srgbClr val="0000FF"/>
                </a:solidFill>
                <a:effectLst>
                  <a:outerShdw blurRad="38100" dist="38100" dir="2700000" algn="tl">
                    <a:srgbClr val="DDDDDD"/>
                  </a:outerShdw>
                </a:effectLst>
                <a:latin typeface="Times New Roman" charset="0"/>
              </a:rPr>
              <a:t>n</a:t>
            </a:r>
            <a:r>
              <a:rPr lang="en-US" altLang="zh-CN" b="1">
                <a:solidFill>
                  <a:srgbClr val="0000FF"/>
                </a:solidFill>
                <a:effectLst>
                  <a:outerShdw blurRad="38100" dist="38100" dir="2700000" algn="tl">
                    <a:srgbClr val="DDDDDD"/>
                  </a:outerShdw>
                </a:effectLst>
                <a:latin typeface="Times New Roman" charset="0"/>
              </a:rPr>
              <a:t>+</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拆分成正好</a:t>
            </a:r>
            <a:r>
              <a:rPr lang="en-US" altLang="zh-CN" b="1" i="1">
                <a:solidFill>
                  <a:srgbClr val="0000FF"/>
                </a:solidFill>
                <a:effectLst>
                  <a:outerShdw blurRad="38100" dist="38100" dir="2700000" algn="tl">
                    <a:srgbClr val="DDDDDD"/>
                  </a:outerShdw>
                </a:effectLst>
                <a:latin typeface="Times New Roman" charset="0"/>
              </a:rPr>
              <a:t>k</a:t>
            </a:r>
            <a:r>
              <a:rPr lang="zh-CN" altLang="en-US" b="1">
                <a:effectLst>
                  <a:outerShdw blurRad="38100" dist="38100" dir="2700000" algn="tl">
                    <a:srgbClr val="DDDDDD"/>
                  </a:outerShdw>
                </a:effectLst>
                <a:latin typeface="Times New Roman" charset="0"/>
              </a:rPr>
              <a:t>个数的拆分数</a:t>
            </a:r>
            <a:r>
              <a:rPr lang="en-US" altLang="zh-CN" b="1">
                <a:effectLst>
                  <a:outerShdw blurRad="38100" dist="38100" dir="2700000" algn="tl">
                    <a:srgbClr val="DDDDDD"/>
                  </a:outerShdw>
                </a:effectLst>
                <a:latin typeface="Times New Roman" charset="0"/>
              </a:rPr>
              <a:t>.</a:t>
            </a:r>
          </a:p>
          <a:p>
            <a:pPr marL="609600" indent="-609600">
              <a:buClr>
                <a:srgbClr val="FF0000"/>
              </a:buClr>
              <a:buFont typeface="Wingdings" charset="0"/>
              <a:buChar char="l"/>
            </a:pPr>
            <a:r>
              <a:rPr lang="zh-CN" altLang="en-US" b="1">
                <a:effectLst>
                  <a:outerShdw blurRad="38100" dist="38100" dir="2700000" algn="tl">
                    <a:srgbClr val="DDDDDD"/>
                  </a:outerShdw>
                </a:effectLst>
                <a:latin typeface="Times New Roman" charset="0"/>
              </a:rPr>
              <a:t>这些性质很容易用</a:t>
            </a:r>
            <a:r>
              <a:rPr lang="en-US" altLang="zh-CN" b="1">
                <a:solidFill>
                  <a:srgbClr val="0000FF"/>
                </a:solidFill>
                <a:effectLst>
                  <a:outerShdw blurRad="38100" dist="38100" dir="2700000" algn="tl">
                    <a:srgbClr val="DDDDDD"/>
                  </a:outerShdw>
                </a:effectLst>
                <a:latin typeface="Times New Roman" charset="0"/>
              </a:rPr>
              <a:t>Ferrers</a:t>
            </a:r>
            <a:r>
              <a:rPr lang="zh-CN" altLang="en-US" b="1">
                <a:effectLst>
                  <a:outerShdw blurRad="38100" dist="38100" dir="2700000" algn="tl">
                    <a:srgbClr val="DDDDDD"/>
                  </a:outerShdw>
                </a:effectLst>
                <a:latin typeface="Times New Roman" charset="0"/>
              </a:rPr>
              <a:t>图象方法证明</a:t>
            </a:r>
            <a:r>
              <a:rPr lang="en-US" altLang="zh-CN" b="1">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6333278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Righ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strips(downRigh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strips(downRigh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strips(downRight)">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strips(downRight)">
                                      <p:cBhvr>
                                        <p:cTn id="27" dur="500"/>
                                        <p:tgtEl>
                                          <p:spTgt spid="302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02083">
                                            <p:txEl>
                                              <p:pRg st="5" end="5"/>
                                            </p:txEl>
                                          </p:spTgt>
                                        </p:tgtEl>
                                        <p:attrNameLst>
                                          <p:attrName>style.visibility</p:attrName>
                                        </p:attrNameLst>
                                      </p:cBhvr>
                                      <p:to>
                                        <p:strVal val="visible"/>
                                      </p:to>
                                    </p:set>
                                    <p:animEffect transition="in" filter="strips(downRight)">
                                      <p:cBhvr>
                                        <p:cTn id="32"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编号占位符 5"/>
          <p:cNvSpPr>
            <a:spLocks noGrp="1"/>
          </p:cNvSpPr>
          <p:nvPr>
            <p:ph type="sldNum" sz="quarter" idx="12"/>
          </p:nvPr>
        </p:nvSpPr>
        <p:spPr/>
        <p:txBody>
          <a:bodyPr/>
          <a:lstStyle/>
          <a:p>
            <a:fld id="{88080310-74EE-C84A-B2B1-676364D21838}" type="slidenum">
              <a:rPr lang="en-US" altLang="zh-CN"/>
              <a:pPr/>
              <a:t>2</a:t>
            </a:fld>
            <a:endParaRPr lang="en-US" altLang="zh-CN"/>
          </a:p>
        </p:txBody>
      </p:sp>
      <p:sp>
        <p:nvSpPr>
          <p:cNvPr id="119813" name="Text Box 5"/>
          <p:cNvSpPr txBox="1">
            <a:spLocks noGrp="1" noChangeArrowheads="1"/>
          </p:cNvSpPr>
          <p:nvPr>
            <p:ph type="title"/>
          </p:nvPr>
        </p:nvSpPr>
        <p:spPr>
          <a:xfrm>
            <a:off x="250825" y="260350"/>
            <a:ext cx="8229600" cy="1143000"/>
          </a:xfrm>
          <a:noFill/>
          <a:ln/>
        </p:spPr>
        <p:txBody>
          <a:bodyPr/>
          <a:lstStyle/>
          <a:p>
            <a:r>
              <a:rPr lang="zh-CN" altLang="en-US" b="1">
                <a:solidFill>
                  <a:srgbClr val="FF0000"/>
                </a:solidFill>
                <a:effectLst>
                  <a:outerShdw blurRad="38100" dist="38100" dir="2700000" algn="tl">
                    <a:srgbClr val="DDDDDD"/>
                  </a:outerShdw>
                </a:effectLst>
                <a:latin typeface="隶书" charset="0"/>
                <a:ea typeface="隶书" charset="0"/>
                <a:cs typeface="隶书" charset="0"/>
              </a:rPr>
              <a:t>第五讲</a:t>
            </a:r>
            <a:r>
              <a:rPr lang="en-US" altLang="zh-CN" b="1">
                <a:solidFill>
                  <a:srgbClr val="FF0000"/>
                </a:solidFill>
                <a:effectLst>
                  <a:outerShdw blurRad="38100" dist="38100" dir="2700000" algn="tl">
                    <a:srgbClr val="DDDDDD"/>
                  </a:outerShdw>
                </a:effectLst>
                <a:latin typeface="隶书" charset="0"/>
                <a:ea typeface="隶书" charset="0"/>
                <a:cs typeface="隶书" charset="0"/>
              </a:rPr>
              <a:t>:</a:t>
            </a:r>
            <a:r>
              <a:rPr lang="en-US" altLang="zh-CN" b="1">
                <a:effectLst>
                  <a:outerShdw blurRad="38100" dist="38100" dir="2700000" algn="tl">
                    <a:srgbClr val="DDDDDD"/>
                  </a:outerShdw>
                </a:effectLst>
                <a:latin typeface="隶书" charset="0"/>
                <a:ea typeface="隶书" charset="0"/>
                <a:cs typeface="隶书" charset="0"/>
              </a:rPr>
              <a:t> </a:t>
            </a:r>
            <a:r>
              <a:rPr lang="zh-CN" altLang="en-US" b="1">
                <a:effectLst>
                  <a:outerShdw blurRad="38100" dist="38100" dir="2700000" algn="tl">
                    <a:srgbClr val="DDDDDD"/>
                  </a:outerShdw>
                </a:effectLst>
                <a:latin typeface="隶书" charset="0"/>
                <a:ea typeface="隶书" charset="0"/>
                <a:cs typeface="隶书" charset="0"/>
              </a:rPr>
              <a:t>内容提要</a:t>
            </a:r>
            <a:endParaRPr lang="zh-CN" altLang="en-US" b="1">
              <a:solidFill>
                <a:srgbClr val="0000FF"/>
              </a:solidFill>
              <a:effectLst>
                <a:outerShdw blurRad="38100" dist="38100" dir="2700000" algn="tl">
                  <a:srgbClr val="DDDDDD"/>
                </a:outerShdw>
              </a:effectLst>
              <a:latin typeface="隶书" charset="0"/>
              <a:ea typeface="隶书" charset="0"/>
              <a:cs typeface="隶书" charset="0"/>
            </a:endParaRPr>
          </a:p>
        </p:txBody>
      </p:sp>
      <p:sp>
        <p:nvSpPr>
          <p:cNvPr id="119816" name="Rectangle 8"/>
          <p:cNvSpPr>
            <a:spLocks noChangeArrowheads="1"/>
          </p:cNvSpPr>
          <p:nvPr/>
        </p:nvSpPr>
        <p:spPr bwMode="auto">
          <a:xfrm>
            <a:off x="1023938" y="1844923"/>
            <a:ext cx="628491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SzPct val="80000"/>
              <a:buFont typeface="Wingdings" charset="0"/>
              <a:buNone/>
            </a:pPr>
            <a:r>
              <a:rPr lang="en-US" altLang="zh-CN">
                <a:solidFill>
                  <a:srgbClr val="FF0000"/>
                </a:solidFill>
                <a:effectLst>
                  <a:outerShdw blurRad="38100" dist="38100" dir="2700000" algn="tl">
                    <a:srgbClr val="DDDDDD"/>
                  </a:outerShdw>
                </a:effectLst>
                <a:latin typeface="Times New Roman" charset="0"/>
              </a:rPr>
              <a:t>I. </a:t>
            </a:r>
            <a:r>
              <a:rPr lang="zh-CN" altLang="en-US">
                <a:effectLst>
                  <a:outerShdw blurRad="38100" dist="38100" dir="2700000" algn="tl">
                    <a:srgbClr val="DDDDDD"/>
                  </a:outerShdw>
                </a:effectLst>
                <a:latin typeface="Times New Roman" charset="0"/>
                <a:ea typeface="楷体_GB2312" charset="0"/>
                <a:cs typeface="楷体_GB2312" charset="0"/>
              </a:rPr>
              <a:t>整数拆分与</a:t>
            </a:r>
            <a:r>
              <a:rPr lang="en-US" altLang="zh-CN">
                <a:solidFill>
                  <a:srgbClr val="0000FF"/>
                </a:solidFill>
                <a:effectLst>
                  <a:outerShdw blurRad="38100" dist="38100" dir="2700000" algn="tl">
                    <a:srgbClr val="DDDDDD"/>
                  </a:outerShdw>
                </a:effectLst>
                <a:latin typeface="Times New Roman" charset="0"/>
                <a:ea typeface="楷体_GB2312" charset="0"/>
                <a:cs typeface="楷体_GB2312" charset="0"/>
              </a:rPr>
              <a:t>Ferrers</a:t>
            </a:r>
            <a:r>
              <a:rPr lang="zh-CN" altLang="en-US">
                <a:effectLst>
                  <a:outerShdw blurRad="38100" dist="38100" dir="2700000" algn="tl">
                    <a:srgbClr val="DDDDDD"/>
                  </a:outerShdw>
                </a:effectLst>
                <a:latin typeface="Times New Roman" charset="0"/>
                <a:ea typeface="楷体_GB2312" charset="0"/>
                <a:cs typeface="楷体_GB2312" charset="0"/>
              </a:rPr>
              <a:t>图像</a:t>
            </a:r>
            <a:r>
              <a:rPr lang="en-US" altLang="zh-CN">
                <a:effectLst>
                  <a:outerShdw blurRad="38100" dist="38100" dir="2700000" algn="tl">
                    <a:srgbClr val="DDDDDD"/>
                  </a:outerShdw>
                </a:effectLst>
                <a:latin typeface="Times New Roman" charset="0"/>
                <a:ea typeface="楷体_GB2312" charset="0"/>
                <a:cs typeface="楷体_GB2312" charset="0"/>
              </a:rPr>
              <a:t> </a:t>
            </a:r>
          </a:p>
        </p:txBody>
      </p:sp>
      <p:sp>
        <p:nvSpPr>
          <p:cNvPr id="119820" name="Rectangle 12"/>
          <p:cNvSpPr>
            <a:spLocks noChangeArrowheads="1"/>
          </p:cNvSpPr>
          <p:nvPr/>
        </p:nvSpPr>
        <p:spPr bwMode="auto">
          <a:xfrm>
            <a:off x="755650" y="3932982"/>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90000"/>
              </a:lnSpc>
              <a:spcBef>
                <a:spcPct val="20000"/>
              </a:spcBef>
              <a:buClr>
                <a:srgbClr val="FF0000"/>
              </a:buClr>
              <a:buSzPct val="80000"/>
              <a:buFont typeface="Wingdings" charset="0"/>
              <a:buNone/>
            </a:pPr>
            <a:r>
              <a:rPr lang="en-US" altLang="zh-CN" dirty="0">
                <a:solidFill>
                  <a:srgbClr val="FF0000"/>
                </a:solidFill>
                <a:effectLst>
                  <a:outerShdw blurRad="38100" dist="38100" dir="2700000" algn="tl">
                    <a:srgbClr val="DDDDDD"/>
                  </a:outerShdw>
                </a:effectLst>
                <a:latin typeface="Times New Roman" charset="0"/>
              </a:rPr>
              <a:t>III</a:t>
            </a:r>
            <a:r>
              <a:rPr lang="en-US" altLang="zh-CN" dirty="0" smtClean="0">
                <a:solidFill>
                  <a:srgbClr val="FF0000"/>
                </a:solidFill>
                <a:effectLst>
                  <a:outerShdw blurRad="38100" dist="38100" dir="2700000" algn="tl">
                    <a:srgbClr val="DDDDDD"/>
                  </a:outerShdw>
                </a:effectLst>
                <a:latin typeface="Times New Roman" charset="0"/>
              </a:rPr>
              <a:t>.</a:t>
            </a:r>
            <a:r>
              <a:rPr lang="zh-CN" altLang="en-US" dirty="0" smtClean="0">
                <a:solidFill>
                  <a:srgbClr val="FF0000"/>
                </a:solidFill>
                <a:effectLst>
                  <a:outerShdw blurRad="38100" dist="38100" dir="2700000" algn="tl">
                    <a:srgbClr val="DDDDDD"/>
                  </a:outerShdw>
                </a:effectLst>
                <a:latin typeface="Times New Roman" charset="0"/>
                <a:ea typeface="楷体_GB2312" charset="0"/>
                <a:cs typeface="楷体_GB2312" charset="0"/>
              </a:rPr>
              <a:t>差分表介绍*</a:t>
            </a:r>
            <a:endParaRPr lang="zh-CN" altLang="en-US" dirty="0">
              <a:solidFill>
                <a:srgbClr val="FF0000"/>
              </a:solidFill>
              <a:effectLst>
                <a:outerShdw blurRad="38100" dist="38100" dir="2700000" algn="tl">
                  <a:srgbClr val="DDDDDD"/>
                </a:outerShdw>
              </a:effectLst>
              <a:latin typeface="Times New Roman" charset="0"/>
              <a:ea typeface="楷体_GB2312" charset="0"/>
              <a:cs typeface="楷体_GB2312" charset="0"/>
            </a:endParaRPr>
          </a:p>
        </p:txBody>
      </p:sp>
      <p:sp>
        <p:nvSpPr>
          <p:cNvPr id="119826" name="Rectangle 18"/>
          <p:cNvSpPr>
            <a:spLocks noChangeArrowheads="1"/>
          </p:cNvSpPr>
          <p:nvPr/>
        </p:nvSpPr>
        <p:spPr bwMode="auto">
          <a:xfrm>
            <a:off x="898525" y="2853358"/>
            <a:ext cx="5761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SzPct val="80000"/>
              <a:buFont typeface="Wingdings" charset="0"/>
              <a:buNone/>
            </a:pPr>
            <a:r>
              <a:rPr lang="en-US" altLang="zh-CN">
                <a:solidFill>
                  <a:srgbClr val="FF0000"/>
                </a:solidFill>
                <a:effectLst>
                  <a:outerShdw blurRad="38100" dist="38100" dir="2700000" algn="tl">
                    <a:srgbClr val="DDDDDD"/>
                  </a:outerShdw>
                </a:effectLst>
                <a:latin typeface="Times New Roman" charset="0"/>
              </a:rPr>
              <a:t>II. </a:t>
            </a:r>
            <a:r>
              <a:rPr lang="zh-CN" altLang="en-US">
                <a:effectLst>
                  <a:outerShdw blurRad="38100" dist="38100" dir="2700000" algn="tl">
                    <a:srgbClr val="DDDDDD"/>
                  </a:outerShdw>
                </a:effectLst>
                <a:latin typeface="Times New Roman" charset="0"/>
                <a:ea typeface="楷体_GB2312" charset="0"/>
                <a:cs typeface="楷体_GB2312" charset="0"/>
              </a:rPr>
              <a:t>指数型母函数</a:t>
            </a:r>
            <a:r>
              <a:rPr lang="en-US" altLang="zh-CN">
                <a:effectLst>
                  <a:outerShdw blurRad="38100" dist="38100" dir="2700000" algn="tl">
                    <a:srgbClr val="DDDDDD"/>
                  </a:outerShdw>
                </a:effectLst>
                <a:latin typeface="Times New Roman" charset="0"/>
                <a:ea typeface="楷体_GB2312" charset="0"/>
                <a:cs typeface="楷体_GB2312" charset="0"/>
              </a:rPr>
              <a:t> </a:t>
            </a:r>
          </a:p>
        </p:txBody>
      </p:sp>
    </p:spTree>
    <p:extLst>
      <p:ext uri="{BB962C8B-B14F-4D97-AF65-F5344CB8AC3E}">
        <p14:creationId xmlns:p14="http://schemas.microsoft.com/office/powerpoint/2010/main" val="2108643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strips(downRight)">
                                      <p:cBhvr>
                                        <p:cTn id="7" dur="500"/>
                                        <p:tgtEl>
                                          <p:spTgt spid="119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strips(downRight)">
                                      <p:cBhvr>
                                        <p:cTn id="12" dur="500"/>
                                        <p:tgtEl>
                                          <p:spTgt spid="1198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9826"/>
                                        </p:tgtEl>
                                        <p:attrNameLst>
                                          <p:attrName>style.visibility</p:attrName>
                                        </p:attrNameLst>
                                      </p:cBhvr>
                                      <p:to>
                                        <p:strVal val="visible"/>
                                      </p:to>
                                    </p:set>
                                    <p:animEffect transition="in" filter="strips(downRight)">
                                      <p:cBhvr>
                                        <p:cTn id="17" dur="500"/>
                                        <p:tgtEl>
                                          <p:spTgt spid="119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9820"/>
                                        </p:tgtEl>
                                        <p:attrNameLst>
                                          <p:attrName>style.visibility</p:attrName>
                                        </p:attrNameLst>
                                      </p:cBhvr>
                                      <p:to>
                                        <p:strVal val="visible"/>
                                      </p:to>
                                    </p:set>
                                    <p:animEffect transition="in" filter="strips(downRight)">
                                      <p:cBhvr>
                                        <p:cTn id="22"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20" grpId="0"/>
      <p:bldP spid="1198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CF95C659-EBCC-974D-9293-E549335CB24E}" type="slidenum">
              <a:rPr lang="en-US" altLang="zh-CN"/>
              <a:pPr/>
              <a:t>20</a:t>
            </a:fld>
            <a:endParaRPr lang="en-US" altLang="zh-CN"/>
          </a:p>
        </p:txBody>
      </p:sp>
      <p:sp>
        <p:nvSpPr>
          <p:cNvPr id="303106" name="Rectangle 2"/>
          <p:cNvSpPr>
            <a:spLocks noGrp="1" noChangeArrowheads="1"/>
          </p:cNvSpPr>
          <p:nvPr>
            <p:ph type="title"/>
          </p:nvPr>
        </p:nvSpPr>
        <p:spPr/>
        <p:txBody>
          <a:bodyPr/>
          <a:lstStyle/>
          <a:p>
            <a:pPr marL="1117600" indent="-1117600" algn="l"/>
            <a:r>
              <a:rPr lang="en-US" altLang="zh-CN" b="1">
                <a:solidFill>
                  <a:srgbClr val="FF0000"/>
                </a:solidFill>
                <a:effectLst>
                  <a:outerShdw blurRad="38100" dist="38100" dir="2700000" algn="tl">
                    <a:srgbClr val="DDDDDD"/>
                  </a:outerShdw>
                </a:effectLst>
                <a:latin typeface="Times New Roman" charset="0"/>
              </a:rPr>
              <a:t>II. </a:t>
            </a:r>
            <a:r>
              <a:rPr lang="zh-CN" altLang="en-US" b="1">
                <a:solidFill>
                  <a:srgbClr val="FF0000"/>
                </a:solidFill>
                <a:effectLst>
                  <a:outerShdw blurRad="38100" dist="38100" dir="2700000" algn="tl">
                    <a:srgbClr val="DDDDDD"/>
                  </a:outerShdw>
                </a:effectLst>
                <a:latin typeface="Times New Roman" charset="0"/>
              </a:rPr>
              <a:t>指数型母函数</a:t>
            </a:r>
          </a:p>
        </p:txBody>
      </p:sp>
      <p:sp>
        <p:nvSpPr>
          <p:cNvPr id="303107" name="Rectangle 3"/>
          <p:cNvSpPr>
            <a:spLocks noGrp="1" noChangeArrowheads="1"/>
          </p:cNvSpPr>
          <p:nvPr>
            <p:ph type="body" idx="1"/>
          </p:nvPr>
        </p:nvSpPr>
        <p:spPr>
          <a:xfrm>
            <a:off x="457200" y="1268413"/>
            <a:ext cx="8229600" cy="5040312"/>
          </a:xfrm>
        </p:spPr>
        <p:txBody>
          <a:bodyPr/>
          <a:lstStyle/>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一般母函数是用基函数</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来定义的</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这种母函数对于</a:t>
            </a:r>
            <a:r>
              <a:rPr lang="zh-CN" altLang="en-US" sz="3600" b="1" dirty="0">
                <a:solidFill>
                  <a:srgbClr val="0000FF"/>
                </a:solidFill>
                <a:effectLst>
                  <a:outerShdw blurRad="38100" dist="38100" dir="2700000" algn="tl">
                    <a:srgbClr val="DDDDDD"/>
                  </a:outerShdw>
                </a:effectLst>
                <a:latin typeface="Times New Roman" charset="0"/>
              </a:rPr>
              <a:t>组合类型的数列</a:t>
            </a:r>
            <a:r>
              <a:rPr lang="zh-CN" altLang="en-US" sz="3600" b="1" dirty="0">
                <a:effectLst>
                  <a:outerShdw blurRad="38100" dist="38100" dir="2700000" algn="tl">
                    <a:srgbClr val="DDDDDD"/>
                  </a:outerShdw>
                </a:effectLst>
                <a:latin typeface="Times New Roman" charset="0"/>
              </a:rPr>
              <a:t>的研</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究很有用</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但是</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对研究</a:t>
            </a:r>
            <a:r>
              <a:rPr lang="zh-CN" altLang="en-US" sz="3600" b="1" dirty="0">
                <a:solidFill>
                  <a:srgbClr val="0000FF"/>
                </a:solidFill>
                <a:effectLst>
                  <a:outerShdw blurRad="38100" dist="38100" dir="2700000" algn="tl">
                    <a:srgbClr val="DDDDDD"/>
                  </a:outerShdw>
                </a:effectLst>
                <a:latin typeface="Times New Roman" charset="0"/>
              </a:rPr>
              <a:t>排列类型的数列</a:t>
            </a:r>
            <a:r>
              <a:rPr lang="zh-CN" altLang="en-US" sz="3600" b="1" dirty="0">
                <a:effectLst>
                  <a:outerShdw blurRad="38100" dist="38100" dir="2700000" algn="tl">
                    <a:srgbClr val="DDDDDD"/>
                  </a:outerShdw>
                </a:effectLst>
                <a:latin typeface="Times New Roman" charset="0"/>
              </a:rPr>
              <a:t>用起来很不方便</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排列类型数列是用基函数</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来定义</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这样使用起来更方便一些</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基本思想并没有变</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只是选择了新的</a:t>
            </a:r>
            <a:r>
              <a:rPr lang="zh-CN" altLang="en-US" sz="3600" b="1" dirty="0">
                <a:solidFill>
                  <a:srgbClr val="0000FF"/>
                </a:solidFill>
                <a:effectLst>
                  <a:outerShdw blurRad="38100" dist="38100" dir="2700000" algn="tl">
                    <a:srgbClr val="DDDDDD"/>
                  </a:outerShdw>
                </a:effectLst>
                <a:latin typeface="Times New Roman" charset="0"/>
              </a:rPr>
              <a:t>基</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1185128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3106"/>
                                        </p:tgtEl>
                                        <p:attrNameLst>
                                          <p:attrName>style.visibility</p:attrName>
                                        </p:attrNameLst>
                                      </p:cBhvr>
                                      <p:to>
                                        <p:strVal val="visible"/>
                                      </p:to>
                                    </p:set>
                                    <p:animEffect transition="in" filter="strips(downRight)">
                                      <p:cBhvr>
                                        <p:cTn id="7" dur="500"/>
                                        <p:tgtEl>
                                          <p:spTgt spid="303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3107">
                                            <p:txEl>
                                              <p:pRg st="0" end="0"/>
                                            </p:txEl>
                                          </p:spTgt>
                                        </p:tgtEl>
                                        <p:attrNameLst>
                                          <p:attrName>style.visibility</p:attrName>
                                        </p:attrNameLst>
                                      </p:cBhvr>
                                      <p:to>
                                        <p:strVal val="visible"/>
                                      </p:to>
                                    </p:set>
                                    <p:animEffect transition="in" filter="strips(downRight)">
                                      <p:cBhvr>
                                        <p:cTn id="12" dur="500"/>
                                        <p:tgtEl>
                                          <p:spTgt spid="3031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3107">
                                            <p:txEl>
                                              <p:pRg st="1" end="1"/>
                                            </p:txEl>
                                          </p:spTgt>
                                        </p:tgtEl>
                                        <p:attrNameLst>
                                          <p:attrName>style.visibility</p:attrName>
                                        </p:attrNameLst>
                                      </p:cBhvr>
                                      <p:to>
                                        <p:strVal val="visible"/>
                                      </p:to>
                                    </p:set>
                                    <p:animEffect transition="in" filter="strips(downRight)">
                                      <p:cBhvr>
                                        <p:cTn id="17" dur="500"/>
                                        <p:tgtEl>
                                          <p:spTgt spid="3031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3107">
                                            <p:txEl>
                                              <p:pRg st="2" end="2"/>
                                            </p:txEl>
                                          </p:spTgt>
                                        </p:tgtEl>
                                        <p:attrNameLst>
                                          <p:attrName>style.visibility</p:attrName>
                                        </p:attrNameLst>
                                      </p:cBhvr>
                                      <p:to>
                                        <p:strVal val="visible"/>
                                      </p:to>
                                    </p:set>
                                    <p:animEffect transition="in" filter="strips(downRight)">
                                      <p:cBhvr>
                                        <p:cTn id="22" dur="500"/>
                                        <p:tgtEl>
                                          <p:spTgt spid="3031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3107">
                                            <p:txEl>
                                              <p:pRg st="3" end="3"/>
                                            </p:txEl>
                                          </p:spTgt>
                                        </p:tgtEl>
                                        <p:attrNameLst>
                                          <p:attrName>style.visibility</p:attrName>
                                        </p:attrNameLst>
                                      </p:cBhvr>
                                      <p:to>
                                        <p:strVal val="visible"/>
                                      </p:to>
                                    </p:set>
                                    <p:animEffect transition="in" filter="strips(downRight)">
                                      <p:cBhvr>
                                        <p:cTn id="27" dur="500"/>
                                        <p:tgtEl>
                                          <p:spTgt spid="303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P spid="3031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5"/>
          <p:cNvSpPr>
            <a:spLocks noGrp="1"/>
          </p:cNvSpPr>
          <p:nvPr>
            <p:ph type="sldNum" sz="quarter" idx="12"/>
          </p:nvPr>
        </p:nvSpPr>
        <p:spPr/>
        <p:txBody>
          <a:bodyPr/>
          <a:lstStyle/>
          <a:p>
            <a:fld id="{C0BF428F-EAB7-7D46-A2BE-BEF14AC05C8F}" type="slidenum">
              <a:rPr lang="en-US" altLang="zh-CN"/>
              <a:pPr/>
              <a:t>21</a:t>
            </a:fld>
            <a:endParaRPr lang="en-US" altLang="zh-CN"/>
          </a:p>
        </p:txBody>
      </p:sp>
      <p:sp>
        <p:nvSpPr>
          <p:cNvPr id="304131" name="Rectangle 3"/>
          <p:cNvSpPr>
            <a:spLocks noGrp="1" noChangeArrowheads="1"/>
          </p:cNvSpPr>
          <p:nvPr>
            <p:ph type="body" idx="1"/>
          </p:nvPr>
        </p:nvSpPr>
        <p:spPr>
          <a:xfrm>
            <a:off x="250825" y="765175"/>
            <a:ext cx="8229600" cy="1323975"/>
          </a:xfrm>
        </p:spPr>
        <p:txBody>
          <a:bodyPr/>
          <a:lstStyle/>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基函数正好是出现在函数</a:t>
            </a:r>
            <a:r>
              <a:rPr lang="en-US" altLang="zh-CN" sz="3600" b="1">
                <a:solidFill>
                  <a:srgbClr val="0000FF"/>
                </a:solidFill>
                <a:effectLst>
                  <a:outerShdw blurRad="38100" dist="38100" dir="2700000" algn="tl">
                    <a:srgbClr val="DDDDDD"/>
                  </a:outerShdw>
                </a:effectLst>
                <a:latin typeface="Times New Roman" charset="0"/>
              </a:rPr>
              <a:t>e</a:t>
            </a:r>
            <a:r>
              <a:rPr lang="en-US" altLang="zh-CN" sz="3600" b="1" i="1" baseline="30000">
                <a:solidFill>
                  <a:srgbClr val="0000FF"/>
                </a:solidFill>
                <a:effectLst>
                  <a:outerShdw blurRad="38100" dist="38100" dir="2700000" algn="tl">
                    <a:srgbClr val="DDDDDD"/>
                  </a:outerShdw>
                </a:effectLst>
                <a:latin typeface="Times New Roman" charset="0"/>
              </a:rPr>
              <a:t>x</a:t>
            </a:r>
            <a:r>
              <a:rPr lang="zh-CN" altLang="en-US" sz="3600" b="1">
                <a:effectLst>
                  <a:outerShdw blurRad="38100" dist="38100" dir="2700000" algn="tl">
                    <a:srgbClr val="DDDDDD"/>
                  </a:outerShdw>
                </a:effectLst>
                <a:latin typeface="Times New Roman" charset="0"/>
              </a:rPr>
              <a:t>的幂级数展开式中的函数</a:t>
            </a:r>
            <a:r>
              <a:rPr lang="en-US" altLang="zh-CN" sz="3600" b="1">
                <a:effectLst>
                  <a:outerShdw blurRad="38100" dist="38100" dir="2700000" algn="tl">
                    <a:srgbClr val="DDDDDD"/>
                  </a:outerShdw>
                </a:effectLst>
                <a:latin typeface="Times New Roman" charset="0"/>
              </a:rPr>
              <a:t>:</a:t>
            </a:r>
          </a:p>
        </p:txBody>
      </p:sp>
      <p:sp>
        <p:nvSpPr>
          <p:cNvPr id="304132" name="Rectangle 4"/>
          <p:cNvSpPr>
            <a:spLocks noChangeArrowheads="1"/>
          </p:cNvSpPr>
          <p:nvPr/>
        </p:nvSpPr>
        <p:spPr bwMode="auto">
          <a:xfrm>
            <a:off x="323850" y="3284538"/>
            <a:ext cx="82296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Font typeface="Wingdings" charset="0"/>
              <a:buChar char="l"/>
            </a:pPr>
            <a:r>
              <a:rPr lang="zh-CN" altLang="en-US">
                <a:effectLst>
                  <a:outerShdw blurRad="38100" dist="38100" dir="2700000" algn="tl">
                    <a:srgbClr val="DDDDDD"/>
                  </a:outerShdw>
                </a:effectLst>
                <a:latin typeface="Times New Roman" charset="0"/>
              </a:rPr>
              <a:t>设有数列</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0</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1</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2</a:t>
            </a:r>
            <a:r>
              <a:rPr lang="en-US" altLang="zh-CN">
                <a:solidFill>
                  <a:srgbClr val="0000FF"/>
                </a:solidFill>
                <a:effectLst>
                  <a:outerShdw blurRad="38100" dist="38100" dir="2700000" algn="tl">
                    <a:srgbClr val="DDDDDD"/>
                  </a:outerShdw>
                </a:effectLst>
                <a:latin typeface="Times New Roman" charset="0"/>
              </a:rPr>
              <a:t>,…</a:t>
            </a:r>
            <a:r>
              <a:rPr lang="zh-CN" altLang="en-US">
                <a:solidFill>
                  <a:srgbClr val="0000FF"/>
                </a:solidFill>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则称下列函数为</a:t>
            </a:r>
            <a:endParaRPr lang="en-US" altLang="zh-CN">
              <a:effectLst>
                <a:outerShdw blurRad="38100" dist="38100" dir="2700000" algn="tl">
                  <a:srgbClr val="DDDDDD"/>
                </a:outerShdw>
              </a:effectLst>
              <a:latin typeface="Times New Roman" charset="0"/>
            </a:endParaRPr>
          </a:p>
          <a:p>
            <a:pPr marL="342900" indent="-342900">
              <a:spcBef>
                <a:spcPct val="20000"/>
              </a:spcBef>
              <a:buClr>
                <a:srgbClr val="FF0000"/>
              </a:buClr>
              <a:buFont typeface="Wingdings" charset="0"/>
              <a:buNone/>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该数列的</a:t>
            </a:r>
            <a:r>
              <a:rPr lang="zh-CN" altLang="en-US">
                <a:solidFill>
                  <a:srgbClr val="FF0000"/>
                </a:solidFill>
                <a:effectLst>
                  <a:outerShdw blurRad="38100" dist="38100" dir="2700000" algn="tl">
                    <a:srgbClr val="DDDDDD"/>
                  </a:outerShdw>
                </a:effectLst>
                <a:latin typeface="Times New Roman" charset="0"/>
              </a:rPr>
              <a:t>指数型母函数</a:t>
            </a:r>
            <a:r>
              <a:rPr lang="en-US" altLang="zh-CN">
                <a:solidFill>
                  <a:srgbClr val="FF0000"/>
                </a:solidFill>
                <a:effectLst>
                  <a:outerShdw blurRad="38100" dist="38100" dir="2700000" algn="tl">
                    <a:srgbClr val="DDDDDD"/>
                  </a:outerShdw>
                </a:effectLst>
                <a:latin typeface="Times New Roman" charset="0"/>
              </a:rPr>
              <a:t>:</a:t>
            </a:r>
          </a:p>
        </p:txBody>
      </p:sp>
      <p:sp>
        <p:nvSpPr>
          <p:cNvPr id="304134"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04133" name="Object 5"/>
          <p:cNvGraphicFramePr>
            <a:graphicFrameLocks noChangeAspect="1"/>
          </p:cNvGraphicFramePr>
          <p:nvPr/>
        </p:nvGraphicFramePr>
        <p:xfrm>
          <a:off x="971550" y="1844675"/>
          <a:ext cx="7056438" cy="1262063"/>
        </p:xfrm>
        <a:graphic>
          <a:graphicData uri="http://schemas.openxmlformats.org/presentationml/2006/ole">
            <mc:AlternateContent xmlns:mc="http://schemas.openxmlformats.org/markup-compatibility/2006">
              <mc:Choice xmlns:v="urn:schemas-microsoft-com:vml" Requires="v">
                <p:oleObj spid="_x0000_s338013" name="公式" r:id="rId3" imgW="2501900" imgH="444500" progId="Equation.3">
                  <p:embed/>
                </p:oleObj>
              </mc:Choice>
              <mc:Fallback>
                <p:oleObj name="公式" r:id="rId3" imgW="2501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7056438"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6" name="Rectangle 8"/>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04135" name="Object 7"/>
          <p:cNvGraphicFramePr>
            <a:graphicFrameLocks noChangeAspect="1"/>
          </p:cNvGraphicFramePr>
          <p:nvPr>
            <p:extLst>
              <p:ext uri="{D42A27DB-BD31-4B8C-83A1-F6EECF244321}">
                <p14:modId xmlns:p14="http://schemas.microsoft.com/office/powerpoint/2010/main" val="3857779832"/>
              </p:ext>
            </p:extLst>
          </p:nvPr>
        </p:nvGraphicFramePr>
        <p:xfrm>
          <a:off x="901700" y="4659313"/>
          <a:ext cx="7194550" cy="1255712"/>
        </p:xfrm>
        <a:graphic>
          <a:graphicData uri="http://schemas.openxmlformats.org/presentationml/2006/ole">
            <mc:AlternateContent xmlns:mc="http://schemas.openxmlformats.org/markup-compatibility/2006">
              <mc:Choice xmlns:v="urn:schemas-microsoft-com:vml" Requires="v">
                <p:oleObj spid="_x0000_s338014" name="公式" r:id="rId5" imgW="2501900" imgH="431800" progId="Equation.3">
                  <p:embed/>
                </p:oleObj>
              </mc:Choice>
              <mc:Fallback>
                <p:oleObj name="公式" r:id="rId5" imgW="2501900" imgH="431800" progId="Equation.3">
                  <p:embed/>
                  <p:pic>
                    <p:nvPicPr>
                      <p:cNvPr id="0" name=""/>
                      <p:cNvPicPr>
                        <a:picLocks noChangeAspect="1" noChangeArrowheads="1"/>
                      </p:cNvPicPr>
                      <p:nvPr/>
                    </p:nvPicPr>
                    <p:blipFill>
                      <a:blip r:embed="rId6"/>
                      <a:srcRect/>
                      <a:stretch>
                        <a:fillRect/>
                      </a:stretch>
                    </p:blipFill>
                    <p:spPr bwMode="auto">
                      <a:xfrm>
                        <a:off x="901700" y="4659313"/>
                        <a:ext cx="7194550" cy="125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8877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strips(downRigh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circle(in)">
                                      <p:cBhvr>
                                        <p:cTn id="12" dur="20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4132"/>
                                        </p:tgtEl>
                                        <p:attrNameLst>
                                          <p:attrName>style.visibility</p:attrName>
                                        </p:attrNameLst>
                                      </p:cBhvr>
                                      <p:to>
                                        <p:strVal val="visible"/>
                                      </p:to>
                                    </p:set>
                                    <p:animEffect transition="in" filter="strips(downRight)">
                                      <p:cBhvr>
                                        <p:cTn id="17" dur="500"/>
                                        <p:tgtEl>
                                          <p:spTgt spid="304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 calcmode="lin" valueType="num">
                                      <p:cBhvr>
                                        <p:cTn id="22" dur="1000" fill="hold"/>
                                        <p:tgtEl>
                                          <p:spTgt spid="304135"/>
                                        </p:tgtEl>
                                        <p:attrNameLst>
                                          <p:attrName>ppt_w</p:attrName>
                                        </p:attrNameLst>
                                      </p:cBhvr>
                                      <p:tavLst>
                                        <p:tav tm="0">
                                          <p:val>
                                            <p:strVal val="#ppt_w*0.70"/>
                                          </p:val>
                                        </p:tav>
                                        <p:tav tm="100000">
                                          <p:val>
                                            <p:strVal val="#ppt_w"/>
                                          </p:val>
                                        </p:tav>
                                      </p:tavLst>
                                    </p:anim>
                                    <p:anim calcmode="lin" valueType="num">
                                      <p:cBhvr>
                                        <p:cTn id="23" dur="1000" fill="hold"/>
                                        <p:tgtEl>
                                          <p:spTgt spid="304135"/>
                                        </p:tgtEl>
                                        <p:attrNameLst>
                                          <p:attrName>ppt_h</p:attrName>
                                        </p:attrNameLst>
                                      </p:cBhvr>
                                      <p:tavLst>
                                        <p:tav tm="0">
                                          <p:val>
                                            <p:strVal val="#ppt_h"/>
                                          </p:val>
                                        </p:tav>
                                        <p:tav tm="100000">
                                          <p:val>
                                            <p:strVal val="#ppt_h"/>
                                          </p:val>
                                        </p:tav>
                                      </p:tavLst>
                                    </p:anim>
                                    <p:animEffect transition="in" filter="fade">
                                      <p:cBhvr>
                                        <p:cTn id="24" dur="10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P spid="3041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A7AE9DA-346E-0B40-ACFC-B36E8C68CBC6}" type="slidenum">
              <a:rPr lang="en-US" altLang="zh-CN"/>
              <a:pPr/>
              <a:t>22</a:t>
            </a:fld>
            <a:endParaRPr lang="en-US" altLang="zh-CN"/>
          </a:p>
        </p:txBody>
      </p:sp>
      <p:sp>
        <p:nvSpPr>
          <p:cNvPr id="362498" name="Text Box 2"/>
          <p:cNvSpPr txBox="1">
            <a:spLocks noChangeArrowheads="1"/>
          </p:cNvSpPr>
          <p:nvPr/>
        </p:nvSpPr>
        <p:spPr bwMode="auto">
          <a:xfrm>
            <a:off x="519113" y="84138"/>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a:solidFill>
                  <a:srgbClr val="FF0000"/>
                </a:solidFill>
                <a:effectLst>
                  <a:outerShdw blurRad="38100" dist="38100" dir="2700000" algn="tl">
                    <a:srgbClr val="DDDDDD"/>
                  </a:outerShdw>
                </a:effectLst>
              </a:rPr>
              <a:t>常用公式</a:t>
            </a:r>
          </a:p>
        </p:txBody>
      </p:sp>
      <p:graphicFrame>
        <p:nvGraphicFramePr>
          <p:cNvPr id="362499" name="Object 3"/>
          <p:cNvGraphicFramePr>
            <a:graphicFrameLocks noChangeAspect="1"/>
          </p:cNvGraphicFramePr>
          <p:nvPr/>
        </p:nvGraphicFramePr>
        <p:xfrm>
          <a:off x="539750" y="908050"/>
          <a:ext cx="7559675" cy="5189538"/>
        </p:xfrm>
        <a:graphic>
          <a:graphicData uri="http://schemas.openxmlformats.org/presentationml/2006/ole">
            <mc:AlternateContent xmlns:mc="http://schemas.openxmlformats.org/markup-compatibility/2006">
              <mc:Choice xmlns:v="urn:schemas-microsoft-com:vml" Requires="v">
                <p:oleObj spid="_x0000_s338994" name="公式" r:id="rId3" imgW="2552400" imgH="1752480" progId="Equation.3">
                  <p:embed/>
                </p:oleObj>
              </mc:Choice>
              <mc:Fallback>
                <p:oleObj name="公式" r:id="rId3" imgW="2552400" imgH="1752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08050"/>
                        <a:ext cx="7559675" cy="518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493253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FA6760C1-2DBF-924B-BA4A-E9E38F70D408}" type="slidenum">
              <a:rPr lang="en-US" altLang="zh-CN"/>
              <a:pPr/>
              <a:t>23</a:t>
            </a:fld>
            <a:endParaRPr lang="en-US" altLang="zh-CN"/>
          </a:p>
        </p:txBody>
      </p:sp>
      <p:sp>
        <p:nvSpPr>
          <p:cNvPr id="307203" name="Rectangle 3"/>
          <p:cNvSpPr>
            <a:spLocks noGrp="1" noChangeArrowheads="1"/>
          </p:cNvSpPr>
          <p:nvPr>
            <p:ph type="body" idx="1"/>
          </p:nvPr>
        </p:nvSpPr>
        <p:spPr>
          <a:xfrm>
            <a:off x="323850" y="333375"/>
            <a:ext cx="8229600" cy="2087563"/>
          </a:xfrm>
        </p:spPr>
        <p:txBody>
          <a:bodyPr/>
          <a:lstStyle/>
          <a:p>
            <a:pPr marL="609600" indent="-609600">
              <a:buFontTx/>
              <a:buNone/>
            </a:pPr>
            <a:r>
              <a:rPr lang="en-US" altLang="zh-CN" sz="3600" b="1">
                <a:solidFill>
                  <a:srgbClr val="FF0000"/>
                </a:solidFill>
                <a:effectLst>
                  <a:outerShdw blurRad="38100" dist="38100" dir="2700000" algn="tl">
                    <a:srgbClr val="DDDDDD"/>
                  </a:outerShdw>
                </a:effectLst>
                <a:latin typeface="Times New Roman" charset="0"/>
              </a:rPr>
              <a:t>(a)</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设</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i="1" baseline="-25000">
                <a:solidFill>
                  <a:srgbClr val="0000FF"/>
                </a:solidFill>
                <a:effectLst>
                  <a:outerShdw blurRad="38100" dist="38100" dir="2700000" algn="tl">
                    <a:srgbClr val="DDDDDD"/>
                  </a:outerShdw>
                </a:effectLst>
                <a:latin typeface="Times New Roman" charset="0"/>
              </a:rPr>
              <a:t>k</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若元素</a:t>
            </a:r>
            <a:r>
              <a:rPr lang="en-US" altLang="zh-CN" sz="3600" b="1" i="1">
                <a:solidFill>
                  <a:srgbClr val="0000FF"/>
                </a:solidFill>
                <a:effectLst>
                  <a:outerShdw blurRad="38100" dist="38100" dir="2700000" algn="tl">
                    <a:srgbClr val="DDDDDD"/>
                  </a:outerShdw>
                </a:effectLst>
                <a:latin typeface="Times New Roman" charset="0"/>
              </a:rPr>
              <a:t>a</a:t>
            </a:r>
            <a:r>
              <a:rPr lang="en-US" altLang="zh-CN" sz="3600" b="1" baseline="-25000">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有</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个</a:t>
            </a:r>
            <a:r>
              <a:rPr lang="en-US" altLang="zh-CN" sz="3600" b="1">
                <a:effectLst>
                  <a:outerShdw blurRad="38100" dist="38100" dir="2700000" algn="tl">
                    <a:srgbClr val="DDDDDD"/>
                  </a:outerShdw>
                </a:effectLst>
                <a:latin typeface="Times New Roman" charset="0"/>
              </a:rPr>
              <a:t>, </a:t>
            </a:r>
          </a:p>
          <a:p>
            <a:pPr marL="609600" indent="-6096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元素</a:t>
            </a:r>
            <a:r>
              <a:rPr lang="en-US" altLang="zh-CN" sz="3600" b="1" i="1">
                <a:solidFill>
                  <a:srgbClr val="0000FF"/>
                </a:solidFill>
                <a:effectLst>
                  <a:outerShdw blurRad="38100" dist="38100" dir="2700000" algn="tl">
                    <a:srgbClr val="DDDDDD"/>
                  </a:outerShdw>
                </a:effectLst>
                <a:latin typeface="Times New Roman" charset="0"/>
              </a:rPr>
              <a:t>a</a:t>
            </a:r>
            <a:r>
              <a:rPr lang="en-US" altLang="zh-CN" sz="3600" b="1" baseline="-25000">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有</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个</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元素</a:t>
            </a:r>
            <a:r>
              <a:rPr lang="en-US" altLang="zh-CN" sz="3600" b="1" i="1">
                <a:solidFill>
                  <a:srgbClr val="0000FF"/>
                </a:solidFill>
                <a:effectLst>
                  <a:outerShdw blurRad="38100" dist="38100" dir="2700000" algn="tl">
                    <a:srgbClr val="DDDDDD"/>
                  </a:outerShdw>
                </a:effectLst>
                <a:latin typeface="Times New Roman" charset="0"/>
              </a:rPr>
              <a:t>a</a:t>
            </a:r>
            <a:r>
              <a:rPr lang="en-US" altLang="zh-CN" sz="3600" b="1" baseline="-25000">
                <a:solidFill>
                  <a:srgbClr val="0000FF"/>
                </a:solidFill>
                <a:effectLst>
                  <a:outerShdw blurRad="38100" dist="38100" dir="2700000" algn="tl">
                    <a:srgbClr val="DDDDDD"/>
                  </a:outerShdw>
                </a:effectLst>
                <a:latin typeface="Times New Roman" charset="0"/>
              </a:rPr>
              <a:t>k</a:t>
            </a:r>
            <a:r>
              <a:rPr lang="zh-CN" altLang="en-US" sz="3600" b="1">
                <a:effectLst>
                  <a:outerShdw blurRad="38100" dist="38100" dir="2700000" algn="tl">
                    <a:srgbClr val="DDDDDD"/>
                  </a:outerShdw>
                </a:effectLst>
                <a:latin typeface="Times New Roman" charset="0"/>
              </a:rPr>
              <a:t>有</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k</a:t>
            </a:r>
            <a:r>
              <a:rPr lang="zh-CN" altLang="en-US" sz="3600" b="1">
                <a:effectLst>
                  <a:outerShdw blurRad="38100" dist="38100" dir="2700000" algn="tl">
                    <a:srgbClr val="DDDDDD"/>
                  </a:outerShdw>
                </a:effectLst>
                <a:latin typeface="Times New Roman" charset="0"/>
              </a:rPr>
              <a:t>个</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则由</a:t>
            </a:r>
            <a:endParaRPr lang="en-US" altLang="zh-CN" sz="3600" b="1">
              <a:effectLst>
                <a:outerShdw blurRad="38100" dist="38100" dir="2700000" algn="tl">
                  <a:srgbClr val="DDDDDD"/>
                </a:outerShdw>
              </a:effectLst>
              <a:latin typeface="Times New Roman" charset="0"/>
            </a:endParaRPr>
          </a:p>
          <a:p>
            <a:pPr marL="609600" indent="-6096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这</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effectLst>
                  <a:outerShdw blurRad="38100" dist="38100" dir="2700000" algn="tl">
                    <a:srgbClr val="DDDDDD"/>
                  </a:outerShdw>
                </a:effectLst>
                <a:latin typeface="Times New Roman" charset="0"/>
              </a:rPr>
              <a:t>个元素组成的不同的排列总数为</a:t>
            </a:r>
            <a:endParaRPr lang="zh-CN" altLang="en-US" sz="3600">
              <a:effectLst>
                <a:outerShdw blurRad="38100" dist="38100" dir="2700000" algn="tl">
                  <a:srgbClr val="DDDDDD"/>
                </a:outerShdw>
              </a:effectLst>
              <a:latin typeface="Times New Roman" charset="0"/>
            </a:endParaRPr>
          </a:p>
        </p:txBody>
      </p:sp>
      <p:sp>
        <p:nvSpPr>
          <p:cNvPr id="307205"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07204" name="Object 4"/>
          <p:cNvGraphicFramePr>
            <a:graphicFrameLocks noChangeAspect="1"/>
          </p:cNvGraphicFramePr>
          <p:nvPr/>
        </p:nvGraphicFramePr>
        <p:xfrm>
          <a:off x="2627313" y="2205038"/>
          <a:ext cx="2881312" cy="1487487"/>
        </p:xfrm>
        <a:graphic>
          <a:graphicData uri="http://schemas.openxmlformats.org/presentationml/2006/ole">
            <mc:AlternateContent xmlns:mc="http://schemas.openxmlformats.org/markup-compatibility/2006">
              <mc:Choice xmlns:v="urn:schemas-microsoft-com:vml" Requires="v">
                <p:oleObj spid="_x0000_s342066" name="公式" r:id="rId3" imgW="863225" imgH="444307" progId="Equation.3">
                  <p:embed/>
                </p:oleObj>
              </mc:Choice>
              <mc:Fallback>
                <p:oleObj name="公式" r:id="rId3" imgW="863225"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205038"/>
                        <a:ext cx="2881312" cy="148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6" name="Rectangle 6"/>
          <p:cNvSpPr>
            <a:spLocks noChangeArrowheads="1"/>
          </p:cNvSpPr>
          <p:nvPr/>
        </p:nvSpPr>
        <p:spPr bwMode="auto">
          <a:xfrm>
            <a:off x="468313" y="3573463"/>
            <a:ext cx="82296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altLang="zh-CN">
                <a:solidFill>
                  <a:srgbClr val="FF0000"/>
                </a:solidFill>
                <a:effectLst>
                  <a:outerShdw blurRad="38100" dist="38100" dir="2700000" algn="tl">
                    <a:srgbClr val="DDDDDD"/>
                  </a:outerShdw>
                </a:effectLst>
                <a:latin typeface="Times New Roman" charset="0"/>
              </a:rPr>
              <a:t>(b)</a:t>
            </a:r>
            <a:r>
              <a:rPr lang="zh-CN" altLang="en-US">
                <a:effectLst>
                  <a:outerShdw blurRad="38100" dist="38100" dir="2700000" algn="tl">
                    <a:srgbClr val="DDDDDD"/>
                  </a:outerShdw>
                </a:effectLst>
                <a:latin typeface="Times New Roman" charset="0"/>
              </a:rPr>
              <a:t>设</a:t>
            </a:r>
            <a:r>
              <a:rPr lang="en-US" altLang="zh-CN" i="1">
                <a:solidFill>
                  <a:srgbClr val="0000FF"/>
                </a:solidFill>
                <a:effectLst>
                  <a:outerShdw blurRad="38100" dist="38100" dir="2700000" algn="tl">
                    <a:srgbClr val="DDDDDD"/>
                  </a:outerShdw>
                </a:effectLst>
                <a:latin typeface="Times New Roman" charset="0"/>
              </a:rPr>
              <a:t>n</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1</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2</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n</a:t>
            </a:r>
            <a:r>
              <a:rPr lang="en-US" altLang="zh-CN" i="1" baseline="-25000">
                <a:solidFill>
                  <a:srgbClr val="0000FF"/>
                </a:solidFill>
                <a:effectLst>
                  <a:outerShdw blurRad="38100" dist="38100" dir="2700000" algn="tl">
                    <a:srgbClr val="DDDDDD"/>
                  </a:outerShdw>
                </a:effectLst>
                <a:latin typeface="Times New Roman" charset="0"/>
              </a:rPr>
              <a:t>k</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若元素</a:t>
            </a:r>
            <a:r>
              <a:rPr lang="en-US" altLang="zh-CN" i="1">
                <a:solidFill>
                  <a:srgbClr val="0000FF"/>
                </a:solidFill>
                <a:effectLst>
                  <a:outerShdw blurRad="38100" dist="38100" dir="2700000" algn="tl">
                    <a:srgbClr val="DDDDDD"/>
                  </a:outerShdw>
                </a:effectLst>
                <a:latin typeface="Times New Roman" charset="0"/>
              </a:rPr>
              <a:t>a</a:t>
            </a:r>
            <a:r>
              <a:rPr lang="en-US" altLang="zh-CN" baseline="-25000">
                <a:solidFill>
                  <a:srgbClr val="0000FF"/>
                </a:solidFill>
                <a:effectLst>
                  <a:outerShdw blurRad="38100" dist="38100" dir="2700000" algn="tl">
                    <a:srgbClr val="DDDDDD"/>
                  </a:outerShdw>
                </a:effectLst>
                <a:latin typeface="Times New Roman" charset="0"/>
              </a:rPr>
              <a:t>1</a:t>
            </a:r>
            <a:r>
              <a:rPr lang="zh-CN" altLang="en-US">
                <a:effectLst>
                  <a:outerShdw blurRad="38100" dist="38100" dir="2700000" algn="tl">
                    <a:srgbClr val="DDDDDD"/>
                  </a:outerShdw>
                </a:effectLst>
                <a:latin typeface="Times New Roman" charset="0"/>
              </a:rPr>
              <a:t>有</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1</a:t>
            </a:r>
            <a:r>
              <a:rPr lang="zh-CN" altLang="en-US">
                <a:effectLst>
                  <a:outerShdw blurRad="38100" dist="38100" dir="2700000" algn="tl">
                    <a:srgbClr val="DDDDDD"/>
                  </a:outerShdw>
                </a:effectLst>
                <a:latin typeface="Times New Roman" charset="0"/>
              </a:rPr>
              <a:t>个</a:t>
            </a:r>
            <a:r>
              <a:rPr lang="en-US" altLang="zh-CN">
                <a:effectLst>
                  <a:outerShdw blurRad="38100" dist="38100" dir="2700000" algn="tl">
                    <a:srgbClr val="DDDDDD"/>
                  </a:outerShdw>
                </a:effectLst>
                <a:latin typeface="Times New Roman" charset="0"/>
              </a:rPr>
              <a:t>, </a:t>
            </a:r>
          </a:p>
          <a:p>
            <a:pPr marL="342900" indent="-342900">
              <a:spcBef>
                <a:spcPct val="20000"/>
              </a:spcBef>
            </a:pPr>
            <a:r>
              <a:rPr lang="zh-CN" altLang="en-US">
                <a:effectLst>
                  <a:outerShdw blurRad="38100" dist="38100" dir="2700000" algn="tl">
                    <a:srgbClr val="DDDDDD"/>
                  </a:outerShdw>
                </a:effectLst>
                <a:latin typeface="Times New Roman" charset="0"/>
              </a:rPr>
              <a:t>元素</a:t>
            </a:r>
            <a:r>
              <a:rPr lang="en-US" altLang="zh-CN" i="1">
                <a:solidFill>
                  <a:srgbClr val="0000FF"/>
                </a:solidFill>
                <a:effectLst>
                  <a:outerShdw blurRad="38100" dist="38100" dir="2700000" algn="tl">
                    <a:srgbClr val="DDDDDD"/>
                  </a:outerShdw>
                </a:effectLst>
                <a:latin typeface="Times New Roman" charset="0"/>
              </a:rPr>
              <a:t>a</a:t>
            </a:r>
            <a:r>
              <a:rPr lang="en-US" altLang="zh-CN" baseline="-25000">
                <a:solidFill>
                  <a:srgbClr val="0000FF"/>
                </a:solidFill>
                <a:effectLst>
                  <a:outerShdw blurRad="38100" dist="38100" dir="2700000" algn="tl">
                    <a:srgbClr val="DDDDDD"/>
                  </a:outerShdw>
                </a:effectLst>
                <a:latin typeface="Times New Roman" charset="0"/>
              </a:rPr>
              <a:t>2</a:t>
            </a:r>
            <a:r>
              <a:rPr lang="zh-CN" altLang="en-US">
                <a:effectLst>
                  <a:outerShdw blurRad="38100" dist="38100" dir="2700000" algn="tl">
                    <a:srgbClr val="DDDDDD"/>
                  </a:outerShdw>
                </a:effectLst>
                <a:latin typeface="Times New Roman" charset="0"/>
              </a:rPr>
              <a:t>有</a:t>
            </a:r>
            <a:r>
              <a:rPr lang="en-US" altLang="zh-CN" i="1">
                <a:solidFill>
                  <a:srgbClr val="0000FF"/>
                </a:solidFill>
                <a:effectLst>
                  <a:outerShdw blurRad="38100" dist="38100" dir="2700000" algn="tl">
                    <a:srgbClr val="DDDDDD"/>
                  </a:outerShdw>
                </a:effectLst>
                <a:latin typeface="Times New Roman" charset="0"/>
              </a:rPr>
              <a:t>n</a:t>
            </a:r>
            <a:r>
              <a:rPr lang="en-US" altLang="zh-CN" baseline="-25000">
                <a:solidFill>
                  <a:srgbClr val="0000FF"/>
                </a:solidFill>
                <a:effectLst>
                  <a:outerShdw blurRad="38100" dist="38100" dir="2700000" algn="tl">
                    <a:srgbClr val="DDDDDD"/>
                  </a:outerShdw>
                </a:effectLst>
                <a:latin typeface="Times New Roman" charset="0"/>
              </a:rPr>
              <a:t>2</a:t>
            </a:r>
            <a:r>
              <a:rPr lang="zh-CN" altLang="en-US">
                <a:effectLst>
                  <a:outerShdw blurRad="38100" dist="38100" dir="2700000" algn="tl">
                    <a:srgbClr val="DDDDDD"/>
                  </a:outerShdw>
                </a:effectLst>
                <a:latin typeface="Times New Roman" charset="0"/>
              </a:rPr>
              <a:t>个</a:t>
            </a:r>
            <a:r>
              <a:rPr lang="en-US" altLang="zh-CN">
                <a:effectLst>
                  <a:outerShdw blurRad="38100" dist="38100" dir="2700000" algn="tl">
                    <a:srgbClr val="DDDDDD"/>
                  </a:outerShdw>
                </a:effectLst>
                <a:latin typeface="Times New Roman" charset="0"/>
              </a:rPr>
              <a:t>, …, </a:t>
            </a:r>
            <a:r>
              <a:rPr lang="zh-CN" altLang="en-US">
                <a:effectLst>
                  <a:outerShdw blurRad="38100" dist="38100" dir="2700000" algn="tl">
                    <a:srgbClr val="DDDDDD"/>
                  </a:outerShdw>
                </a:effectLst>
                <a:latin typeface="Times New Roman" charset="0"/>
              </a:rPr>
              <a:t>元素</a:t>
            </a:r>
            <a:r>
              <a:rPr lang="en-US" altLang="zh-CN" i="1">
                <a:solidFill>
                  <a:srgbClr val="0000FF"/>
                </a:solidFill>
                <a:effectLst>
                  <a:outerShdw blurRad="38100" dist="38100" dir="2700000" algn="tl">
                    <a:srgbClr val="DDDDDD"/>
                  </a:outerShdw>
                </a:effectLst>
                <a:latin typeface="Times New Roman" charset="0"/>
              </a:rPr>
              <a:t>a</a:t>
            </a:r>
            <a:r>
              <a:rPr lang="en-US" altLang="zh-CN" i="1" baseline="-25000">
                <a:solidFill>
                  <a:srgbClr val="0000FF"/>
                </a:solidFill>
                <a:effectLst>
                  <a:outerShdw blurRad="38100" dist="38100" dir="2700000" algn="tl">
                    <a:srgbClr val="DDDDDD"/>
                  </a:outerShdw>
                </a:effectLst>
                <a:latin typeface="Times New Roman" charset="0"/>
              </a:rPr>
              <a:t>k</a:t>
            </a:r>
            <a:r>
              <a:rPr lang="zh-CN" altLang="en-US">
                <a:effectLst>
                  <a:outerShdw blurRad="38100" dist="38100" dir="2700000" algn="tl">
                    <a:srgbClr val="DDDDDD"/>
                  </a:outerShdw>
                </a:effectLst>
                <a:latin typeface="Times New Roman" charset="0"/>
              </a:rPr>
              <a:t>有</a:t>
            </a:r>
            <a:r>
              <a:rPr lang="en-US" altLang="zh-CN" i="1">
                <a:solidFill>
                  <a:srgbClr val="0000FF"/>
                </a:solidFill>
                <a:effectLst>
                  <a:outerShdw blurRad="38100" dist="38100" dir="2700000" algn="tl">
                    <a:srgbClr val="DDDDDD"/>
                  </a:outerShdw>
                </a:effectLst>
                <a:latin typeface="Times New Roman" charset="0"/>
              </a:rPr>
              <a:t>n</a:t>
            </a:r>
            <a:r>
              <a:rPr lang="en-US" altLang="zh-CN" i="1" baseline="-25000">
                <a:solidFill>
                  <a:srgbClr val="0000FF"/>
                </a:solidFill>
                <a:effectLst>
                  <a:outerShdw blurRad="38100" dist="38100" dir="2700000" algn="tl">
                    <a:srgbClr val="DDDDDD"/>
                  </a:outerShdw>
                </a:effectLst>
                <a:latin typeface="Times New Roman" charset="0"/>
              </a:rPr>
              <a:t>k</a:t>
            </a:r>
            <a:r>
              <a:rPr lang="zh-CN" altLang="en-US">
                <a:effectLst>
                  <a:outerShdw blurRad="38100" dist="38100" dir="2700000" algn="tl">
                    <a:srgbClr val="DDDDDD"/>
                  </a:outerShdw>
                </a:effectLst>
                <a:latin typeface="Times New Roman" charset="0"/>
              </a:rPr>
              <a:t>个</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由这</a:t>
            </a:r>
            <a:r>
              <a:rPr lang="en-US" altLang="zh-CN" i="1">
                <a:solidFill>
                  <a:srgbClr val="0000FF"/>
                </a:solidFill>
                <a:effectLst>
                  <a:outerShdw blurRad="38100" dist="38100" dir="2700000" algn="tl">
                    <a:srgbClr val="DDDDDD"/>
                  </a:outerShdw>
                </a:effectLst>
                <a:latin typeface="Times New Roman" charset="0"/>
              </a:rPr>
              <a:t>n</a:t>
            </a:r>
          </a:p>
          <a:p>
            <a:pPr marL="342900" indent="-342900">
              <a:spcBef>
                <a:spcPct val="20000"/>
              </a:spcBef>
            </a:pPr>
            <a:r>
              <a:rPr lang="zh-CN" altLang="en-US">
                <a:effectLst>
                  <a:outerShdw blurRad="38100" dist="38100" dir="2700000" algn="tl">
                    <a:srgbClr val="DDDDDD"/>
                  </a:outerShdw>
                </a:effectLst>
                <a:latin typeface="Times New Roman" charset="0"/>
              </a:rPr>
              <a:t>个元素中取</a:t>
            </a:r>
            <a:r>
              <a:rPr lang="en-US" altLang="zh-CN" i="1">
                <a:solidFill>
                  <a:srgbClr val="0000FF"/>
                </a:solidFill>
                <a:effectLst>
                  <a:outerShdw blurRad="38100" dist="38100" dir="2700000" algn="tl">
                    <a:srgbClr val="DDDDDD"/>
                  </a:outerShdw>
                </a:effectLst>
                <a:latin typeface="Times New Roman" charset="0"/>
              </a:rPr>
              <a:t>r</a:t>
            </a:r>
            <a:r>
              <a:rPr lang="zh-CN" altLang="en-US">
                <a:effectLst>
                  <a:outerShdw blurRad="38100" dist="38100" dir="2700000" algn="tl">
                    <a:srgbClr val="DDDDDD"/>
                  </a:outerShdw>
                </a:effectLst>
                <a:latin typeface="Times New Roman" charset="0"/>
              </a:rPr>
              <a:t>个排列数为</a:t>
            </a:r>
            <a:r>
              <a:rPr lang="en-US" altLang="zh-CN" i="1">
                <a:solidFill>
                  <a:srgbClr val="0000FF"/>
                </a:solidFill>
                <a:effectLst>
                  <a:outerShdw blurRad="38100" dist="38100" dir="2700000" algn="tl">
                    <a:srgbClr val="DDDDDD"/>
                  </a:outerShdw>
                </a:effectLst>
                <a:latin typeface="Times New Roman" charset="0"/>
              </a:rPr>
              <a:t>p</a:t>
            </a:r>
            <a:r>
              <a:rPr lang="en-US" altLang="zh-CN" i="1" baseline="-25000">
                <a:solidFill>
                  <a:srgbClr val="0000FF"/>
                </a:solidFill>
                <a:effectLst>
                  <a:outerShdw blurRad="38100" dist="38100" dir="2700000" algn="tl">
                    <a:srgbClr val="DDDDDD"/>
                  </a:outerShdw>
                </a:effectLst>
                <a:latin typeface="Times New Roman" charset="0"/>
              </a:rPr>
              <a:t>r</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则序列</a:t>
            </a:r>
            <a:r>
              <a:rPr lang="en-US" altLang="zh-CN" i="1">
                <a:solidFill>
                  <a:srgbClr val="0000FF"/>
                </a:solidFill>
                <a:effectLst>
                  <a:outerShdw blurRad="38100" dist="38100" dir="2700000" algn="tl">
                    <a:srgbClr val="DDDDDD"/>
                  </a:outerShdw>
                </a:effectLst>
                <a:latin typeface="Times New Roman" charset="0"/>
              </a:rPr>
              <a:t>p</a:t>
            </a:r>
            <a:r>
              <a:rPr lang="en-US" altLang="zh-CN" baseline="-25000">
                <a:solidFill>
                  <a:srgbClr val="0000FF"/>
                </a:solidFill>
                <a:effectLst>
                  <a:outerShdw blurRad="38100" dist="38100" dir="2700000" algn="tl">
                    <a:srgbClr val="DDDDDD"/>
                  </a:outerShdw>
                </a:effectLst>
                <a:latin typeface="Times New Roman" charset="0"/>
              </a:rPr>
              <a:t>0</a:t>
            </a:r>
            <a:r>
              <a:rPr lang="en-US" altLang="zh-CN">
                <a:solidFill>
                  <a:srgbClr val="0000FF"/>
                </a:solidFill>
                <a:effectLst>
                  <a:outerShdw blurRad="38100" dist="38100" dir="2700000" algn="tl">
                    <a:srgbClr val="DDDDDD"/>
                  </a:outerShdw>
                </a:effectLst>
                <a:latin typeface="Times New Roman" charset="0"/>
              </a:rPr>
              <a:t>,</a:t>
            </a:r>
            <a:r>
              <a:rPr lang="en-US" altLang="zh-CN">
                <a:effectLst>
                  <a:outerShdw blurRad="38100" dist="38100" dir="2700000" algn="tl">
                    <a:srgbClr val="DDDDDD"/>
                  </a:outerShdw>
                </a:effectLst>
                <a:latin typeface="Times New Roman" charset="0"/>
              </a:rPr>
              <a:t> </a:t>
            </a:r>
          </a:p>
          <a:p>
            <a:pPr marL="342900" indent="-342900">
              <a:spcBef>
                <a:spcPct val="20000"/>
              </a:spcBef>
            </a:pPr>
            <a:r>
              <a:rPr lang="en-US" altLang="zh-CN" i="1">
                <a:solidFill>
                  <a:srgbClr val="0000FF"/>
                </a:solidFill>
                <a:effectLst>
                  <a:outerShdw blurRad="38100" dist="38100" dir="2700000" algn="tl">
                    <a:srgbClr val="DDDDDD"/>
                  </a:outerShdw>
                </a:effectLst>
                <a:latin typeface="Times New Roman" charset="0"/>
              </a:rPr>
              <a:t>p</a:t>
            </a:r>
            <a:r>
              <a:rPr lang="en-US" altLang="zh-CN" baseline="-25000">
                <a:solidFill>
                  <a:srgbClr val="0000FF"/>
                </a:solidFill>
                <a:effectLst>
                  <a:outerShdw blurRad="38100" dist="38100" dir="2700000" algn="tl">
                    <a:srgbClr val="DDDDDD"/>
                  </a:outerShdw>
                </a:effectLst>
                <a:latin typeface="Times New Roman" charset="0"/>
              </a:rPr>
              <a:t>1</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p</a:t>
            </a:r>
            <a:r>
              <a:rPr lang="en-US" altLang="zh-CN" i="1" baseline="-25000">
                <a:solidFill>
                  <a:srgbClr val="0000FF"/>
                </a:solidFill>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的指数型母函数为</a:t>
            </a:r>
            <a:r>
              <a:rPr lang="en-US" altLang="zh-CN">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4073476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strips(downRight)">
                                      <p:cBhvr>
                                        <p:cTn id="7" dur="500"/>
                                        <p:tgtEl>
                                          <p:spTgt spid="307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Effect transition="in" filter="strips(downRight)">
                                      <p:cBhvr>
                                        <p:cTn id="12" dur="500"/>
                                        <p:tgtEl>
                                          <p:spTgt spid="307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7203">
                                            <p:txEl>
                                              <p:pRg st="2" end="2"/>
                                            </p:txEl>
                                          </p:spTgt>
                                        </p:tgtEl>
                                        <p:attrNameLst>
                                          <p:attrName>style.visibility</p:attrName>
                                        </p:attrNameLst>
                                      </p:cBhvr>
                                      <p:to>
                                        <p:strVal val="visible"/>
                                      </p:to>
                                    </p:set>
                                    <p:animEffect transition="in" filter="strips(downRight)">
                                      <p:cBhvr>
                                        <p:cTn id="17" dur="500"/>
                                        <p:tgtEl>
                                          <p:spTgt spid="307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07204"/>
                                        </p:tgtEl>
                                        <p:attrNameLst>
                                          <p:attrName>style.visibility</p:attrName>
                                        </p:attrNameLst>
                                      </p:cBhvr>
                                      <p:to>
                                        <p:strVal val="visible"/>
                                      </p:to>
                                    </p:set>
                                    <p:anim calcmode="lin" valueType="num">
                                      <p:cBhvr>
                                        <p:cTn id="22" dur="1000" fill="hold"/>
                                        <p:tgtEl>
                                          <p:spTgt spid="307204"/>
                                        </p:tgtEl>
                                        <p:attrNameLst>
                                          <p:attrName>ppt_w</p:attrName>
                                        </p:attrNameLst>
                                      </p:cBhvr>
                                      <p:tavLst>
                                        <p:tav tm="0">
                                          <p:val>
                                            <p:strVal val="#ppt_w*0.70"/>
                                          </p:val>
                                        </p:tav>
                                        <p:tav tm="100000">
                                          <p:val>
                                            <p:strVal val="#ppt_w"/>
                                          </p:val>
                                        </p:tav>
                                      </p:tavLst>
                                    </p:anim>
                                    <p:anim calcmode="lin" valueType="num">
                                      <p:cBhvr>
                                        <p:cTn id="23" dur="1000" fill="hold"/>
                                        <p:tgtEl>
                                          <p:spTgt spid="307204"/>
                                        </p:tgtEl>
                                        <p:attrNameLst>
                                          <p:attrName>ppt_h</p:attrName>
                                        </p:attrNameLst>
                                      </p:cBhvr>
                                      <p:tavLst>
                                        <p:tav tm="0">
                                          <p:val>
                                            <p:strVal val="#ppt_h"/>
                                          </p:val>
                                        </p:tav>
                                        <p:tav tm="100000">
                                          <p:val>
                                            <p:strVal val="#ppt_h"/>
                                          </p:val>
                                        </p:tav>
                                      </p:tavLst>
                                    </p:anim>
                                    <p:animEffect transition="in" filter="fade">
                                      <p:cBhvr>
                                        <p:cTn id="24" dur="1000"/>
                                        <p:tgtEl>
                                          <p:spTgt spid="3072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7206"/>
                                        </p:tgtEl>
                                        <p:attrNameLst>
                                          <p:attrName>style.visibility</p:attrName>
                                        </p:attrNameLst>
                                      </p:cBhvr>
                                      <p:to>
                                        <p:strVal val="visible"/>
                                      </p:to>
                                    </p:set>
                                    <p:animEffect transition="in" filter="strips(downRight)">
                                      <p:cBhvr>
                                        <p:cTn id="29" dur="500"/>
                                        <p:tgtEl>
                                          <p:spTgt spid="30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P spid="3072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CDBE4642-07BF-9647-9ABD-0B28AEBCD3FC}" type="slidenum">
              <a:rPr lang="en-US" altLang="zh-CN"/>
              <a:pPr/>
              <a:t>24</a:t>
            </a:fld>
            <a:endParaRPr lang="en-US" altLang="zh-CN"/>
          </a:p>
        </p:txBody>
      </p:sp>
      <p:graphicFrame>
        <p:nvGraphicFramePr>
          <p:cNvPr id="308228" name="Object 4"/>
          <p:cNvGraphicFramePr>
            <a:graphicFrameLocks noGrp="1" noChangeAspect="1"/>
          </p:cNvGraphicFramePr>
          <p:nvPr>
            <p:ph idx="1"/>
          </p:nvPr>
        </p:nvGraphicFramePr>
        <p:xfrm>
          <a:off x="468313" y="260350"/>
          <a:ext cx="5545137" cy="3670300"/>
        </p:xfrm>
        <a:graphic>
          <a:graphicData uri="http://schemas.openxmlformats.org/presentationml/2006/ole">
            <mc:AlternateContent xmlns:mc="http://schemas.openxmlformats.org/markup-compatibility/2006">
              <mc:Choice xmlns:v="urn:schemas-microsoft-com:vml" Requires="v">
                <p:oleObj spid="_x0000_s343090" name="公式" r:id="rId3" imgW="2108160" imgH="1396800" progId="Equation.3">
                  <p:embed/>
                </p:oleObj>
              </mc:Choice>
              <mc:Fallback>
                <p:oleObj name="公式" r:id="rId3" imgW="2108160" imgH="139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350"/>
                        <a:ext cx="5545137" cy="367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308231" name="Text Box 7"/>
          <p:cNvSpPr txBox="1">
            <a:spLocks noChangeArrowheads="1"/>
          </p:cNvSpPr>
          <p:nvPr/>
        </p:nvSpPr>
        <p:spPr bwMode="auto">
          <a:xfrm>
            <a:off x="684213" y="4005263"/>
            <a:ext cx="8031162" cy="20256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5000"/>
              </a:lnSpc>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试给出这个指数型母函数的组合意义</a:t>
            </a:r>
            <a:r>
              <a:rPr lang="en-US" altLang="zh-CN">
                <a:effectLst>
                  <a:outerShdw blurRad="38100" dist="38100" dir="2700000" algn="tl">
                    <a:srgbClr val="DDDDDD"/>
                  </a:outerShdw>
                </a:effectLst>
                <a:latin typeface="Times New Roman" charset="0"/>
              </a:rPr>
              <a:t>.</a:t>
            </a:r>
          </a:p>
          <a:p>
            <a:pPr>
              <a:lnSpc>
                <a:spcPct val="115000"/>
              </a:lnSpc>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比如</a:t>
            </a:r>
            <a:r>
              <a:rPr lang="en-US" altLang="zh-CN" i="1">
                <a:solidFill>
                  <a:srgbClr val="0000FF"/>
                </a:solidFill>
                <a:effectLst>
                  <a:outerShdw blurRad="38100" dist="38100" dir="2700000" algn="tl">
                    <a:srgbClr val="DDDDDD"/>
                  </a:outerShdw>
                </a:effectLst>
                <a:latin typeface="Times New Roman" charset="0"/>
              </a:rPr>
              <a:t>x</a:t>
            </a:r>
            <a:r>
              <a:rPr lang="en-US" altLang="zh-CN" i="1" baseline="30000">
                <a:solidFill>
                  <a:srgbClr val="0000FF"/>
                </a:solidFill>
                <a:effectLst>
                  <a:outerShdw blurRad="38100" dist="38100" dir="2700000" algn="tl">
                    <a:srgbClr val="DDDDDD"/>
                  </a:outerShdw>
                </a:effectLst>
                <a:latin typeface="Times New Roman" charset="0"/>
              </a:rPr>
              <a:t>k</a:t>
            </a:r>
            <a:r>
              <a:rPr lang="en-US" altLang="zh-CN">
                <a:solidFill>
                  <a:srgbClr val="0000FF"/>
                </a:solidFill>
                <a:effectLst>
                  <a:outerShdw blurRad="38100" dist="38100" dir="2700000" algn="tl">
                    <a:srgbClr val="DDDDDD"/>
                  </a:outerShdw>
                </a:effectLst>
                <a:latin typeface="Times New Roman" charset="0"/>
              </a:rPr>
              <a:t>/</a:t>
            </a:r>
            <a:r>
              <a:rPr lang="en-US" altLang="zh-CN" i="1">
                <a:solidFill>
                  <a:srgbClr val="0000FF"/>
                </a:solidFill>
                <a:effectLst>
                  <a:outerShdw blurRad="38100" dist="38100" dir="2700000" algn="tl">
                    <a:srgbClr val="DDDDDD"/>
                  </a:outerShdw>
                </a:effectLst>
                <a:latin typeface="Times New Roman" charset="0"/>
              </a:rPr>
              <a:t>k</a:t>
            </a:r>
            <a:r>
              <a:rPr lang="en-US" altLang="zh-CN">
                <a:solidFill>
                  <a:srgbClr val="0000FF"/>
                </a:solidFill>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项的组合含义是什么</a:t>
            </a:r>
            <a:r>
              <a:rPr lang="en-US" altLang="zh-CN">
                <a:effectLst>
                  <a:outerShdw blurRad="38100" dist="38100" dir="2700000" algn="tl">
                    <a:srgbClr val="DDDDDD"/>
                  </a:outerShdw>
                </a:effectLst>
                <a:latin typeface="Times New Roman" charset="0"/>
              </a:rPr>
              <a:t>?</a:t>
            </a:r>
          </a:p>
          <a:p>
            <a:pPr>
              <a:lnSpc>
                <a:spcPct val="115000"/>
              </a:lnSpc>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试给出</a:t>
            </a:r>
            <a:r>
              <a:rPr lang="en-US" altLang="zh-CN" i="1">
                <a:solidFill>
                  <a:srgbClr val="0000FF"/>
                </a:solidFill>
                <a:effectLst>
                  <a:outerShdw blurRad="38100" dist="38100" dir="2700000" algn="tl">
                    <a:srgbClr val="DDDDDD"/>
                  </a:outerShdw>
                </a:effectLst>
                <a:latin typeface="Times New Roman" charset="0"/>
              </a:rPr>
              <a:t>p</a:t>
            </a:r>
            <a:r>
              <a:rPr lang="en-US" altLang="zh-CN" i="1" baseline="-25000">
                <a:solidFill>
                  <a:srgbClr val="0000FF"/>
                </a:solidFill>
                <a:effectLst>
                  <a:outerShdw blurRad="38100" dist="38100" dir="2700000" algn="tl">
                    <a:srgbClr val="DDDDDD"/>
                  </a:outerShdw>
                </a:effectLst>
                <a:latin typeface="Times New Roman" charset="0"/>
              </a:rPr>
              <a:t>r</a:t>
            </a:r>
            <a:r>
              <a:rPr lang="zh-CN" altLang="en-US">
                <a:effectLst>
                  <a:outerShdw blurRad="38100" dist="38100" dir="2700000" algn="tl">
                    <a:srgbClr val="DDDDDD"/>
                  </a:outerShdw>
                </a:effectLst>
                <a:latin typeface="Times New Roman" charset="0"/>
              </a:rPr>
              <a:t>的精确表达式</a:t>
            </a:r>
            <a:r>
              <a:rPr lang="en-US" altLang="zh-CN">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42804541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8228"/>
                                        </p:tgtEl>
                                        <p:attrNameLst>
                                          <p:attrName>style.visibility</p:attrName>
                                        </p:attrNameLst>
                                      </p:cBhvr>
                                      <p:to>
                                        <p:strVal val="visible"/>
                                      </p:to>
                                    </p:set>
                                    <p:anim calcmode="lin" valueType="num">
                                      <p:cBhvr>
                                        <p:cTn id="7" dur="1000" fill="hold"/>
                                        <p:tgtEl>
                                          <p:spTgt spid="308228"/>
                                        </p:tgtEl>
                                        <p:attrNameLst>
                                          <p:attrName>ppt_w</p:attrName>
                                        </p:attrNameLst>
                                      </p:cBhvr>
                                      <p:tavLst>
                                        <p:tav tm="0">
                                          <p:val>
                                            <p:strVal val="#ppt_w*0.70"/>
                                          </p:val>
                                        </p:tav>
                                        <p:tav tm="100000">
                                          <p:val>
                                            <p:strVal val="#ppt_w"/>
                                          </p:val>
                                        </p:tav>
                                      </p:tavLst>
                                    </p:anim>
                                    <p:anim calcmode="lin" valueType="num">
                                      <p:cBhvr>
                                        <p:cTn id="8" dur="1000" fill="hold"/>
                                        <p:tgtEl>
                                          <p:spTgt spid="308228"/>
                                        </p:tgtEl>
                                        <p:attrNameLst>
                                          <p:attrName>ppt_h</p:attrName>
                                        </p:attrNameLst>
                                      </p:cBhvr>
                                      <p:tavLst>
                                        <p:tav tm="0">
                                          <p:val>
                                            <p:strVal val="#ppt_h"/>
                                          </p:val>
                                        </p:tav>
                                        <p:tav tm="100000">
                                          <p:val>
                                            <p:strVal val="#ppt_h"/>
                                          </p:val>
                                        </p:tav>
                                      </p:tavLst>
                                    </p:anim>
                                    <p:animEffect transition="in" filter="fade">
                                      <p:cBhvr>
                                        <p:cTn id="9" dur="1000"/>
                                        <p:tgtEl>
                                          <p:spTgt spid="30822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308231">
                                            <p:bg/>
                                          </p:spTgt>
                                        </p:tgtEl>
                                        <p:attrNameLst>
                                          <p:attrName>style.visibility</p:attrName>
                                        </p:attrNameLst>
                                      </p:cBhvr>
                                      <p:to>
                                        <p:strVal val="visible"/>
                                      </p:to>
                                    </p:set>
                                    <p:animEffect transition="in" filter="strips(downRight)">
                                      <p:cBhvr>
                                        <p:cTn id="14" dur="500"/>
                                        <p:tgtEl>
                                          <p:spTgt spid="308231">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308231">
                                            <p:txEl>
                                              <p:pRg st="0" end="0"/>
                                            </p:txEl>
                                          </p:spTgt>
                                        </p:tgtEl>
                                        <p:attrNameLst>
                                          <p:attrName>style.visibility</p:attrName>
                                        </p:attrNameLst>
                                      </p:cBhvr>
                                      <p:to>
                                        <p:strVal val="visible"/>
                                      </p:to>
                                    </p:set>
                                    <p:animEffect transition="in" filter="strips(downRight)">
                                      <p:cBhvr>
                                        <p:cTn id="19" dur="500"/>
                                        <p:tgtEl>
                                          <p:spTgt spid="308231">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08231">
                                            <p:txEl>
                                              <p:pRg st="1" end="1"/>
                                            </p:txEl>
                                          </p:spTgt>
                                        </p:tgtEl>
                                        <p:attrNameLst>
                                          <p:attrName>style.visibility</p:attrName>
                                        </p:attrNameLst>
                                      </p:cBhvr>
                                      <p:to>
                                        <p:strVal val="visible"/>
                                      </p:to>
                                    </p:set>
                                    <p:animEffect transition="in" filter="strips(downRight)">
                                      <p:cBhvr>
                                        <p:cTn id="24" dur="500"/>
                                        <p:tgtEl>
                                          <p:spTgt spid="308231">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08231">
                                            <p:txEl>
                                              <p:pRg st="2" end="2"/>
                                            </p:txEl>
                                          </p:spTgt>
                                        </p:tgtEl>
                                        <p:attrNameLst>
                                          <p:attrName>style.visibility</p:attrName>
                                        </p:attrNameLst>
                                      </p:cBhvr>
                                      <p:to>
                                        <p:strVal val="visible"/>
                                      </p:to>
                                    </p:set>
                                    <p:animEffect transition="in" filter="strips(downRight)">
                                      <p:cBhvr>
                                        <p:cTn id="29" dur="500"/>
                                        <p:tgtEl>
                                          <p:spTgt spid="3082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E5C9FDD2-FCB6-0E46-9BE6-F61B46314221}" type="slidenum">
              <a:rPr lang="en-US" altLang="zh-CN"/>
              <a:pPr/>
              <a:t>25</a:t>
            </a:fld>
            <a:endParaRPr lang="en-US" altLang="zh-CN"/>
          </a:p>
        </p:txBody>
      </p:sp>
      <p:sp>
        <p:nvSpPr>
          <p:cNvPr id="310275" name="Rectangle 3"/>
          <p:cNvSpPr>
            <a:spLocks noGrp="1" noChangeArrowheads="1"/>
          </p:cNvSpPr>
          <p:nvPr>
            <p:ph type="body" idx="1"/>
          </p:nvPr>
        </p:nvSpPr>
        <p:spPr>
          <a:xfrm>
            <a:off x="468313" y="404813"/>
            <a:ext cx="8229600" cy="2447925"/>
          </a:xfrm>
        </p:spPr>
        <p:txBody>
          <a:bodyPr/>
          <a:lstStyle/>
          <a:p>
            <a:pPr>
              <a:buFontTx/>
              <a:buNone/>
            </a:pPr>
            <a:r>
              <a:rPr lang="zh-CN" altLang="en-US" sz="3600" b="1" dirty="0" smtClean="0">
                <a:solidFill>
                  <a:srgbClr val="FF0000"/>
                </a:solidFill>
                <a:effectLst>
                  <a:outerShdw blurRad="38100" dist="38100" dir="2700000" algn="tl">
                    <a:srgbClr val="DDDDDD"/>
                  </a:outerShdw>
                </a:effectLst>
                <a:latin typeface="Times New Roman" charset="0"/>
              </a:rPr>
              <a:t>例</a:t>
            </a:r>
            <a:r>
              <a:rPr lang="en-US" altLang="zh-CN" sz="3600" b="1" dirty="0" smtClean="0">
                <a:solidFill>
                  <a:srgbClr val="FF0000"/>
                </a:solidFill>
                <a:effectLst>
                  <a:outerShdw blurRad="38100" dist="38100" dir="2700000" algn="tl">
                    <a:srgbClr val="DDDDDD"/>
                  </a:outerShdw>
                </a:effectLst>
                <a:latin typeface="Times New Roman" charset="0"/>
              </a:rPr>
              <a:t>1</a:t>
            </a:r>
            <a:r>
              <a:rPr lang="en-US" altLang="zh-CN" sz="3600" b="1" dirty="0" smtClean="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若有</a:t>
            </a:r>
            <a:r>
              <a:rPr lang="en-US" altLang="zh-CN" sz="3600" b="1" dirty="0">
                <a:solidFill>
                  <a:srgbClr val="0000FF"/>
                </a:solidFill>
                <a:effectLst>
                  <a:outerShdw blurRad="38100" dist="38100" dir="2700000" algn="tl">
                    <a:srgbClr val="DDDDDD"/>
                  </a:outerShdw>
                </a:effectLst>
                <a:latin typeface="Times New Roman" charset="0"/>
              </a:rPr>
              <a:t>8</a:t>
            </a:r>
            <a:r>
              <a:rPr lang="zh-CN" altLang="en-US" sz="3600" b="1" dirty="0">
                <a:effectLst>
                  <a:outerShdw blurRad="38100" dist="38100" dir="2700000" algn="tl">
                    <a:srgbClr val="DDDDDD"/>
                  </a:outerShdw>
                </a:effectLst>
                <a:latin typeface="Times New Roman" charset="0"/>
              </a:rPr>
              <a:t>个元素</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其中设</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重复</a:t>
            </a:r>
            <a:r>
              <a:rPr lang="en-US" altLang="zh-CN" sz="3600" b="1" dirty="0">
                <a:solidFill>
                  <a:srgbClr val="0000FF"/>
                </a:solidFill>
                <a:effectLst>
                  <a:outerShdw blurRad="38100" dist="38100" dir="2700000" algn="tl">
                    <a:srgbClr val="DDDDDD"/>
                  </a:outerShdw>
                </a:effectLst>
                <a:latin typeface="Times New Roman" charset="0"/>
              </a:rPr>
              <a:t>3</a:t>
            </a:r>
            <a:r>
              <a:rPr lang="zh-CN" altLang="en-US" sz="3600" b="1" dirty="0">
                <a:effectLst>
                  <a:outerShdw blurRad="38100" dist="38100" dir="2700000" algn="tl">
                    <a:srgbClr val="DDDDDD"/>
                  </a:outerShdw>
                </a:effectLst>
                <a:latin typeface="Times New Roman" charset="0"/>
              </a:rPr>
              <a:t>次，</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重复</a:t>
            </a:r>
            <a:r>
              <a:rPr lang="en-US" altLang="zh-CN" sz="3600" b="1" dirty="0">
                <a:solidFill>
                  <a:srgbClr val="0000FF"/>
                </a:solidFill>
                <a:effectLst>
                  <a:outerShdw blurRad="38100" dist="38100" dir="2700000" algn="tl">
                    <a:srgbClr val="DDDDDD"/>
                  </a:outerShdw>
                </a:effectLst>
                <a:latin typeface="Times New Roman" charset="0"/>
              </a:rPr>
              <a:t>2</a:t>
            </a:r>
            <a:r>
              <a:rPr lang="zh-CN" altLang="en-US" sz="3600" b="1" dirty="0">
                <a:effectLst>
                  <a:outerShdw blurRad="38100" dist="38100" dir="2700000" algn="tl">
                    <a:srgbClr val="DDDDDD"/>
                  </a:outerShdw>
                </a:effectLst>
                <a:latin typeface="Times New Roman" charset="0"/>
              </a:rPr>
              <a:t>次</a:t>
            </a: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3</a:t>
            </a:r>
            <a:r>
              <a:rPr lang="zh-CN" altLang="en-US" sz="3600" b="1" dirty="0">
                <a:effectLst>
                  <a:outerShdw blurRad="38100" dist="38100" dir="2700000" algn="tl">
                    <a:srgbClr val="DDDDDD"/>
                  </a:outerShdw>
                </a:effectLst>
                <a:latin typeface="Times New Roman" charset="0"/>
              </a:rPr>
              <a:t>重复</a:t>
            </a:r>
            <a:r>
              <a:rPr lang="en-US" altLang="zh-CN" sz="3600" b="1" dirty="0">
                <a:solidFill>
                  <a:srgbClr val="0000FF"/>
                </a:solidFill>
                <a:effectLst>
                  <a:outerShdw blurRad="38100" dist="38100" dir="2700000" algn="tl">
                    <a:srgbClr val="DDDDDD"/>
                  </a:outerShdw>
                </a:effectLst>
                <a:latin typeface="Times New Roman" charset="0"/>
              </a:rPr>
              <a:t>3</a:t>
            </a:r>
            <a:r>
              <a:rPr lang="zh-CN" altLang="en-US" sz="3600" b="1" dirty="0">
                <a:effectLst>
                  <a:outerShdw blurRad="38100" dist="38100" dir="2700000" algn="tl">
                    <a:srgbClr val="DDDDDD"/>
                  </a:outerShdw>
                </a:effectLst>
                <a:latin typeface="Times New Roman" charset="0"/>
              </a:rPr>
              <a:t>次</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从中取</a:t>
            </a:r>
            <a:r>
              <a:rPr lang="en-US" altLang="zh-CN" sz="3600" b="1" i="1" dirty="0">
                <a:solidFill>
                  <a:srgbClr val="0000FF"/>
                </a:solidFill>
                <a:effectLst>
                  <a:outerShdw blurRad="38100" dist="38100" dir="2700000" algn="tl">
                    <a:srgbClr val="DDDDDD"/>
                  </a:outerShdw>
                </a:effectLst>
                <a:latin typeface="Times New Roman" charset="0"/>
              </a:rPr>
              <a:t>r</a:t>
            </a:r>
            <a:r>
              <a:rPr lang="zh-CN" altLang="en-US" sz="3600" b="1" dirty="0">
                <a:effectLst>
                  <a:outerShdw blurRad="38100" dist="38100" dir="2700000" algn="tl">
                    <a:srgbClr val="DDDDDD"/>
                  </a:outerShdw>
                </a:effectLst>
                <a:latin typeface="Times New Roman" charset="0"/>
              </a:rPr>
              <a:t>个元素的排列数</a:t>
            </a:r>
            <a:r>
              <a:rPr lang="en-US" altLang="zh-CN" sz="3600" b="1" dirty="0" err="1">
                <a:solidFill>
                  <a:srgbClr val="0000FF"/>
                </a:solidFill>
                <a:effectLst>
                  <a:outerShdw blurRad="38100" dist="38100" dir="2700000" algn="tl">
                    <a:srgbClr val="DDDDDD"/>
                  </a:outerShdw>
                </a:effectLst>
                <a:latin typeface="Times New Roman" charset="0"/>
              </a:rPr>
              <a:t>p</a:t>
            </a:r>
            <a:r>
              <a:rPr lang="en-US" altLang="zh-CN" sz="3600" b="1" i="1" baseline="-25000" dirty="0" err="1">
                <a:solidFill>
                  <a:srgbClr val="0000FF"/>
                </a:solidFill>
                <a:effectLst>
                  <a:outerShdw blurRad="38100" dist="38100" dir="2700000" algn="tl">
                    <a:srgbClr val="DDDDDD"/>
                  </a:outerShdw>
                </a:effectLst>
                <a:latin typeface="Times New Roman" charset="0"/>
              </a:rPr>
              <a:t>r</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则序列</a:t>
            </a:r>
            <a:r>
              <a:rPr lang="en-US" altLang="zh-CN" sz="3600" b="1" dirty="0">
                <a:solidFill>
                  <a:srgbClr val="0000FF"/>
                </a:solidFill>
                <a:effectLst>
                  <a:outerShdw blurRad="38100" dist="38100" dir="2700000" algn="tl">
                    <a:srgbClr val="DDDDDD"/>
                  </a:outerShdw>
                </a:effectLst>
                <a:latin typeface="Times New Roman" charset="0"/>
              </a:rPr>
              <a:t>p</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p</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 p</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a:solidFill>
                  <a:srgbClr val="0000FF"/>
                </a:solidFill>
                <a:effectLst>
                  <a:outerShdw blurRad="38100" dist="38100" dir="2700000" algn="tl">
                    <a:srgbClr val="DDDDDD"/>
                  </a:outerShdw>
                </a:effectLst>
                <a:latin typeface="Times New Roman" charset="0"/>
              </a:rPr>
              <a:t>,…,p</a:t>
            </a:r>
            <a:r>
              <a:rPr lang="en-US" altLang="zh-CN" sz="3600" b="1" baseline="-25000" dirty="0">
                <a:solidFill>
                  <a:srgbClr val="0000FF"/>
                </a:solidFill>
                <a:effectLst>
                  <a:outerShdw blurRad="38100" dist="38100" dir="2700000" algn="tl">
                    <a:srgbClr val="DDDDDD"/>
                  </a:outerShdw>
                </a:effectLst>
                <a:latin typeface="Times New Roman" charset="0"/>
              </a:rPr>
              <a:t>8</a:t>
            </a:r>
            <a:r>
              <a:rPr lang="zh-CN" altLang="en-US" sz="3600" b="1" dirty="0">
                <a:effectLst>
                  <a:outerShdw blurRad="38100" dist="38100" dir="2700000" algn="tl">
                    <a:srgbClr val="DDDDDD"/>
                  </a:outerShdw>
                </a:effectLst>
                <a:latin typeface="Times New Roman" charset="0"/>
              </a:rPr>
              <a:t>的指数型母函数为</a:t>
            </a:r>
            <a:r>
              <a:rPr lang="en-US" altLang="zh-CN" sz="3600" b="1" dirty="0">
                <a:effectLst>
                  <a:outerShdw blurRad="38100" dist="38100" dir="2700000" algn="tl">
                    <a:srgbClr val="DDDDDD"/>
                  </a:outerShdw>
                </a:effectLst>
                <a:latin typeface="Times New Roman" charset="0"/>
              </a:rPr>
              <a:t>:</a:t>
            </a:r>
          </a:p>
        </p:txBody>
      </p:sp>
      <p:sp>
        <p:nvSpPr>
          <p:cNvPr id="310277"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310276" name="Object 4"/>
          <p:cNvGraphicFramePr>
            <a:graphicFrameLocks noChangeAspect="1"/>
          </p:cNvGraphicFramePr>
          <p:nvPr/>
        </p:nvGraphicFramePr>
        <p:xfrm>
          <a:off x="468313" y="2565400"/>
          <a:ext cx="8353425" cy="2949575"/>
        </p:xfrm>
        <a:graphic>
          <a:graphicData uri="http://schemas.openxmlformats.org/presentationml/2006/ole">
            <mc:AlternateContent xmlns:mc="http://schemas.openxmlformats.org/markup-compatibility/2006">
              <mc:Choice xmlns:v="urn:schemas-microsoft-com:vml" Requires="v">
                <p:oleObj spid="_x0000_s344114" name="公式" r:id="rId3" imgW="3517560" imgH="1244520" progId="Equation.3">
                  <p:embed/>
                </p:oleObj>
              </mc:Choice>
              <mc:Fallback>
                <p:oleObj name="公式" r:id="rId3" imgW="3517560" imgH="1244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65400"/>
                        <a:ext cx="8353425" cy="294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78" name="Text Box 6"/>
          <p:cNvSpPr txBox="1">
            <a:spLocks noChangeArrowheads="1"/>
          </p:cNvSpPr>
          <p:nvPr/>
        </p:nvSpPr>
        <p:spPr bwMode="auto">
          <a:xfrm>
            <a:off x="735013" y="5740400"/>
            <a:ext cx="7907333" cy="64633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dirty="0">
                <a:effectLst>
                  <a:outerShdw blurRad="38100" dist="38100" dir="2700000" algn="tl">
                    <a:srgbClr val="DDDDDD"/>
                  </a:outerShdw>
                </a:effectLst>
                <a:latin typeface="Times New Roman" charset="0"/>
              </a:rPr>
              <a:t>如何得出</a:t>
            </a:r>
            <a:r>
              <a:rPr lang="en-US" altLang="zh-CN" dirty="0" err="1">
                <a:solidFill>
                  <a:srgbClr val="0000FF"/>
                </a:solidFill>
                <a:effectLst>
                  <a:outerShdw blurRad="38100" dist="38100" dir="2700000" algn="tl">
                    <a:srgbClr val="DDDDDD"/>
                  </a:outerShdw>
                </a:effectLst>
                <a:latin typeface="Times New Roman" charset="0"/>
              </a:rPr>
              <a:t>p</a:t>
            </a:r>
            <a:r>
              <a:rPr lang="en-US" altLang="zh-CN" baseline="-25000" dirty="0" err="1">
                <a:solidFill>
                  <a:srgbClr val="0000FF"/>
                </a:solidFill>
                <a:effectLst>
                  <a:outerShdw blurRad="38100" dist="38100" dir="2700000" algn="tl">
                    <a:srgbClr val="DDDDDD"/>
                  </a:outerShdw>
                </a:effectLst>
                <a:latin typeface="Times New Roman" charset="0"/>
              </a:rPr>
              <a:t>r</a:t>
            </a:r>
            <a:r>
              <a:rPr lang="en-US" altLang="zh-CN" dirty="0">
                <a:effectLst>
                  <a:outerShdw blurRad="38100" dist="38100" dir="2700000" algn="tl">
                    <a:srgbClr val="DDDDDD"/>
                  </a:outerShdw>
                </a:effectLst>
                <a:latin typeface="Times New Roman" charset="0"/>
              </a:rPr>
              <a:t>?  </a:t>
            </a:r>
            <a:r>
              <a:rPr lang="zh-CN" altLang="en-US" dirty="0">
                <a:effectLst>
                  <a:outerShdw blurRad="38100" dist="38100" dir="2700000" algn="tl">
                    <a:srgbClr val="DDDDDD"/>
                  </a:outerShdw>
                </a:effectLst>
                <a:latin typeface="Times New Roman" charset="0"/>
              </a:rPr>
              <a:t>例如：</a:t>
            </a:r>
            <a:r>
              <a:rPr lang="en-US" altLang="zh-CN" dirty="0">
                <a:solidFill>
                  <a:srgbClr val="0000FF"/>
                </a:solidFill>
                <a:effectLst>
                  <a:outerShdw blurRad="38100" dist="38100" dir="2700000" algn="tl">
                    <a:srgbClr val="DDDDDD"/>
                  </a:outerShdw>
                </a:effectLst>
                <a:latin typeface="Times New Roman" charset="0"/>
              </a:rPr>
              <a:t>p</a:t>
            </a:r>
            <a:r>
              <a:rPr lang="en-US" altLang="zh-CN" baseline="-25000" dirty="0">
                <a:solidFill>
                  <a:srgbClr val="0000FF"/>
                </a:solidFill>
                <a:effectLst>
                  <a:outerShdw blurRad="38100" dist="38100" dir="2700000" algn="tl">
                    <a:srgbClr val="DDDDDD"/>
                  </a:outerShdw>
                </a:effectLst>
                <a:latin typeface="Times New Roman" charset="0"/>
              </a:rPr>
              <a:t>4</a:t>
            </a:r>
            <a:r>
              <a:rPr lang="en-US" altLang="zh-CN" dirty="0">
                <a:solidFill>
                  <a:srgbClr val="0000FF"/>
                </a:solidFill>
                <a:effectLst>
                  <a:outerShdw blurRad="38100" dist="38100" dir="2700000" algn="tl">
                    <a:srgbClr val="DDDDDD"/>
                  </a:outerShdw>
                </a:effectLst>
                <a:latin typeface="Times New Roman" charset="0"/>
              </a:rPr>
              <a:t>=4! </a:t>
            </a:r>
            <a:r>
              <a:rPr lang="en-US" altLang="zh-CN" dirty="0">
                <a:solidFill>
                  <a:schemeClr val="accent2"/>
                </a:solidFill>
              </a:rPr>
              <a:t>×</a:t>
            </a:r>
            <a:r>
              <a:rPr lang="en-US" altLang="zh-CN" dirty="0" smtClean="0">
                <a:solidFill>
                  <a:srgbClr val="0000FF"/>
                </a:solidFill>
                <a:effectLst>
                  <a:outerShdw blurRad="38100" dist="38100" dir="2700000" algn="tl">
                    <a:srgbClr val="DDDDDD"/>
                  </a:outerShdw>
                </a:effectLst>
                <a:latin typeface="Times New Roman" charset="0"/>
              </a:rPr>
              <a:t>(</a:t>
            </a:r>
            <a:r>
              <a:rPr lang="en-US" altLang="zh-CN" dirty="0">
                <a:solidFill>
                  <a:srgbClr val="0000FF"/>
                </a:solidFill>
                <a:effectLst>
                  <a:outerShdw blurRad="38100" dist="38100" dir="2700000" algn="tl">
                    <a:srgbClr val="DDDDDD"/>
                  </a:outerShdw>
                </a:effectLst>
                <a:latin typeface="Times New Roman" charset="0"/>
              </a:rPr>
              <a:t>35/12)=70.</a:t>
            </a:r>
            <a:endParaRPr lang="en-US" altLang="zh-CN" b="0" dirty="0">
              <a:solidFill>
                <a:srgbClr val="0000FF"/>
              </a:solidFill>
              <a:effectLst>
                <a:outerShdw blurRad="38100" dist="38100" dir="2700000" algn="tl">
                  <a:srgbClr val="DDDDDD"/>
                </a:outerShdw>
              </a:effectLst>
              <a:latin typeface="Times New Roman" charset="0"/>
            </a:endParaRPr>
          </a:p>
        </p:txBody>
      </p:sp>
      <p:sp>
        <p:nvSpPr>
          <p:cNvPr id="310279" name="Oval 7"/>
          <p:cNvSpPr>
            <a:spLocks noChangeArrowheads="1"/>
          </p:cNvSpPr>
          <p:nvPr/>
        </p:nvSpPr>
        <p:spPr bwMode="auto">
          <a:xfrm>
            <a:off x="5003800" y="3500438"/>
            <a:ext cx="1081088" cy="108108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zh-CN" altLang="en-US" sz="1800" b="0">
              <a:solidFill>
                <a:srgbClr val="FF0000"/>
              </a:solidFill>
              <a:effectLst>
                <a:outerShdw blurRad="38100" dist="38100" dir="2700000" algn="tl">
                  <a:srgbClr val="DDDDDD"/>
                </a:outerShdw>
              </a:effectLst>
            </a:endParaRPr>
          </a:p>
        </p:txBody>
      </p:sp>
    </p:spTree>
    <p:extLst>
      <p:ext uri="{BB962C8B-B14F-4D97-AF65-F5344CB8AC3E}">
        <p14:creationId xmlns:p14="http://schemas.microsoft.com/office/powerpoint/2010/main" val="1142187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strips(downRigh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0276"/>
                                        </p:tgtEl>
                                        <p:attrNameLst>
                                          <p:attrName>style.visibility</p:attrName>
                                        </p:attrNameLst>
                                      </p:cBhvr>
                                      <p:to>
                                        <p:strVal val="visible"/>
                                      </p:to>
                                    </p:set>
                                    <p:anim calcmode="lin" valueType="num">
                                      <p:cBhvr>
                                        <p:cTn id="12" dur="1000" fill="hold"/>
                                        <p:tgtEl>
                                          <p:spTgt spid="310276"/>
                                        </p:tgtEl>
                                        <p:attrNameLst>
                                          <p:attrName>ppt_w</p:attrName>
                                        </p:attrNameLst>
                                      </p:cBhvr>
                                      <p:tavLst>
                                        <p:tav tm="0">
                                          <p:val>
                                            <p:strVal val="#ppt_w*0.70"/>
                                          </p:val>
                                        </p:tav>
                                        <p:tav tm="100000">
                                          <p:val>
                                            <p:strVal val="#ppt_w"/>
                                          </p:val>
                                        </p:tav>
                                      </p:tavLst>
                                    </p:anim>
                                    <p:anim calcmode="lin" valueType="num">
                                      <p:cBhvr>
                                        <p:cTn id="13" dur="1000" fill="hold"/>
                                        <p:tgtEl>
                                          <p:spTgt spid="310276"/>
                                        </p:tgtEl>
                                        <p:attrNameLst>
                                          <p:attrName>ppt_h</p:attrName>
                                        </p:attrNameLst>
                                      </p:cBhvr>
                                      <p:tavLst>
                                        <p:tav tm="0">
                                          <p:val>
                                            <p:strVal val="#ppt_h"/>
                                          </p:val>
                                        </p:tav>
                                        <p:tav tm="100000">
                                          <p:val>
                                            <p:strVal val="#ppt_h"/>
                                          </p:val>
                                        </p:tav>
                                      </p:tavLst>
                                    </p:anim>
                                    <p:animEffect transition="in" filter="fade">
                                      <p:cBhvr>
                                        <p:cTn id="14" dur="1000"/>
                                        <p:tgtEl>
                                          <p:spTgt spid="3102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10278"/>
                                        </p:tgtEl>
                                        <p:attrNameLst>
                                          <p:attrName>style.visibility</p:attrName>
                                        </p:attrNameLst>
                                      </p:cBhvr>
                                      <p:to>
                                        <p:strVal val="visible"/>
                                      </p:to>
                                    </p:set>
                                    <p:anim calcmode="lin" valueType="num">
                                      <p:cBhvr>
                                        <p:cTn id="19" dur="1000" fill="hold"/>
                                        <p:tgtEl>
                                          <p:spTgt spid="310278"/>
                                        </p:tgtEl>
                                        <p:attrNameLst>
                                          <p:attrName>ppt_w</p:attrName>
                                        </p:attrNameLst>
                                      </p:cBhvr>
                                      <p:tavLst>
                                        <p:tav tm="0">
                                          <p:val>
                                            <p:strVal val="#ppt_w*0.70"/>
                                          </p:val>
                                        </p:tav>
                                        <p:tav tm="100000">
                                          <p:val>
                                            <p:strVal val="#ppt_w"/>
                                          </p:val>
                                        </p:tav>
                                      </p:tavLst>
                                    </p:anim>
                                    <p:anim calcmode="lin" valueType="num">
                                      <p:cBhvr>
                                        <p:cTn id="20" dur="1000" fill="hold"/>
                                        <p:tgtEl>
                                          <p:spTgt spid="310278"/>
                                        </p:tgtEl>
                                        <p:attrNameLst>
                                          <p:attrName>ppt_h</p:attrName>
                                        </p:attrNameLst>
                                      </p:cBhvr>
                                      <p:tavLst>
                                        <p:tav tm="0">
                                          <p:val>
                                            <p:strVal val="#ppt_h"/>
                                          </p:val>
                                        </p:tav>
                                        <p:tav tm="100000">
                                          <p:val>
                                            <p:strVal val="#ppt_h"/>
                                          </p:val>
                                        </p:tav>
                                      </p:tavLst>
                                    </p:anim>
                                    <p:animEffect transition="in" filter="fade">
                                      <p:cBhvr>
                                        <p:cTn id="21" dur="1000"/>
                                        <p:tgtEl>
                                          <p:spTgt spid="3102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10279"/>
                                        </p:tgtEl>
                                        <p:attrNameLst>
                                          <p:attrName>style.visibility</p:attrName>
                                        </p:attrNameLst>
                                      </p:cBhvr>
                                      <p:to>
                                        <p:strVal val="visible"/>
                                      </p:to>
                                    </p:set>
                                    <p:anim calcmode="lin" valueType="num">
                                      <p:cBhvr>
                                        <p:cTn id="26" dur="500" fill="hold"/>
                                        <p:tgtEl>
                                          <p:spTgt spid="310279"/>
                                        </p:tgtEl>
                                        <p:attrNameLst>
                                          <p:attrName>ppt_w</p:attrName>
                                        </p:attrNameLst>
                                      </p:cBhvr>
                                      <p:tavLst>
                                        <p:tav tm="0">
                                          <p:val>
                                            <p:fltVal val="0"/>
                                          </p:val>
                                        </p:tav>
                                        <p:tav tm="100000">
                                          <p:val>
                                            <p:strVal val="#ppt_w"/>
                                          </p:val>
                                        </p:tav>
                                      </p:tavLst>
                                    </p:anim>
                                    <p:anim calcmode="lin" valueType="num">
                                      <p:cBhvr>
                                        <p:cTn id="27" dur="500" fill="hold"/>
                                        <p:tgtEl>
                                          <p:spTgt spid="3102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animBg="1"/>
      <p:bldP spid="31027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670532BD-9D9B-415E-9646-854F48D4288F}" type="slidenum">
              <a:rPr lang="en-US" altLang="zh-CN"/>
              <a:pPr/>
              <a:t>26</a:t>
            </a:fld>
            <a:endParaRPr lang="en-US" altLang="zh-CN"/>
          </a:p>
        </p:txBody>
      </p:sp>
      <p:sp>
        <p:nvSpPr>
          <p:cNvPr id="363522" name="Text Box 2"/>
          <p:cNvSpPr txBox="1">
            <a:spLocks noChangeArrowheads="1"/>
          </p:cNvSpPr>
          <p:nvPr/>
        </p:nvSpPr>
        <p:spPr bwMode="auto">
          <a:xfrm>
            <a:off x="250825" y="542925"/>
            <a:ext cx="87254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smtClean="0">
                <a:solidFill>
                  <a:srgbClr val="FF0000"/>
                </a:solidFill>
                <a:effectLst>
                  <a:outerShdw blurRad="38100" dist="38100" dir="2700000" algn="tl">
                    <a:srgbClr val="C0C0C0"/>
                  </a:outerShdw>
                </a:effectLst>
                <a:latin typeface="Times New Roman" pitchFamily="18" charset="0"/>
              </a:rPr>
              <a:t>例</a:t>
            </a:r>
            <a:r>
              <a:rPr lang="en-US" altLang="zh-CN" sz="3200" dirty="0" smtClean="0">
                <a:solidFill>
                  <a:srgbClr val="FF0000"/>
                </a:solidFill>
                <a:effectLst>
                  <a:outerShdw blurRad="38100" dist="38100" dir="2700000" algn="tl">
                    <a:srgbClr val="C0C0C0"/>
                  </a:outerShdw>
                </a:effectLst>
                <a:latin typeface="Times New Roman" pitchFamily="18" charset="0"/>
              </a:rPr>
              <a:t>2</a:t>
            </a:r>
            <a:r>
              <a:rPr lang="zh-CN" altLang="en-US" sz="3200" dirty="0" smtClean="0">
                <a:solidFill>
                  <a:srgbClr val="FF0000"/>
                </a:solidFill>
                <a:effectLst>
                  <a:outerShdw blurRad="38100" dist="38100" dir="2700000" algn="tl">
                    <a:srgbClr val="C0C0C0"/>
                  </a:outerShdw>
                </a:effectLst>
                <a:latin typeface="Times New Roman" pitchFamily="18" charset="0"/>
              </a:rPr>
              <a:t> </a:t>
            </a:r>
            <a:r>
              <a:rPr lang="zh-CN" altLang="en-US" sz="3200" dirty="0" smtClean="0">
                <a:effectLst/>
                <a:latin typeface="Times New Roman" pitchFamily="18" charset="0"/>
              </a:rPr>
              <a:t>由</a:t>
            </a:r>
            <a:r>
              <a:rPr lang="en-US" altLang="zh-CN" sz="3200" dirty="0">
                <a:solidFill>
                  <a:srgbClr val="0000FF"/>
                </a:solidFill>
                <a:effectLst/>
                <a:latin typeface="Times New Roman" pitchFamily="18" charset="0"/>
              </a:rPr>
              <a:t>1</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2</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3</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4</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5</a:t>
            </a:r>
            <a:r>
              <a:rPr lang="zh-CN" altLang="en-US" sz="3200" dirty="0">
                <a:effectLst/>
                <a:latin typeface="Times New Roman" pitchFamily="18" charset="0"/>
              </a:rPr>
              <a:t>五个数字组成的</a:t>
            </a:r>
            <a:r>
              <a:rPr lang="en-US" altLang="zh-CN" sz="3200" i="1" dirty="0">
                <a:solidFill>
                  <a:srgbClr val="0000FF"/>
                </a:solidFill>
                <a:effectLst/>
                <a:latin typeface="Times New Roman" pitchFamily="18" charset="0"/>
              </a:rPr>
              <a:t>n</a:t>
            </a:r>
            <a:r>
              <a:rPr lang="zh-CN" altLang="en-US" sz="3200" dirty="0">
                <a:effectLst/>
                <a:latin typeface="Times New Roman" pitchFamily="18" charset="0"/>
              </a:rPr>
              <a:t>位数，求</a:t>
            </a:r>
          </a:p>
          <a:p>
            <a:r>
              <a:rPr lang="zh-CN" altLang="en-US" sz="3200" dirty="0">
                <a:effectLst/>
                <a:latin typeface="Times New Roman" pitchFamily="18" charset="0"/>
              </a:rPr>
              <a:t>其中</a:t>
            </a:r>
            <a:r>
              <a:rPr lang="en-US" altLang="zh-CN" sz="3200" dirty="0">
                <a:effectLst/>
                <a:latin typeface="Times New Roman" pitchFamily="18" charset="0"/>
              </a:rPr>
              <a:t>4</a:t>
            </a:r>
            <a:r>
              <a:rPr lang="zh-CN" altLang="en-US" sz="3200" dirty="0">
                <a:effectLst/>
                <a:latin typeface="Times New Roman" pitchFamily="18" charset="0"/>
              </a:rPr>
              <a:t>，</a:t>
            </a:r>
            <a:r>
              <a:rPr lang="en-US" altLang="zh-CN" sz="3200" dirty="0">
                <a:effectLst/>
                <a:latin typeface="Times New Roman" pitchFamily="18" charset="0"/>
              </a:rPr>
              <a:t>5</a:t>
            </a:r>
            <a:r>
              <a:rPr lang="zh-CN" altLang="en-US" sz="3200" dirty="0">
                <a:effectLst/>
                <a:latin typeface="Times New Roman" pitchFamily="18" charset="0"/>
              </a:rPr>
              <a:t>出现偶数次，</a:t>
            </a:r>
            <a:r>
              <a:rPr lang="en-US" altLang="zh-CN" sz="3200" dirty="0">
                <a:effectLst/>
                <a:latin typeface="Times New Roman" pitchFamily="18" charset="0"/>
              </a:rPr>
              <a:t>1</a:t>
            </a:r>
            <a:r>
              <a:rPr lang="zh-CN" altLang="en-US" sz="3200" dirty="0">
                <a:effectLst/>
                <a:latin typeface="Times New Roman" pitchFamily="18" charset="0"/>
              </a:rPr>
              <a:t>，</a:t>
            </a:r>
            <a:r>
              <a:rPr lang="en-US" altLang="zh-CN" sz="3200" dirty="0">
                <a:effectLst/>
                <a:latin typeface="Times New Roman" pitchFamily="18" charset="0"/>
              </a:rPr>
              <a:t>2</a:t>
            </a:r>
            <a:r>
              <a:rPr lang="zh-CN" altLang="en-US" sz="3200" dirty="0">
                <a:effectLst/>
                <a:latin typeface="Times New Roman" pitchFamily="18" charset="0"/>
              </a:rPr>
              <a:t>，</a:t>
            </a:r>
            <a:r>
              <a:rPr lang="en-US" altLang="zh-CN" sz="3200" dirty="0">
                <a:effectLst/>
                <a:latin typeface="Times New Roman" pitchFamily="18" charset="0"/>
              </a:rPr>
              <a:t>3</a:t>
            </a:r>
            <a:r>
              <a:rPr lang="zh-CN" altLang="en-US" sz="3200" dirty="0">
                <a:effectLst/>
                <a:latin typeface="Times New Roman" pitchFamily="18" charset="0"/>
              </a:rPr>
              <a:t>出现次数不限的</a:t>
            </a:r>
          </a:p>
          <a:p>
            <a:r>
              <a:rPr lang="zh-CN" altLang="en-US" sz="3200" dirty="0">
                <a:effectLst/>
                <a:latin typeface="Times New Roman" pitchFamily="18" charset="0"/>
              </a:rPr>
              <a:t>数的个数</a:t>
            </a:r>
            <a:r>
              <a:rPr lang="en-US" altLang="zh-CN" sz="3200" i="1" dirty="0">
                <a:solidFill>
                  <a:srgbClr val="0000FF"/>
                </a:solidFill>
                <a:effectLst/>
                <a:latin typeface="Times New Roman" pitchFamily="18" charset="0"/>
              </a:rPr>
              <a:t>a</a:t>
            </a:r>
            <a:r>
              <a:rPr lang="en-US" altLang="zh-CN" sz="3200" i="1" baseline="-25000" dirty="0">
                <a:solidFill>
                  <a:srgbClr val="0000FF"/>
                </a:solidFill>
                <a:effectLst/>
                <a:latin typeface="Times New Roman" pitchFamily="18" charset="0"/>
              </a:rPr>
              <a:t>n</a:t>
            </a:r>
            <a:r>
              <a:rPr lang="zh-CN" altLang="en-US" sz="3200" dirty="0">
                <a:effectLst/>
                <a:latin typeface="Times New Roman" pitchFamily="18" charset="0"/>
              </a:rPr>
              <a:t>。</a:t>
            </a:r>
          </a:p>
        </p:txBody>
      </p:sp>
      <p:sp>
        <p:nvSpPr>
          <p:cNvPr id="363523" name="Text Box 3"/>
          <p:cNvSpPr txBox="1">
            <a:spLocks noChangeArrowheads="1"/>
          </p:cNvSpPr>
          <p:nvPr/>
        </p:nvSpPr>
        <p:spPr bwMode="auto">
          <a:xfrm>
            <a:off x="447675" y="2054225"/>
            <a:ext cx="4935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effectLst/>
              </a:rPr>
              <a:t>解：</a:t>
            </a:r>
            <a:r>
              <a:rPr lang="en-US" altLang="zh-CN" sz="3200" dirty="0">
                <a:effectLst/>
                <a:latin typeface="Times New Roman" pitchFamily="18" charset="0"/>
              </a:rPr>
              <a:t>{</a:t>
            </a:r>
            <a:r>
              <a:rPr lang="en-US" altLang="zh-CN" sz="3200" i="1" dirty="0">
                <a:effectLst/>
                <a:latin typeface="Times New Roman" pitchFamily="18" charset="0"/>
              </a:rPr>
              <a:t>a</a:t>
            </a:r>
            <a:r>
              <a:rPr lang="en-US" altLang="zh-CN" sz="3200" i="1" baseline="-25000" dirty="0">
                <a:effectLst/>
                <a:latin typeface="Times New Roman" pitchFamily="18" charset="0"/>
              </a:rPr>
              <a:t>n</a:t>
            </a:r>
            <a:r>
              <a:rPr lang="en-US" altLang="zh-CN" sz="3200" dirty="0">
                <a:effectLst/>
                <a:latin typeface="Times New Roman" pitchFamily="18" charset="0"/>
              </a:rPr>
              <a:t>}</a:t>
            </a:r>
            <a:r>
              <a:rPr lang="zh-CN" altLang="en-US" sz="3200" dirty="0">
                <a:effectLst/>
              </a:rPr>
              <a:t>的指数型母函数为</a:t>
            </a:r>
          </a:p>
        </p:txBody>
      </p:sp>
      <p:graphicFrame>
        <p:nvGraphicFramePr>
          <p:cNvPr id="363524" name="Object 4"/>
          <p:cNvGraphicFramePr>
            <a:graphicFrameLocks noChangeAspect="1"/>
          </p:cNvGraphicFramePr>
          <p:nvPr/>
        </p:nvGraphicFramePr>
        <p:xfrm>
          <a:off x="684213" y="2554288"/>
          <a:ext cx="7920037" cy="1314450"/>
        </p:xfrm>
        <a:graphic>
          <a:graphicData uri="http://schemas.openxmlformats.org/presentationml/2006/ole">
            <mc:AlternateContent xmlns:mc="http://schemas.openxmlformats.org/markup-compatibility/2006">
              <mc:Choice xmlns:v="urn:schemas-microsoft-com:vml" Requires="v">
                <p:oleObj spid="_x0000_s376839" name="公式" r:id="rId3" imgW="3060360" imgH="507960" progId="Equation.3">
                  <p:embed/>
                </p:oleObj>
              </mc:Choice>
              <mc:Fallback>
                <p:oleObj name="公式" r:id="rId3" imgW="306036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54288"/>
                        <a:ext cx="792003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5" name="Object 5"/>
          <p:cNvGraphicFramePr>
            <a:graphicFrameLocks noChangeAspect="1"/>
          </p:cNvGraphicFramePr>
          <p:nvPr/>
        </p:nvGraphicFramePr>
        <p:xfrm>
          <a:off x="539750" y="3860800"/>
          <a:ext cx="5329238" cy="1196975"/>
        </p:xfrm>
        <a:graphic>
          <a:graphicData uri="http://schemas.openxmlformats.org/presentationml/2006/ole">
            <mc:AlternateContent xmlns:mc="http://schemas.openxmlformats.org/markup-compatibility/2006">
              <mc:Choice xmlns:v="urn:schemas-microsoft-com:vml" Requires="v">
                <p:oleObj spid="_x0000_s376840" name="公式" r:id="rId5" imgW="2260440" imgH="507960" progId="Equation.3">
                  <p:embed/>
                </p:oleObj>
              </mc:Choice>
              <mc:Fallback>
                <p:oleObj name="公式" r:id="rId5" imgW="226044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860800"/>
                        <a:ext cx="5329238"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6"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76841" name="公式" r:id="rId7" imgW="139680" imgH="101520" progId="Equation.3">
                  <p:embed/>
                </p:oleObj>
              </mc:Choice>
              <mc:Fallback>
                <p:oleObj name="公式" r:id="rId7" imgW="139680" imgH="101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7" name="Object 7"/>
          <p:cNvGraphicFramePr>
            <a:graphicFrameLocks noChangeAspect="1"/>
          </p:cNvGraphicFramePr>
          <p:nvPr/>
        </p:nvGraphicFramePr>
        <p:xfrm>
          <a:off x="755650" y="5157788"/>
          <a:ext cx="4208463" cy="1187450"/>
        </p:xfrm>
        <a:graphic>
          <a:graphicData uri="http://schemas.openxmlformats.org/presentationml/2006/ole">
            <mc:AlternateContent xmlns:mc="http://schemas.openxmlformats.org/markup-compatibility/2006">
              <mc:Choice xmlns:v="urn:schemas-microsoft-com:vml" Requires="v">
                <p:oleObj spid="_x0000_s376842" name="Equation" r:id="rId9" imgW="1574640" imgH="444240" progId="Equation.DSMT4">
                  <p:embed/>
                </p:oleObj>
              </mc:Choice>
              <mc:Fallback>
                <p:oleObj name="Equation" r:id="rId9" imgW="157464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157788"/>
                        <a:ext cx="42084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3528" name="Group 8"/>
          <p:cNvGrpSpPr>
            <a:grpSpLocks/>
          </p:cNvGrpSpPr>
          <p:nvPr/>
        </p:nvGrpSpPr>
        <p:grpSpPr bwMode="auto">
          <a:xfrm>
            <a:off x="5546725" y="4797425"/>
            <a:ext cx="3597275" cy="1368425"/>
            <a:chOff x="3494" y="3022"/>
            <a:chExt cx="2266" cy="862"/>
          </a:xfrm>
        </p:grpSpPr>
        <p:graphicFrame>
          <p:nvGraphicFramePr>
            <p:cNvPr id="363529" name="Object 9"/>
            <p:cNvGraphicFramePr>
              <a:graphicFrameLocks noChangeAspect="1"/>
            </p:cNvGraphicFramePr>
            <p:nvPr/>
          </p:nvGraphicFramePr>
          <p:xfrm>
            <a:off x="3494" y="3022"/>
            <a:ext cx="2266" cy="662"/>
          </p:xfrm>
          <a:graphic>
            <a:graphicData uri="http://schemas.openxmlformats.org/presentationml/2006/ole">
              <mc:AlternateContent xmlns:mc="http://schemas.openxmlformats.org/markup-compatibility/2006">
                <mc:Choice xmlns:v="urn:schemas-microsoft-com:vml" Requires="v">
                  <p:oleObj spid="_x0000_s376843" name="公式" r:id="rId11" imgW="1346040" imgH="393480" progId="Equation.3">
                    <p:embed/>
                  </p:oleObj>
                </mc:Choice>
                <mc:Fallback>
                  <p:oleObj name="公式" r:id="rId11" imgW="13460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4" y="3022"/>
                          <a:ext cx="2266"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30" name="Rectangle 10"/>
            <p:cNvSpPr>
              <a:spLocks noChangeArrowheads="1"/>
            </p:cNvSpPr>
            <p:nvPr/>
          </p:nvSpPr>
          <p:spPr bwMode="auto">
            <a:xfrm>
              <a:off x="3515" y="3022"/>
              <a:ext cx="2245"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618905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35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35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3"/>
          <p:cNvSpPr>
            <a:spLocks noGrp="1"/>
          </p:cNvSpPr>
          <p:nvPr>
            <p:ph type="sldNum" sz="quarter" idx="12"/>
          </p:nvPr>
        </p:nvSpPr>
        <p:spPr/>
        <p:txBody>
          <a:bodyPr/>
          <a:lstStyle/>
          <a:p>
            <a:fld id="{743F25FC-E731-D24C-8441-880D049E4648}" type="slidenum">
              <a:rPr lang="en-US" altLang="zh-CN"/>
              <a:pPr/>
              <a:t>27</a:t>
            </a:fld>
            <a:endParaRPr lang="en-US" altLang="zh-CN"/>
          </a:p>
        </p:txBody>
      </p:sp>
      <p:sp>
        <p:nvSpPr>
          <p:cNvPr id="364546" name="Text Box 2"/>
          <p:cNvSpPr txBox="1">
            <a:spLocks noChangeArrowheads="1"/>
          </p:cNvSpPr>
          <p:nvPr/>
        </p:nvSpPr>
        <p:spPr bwMode="auto">
          <a:xfrm>
            <a:off x="447675" y="301625"/>
            <a:ext cx="83962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dirty="0" smtClean="0">
                <a:solidFill>
                  <a:srgbClr val="FF0000"/>
                </a:solidFill>
                <a:effectLst/>
                <a:latin typeface="Times New Roman" charset="0"/>
              </a:rPr>
              <a:t>例</a:t>
            </a:r>
            <a:r>
              <a:rPr lang="en-US" altLang="zh-CN" sz="2800" dirty="0" smtClean="0">
                <a:solidFill>
                  <a:srgbClr val="FF0000"/>
                </a:solidFill>
                <a:effectLst/>
                <a:latin typeface="Times New Roman" charset="0"/>
              </a:rPr>
              <a:t>3</a:t>
            </a:r>
            <a:r>
              <a:rPr lang="en-US" altLang="zh-CN" sz="2800" dirty="0" smtClean="0">
                <a:effectLst/>
                <a:latin typeface="Times New Roman" charset="0"/>
              </a:rPr>
              <a:t>  </a:t>
            </a:r>
            <a:r>
              <a:rPr lang="en-US" altLang="zh-CN" sz="2800" i="1" dirty="0">
                <a:solidFill>
                  <a:srgbClr val="0000FF"/>
                </a:solidFill>
                <a:effectLst/>
                <a:latin typeface="Times New Roman" charset="0"/>
              </a:rPr>
              <a:t>r</a:t>
            </a:r>
            <a:r>
              <a:rPr lang="zh-CN" altLang="en-US" sz="2800" dirty="0">
                <a:effectLst/>
                <a:latin typeface="Times New Roman" charset="0"/>
              </a:rPr>
              <a:t>个编号自</a:t>
            </a:r>
            <a:r>
              <a:rPr lang="en-US" altLang="zh-CN" sz="2800" dirty="0">
                <a:effectLst/>
                <a:latin typeface="Times New Roman" charset="0"/>
              </a:rPr>
              <a:t>1</a:t>
            </a:r>
            <a:r>
              <a:rPr lang="zh-CN" altLang="en-US" sz="2800" dirty="0">
                <a:effectLst/>
                <a:latin typeface="Times New Roman" charset="0"/>
              </a:rPr>
              <a:t>至</a:t>
            </a:r>
            <a:r>
              <a:rPr lang="en-US" altLang="zh-CN" sz="2800" i="1" dirty="0">
                <a:effectLst/>
                <a:latin typeface="Times New Roman" charset="0"/>
              </a:rPr>
              <a:t>r</a:t>
            </a:r>
            <a:r>
              <a:rPr lang="zh-CN" altLang="en-US" sz="2800" dirty="0">
                <a:effectLst/>
                <a:latin typeface="Times New Roman" charset="0"/>
              </a:rPr>
              <a:t>的球分放进</a:t>
            </a:r>
            <a:r>
              <a:rPr lang="en-US" altLang="zh-CN" sz="2800" dirty="0">
                <a:solidFill>
                  <a:srgbClr val="0000FF"/>
                </a:solidFill>
                <a:effectLst/>
                <a:latin typeface="Times New Roman" charset="0"/>
              </a:rPr>
              <a:t>4</a:t>
            </a:r>
            <a:r>
              <a:rPr lang="zh-CN" altLang="en-US" sz="2800" dirty="0">
                <a:effectLst/>
                <a:latin typeface="Times New Roman" charset="0"/>
              </a:rPr>
              <a:t>个有标志盒子里，第</a:t>
            </a:r>
            <a:endParaRPr lang="en-US" altLang="zh-CN" sz="2800" dirty="0">
              <a:effectLst/>
              <a:latin typeface="Times New Roman" charset="0"/>
            </a:endParaRPr>
          </a:p>
          <a:p>
            <a:r>
              <a:rPr lang="en-US" altLang="zh-CN" sz="2800" dirty="0">
                <a:effectLst/>
                <a:latin typeface="Times New Roman" charset="0"/>
              </a:rPr>
              <a:t>1</a:t>
            </a:r>
            <a:r>
              <a:rPr lang="zh-CN" altLang="en-US" sz="2800" dirty="0">
                <a:effectLst/>
                <a:latin typeface="Times New Roman" charset="0"/>
              </a:rPr>
              <a:t>盒只能放奇数个，第</a:t>
            </a:r>
            <a:r>
              <a:rPr lang="en-US" altLang="zh-CN" sz="2800" dirty="0">
                <a:effectLst/>
                <a:latin typeface="Times New Roman" charset="0"/>
              </a:rPr>
              <a:t>2</a:t>
            </a:r>
            <a:r>
              <a:rPr lang="zh-CN" altLang="en-US" sz="2800" dirty="0">
                <a:effectLst/>
                <a:latin typeface="Times New Roman" charset="0"/>
              </a:rPr>
              <a:t>盒只能放偶数个，第</a:t>
            </a:r>
            <a:r>
              <a:rPr lang="en-US" altLang="zh-CN" sz="2800" dirty="0">
                <a:effectLst/>
                <a:latin typeface="Times New Roman" charset="0"/>
              </a:rPr>
              <a:t>3</a:t>
            </a:r>
            <a:r>
              <a:rPr lang="zh-CN" altLang="en-US" sz="2800" dirty="0">
                <a:effectLst/>
                <a:latin typeface="Times New Roman" charset="0"/>
              </a:rPr>
              <a:t>、</a:t>
            </a:r>
            <a:r>
              <a:rPr lang="en-US" altLang="zh-CN" sz="2800" dirty="0">
                <a:effectLst/>
                <a:latin typeface="Times New Roman" charset="0"/>
              </a:rPr>
              <a:t>4</a:t>
            </a:r>
            <a:r>
              <a:rPr lang="zh-CN" altLang="en-US" sz="2800" dirty="0">
                <a:effectLst/>
                <a:latin typeface="Times New Roman" charset="0"/>
              </a:rPr>
              <a:t>盒可</a:t>
            </a:r>
            <a:endParaRPr lang="en-US" altLang="zh-CN" sz="2800" dirty="0">
              <a:effectLst/>
              <a:latin typeface="Times New Roman" charset="0"/>
            </a:endParaRPr>
          </a:p>
          <a:p>
            <a:r>
              <a:rPr lang="zh-CN" altLang="en-US" sz="2800" dirty="0">
                <a:effectLst/>
                <a:latin typeface="Times New Roman" charset="0"/>
              </a:rPr>
              <a:t>放的球数不限，求放法种数</a:t>
            </a:r>
            <a:r>
              <a:rPr lang="en-US" altLang="zh-CN" sz="2800" i="1" dirty="0">
                <a:effectLst/>
                <a:latin typeface="Times New Roman" charset="0"/>
              </a:rPr>
              <a:t>a</a:t>
            </a:r>
            <a:r>
              <a:rPr lang="en-US" altLang="zh-CN" sz="2800" i="1" baseline="-25000" dirty="0">
                <a:effectLst/>
                <a:latin typeface="Times New Roman" charset="0"/>
              </a:rPr>
              <a:t>r</a:t>
            </a:r>
            <a:r>
              <a:rPr lang="en-US" altLang="zh-CN" sz="2800" dirty="0">
                <a:effectLst/>
                <a:latin typeface="Times New Roman" charset="0"/>
              </a:rPr>
              <a:t>.</a:t>
            </a:r>
          </a:p>
        </p:txBody>
      </p:sp>
      <p:sp>
        <p:nvSpPr>
          <p:cNvPr id="364547" name="Text Box 3"/>
          <p:cNvSpPr txBox="1">
            <a:spLocks noChangeArrowheads="1"/>
          </p:cNvSpPr>
          <p:nvPr/>
        </p:nvSpPr>
        <p:spPr bwMode="auto">
          <a:xfrm>
            <a:off x="519113" y="1598613"/>
            <a:ext cx="4306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2800">
                <a:effectLst/>
                <a:latin typeface="Times New Roman" charset="0"/>
              </a:rPr>
              <a:t>解：</a:t>
            </a:r>
            <a:r>
              <a:rPr lang="en-US" altLang="zh-CN" sz="2800">
                <a:effectLst/>
                <a:latin typeface="Times New Roman" charset="0"/>
              </a:rPr>
              <a:t>{</a:t>
            </a:r>
            <a:r>
              <a:rPr lang="en-US" altLang="zh-CN" sz="2800" i="1">
                <a:effectLst/>
                <a:latin typeface="Times New Roman" charset="0"/>
              </a:rPr>
              <a:t>a</a:t>
            </a:r>
            <a:r>
              <a:rPr lang="en-US" altLang="zh-CN" sz="2800" i="1" baseline="-25000">
                <a:effectLst/>
                <a:latin typeface="Times New Roman" charset="0"/>
              </a:rPr>
              <a:t>r</a:t>
            </a:r>
            <a:r>
              <a:rPr lang="en-US" altLang="zh-CN" sz="2800">
                <a:effectLst/>
                <a:latin typeface="Times New Roman" charset="0"/>
              </a:rPr>
              <a:t>}</a:t>
            </a:r>
            <a:r>
              <a:rPr lang="zh-CN" altLang="en-US" sz="2800">
                <a:effectLst/>
                <a:latin typeface="Times New Roman" charset="0"/>
              </a:rPr>
              <a:t>的指数型母函数为</a:t>
            </a:r>
          </a:p>
        </p:txBody>
      </p:sp>
      <p:graphicFrame>
        <p:nvGraphicFramePr>
          <p:cNvPr id="364548" name="Object 4"/>
          <p:cNvGraphicFramePr>
            <a:graphicFrameLocks noChangeAspect="1"/>
          </p:cNvGraphicFramePr>
          <p:nvPr/>
        </p:nvGraphicFramePr>
        <p:xfrm>
          <a:off x="34925" y="2133600"/>
          <a:ext cx="9145588" cy="1295400"/>
        </p:xfrm>
        <a:graphic>
          <a:graphicData uri="http://schemas.openxmlformats.org/presentationml/2006/ole">
            <mc:AlternateContent xmlns:mc="http://schemas.openxmlformats.org/markup-compatibility/2006">
              <mc:Choice xmlns:v="urn:schemas-microsoft-com:vml" Requires="v">
                <p:oleObj spid="_x0000_s380934" name="公式" r:id="rId3" imgW="4063680" imgH="507960" progId="Equation.3">
                  <p:embed/>
                </p:oleObj>
              </mc:Choice>
              <mc:Fallback>
                <p:oleObj name="公式" r:id="rId3" imgW="406368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2133600"/>
                        <a:ext cx="914558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4549" name="Object 5"/>
          <p:cNvGraphicFramePr>
            <a:graphicFrameLocks noChangeAspect="1"/>
          </p:cNvGraphicFramePr>
          <p:nvPr/>
        </p:nvGraphicFramePr>
        <p:xfrm>
          <a:off x="1116013" y="3357563"/>
          <a:ext cx="7034212" cy="1141412"/>
        </p:xfrm>
        <a:graphic>
          <a:graphicData uri="http://schemas.openxmlformats.org/presentationml/2006/ole">
            <mc:AlternateContent xmlns:mc="http://schemas.openxmlformats.org/markup-compatibility/2006">
              <mc:Choice xmlns:v="urn:schemas-microsoft-com:vml" Requires="v">
                <p:oleObj spid="_x0000_s380935" name="公式" r:id="rId5" imgW="2425680" imgH="393480" progId="Equation.3">
                  <p:embed/>
                </p:oleObj>
              </mc:Choice>
              <mc:Fallback>
                <p:oleObj name="公式" r:id="rId5" imgW="24256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357563"/>
                        <a:ext cx="7034212"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4550" name="Object 6"/>
          <p:cNvGraphicFramePr>
            <a:graphicFrameLocks noChangeAspect="1"/>
          </p:cNvGraphicFramePr>
          <p:nvPr/>
        </p:nvGraphicFramePr>
        <p:xfrm>
          <a:off x="1187450" y="4508500"/>
          <a:ext cx="4752975" cy="1238250"/>
        </p:xfrm>
        <a:graphic>
          <a:graphicData uri="http://schemas.openxmlformats.org/presentationml/2006/ole">
            <mc:AlternateContent xmlns:mc="http://schemas.openxmlformats.org/markup-compatibility/2006">
              <mc:Choice xmlns:v="urn:schemas-microsoft-com:vml" Requires="v">
                <p:oleObj spid="_x0000_s380936" name="公式" r:id="rId7" imgW="1854000" imgH="482400" progId="Equation.3">
                  <p:embed/>
                </p:oleObj>
              </mc:Choice>
              <mc:Fallback>
                <p:oleObj name="公式" r:id="rId7" imgW="185400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508500"/>
                        <a:ext cx="475297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4551" name="Object 7"/>
          <p:cNvGraphicFramePr>
            <a:graphicFrameLocks noChangeAspect="1"/>
          </p:cNvGraphicFramePr>
          <p:nvPr/>
        </p:nvGraphicFramePr>
        <p:xfrm>
          <a:off x="1547813" y="5876925"/>
          <a:ext cx="1584325" cy="663575"/>
        </p:xfrm>
        <a:graphic>
          <a:graphicData uri="http://schemas.openxmlformats.org/presentationml/2006/ole">
            <mc:AlternateContent xmlns:mc="http://schemas.openxmlformats.org/markup-compatibility/2006">
              <mc:Choice xmlns:v="urn:schemas-microsoft-com:vml" Requires="v">
                <p:oleObj spid="_x0000_s380937" name="公式" r:id="rId9" imgW="545760" imgH="228600" progId="Equation.3">
                  <p:embed/>
                </p:oleObj>
              </mc:Choice>
              <mc:Fallback>
                <p:oleObj name="公式" r:id="rId9" imgW="5457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876925"/>
                        <a:ext cx="158432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06968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45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45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45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4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28</a:t>
            </a:fld>
            <a:endParaRPr lang="en-US" altLang="zh-CN"/>
          </a:p>
        </p:txBody>
      </p:sp>
      <p:pic>
        <p:nvPicPr>
          <p:cNvPr id="3" name="图片 2" descr="屏幕快照 2014-12-21 上午12.1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8460432" cy="1386439"/>
          </a:xfrm>
          <a:prstGeom prst="rect">
            <a:avLst/>
          </a:prstGeom>
        </p:spPr>
      </p:pic>
      <p:sp>
        <p:nvSpPr>
          <p:cNvPr id="12" name="Text Box 2"/>
          <p:cNvSpPr txBox="1">
            <a:spLocks noChangeArrowheads="1"/>
          </p:cNvSpPr>
          <p:nvPr/>
        </p:nvSpPr>
        <p:spPr bwMode="auto">
          <a:xfrm>
            <a:off x="251520" y="3284984"/>
            <a:ext cx="907011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effectLst>
                  <a:outerShdw blurRad="38100" dist="38100" dir="2700000" algn="tl">
                    <a:srgbClr val="C0C0C0"/>
                  </a:outerShdw>
                </a:effectLst>
                <a:latin typeface="Times New Roman" pitchFamily="18" charset="0"/>
              </a:rPr>
              <a:t>例</a:t>
            </a:r>
            <a:r>
              <a:rPr lang="en-US" altLang="zh-CN" sz="3200" dirty="0" smtClean="0">
                <a:solidFill>
                  <a:srgbClr val="FF0000"/>
                </a:solidFill>
                <a:effectLst>
                  <a:outerShdw blurRad="38100" dist="38100" dir="2700000" algn="tl">
                    <a:srgbClr val="C0C0C0"/>
                  </a:outerShdw>
                </a:effectLst>
                <a:latin typeface="Times New Roman" pitchFamily="18" charset="0"/>
              </a:rPr>
              <a:t>5.3</a:t>
            </a:r>
            <a:r>
              <a:rPr lang="zh-CN" altLang="en-US" sz="3200" dirty="0" smtClean="0">
                <a:effectLst/>
                <a:latin typeface="Times New Roman" pitchFamily="18" charset="0"/>
              </a:rPr>
              <a:t>由</a:t>
            </a:r>
            <a:r>
              <a:rPr lang="en-US" altLang="zh-CN" sz="3200" dirty="0">
                <a:solidFill>
                  <a:srgbClr val="0000FF"/>
                </a:solidFill>
                <a:effectLst/>
                <a:latin typeface="Times New Roman" pitchFamily="18" charset="0"/>
              </a:rPr>
              <a:t>1</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2</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3</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4</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5</a:t>
            </a:r>
            <a:r>
              <a:rPr lang="zh-CN" altLang="en-US" sz="3200" dirty="0">
                <a:effectLst/>
                <a:latin typeface="Times New Roman" pitchFamily="18" charset="0"/>
              </a:rPr>
              <a:t>五个数字组成的</a:t>
            </a:r>
            <a:r>
              <a:rPr lang="en-US" altLang="zh-CN" sz="3200" i="1" dirty="0">
                <a:solidFill>
                  <a:srgbClr val="0000FF"/>
                </a:solidFill>
                <a:effectLst/>
                <a:latin typeface="Times New Roman" pitchFamily="18" charset="0"/>
              </a:rPr>
              <a:t>n</a:t>
            </a:r>
            <a:r>
              <a:rPr lang="zh-CN" altLang="en-US" sz="3200" dirty="0">
                <a:effectLst/>
                <a:latin typeface="Times New Roman" pitchFamily="18" charset="0"/>
              </a:rPr>
              <a:t>位数，求</a:t>
            </a:r>
          </a:p>
          <a:p>
            <a:r>
              <a:rPr lang="zh-CN" altLang="en-US" sz="3200" dirty="0">
                <a:effectLst/>
                <a:latin typeface="Times New Roman" pitchFamily="18" charset="0"/>
              </a:rPr>
              <a:t>其中</a:t>
            </a:r>
            <a:r>
              <a:rPr lang="en-US" altLang="zh-CN" sz="3200" dirty="0">
                <a:effectLst/>
                <a:latin typeface="Times New Roman" pitchFamily="18" charset="0"/>
              </a:rPr>
              <a:t>4</a:t>
            </a:r>
            <a:r>
              <a:rPr lang="zh-CN" altLang="en-US" sz="3200" dirty="0">
                <a:effectLst/>
                <a:latin typeface="Times New Roman" pitchFamily="18" charset="0"/>
              </a:rPr>
              <a:t>，</a:t>
            </a:r>
            <a:r>
              <a:rPr lang="en-US" altLang="zh-CN" sz="3200" dirty="0">
                <a:effectLst/>
                <a:latin typeface="Times New Roman" pitchFamily="18" charset="0"/>
              </a:rPr>
              <a:t>5</a:t>
            </a:r>
            <a:r>
              <a:rPr lang="zh-CN" altLang="en-US" sz="3200" dirty="0">
                <a:effectLst/>
                <a:latin typeface="Times New Roman" pitchFamily="18" charset="0"/>
              </a:rPr>
              <a:t>出现偶数次，</a:t>
            </a:r>
            <a:r>
              <a:rPr lang="en-US" altLang="zh-CN" sz="3200" dirty="0">
                <a:effectLst/>
                <a:latin typeface="Times New Roman" pitchFamily="18" charset="0"/>
              </a:rPr>
              <a:t>1</a:t>
            </a:r>
            <a:r>
              <a:rPr lang="zh-CN" altLang="en-US" sz="3200" dirty="0">
                <a:effectLst/>
                <a:latin typeface="Times New Roman" pitchFamily="18" charset="0"/>
              </a:rPr>
              <a:t>，</a:t>
            </a:r>
            <a:r>
              <a:rPr lang="en-US" altLang="zh-CN" sz="3200" dirty="0">
                <a:effectLst/>
                <a:latin typeface="Times New Roman" pitchFamily="18" charset="0"/>
              </a:rPr>
              <a:t>2</a:t>
            </a:r>
            <a:r>
              <a:rPr lang="zh-CN" altLang="en-US" sz="3200" dirty="0">
                <a:effectLst/>
                <a:latin typeface="Times New Roman" pitchFamily="18" charset="0"/>
              </a:rPr>
              <a:t>，</a:t>
            </a:r>
            <a:r>
              <a:rPr lang="en-US" altLang="zh-CN" sz="3200" dirty="0">
                <a:effectLst/>
                <a:latin typeface="Times New Roman" pitchFamily="18" charset="0"/>
              </a:rPr>
              <a:t>3</a:t>
            </a:r>
            <a:r>
              <a:rPr lang="zh-CN" altLang="en-US" sz="3200" dirty="0">
                <a:effectLst/>
                <a:latin typeface="Times New Roman" pitchFamily="18" charset="0"/>
              </a:rPr>
              <a:t>出现次数不限的</a:t>
            </a:r>
          </a:p>
          <a:p>
            <a:r>
              <a:rPr lang="zh-CN" altLang="en-US" sz="3200" dirty="0">
                <a:effectLst/>
                <a:latin typeface="Times New Roman" pitchFamily="18" charset="0"/>
              </a:rPr>
              <a:t>数的个数</a:t>
            </a:r>
            <a:r>
              <a:rPr lang="en-US" altLang="zh-CN" sz="3200" i="1" dirty="0">
                <a:solidFill>
                  <a:srgbClr val="0000FF"/>
                </a:solidFill>
                <a:effectLst/>
                <a:latin typeface="Times New Roman" pitchFamily="18" charset="0"/>
              </a:rPr>
              <a:t>a</a:t>
            </a:r>
            <a:r>
              <a:rPr lang="en-US" altLang="zh-CN" sz="3200" i="1" baseline="-25000" dirty="0">
                <a:solidFill>
                  <a:srgbClr val="0000FF"/>
                </a:solidFill>
                <a:effectLst/>
                <a:latin typeface="Times New Roman" pitchFamily="18" charset="0"/>
              </a:rPr>
              <a:t>n</a:t>
            </a:r>
            <a:r>
              <a:rPr lang="zh-CN" altLang="en-US" sz="3200" dirty="0">
                <a:effectLst/>
                <a:latin typeface="Times New Roman" pitchFamily="18" charset="0"/>
              </a:rPr>
              <a:t>。</a:t>
            </a:r>
          </a:p>
        </p:txBody>
      </p:sp>
      <p:sp>
        <p:nvSpPr>
          <p:cNvPr id="5" name="TextBox 4"/>
          <p:cNvSpPr txBox="1"/>
          <p:nvPr/>
        </p:nvSpPr>
        <p:spPr>
          <a:xfrm>
            <a:off x="611560" y="528441"/>
            <a:ext cx="1415772" cy="461665"/>
          </a:xfrm>
          <a:prstGeom prst="rect">
            <a:avLst/>
          </a:prstGeom>
          <a:noFill/>
        </p:spPr>
        <p:txBody>
          <a:bodyPr wrap="none" rtlCol="0">
            <a:spAutoFit/>
          </a:bodyPr>
          <a:lstStyle/>
          <a:p>
            <a:r>
              <a:rPr lang="zh-CN" altLang="en-US" sz="2400" b="1" dirty="0">
                <a:solidFill>
                  <a:srgbClr val="FF0000"/>
                </a:solidFill>
              </a:rPr>
              <a:t>国</a:t>
            </a:r>
            <a:r>
              <a:rPr lang="zh-CN" altLang="en-US" sz="2400" b="1" dirty="0" smtClean="0">
                <a:solidFill>
                  <a:srgbClr val="FF0000"/>
                </a:solidFill>
              </a:rPr>
              <a:t>考考题</a:t>
            </a:r>
            <a:endParaRPr lang="zh-CN" altLang="en-US" sz="2400" b="1" dirty="0">
              <a:solidFill>
                <a:srgbClr val="FF0000"/>
              </a:solidFill>
            </a:endParaRPr>
          </a:p>
        </p:txBody>
      </p:sp>
    </p:spTree>
    <p:extLst>
      <p:ext uri="{BB962C8B-B14F-4D97-AF65-F5344CB8AC3E}">
        <p14:creationId xmlns:p14="http://schemas.microsoft.com/office/powerpoint/2010/main" val="399806362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29</a:t>
            </a:fld>
            <a:endParaRPr lang="en-US" altLang="zh-CN"/>
          </a:p>
        </p:txBody>
      </p:sp>
      <p:pic>
        <p:nvPicPr>
          <p:cNvPr id="320514" name="Picture 2" descr="F:\同等学力\2016春 图论与组合优化\考题分类\母函数\1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59" y="260648"/>
            <a:ext cx="8979979" cy="18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447675" y="2054225"/>
            <a:ext cx="4935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effectLst/>
              </a:rPr>
              <a:t>解：</a:t>
            </a:r>
            <a:r>
              <a:rPr lang="en-US" altLang="zh-CN" sz="3200" dirty="0">
                <a:effectLst/>
                <a:latin typeface="Times New Roman" pitchFamily="18" charset="0"/>
              </a:rPr>
              <a:t>{</a:t>
            </a:r>
            <a:r>
              <a:rPr lang="en-US" altLang="zh-CN" sz="3200" i="1" dirty="0">
                <a:effectLst/>
                <a:latin typeface="Times New Roman" pitchFamily="18" charset="0"/>
              </a:rPr>
              <a:t>a</a:t>
            </a:r>
            <a:r>
              <a:rPr lang="en-US" altLang="zh-CN" sz="3200" i="1" baseline="-25000" dirty="0">
                <a:effectLst/>
                <a:latin typeface="Times New Roman" pitchFamily="18" charset="0"/>
              </a:rPr>
              <a:t>n</a:t>
            </a:r>
            <a:r>
              <a:rPr lang="en-US" altLang="zh-CN" sz="3200" dirty="0">
                <a:effectLst/>
                <a:latin typeface="Times New Roman" pitchFamily="18" charset="0"/>
              </a:rPr>
              <a:t>}</a:t>
            </a:r>
            <a:r>
              <a:rPr lang="zh-CN" altLang="en-US" sz="3200" dirty="0">
                <a:effectLst/>
              </a:rPr>
              <a:t>的指数型母函数为</a:t>
            </a:r>
          </a:p>
        </p:txBody>
      </p:sp>
      <p:graphicFrame>
        <p:nvGraphicFramePr>
          <p:cNvPr id="6" name="Object 4"/>
          <p:cNvGraphicFramePr>
            <a:graphicFrameLocks noChangeAspect="1"/>
          </p:cNvGraphicFramePr>
          <p:nvPr>
            <p:extLst>
              <p:ext uri="{D42A27DB-BD31-4B8C-83A1-F6EECF244321}">
                <p14:modId xmlns:p14="http://schemas.microsoft.com/office/powerpoint/2010/main" val="3372163766"/>
              </p:ext>
            </p:extLst>
          </p:nvPr>
        </p:nvGraphicFramePr>
        <p:xfrm>
          <a:off x="251520" y="2564904"/>
          <a:ext cx="7162800" cy="2463800"/>
        </p:xfrm>
        <a:graphic>
          <a:graphicData uri="http://schemas.openxmlformats.org/presentationml/2006/ole">
            <mc:AlternateContent xmlns:mc="http://schemas.openxmlformats.org/markup-compatibility/2006">
              <mc:Choice xmlns:v="urn:schemas-microsoft-com:vml" Requires="v">
                <p:oleObj spid="_x0000_s377863" name="Equation" r:id="rId4" imgW="2768600" imgH="952500" progId="Equation.3">
                  <p:embed/>
                </p:oleObj>
              </mc:Choice>
              <mc:Fallback>
                <p:oleObj name="Equation" r:id="rId4" imgW="2768600" imgH="952500" progId="Equation.3">
                  <p:embed/>
                  <p:pic>
                    <p:nvPicPr>
                      <p:cNvPr id="0" name=""/>
                      <p:cNvPicPr>
                        <a:picLocks noChangeAspect="1" noChangeArrowheads="1"/>
                      </p:cNvPicPr>
                      <p:nvPr/>
                    </p:nvPicPr>
                    <p:blipFill>
                      <a:blip r:embed="rId5"/>
                      <a:srcRect/>
                      <a:stretch>
                        <a:fillRect/>
                      </a:stretch>
                    </p:blipFill>
                    <p:spPr bwMode="auto">
                      <a:xfrm>
                        <a:off x="251520" y="2564904"/>
                        <a:ext cx="7162800" cy="246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202781588"/>
              </p:ext>
            </p:extLst>
          </p:nvPr>
        </p:nvGraphicFramePr>
        <p:xfrm>
          <a:off x="323528" y="4941168"/>
          <a:ext cx="7934326" cy="1106487"/>
        </p:xfrm>
        <a:graphic>
          <a:graphicData uri="http://schemas.openxmlformats.org/presentationml/2006/ole">
            <mc:AlternateContent xmlns:mc="http://schemas.openxmlformats.org/markup-compatibility/2006">
              <mc:Choice xmlns:v="urn:schemas-microsoft-com:vml" Requires="v">
                <p:oleObj spid="_x0000_s377864" name="Equation" r:id="rId6" imgW="3365500" imgH="469900" progId="Equation.3">
                  <p:embed/>
                </p:oleObj>
              </mc:Choice>
              <mc:Fallback>
                <p:oleObj name="Equation" r:id="rId6" imgW="3365500" imgH="469900" progId="Equation.3">
                  <p:embed/>
                  <p:pic>
                    <p:nvPicPr>
                      <p:cNvPr id="0" name=""/>
                      <p:cNvPicPr>
                        <a:picLocks noChangeAspect="1" noChangeArrowheads="1"/>
                      </p:cNvPicPr>
                      <p:nvPr/>
                    </p:nvPicPr>
                    <p:blipFill>
                      <a:blip r:embed="rId7"/>
                      <a:srcRect/>
                      <a:stretch>
                        <a:fillRect/>
                      </a:stretch>
                    </p:blipFill>
                    <p:spPr bwMode="auto">
                      <a:xfrm>
                        <a:off x="323528" y="4941168"/>
                        <a:ext cx="7934326"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77865" name="公式" r:id="rId8" imgW="139680" imgH="101520" progId="Equation.3">
                  <p:embed/>
                </p:oleObj>
              </mc:Choice>
              <mc:Fallback>
                <p:oleObj name="公式" r:id="rId8" imgW="139680" imgH="101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928077339"/>
              </p:ext>
            </p:extLst>
          </p:nvPr>
        </p:nvGraphicFramePr>
        <p:xfrm>
          <a:off x="323528" y="5661248"/>
          <a:ext cx="5021263" cy="1255713"/>
        </p:xfrm>
        <a:graphic>
          <a:graphicData uri="http://schemas.openxmlformats.org/presentationml/2006/ole">
            <mc:AlternateContent xmlns:mc="http://schemas.openxmlformats.org/markup-compatibility/2006">
              <mc:Choice xmlns:v="urn:schemas-microsoft-com:vml" Requires="v">
                <p:oleObj spid="_x0000_s377866" name="Equation" r:id="rId10" imgW="1879600" imgH="469900" progId="Equation.3">
                  <p:embed/>
                </p:oleObj>
              </mc:Choice>
              <mc:Fallback>
                <p:oleObj name="Equation" r:id="rId10" imgW="1879600" imgH="469900" progId="Equation.3">
                  <p:embed/>
                  <p:pic>
                    <p:nvPicPr>
                      <p:cNvPr id="0" name=""/>
                      <p:cNvPicPr>
                        <a:picLocks noChangeAspect="1" noChangeArrowheads="1"/>
                      </p:cNvPicPr>
                      <p:nvPr/>
                    </p:nvPicPr>
                    <p:blipFill>
                      <a:blip r:embed="rId11"/>
                      <a:srcRect/>
                      <a:stretch>
                        <a:fillRect/>
                      </a:stretch>
                    </p:blipFill>
                    <p:spPr bwMode="auto">
                      <a:xfrm>
                        <a:off x="323528" y="5661248"/>
                        <a:ext cx="5021263"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8"/>
          <p:cNvGrpSpPr>
            <a:grpSpLocks/>
          </p:cNvGrpSpPr>
          <p:nvPr/>
        </p:nvGrpSpPr>
        <p:grpSpPr bwMode="auto">
          <a:xfrm>
            <a:off x="5004048" y="1124744"/>
            <a:ext cx="3998913" cy="1368425"/>
            <a:chOff x="3241" y="3022"/>
            <a:chExt cx="2519" cy="862"/>
          </a:xfrm>
        </p:grpSpPr>
        <p:graphicFrame>
          <p:nvGraphicFramePr>
            <p:cNvPr id="11" name="Object 9"/>
            <p:cNvGraphicFramePr>
              <a:graphicFrameLocks noChangeAspect="1"/>
            </p:cNvGraphicFramePr>
            <p:nvPr>
              <p:extLst>
                <p:ext uri="{D42A27DB-BD31-4B8C-83A1-F6EECF244321}">
                  <p14:modId xmlns:p14="http://schemas.microsoft.com/office/powerpoint/2010/main" val="1122679296"/>
                </p:ext>
              </p:extLst>
            </p:nvPr>
          </p:nvGraphicFramePr>
          <p:xfrm>
            <a:off x="3278" y="3067"/>
            <a:ext cx="2480" cy="662"/>
          </p:xfrm>
          <a:graphic>
            <a:graphicData uri="http://schemas.openxmlformats.org/presentationml/2006/ole">
              <mc:AlternateContent xmlns:mc="http://schemas.openxmlformats.org/markup-compatibility/2006">
                <mc:Choice xmlns:v="urn:schemas-microsoft-com:vml" Requires="v">
                  <p:oleObj spid="_x0000_s377867" name="公式" r:id="rId12" imgW="1473200" imgH="393700" progId="Equation.3">
                    <p:embed/>
                  </p:oleObj>
                </mc:Choice>
                <mc:Fallback>
                  <p:oleObj name="公式" r:id="rId12" imgW="1473200" imgH="393700" progId="Equation.3">
                    <p:embed/>
                    <p:pic>
                      <p:nvPicPr>
                        <p:cNvPr id="0" name=""/>
                        <p:cNvPicPr>
                          <a:picLocks noChangeAspect="1" noChangeArrowheads="1"/>
                        </p:cNvPicPr>
                        <p:nvPr/>
                      </p:nvPicPr>
                      <p:blipFill>
                        <a:blip r:embed="rId13"/>
                        <a:srcRect/>
                        <a:stretch>
                          <a:fillRect/>
                        </a:stretch>
                      </p:blipFill>
                      <p:spPr bwMode="auto">
                        <a:xfrm>
                          <a:off x="3278" y="3067"/>
                          <a:ext cx="2480"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0"/>
            <p:cNvSpPr>
              <a:spLocks noChangeArrowheads="1"/>
            </p:cNvSpPr>
            <p:nvPr/>
          </p:nvSpPr>
          <p:spPr bwMode="auto">
            <a:xfrm>
              <a:off x="3241" y="3022"/>
              <a:ext cx="2519"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4225013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p:txBody>
          <a:bodyPr/>
          <a:lstStyle/>
          <a:p>
            <a:fld id="{D3F8F9B5-E268-084C-901D-2EB59B82967F}" type="slidenum">
              <a:rPr lang="en-US" altLang="zh-CN"/>
              <a:pPr/>
              <a:t>3</a:t>
            </a:fld>
            <a:endParaRPr lang="en-US" altLang="zh-CN"/>
          </a:p>
        </p:txBody>
      </p:sp>
      <p:sp>
        <p:nvSpPr>
          <p:cNvPr id="180226" name="Rectangle 2"/>
          <p:cNvSpPr>
            <a:spLocks noGrp="1" noChangeArrowheads="1"/>
          </p:cNvSpPr>
          <p:nvPr>
            <p:ph type="title"/>
          </p:nvPr>
        </p:nvSpPr>
        <p:spPr>
          <a:xfrm>
            <a:off x="457200" y="125413"/>
            <a:ext cx="8229600" cy="1143000"/>
          </a:xfrm>
        </p:spPr>
        <p:txBody>
          <a:bodyPr/>
          <a:lstStyle/>
          <a:p>
            <a:pPr marL="1117600" indent="-1117600" algn="l"/>
            <a:r>
              <a:rPr lang="en-US" altLang="zh-CN" sz="4000" b="1">
                <a:solidFill>
                  <a:srgbClr val="FF0000"/>
                </a:solidFill>
                <a:effectLst>
                  <a:outerShdw blurRad="38100" dist="38100" dir="2700000" algn="tl">
                    <a:srgbClr val="DDDDDD"/>
                  </a:outerShdw>
                </a:effectLst>
                <a:latin typeface="Times New Roman" charset="0"/>
              </a:rPr>
              <a:t>I. </a:t>
            </a:r>
            <a:r>
              <a:rPr lang="zh-CN" altLang="en-US" sz="4000" b="1">
                <a:solidFill>
                  <a:srgbClr val="FF0000"/>
                </a:solidFill>
                <a:effectLst>
                  <a:outerShdw blurRad="38100" dist="38100" dir="2700000" algn="tl">
                    <a:srgbClr val="DDDDDD"/>
                  </a:outerShdw>
                </a:effectLst>
                <a:latin typeface="Times New Roman" charset="0"/>
              </a:rPr>
              <a:t>整数拆分与</a:t>
            </a:r>
            <a:r>
              <a:rPr lang="en-US" altLang="zh-CN" sz="4000" b="1">
                <a:solidFill>
                  <a:srgbClr val="FF0000"/>
                </a:solidFill>
                <a:effectLst>
                  <a:outerShdw blurRad="38100" dist="38100" dir="2700000" algn="tl">
                    <a:srgbClr val="DDDDDD"/>
                  </a:outerShdw>
                </a:effectLst>
                <a:latin typeface="Times New Roman" charset="0"/>
              </a:rPr>
              <a:t>Ferrers</a:t>
            </a:r>
            <a:r>
              <a:rPr lang="zh-CN" altLang="en-US" sz="4000" b="1">
                <a:solidFill>
                  <a:srgbClr val="FF0000"/>
                </a:solidFill>
                <a:effectLst>
                  <a:outerShdw blurRad="38100" dist="38100" dir="2700000" algn="tl">
                    <a:srgbClr val="DDDDDD"/>
                  </a:outerShdw>
                </a:effectLst>
                <a:latin typeface="Times New Roman" charset="0"/>
              </a:rPr>
              <a:t>图像</a:t>
            </a:r>
          </a:p>
        </p:txBody>
      </p:sp>
      <p:sp>
        <p:nvSpPr>
          <p:cNvPr id="180250" name="Rectangle 2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
        <p:nvSpPr>
          <p:cNvPr id="180251" name="Rectangle 27"/>
          <p:cNvSpPr>
            <a:spLocks noGrp="1" noChangeArrowheads="1"/>
          </p:cNvSpPr>
          <p:nvPr>
            <p:ph type="body" idx="1"/>
          </p:nvPr>
        </p:nvSpPr>
        <p:spPr>
          <a:xfrm>
            <a:off x="468313" y="1268413"/>
            <a:ext cx="8229600" cy="5113337"/>
          </a:xfrm>
        </p:spPr>
        <p:txBody>
          <a:bodyPr/>
          <a:lstStyle/>
          <a:p>
            <a:pPr marL="812800" indent="-812800">
              <a:buFontTx/>
              <a:buNone/>
            </a:pPr>
            <a:r>
              <a:rPr lang="en-US" altLang="zh-CN" sz="3600" b="1">
                <a:solidFill>
                  <a:srgbClr val="0000FF"/>
                </a:solidFill>
                <a:effectLst>
                  <a:outerShdw blurRad="38100" dist="38100" dir="2700000" algn="tl">
                    <a:srgbClr val="DDDDDD"/>
                  </a:outerShdw>
                </a:effectLst>
                <a:latin typeface="Times New Roman" charset="0"/>
              </a:rPr>
              <a:t>1. </a:t>
            </a:r>
            <a:r>
              <a:rPr lang="zh-CN" altLang="en-US" sz="3600" b="1">
                <a:solidFill>
                  <a:srgbClr val="0000FF"/>
                </a:solidFill>
                <a:effectLst>
                  <a:outerShdw blurRad="38100" dist="38100" dir="2700000" algn="tl">
                    <a:srgbClr val="DDDDDD"/>
                  </a:outerShdw>
                </a:effectLst>
                <a:latin typeface="Times New Roman" charset="0"/>
              </a:rPr>
              <a:t>整数的拆分</a:t>
            </a:r>
            <a:endParaRPr lang="en-US" altLang="zh-CN" sz="3600" b="1">
              <a:solidFill>
                <a:srgbClr val="0000FF"/>
              </a:solidFill>
              <a:effectLst>
                <a:outerShdw blurRad="38100" dist="38100" dir="2700000" algn="tl">
                  <a:srgbClr val="DDDDDD"/>
                </a:outerShdw>
              </a:effectLst>
              <a:latin typeface="Times New Roman" charset="0"/>
            </a:endParaRPr>
          </a:p>
          <a:p>
            <a:pPr marL="812800" indent="-8128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所谓整数拆分即把正整数</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effectLst>
                  <a:outerShdw blurRad="38100" dist="38100" dir="2700000" algn="tl">
                    <a:srgbClr val="DDDDDD"/>
                  </a:outerShdw>
                </a:effectLst>
                <a:latin typeface="Times New Roman" charset="0"/>
              </a:rPr>
              <a:t>分解成若</a:t>
            </a:r>
            <a:endParaRPr lang="en-US" altLang="zh-CN" sz="3600" b="1">
              <a:effectLst>
                <a:outerShdw blurRad="38100" dist="38100" dir="2700000" algn="tl">
                  <a:srgbClr val="DDDDDD"/>
                </a:outerShdw>
              </a:effectLst>
              <a:latin typeface="Times New Roman" charset="0"/>
            </a:endParaRPr>
          </a:p>
          <a:p>
            <a:pPr marL="812800" indent="-812800">
              <a:buFontTx/>
              <a:buNone/>
            </a:pPr>
            <a:r>
              <a:rPr lang="zh-CN" altLang="en-US" sz="3600" b="1">
                <a:effectLst>
                  <a:outerShdw blurRad="38100" dist="38100" dir="2700000" algn="tl">
                    <a:srgbClr val="DDDDDD"/>
                  </a:outerShdw>
                </a:effectLst>
                <a:latin typeface="Times New Roman" charset="0"/>
              </a:rPr>
              <a:t>干正整数</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k</a:t>
            </a:r>
            <a:r>
              <a:rPr lang="zh-CN" altLang="en-US" sz="3600" b="1">
                <a:effectLst>
                  <a:outerShdw blurRad="38100" dist="38100" dir="2700000" algn="tl">
                    <a:srgbClr val="DDDDDD"/>
                  </a:outerShdw>
                </a:effectLst>
                <a:latin typeface="Times New Roman" charset="0"/>
              </a:rPr>
              <a:t>的和</a:t>
            </a:r>
            <a:endParaRPr lang="en-US" altLang="zh-CN" sz="3600" b="1">
              <a:effectLst>
                <a:outerShdw blurRad="38100" dist="38100" dir="2700000" algn="tl">
                  <a:srgbClr val="DDDDDD"/>
                </a:outerShdw>
              </a:effectLst>
              <a:latin typeface="Times New Roman" charset="0"/>
            </a:endParaRPr>
          </a:p>
          <a:p>
            <a:pPr marL="812800" indent="-812800">
              <a:buFontTx/>
              <a:buNone/>
            </a:pPr>
            <a:r>
              <a:rPr lang="en-US" altLang="zh-CN" sz="3600" b="1">
                <a:effectLst>
                  <a:outerShdw blurRad="38100" dist="38100" dir="2700000" algn="tl">
                    <a:srgbClr val="DDDDDD"/>
                  </a:outerShdw>
                </a:effectLst>
                <a:latin typeface="Times New Roman" charset="0"/>
              </a:rPr>
              <a:t>                     </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k</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p>
          <a:p>
            <a:pPr marL="812800" indent="-8128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例如</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整数</a:t>
            </a:r>
            <a:r>
              <a:rPr lang="en-US" altLang="zh-CN" sz="3600" b="1">
                <a:solidFill>
                  <a:srgbClr val="0000FF"/>
                </a:solidFill>
                <a:effectLst>
                  <a:outerShdw blurRad="38100" dist="38100" dir="2700000" algn="tl">
                    <a:srgbClr val="DDDDDD"/>
                  </a:outerShdw>
                </a:effectLst>
                <a:latin typeface="Times New Roman" charset="0"/>
              </a:rPr>
              <a:t>5</a:t>
            </a:r>
            <a:r>
              <a:rPr lang="zh-CN" altLang="en-US" sz="3600" b="1">
                <a:effectLst>
                  <a:outerShdw blurRad="38100" dist="38100" dir="2700000" algn="tl">
                    <a:srgbClr val="DDDDDD"/>
                  </a:outerShdw>
                </a:effectLst>
                <a:latin typeface="Times New Roman" charset="0"/>
              </a:rPr>
              <a:t>可拆分成</a:t>
            </a:r>
            <a:r>
              <a:rPr lang="en-US" altLang="zh-CN" sz="3600" b="1">
                <a:effectLst>
                  <a:outerShdw blurRad="38100" dist="38100" dir="2700000" algn="tl">
                    <a:srgbClr val="DDDDDD"/>
                  </a:outerShdw>
                </a:effectLst>
                <a:latin typeface="Times New Roman" charset="0"/>
              </a:rPr>
              <a:t>: </a:t>
            </a:r>
          </a:p>
          <a:p>
            <a:pPr marL="812800" indent="-812800">
              <a:buFontTx/>
              <a:buNone/>
            </a:pP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5, 4+1, 3+2, 3+1+1, 2+2+1, </a:t>
            </a:r>
          </a:p>
          <a:p>
            <a:pPr marL="812800" indent="-812800">
              <a:buFontTx/>
              <a:buNone/>
            </a:pPr>
            <a:r>
              <a:rPr lang="en-US" altLang="zh-CN" sz="3600" b="1">
                <a:solidFill>
                  <a:srgbClr val="0000FF"/>
                </a:solidFill>
                <a:effectLst>
                  <a:outerShdw blurRad="38100" dist="38100" dir="2700000" algn="tl">
                    <a:srgbClr val="DDDDDD"/>
                  </a:outerShdw>
                </a:effectLst>
                <a:latin typeface="Times New Roman" charset="0"/>
              </a:rPr>
              <a:t>       2+1+1+1, 1+1+1+1+1</a:t>
            </a:r>
          </a:p>
        </p:txBody>
      </p:sp>
    </p:spTree>
    <p:extLst>
      <p:ext uri="{BB962C8B-B14F-4D97-AF65-F5344CB8AC3E}">
        <p14:creationId xmlns:p14="http://schemas.microsoft.com/office/powerpoint/2010/main" val="1571848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strips(downRight)">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51">
                                            <p:txEl>
                                              <p:pRg st="0" end="0"/>
                                            </p:txEl>
                                          </p:spTgt>
                                        </p:tgtEl>
                                        <p:attrNameLst>
                                          <p:attrName>style.visibility</p:attrName>
                                        </p:attrNameLst>
                                      </p:cBhvr>
                                      <p:to>
                                        <p:strVal val="visible"/>
                                      </p:to>
                                    </p:set>
                                    <p:animEffect transition="in" filter="strips(downRight)">
                                      <p:cBhvr>
                                        <p:cTn id="12" dur="500"/>
                                        <p:tgtEl>
                                          <p:spTgt spid="1802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51">
                                            <p:txEl>
                                              <p:pRg st="1" end="1"/>
                                            </p:txEl>
                                          </p:spTgt>
                                        </p:tgtEl>
                                        <p:attrNameLst>
                                          <p:attrName>style.visibility</p:attrName>
                                        </p:attrNameLst>
                                      </p:cBhvr>
                                      <p:to>
                                        <p:strVal val="visible"/>
                                      </p:to>
                                    </p:set>
                                    <p:animEffect transition="in" filter="strips(downRight)">
                                      <p:cBhvr>
                                        <p:cTn id="17" dur="500"/>
                                        <p:tgtEl>
                                          <p:spTgt spid="1802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0251">
                                            <p:txEl>
                                              <p:pRg st="2" end="2"/>
                                            </p:txEl>
                                          </p:spTgt>
                                        </p:tgtEl>
                                        <p:attrNameLst>
                                          <p:attrName>style.visibility</p:attrName>
                                        </p:attrNameLst>
                                      </p:cBhvr>
                                      <p:to>
                                        <p:strVal val="visible"/>
                                      </p:to>
                                    </p:set>
                                    <p:animEffect transition="in" filter="strips(downRight)">
                                      <p:cBhvr>
                                        <p:cTn id="22" dur="500"/>
                                        <p:tgtEl>
                                          <p:spTgt spid="1802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0251">
                                            <p:txEl>
                                              <p:pRg st="3" end="3"/>
                                            </p:txEl>
                                          </p:spTgt>
                                        </p:tgtEl>
                                        <p:attrNameLst>
                                          <p:attrName>style.visibility</p:attrName>
                                        </p:attrNameLst>
                                      </p:cBhvr>
                                      <p:to>
                                        <p:strVal val="visible"/>
                                      </p:to>
                                    </p:set>
                                    <p:animEffect transition="in" filter="strips(downRight)">
                                      <p:cBhvr>
                                        <p:cTn id="27" dur="500"/>
                                        <p:tgtEl>
                                          <p:spTgt spid="18025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0251">
                                            <p:txEl>
                                              <p:pRg st="4" end="4"/>
                                            </p:txEl>
                                          </p:spTgt>
                                        </p:tgtEl>
                                        <p:attrNameLst>
                                          <p:attrName>style.visibility</p:attrName>
                                        </p:attrNameLst>
                                      </p:cBhvr>
                                      <p:to>
                                        <p:strVal val="visible"/>
                                      </p:to>
                                    </p:set>
                                    <p:animEffect transition="in" filter="strips(downRight)">
                                      <p:cBhvr>
                                        <p:cTn id="32" dur="500"/>
                                        <p:tgtEl>
                                          <p:spTgt spid="18025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0251">
                                            <p:txEl>
                                              <p:pRg st="5" end="5"/>
                                            </p:txEl>
                                          </p:spTgt>
                                        </p:tgtEl>
                                        <p:attrNameLst>
                                          <p:attrName>style.visibility</p:attrName>
                                        </p:attrNameLst>
                                      </p:cBhvr>
                                      <p:to>
                                        <p:strVal val="visible"/>
                                      </p:to>
                                    </p:set>
                                    <p:animEffect transition="in" filter="strips(downRight)">
                                      <p:cBhvr>
                                        <p:cTn id="37" dur="500"/>
                                        <p:tgtEl>
                                          <p:spTgt spid="18025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80251">
                                            <p:txEl>
                                              <p:pRg st="6" end="6"/>
                                            </p:txEl>
                                          </p:spTgt>
                                        </p:tgtEl>
                                        <p:attrNameLst>
                                          <p:attrName>style.visibility</p:attrName>
                                        </p:attrNameLst>
                                      </p:cBhvr>
                                      <p:to>
                                        <p:strVal val="visible"/>
                                      </p:to>
                                    </p:set>
                                    <p:animEffect transition="in" filter="strips(downRight)">
                                      <p:cBhvr>
                                        <p:cTn id="42" dur="500"/>
                                        <p:tgtEl>
                                          <p:spTgt spid="180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p>
            <a:fld id="{456EE4AC-6BBA-4F4F-90B4-DAF5CDAB3FA2}" type="slidenum">
              <a:rPr lang="en-US" altLang="zh-CN"/>
              <a:pPr/>
              <a:t>30</a:t>
            </a:fld>
            <a:endParaRPr lang="en-US" altLang="zh-CN"/>
          </a:p>
        </p:txBody>
      </p:sp>
      <p:sp>
        <p:nvSpPr>
          <p:cNvPr id="311299" name="Rectangle 3"/>
          <p:cNvSpPr>
            <a:spLocks noGrp="1" noChangeArrowheads="1"/>
          </p:cNvSpPr>
          <p:nvPr>
            <p:ph type="body" sz="half" idx="1"/>
          </p:nvPr>
        </p:nvSpPr>
        <p:spPr>
          <a:xfrm>
            <a:off x="395288" y="403225"/>
            <a:ext cx="8291512" cy="1873250"/>
          </a:xfrm>
        </p:spPr>
        <p:txBody>
          <a:bodyPr/>
          <a:lstStyle/>
          <a:p>
            <a:pPr>
              <a:buFontTx/>
              <a:buNone/>
            </a:pPr>
            <a:r>
              <a:rPr lang="zh-CN" altLang="en-US" b="1" dirty="0" smtClean="0">
                <a:solidFill>
                  <a:srgbClr val="FF0000"/>
                </a:solidFill>
                <a:effectLst>
                  <a:outerShdw blurRad="38100" dist="38100" dir="2700000" algn="tl">
                    <a:srgbClr val="C0C0C0"/>
                  </a:outerShdw>
                </a:effectLst>
                <a:latin typeface="Times New Roman" pitchFamily="18" charset="0"/>
              </a:rPr>
              <a:t>例</a:t>
            </a:r>
            <a:r>
              <a:rPr lang="en-US" altLang="zh-CN" b="1" dirty="0" smtClean="0">
                <a:solidFill>
                  <a:srgbClr val="FF0000"/>
                </a:solidFill>
                <a:effectLst>
                  <a:outerShdw blurRad="38100" dist="38100" dir="2700000" algn="tl">
                    <a:srgbClr val="C0C0C0"/>
                  </a:outerShdw>
                </a:effectLst>
                <a:latin typeface="Times New Roman" pitchFamily="18" charset="0"/>
              </a:rPr>
              <a:t>4</a:t>
            </a:r>
            <a:r>
              <a:rPr lang="en-US" altLang="zh-CN" b="1" dirty="0" smtClean="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确定用</a:t>
            </a:r>
            <a:r>
              <a:rPr lang="zh-CN" altLang="en-US" b="1" dirty="0">
                <a:solidFill>
                  <a:srgbClr val="FF0000"/>
                </a:solidFill>
                <a:effectLst>
                  <a:outerShdw blurRad="38100" dist="38100" dir="2700000" algn="tl">
                    <a:srgbClr val="C0C0C0"/>
                  </a:outerShdw>
                </a:effectLst>
                <a:latin typeface="Times New Roman" pitchFamily="18" charset="0"/>
              </a:rPr>
              <a:t>红</a:t>
            </a:r>
            <a:r>
              <a:rPr lang="zh-CN" altLang="en-US" b="1" dirty="0">
                <a:effectLst>
                  <a:outerShdw blurRad="38100" dist="38100" dir="2700000" algn="tl">
                    <a:srgbClr val="C0C0C0"/>
                  </a:outerShdw>
                </a:effectLst>
                <a:latin typeface="Times New Roman" pitchFamily="18" charset="0"/>
              </a:rPr>
              <a:t>、</a:t>
            </a:r>
            <a:r>
              <a:rPr lang="zh-CN" altLang="en-US" b="1" dirty="0">
                <a:solidFill>
                  <a:srgbClr val="009900"/>
                </a:solidFill>
                <a:effectLst>
                  <a:outerShdw blurRad="38100" dist="38100" dir="2700000" algn="tl">
                    <a:srgbClr val="C0C0C0"/>
                  </a:outerShdw>
                </a:effectLst>
                <a:latin typeface="Times New Roman" pitchFamily="18" charset="0"/>
              </a:rPr>
              <a:t>绿</a:t>
            </a:r>
            <a:r>
              <a:rPr lang="zh-CN" altLang="en-US" b="1" dirty="0">
                <a:effectLst>
                  <a:outerShdw blurRad="38100" dist="38100" dir="2700000" algn="tl">
                    <a:srgbClr val="C0C0C0"/>
                  </a:outerShdw>
                </a:effectLst>
                <a:latin typeface="Times New Roman" pitchFamily="18" charset="0"/>
              </a:rPr>
              <a:t>、</a:t>
            </a:r>
            <a:r>
              <a:rPr lang="zh-CN" altLang="en-US" b="1" dirty="0">
                <a:solidFill>
                  <a:srgbClr val="0000FF"/>
                </a:solidFill>
                <a:effectLst>
                  <a:outerShdw blurRad="38100" dist="38100" dir="2700000" algn="tl">
                    <a:srgbClr val="C0C0C0"/>
                  </a:outerShdw>
                </a:effectLst>
                <a:latin typeface="Times New Roman" pitchFamily="18" charset="0"/>
              </a:rPr>
              <a:t>蓝</a:t>
            </a:r>
            <a:r>
              <a:rPr lang="zh-CN" altLang="en-US" b="1" dirty="0">
                <a:effectLst>
                  <a:outerShdw blurRad="38100" dist="38100" dir="2700000" algn="tl">
                    <a:srgbClr val="C0C0C0"/>
                  </a:outerShdw>
                </a:effectLst>
                <a:latin typeface="Times New Roman" pitchFamily="18" charset="0"/>
              </a:rPr>
              <a:t>三色对</a:t>
            </a:r>
            <a:r>
              <a:rPr lang="en-US" altLang="zh-CN" b="1" dirty="0" smtClean="0">
                <a:solidFill>
                  <a:srgbClr val="0000FF"/>
                </a:solidFill>
                <a:effectLst>
                  <a:outerShdw blurRad="38100" dist="38100" dir="2700000" algn="tl">
                    <a:srgbClr val="C0C0C0"/>
                  </a:outerShdw>
                </a:effectLst>
                <a:latin typeface="Times New Roman" pitchFamily="18" charset="0"/>
              </a:rPr>
              <a:t>1</a:t>
            </a:r>
            <a:r>
              <a:rPr lang="en-US" altLang="zh-CN" dirty="0" smtClean="0">
                <a:solidFill>
                  <a:srgbClr val="0000FF"/>
                </a:solidFill>
              </a:rPr>
              <a:t>×</a:t>
            </a:r>
            <a:r>
              <a:rPr lang="en-US" altLang="zh-CN" b="1" i="1" dirty="0" smtClean="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棋盘的方格进行染色的方案数</a:t>
            </a:r>
            <a:r>
              <a:rPr lang="en-US" altLang="zh-CN" b="1" i="1" dirty="0">
                <a:solidFill>
                  <a:srgbClr val="0000FF"/>
                </a:solidFill>
                <a:effectLst>
                  <a:outerShdw blurRad="38100" dist="38100" dir="2700000" algn="tl">
                    <a:srgbClr val="C0C0C0"/>
                  </a:outerShdw>
                </a:effectLst>
                <a:latin typeface="Times New Roman" pitchFamily="18" charset="0"/>
              </a:rPr>
              <a:t>a</a:t>
            </a:r>
            <a:r>
              <a:rPr lang="en-US" altLang="zh-CN" b="1" i="1" baseline="-25000" dirty="0">
                <a:solidFill>
                  <a:srgbClr val="0000FF"/>
                </a:solidFill>
                <a:effectLst>
                  <a:outerShdw blurRad="38100" dist="38100" dir="2700000" algn="tl">
                    <a:srgbClr val="C0C0C0"/>
                  </a:outerShdw>
                </a:effectLst>
                <a:latin typeface="Times New Roman" pitchFamily="18" charset="0"/>
              </a:rPr>
              <a:t>n</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并且使得</a:t>
            </a:r>
            <a:r>
              <a:rPr lang="zh-CN" altLang="en-US" b="1" dirty="0">
                <a:solidFill>
                  <a:srgbClr val="009900"/>
                </a:solidFill>
                <a:effectLst>
                  <a:outerShdw blurRad="38100" dist="38100" dir="2700000" algn="tl">
                    <a:srgbClr val="C0C0C0"/>
                  </a:outerShdw>
                </a:effectLst>
                <a:latin typeface="Times New Roman" pitchFamily="18" charset="0"/>
              </a:rPr>
              <a:t>绿色</a:t>
            </a:r>
            <a:r>
              <a:rPr lang="zh-CN" altLang="en-US" b="1" dirty="0">
                <a:effectLst>
                  <a:outerShdw blurRad="38100" dist="38100" dir="2700000" algn="tl">
                    <a:srgbClr val="C0C0C0"/>
                  </a:outerShdw>
                </a:effectLst>
                <a:latin typeface="Times New Roman" pitchFamily="18" charset="0"/>
              </a:rPr>
              <a:t>的方格数为</a:t>
            </a:r>
            <a:r>
              <a:rPr lang="zh-CN" altLang="en-US" b="1" dirty="0">
                <a:solidFill>
                  <a:srgbClr val="0000FF"/>
                </a:solidFill>
                <a:effectLst>
                  <a:outerShdw blurRad="38100" dist="38100" dir="2700000" algn="tl">
                    <a:srgbClr val="C0C0C0"/>
                  </a:outerShdw>
                </a:effectLst>
                <a:latin typeface="Times New Roman" pitchFamily="18" charset="0"/>
              </a:rPr>
              <a:t>偶数</a:t>
            </a:r>
            <a:r>
              <a:rPr lang="en-US" altLang="zh-CN" b="1" dirty="0">
                <a:effectLst>
                  <a:outerShdw blurRad="38100" dist="38100" dir="2700000" algn="tl">
                    <a:srgbClr val="C0C0C0"/>
                  </a:outerShdw>
                </a:effectLst>
                <a:latin typeface="Times New Roman" pitchFamily="18" charset="0"/>
              </a:rPr>
              <a:t>.</a:t>
            </a:r>
            <a:r>
              <a:rPr lang="en-US" altLang="zh-CN" b="1" dirty="0">
                <a:solidFill>
                  <a:srgbClr val="FF0000"/>
                </a:solidFill>
                <a:effectLst>
                  <a:outerShdw blurRad="38100" dist="38100" dir="2700000" algn="tl">
                    <a:srgbClr val="C0C0C0"/>
                  </a:outerShdw>
                </a:effectLst>
                <a:latin typeface="Times New Roman" pitchFamily="18" charset="0"/>
              </a:rPr>
              <a:t>  </a:t>
            </a:r>
            <a:endParaRPr lang="en-US" altLang="zh-CN" b="1" dirty="0">
              <a:effectLst>
                <a:outerShdw blurRad="38100" dist="38100" dir="2700000" algn="tl">
                  <a:srgbClr val="C0C0C0"/>
                </a:outerShdw>
              </a:effectLst>
              <a:latin typeface="Times New Roman" pitchFamily="18" charset="0"/>
            </a:endParaRPr>
          </a:p>
        </p:txBody>
      </p:sp>
      <p:graphicFrame>
        <p:nvGraphicFramePr>
          <p:cNvPr id="311300" name="Object 4"/>
          <p:cNvGraphicFramePr>
            <a:graphicFrameLocks noGrp="1" noChangeAspect="1"/>
          </p:cNvGraphicFramePr>
          <p:nvPr>
            <p:ph sz="half" idx="2"/>
          </p:nvPr>
        </p:nvGraphicFramePr>
        <p:xfrm>
          <a:off x="684213" y="3930650"/>
          <a:ext cx="7921625" cy="2378075"/>
        </p:xfrm>
        <a:graphic>
          <a:graphicData uri="http://schemas.openxmlformats.org/presentationml/2006/ole">
            <mc:AlternateContent xmlns:mc="http://schemas.openxmlformats.org/markup-compatibility/2006">
              <mc:Choice xmlns:v="urn:schemas-microsoft-com:vml" Requires="v">
                <p:oleObj spid="_x0000_s378883" name="公式" r:id="rId3" imgW="3213000" imgH="965160" progId="Equation.3">
                  <p:embed/>
                </p:oleObj>
              </mc:Choice>
              <mc:Fallback>
                <p:oleObj name="公式" r:id="rId3" imgW="321300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930650"/>
                        <a:ext cx="7921625" cy="237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3" name="Rectangle 7"/>
          <p:cNvSpPr>
            <a:spLocks noChangeArrowheads="1"/>
          </p:cNvSpPr>
          <p:nvPr/>
        </p:nvSpPr>
        <p:spPr bwMode="auto">
          <a:xfrm>
            <a:off x="3635375"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C0C0C0"/>
                </a:outerShdw>
              </a:effectLst>
            </a:endParaRPr>
          </a:p>
        </p:txBody>
      </p:sp>
      <p:sp>
        <p:nvSpPr>
          <p:cNvPr id="311304" name="Rectangle 8"/>
          <p:cNvSpPr>
            <a:spLocks noChangeArrowheads="1"/>
          </p:cNvSpPr>
          <p:nvPr/>
        </p:nvSpPr>
        <p:spPr bwMode="auto">
          <a:xfrm>
            <a:off x="40687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5" name="Rectangle 9"/>
          <p:cNvSpPr>
            <a:spLocks noChangeArrowheads="1"/>
          </p:cNvSpPr>
          <p:nvPr/>
        </p:nvSpPr>
        <p:spPr bwMode="auto">
          <a:xfrm>
            <a:off x="45005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6" name="Rectangle 10"/>
          <p:cNvSpPr>
            <a:spLocks noChangeArrowheads="1"/>
          </p:cNvSpPr>
          <p:nvPr/>
        </p:nvSpPr>
        <p:spPr bwMode="auto">
          <a:xfrm>
            <a:off x="49323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7" name="Rectangle 11"/>
          <p:cNvSpPr>
            <a:spLocks noChangeArrowheads="1"/>
          </p:cNvSpPr>
          <p:nvPr/>
        </p:nvSpPr>
        <p:spPr bwMode="auto">
          <a:xfrm>
            <a:off x="53641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8" name="Rectangle 12"/>
          <p:cNvSpPr>
            <a:spLocks noChangeArrowheads="1"/>
          </p:cNvSpPr>
          <p:nvPr/>
        </p:nvSpPr>
        <p:spPr bwMode="auto">
          <a:xfrm>
            <a:off x="57959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9" name="Rectangle 13"/>
          <p:cNvSpPr>
            <a:spLocks noChangeArrowheads="1"/>
          </p:cNvSpPr>
          <p:nvPr/>
        </p:nvSpPr>
        <p:spPr bwMode="auto">
          <a:xfrm>
            <a:off x="62277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0" name="Rectangle 14"/>
          <p:cNvSpPr>
            <a:spLocks noChangeArrowheads="1"/>
          </p:cNvSpPr>
          <p:nvPr/>
        </p:nvSpPr>
        <p:spPr bwMode="auto">
          <a:xfrm>
            <a:off x="6661150"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1" name="Rectangle 15"/>
          <p:cNvSpPr>
            <a:spLocks noChangeArrowheads="1"/>
          </p:cNvSpPr>
          <p:nvPr/>
        </p:nvSpPr>
        <p:spPr bwMode="auto">
          <a:xfrm>
            <a:off x="7092950" y="1627188"/>
            <a:ext cx="431800" cy="433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3" name="Rectangle 17"/>
          <p:cNvSpPr>
            <a:spLocks noChangeArrowheads="1"/>
          </p:cNvSpPr>
          <p:nvPr/>
        </p:nvSpPr>
        <p:spPr bwMode="auto">
          <a:xfrm>
            <a:off x="250825" y="2060575"/>
            <a:ext cx="8291513"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a:solidFill>
                  <a:srgbClr val="FF0000"/>
                </a:solidFill>
                <a:effectLst>
                  <a:outerShdw blurRad="38100" dist="38100" dir="2700000" algn="tl">
                    <a:srgbClr val="C0C0C0"/>
                  </a:outerShdw>
                </a:effectLst>
                <a:latin typeface="Times New Roman" pitchFamily="18" charset="0"/>
              </a:rPr>
              <a:t>解</a:t>
            </a:r>
            <a:r>
              <a:rPr lang="zh-CN" altLang="en-US" sz="3200">
                <a:effectLst>
                  <a:outerShdw blurRad="38100" dist="38100" dir="2700000" algn="tl">
                    <a:srgbClr val="C0C0C0"/>
                  </a:outerShdw>
                </a:effectLst>
                <a:latin typeface="Times New Roman" pitchFamily="18" charset="0"/>
              </a:rPr>
              <a:t> 约定</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0</a:t>
            </a:r>
            <a:r>
              <a:rPr lang="en-US" altLang="zh-CN" sz="3200">
                <a:solidFill>
                  <a:srgbClr val="0000FF"/>
                </a:solidFill>
                <a:effectLst>
                  <a:outerShdw blurRad="38100" dist="38100" dir="2700000" algn="tl">
                    <a:srgbClr val="C0C0C0"/>
                  </a:outerShdw>
                </a:effectLst>
                <a:latin typeface="Times New Roman" pitchFamily="18" charset="0"/>
              </a:rPr>
              <a:t>=1</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显然</a:t>
            </a:r>
            <a:r>
              <a:rPr lang="zh-CN" altLang="en-US" sz="3200" i="1">
                <a:effectLst>
                  <a:outerShdw blurRad="38100" dist="38100" dir="2700000" algn="tl">
                    <a:srgbClr val="C0C0C0"/>
                  </a:outerShdw>
                </a:effectLst>
                <a:latin typeface="Times New Roman" pitchFamily="18" charset="0"/>
              </a:rPr>
              <a:t> </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n</a:t>
            </a:r>
            <a:r>
              <a:rPr lang="zh-CN" altLang="en-US" sz="3200">
                <a:effectLst>
                  <a:outerShdw blurRad="38100" dist="38100" dir="2700000" algn="tl">
                    <a:srgbClr val="C0C0C0"/>
                  </a:outerShdw>
                </a:effectLst>
                <a:latin typeface="Times New Roman" pitchFamily="18" charset="0"/>
              </a:rPr>
              <a:t>为三种颜色组成的</a:t>
            </a:r>
            <a:r>
              <a:rPr lang="en-US" altLang="zh-CN" sz="3200" i="1">
                <a:solidFill>
                  <a:srgbClr val="0000FF"/>
                </a:solidFill>
                <a:effectLst>
                  <a:outerShdw blurRad="38100" dist="38100" dir="2700000" algn="tl">
                    <a:srgbClr val="C0C0C0"/>
                  </a:outerShdw>
                </a:effectLst>
                <a:latin typeface="Times New Roman" pitchFamily="18" charset="0"/>
              </a:rPr>
              <a:t>n</a:t>
            </a:r>
            <a:r>
              <a:rPr lang="zh-CN" altLang="en-US" sz="3200">
                <a:effectLst>
                  <a:outerShdw blurRad="38100" dist="38100" dir="2700000" algn="tl">
                    <a:srgbClr val="C0C0C0"/>
                  </a:outerShdw>
                </a:effectLst>
                <a:latin typeface="Times New Roman" pitchFamily="18" charset="0"/>
              </a:rPr>
              <a:t>阶排列</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每种颜色的重复数没有限制</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但是绿色在排列中必须出现偶数次</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这样</a:t>
            </a:r>
            <a:r>
              <a:rPr lang="en-US" altLang="zh-CN" sz="3200">
                <a:solidFill>
                  <a:srgbClr val="0000FF"/>
                </a:solidFill>
                <a:effectLst>
                  <a:outerShdw blurRad="38100" dist="38100" dir="2700000" algn="tl">
                    <a:srgbClr val="C0C0C0"/>
                  </a:outerShdw>
                </a:effectLst>
                <a:latin typeface="Times New Roman" pitchFamily="18" charset="0"/>
              </a:rPr>
              <a:t>{</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n</a:t>
            </a:r>
            <a:r>
              <a:rPr lang="en-US" altLang="zh-CN" sz="3200">
                <a:solidFill>
                  <a:srgbClr val="0000FF"/>
                </a:solidFill>
                <a:effectLst>
                  <a:outerShdw blurRad="38100" dist="38100" dir="2700000" algn="tl">
                    <a:srgbClr val="C0C0C0"/>
                  </a:outerShdw>
                </a:effectLst>
                <a:latin typeface="Times New Roman" pitchFamily="18" charset="0"/>
              </a:rPr>
              <a:t>}</a:t>
            </a:r>
            <a:r>
              <a:rPr lang="zh-CN" altLang="en-US" sz="3200">
                <a:effectLst>
                  <a:outerShdw blurRad="38100" dist="38100" dir="2700000" algn="tl">
                    <a:srgbClr val="C0C0C0"/>
                  </a:outerShdw>
                </a:effectLst>
                <a:latin typeface="Times New Roman" pitchFamily="18" charset="0"/>
              </a:rPr>
              <a:t>的指数型母函数为</a:t>
            </a:r>
          </a:p>
        </p:txBody>
      </p:sp>
      <p:sp>
        <p:nvSpPr>
          <p:cNvPr id="311314" name="Rectangle 18"/>
          <p:cNvSpPr>
            <a:spLocks noChangeArrowheads="1"/>
          </p:cNvSpPr>
          <p:nvPr/>
        </p:nvSpPr>
        <p:spPr bwMode="auto">
          <a:xfrm>
            <a:off x="3635375" y="1628775"/>
            <a:ext cx="431800" cy="433388"/>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5" name="Rectangle 19"/>
          <p:cNvSpPr>
            <a:spLocks noChangeArrowheads="1"/>
          </p:cNvSpPr>
          <p:nvPr/>
        </p:nvSpPr>
        <p:spPr bwMode="auto">
          <a:xfrm>
            <a:off x="40687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6" name="Rectangle 20"/>
          <p:cNvSpPr>
            <a:spLocks noChangeArrowheads="1"/>
          </p:cNvSpPr>
          <p:nvPr/>
        </p:nvSpPr>
        <p:spPr bwMode="auto">
          <a:xfrm>
            <a:off x="45005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7" name="Rectangle 21"/>
          <p:cNvSpPr>
            <a:spLocks noChangeArrowheads="1"/>
          </p:cNvSpPr>
          <p:nvPr/>
        </p:nvSpPr>
        <p:spPr bwMode="auto">
          <a:xfrm>
            <a:off x="49323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9" name="Rectangle 23"/>
          <p:cNvSpPr>
            <a:spLocks noChangeArrowheads="1"/>
          </p:cNvSpPr>
          <p:nvPr/>
        </p:nvSpPr>
        <p:spPr bwMode="auto">
          <a:xfrm>
            <a:off x="53641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0" name="Rectangle 24"/>
          <p:cNvSpPr>
            <a:spLocks noChangeArrowheads="1"/>
          </p:cNvSpPr>
          <p:nvPr/>
        </p:nvSpPr>
        <p:spPr bwMode="auto">
          <a:xfrm>
            <a:off x="57959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1" name="Rectangle 25"/>
          <p:cNvSpPr>
            <a:spLocks noChangeArrowheads="1"/>
          </p:cNvSpPr>
          <p:nvPr/>
        </p:nvSpPr>
        <p:spPr bwMode="auto">
          <a:xfrm>
            <a:off x="62277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2" name="Rectangle 26"/>
          <p:cNvSpPr>
            <a:spLocks noChangeArrowheads="1"/>
          </p:cNvSpPr>
          <p:nvPr/>
        </p:nvSpPr>
        <p:spPr bwMode="auto">
          <a:xfrm>
            <a:off x="6661150"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3" name="Rectangle 27"/>
          <p:cNvSpPr>
            <a:spLocks noChangeArrowheads="1"/>
          </p:cNvSpPr>
          <p:nvPr/>
        </p:nvSpPr>
        <p:spPr bwMode="auto">
          <a:xfrm>
            <a:off x="7092950" y="1628775"/>
            <a:ext cx="431800" cy="433388"/>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Tree>
    <p:extLst>
      <p:ext uri="{BB962C8B-B14F-4D97-AF65-F5344CB8AC3E}">
        <p14:creationId xmlns:p14="http://schemas.microsoft.com/office/powerpoint/2010/main" val="12763256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strips(downRight)">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303"/>
                                        </p:tgtEl>
                                        <p:attrNameLst>
                                          <p:attrName>style.visibility</p:attrName>
                                        </p:attrNameLst>
                                      </p:cBhvr>
                                      <p:to>
                                        <p:strVal val="visible"/>
                                      </p:to>
                                    </p:set>
                                    <p:animEffect transition="in" filter="blinds(horizontal)">
                                      <p:cBhvr>
                                        <p:cTn id="12" dur="500"/>
                                        <p:tgtEl>
                                          <p:spTgt spid="3113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1304"/>
                                        </p:tgtEl>
                                        <p:attrNameLst>
                                          <p:attrName>style.visibility</p:attrName>
                                        </p:attrNameLst>
                                      </p:cBhvr>
                                      <p:to>
                                        <p:strVal val="visible"/>
                                      </p:to>
                                    </p:set>
                                    <p:animEffect transition="in" filter="blinds(horizontal)">
                                      <p:cBhvr>
                                        <p:cTn id="15" dur="500"/>
                                        <p:tgtEl>
                                          <p:spTgt spid="31130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1306"/>
                                        </p:tgtEl>
                                        <p:attrNameLst>
                                          <p:attrName>style.visibility</p:attrName>
                                        </p:attrNameLst>
                                      </p:cBhvr>
                                      <p:to>
                                        <p:strVal val="visible"/>
                                      </p:to>
                                    </p:set>
                                    <p:animEffect transition="in" filter="blinds(horizontal)">
                                      <p:cBhvr>
                                        <p:cTn id="18" dur="500"/>
                                        <p:tgtEl>
                                          <p:spTgt spid="31130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1305"/>
                                        </p:tgtEl>
                                        <p:attrNameLst>
                                          <p:attrName>style.visibility</p:attrName>
                                        </p:attrNameLst>
                                      </p:cBhvr>
                                      <p:to>
                                        <p:strVal val="visible"/>
                                      </p:to>
                                    </p:set>
                                    <p:animEffect transition="in" filter="blinds(horizontal)">
                                      <p:cBhvr>
                                        <p:cTn id="21" dur="500"/>
                                        <p:tgtEl>
                                          <p:spTgt spid="31130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1307"/>
                                        </p:tgtEl>
                                        <p:attrNameLst>
                                          <p:attrName>style.visibility</p:attrName>
                                        </p:attrNameLst>
                                      </p:cBhvr>
                                      <p:to>
                                        <p:strVal val="visible"/>
                                      </p:to>
                                    </p:set>
                                    <p:animEffect transition="in" filter="blinds(horizontal)">
                                      <p:cBhvr>
                                        <p:cTn id="24" dur="500"/>
                                        <p:tgtEl>
                                          <p:spTgt spid="31130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11308"/>
                                        </p:tgtEl>
                                        <p:attrNameLst>
                                          <p:attrName>style.visibility</p:attrName>
                                        </p:attrNameLst>
                                      </p:cBhvr>
                                      <p:to>
                                        <p:strVal val="visible"/>
                                      </p:to>
                                    </p:set>
                                    <p:animEffect transition="in" filter="blinds(horizontal)">
                                      <p:cBhvr>
                                        <p:cTn id="27" dur="500"/>
                                        <p:tgtEl>
                                          <p:spTgt spid="31130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11309"/>
                                        </p:tgtEl>
                                        <p:attrNameLst>
                                          <p:attrName>style.visibility</p:attrName>
                                        </p:attrNameLst>
                                      </p:cBhvr>
                                      <p:to>
                                        <p:strVal val="visible"/>
                                      </p:to>
                                    </p:set>
                                    <p:animEffect transition="in" filter="blinds(horizontal)">
                                      <p:cBhvr>
                                        <p:cTn id="30" dur="500"/>
                                        <p:tgtEl>
                                          <p:spTgt spid="31130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11310"/>
                                        </p:tgtEl>
                                        <p:attrNameLst>
                                          <p:attrName>style.visibility</p:attrName>
                                        </p:attrNameLst>
                                      </p:cBhvr>
                                      <p:to>
                                        <p:strVal val="visible"/>
                                      </p:to>
                                    </p:set>
                                    <p:animEffect transition="in" filter="blinds(horizontal)">
                                      <p:cBhvr>
                                        <p:cTn id="33" dur="500"/>
                                        <p:tgtEl>
                                          <p:spTgt spid="3113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11311"/>
                                        </p:tgtEl>
                                        <p:attrNameLst>
                                          <p:attrName>style.visibility</p:attrName>
                                        </p:attrNameLst>
                                      </p:cBhvr>
                                      <p:to>
                                        <p:strVal val="visible"/>
                                      </p:to>
                                    </p:set>
                                    <p:animEffect transition="in" filter="blinds(horizontal)">
                                      <p:cBhvr>
                                        <p:cTn id="36" dur="500"/>
                                        <p:tgtEl>
                                          <p:spTgt spid="3113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311314"/>
                                        </p:tgtEl>
                                        <p:attrNameLst>
                                          <p:attrName>style.visibility</p:attrName>
                                        </p:attrNameLst>
                                      </p:cBhvr>
                                      <p:to>
                                        <p:strVal val="visible"/>
                                      </p:to>
                                    </p:set>
                                    <p:anim calcmode="lin" valueType="num">
                                      <p:cBhvr>
                                        <p:cTn id="41" dur="500" fill="hold"/>
                                        <p:tgtEl>
                                          <p:spTgt spid="311314"/>
                                        </p:tgtEl>
                                        <p:attrNameLst>
                                          <p:attrName>ppt_w</p:attrName>
                                        </p:attrNameLst>
                                      </p:cBhvr>
                                      <p:tavLst>
                                        <p:tav tm="0">
                                          <p:val>
                                            <p:fltVal val="0"/>
                                          </p:val>
                                        </p:tav>
                                        <p:tav tm="100000">
                                          <p:val>
                                            <p:strVal val="#ppt_w"/>
                                          </p:val>
                                        </p:tav>
                                      </p:tavLst>
                                    </p:anim>
                                    <p:anim calcmode="lin" valueType="num">
                                      <p:cBhvr>
                                        <p:cTn id="42" dur="500" fill="hold"/>
                                        <p:tgtEl>
                                          <p:spTgt spid="311314"/>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311315"/>
                                        </p:tgtEl>
                                        <p:attrNameLst>
                                          <p:attrName>style.visibility</p:attrName>
                                        </p:attrNameLst>
                                      </p:cBhvr>
                                      <p:to>
                                        <p:strVal val="visible"/>
                                      </p:to>
                                    </p:set>
                                    <p:anim calcmode="lin" valueType="num">
                                      <p:cBhvr>
                                        <p:cTn id="47" dur="500" fill="hold"/>
                                        <p:tgtEl>
                                          <p:spTgt spid="311315"/>
                                        </p:tgtEl>
                                        <p:attrNameLst>
                                          <p:attrName>ppt_w</p:attrName>
                                        </p:attrNameLst>
                                      </p:cBhvr>
                                      <p:tavLst>
                                        <p:tav tm="0">
                                          <p:val>
                                            <p:fltVal val="0"/>
                                          </p:val>
                                        </p:tav>
                                        <p:tav tm="100000">
                                          <p:val>
                                            <p:strVal val="#ppt_w"/>
                                          </p:val>
                                        </p:tav>
                                      </p:tavLst>
                                    </p:anim>
                                    <p:anim calcmode="lin" valueType="num">
                                      <p:cBhvr>
                                        <p:cTn id="48" dur="500" fill="hold"/>
                                        <p:tgtEl>
                                          <p:spTgt spid="311315"/>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311316"/>
                                        </p:tgtEl>
                                        <p:attrNameLst>
                                          <p:attrName>style.visibility</p:attrName>
                                        </p:attrNameLst>
                                      </p:cBhvr>
                                      <p:to>
                                        <p:strVal val="visible"/>
                                      </p:to>
                                    </p:set>
                                    <p:anim calcmode="lin" valueType="num">
                                      <p:cBhvr>
                                        <p:cTn id="53" dur="500" fill="hold"/>
                                        <p:tgtEl>
                                          <p:spTgt spid="311316"/>
                                        </p:tgtEl>
                                        <p:attrNameLst>
                                          <p:attrName>ppt_w</p:attrName>
                                        </p:attrNameLst>
                                      </p:cBhvr>
                                      <p:tavLst>
                                        <p:tav tm="0">
                                          <p:val>
                                            <p:fltVal val="0"/>
                                          </p:val>
                                        </p:tav>
                                        <p:tav tm="100000">
                                          <p:val>
                                            <p:strVal val="#ppt_w"/>
                                          </p:val>
                                        </p:tav>
                                      </p:tavLst>
                                    </p:anim>
                                    <p:anim calcmode="lin" valueType="num">
                                      <p:cBhvr>
                                        <p:cTn id="54" dur="500" fill="hold"/>
                                        <p:tgtEl>
                                          <p:spTgt spid="31131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311317"/>
                                        </p:tgtEl>
                                        <p:attrNameLst>
                                          <p:attrName>style.visibility</p:attrName>
                                        </p:attrNameLst>
                                      </p:cBhvr>
                                      <p:to>
                                        <p:strVal val="visible"/>
                                      </p:to>
                                    </p:set>
                                    <p:anim calcmode="lin" valueType="num">
                                      <p:cBhvr>
                                        <p:cTn id="59" dur="500" fill="hold"/>
                                        <p:tgtEl>
                                          <p:spTgt spid="311317"/>
                                        </p:tgtEl>
                                        <p:attrNameLst>
                                          <p:attrName>ppt_w</p:attrName>
                                        </p:attrNameLst>
                                      </p:cBhvr>
                                      <p:tavLst>
                                        <p:tav tm="0">
                                          <p:val>
                                            <p:fltVal val="0"/>
                                          </p:val>
                                        </p:tav>
                                        <p:tav tm="100000">
                                          <p:val>
                                            <p:strVal val="#ppt_w"/>
                                          </p:val>
                                        </p:tav>
                                      </p:tavLst>
                                    </p:anim>
                                    <p:anim calcmode="lin" valueType="num">
                                      <p:cBhvr>
                                        <p:cTn id="60" dur="500" fill="hold"/>
                                        <p:tgtEl>
                                          <p:spTgt spid="311317"/>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311319"/>
                                        </p:tgtEl>
                                        <p:attrNameLst>
                                          <p:attrName>style.visibility</p:attrName>
                                        </p:attrNameLst>
                                      </p:cBhvr>
                                      <p:to>
                                        <p:strVal val="visible"/>
                                      </p:to>
                                    </p:set>
                                    <p:anim calcmode="lin" valueType="num">
                                      <p:cBhvr>
                                        <p:cTn id="65" dur="500" fill="hold"/>
                                        <p:tgtEl>
                                          <p:spTgt spid="311319"/>
                                        </p:tgtEl>
                                        <p:attrNameLst>
                                          <p:attrName>ppt_w</p:attrName>
                                        </p:attrNameLst>
                                      </p:cBhvr>
                                      <p:tavLst>
                                        <p:tav tm="0">
                                          <p:val>
                                            <p:fltVal val="0"/>
                                          </p:val>
                                        </p:tav>
                                        <p:tav tm="100000">
                                          <p:val>
                                            <p:strVal val="#ppt_w"/>
                                          </p:val>
                                        </p:tav>
                                      </p:tavLst>
                                    </p:anim>
                                    <p:anim calcmode="lin" valueType="num">
                                      <p:cBhvr>
                                        <p:cTn id="66" dur="500" fill="hold"/>
                                        <p:tgtEl>
                                          <p:spTgt spid="311319"/>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311320"/>
                                        </p:tgtEl>
                                        <p:attrNameLst>
                                          <p:attrName>style.visibility</p:attrName>
                                        </p:attrNameLst>
                                      </p:cBhvr>
                                      <p:to>
                                        <p:strVal val="visible"/>
                                      </p:to>
                                    </p:set>
                                    <p:anim calcmode="lin" valueType="num">
                                      <p:cBhvr>
                                        <p:cTn id="71" dur="500" fill="hold"/>
                                        <p:tgtEl>
                                          <p:spTgt spid="311320"/>
                                        </p:tgtEl>
                                        <p:attrNameLst>
                                          <p:attrName>ppt_w</p:attrName>
                                        </p:attrNameLst>
                                      </p:cBhvr>
                                      <p:tavLst>
                                        <p:tav tm="0">
                                          <p:val>
                                            <p:fltVal val="0"/>
                                          </p:val>
                                        </p:tav>
                                        <p:tav tm="100000">
                                          <p:val>
                                            <p:strVal val="#ppt_w"/>
                                          </p:val>
                                        </p:tav>
                                      </p:tavLst>
                                    </p:anim>
                                    <p:anim calcmode="lin" valueType="num">
                                      <p:cBhvr>
                                        <p:cTn id="72" dur="500" fill="hold"/>
                                        <p:tgtEl>
                                          <p:spTgt spid="311320"/>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311321"/>
                                        </p:tgtEl>
                                        <p:attrNameLst>
                                          <p:attrName>style.visibility</p:attrName>
                                        </p:attrNameLst>
                                      </p:cBhvr>
                                      <p:to>
                                        <p:strVal val="visible"/>
                                      </p:to>
                                    </p:set>
                                    <p:anim calcmode="lin" valueType="num">
                                      <p:cBhvr>
                                        <p:cTn id="77" dur="500" fill="hold"/>
                                        <p:tgtEl>
                                          <p:spTgt spid="311321"/>
                                        </p:tgtEl>
                                        <p:attrNameLst>
                                          <p:attrName>ppt_w</p:attrName>
                                        </p:attrNameLst>
                                      </p:cBhvr>
                                      <p:tavLst>
                                        <p:tav tm="0">
                                          <p:val>
                                            <p:fltVal val="0"/>
                                          </p:val>
                                        </p:tav>
                                        <p:tav tm="100000">
                                          <p:val>
                                            <p:strVal val="#ppt_w"/>
                                          </p:val>
                                        </p:tav>
                                      </p:tavLst>
                                    </p:anim>
                                    <p:anim calcmode="lin" valueType="num">
                                      <p:cBhvr>
                                        <p:cTn id="78" dur="500" fill="hold"/>
                                        <p:tgtEl>
                                          <p:spTgt spid="311321"/>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311322"/>
                                        </p:tgtEl>
                                        <p:attrNameLst>
                                          <p:attrName>style.visibility</p:attrName>
                                        </p:attrNameLst>
                                      </p:cBhvr>
                                      <p:to>
                                        <p:strVal val="visible"/>
                                      </p:to>
                                    </p:set>
                                    <p:anim calcmode="lin" valueType="num">
                                      <p:cBhvr>
                                        <p:cTn id="83" dur="500" fill="hold"/>
                                        <p:tgtEl>
                                          <p:spTgt spid="311322"/>
                                        </p:tgtEl>
                                        <p:attrNameLst>
                                          <p:attrName>ppt_w</p:attrName>
                                        </p:attrNameLst>
                                      </p:cBhvr>
                                      <p:tavLst>
                                        <p:tav tm="0">
                                          <p:val>
                                            <p:fltVal val="0"/>
                                          </p:val>
                                        </p:tav>
                                        <p:tav tm="100000">
                                          <p:val>
                                            <p:strVal val="#ppt_w"/>
                                          </p:val>
                                        </p:tav>
                                      </p:tavLst>
                                    </p:anim>
                                    <p:anim calcmode="lin" valueType="num">
                                      <p:cBhvr>
                                        <p:cTn id="84" dur="500" fill="hold"/>
                                        <p:tgtEl>
                                          <p:spTgt spid="311322"/>
                                        </p:tgtEl>
                                        <p:attrNameLst>
                                          <p:attrName>ppt_h</p:attrName>
                                        </p:attrNameLst>
                                      </p:cBhvr>
                                      <p:tavLst>
                                        <p:tav tm="0">
                                          <p:val>
                                            <p:strVal val="#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311323"/>
                                        </p:tgtEl>
                                        <p:attrNameLst>
                                          <p:attrName>style.visibility</p:attrName>
                                        </p:attrNameLst>
                                      </p:cBhvr>
                                      <p:to>
                                        <p:strVal val="visible"/>
                                      </p:to>
                                    </p:set>
                                    <p:anim calcmode="lin" valueType="num">
                                      <p:cBhvr>
                                        <p:cTn id="89" dur="500" fill="hold"/>
                                        <p:tgtEl>
                                          <p:spTgt spid="311323"/>
                                        </p:tgtEl>
                                        <p:attrNameLst>
                                          <p:attrName>ppt_w</p:attrName>
                                        </p:attrNameLst>
                                      </p:cBhvr>
                                      <p:tavLst>
                                        <p:tav tm="0">
                                          <p:val>
                                            <p:fltVal val="0"/>
                                          </p:val>
                                        </p:tav>
                                        <p:tav tm="100000">
                                          <p:val>
                                            <p:strVal val="#ppt_w"/>
                                          </p:val>
                                        </p:tav>
                                      </p:tavLst>
                                    </p:anim>
                                    <p:anim calcmode="lin" valueType="num">
                                      <p:cBhvr>
                                        <p:cTn id="90" dur="500" fill="hold"/>
                                        <p:tgtEl>
                                          <p:spTgt spid="311323"/>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11313">
                                            <p:txEl>
                                              <p:pRg st="0" end="0"/>
                                            </p:txEl>
                                          </p:spTgt>
                                        </p:tgtEl>
                                        <p:attrNameLst>
                                          <p:attrName>style.visibility</p:attrName>
                                        </p:attrNameLst>
                                      </p:cBhvr>
                                      <p:to>
                                        <p:strVal val="visible"/>
                                      </p:to>
                                    </p:set>
                                    <p:animEffect transition="in" filter="strips(downRight)">
                                      <p:cBhvr>
                                        <p:cTn id="95" dur="500"/>
                                        <p:tgtEl>
                                          <p:spTgt spid="311313">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5" presetClass="entr" presetSubtype="0" fill="hold" nodeType="clickEffect">
                                  <p:stCondLst>
                                    <p:cond delay="0"/>
                                  </p:stCondLst>
                                  <p:childTnLst>
                                    <p:set>
                                      <p:cBhvr>
                                        <p:cTn id="99" dur="1" fill="hold">
                                          <p:stCondLst>
                                            <p:cond delay="0"/>
                                          </p:stCondLst>
                                        </p:cTn>
                                        <p:tgtEl>
                                          <p:spTgt spid="311300"/>
                                        </p:tgtEl>
                                        <p:attrNameLst>
                                          <p:attrName>style.visibility</p:attrName>
                                        </p:attrNameLst>
                                      </p:cBhvr>
                                      <p:to>
                                        <p:strVal val="visible"/>
                                      </p:to>
                                    </p:set>
                                    <p:anim calcmode="lin" valueType="num">
                                      <p:cBhvr>
                                        <p:cTn id="100" dur="1000" fill="hold"/>
                                        <p:tgtEl>
                                          <p:spTgt spid="311300"/>
                                        </p:tgtEl>
                                        <p:attrNameLst>
                                          <p:attrName>ppt_w</p:attrName>
                                        </p:attrNameLst>
                                      </p:cBhvr>
                                      <p:tavLst>
                                        <p:tav tm="0">
                                          <p:val>
                                            <p:strVal val="#ppt_w*0.70"/>
                                          </p:val>
                                        </p:tav>
                                        <p:tav tm="100000">
                                          <p:val>
                                            <p:strVal val="#ppt_w"/>
                                          </p:val>
                                        </p:tav>
                                      </p:tavLst>
                                    </p:anim>
                                    <p:anim calcmode="lin" valueType="num">
                                      <p:cBhvr>
                                        <p:cTn id="101" dur="1000" fill="hold"/>
                                        <p:tgtEl>
                                          <p:spTgt spid="311300"/>
                                        </p:tgtEl>
                                        <p:attrNameLst>
                                          <p:attrName>ppt_h</p:attrName>
                                        </p:attrNameLst>
                                      </p:cBhvr>
                                      <p:tavLst>
                                        <p:tav tm="0">
                                          <p:val>
                                            <p:strVal val="#ppt_h"/>
                                          </p:val>
                                        </p:tav>
                                        <p:tav tm="100000">
                                          <p:val>
                                            <p:strVal val="#ppt_h"/>
                                          </p:val>
                                        </p:tav>
                                      </p:tavLst>
                                    </p:anim>
                                    <p:animEffect transition="in" filter="fade">
                                      <p:cBhvr>
                                        <p:cTn id="102" dur="1000"/>
                                        <p:tgtEl>
                                          <p:spTgt spid="3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3" grpId="0" animBg="1"/>
      <p:bldP spid="311304" grpId="0" animBg="1"/>
      <p:bldP spid="311305" grpId="0" animBg="1"/>
      <p:bldP spid="311306" grpId="0" animBg="1"/>
      <p:bldP spid="311307" grpId="0" animBg="1"/>
      <p:bldP spid="311308" grpId="0" animBg="1"/>
      <p:bldP spid="311309" grpId="0" animBg="1"/>
      <p:bldP spid="311310" grpId="0" animBg="1"/>
      <p:bldP spid="311311" grpId="0" animBg="1"/>
      <p:bldP spid="311313" grpId="0" build="p"/>
      <p:bldP spid="311314" grpId="0" animBg="1"/>
      <p:bldP spid="311315" grpId="0" animBg="1"/>
      <p:bldP spid="311316" grpId="0" animBg="1"/>
      <p:bldP spid="311317" grpId="0" animBg="1"/>
      <p:bldP spid="311319" grpId="0" animBg="1"/>
      <p:bldP spid="311320" grpId="0" animBg="1"/>
      <p:bldP spid="311321" grpId="0" animBg="1"/>
      <p:bldP spid="311322" grpId="0" animBg="1"/>
      <p:bldP spid="3113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31</a:t>
            </a:fld>
            <a:endParaRPr lang="en-US" altLang="zh-CN"/>
          </a:p>
        </p:txBody>
      </p:sp>
      <p:pic>
        <p:nvPicPr>
          <p:cNvPr id="321538" name="Picture 2" descr="F:\同等学力\2016春 图论与组合优化\考题分类\指数型母函数\13-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02" y="692696"/>
            <a:ext cx="8945299"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698745289"/>
              </p:ext>
            </p:extLst>
          </p:nvPr>
        </p:nvGraphicFramePr>
        <p:xfrm>
          <a:off x="251520" y="2636912"/>
          <a:ext cx="8363347" cy="1021416"/>
        </p:xfrm>
        <a:graphic>
          <a:graphicData uri="http://schemas.openxmlformats.org/presentationml/2006/ole">
            <mc:AlternateContent xmlns:mc="http://schemas.openxmlformats.org/markup-compatibility/2006">
              <mc:Choice xmlns:v="urn:schemas-microsoft-com:vml" Requires="v">
                <p:oleObj spid="_x0000_s379911" name="Equation" r:id="rId4" imgW="3848100" imgH="469900" progId="Equation.3">
                  <p:embed/>
                </p:oleObj>
              </mc:Choice>
              <mc:Fallback>
                <p:oleObj name="Equation" r:id="rId4" imgW="3848100" imgH="469900" progId="Equation.3">
                  <p:embed/>
                  <p:pic>
                    <p:nvPicPr>
                      <p:cNvPr id="0" name=""/>
                      <p:cNvPicPr>
                        <a:picLocks noChangeAspect="1" noChangeArrowheads="1"/>
                      </p:cNvPicPr>
                      <p:nvPr/>
                    </p:nvPicPr>
                    <p:blipFill>
                      <a:blip r:embed="rId5"/>
                      <a:srcRect/>
                      <a:stretch>
                        <a:fillRect/>
                      </a:stretch>
                    </p:blipFill>
                    <p:spPr bwMode="auto">
                      <a:xfrm>
                        <a:off x="251520" y="2636912"/>
                        <a:ext cx="8363347" cy="1021416"/>
                      </a:xfrm>
                      <a:prstGeom prst="rect">
                        <a:avLst/>
                      </a:prstGeom>
                      <a:noFill/>
                      <a:ln>
                        <a:noFill/>
                      </a:ln>
                      <a:effectLs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80616396"/>
              </p:ext>
            </p:extLst>
          </p:nvPr>
        </p:nvGraphicFramePr>
        <p:xfrm>
          <a:off x="467544" y="3645024"/>
          <a:ext cx="6197600" cy="1106488"/>
        </p:xfrm>
        <a:graphic>
          <a:graphicData uri="http://schemas.openxmlformats.org/presentationml/2006/ole">
            <mc:AlternateContent xmlns:mc="http://schemas.openxmlformats.org/markup-compatibility/2006">
              <mc:Choice xmlns:v="urn:schemas-microsoft-com:vml" Requires="v">
                <p:oleObj spid="_x0000_s379912" name="Equation" r:id="rId6" imgW="2628900" imgH="469900" progId="Equation.3">
                  <p:embed/>
                </p:oleObj>
              </mc:Choice>
              <mc:Fallback>
                <p:oleObj name="Equation" r:id="rId6" imgW="2628900" imgH="469900" progId="Equation.3">
                  <p:embed/>
                  <p:pic>
                    <p:nvPicPr>
                      <p:cNvPr id="0" name=""/>
                      <p:cNvPicPr>
                        <a:picLocks noChangeAspect="1" noChangeArrowheads="1"/>
                      </p:cNvPicPr>
                      <p:nvPr/>
                    </p:nvPicPr>
                    <p:blipFill>
                      <a:blip r:embed="rId7"/>
                      <a:srcRect/>
                      <a:stretch>
                        <a:fillRect/>
                      </a:stretch>
                    </p:blipFill>
                    <p:spPr bwMode="auto">
                      <a:xfrm>
                        <a:off x="467544" y="3645024"/>
                        <a:ext cx="61976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79913" name="公式" r:id="rId8" imgW="139680" imgH="101520" progId="Equation.3">
                  <p:embed/>
                </p:oleObj>
              </mc:Choice>
              <mc:Fallback>
                <p:oleObj name="公式" r:id="rId8" imgW="139680" imgH="101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91866951"/>
              </p:ext>
            </p:extLst>
          </p:nvPr>
        </p:nvGraphicFramePr>
        <p:xfrm>
          <a:off x="519113" y="4979988"/>
          <a:ext cx="4105275" cy="1255712"/>
        </p:xfrm>
        <a:graphic>
          <a:graphicData uri="http://schemas.openxmlformats.org/presentationml/2006/ole">
            <mc:AlternateContent xmlns:mc="http://schemas.openxmlformats.org/markup-compatibility/2006">
              <mc:Choice xmlns:v="urn:schemas-microsoft-com:vml" Requires="v">
                <p:oleObj spid="_x0000_s379914" name="Equation" r:id="rId10" imgW="1536700" imgH="469900" progId="Equation.3">
                  <p:embed/>
                </p:oleObj>
              </mc:Choice>
              <mc:Fallback>
                <p:oleObj name="Equation" r:id="rId10" imgW="1536700" imgH="469900" progId="Equation.3">
                  <p:embed/>
                  <p:pic>
                    <p:nvPicPr>
                      <p:cNvPr id="0" name=""/>
                      <p:cNvPicPr>
                        <a:picLocks noChangeAspect="1" noChangeArrowheads="1"/>
                      </p:cNvPicPr>
                      <p:nvPr/>
                    </p:nvPicPr>
                    <p:blipFill>
                      <a:blip r:embed="rId11"/>
                      <a:srcRect/>
                      <a:stretch>
                        <a:fillRect/>
                      </a:stretch>
                    </p:blipFill>
                    <p:spPr bwMode="auto">
                      <a:xfrm>
                        <a:off x="519113" y="4979988"/>
                        <a:ext cx="4105275" cy="12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8"/>
          <p:cNvGrpSpPr>
            <a:grpSpLocks/>
          </p:cNvGrpSpPr>
          <p:nvPr/>
        </p:nvGrpSpPr>
        <p:grpSpPr bwMode="auto">
          <a:xfrm>
            <a:off x="5580063" y="4653136"/>
            <a:ext cx="3563938" cy="1368425"/>
            <a:chOff x="3515" y="3022"/>
            <a:chExt cx="2245" cy="862"/>
          </a:xfrm>
        </p:grpSpPr>
        <p:graphicFrame>
          <p:nvGraphicFramePr>
            <p:cNvPr id="10" name="Object 9"/>
            <p:cNvGraphicFramePr>
              <a:graphicFrameLocks noChangeAspect="1"/>
            </p:cNvGraphicFramePr>
            <p:nvPr>
              <p:extLst>
                <p:ext uri="{D42A27DB-BD31-4B8C-83A1-F6EECF244321}">
                  <p14:modId xmlns:p14="http://schemas.microsoft.com/office/powerpoint/2010/main" val="3908624432"/>
                </p:ext>
              </p:extLst>
            </p:nvPr>
          </p:nvGraphicFramePr>
          <p:xfrm>
            <a:off x="3675" y="3022"/>
            <a:ext cx="1903" cy="662"/>
          </p:xfrm>
          <a:graphic>
            <a:graphicData uri="http://schemas.openxmlformats.org/presentationml/2006/ole">
              <mc:AlternateContent xmlns:mc="http://schemas.openxmlformats.org/markup-compatibility/2006">
                <mc:Choice xmlns:v="urn:schemas-microsoft-com:vml" Requires="v">
                  <p:oleObj spid="_x0000_s379915" name="公式" r:id="rId12" imgW="1130300" imgH="393700" progId="Equation.3">
                    <p:embed/>
                  </p:oleObj>
                </mc:Choice>
                <mc:Fallback>
                  <p:oleObj name="公式" r:id="rId12" imgW="1130300" imgH="393700" progId="Equation.3">
                    <p:embed/>
                    <p:pic>
                      <p:nvPicPr>
                        <p:cNvPr id="0" name=""/>
                        <p:cNvPicPr>
                          <a:picLocks noChangeAspect="1" noChangeArrowheads="1"/>
                        </p:cNvPicPr>
                        <p:nvPr/>
                      </p:nvPicPr>
                      <p:blipFill>
                        <a:blip r:embed="rId13"/>
                        <a:srcRect/>
                        <a:stretch>
                          <a:fillRect/>
                        </a:stretch>
                      </p:blipFill>
                      <p:spPr bwMode="auto">
                        <a:xfrm>
                          <a:off x="3675" y="3022"/>
                          <a:ext cx="1903"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3515" y="3022"/>
              <a:ext cx="2245"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215189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0A261B67-F6B7-4044-A19B-38EB761DBE08}" type="slidenum">
              <a:rPr lang="en-US" altLang="zh-CN"/>
              <a:pPr/>
              <a:t>32</a:t>
            </a:fld>
            <a:endParaRPr lang="en-US" altLang="zh-CN"/>
          </a:p>
        </p:txBody>
      </p:sp>
      <p:sp>
        <p:nvSpPr>
          <p:cNvPr id="346114" name="Rectangle 2"/>
          <p:cNvSpPr>
            <a:spLocks noGrp="1" noChangeArrowheads="1"/>
          </p:cNvSpPr>
          <p:nvPr>
            <p:ph type="title"/>
          </p:nvPr>
        </p:nvSpPr>
        <p:spPr>
          <a:xfrm>
            <a:off x="457200" y="44450"/>
            <a:ext cx="8229600" cy="1143000"/>
          </a:xfrm>
        </p:spPr>
        <p:txBody>
          <a:bodyPr/>
          <a:lstStyle/>
          <a:p>
            <a:pPr algn="l"/>
            <a:r>
              <a:rPr lang="en-US" altLang="zh-CN" b="1" dirty="0" smtClean="0">
                <a:solidFill>
                  <a:srgbClr val="FF0000"/>
                </a:solidFill>
                <a:effectLst>
                  <a:outerShdw blurRad="38100" dist="38100" dir="2700000" algn="tl">
                    <a:srgbClr val="DDDDDD"/>
                  </a:outerShdw>
                </a:effectLst>
                <a:latin typeface="Times New Roman" charset="0"/>
              </a:rPr>
              <a:t>III</a:t>
            </a:r>
            <a:r>
              <a:rPr lang="en-US" altLang="zh-CN" b="1" dirty="0">
                <a:solidFill>
                  <a:srgbClr val="FF0000"/>
                </a:solidFill>
                <a:effectLst>
                  <a:outerShdw blurRad="38100" dist="38100" dir="2700000" algn="tl">
                    <a:srgbClr val="DDDDDD"/>
                  </a:outerShdw>
                </a:effectLst>
                <a:latin typeface="Times New Roman" charset="0"/>
              </a:rPr>
              <a:t>. </a:t>
            </a:r>
            <a:r>
              <a:rPr lang="zh-CN" altLang="en-US" b="1" dirty="0">
                <a:solidFill>
                  <a:srgbClr val="FF0000"/>
                </a:solidFill>
                <a:effectLst>
                  <a:outerShdw blurRad="38100" dist="38100" dir="2700000" algn="tl">
                    <a:srgbClr val="DDDDDD"/>
                  </a:outerShdw>
                </a:effectLst>
                <a:latin typeface="Times New Roman" charset="0"/>
              </a:rPr>
              <a:t>差分表</a:t>
            </a:r>
            <a:r>
              <a:rPr lang="zh-CN" altLang="en-US" b="1" dirty="0" smtClean="0">
                <a:solidFill>
                  <a:srgbClr val="FF0000"/>
                </a:solidFill>
                <a:effectLst>
                  <a:outerShdw blurRad="38100" dist="38100" dir="2700000" algn="tl">
                    <a:srgbClr val="DDDDDD"/>
                  </a:outerShdw>
                </a:effectLst>
                <a:latin typeface="Times New Roman" charset="0"/>
              </a:rPr>
              <a:t>方法*</a:t>
            </a:r>
            <a:endParaRPr lang="zh-CN" altLang="en-US" b="1" dirty="0">
              <a:solidFill>
                <a:srgbClr val="FF0000"/>
              </a:solidFill>
              <a:effectLst>
                <a:outerShdw blurRad="38100" dist="38100" dir="2700000" algn="tl">
                  <a:srgbClr val="DDDDDD"/>
                </a:outerShdw>
              </a:effectLst>
              <a:latin typeface="Times New Roman" charset="0"/>
            </a:endParaRPr>
          </a:p>
        </p:txBody>
      </p:sp>
      <p:sp>
        <p:nvSpPr>
          <p:cNvPr id="346115" name="Rectangle 3"/>
          <p:cNvSpPr>
            <a:spLocks noGrp="1" noChangeArrowheads="1"/>
          </p:cNvSpPr>
          <p:nvPr>
            <p:ph type="body" idx="1"/>
          </p:nvPr>
        </p:nvSpPr>
        <p:spPr>
          <a:xfrm>
            <a:off x="457200" y="952500"/>
            <a:ext cx="8229600" cy="5572125"/>
          </a:xfrm>
        </p:spPr>
        <p:txBody>
          <a:bodyPr/>
          <a:lstStyle/>
          <a:p>
            <a:pPr>
              <a:lnSpc>
                <a:spcPct val="90000"/>
              </a:lnSpc>
              <a:buClr>
                <a:srgbClr val="FF0000"/>
              </a:buClr>
              <a:buFont typeface="Wingdings" charset="0"/>
              <a:buChar char="l"/>
            </a:pP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假定</a:t>
            </a:r>
            <a:r>
              <a:rPr lang="en-US" altLang="zh-CN" b="1" dirty="0">
                <a:solidFill>
                  <a:srgbClr val="0000FF"/>
                </a:solidFill>
                <a:effectLst>
                  <a:outerShdw blurRad="38100" dist="38100" dir="2700000" algn="tl">
                    <a:srgbClr val="DDDDDD"/>
                  </a:outerShdw>
                </a:effectLst>
                <a:latin typeface="Times New Roman" charset="0"/>
              </a:rPr>
              <a:t>P(</a:t>
            </a:r>
            <a:r>
              <a:rPr lang="en-US" altLang="zh-CN" b="1" i="1" dirty="0">
                <a:solidFill>
                  <a:srgbClr val="0000FF"/>
                </a:solidFill>
                <a:effectLst>
                  <a:outerShdw blurRad="38100" dist="38100" dir="2700000" algn="tl">
                    <a:srgbClr val="DDDDDD"/>
                  </a:outerShdw>
                </a:effectLst>
                <a:latin typeface="Times New Roman" charset="0"/>
              </a:rPr>
              <a:t>x</a:t>
            </a:r>
            <a:r>
              <a:rPr lang="en-US" altLang="zh-CN" b="1" dirty="0">
                <a:solidFill>
                  <a:srgbClr val="0000FF"/>
                </a:solidFill>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是非负整数集</a:t>
            </a:r>
            <a:r>
              <a:rPr lang="en-US" altLang="zh-CN" b="1" dirty="0">
                <a:effectLst>
                  <a:outerShdw blurRad="38100" dist="38100" dir="2700000" algn="tl">
                    <a:srgbClr val="DDDDDD"/>
                  </a:outerShdw>
                </a:effectLst>
                <a:latin typeface="Times New Roman" charset="0"/>
              </a:rPr>
              <a:t>N</a:t>
            </a:r>
            <a:r>
              <a:rPr lang="en-US" altLang="zh-CN" b="1" baseline="-25000" dirty="0">
                <a:effectLst>
                  <a:outerShdw blurRad="38100" dist="38100" dir="2700000" algn="tl">
                    <a:srgbClr val="DDDDDD"/>
                  </a:outerShdw>
                </a:effectLst>
                <a:latin typeface="Times New Roman" charset="0"/>
              </a:rPr>
              <a:t>0</a:t>
            </a:r>
            <a:r>
              <a:rPr lang="zh-CN" altLang="en-US" b="1" dirty="0">
                <a:effectLst>
                  <a:outerShdw blurRad="38100" dist="38100" dir="2700000" algn="tl">
                    <a:srgbClr val="DDDDDD"/>
                  </a:outerShdw>
                </a:effectLst>
                <a:latin typeface="Times New Roman" charset="0"/>
              </a:rPr>
              <a:t>上的函数</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用下列方式得到一个数表称为</a:t>
            </a:r>
            <a:r>
              <a:rPr lang="en-US" altLang="zh-CN" b="1" dirty="0">
                <a:solidFill>
                  <a:srgbClr val="0000FF"/>
                </a:solidFill>
                <a:effectLst>
                  <a:outerShdw blurRad="38100" dist="38100" dir="2700000" algn="tl">
                    <a:srgbClr val="DDDDDD"/>
                  </a:outerShdw>
                </a:effectLst>
                <a:latin typeface="Times New Roman" charset="0"/>
              </a:rPr>
              <a:t>P(</a:t>
            </a:r>
            <a:r>
              <a:rPr lang="en-US" altLang="zh-CN" b="1" i="1" dirty="0">
                <a:solidFill>
                  <a:srgbClr val="0000FF"/>
                </a:solidFill>
                <a:effectLst>
                  <a:outerShdw blurRad="38100" dist="38100" dir="2700000" algn="tl">
                    <a:srgbClr val="DDDDDD"/>
                  </a:outerShdw>
                </a:effectLst>
                <a:latin typeface="Times New Roman" charset="0"/>
              </a:rPr>
              <a:t>x</a:t>
            </a:r>
            <a:r>
              <a:rPr lang="en-US" altLang="zh-CN" b="1" dirty="0">
                <a:solidFill>
                  <a:srgbClr val="0000FF"/>
                </a:solidFill>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的</a:t>
            </a:r>
            <a:r>
              <a:rPr lang="zh-CN" altLang="en-US" b="1" dirty="0">
                <a:solidFill>
                  <a:srgbClr val="FF0000"/>
                </a:solidFill>
                <a:effectLst>
                  <a:outerShdw blurRad="38100" dist="38100" dir="2700000" algn="tl">
                    <a:srgbClr val="DDDDDD"/>
                  </a:outerShdw>
                </a:effectLst>
                <a:latin typeface="Times New Roman" charset="0"/>
              </a:rPr>
              <a:t>差分表</a:t>
            </a:r>
            <a:r>
              <a:rPr lang="en-US" altLang="zh-CN" b="1" dirty="0">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zh-CN" altLang="en-US" b="1" dirty="0">
                <a:solidFill>
                  <a:srgbClr val="0000FF"/>
                </a:solidFill>
                <a:effectLst>
                  <a:outerShdw blurRad="38100" dist="38100" dir="2700000" algn="tl">
                    <a:srgbClr val="DDDDDD"/>
                  </a:outerShdw>
                </a:effectLst>
                <a:latin typeface="Times New Roman" charset="0"/>
              </a:rPr>
              <a:t>第</a:t>
            </a:r>
            <a:r>
              <a:rPr lang="en-US" altLang="zh-CN" b="1" dirty="0">
                <a:solidFill>
                  <a:srgbClr val="0000FF"/>
                </a:solidFill>
                <a:effectLst>
                  <a:outerShdw blurRad="38100" dist="38100" dir="2700000" algn="tl">
                    <a:srgbClr val="DDDDDD"/>
                  </a:outerShdw>
                </a:effectLst>
                <a:latin typeface="Times New Roman" charset="0"/>
              </a:rPr>
              <a:t>1</a:t>
            </a:r>
            <a:r>
              <a:rPr lang="zh-CN" altLang="en-US" b="1" dirty="0">
                <a:solidFill>
                  <a:srgbClr val="0000FF"/>
                </a:solidFill>
                <a:effectLst>
                  <a:outerShdw blurRad="38100" dist="38100" dir="2700000" algn="tl">
                    <a:srgbClr val="DDDDDD"/>
                  </a:outerShdw>
                </a:effectLst>
                <a:latin typeface="Times New Roman" charset="0"/>
              </a:rPr>
              <a:t>行</a:t>
            </a:r>
            <a:r>
              <a:rPr lang="en-US" altLang="zh-CN" b="1" dirty="0">
                <a:effectLst>
                  <a:outerShdw blurRad="38100" dist="38100" dir="2700000" algn="tl">
                    <a:srgbClr val="DDDDDD"/>
                  </a:outerShdw>
                </a:effectLst>
                <a:latin typeface="Times New Roman" charset="0"/>
              </a:rPr>
              <a:t>: 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 </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=0,1,2,…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zh-CN" altLang="en-US" b="1" dirty="0">
                <a:solidFill>
                  <a:srgbClr val="0000FF"/>
                </a:solidFill>
                <a:effectLst>
                  <a:outerShdw blurRad="38100" dist="38100" dir="2700000" algn="tl">
                    <a:srgbClr val="DDDDDD"/>
                  </a:outerShdw>
                </a:effectLst>
                <a:latin typeface="Times New Roman" charset="0"/>
              </a:rPr>
              <a:t>第</a:t>
            </a:r>
            <a:r>
              <a:rPr lang="en-US" altLang="zh-CN" b="1" dirty="0">
                <a:solidFill>
                  <a:srgbClr val="0000FF"/>
                </a:solidFill>
                <a:effectLst>
                  <a:outerShdw blurRad="38100" dist="38100" dir="2700000" algn="tl">
                    <a:srgbClr val="DDDDDD"/>
                  </a:outerShdw>
                </a:effectLst>
                <a:latin typeface="Times New Roman" charset="0"/>
              </a:rPr>
              <a:t>2</a:t>
            </a:r>
            <a:r>
              <a:rPr lang="zh-CN" altLang="en-US" b="1" dirty="0">
                <a:solidFill>
                  <a:srgbClr val="0000FF"/>
                </a:solidFill>
                <a:effectLst>
                  <a:outerShdw blurRad="38100" dist="38100" dir="2700000" algn="tl">
                    <a:srgbClr val="DDDDDD"/>
                  </a:outerShdw>
                </a:effectLst>
                <a:latin typeface="Times New Roman" charset="0"/>
              </a:rPr>
              <a:t>行</a:t>
            </a:r>
            <a:r>
              <a:rPr lang="en-US" altLang="zh-CN" b="1" dirty="0">
                <a:effectLst>
                  <a:outerShdw blurRad="38100" dist="38100" dir="2700000" algn="tl">
                    <a:srgbClr val="DDDDDD"/>
                  </a:outerShdw>
                </a:effectLst>
                <a:latin typeface="Times New Roman" charset="0"/>
              </a:rPr>
              <a:t>: </a:t>
            </a:r>
            <a:r>
              <a:rPr lang="el-GR" altLang="zh-CN" dirty="0"/>
              <a:t>Δ</a:t>
            </a:r>
            <a:r>
              <a:rPr lang="en-US" altLang="zh-CN" b="1" dirty="0" smtClean="0">
                <a:effectLst>
                  <a:outerShdw blurRad="38100" dist="38100" dir="2700000" algn="tl">
                    <a:srgbClr val="DDDDDD"/>
                  </a:outerShdw>
                </a:effectLst>
                <a:latin typeface="Times New Roman" charset="0"/>
                <a:sym typeface="Symbol" charset="0"/>
              </a:rPr>
              <a:t>P</a:t>
            </a:r>
            <a:r>
              <a:rPr lang="en-US" altLang="zh-CN" b="1" dirty="0">
                <a:effectLst>
                  <a:outerShdw blurRad="38100" dist="38100" dir="2700000" algn="tl">
                    <a:srgbClr val="DDDDDD"/>
                  </a:outerShdw>
                </a:effectLst>
                <a:latin typeface="Times New Roman" charset="0"/>
                <a:sym typeface="Symbol" charset="0"/>
              </a:rPr>
              <a:t>(</a:t>
            </a:r>
            <a:r>
              <a:rPr lang="en-US" altLang="zh-CN" b="1" i="1" dirty="0">
                <a:effectLst>
                  <a:outerShdw blurRad="38100" dist="38100" dir="2700000" algn="tl">
                    <a:srgbClr val="DDDDDD"/>
                  </a:outerShdw>
                </a:effectLst>
                <a:latin typeface="Times New Roman" charset="0"/>
                <a:sym typeface="Symbol" charset="0"/>
              </a:rPr>
              <a:t>x</a:t>
            </a:r>
            <a:r>
              <a:rPr lang="en-US" altLang="zh-CN" b="1" dirty="0">
                <a:effectLst>
                  <a:outerShdw blurRad="38100" dist="38100" dir="2700000" algn="tl">
                    <a:srgbClr val="DDDDDD"/>
                  </a:outerShdw>
                </a:effectLst>
                <a:latin typeface="Times New Roman" charset="0"/>
                <a:sym typeface="Symbol" charset="0"/>
              </a:rPr>
              <a:t>)=</a:t>
            </a:r>
            <a:r>
              <a:rPr lang="en-US" altLang="zh-CN" b="1" dirty="0">
                <a:effectLst>
                  <a:outerShdw blurRad="38100" dist="38100" dir="2700000" algn="tl">
                    <a:srgbClr val="DDDDDD"/>
                  </a:outerShdw>
                </a:effectLst>
                <a:latin typeface="Times New Roman" charset="0"/>
              </a:rPr>
              <a:t> 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+1)-P(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 </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=0,1,2,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zh-CN" altLang="en-US" b="1" dirty="0">
                <a:solidFill>
                  <a:srgbClr val="0000FF"/>
                </a:solidFill>
                <a:effectLst>
                  <a:outerShdw blurRad="38100" dist="38100" dir="2700000" algn="tl">
                    <a:srgbClr val="DDDDDD"/>
                  </a:outerShdw>
                </a:effectLst>
                <a:latin typeface="Times New Roman" charset="0"/>
              </a:rPr>
              <a:t>第</a:t>
            </a:r>
            <a:r>
              <a:rPr lang="en-US" altLang="zh-CN" b="1" i="1" dirty="0">
                <a:solidFill>
                  <a:srgbClr val="0000FF"/>
                </a:solidFill>
                <a:effectLst>
                  <a:outerShdw blurRad="38100" dist="38100" dir="2700000" algn="tl">
                    <a:srgbClr val="DDDDDD"/>
                  </a:outerShdw>
                </a:effectLst>
                <a:latin typeface="Times New Roman" charset="0"/>
              </a:rPr>
              <a:t>k</a:t>
            </a:r>
            <a:r>
              <a:rPr lang="zh-CN" altLang="en-US" b="1" dirty="0">
                <a:solidFill>
                  <a:srgbClr val="0000FF"/>
                </a:solidFill>
                <a:effectLst>
                  <a:outerShdw blurRad="38100" dist="38100" dir="2700000" algn="tl">
                    <a:srgbClr val="DDDDDD"/>
                  </a:outerShdw>
                </a:effectLst>
                <a:latin typeface="Times New Roman" charset="0"/>
              </a:rPr>
              <a:t>行</a:t>
            </a:r>
            <a:r>
              <a:rPr lang="en-US" altLang="zh-CN" b="1" dirty="0">
                <a:effectLst>
                  <a:outerShdw blurRad="38100" dist="38100" dir="2700000" algn="tl">
                    <a:srgbClr val="DDDDDD"/>
                  </a:outerShdw>
                </a:effectLst>
                <a:latin typeface="Times New Roman" charset="0"/>
              </a:rPr>
              <a:t>: </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smtClean="0">
                <a:effectLst>
                  <a:outerShdw blurRad="38100" dist="38100" dir="2700000" algn="tl">
                    <a:srgbClr val="DDDDDD"/>
                  </a:outerShdw>
                </a:effectLst>
                <a:latin typeface="Times New Roman" charset="0"/>
                <a:sym typeface="Symbol" charset="0"/>
              </a:rPr>
              <a:t> </a:t>
            </a:r>
            <a:r>
              <a:rPr lang="en-US" altLang="zh-CN" b="1" dirty="0">
                <a:effectLst>
                  <a:outerShdw blurRad="38100" dist="38100" dir="2700000" algn="tl">
                    <a:srgbClr val="DDDDDD"/>
                  </a:outerShdw>
                </a:effectLst>
                <a:latin typeface="Times New Roman" charset="0"/>
                <a:sym typeface="Symbol" charset="0"/>
              </a:rPr>
              <a:t>P(</a:t>
            </a:r>
            <a:r>
              <a:rPr lang="en-US" altLang="zh-CN" b="1" i="1" dirty="0">
                <a:effectLst>
                  <a:outerShdw blurRad="38100" dist="38100" dir="2700000" algn="tl">
                    <a:srgbClr val="DDDDDD"/>
                  </a:outerShdw>
                </a:effectLst>
                <a:latin typeface="Times New Roman" charset="0"/>
                <a:sym typeface="Symbol" charset="0"/>
              </a:rPr>
              <a:t>x</a:t>
            </a:r>
            <a:r>
              <a:rPr lang="en-US" altLang="zh-CN" b="1" dirty="0">
                <a:effectLst>
                  <a:outerShdw blurRad="38100" dist="38100" dir="2700000" algn="tl">
                    <a:srgbClr val="DDDDDD"/>
                  </a:outerShdw>
                </a:effectLst>
                <a:latin typeface="Times New Roman" charset="0"/>
                <a:sym typeface="Symbol" charset="0"/>
              </a:rPr>
              <a:t>)= </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a:effectLst>
                  <a:outerShdw blurRad="38100" dist="38100" dir="2700000" algn="tl">
                    <a:srgbClr val="DDDDDD"/>
                  </a:outerShdw>
                </a:effectLst>
                <a:latin typeface="Times New Roman" charset="0"/>
                <a:sym typeface="Symbol" charset="0"/>
              </a:rPr>
              <a:t>-1 </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+1)- </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a:effectLst>
                  <a:outerShdw blurRad="38100" dist="38100" dir="2700000" algn="tl">
                    <a:srgbClr val="DDDDDD"/>
                  </a:outerShdw>
                </a:effectLst>
                <a:latin typeface="Times New Roman" charset="0"/>
                <a:sym typeface="Symbol" charset="0"/>
              </a:rPr>
              <a:t>-1 </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=0,1,2,…</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p>
          <a:p>
            <a:pPr>
              <a:lnSpc>
                <a:spcPct val="90000"/>
              </a:lnSpc>
              <a:buClr>
                <a:srgbClr val="FF0000"/>
              </a:buClr>
              <a:buFont typeface="Wingdings" charset="0"/>
              <a:buChar char="l"/>
            </a:pPr>
            <a:r>
              <a:rPr lang="en-US" altLang="zh-CN" b="1" dirty="0">
                <a:effectLst>
                  <a:outerShdw blurRad="38100" dist="38100" dir="2700000" algn="tl">
                    <a:srgbClr val="DDDDDD"/>
                  </a:outerShdw>
                </a:effectLst>
                <a:latin typeface="Times New Roman" charset="0"/>
              </a:rPr>
              <a:t> </a:t>
            </a:r>
            <a:r>
              <a:rPr lang="zh-CN" altLang="en-US" b="1" dirty="0" smtClean="0">
                <a:effectLst>
                  <a:outerShdw blurRad="38100" dist="38100" dir="2700000" algn="tl">
                    <a:srgbClr val="DDDDDD"/>
                  </a:outerShdw>
                </a:effectLst>
                <a:latin typeface="Times New Roman" charset="0"/>
              </a:rPr>
              <a:t>函数</a:t>
            </a:r>
            <a:r>
              <a:rPr lang="el-GR" altLang="zh-CN" dirty="0"/>
              <a:t>Δ</a:t>
            </a:r>
            <a:r>
              <a:rPr lang="en-US" altLang="zh-CN" b="1" i="1" baseline="30000" dirty="0" smtClean="0">
                <a:effectLst>
                  <a:outerShdw blurRad="38100" dist="38100" dir="2700000" algn="tl">
                    <a:srgbClr val="DDDDDD"/>
                  </a:outerShdw>
                </a:effectLst>
                <a:latin typeface="Times New Roman" charset="0"/>
                <a:sym typeface="Symbol" charset="0"/>
              </a:rPr>
              <a:t>k</a:t>
            </a:r>
            <a:r>
              <a:rPr lang="en-US" altLang="zh-CN" b="1" baseline="30000" dirty="0" smtClean="0">
                <a:effectLst>
                  <a:outerShdw blurRad="38100" dist="38100" dir="2700000" algn="tl">
                    <a:srgbClr val="DDDDDD"/>
                  </a:outerShdw>
                </a:effectLst>
                <a:latin typeface="Times New Roman" charset="0"/>
                <a:sym typeface="Symbol" charset="0"/>
              </a:rPr>
              <a:t> </a:t>
            </a:r>
            <a:r>
              <a:rPr lang="en-US" altLang="zh-CN" b="1" dirty="0">
                <a:effectLst>
                  <a:outerShdw blurRad="38100" dist="38100" dir="2700000" algn="tl">
                    <a:srgbClr val="DDDDDD"/>
                  </a:outerShdw>
                </a:effectLst>
                <a:latin typeface="Times New Roman" charset="0"/>
                <a:sym typeface="Symbol" charset="0"/>
              </a:rPr>
              <a:t>P(</a:t>
            </a:r>
            <a:r>
              <a:rPr lang="en-US" altLang="zh-CN" b="1" i="1" dirty="0">
                <a:effectLst>
                  <a:outerShdw blurRad="38100" dist="38100" dir="2700000" algn="tl">
                    <a:srgbClr val="DDDDDD"/>
                  </a:outerShdw>
                </a:effectLst>
                <a:latin typeface="Times New Roman" charset="0"/>
                <a:sym typeface="Symbol" charset="0"/>
              </a:rPr>
              <a:t>x</a:t>
            </a:r>
            <a:r>
              <a:rPr lang="en-US" altLang="zh-CN" b="1" dirty="0">
                <a:effectLst>
                  <a:outerShdw blurRad="38100" dist="38100" dir="2700000" algn="tl">
                    <a:srgbClr val="DDDDDD"/>
                  </a:outerShdw>
                </a:effectLst>
                <a:latin typeface="Times New Roman" charset="0"/>
                <a:sym typeface="Symbol" charset="0"/>
              </a:rPr>
              <a:t>)</a:t>
            </a:r>
            <a:r>
              <a:rPr lang="zh-CN" altLang="en-US" b="1" dirty="0">
                <a:effectLst>
                  <a:outerShdw blurRad="38100" dist="38100" dir="2700000" algn="tl">
                    <a:srgbClr val="DDDDDD"/>
                  </a:outerShdw>
                </a:effectLst>
                <a:latin typeface="Times New Roman" charset="0"/>
              </a:rPr>
              <a:t>称为函数</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的</a:t>
            </a:r>
            <a:r>
              <a:rPr lang="en-US" altLang="zh-CN" b="1" i="1" dirty="0">
                <a:solidFill>
                  <a:srgbClr val="FF0000"/>
                </a:solidFill>
                <a:effectLst>
                  <a:outerShdw blurRad="38100" dist="38100" dir="2700000" algn="tl">
                    <a:srgbClr val="DDDDDD"/>
                  </a:outerShdw>
                </a:effectLst>
                <a:latin typeface="Times New Roman" charset="0"/>
              </a:rPr>
              <a:t>k</a:t>
            </a:r>
            <a:r>
              <a:rPr lang="zh-CN" altLang="en-US" b="1" dirty="0">
                <a:solidFill>
                  <a:srgbClr val="FF0000"/>
                </a:solidFill>
                <a:effectLst>
                  <a:outerShdw blurRad="38100" dist="38100" dir="2700000" algn="tl">
                    <a:srgbClr val="DDDDDD"/>
                  </a:outerShdw>
                </a:effectLst>
                <a:latin typeface="Times New Roman" charset="0"/>
              </a:rPr>
              <a:t>阶差分</a:t>
            </a:r>
            <a:r>
              <a:rPr lang="en-US" altLang="zh-CN" b="1" dirty="0">
                <a:effectLst>
                  <a:outerShdw blurRad="38100" dist="38100" dir="2700000" algn="tl">
                    <a:srgbClr val="DDDDDD"/>
                  </a:outerShdw>
                </a:effectLst>
                <a:latin typeface="Times New Roman" charset="0"/>
              </a:rPr>
              <a:t>.P(</a:t>
            </a:r>
            <a:r>
              <a:rPr lang="en-US" altLang="zh-CN" b="1" i="1" dirty="0">
                <a:effectLst>
                  <a:outerShdw blurRad="38100" dist="38100" dir="2700000" algn="tl">
                    <a:srgbClr val="DDDDDD"/>
                  </a:outerShdw>
                </a:effectLst>
                <a:latin typeface="Times New Roman" charset="0"/>
              </a:rPr>
              <a:t>x</a:t>
            </a:r>
            <a:r>
              <a:rPr lang="en-US" altLang="zh-CN" b="1" dirty="0">
                <a:effectLst>
                  <a:outerShdw blurRad="38100" dist="38100" dir="2700000" algn="tl">
                    <a:srgbClr val="DDDDDD"/>
                  </a:outerShdw>
                </a:effectLst>
                <a:latin typeface="Times New Roman" charset="0"/>
              </a:rPr>
              <a:t>)</a:t>
            </a:r>
            <a:r>
              <a:rPr lang="zh-CN" altLang="en-US" b="1" dirty="0">
                <a:effectLst>
                  <a:outerShdw blurRad="38100" dist="38100" dir="2700000" algn="tl">
                    <a:srgbClr val="DDDDDD"/>
                  </a:outerShdw>
                </a:effectLst>
                <a:latin typeface="Times New Roman" charset="0"/>
              </a:rPr>
              <a:t>称为</a:t>
            </a:r>
            <a:r>
              <a:rPr lang="en-US" altLang="zh-CN" b="1" dirty="0">
                <a:effectLst>
                  <a:outerShdw blurRad="38100" dist="38100" dir="2700000" algn="tl">
                    <a:srgbClr val="DDDDDD"/>
                  </a:outerShdw>
                </a:effectLst>
                <a:latin typeface="Times New Roman" charset="0"/>
              </a:rPr>
              <a:t>0</a:t>
            </a:r>
            <a:r>
              <a:rPr lang="zh-CN" altLang="en-US" b="1" dirty="0">
                <a:effectLst>
                  <a:outerShdw blurRad="38100" dist="38100" dir="2700000" algn="tl">
                    <a:srgbClr val="DDDDDD"/>
                  </a:outerShdw>
                </a:effectLst>
                <a:latin typeface="Times New Roman" charset="0"/>
              </a:rPr>
              <a:t>阶差分</a:t>
            </a:r>
            <a:r>
              <a:rPr lang="en-US" altLang="zh-CN"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843430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6114"/>
                                        </p:tgtEl>
                                        <p:attrNameLst>
                                          <p:attrName>style.visibility</p:attrName>
                                        </p:attrNameLst>
                                      </p:cBhvr>
                                      <p:to>
                                        <p:strVal val="visible"/>
                                      </p:to>
                                    </p:set>
                                    <p:animEffect transition="in" filter="strips(downRight)">
                                      <p:cBhvr>
                                        <p:cTn id="7" dur="500"/>
                                        <p:tgtEl>
                                          <p:spTgt spid="346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6115">
                                            <p:txEl>
                                              <p:pRg st="0" end="0"/>
                                            </p:txEl>
                                          </p:spTgt>
                                        </p:tgtEl>
                                        <p:attrNameLst>
                                          <p:attrName>style.visibility</p:attrName>
                                        </p:attrNameLst>
                                      </p:cBhvr>
                                      <p:to>
                                        <p:strVal val="visible"/>
                                      </p:to>
                                    </p:set>
                                    <p:animEffect transition="in" filter="strips(downRight)">
                                      <p:cBhvr>
                                        <p:cTn id="12" dur="500"/>
                                        <p:tgtEl>
                                          <p:spTgt spid="346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6115">
                                            <p:txEl>
                                              <p:pRg st="1" end="1"/>
                                            </p:txEl>
                                          </p:spTgt>
                                        </p:tgtEl>
                                        <p:attrNameLst>
                                          <p:attrName>style.visibility</p:attrName>
                                        </p:attrNameLst>
                                      </p:cBhvr>
                                      <p:to>
                                        <p:strVal val="visible"/>
                                      </p:to>
                                    </p:set>
                                    <p:animEffect transition="in" filter="strips(downRight)">
                                      <p:cBhvr>
                                        <p:cTn id="17" dur="500"/>
                                        <p:tgtEl>
                                          <p:spTgt spid="3461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6115">
                                            <p:txEl>
                                              <p:pRg st="2" end="2"/>
                                            </p:txEl>
                                          </p:spTgt>
                                        </p:tgtEl>
                                        <p:attrNameLst>
                                          <p:attrName>style.visibility</p:attrName>
                                        </p:attrNameLst>
                                      </p:cBhvr>
                                      <p:to>
                                        <p:strVal val="visible"/>
                                      </p:to>
                                    </p:set>
                                    <p:animEffect transition="in" filter="strips(downRight)">
                                      <p:cBhvr>
                                        <p:cTn id="22" dur="500"/>
                                        <p:tgtEl>
                                          <p:spTgt spid="3461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6115">
                                            <p:txEl>
                                              <p:pRg st="3" end="3"/>
                                            </p:txEl>
                                          </p:spTgt>
                                        </p:tgtEl>
                                        <p:attrNameLst>
                                          <p:attrName>style.visibility</p:attrName>
                                        </p:attrNameLst>
                                      </p:cBhvr>
                                      <p:to>
                                        <p:strVal val="visible"/>
                                      </p:to>
                                    </p:set>
                                    <p:animEffect transition="in" filter="strips(downRight)">
                                      <p:cBhvr>
                                        <p:cTn id="27" dur="500"/>
                                        <p:tgtEl>
                                          <p:spTgt spid="3461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6115">
                                            <p:txEl>
                                              <p:pRg st="4" end="4"/>
                                            </p:txEl>
                                          </p:spTgt>
                                        </p:tgtEl>
                                        <p:attrNameLst>
                                          <p:attrName>style.visibility</p:attrName>
                                        </p:attrNameLst>
                                      </p:cBhvr>
                                      <p:to>
                                        <p:strVal val="visible"/>
                                      </p:to>
                                    </p:set>
                                    <p:animEffect transition="in" filter="strips(downRight)">
                                      <p:cBhvr>
                                        <p:cTn id="32" dur="500"/>
                                        <p:tgtEl>
                                          <p:spTgt spid="3461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46115">
                                            <p:txEl>
                                              <p:pRg st="5" end="5"/>
                                            </p:txEl>
                                          </p:spTgt>
                                        </p:tgtEl>
                                        <p:attrNameLst>
                                          <p:attrName>style.visibility</p:attrName>
                                        </p:attrNameLst>
                                      </p:cBhvr>
                                      <p:to>
                                        <p:strVal val="visible"/>
                                      </p:to>
                                    </p:set>
                                    <p:animEffect transition="in" filter="strips(downRight)">
                                      <p:cBhvr>
                                        <p:cTn id="37" dur="500"/>
                                        <p:tgtEl>
                                          <p:spTgt spid="3461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46115">
                                            <p:txEl>
                                              <p:pRg st="6" end="6"/>
                                            </p:txEl>
                                          </p:spTgt>
                                        </p:tgtEl>
                                        <p:attrNameLst>
                                          <p:attrName>style.visibility</p:attrName>
                                        </p:attrNameLst>
                                      </p:cBhvr>
                                      <p:to>
                                        <p:strVal val="visible"/>
                                      </p:to>
                                    </p:set>
                                    <p:animEffect transition="in" filter="strips(downRight)">
                                      <p:cBhvr>
                                        <p:cTn id="42" dur="500"/>
                                        <p:tgtEl>
                                          <p:spTgt spid="3461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46115">
                                            <p:txEl>
                                              <p:pRg st="7" end="7"/>
                                            </p:txEl>
                                          </p:spTgt>
                                        </p:tgtEl>
                                        <p:attrNameLst>
                                          <p:attrName>style.visibility</p:attrName>
                                        </p:attrNameLst>
                                      </p:cBhvr>
                                      <p:to>
                                        <p:strVal val="visible"/>
                                      </p:to>
                                    </p:set>
                                    <p:animEffect transition="in" filter="strips(downRight)">
                                      <p:cBhvr>
                                        <p:cTn id="47" dur="500"/>
                                        <p:tgtEl>
                                          <p:spTgt spid="346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p:bldP spid="3461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3"/>
          <p:cNvSpPr>
            <a:spLocks noGrp="1"/>
          </p:cNvSpPr>
          <p:nvPr>
            <p:ph type="sldNum" sz="quarter" idx="12"/>
          </p:nvPr>
        </p:nvSpPr>
        <p:spPr/>
        <p:txBody>
          <a:bodyPr/>
          <a:lstStyle/>
          <a:p>
            <a:fld id="{FB5432DC-C058-A743-ABCE-6A2913BF31D1}" type="slidenum">
              <a:rPr lang="en-US" altLang="zh-CN"/>
              <a:pPr/>
              <a:t>33</a:t>
            </a:fld>
            <a:endParaRPr lang="en-US" altLang="zh-CN"/>
          </a:p>
        </p:txBody>
      </p:sp>
      <p:sp>
        <p:nvSpPr>
          <p:cNvPr id="368644" name="Text Box 4"/>
          <p:cNvSpPr txBox="1">
            <a:spLocks noChangeArrowheads="1"/>
          </p:cNvSpPr>
          <p:nvPr/>
        </p:nvSpPr>
        <p:spPr bwMode="auto">
          <a:xfrm>
            <a:off x="231775" y="266700"/>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a:effectLst>
                <a:outerShdw blurRad="38100" dist="38100" dir="2700000" algn="tl">
                  <a:srgbClr val="DDDDDD"/>
                </a:outerShdw>
              </a:effectLst>
            </a:endParaRPr>
          </a:p>
        </p:txBody>
      </p:sp>
      <p:sp>
        <p:nvSpPr>
          <p:cNvPr id="368645" name="Text Box 5"/>
          <p:cNvSpPr txBox="1">
            <a:spLocks noChangeArrowheads="1"/>
          </p:cNvSpPr>
          <p:nvPr/>
        </p:nvSpPr>
        <p:spPr bwMode="auto">
          <a:xfrm>
            <a:off x="376238" y="123825"/>
            <a:ext cx="74924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dirty="0">
                <a:solidFill>
                  <a:srgbClr val="FF0000"/>
                </a:solidFill>
                <a:effectLst>
                  <a:outerShdw blurRad="38100" dist="38100" dir="2700000" algn="tl">
                    <a:srgbClr val="DDDDDD"/>
                  </a:outerShdw>
                </a:effectLst>
                <a:latin typeface="Times New Roman" charset="0"/>
              </a:rPr>
              <a:t>定理</a:t>
            </a:r>
            <a:r>
              <a:rPr lang="en-US" altLang="zh-CN" dirty="0">
                <a:effectLst>
                  <a:outerShdw blurRad="38100" dist="38100" dir="2700000" algn="tl">
                    <a:srgbClr val="DDDDDD"/>
                  </a:outerShdw>
                </a:effectLst>
                <a:latin typeface="Times New Roman" charset="0"/>
              </a:rPr>
              <a:t>  </a:t>
            </a:r>
            <a:r>
              <a:rPr lang="zh-CN" altLang="en-US" dirty="0" smtClean="0">
                <a:effectLst>
                  <a:outerShdw blurRad="38100" dist="38100" dir="2700000" algn="tl">
                    <a:srgbClr val="DDDDDD"/>
                  </a:outerShdw>
                </a:effectLst>
                <a:latin typeface="Times New Roman" charset="0"/>
              </a:rPr>
              <a:t>设</a:t>
            </a:r>
            <a:r>
              <a:rPr lang="el-GR" altLang="zh-CN" dirty="0"/>
              <a:t>Δ</a:t>
            </a:r>
            <a:r>
              <a:rPr lang="en-US" altLang="zh-CN" i="1" baseline="30000" dirty="0" err="1" smtClean="0">
                <a:effectLst>
                  <a:outerShdw blurRad="38100" dist="38100" dir="2700000" algn="tl">
                    <a:srgbClr val="DDDDDD"/>
                  </a:outerShdw>
                </a:effectLst>
                <a:latin typeface="Times New Roman" charset="0"/>
                <a:sym typeface="Symbol" charset="0"/>
              </a:rPr>
              <a:t>r</a:t>
            </a:r>
            <a:r>
              <a:rPr lang="en-US" altLang="zh-CN" dirty="0" err="1"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a:t>
            </a:r>
            <a:r>
              <a:rPr lang="en-US" altLang="zh-CN" i="1" dirty="0">
                <a:effectLst>
                  <a:outerShdw blurRad="38100" dist="38100" dir="2700000" algn="tl">
                    <a:srgbClr val="DDDDDD"/>
                  </a:outerShdw>
                </a:effectLst>
                <a:latin typeface="Times New Roman" charset="0"/>
                <a:sym typeface="Symbol" charset="0"/>
              </a:rPr>
              <a:t>x</a:t>
            </a:r>
            <a:r>
              <a:rPr lang="en-US" altLang="zh-CN" dirty="0">
                <a:effectLst>
                  <a:outerShdw blurRad="38100" dist="38100" dir="2700000" algn="tl">
                    <a:srgbClr val="DDDDDD"/>
                  </a:outerShdw>
                </a:effectLst>
                <a:latin typeface="Times New Roman" charset="0"/>
                <a:sym typeface="Symbol" charset="0"/>
              </a:rPr>
              <a:t>)</a:t>
            </a:r>
            <a:r>
              <a:rPr lang="zh-CN" altLang="en-US" dirty="0">
                <a:effectLst>
                  <a:outerShdw blurRad="38100" dist="38100" dir="2700000" algn="tl">
                    <a:srgbClr val="DDDDDD"/>
                  </a:outerShdw>
                </a:effectLst>
                <a:latin typeface="Times New Roman" charset="0"/>
                <a:sym typeface="Symbol" charset="0"/>
              </a:rPr>
              <a:t>是</a:t>
            </a:r>
            <a:r>
              <a:rPr lang="en-US" altLang="zh-CN" dirty="0">
                <a:effectLst>
                  <a:outerShdw blurRad="38100" dist="38100" dir="2700000" algn="tl">
                    <a:srgbClr val="DDDDDD"/>
                  </a:outerShdw>
                </a:effectLst>
                <a:latin typeface="Times New Roman" charset="0"/>
                <a:sym typeface="Symbol" charset="0"/>
              </a:rPr>
              <a:t>P(</a:t>
            </a:r>
            <a:r>
              <a:rPr lang="en-US" altLang="zh-CN" i="1" dirty="0">
                <a:effectLst>
                  <a:outerShdw blurRad="38100" dist="38100" dir="2700000" algn="tl">
                    <a:srgbClr val="DDDDDD"/>
                  </a:outerShdw>
                </a:effectLst>
                <a:latin typeface="Times New Roman" charset="0"/>
                <a:sym typeface="Symbol" charset="0"/>
              </a:rPr>
              <a:t>x</a:t>
            </a:r>
            <a:r>
              <a:rPr lang="en-US" altLang="zh-CN" dirty="0">
                <a:effectLst>
                  <a:outerShdw blurRad="38100" dist="38100" dir="2700000" algn="tl">
                    <a:srgbClr val="DDDDDD"/>
                  </a:outerShdw>
                </a:effectLst>
                <a:latin typeface="Times New Roman" charset="0"/>
                <a:sym typeface="Symbol" charset="0"/>
              </a:rPr>
              <a:t>)</a:t>
            </a:r>
            <a:r>
              <a:rPr lang="zh-CN" altLang="en-US" dirty="0">
                <a:effectLst>
                  <a:outerShdw blurRad="38100" dist="38100" dir="2700000" algn="tl">
                    <a:srgbClr val="DDDDDD"/>
                  </a:outerShdw>
                </a:effectLst>
                <a:latin typeface="Times New Roman" charset="0"/>
                <a:sym typeface="Symbol" charset="0"/>
              </a:rPr>
              <a:t>的</a:t>
            </a:r>
            <a:r>
              <a:rPr lang="en-US" altLang="zh-CN" i="1" dirty="0">
                <a:effectLst>
                  <a:outerShdw blurRad="38100" dist="38100" dir="2700000" algn="tl">
                    <a:srgbClr val="DDDDDD"/>
                  </a:outerShdw>
                </a:effectLst>
                <a:latin typeface="Times New Roman" charset="0"/>
                <a:sym typeface="Symbol" charset="0"/>
              </a:rPr>
              <a:t>r</a:t>
            </a:r>
            <a:r>
              <a:rPr lang="zh-CN" altLang="en-US" dirty="0">
                <a:effectLst>
                  <a:outerShdw blurRad="38100" dist="38100" dir="2700000" algn="tl">
                    <a:srgbClr val="DDDDDD"/>
                  </a:outerShdw>
                </a:effectLst>
                <a:latin typeface="Times New Roman" charset="0"/>
                <a:sym typeface="Symbol" charset="0"/>
              </a:rPr>
              <a:t>阶差分，则</a:t>
            </a:r>
          </a:p>
        </p:txBody>
      </p:sp>
      <p:graphicFrame>
        <p:nvGraphicFramePr>
          <p:cNvPr id="368646" name="Object 6"/>
          <p:cNvGraphicFramePr>
            <a:graphicFrameLocks noChangeAspect="1"/>
          </p:cNvGraphicFramePr>
          <p:nvPr/>
        </p:nvGraphicFramePr>
        <p:xfrm>
          <a:off x="1098550" y="620713"/>
          <a:ext cx="6370638" cy="1203325"/>
        </p:xfrm>
        <a:graphic>
          <a:graphicData uri="http://schemas.openxmlformats.org/presentationml/2006/ole">
            <mc:AlternateContent xmlns:mc="http://schemas.openxmlformats.org/markup-compatibility/2006">
              <mc:Choice xmlns:v="urn:schemas-microsoft-com:vml" Requires="v">
                <p:oleObj spid="_x0000_s368690" name="公式" r:id="rId3" imgW="2286000" imgH="431640" progId="Equation.3">
                  <p:embed/>
                </p:oleObj>
              </mc:Choice>
              <mc:Fallback>
                <p:oleObj name="公式" r:id="rId3" imgW="22860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620713"/>
                        <a:ext cx="637063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647" name="Text Box 7"/>
          <p:cNvSpPr txBox="1">
            <a:spLocks noChangeArrowheads="1"/>
          </p:cNvSpPr>
          <p:nvPr/>
        </p:nvSpPr>
        <p:spPr bwMode="auto">
          <a:xfrm>
            <a:off x="592138" y="1687513"/>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rPr>
              <a:t>差分表：</a:t>
            </a:r>
          </a:p>
        </p:txBody>
      </p:sp>
      <p:sp>
        <p:nvSpPr>
          <p:cNvPr id="368648" name="Text Box 8"/>
          <p:cNvSpPr txBox="1">
            <a:spLocks noChangeArrowheads="1"/>
          </p:cNvSpPr>
          <p:nvPr/>
        </p:nvSpPr>
        <p:spPr bwMode="auto">
          <a:xfrm>
            <a:off x="179388" y="2355850"/>
            <a:ext cx="8832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effectLst>
                  <a:outerShdw blurRad="38100" dist="38100" dir="2700000" algn="tl">
                    <a:srgbClr val="DDDDDD"/>
                  </a:outerShdw>
                </a:effectLst>
                <a:latin typeface="Times New Roman" charset="0"/>
              </a:rPr>
              <a:t>P(0)     P(1)     P(2)     P(3)     P(4)     P(5)……</a:t>
            </a:r>
          </a:p>
        </p:txBody>
      </p:sp>
      <p:sp>
        <p:nvSpPr>
          <p:cNvPr id="368649" name="Text Box 9"/>
          <p:cNvSpPr txBox="1">
            <a:spLocks noChangeArrowheads="1"/>
          </p:cNvSpPr>
          <p:nvPr/>
        </p:nvSpPr>
        <p:spPr bwMode="auto">
          <a:xfrm>
            <a:off x="684213" y="3074988"/>
            <a:ext cx="81961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a:t>
            </a:r>
            <a:r>
              <a:rPr lang="zh-CN" altLang="en-US" dirty="0" smtClean="0">
                <a:effectLst>
                  <a:outerShdw blurRad="38100" dist="38100" dir="2700000" algn="tl">
                    <a:srgbClr val="DDDDDD"/>
                  </a:outerShdw>
                </a:effectLst>
                <a:latin typeface="Times New Roman" charset="0"/>
                <a:sym typeface="Symbol" charset="0"/>
              </a:rPr>
              <a:t>  </a:t>
            </a:r>
            <a:r>
              <a:rPr lang="en-US" altLang="zh-CN" dirty="0" smtClean="0">
                <a:effectLst>
                  <a:outerShdw blurRad="38100" dist="38100" dir="2700000" algn="tl">
                    <a:srgbClr val="DDDDDD"/>
                  </a:outerShdw>
                </a:effectLst>
                <a:latin typeface="Times New Roman" charset="0"/>
                <a:sym typeface="Symbol" charset="0"/>
              </a:rPr>
              <a:t> </a:t>
            </a:r>
            <a:r>
              <a:rPr lang="el-GR" altLang="zh-CN" dirty="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(3)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(4)……</a:t>
            </a:r>
          </a:p>
        </p:txBody>
      </p:sp>
      <p:sp>
        <p:nvSpPr>
          <p:cNvPr id="368650" name="Text Box 10"/>
          <p:cNvSpPr txBox="1">
            <a:spLocks noChangeArrowheads="1"/>
          </p:cNvSpPr>
          <p:nvPr/>
        </p:nvSpPr>
        <p:spPr bwMode="auto">
          <a:xfrm>
            <a:off x="1171575" y="3789363"/>
            <a:ext cx="7381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a:t>
            </a:r>
            <a:r>
              <a:rPr lang="en-US" altLang="zh-CN" dirty="0" smtClean="0">
                <a:effectLst>
                  <a:outerShdw blurRad="38100" dist="38100" dir="2700000" algn="tl">
                    <a:srgbClr val="DDDDDD"/>
                  </a:outerShdw>
                </a:effectLst>
                <a:latin typeface="Times New Roman" charset="0"/>
                <a:sym typeface="Symbol" charset="0"/>
              </a:rPr>
              <a:t>)</a:t>
            </a:r>
            <a:r>
              <a:rPr lang="zh-CN" altLang="en-US" dirty="0" smtClean="0">
                <a:effectLst>
                  <a:outerShdw blurRad="38100" dist="38100" dir="2700000" algn="tl">
                    <a:srgbClr val="DDDDDD"/>
                  </a:outerShdw>
                </a:effectLst>
                <a:latin typeface="Times New Roman" charset="0"/>
                <a:sym typeface="Symbol" charset="0"/>
              </a:rPr>
              <a:t>   </a:t>
            </a:r>
            <a:r>
              <a:rPr lang="en-US" altLang="zh-CN" dirty="0" smtClean="0">
                <a:effectLst>
                  <a:outerShdw blurRad="38100" dist="38100" dir="2700000" algn="tl">
                    <a:srgbClr val="DDDDDD"/>
                  </a:outerShdw>
                </a:effectLst>
                <a:latin typeface="Times New Roman" charset="0"/>
                <a:sym typeface="Symbol" charset="0"/>
              </a:rPr>
              <a:t> </a:t>
            </a:r>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(2)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baseline="30000" dirty="0" smtClean="0">
                <a:effectLst>
                  <a:outerShdw blurRad="38100" dist="38100" dir="2700000" algn="tl">
                    <a:srgbClr val="DDDDDD"/>
                  </a:outerShdw>
                </a:effectLst>
                <a:latin typeface="Times New Roman" charset="0"/>
                <a:sym typeface="Symbol" charset="0"/>
              </a:rPr>
              <a:t>2</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(3)……</a:t>
            </a:r>
          </a:p>
        </p:txBody>
      </p:sp>
      <p:sp>
        <p:nvSpPr>
          <p:cNvPr id="368651" name="Text Box 11"/>
          <p:cNvSpPr txBox="1">
            <a:spLocks noChangeArrowheads="1"/>
          </p:cNvSpPr>
          <p:nvPr/>
        </p:nvSpPr>
        <p:spPr bwMode="auto">
          <a:xfrm>
            <a:off x="1862138" y="4581525"/>
            <a:ext cx="56813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3</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 </a:t>
            </a:r>
            <a:r>
              <a:rPr lang="zh-CN" altLang="en-US" dirty="0" smtClean="0">
                <a:effectLst>
                  <a:outerShdw blurRad="38100" dist="38100" dir="2700000" algn="tl">
                    <a:srgbClr val="DDDDDD"/>
                  </a:outerShdw>
                </a:effectLst>
                <a:latin typeface="Times New Roman" charset="0"/>
                <a:sym typeface="Symbol" charset="0"/>
              </a:rPr>
              <a:t>  </a:t>
            </a:r>
            <a:r>
              <a:rPr lang="el-GR" altLang="zh-CN" dirty="0" smtClean="0"/>
              <a:t>Δ</a:t>
            </a:r>
            <a:r>
              <a:rPr lang="en-US" altLang="zh-CN" baseline="30000" dirty="0" smtClean="0">
                <a:effectLst>
                  <a:outerShdw blurRad="38100" dist="38100" dir="2700000" algn="tl">
                    <a:srgbClr val="DDDDDD"/>
                  </a:outerShdw>
                </a:effectLst>
                <a:latin typeface="Times New Roman" charset="0"/>
                <a:sym typeface="Symbol" charset="0"/>
              </a:rPr>
              <a:t>3</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a:t>
            </a:r>
            <a:r>
              <a:rPr lang="en-US" altLang="zh-CN" dirty="0" smtClean="0">
                <a:effectLst>
                  <a:outerShdw blurRad="38100" dist="38100" dir="2700000" algn="tl">
                    <a:srgbClr val="DDDDDD"/>
                  </a:outerShdw>
                </a:effectLst>
                <a:latin typeface="Times New Roman" charset="0"/>
                <a:sym typeface="Symbol" charset="0"/>
              </a:rPr>
              <a:t>)</a:t>
            </a:r>
            <a:r>
              <a:rPr lang="zh-CN" altLang="en-US" dirty="0" smtClean="0">
                <a:effectLst>
                  <a:outerShdw blurRad="38100" dist="38100" dir="2700000" algn="tl">
                    <a:srgbClr val="DDDDDD"/>
                  </a:outerShdw>
                </a:effectLst>
                <a:latin typeface="Times New Roman" charset="0"/>
                <a:sym typeface="Symbol" charset="0"/>
              </a:rPr>
              <a:t>  </a:t>
            </a:r>
            <a:r>
              <a:rPr lang="en-US" altLang="zh-CN" dirty="0" smtClean="0">
                <a:effectLst>
                  <a:outerShdw blurRad="38100" dist="38100" dir="2700000" algn="tl">
                    <a:srgbClr val="DDDDDD"/>
                  </a:outerShdw>
                </a:effectLst>
                <a:latin typeface="Times New Roman" charset="0"/>
                <a:sym typeface="Symbol" charset="0"/>
              </a:rPr>
              <a:t> </a:t>
            </a:r>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3</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(2)……</a:t>
            </a:r>
          </a:p>
        </p:txBody>
      </p:sp>
      <p:sp>
        <p:nvSpPr>
          <p:cNvPr id="368652" name="Text Box 12"/>
          <p:cNvSpPr txBox="1">
            <a:spLocks noChangeArrowheads="1"/>
          </p:cNvSpPr>
          <p:nvPr/>
        </p:nvSpPr>
        <p:spPr bwMode="auto">
          <a:xfrm>
            <a:off x="2657475" y="5380038"/>
            <a:ext cx="37252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4</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(0) </a:t>
            </a:r>
            <a:r>
              <a:rPr lang="el-GR" altLang="zh-CN" dirty="0"/>
              <a:t>Δ</a:t>
            </a:r>
            <a:r>
              <a:rPr lang="en-US" altLang="zh-CN" baseline="30000" dirty="0" smtClean="0">
                <a:effectLst>
                  <a:outerShdw blurRad="38100" dist="38100" dir="2700000" algn="tl">
                    <a:srgbClr val="DDDDDD"/>
                  </a:outerShdw>
                </a:effectLst>
                <a:latin typeface="Times New Roman" charset="0"/>
                <a:sym typeface="Symbol" charset="0"/>
              </a:rPr>
              <a:t>4</a:t>
            </a:r>
            <a:r>
              <a:rPr lang="en-US" altLang="zh-CN" dirty="0" smtClean="0">
                <a:effectLst>
                  <a:outerShdw blurRad="38100" dist="38100" dir="2700000" algn="tl">
                    <a:srgbClr val="DDDDDD"/>
                  </a:outerShdw>
                </a:effectLst>
                <a:latin typeface="Times New Roman" charset="0"/>
                <a:sym typeface="Symbol" charset="0"/>
              </a:rPr>
              <a:t>P</a:t>
            </a:r>
            <a:r>
              <a:rPr lang="en-US" altLang="zh-CN" dirty="0">
                <a:effectLst>
                  <a:outerShdw blurRad="38100" dist="38100" dir="2700000" algn="tl">
                    <a:srgbClr val="DDDDDD"/>
                  </a:outerShdw>
                </a:effectLst>
                <a:latin typeface="Times New Roman" charset="0"/>
                <a:sym typeface="Symbol" charset="0"/>
              </a:rPr>
              <a:t>(1)……</a:t>
            </a:r>
          </a:p>
        </p:txBody>
      </p:sp>
    </p:spTree>
    <p:extLst>
      <p:ext uri="{BB962C8B-B14F-4D97-AF65-F5344CB8AC3E}">
        <p14:creationId xmlns:p14="http://schemas.microsoft.com/office/powerpoint/2010/main" val="42545658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FE403AAD-B644-BE46-A96E-379C96F3B873}" type="slidenum">
              <a:rPr lang="en-US" altLang="zh-CN"/>
              <a:pPr/>
              <a:t>34</a:t>
            </a:fld>
            <a:endParaRPr lang="en-US" altLang="zh-CN"/>
          </a:p>
        </p:txBody>
      </p:sp>
      <p:sp>
        <p:nvSpPr>
          <p:cNvPr id="353283" name="Rectangle 3"/>
          <p:cNvSpPr>
            <a:spLocks noGrp="1" noChangeArrowheads="1"/>
          </p:cNvSpPr>
          <p:nvPr>
            <p:ph type="body" idx="1"/>
          </p:nvPr>
        </p:nvSpPr>
        <p:spPr>
          <a:xfrm>
            <a:off x="395288" y="260350"/>
            <a:ext cx="8302625" cy="6048375"/>
          </a:xfrm>
        </p:spPr>
        <p:txBody>
          <a:bodyPr/>
          <a:lstStyle/>
          <a:p>
            <a:pPr>
              <a:lnSpc>
                <a:spcPct val="90000"/>
              </a:lnSpc>
              <a:buClr>
                <a:srgbClr val="FF0000"/>
              </a:buClr>
              <a:buFont typeface="Wingdings" charset="0"/>
              <a:buChar char="l"/>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例如</a:t>
            </a:r>
            <a:r>
              <a:rPr lang="en-US" altLang="zh-CN" b="1">
                <a:effectLst>
                  <a:outerShdw blurRad="38100" dist="38100" dir="2700000" algn="tl">
                    <a:srgbClr val="DDDDDD"/>
                  </a:outerShdw>
                </a:effectLst>
                <a:latin typeface="Times New Roman" charset="0"/>
              </a:rPr>
              <a:t>P(</a:t>
            </a:r>
            <a:r>
              <a:rPr lang="en-US" altLang="zh-CN" b="1" i="1">
                <a:effectLst>
                  <a:outerShdw blurRad="38100" dist="38100" dir="2700000" algn="tl">
                    <a:srgbClr val="DDDDDD"/>
                  </a:outerShdw>
                </a:effectLst>
                <a:latin typeface="Times New Roman" charset="0"/>
              </a:rPr>
              <a:t>n</a:t>
            </a:r>
            <a:r>
              <a:rPr lang="en-US" altLang="zh-CN" b="1">
                <a:effectLst>
                  <a:outerShdw blurRad="38100" dist="38100" dir="2700000" algn="tl">
                    <a:srgbClr val="DDDDDD"/>
                  </a:outerShdw>
                </a:effectLst>
                <a:latin typeface="Times New Roman" charset="0"/>
              </a:rPr>
              <a:t>)=2</a:t>
            </a:r>
            <a:r>
              <a:rPr lang="en-US" altLang="zh-CN" b="1" i="1">
                <a:effectLst>
                  <a:outerShdw blurRad="38100" dist="38100" dir="2700000" algn="tl">
                    <a:srgbClr val="DDDDDD"/>
                  </a:outerShdw>
                </a:effectLst>
                <a:latin typeface="Times New Roman" charset="0"/>
              </a:rPr>
              <a:t>n</a:t>
            </a:r>
            <a:r>
              <a:rPr lang="en-US" altLang="zh-CN" b="1" baseline="30000">
                <a:effectLst>
                  <a:outerShdw blurRad="38100" dist="38100" dir="2700000" algn="tl">
                    <a:srgbClr val="DDDDDD"/>
                  </a:outerShdw>
                </a:effectLst>
                <a:latin typeface="Times New Roman" charset="0"/>
              </a:rPr>
              <a:t>2</a:t>
            </a:r>
            <a:r>
              <a:rPr lang="en-US" altLang="zh-CN" b="1">
                <a:effectLst>
                  <a:outerShdw blurRad="38100" dist="38100" dir="2700000" algn="tl">
                    <a:srgbClr val="DDDDDD"/>
                  </a:outerShdw>
                </a:effectLst>
                <a:latin typeface="Times New Roman" charset="0"/>
              </a:rPr>
              <a:t>+3</a:t>
            </a:r>
            <a:r>
              <a:rPr lang="en-US" altLang="zh-CN" b="1" i="1">
                <a:effectLst>
                  <a:outerShdw blurRad="38100" dist="38100" dir="2700000" algn="tl">
                    <a:srgbClr val="DDDDDD"/>
                  </a:outerShdw>
                </a:effectLst>
                <a:latin typeface="Times New Roman" charset="0"/>
              </a:rPr>
              <a:t>n</a:t>
            </a:r>
            <a:r>
              <a:rPr lang="en-US" altLang="zh-CN" b="1">
                <a:effectLst>
                  <a:outerShdw blurRad="38100" dist="38100" dir="2700000" algn="tl">
                    <a:srgbClr val="DDDDDD"/>
                  </a:outerShdw>
                </a:effectLst>
                <a:latin typeface="Times New Roman" charset="0"/>
              </a:rPr>
              <a:t>+1</a:t>
            </a:r>
            <a:r>
              <a:rPr lang="zh-CN" altLang="en-US" b="1">
                <a:effectLst>
                  <a:outerShdw blurRad="38100" dist="38100" dir="2700000" algn="tl">
                    <a:srgbClr val="DDDDDD"/>
                  </a:outerShdw>
                </a:effectLst>
                <a:latin typeface="Times New Roman" charset="0"/>
              </a:rPr>
              <a:t>的差分表如下</a:t>
            </a:r>
            <a:r>
              <a:rPr lang="en-US" altLang="zh-CN" b="1">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1      6      15      28      45     66      91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5      9        13      17     21     25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4        4        4       4       4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0        0       0        0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0       0       0     …</a:t>
            </a:r>
          </a:p>
          <a:p>
            <a:pPr>
              <a:lnSpc>
                <a:spcPct val="90000"/>
              </a:lnSpc>
              <a:buClr>
                <a:srgbClr val="FF0000"/>
              </a:buClr>
              <a:buFont typeface="Wingdings" charset="0"/>
              <a:buChar char="l"/>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如果一个差分表中有一行全为零</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则</a:t>
            </a:r>
            <a:endParaRPr lang="en-US" altLang="zh-CN" b="1">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相继的行也必然为零</a:t>
            </a: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因此就没有必</a:t>
            </a:r>
            <a:endParaRPr lang="en-US" altLang="zh-CN" b="1">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要再写下去了</a:t>
            </a:r>
            <a:r>
              <a:rPr lang="en-US" altLang="zh-CN" b="1">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zh-CN" altLang="en-US" b="1">
                <a:solidFill>
                  <a:srgbClr val="FF0000"/>
                </a:solidFill>
                <a:effectLst>
                  <a:outerShdw blurRad="38100" dist="38100" dir="2700000" algn="tl">
                    <a:srgbClr val="DDDDDD"/>
                  </a:outerShdw>
                </a:effectLst>
                <a:latin typeface="Times New Roman" charset="0"/>
              </a:rPr>
              <a:t>差分表的特点</a:t>
            </a:r>
            <a:r>
              <a:rPr lang="zh-CN" altLang="en-US" b="1">
                <a:effectLst>
                  <a:outerShdw blurRad="38100" dist="38100" dir="2700000" algn="tl">
                    <a:srgbClr val="DDDDDD"/>
                  </a:outerShdw>
                </a:effectLst>
                <a:latin typeface="Times New Roman" charset="0"/>
              </a:rPr>
              <a:t>：每一行的元素是它上一行的</a:t>
            </a:r>
            <a:r>
              <a:rPr lang="en-US" altLang="zh-CN" b="1">
                <a:effectLst>
                  <a:outerShdw blurRad="38100" dist="38100" dir="2700000" algn="tl">
                    <a:srgbClr val="DDDDDD"/>
                  </a:outerShdw>
                </a:effectLst>
                <a:latin typeface="Times New Roman" charset="0"/>
              </a:rPr>
              <a:t> </a:t>
            </a:r>
          </a:p>
          <a:p>
            <a:pPr>
              <a:lnSpc>
                <a:spcPct val="90000"/>
              </a:lnSpc>
              <a:buClr>
                <a:srgbClr val="FF0000"/>
              </a:buClr>
              <a:buFont typeface="Wingdings" charset="0"/>
              <a:buNone/>
            </a:pPr>
            <a:r>
              <a:rPr lang="en-US" altLang="zh-CN" b="1">
                <a:effectLst>
                  <a:outerShdw blurRad="38100" dist="38100" dir="2700000" algn="tl">
                    <a:srgbClr val="DDDDDD"/>
                  </a:outerShdw>
                </a:effectLst>
                <a:latin typeface="Times New Roman" charset="0"/>
              </a:rPr>
              <a:t>                           (</a:t>
            </a:r>
            <a:r>
              <a:rPr lang="zh-CN" altLang="en-US" b="1">
                <a:effectLst>
                  <a:outerShdw blurRad="38100" dist="38100" dir="2700000" algn="tl">
                    <a:srgbClr val="DDDDDD"/>
                  </a:outerShdw>
                </a:effectLst>
                <a:latin typeface="Times New Roman" charset="0"/>
              </a:rPr>
              <a:t>右肩</a:t>
            </a:r>
            <a:r>
              <a:rPr lang="en-US" altLang="zh-CN" b="1">
                <a:effectLst>
                  <a:outerShdw blurRad="38100" dist="38100" dir="2700000" algn="tl">
                    <a:srgbClr val="DDDDDD"/>
                  </a:outerShdw>
                </a:effectLst>
                <a:latin typeface="Times New Roman" charset="0"/>
              </a:rPr>
              <a:t>-</a:t>
            </a:r>
            <a:r>
              <a:rPr lang="zh-CN" altLang="en-US" b="1">
                <a:effectLst>
                  <a:outerShdw blurRad="38100" dist="38100" dir="2700000" algn="tl">
                    <a:srgbClr val="DDDDDD"/>
                  </a:outerShdw>
                </a:effectLst>
                <a:latin typeface="Times New Roman" charset="0"/>
              </a:rPr>
              <a:t>左肩</a:t>
            </a:r>
            <a:r>
              <a:rPr lang="en-US" altLang="zh-CN" b="1">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11346399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strips(downRight)">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strips(downRight)">
                                      <p:cBhvr>
                                        <p:cTn id="12" dur="500"/>
                                        <p:tgtEl>
                                          <p:spTgt spid="35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strips(downRight)">
                                      <p:cBhvr>
                                        <p:cTn id="17" dur="500"/>
                                        <p:tgtEl>
                                          <p:spTgt spid="35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strips(downRight)">
                                      <p:cBhvr>
                                        <p:cTn id="22" dur="500"/>
                                        <p:tgtEl>
                                          <p:spTgt spid="353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53283">
                                            <p:txEl>
                                              <p:pRg st="4" end="4"/>
                                            </p:txEl>
                                          </p:spTgt>
                                        </p:tgtEl>
                                        <p:attrNameLst>
                                          <p:attrName>style.visibility</p:attrName>
                                        </p:attrNameLst>
                                      </p:cBhvr>
                                      <p:to>
                                        <p:strVal val="visible"/>
                                      </p:to>
                                    </p:set>
                                    <p:animEffect transition="in" filter="strips(downRight)">
                                      <p:cBhvr>
                                        <p:cTn id="27" dur="500"/>
                                        <p:tgtEl>
                                          <p:spTgt spid="3532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53283">
                                            <p:txEl>
                                              <p:pRg st="5" end="5"/>
                                            </p:txEl>
                                          </p:spTgt>
                                        </p:tgtEl>
                                        <p:attrNameLst>
                                          <p:attrName>style.visibility</p:attrName>
                                        </p:attrNameLst>
                                      </p:cBhvr>
                                      <p:to>
                                        <p:strVal val="visible"/>
                                      </p:to>
                                    </p:set>
                                    <p:animEffect transition="in" filter="strips(downRight)">
                                      <p:cBhvr>
                                        <p:cTn id="32" dur="500"/>
                                        <p:tgtEl>
                                          <p:spTgt spid="3532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3283">
                                            <p:txEl>
                                              <p:pRg st="6" end="6"/>
                                            </p:txEl>
                                          </p:spTgt>
                                        </p:tgtEl>
                                        <p:attrNameLst>
                                          <p:attrName>style.visibility</p:attrName>
                                        </p:attrNameLst>
                                      </p:cBhvr>
                                      <p:to>
                                        <p:strVal val="visible"/>
                                      </p:to>
                                    </p:set>
                                    <p:animEffect transition="in" filter="strips(downRight)">
                                      <p:cBhvr>
                                        <p:cTn id="37" dur="500"/>
                                        <p:tgtEl>
                                          <p:spTgt spid="3532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53283">
                                            <p:txEl>
                                              <p:pRg st="7" end="7"/>
                                            </p:txEl>
                                          </p:spTgt>
                                        </p:tgtEl>
                                        <p:attrNameLst>
                                          <p:attrName>style.visibility</p:attrName>
                                        </p:attrNameLst>
                                      </p:cBhvr>
                                      <p:to>
                                        <p:strVal val="visible"/>
                                      </p:to>
                                    </p:set>
                                    <p:animEffect transition="in" filter="strips(downRight)">
                                      <p:cBhvr>
                                        <p:cTn id="42" dur="500"/>
                                        <p:tgtEl>
                                          <p:spTgt spid="3532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53283">
                                            <p:txEl>
                                              <p:pRg st="8" end="8"/>
                                            </p:txEl>
                                          </p:spTgt>
                                        </p:tgtEl>
                                        <p:attrNameLst>
                                          <p:attrName>style.visibility</p:attrName>
                                        </p:attrNameLst>
                                      </p:cBhvr>
                                      <p:to>
                                        <p:strVal val="visible"/>
                                      </p:to>
                                    </p:set>
                                    <p:animEffect transition="in" filter="strips(downRight)">
                                      <p:cBhvr>
                                        <p:cTn id="47" dur="500"/>
                                        <p:tgtEl>
                                          <p:spTgt spid="3532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53283">
                                            <p:txEl>
                                              <p:pRg st="9" end="9"/>
                                            </p:txEl>
                                          </p:spTgt>
                                        </p:tgtEl>
                                        <p:attrNameLst>
                                          <p:attrName>style.visibility</p:attrName>
                                        </p:attrNameLst>
                                      </p:cBhvr>
                                      <p:to>
                                        <p:strVal val="visible"/>
                                      </p:to>
                                    </p:set>
                                    <p:animEffect transition="in" filter="strips(downRight)">
                                      <p:cBhvr>
                                        <p:cTn id="52" dur="500"/>
                                        <p:tgtEl>
                                          <p:spTgt spid="3532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53283">
                                            <p:txEl>
                                              <p:pRg st="10" end="10"/>
                                            </p:txEl>
                                          </p:spTgt>
                                        </p:tgtEl>
                                        <p:attrNameLst>
                                          <p:attrName>style.visibility</p:attrName>
                                        </p:attrNameLst>
                                      </p:cBhvr>
                                      <p:to>
                                        <p:strVal val="visible"/>
                                      </p:to>
                                    </p:set>
                                    <p:animEffect transition="in" filter="strips(downRight)">
                                      <p:cBhvr>
                                        <p:cTn id="57" dur="500"/>
                                        <p:tgtEl>
                                          <p:spTgt spid="35328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A12318FC-9F55-8F4E-A8F2-2C2EDA81DF02}" type="slidenum">
              <a:rPr lang="en-US" altLang="zh-CN"/>
              <a:pPr/>
              <a:t>35</a:t>
            </a:fld>
            <a:endParaRPr lang="en-US" altLang="zh-CN"/>
          </a:p>
        </p:txBody>
      </p:sp>
      <p:sp>
        <p:nvSpPr>
          <p:cNvPr id="354306" name="Rectangle 2"/>
          <p:cNvSpPr>
            <a:spLocks noGrp="1" noChangeArrowheads="1"/>
          </p:cNvSpPr>
          <p:nvPr>
            <p:ph type="body" idx="1"/>
          </p:nvPr>
        </p:nvSpPr>
        <p:spPr>
          <a:xfrm>
            <a:off x="468313" y="692150"/>
            <a:ext cx="8229600" cy="5616575"/>
          </a:xfrm>
        </p:spPr>
        <p:txBody>
          <a:bodyPr/>
          <a:lstStyle/>
          <a:p>
            <a:pPr>
              <a:lnSpc>
                <a:spcPct val="90000"/>
              </a:lnSpc>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如果</a:t>
            </a:r>
            <a:r>
              <a:rPr lang="en-US" altLang="zh-CN" sz="3600" b="1" dirty="0">
                <a:effectLst>
                  <a:outerShdw blurRad="38100" dist="38100" dir="2700000" algn="tl">
                    <a:srgbClr val="DDDDDD"/>
                  </a:outerShdw>
                </a:effectLst>
                <a:latin typeface="Times New Roman" charset="0"/>
              </a:rPr>
              <a:t>P(</a:t>
            </a:r>
            <a:r>
              <a:rPr lang="en-US" altLang="zh-CN" sz="3600" b="1" i="1" dirty="0">
                <a:effectLst>
                  <a:outerShdw blurRad="38100" dist="38100" dir="2700000" algn="tl">
                    <a:srgbClr val="DDDDDD"/>
                  </a:outerShdw>
                </a:effectLst>
                <a:latin typeface="Times New Roman" charset="0"/>
              </a:rPr>
              <a:t>x</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n</a:t>
            </a:r>
            <a:r>
              <a:rPr lang="en-US" altLang="zh-CN" sz="3600" b="1" i="1" dirty="0">
                <a:effectLst>
                  <a:outerShdw blurRad="38100" dist="38100" dir="2700000" algn="tl">
                    <a:srgbClr val="DDDDDD"/>
                  </a:outerShdw>
                </a:effectLst>
                <a:latin typeface="Times New Roman" charset="0"/>
              </a:rPr>
              <a:t>x</a:t>
            </a:r>
            <a:r>
              <a:rPr lang="en-US" altLang="zh-CN" sz="3600" b="1" i="1" baseline="30000" dirty="0">
                <a:effectLst>
                  <a:outerShdw blurRad="38100" dist="38100" dir="2700000" algn="tl">
                    <a:srgbClr val="DDDDDD"/>
                  </a:outerShdw>
                </a:effectLst>
                <a:latin typeface="Times New Roman" charset="0"/>
              </a:rPr>
              <a:t>n</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n-1</a:t>
            </a:r>
            <a:r>
              <a:rPr lang="en-US" altLang="zh-CN" sz="3600" b="1" i="1" dirty="0">
                <a:effectLst>
                  <a:outerShdw blurRad="38100" dist="38100" dir="2700000" algn="tl">
                    <a:srgbClr val="DDDDDD"/>
                  </a:outerShdw>
                </a:effectLst>
                <a:latin typeface="Times New Roman" charset="0"/>
              </a:rPr>
              <a:t>x</a:t>
            </a:r>
            <a:r>
              <a:rPr lang="en-US" altLang="zh-CN" sz="3600" b="1" i="1" baseline="30000" dirty="0">
                <a:effectLst>
                  <a:outerShdw blurRad="38100" dist="38100" dir="2700000" algn="tl">
                    <a:srgbClr val="DDDDDD"/>
                  </a:outerShdw>
                </a:effectLst>
                <a:latin typeface="Times New Roman" charset="0"/>
              </a:rPr>
              <a:t>n-1</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1</a:t>
            </a:r>
            <a:r>
              <a:rPr lang="en-US" altLang="zh-CN" sz="3600" b="1" i="1" dirty="0">
                <a:effectLst>
                  <a:outerShdw blurRad="38100" dist="38100" dir="2700000" algn="tl">
                    <a:srgbClr val="DDDDDD"/>
                  </a:outerShdw>
                </a:effectLst>
                <a:latin typeface="Times New Roman" charset="0"/>
              </a:rPr>
              <a:t>x</a:t>
            </a:r>
            <a:r>
              <a:rPr lang="en-US" altLang="zh-CN" sz="3600" b="1" dirty="0">
                <a:effectLst>
                  <a:outerShdw blurRad="38100" dist="38100" dir="2700000" algn="tl">
                    <a:srgbClr val="DDDDDD"/>
                  </a:outerShdw>
                </a:effectLst>
                <a:latin typeface="Times New Roman" charset="0"/>
              </a:rPr>
              <a:t>+</a:t>
            </a:r>
            <a:r>
              <a:rPr lang="en-US" altLang="zh-CN" sz="3600" b="1" i="1" dirty="0">
                <a:effectLst>
                  <a:outerShdw blurRad="38100" dist="38100" dir="2700000" algn="tl">
                    <a:srgbClr val="DDDDDD"/>
                  </a:outerShdw>
                </a:effectLst>
                <a:latin typeface="Times New Roman" charset="0"/>
              </a:rPr>
              <a:t>a</a:t>
            </a:r>
            <a:r>
              <a:rPr lang="en-US" altLang="zh-CN" sz="3600" b="1" i="1" baseline="-25000" dirty="0">
                <a:effectLst>
                  <a:outerShdw blurRad="38100" dist="38100" dir="2700000" algn="tl">
                    <a:srgbClr val="DDDDDD"/>
                  </a:outerShdw>
                </a:effectLst>
                <a:latin typeface="Times New Roman" charset="0"/>
              </a:rPr>
              <a:t>0</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a:t>
            </a:r>
            <a:endParaRPr lang="en-US" altLang="zh-CN" sz="3600" b="1" dirty="0">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中</a:t>
            </a:r>
            <a:r>
              <a:rPr lang="en-US" altLang="zh-CN" sz="3600" b="1" i="1" dirty="0" smtClean="0">
                <a:effectLst>
                  <a:outerShdw blurRad="38100" dist="38100" dir="2700000" algn="tl">
                    <a:srgbClr val="DDDDDD"/>
                  </a:outerShdw>
                </a:effectLst>
                <a:latin typeface="Times New Roman" charset="0"/>
              </a:rPr>
              <a:t>a</a:t>
            </a:r>
            <a:r>
              <a:rPr lang="en-US" altLang="zh-CN" sz="3600" b="1" i="1" baseline="-25000" dirty="0" smtClean="0">
                <a:effectLst>
                  <a:outerShdw blurRad="38100" dist="38100" dir="2700000" algn="tl">
                    <a:srgbClr val="DDDDDD"/>
                  </a:outerShdw>
                </a:effectLst>
                <a:latin typeface="Times New Roman" charset="0"/>
              </a:rPr>
              <a:t>n</a:t>
            </a:r>
            <a:r>
              <a:rPr lang="en-US" altLang="zh-CN" sz="3600" dirty="0"/>
              <a:t>≠</a:t>
            </a:r>
            <a:r>
              <a:rPr lang="en-US" altLang="zh-CN" sz="3600" b="1" dirty="0" smtClean="0">
                <a:effectLst>
                  <a:outerShdw blurRad="38100" dist="38100" dir="2700000" algn="tl">
                    <a:srgbClr val="DDDDDD"/>
                  </a:outerShdw>
                </a:effectLst>
                <a:latin typeface="Times New Roman" charset="0"/>
                <a:sym typeface="Symbol" charset="0"/>
              </a:rPr>
              <a:t>0</a:t>
            </a:r>
            <a:r>
              <a:rPr lang="en-US" altLang="zh-CN" sz="3600" b="1" dirty="0">
                <a:effectLst>
                  <a:outerShdw blurRad="38100" dist="38100" dir="2700000" algn="tl">
                    <a:srgbClr val="DDDDDD"/>
                  </a:outerShdw>
                </a:effectLst>
                <a:latin typeface="Times New Roman" charset="0"/>
                <a:sym typeface="Symbol" charset="0"/>
              </a:rPr>
              <a:t>, </a:t>
            </a:r>
            <a:r>
              <a:rPr lang="zh-CN" altLang="en-US" sz="3600" b="1" dirty="0">
                <a:effectLst>
                  <a:outerShdw blurRad="38100" dist="38100" dir="2700000" algn="tl">
                    <a:srgbClr val="DDDDDD"/>
                  </a:outerShdw>
                </a:effectLst>
                <a:latin typeface="Times New Roman" charset="0"/>
                <a:sym typeface="Symbol" charset="0"/>
              </a:rPr>
              <a:t>则</a:t>
            </a:r>
            <a:r>
              <a:rPr lang="en-US" altLang="zh-CN" sz="3600" b="1" dirty="0">
                <a:effectLst>
                  <a:outerShdw blurRad="38100" dist="38100" dir="2700000" algn="tl">
                    <a:srgbClr val="DDDDDD"/>
                  </a:outerShdw>
                </a:effectLst>
                <a:latin typeface="Times New Roman" charset="0"/>
                <a:sym typeface="Symbol" charset="0"/>
              </a:rPr>
              <a:t>P(</a:t>
            </a:r>
            <a:r>
              <a:rPr lang="en-US" altLang="zh-CN" sz="3600" b="1" i="1" dirty="0">
                <a:effectLst>
                  <a:outerShdw blurRad="38100" dist="38100" dir="2700000" algn="tl">
                    <a:srgbClr val="DDDDDD"/>
                  </a:outerShdw>
                </a:effectLst>
                <a:latin typeface="Times New Roman" charset="0"/>
                <a:sym typeface="Symbol" charset="0"/>
              </a:rPr>
              <a:t>x</a:t>
            </a:r>
            <a:r>
              <a:rPr lang="en-US" altLang="zh-CN" sz="3600" b="1" dirty="0">
                <a:effectLst>
                  <a:outerShdw blurRad="38100" dist="38100" dir="2700000" algn="tl">
                    <a:srgbClr val="DDDDDD"/>
                  </a:outerShdw>
                </a:effectLst>
                <a:latin typeface="Times New Roman" charset="0"/>
                <a:sym typeface="Symbol" charset="0"/>
              </a:rPr>
              <a:t>)</a:t>
            </a:r>
            <a:r>
              <a:rPr lang="zh-CN" altLang="en-US" sz="3600" b="1" dirty="0">
                <a:effectLst>
                  <a:outerShdw blurRad="38100" dist="38100" dir="2700000" algn="tl">
                    <a:srgbClr val="DDDDDD"/>
                  </a:outerShdw>
                </a:effectLst>
                <a:latin typeface="Times New Roman" charset="0"/>
              </a:rPr>
              <a:t>的</a:t>
            </a:r>
            <a:r>
              <a:rPr lang="en-US" altLang="zh-CN" sz="3600" b="1" i="1" dirty="0">
                <a:effectLst>
                  <a:outerShdw blurRad="38100" dist="38100" dir="2700000" algn="tl">
                    <a:srgbClr val="DDDDDD"/>
                  </a:outerShdw>
                </a:effectLst>
                <a:latin typeface="Times New Roman" charset="0"/>
              </a:rPr>
              <a:t>n</a:t>
            </a:r>
            <a:r>
              <a:rPr lang="en-US" altLang="zh-CN" sz="3600" b="1" dirty="0">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阶差分恒为</a:t>
            </a:r>
            <a:r>
              <a:rPr lang="en-US" altLang="zh-CN" sz="3600" b="1" dirty="0">
                <a:effectLst>
                  <a:outerShdw blurRad="38100" dist="38100" dir="2700000" algn="tl">
                    <a:srgbClr val="DDDDDD"/>
                  </a:outerShdw>
                </a:effectLst>
                <a:latin typeface="Times New Roman" charset="0"/>
              </a:rPr>
              <a:t>0.</a:t>
            </a:r>
          </a:p>
          <a:p>
            <a:pPr>
              <a:lnSpc>
                <a:spcPct val="90000"/>
              </a:lnSpc>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注意到每取一次差分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非常数多项式次数就降低一次</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而常数差分恒为</a:t>
            </a:r>
            <a:r>
              <a:rPr lang="en-US" altLang="zh-CN" sz="3600" b="1" dirty="0">
                <a:effectLst>
                  <a:outerShdw blurRad="38100" dist="38100" dir="2700000" algn="tl">
                    <a:srgbClr val="DDDDDD"/>
                  </a:outerShdw>
                </a:effectLst>
                <a:latin typeface="Times New Roman" charset="0"/>
              </a:rPr>
              <a:t>0.</a:t>
            </a:r>
          </a:p>
          <a:p>
            <a:pPr>
              <a:lnSpc>
                <a:spcPct val="90000"/>
              </a:lnSpc>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差分表最大特点是由左边第一斜列可以决定整个差分表及其多项式本身</a:t>
            </a:r>
            <a:r>
              <a:rPr lang="en-US" altLang="zh-CN" sz="3600" b="1" dirty="0">
                <a:effectLst>
                  <a:outerShdw blurRad="38100" dist="38100" dir="2700000" algn="tl">
                    <a:srgbClr val="DDDDDD"/>
                  </a:outerShdw>
                </a:effectLst>
                <a:latin typeface="Times New Roman" charset="0"/>
              </a:rPr>
              <a:t>:</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1</a:t>
            </a:r>
            <a:r>
              <a:rPr lang="en-US" altLang="zh-CN" b="1" dirty="0">
                <a:effectLst>
                  <a:outerShdw blurRad="38100" dist="38100" dir="2700000" algn="tl">
                    <a:srgbClr val="DDDDDD"/>
                  </a:outerShdw>
                </a:effectLst>
                <a:latin typeface="Times New Roman" charset="0"/>
              </a:rPr>
              <a:t>      6      15      28      45     66      91   …</a:t>
            </a:r>
          </a:p>
          <a:p>
            <a:pPr>
              <a:lnSpc>
                <a:spcPct val="90000"/>
              </a:lnSpc>
              <a:buClr>
                <a:srgbClr val="FF0000"/>
              </a:buClr>
              <a:buFont typeface="Wingdings" charset="0"/>
              <a:buNone/>
            </a:pPr>
            <a:r>
              <a:rPr lang="en-US" altLang="zh-CN" b="1" dirty="0">
                <a:solidFill>
                  <a:srgbClr val="0000FF"/>
                </a:solidFill>
                <a:effectLst>
                  <a:outerShdw blurRad="38100" dist="38100" dir="2700000" algn="tl">
                    <a:srgbClr val="DDDDDD"/>
                  </a:outerShdw>
                </a:effectLst>
                <a:latin typeface="Times New Roman" charset="0"/>
              </a:rPr>
              <a:t>            5</a:t>
            </a:r>
            <a:r>
              <a:rPr lang="en-US" altLang="zh-CN" b="1" dirty="0">
                <a:effectLst>
                  <a:outerShdw blurRad="38100" dist="38100" dir="2700000" algn="tl">
                    <a:srgbClr val="DDDDDD"/>
                  </a:outerShdw>
                </a:effectLst>
                <a:latin typeface="Times New Roman" charset="0"/>
              </a:rPr>
              <a:t>      9        13      17     21     25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4</a:t>
            </a:r>
            <a:r>
              <a:rPr lang="en-US" altLang="zh-CN" b="1" dirty="0">
                <a:effectLst>
                  <a:outerShdw blurRad="38100" dist="38100" dir="2700000" algn="tl">
                    <a:srgbClr val="DDDDDD"/>
                  </a:outerShdw>
                </a:effectLst>
                <a:latin typeface="Times New Roman" charset="0"/>
              </a:rPr>
              <a:t>        4        4       4       4     …</a:t>
            </a:r>
          </a:p>
          <a:p>
            <a:pPr>
              <a:lnSpc>
                <a:spcPct val="90000"/>
              </a:lnSpc>
              <a:buClr>
                <a:srgbClr val="FF0000"/>
              </a:buClr>
              <a:buFont typeface="Wingdings" charset="0"/>
              <a:buNone/>
            </a:pP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0</a:t>
            </a:r>
            <a:r>
              <a:rPr lang="en-US" altLang="zh-CN" b="1" dirty="0">
                <a:effectLst>
                  <a:outerShdw blurRad="38100" dist="38100" dir="2700000" algn="tl">
                    <a:srgbClr val="DDDDDD"/>
                  </a:outerShdw>
                </a:effectLst>
                <a:latin typeface="Times New Roman" charset="0"/>
              </a:rPr>
              <a:t>        0       0        0     …</a:t>
            </a:r>
          </a:p>
        </p:txBody>
      </p:sp>
    </p:spTree>
    <p:extLst>
      <p:ext uri="{BB962C8B-B14F-4D97-AF65-F5344CB8AC3E}">
        <p14:creationId xmlns:p14="http://schemas.microsoft.com/office/powerpoint/2010/main" val="2555385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strips(downRight)">
                                      <p:cBhvr>
                                        <p:cTn id="7" dur="500"/>
                                        <p:tgtEl>
                                          <p:spTgt spid="354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4306">
                                            <p:txEl>
                                              <p:pRg st="1" end="1"/>
                                            </p:txEl>
                                          </p:spTgt>
                                        </p:tgtEl>
                                        <p:attrNameLst>
                                          <p:attrName>style.visibility</p:attrName>
                                        </p:attrNameLst>
                                      </p:cBhvr>
                                      <p:to>
                                        <p:strVal val="visible"/>
                                      </p:to>
                                    </p:set>
                                    <p:animEffect transition="in" filter="strips(downRight)">
                                      <p:cBhvr>
                                        <p:cTn id="12" dur="500"/>
                                        <p:tgtEl>
                                          <p:spTgt spid="354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4306">
                                            <p:txEl>
                                              <p:pRg st="2" end="2"/>
                                            </p:txEl>
                                          </p:spTgt>
                                        </p:tgtEl>
                                        <p:attrNameLst>
                                          <p:attrName>style.visibility</p:attrName>
                                        </p:attrNameLst>
                                      </p:cBhvr>
                                      <p:to>
                                        <p:strVal val="visible"/>
                                      </p:to>
                                    </p:set>
                                    <p:animEffect transition="in" filter="strips(downRight)">
                                      <p:cBhvr>
                                        <p:cTn id="17" dur="500"/>
                                        <p:tgtEl>
                                          <p:spTgt spid="354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4306">
                                            <p:txEl>
                                              <p:pRg st="3" end="3"/>
                                            </p:txEl>
                                          </p:spTgt>
                                        </p:tgtEl>
                                        <p:attrNameLst>
                                          <p:attrName>style.visibility</p:attrName>
                                        </p:attrNameLst>
                                      </p:cBhvr>
                                      <p:to>
                                        <p:strVal val="visible"/>
                                      </p:to>
                                    </p:set>
                                    <p:animEffect transition="in" filter="strips(downRight)">
                                      <p:cBhvr>
                                        <p:cTn id="22" dur="500"/>
                                        <p:tgtEl>
                                          <p:spTgt spid="3543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54306">
                                            <p:txEl>
                                              <p:pRg st="4" end="4"/>
                                            </p:txEl>
                                          </p:spTgt>
                                        </p:tgtEl>
                                        <p:attrNameLst>
                                          <p:attrName>style.visibility</p:attrName>
                                        </p:attrNameLst>
                                      </p:cBhvr>
                                      <p:to>
                                        <p:strVal val="visible"/>
                                      </p:to>
                                    </p:set>
                                    <p:animEffect transition="in" filter="strips(downRight)">
                                      <p:cBhvr>
                                        <p:cTn id="27" dur="500"/>
                                        <p:tgtEl>
                                          <p:spTgt spid="3543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54306">
                                            <p:txEl>
                                              <p:pRg st="5" end="5"/>
                                            </p:txEl>
                                          </p:spTgt>
                                        </p:tgtEl>
                                        <p:attrNameLst>
                                          <p:attrName>style.visibility</p:attrName>
                                        </p:attrNameLst>
                                      </p:cBhvr>
                                      <p:to>
                                        <p:strVal val="visible"/>
                                      </p:to>
                                    </p:set>
                                    <p:animEffect transition="in" filter="strips(downRight)">
                                      <p:cBhvr>
                                        <p:cTn id="32" dur="500"/>
                                        <p:tgtEl>
                                          <p:spTgt spid="3543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4306">
                                            <p:txEl>
                                              <p:pRg st="6" end="6"/>
                                            </p:txEl>
                                          </p:spTgt>
                                        </p:tgtEl>
                                        <p:attrNameLst>
                                          <p:attrName>style.visibility</p:attrName>
                                        </p:attrNameLst>
                                      </p:cBhvr>
                                      <p:to>
                                        <p:strVal val="visible"/>
                                      </p:to>
                                    </p:set>
                                    <p:animEffect transition="in" filter="strips(downRight)">
                                      <p:cBhvr>
                                        <p:cTn id="37" dur="500"/>
                                        <p:tgtEl>
                                          <p:spTgt spid="35430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54306">
                                            <p:txEl>
                                              <p:pRg st="7" end="7"/>
                                            </p:txEl>
                                          </p:spTgt>
                                        </p:tgtEl>
                                        <p:attrNameLst>
                                          <p:attrName>style.visibility</p:attrName>
                                        </p:attrNameLst>
                                      </p:cBhvr>
                                      <p:to>
                                        <p:strVal val="visible"/>
                                      </p:to>
                                    </p:set>
                                    <p:animEffect transition="in" filter="strips(downRight)">
                                      <p:cBhvr>
                                        <p:cTn id="42" dur="500"/>
                                        <p:tgtEl>
                                          <p:spTgt spid="3543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6"/>
          <p:cNvSpPr>
            <a:spLocks noGrp="1"/>
          </p:cNvSpPr>
          <p:nvPr>
            <p:ph type="sldNum" sz="quarter" idx="12"/>
          </p:nvPr>
        </p:nvSpPr>
        <p:spPr/>
        <p:txBody>
          <a:bodyPr/>
          <a:lstStyle/>
          <a:p>
            <a:fld id="{054B9B67-ACDB-B847-9CF6-E61158C192BD}" type="slidenum">
              <a:rPr lang="en-US" altLang="zh-CN"/>
              <a:pPr/>
              <a:t>36</a:t>
            </a:fld>
            <a:endParaRPr lang="en-US" altLang="zh-CN"/>
          </a:p>
        </p:txBody>
      </p:sp>
      <p:sp>
        <p:nvSpPr>
          <p:cNvPr id="355330" name="Rectangle 2"/>
          <p:cNvSpPr>
            <a:spLocks noGrp="1" noChangeArrowheads="1"/>
          </p:cNvSpPr>
          <p:nvPr>
            <p:ph type="body" sz="half" idx="1"/>
          </p:nvPr>
        </p:nvSpPr>
        <p:spPr>
          <a:xfrm>
            <a:off x="468313" y="549275"/>
            <a:ext cx="8362950" cy="3384550"/>
          </a:xfrm>
        </p:spPr>
        <p:txBody>
          <a:bodyPr/>
          <a:lstStyle/>
          <a:p>
            <a:pPr>
              <a:lnSpc>
                <a:spcPct val="90000"/>
              </a:lnSpc>
              <a:buClr>
                <a:srgbClr val="FF0000"/>
              </a:buClr>
              <a:buFont typeface="Wingdings" charset="0"/>
              <a:buChar char="l"/>
            </a:pPr>
            <a:r>
              <a:rPr lang="zh-CN" altLang="en-US" sz="3600" b="1">
                <a:effectLst>
                  <a:outerShdw blurRad="38100" dist="38100" dir="2700000" algn="tl">
                    <a:srgbClr val="DDDDDD"/>
                  </a:outerShdw>
                </a:effectLst>
                <a:latin typeface="Times New Roman" charset="0"/>
              </a:rPr>
              <a:t>如果多项式</a:t>
            </a:r>
            <a:r>
              <a:rPr lang="en-US" altLang="zh-CN" sz="3600" b="1">
                <a:effectLst>
                  <a:outerShdw blurRad="38100" dist="38100" dir="2700000" algn="tl">
                    <a:srgbClr val="DDDDDD"/>
                  </a:outerShdw>
                </a:effectLst>
                <a:latin typeface="Times New Roman" charset="0"/>
              </a:rPr>
              <a:t>P(</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差分表的左斜列的元素为</a:t>
            </a:r>
            <a:r>
              <a:rPr lang="en-US" altLang="zh-CN" sz="3600" b="1" i="1">
                <a:effectLst>
                  <a:outerShdw blurRad="38100" dist="38100" dir="2700000" algn="tl">
                    <a:srgbClr val="DDDDDD"/>
                  </a:outerShdw>
                </a:effectLst>
                <a:latin typeface="Times New Roman" charset="0"/>
              </a:rPr>
              <a:t>b</a:t>
            </a:r>
            <a:r>
              <a:rPr lang="en-US" altLang="zh-CN" sz="3600" b="1" baseline="-25000">
                <a:effectLst>
                  <a:outerShdw blurRad="38100" dist="38100" dir="2700000" algn="tl">
                    <a:srgbClr val="DDDDDD"/>
                  </a:outerShdw>
                </a:effectLst>
                <a:latin typeface="Times New Roman" charset="0"/>
              </a:rPr>
              <a:t>0</a:t>
            </a:r>
            <a:r>
              <a:rPr lang="en-US" altLang="zh-CN" sz="3600" b="1">
                <a:effectLst>
                  <a:outerShdw blurRad="38100" dist="38100" dir="2700000" algn="tl">
                    <a:srgbClr val="DDDDDD"/>
                  </a:outerShdw>
                </a:effectLst>
                <a:latin typeface="Times New Roman" charset="0"/>
              </a:rPr>
              <a:t>, </a:t>
            </a:r>
            <a:r>
              <a:rPr lang="en-US" altLang="zh-CN" sz="3600" b="1" i="1">
                <a:effectLst>
                  <a:outerShdw blurRad="38100" dist="38100" dir="2700000" algn="tl">
                    <a:srgbClr val="DDDDDD"/>
                  </a:outerShdw>
                </a:effectLst>
                <a:latin typeface="Times New Roman" charset="0"/>
              </a:rPr>
              <a:t>b</a:t>
            </a:r>
            <a:r>
              <a:rPr lang="en-US" altLang="zh-CN" sz="3600" b="1" baseline="-25000">
                <a:effectLst>
                  <a:outerShdw blurRad="38100" dist="38100" dir="2700000" algn="tl">
                    <a:srgbClr val="DDDDDD"/>
                  </a:outerShdw>
                </a:effectLst>
                <a:latin typeface="Times New Roman" charset="0"/>
              </a:rPr>
              <a:t>1</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b</a:t>
            </a:r>
            <a:r>
              <a:rPr lang="en-US" altLang="zh-CN" sz="3600" b="1" i="1" baseline="-25000">
                <a:effectLst>
                  <a:outerShdw blurRad="38100" dist="38100" dir="2700000" algn="tl">
                    <a:srgbClr val="DDDDDD"/>
                  </a:outerShdw>
                </a:effectLst>
                <a:latin typeface="Times New Roman" charset="0"/>
              </a:rPr>
              <a:t>n</a:t>
            </a:r>
            <a:r>
              <a:rPr lang="en-US" altLang="zh-CN" sz="3600" b="1">
                <a:effectLst>
                  <a:outerShdw blurRad="38100" dist="38100" dir="2700000" algn="tl">
                    <a:srgbClr val="DDDDDD"/>
                  </a:outerShdw>
                </a:effectLst>
                <a:latin typeface="Times New Roman" charset="0"/>
              </a:rPr>
              <a:t>, 0, 0, …, </a:t>
            </a:r>
            <a:r>
              <a:rPr lang="zh-CN" altLang="en-US" sz="3600" b="1">
                <a:effectLst>
                  <a:outerShdw blurRad="38100" dist="38100" dir="2700000" algn="tl">
                    <a:srgbClr val="DDDDDD"/>
                  </a:outerShdw>
                </a:effectLst>
                <a:latin typeface="Times New Roman" charset="0"/>
              </a:rPr>
              <a:t>则</a:t>
            </a:r>
            <a:endParaRPr lang="en-US" altLang="zh-CN" sz="3600" b="1">
              <a:effectLst>
                <a:outerShdw blurRad="38100" dist="38100" dir="2700000" algn="tl">
                  <a:srgbClr val="DDDDDD"/>
                </a:outerShdw>
              </a:effectLst>
              <a:latin typeface="Times New Roman" charset="0"/>
            </a:endParaRPr>
          </a:p>
          <a:p>
            <a:pPr>
              <a:lnSpc>
                <a:spcPct val="90000"/>
              </a:lnSpc>
              <a:buClr>
                <a:srgbClr val="FF0000"/>
              </a:buClr>
              <a:buFont typeface="Wingdings" charset="0"/>
              <a:buNone/>
            </a:pP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 b</a:t>
            </a:r>
            <a:r>
              <a:rPr lang="en-US" altLang="zh-CN" sz="3600" b="1" baseline="-25000">
                <a:solidFill>
                  <a:srgbClr val="0000FF"/>
                </a:solidFill>
                <a:effectLst>
                  <a:outerShdw blurRad="38100" dist="38100" dir="2700000" algn="tl">
                    <a:srgbClr val="DDDDDD"/>
                  </a:outerShdw>
                </a:effectLst>
                <a:latin typeface="Times New Roman" charset="0"/>
              </a:rPr>
              <a:t>0</a:t>
            </a:r>
            <a:r>
              <a:rPr lang="en-US" altLang="zh-CN" sz="3600" b="1">
                <a:solidFill>
                  <a:srgbClr val="0000FF"/>
                </a:solidFill>
                <a:effectLst>
                  <a:outerShdw blurRad="38100" dist="38100" dir="2700000" algn="tl">
                    <a:srgbClr val="DDDDDD"/>
                  </a:outerShdw>
                </a:effectLst>
                <a:latin typeface="Times New Roman" charset="0"/>
              </a:rPr>
              <a:t>C(</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,0)+ b</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C(</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,1)+…+b</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C(</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,n)</a:t>
            </a:r>
          </a:p>
          <a:p>
            <a:pPr>
              <a:lnSpc>
                <a:spcPct val="90000"/>
              </a:lnSpc>
              <a:buClr>
                <a:srgbClr val="FF0000"/>
              </a:buClr>
              <a:buFont typeface="Wingdings" charset="0"/>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其中</a:t>
            </a:r>
            <a:r>
              <a:rPr lang="en-US" altLang="zh-CN" sz="3600" b="1">
                <a:effectLst>
                  <a:outerShdw blurRad="38100" dist="38100" dir="2700000" algn="tl">
                    <a:srgbClr val="DDDDDD"/>
                  </a:outerShdw>
                </a:effectLst>
                <a:latin typeface="Times New Roman" charset="0"/>
              </a:rPr>
              <a:t>C(</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k</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-1)…(</a:t>
            </a:r>
            <a:r>
              <a:rPr lang="en-US" altLang="zh-CN" sz="3600" b="1" i="1">
                <a:effectLst>
                  <a:outerShdw blurRad="38100" dist="38100" dir="2700000" algn="tl">
                    <a:srgbClr val="DDDDDD"/>
                  </a:outerShdw>
                </a:effectLst>
                <a:latin typeface="Times New Roman" charset="0"/>
              </a:rPr>
              <a:t>x</a:t>
            </a:r>
            <a:r>
              <a:rPr lang="en-US" altLang="zh-CN" sz="3600" b="1">
                <a:effectLst>
                  <a:outerShdw blurRad="38100" dist="38100" dir="2700000" algn="tl">
                    <a:srgbClr val="DDDDDD"/>
                  </a:outerShdw>
                </a:effectLst>
                <a:latin typeface="Times New Roman" charset="0"/>
              </a:rPr>
              <a:t>-</a:t>
            </a:r>
            <a:r>
              <a:rPr lang="en-US" altLang="zh-CN" sz="3600" b="1" i="1">
                <a:effectLst>
                  <a:outerShdw blurRad="38100" dist="38100" dir="2700000" algn="tl">
                    <a:srgbClr val="DDDDDD"/>
                  </a:outerShdw>
                </a:effectLst>
                <a:latin typeface="Times New Roman" charset="0"/>
              </a:rPr>
              <a:t>k</a:t>
            </a:r>
            <a:r>
              <a:rPr lang="en-US" altLang="zh-CN" sz="3600" b="1">
                <a:effectLst>
                  <a:outerShdw blurRad="38100" dist="38100" dir="2700000" algn="tl">
                    <a:srgbClr val="DDDDDD"/>
                  </a:outerShdw>
                </a:effectLst>
                <a:latin typeface="Times New Roman" charset="0"/>
              </a:rPr>
              <a:t>+1)/</a:t>
            </a:r>
            <a:r>
              <a:rPr lang="en-US" altLang="zh-CN" sz="3600" b="1" i="1">
                <a:effectLst>
                  <a:outerShdw blurRad="38100" dist="38100" dir="2700000" algn="tl">
                    <a:srgbClr val="DDDDDD"/>
                  </a:outerShdw>
                </a:effectLst>
                <a:latin typeface="Times New Roman" charset="0"/>
              </a:rPr>
              <a:t>k</a:t>
            </a:r>
            <a:r>
              <a:rPr lang="en-US" altLang="zh-CN" sz="3600" b="1">
                <a:effectLst>
                  <a:outerShdw blurRad="38100" dist="38100" dir="2700000" algn="tl">
                    <a:srgbClr val="DDDDDD"/>
                  </a:outerShdw>
                </a:effectLst>
                <a:latin typeface="Times New Roman" charset="0"/>
              </a:rPr>
              <a:t>!</a:t>
            </a:r>
          </a:p>
          <a:p>
            <a:pPr>
              <a:lnSpc>
                <a:spcPct val="90000"/>
              </a:lnSpc>
              <a:buClr>
                <a:srgbClr val="FF0000"/>
              </a:buClr>
              <a:buFont typeface="Wingdings" charset="0"/>
              <a:buChar char="l"/>
            </a:pPr>
            <a:r>
              <a:rPr lang="zh-CN" altLang="en-US" sz="3600" b="1">
                <a:effectLst>
                  <a:outerShdw blurRad="38100" dist="38100" dir="2700000" algn="tl">
                    <a:srgbClr val="DDDDDD"/>
                  </a:outerShdw>
                </a:effectLst>
                <a:latin typeface="Times New Roman" charset="0"/>
              </a:rPr>
              <a:t>利用上述公式可以得到一个很有用处的公式</a:t>
            </a:r>
            <a:r>
              <a:rPr lang="en-US" altLang="zh-CN" sz="3600" b="1">
                <a:effectLst>
                  <a:outerShdw blurRad="38100" dist="38100" dir="2700000" algn="tl">
                    <a:srgbClr val="DDDDDD"/>
                  </a:outerShdw>
                </a:effectLst>
                <a:latin typeface="Times New Roman" charset="0"/>
              </a:rPr>
              <a:t>:</a:t>
            </a:r>
          </a:p>
          <a:p>
            <a:pPr>
              <a:lnSpc>
                <a:spcPct val="90000"/>
              </a:lnSpc>
              <a:buClr>
                <a:srgbClr val="FF0000"/>
              </a:buClr>
              <a:buFont typeface="Wingdings" charset="0"/>
              <a:buChar char="l"/>
            </a:pPr>
            <a:endParaRPr lang="zh-CN" altLang="en-US" sz="3600" b="1">
              <a:effectLst>
                <a:outerShdw blurRad="38100" dist="38100" dir="2700000" algn="tl">
                  <a:srgbClr val="DDDDDD"/>
                </a:outerShdw>
              </a:effectLst>
              <a:latin typeface="Times New Roman" charset="0"/>
            </a:endParaRPr>
          </a:p>
        </p:txBody>
      </p:sp>
      <p:graphicFrame>
        <p:nvGraphicFramePr>
          <p:cNvPr id="355331" name="Object 3"/>
          <p:cNvGraphicFramePr>
            <a:graphicFrameLocks noGrp="1" noChangeAspect="1"/>
          </p:cNvGraphicFramePr>
          <p:nvPr>
            <p:ph sz="half" idx="2"/>
          </p:nvPr>
        </p:nvGraphicFramePr>
        <p:xfrm>
          <a:off x="900113" y="3789363"/>
          <a:ext cx="6696075" cy="2700337"/>
        </p:xfrm>
        <a:graphic>
          <a:graphicData uri="http://schemas.openxmlformats.org/presentationml/2006/ole">
            <mc:AlternateContent xmlns:mc="http://schemas.openxmlformats.org/markup-compatibility/2006">
              <mc:Choice xmlns:v="urn:schemas-microsoft-com:vml" Requires="v">
                <p:oleObj spid="_x0000_s371762" name="公式" r:id="rId3" imgW="2361960" imgH="952200" progId="Equation.3">
                  <p:embed/>
                </p:oleObj>
              </mc:Choice>
              <mc:Fallback>
                <p:oleObj name="公式" r:id="rId3" imgW="2361960" imgH="952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789363"/>
                        <a:ext cx="6696075" cy="270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391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5330">
                                            <p:txEl>
                                              <p:pRg st="0" end="0"/>
                                            </p:txEl>
                                          </p:spTgt>
                                        </p:tgtEl>
                                        <p:attrNameLst>
                                          <p:attrName>style.visibility</p:attrName>
                                        </p:attrNameLst>
                                      </p:cBhvr>
                                      <p:to>
                                        <p:strVal val="visible"/>
                                      </p:to>
                                    </p:set>
                                    <p:animEffect transition="in" filter="strips(downRight)">
                                      <p:cBhvr>
                                        <p:cTn id="7" dur="500"/>
                                        <p:tgtEl>
                                          <p:spTgt spid="355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55330">
                                            <p:txEl>
                                              <p:pRg st="1" end="1"/>
                                            </p:txEl>
                                          </p:spTgt>
                                        </p:tgtEl>
                                        <p:attrNameLst>
                                          <p:attrName>style.visibility</p:attrName>
                                        </p:attrNameLst>
                                      </p:cBhvr>
                                      <p:to>
                                        <p:strVal val="visible"/>
                                      </p:to>
                                    </p:set>
                                    <p:animEffect transition="in" filter="strips(downRight)">
                                      <p:cBhvr>
                                        <p:cTn id="12" dur="500"/>
                                        <p:tgtEl>
                                          <p:spTgt spid="355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55330">
                                            <p:txEl>
                                              <p:pRg st="2" end="2"/>
                                            </p:txEl>
                                          </p:spTgt>
                                        </p:tgtEl>
                                        <p:attrNameLst>
                                          <p:attrName>style.visibility</p:attrName>
                                        </p:attrNameLst>
                                      </p:cBhvr>
                                      <p:to>
                                        <p:strVal val="visible"/>
                                      </p:to>
                                    </p:set>
                                    <p:animEffect transition="in" filter="strips(downRight)">
                                      <p:cBhvr>
                                        <p:cTn id="17" dur="500"/>
                                        <p:tgtEl>
                                          <p:spTgt spid="355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55330">
                                            <p:txEl>
                                              <p:pRg st="3" end="3"/>
                                            </p:txEl>
                                          </p:spTgt>
                                        </p:tgtEl>
                                        <p:attrNameLst>
                                          <p:attrName>style.visibility</p:attrName>
                                        </p:attrNameLst>
                                      </p:cBhvr>
                                      <p:to>
                                        <p:strVal val="visible"/>
                                      </p:to>
                                    </p:set>
                                    <p:animEffect transition="in" filter="strips(downRight)">
                                      <p:cBhvr>
                                        <p:cTn id="22" dur="500"/>
                                        <p:tgtEl>
                                          <p:spTgt spid="355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355331"/>
                                        </p:tgtEl>
                                        <p:attrNameLst>
                                          <p:attrName>style.visibility</p:attrName>
                                        </p:attrNameLst>
                                      </p:cBhvr>
                                      <p:to>
                                        <p:strVal val="visible"/>
                                      </p:to>
                                    </p:set>
                                    <p:anim calcmode="lin" valueType="num">
                                      <p:cBhvr>
                                        <p:cTn id="27" dur="1000" fill="hold"/>
                                        <p:tgtEl>
                                          <p:spTgt spid="355331"/>
                                        </p:tgtEl>
                                        <p:attrNameLst>
                                          <p:attrName>ppt_w</p:attrName>
                                        </p:attrNameLst>
                                      </p:cBhvr>
                                      <p:tavLst>
                                        <p:tav tm="0">
                                          <p:val>
                                            <p:strVal val="#ppt_w*0.70"/>
                                          </p:val>
                                        </p:tav>
                                        <p:tav tm="100000">
                                          <p:val>
                                            <p:strVal val="#ppt_w"/>
                                          </p:val>
                                        </p:tav>
                                      </p:tavLst>
                                    </p:anim>
                                    <p:anim calcmode="lin" valueType="num">
                                      <p:cBhvr>
                                        <p:cTn id="28" dur="1000" fill="hold"/>
                                        <p:tgtEl>
                                          <p:spTgt spid="355331"/>
                                        </p:tgtEl>
                                        <p:attrNameLst>
                                          <p:attrName>ppt_h</p:attrName>
                                        </p:attrNameLst>
                                      </p:cBhvr>
                                      <p:tavLst>
                                        <p:tav tm="0">
                                          <p:val>
                                            <p:strVal val="#ppt_h"/>
                                          </p:val>
                                        </p:tav>
                                        <p:tav tm="100000">
                                          <p:val>
                                            <p:strVal val="#ppt_h"/>
                                          </p:val>
                                        </p:tav>
                                      </p:tavLst>
                                    </p:anim>
                                    <p:animEffect transition="in" filter="fade">
                                      <p:cBhvr>
                                        <p:cTn id="29" dur="1000"/>
                                        <p:tgtEl>
                                          <p:spTgt spid="355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9A64C501-898A-BB48-8E37-3748DF7AB650}" type="slidenum">
              <a:rPr lang="en-US" altLang="zh-CN"/>
              <a:pPr/>
              <a:t>37</a:t>
            </a:fld>
            <a:endParaRPr lang="en-US" altLang="zh-CN"/>
          </a:p>
        </p:txBody>
      </p:sp>
      <p:sp>
        <p:nvSpPr>
          <p:cNvPr id="349187" name="Rectangle 3"/>
          <p:cNvSpPr>
            <a:spLocks noGrp="1" noChangeArrowheads="1"/>
          </p:cNvSpPr>
          <p:nvPr>
            <p:ph type="body" idx="1"/>
          </p:nvPr>
        </p:nvSpPr>
        <p:spPr>
          <a:xfrm>
            <a:off x="1330325" y="2420938"/>
            <a:ext cx="7129463" cy="3529012"/>
          </a:xfrm>
        </p:spPr>
        <p:txBody>
          <a:bodyPr/>
          <a:lstStyle/>
          <a:p>
            <a:pPr>
              <a:buClr>
                <a:srgbClr val="FF0000"/>
              </a:buClr>
              <a:buFont typeface="Wingdings" charset="0"/>
              <a:buNone/>
            </a:pPr>
            <a:r>
              <a:rPr lang="en-US" altLang="zh-CN" b="1">
                <a:effectLst>
                  <a:outerShdw blurRad="38100" dist="38100" dir="2700000" algn="tl">
                    <a:srgbClr val="DDDDDD"/>
                  </a:outerShdw>
                </a:effectLst>
                <a:latin typeface="Times New Roman" charset="0"/>
              </a:rPr>
              <a:t>0       1      16       81      256      625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1      15      65     175      369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14     50     110     194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36      60      84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24     24   …</a:t>
            </a:r>
          </a:p>
          <a:p>
            <a:pPr>
              <a:buClr>
                <a:srgbClr val="FF0000"/>
              </a:buClr>
              <a:buFont typeface="Wingdings" charset="0"/>
              <a:buNone/>
            </a:pPr>
            <a:r>
              <a:rPr lang="en-US" altLang="zh-CN" b="1">
                <a:effectLst>
                  <a:outerShdw blurRad="38100" dist="38100" dir="2700000" algn="tl">
                    <a:srgbClr val="DDDDDD"/>
                  </a:outerShdw>
                </a:effectLst>
                <a:latin typeface="Times New Roman" charset="0"/>
              </a:rPr>
              <a:t>                       0</a:t>
            </a:r>
          </a:p>
          <a:p>
            <a:endParaRPr lang="zh-CN" altLang="en-US"/>
          </a:p>
        </p:txBody>
      </p:sp>
      <p:sp>
        <p:nvSpPr>
          <p:cNvPr id="349188" name="Rectangle 4"/>
          <p:cNvSpPr>
            <a:spLocks noChangeArrowheads="1"/>
          </p:cNvSpPr>
          <p:nvPr/>
        </p:nvSpPr>
        <p:spPr bwMode="auto">
          <a:xfrm>
            <a:off x="468313" y="549275"/>
            <a:ext cx="83629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下面给出差分方法的两个应用</a:t>
            </a:r>
            <a:endParaRPr lang="en-US" altLang="zh-CN">
              <a:effectLst>
                <a:outerShdw blurRad="38100" dist="38100" dir="2700000" algn="tl">
                  <a:srgbClr val="DDDDDD"/>
                </a:outerShdw>
              </a:effectLst>
              <a:latin typeface="Times New Roman" charset="0"/>
            </a:endParaRPr>
          </a:p>
          <a:p>
            <a:pPr marL="342900" indent="-342900">
              <a:lnSpc>
                <a:spcPct val="90000"/>
              </a:lnSpc>
              <a:spcBef>
                <a:spcPct val="20000"/>
              </a:spcBef>
              <a:buClr>
                <a:srgbClr val="FF0000"/>
              </a:buClr>
              <a:buFont typeface="Wingdings" charset="0"/>
              <a:buNone/>
            </a:pPr>
            <a:r>
              <a:rPr lang="zh-CN" altLang="en-US">
                <a:solidFill>
                  <a:srgbClr val="FF0000"/>
                </a:solidFill>
                <a:effectLst>
                  <a:outerShdw blurRad="38100" dist="38100" dir="2700000" algn="tl">
                    <a:srgbClr val="DDDDDD"/>
                  </a:outerShdw>
                </a:effectLst>
                <a:latin typeface="Times New Roman" charset="0"/>
              </a:rPr>
              <a:t>例</a:t>
            </a:r>
            <a:r>
              <a:rPr lang="en-US" altLang="zh-CN">
                <a:solidFill>
                  <a:srgbClr val="FF0000"/>
                </a:solidFill>
                <a:effectLst>
                  <a:outerShdw blurRad="38100" dist="38100" dir="2700000" algn="tl">
                    <a:srgbClr val="DDDDDD"/>
                  </a:outerShdw>
                </a:effectLst>
                <a:latin typeface="Times New Roman" charset="0"/>
              </a:rPr>
              <a:t>5.6</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求</a:t>
            </a:r>
            <a:r>
              <a:rPr lang="en-US" altLang="zh-CN">
                <a:effectLst>
                  <a:outerShdw blurRad="38100" dist="38100" dir="2700000" algn="tl">
                    <a:srgbClr val="DDDDDD"/>
                  </a:outerShdw>
                </a:effectLst>
                <a:latin typeface="Times New Roman" charset="0"/>
              </a:rPr>
              <a:t>1</a:t>
            </a:r>
            <a:r>
              <a:rPr lang="en-US" altLang="zh-CN" baseline="30000">
                <a:effectLst>
                  <a:outerShdw blurRad="38100" dist="38100" dir="2700000" algn="tl">
                    <a:srgbClr val="DDDDDD"/>
                  </a:outerShdw>
                </a:effectLst>
                <a:latin typeface="Times New Roman" charset="0"/>
              </a:rPr>
              <a:t>4</a:t>
            </a:r>
            <a:r>
              <a:rPr lang="en-US" altLang="zh-CN">
                <a:effectLst>
                  <a:outerShdw blurRad="38100" dist="38100" dir="2700000" algn="tl">
                    <a:srgbClr val="DDDDDD"/>
                  </a:outerShdw>
                </a:effectLst>
                <a:latin typeface="Times New Roman" charset="0"/>
              </a:rPr>
              <a:t>+2</a:t>
            </a:r>
            <a:r>
              <a:rPr lang="en-US" altLang="zh-CN" baseline="30000">
                <a:effectLst>
                  <a:outerShdw blurRad="38100" dist="38100" dir="2700000" algn="tl">
                    <a:srgbClr val="DDDDDD"/>
                  </a:outerShdw>
                </a:effectLst>
                <a:latin typeface="Times New Roman" charset="0"/>
              </a:rPr>
              <a:t>4</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m</a:t>
            </a:r>
            <a:r>
              <a:rPr lang="en-US" altLang="zh-CN" baseline="30000">
                <a:effectLst>
                  <a:outerShdw blurRad="38100" dist="38100" dir="2700000" algn="tl">
                    <a:srgbClr val="DDDDDD"/>
                  </a:outerShdw>
                </a:effectLst>
                <a:latin typeface="Times New Roman" charset="0"/>
              </a:rPr>
              <a:t>4</a:t>
            </a:r>
            <a:r>
              <a:rPr lang="zh-CN" altLang="en-US">
                <a:effectLst>
                  <a:outerShdw blurRad="38100" dist="38100" dir="2700000" algn="tl">
                    <a:srgbClr val="DDDDDD"/>
                  </a:outerShdw>
                </a:effectLst>
                <a:latin typeface="Times New Roman" charset="0"/>
              </a:rPr>
              <a:t>的和</a:t>
            </a:r>
            <a:r>
              <a:rPr lang="en-US" altLang="zh-CN">
                <a:effectLst>
                  <a:outerShdw blurRad="38100" dist="38100" dir="2700000" algn="tl">
                    <a:srgbClr val="DDDDDD"/>
                  </a:outerShdw>
                </a:effectLst>
                <a:latin typeface="Times New Roman" charset="0"/>
              </a:rPr>
              <a:t>, </a:t>
            </a:r>
            <a:r>
              <a:rPr lang="en-US" altLang="zh-CN" i="1">
                <a:effectLst>
                  <a:outerShdw blurRad="38100" dist="38100" dir="2700000" algn="tl">
                    <a:srgbClr val="DDDDDD"/>
                  </a:outerShdw>
                </a:effectLst>
                <a:latin typeface="Times New Roman" charset="0"/>
              </a:rPr>
              <a:t>m</a:t>
            </a:r>
            <a:r>
              <a:rPr lang="zh-CN" altLang="en-US">
                <a:effectLst>
                  <a:outerShdw blurRad="38100" dist="38100" dir="2700000" algn="tl">
                    <a:srgbClr val="DDDDDD"/>
                  </a:outerShdw>
                </a:effectLst>
                <a:latin typeface="Times New Roman" charset="0"/>
              </a:rPr>
              <a:t>为正整数</a:t>
            </a:r>
            <a:r>
              <a:rPr lang="en-US" altLang="zh-CN">
                <a:effectLst>
                  <a:outerShdw blurRad="38100" dist="38100" dir="2700000" algn="tl">
                    <a:srgbClr val="DDDDDD"/>
                  </a:outerShdw>
                </a:effectLst>
                <a:latin typeface="Times New Roman" charset="0"/>
              </a:rPr>
              <a:t>.</a:t>
            </a:r>
          </a:p>
          <a:p>
            <a:pPr marL="342900" indent="-342900">
              <a:lnSpc>
                <a:spcPct val="90000"/>
              </a:lnSpc>
              <a:spcBef>
                <a:spcPct val="20000"/>
              </a:spcBef>
              <a:buClr>
                <a:srgbClr val="FF0000"/>
              </a:buClr>
              <a:buFont typeface="Wingdings" charset="0"/>
              <a:buNone/>
            </a:pPr>
            <a:r>
              <a:rPr lang="zh-CN" altLang="en-US">
                <a:solidFill>
                  <a:srgbClr val="FF0000"/>
                </a:solidFill>
                <a:effectLst>
                  <a:outerShdw blurRad="38100" dist="38100" dir="2700000" algn="tl">
                    <a:srgbClr val="DDDDDD"/>
                  </a:outerShdw>
                </a:effectLst>
                <a:latin typeface="Times New Roman" charset="0"/>
              </a:rPr>
              <a:t>解</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令</a:t>
            </a:r>
            <a:r>
              <a:rPr lang="en-US" altLang="zh-CN">
                <a:effectLst>
                  <a:outerShdw blurRad="38100" dist="38100" dir="2700000" algn="tl">
                    <a:srgbClr val="DDDDDD"/>
                  </a:outerShdw>
                </a:effectLst>
                <a:latin typeface="Times New Roman" charset="0"/>
              </a:rPr>
              <a:t>P(</a:t>
            </a:r>
            <a:r>
              <a:rPr lang="en-US" altLang="zh-CN" i="1">
                <a:effectLst>
                  <a:outerShdw blurRad="38100" dist="38100" dir="2700000" algn="tl">
                    <a:srgbClr val="DDDDDD"/>
                  </a:outerShdw>
                </a:effectLst>
                <a:latin typeface="Times New Roman" charset="0"/>
              </a:rPr>
              <a:t>x</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x</a:t>
            </a:r>
            <a:r>
              <a:rPr lang="en-US" altLang="zh-CN" baseline="30000">
                <a:effectLst>
                  <a:outerShdw blurRad="38100" dist="38100" dir="2700000" algn="tl">
                    <a:srgbClr val="DDDDDD"/>
                  </a:outerShdw>
                </a:effectLst>
                <a:latin typeface="Times New Roman" charset="0"/>
              </a:rPr>
              <a:t>4</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则</a:t>
            </a:r>
            <a:r>
              <a:rPr lang="en-US" altLang="zh-CN">
                <a:effectLst>
                  <a:outerShdw blurRad="38100" dist="38100" dir="2700000" algn="tl">
                    <a:srgbClr val="DDDDDD"/>
                  </a:outerShdw>
                </a:effectLst>
                <a:latin typeface="Times New Roman" charset="0"/>
              </a:rPr>
              <a:t>P(</a:t>
            </a:r>
            <a:r>
              <a:rPr lang="en-US" altLang="zh-CN" i="1">
                <a:effectLst>
                  <a:outerShdw blurRad="38100" dist="38100" dir="2700000" algn="tl">
                    <a:srgbClr val="DDDDDD"/>
                  </a:outerShdw>
                </a:effectLst>
                <a:latin typeface="Times New Roman" charset="0"/>
              </a:rPr>
              <a:t>x</a:t>
            </a:r>
            <a:r>
              <a:rPr lang="en-US" altLang="zh-CN">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latin typeface="Times New Roman" charset="0"/>
              </a:rPr>
              <a:t>的差分表为</a:t>
            </a:r>
          </a:p>
        </p:txBody>
      </p:sp>
    </p:spTree>
    <p:extLst>
      <p:ext uri="{BB962C8B-B14F-4D97-AF65-F5344CB8AC3E}">
        <p14:creationId xmlns:p14="http://schemas.microsoft.com/office/powerpoint/2010/main" val="3588890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9188">
                                            <p:txEl>
                                              <p:pRg st="0" end="0"/>
                                            </p:txEl>
                                          </p:spTgt>
                                        </p:tgtEl>
                                        <p:attrNameLst>
                                          <p:attrName>style.visibility</p:attrName>
                                        </p:attrNameLst>
                                      </p:cBhvr>
                                      <p:to>
                                        <p:strVal val="visible"/>
                                      </p:to>
                                    </p:set>
                                    <p:animEffect transition="in" filter="strips(downRight)">
                                      <p:cBhvr>
                                        <p:cTn id="7" dur="500"/>
                                        <p:tgtEl>
                                          <p:spTgt spid="3491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9188">
                                            <p:txEl>
                                              <p:pRg st="1" end="1"/>
                                            </p:txEl>
                                          </p:spTgt>
                                        </p:tgtEl>
                                        <p:attrNameLst>
                                          <p:attrName>style.visibility</p:attrName>
                                        </p:attrNameLst>
                                      </p:cBhvr>
                                      <p:to>
                                        <p:strVal val="visible"/>
                                      </p:to>
                                    </p:set>
                                    <p:animEffect transition="in" filter="strips(downRight)">
                                      <p:cBhvr>
                                        <p:cTn id="12" dur="500"/>
                                        <p:tgtEl>
                                          <p:spTgt spid="3491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9188">
                                            <p:txEl>
                                              <p:pRg st="2" end="2"/>
                                            </p:txEl>
                                          </p:spTgt>
                                        </p:tgtEl>
                                        <p:attrNameLst>
                                          <p:attrName>style.visibility</p:attrName>
                                        </p:attrNameLst>
                                      </p:cBhvr>
                                      <p:to>
                                        <p:strVal val="visible"/>
                                      </p:to>
                                    </p:set>
                                    <p:animEffect transition="in" filter="strips(downRight)">
                                      <p:cBhvr>
                                        <p:cTn id="17" dur="500"/>
                                        <p:tgtEl>
                                          <p:spTgt spid="3491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49187">
                                            <p:txEl>
                                              <p:pRg st="0" end="0"/>
                                            </p:txEl>
                                          </p:spTgt>
                                        </p:tgtEl>
                                        <p:attrNameLst>
                                          <p:attrName>style.visibility</p:attrName>
                                        </p:attrNameLst>
                                      </p:cBhvr>
                                      <p:to>
                                        <p:strVal val="visible"/>
                                      </p:to>
                                    </p:set>
                                    <p:animEffect transition="in" filter="strips(downRight)">
                                      <p:cBhvr>
                                        <p:cTn id="22" dur="2000"/>
                                        <p:tgtEl>
                                          <p:spTgt spid="34918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9187">
                                            <p:txEl>
                                              <p:pRg st="1" end="1"/>
                                            </p:txEl>
                                          </p:spTgt>
                                        </p:tgtEl>
                                        <p:attrNameLst>
                                          <p:attrName>style.visibility</p:attrName>
                                        </p:attrNameLst>
                                      </p:cBhvr>
                                      <p:to>
                                        <p:strVal val="visible"/>
                                      </p:to>
                                    </p:set>
                                    <p:animEffect transition="in" filter="strips(downRight)">
                                      <p:cBhvr>
                                        <p:cTn id="27" dur="2000"/>
                                        <p:tgtEl>
                                          <p:spTgt spid="34918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49187">
                                            <p:txEl>
                                              <p:pRg st="2" end="2"/>
                                            </p:txEl>
                                          </p:spTgt>
                                        </p:tgtEl>
                                        <p:attrNameLst>
                                          <p:attrName>style.visibility</p:attrName>
                                        </p:attrNameLst>
                                      </p:cBhvr>
                                      <p:to>
                                        <p:strVal val="visible"/>
                                      </p:to>
                                    </p:set>
                                    <p:animEffect transition="in" filter="strips(downRight)">
                                      <p:cBhvr>
                                        <p:cTn id="32" dur="2000"/>
                                        <p:tgtEl>
                                          <p:spTgt spid="34918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49187">
                                            <p:txEl>
                                              <p:pRg st="3" end="3"/>
                                            </p:txEl>
                                          </p:spTgt>
                                        </p:tgtEl>
                                        <p:attrNameLst>
                                          <p:attrName>style.visibility</p:attrName>
                                        </p:attrNameLst>
                                      </p:cBhvr>
                                      <p:to>
                                        <p:strVal val="visible"/>
                                      </p:to>
                                    </p:set>
                                    <p:animEffect transition="in" filter="strips(downRight)">
                                      <p:cBhvr>
                                        <p:cTn id="37" dur="2000"/>
                                        <p:tgtEl>
                                          <p:spTgt spid="34918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49187">
                                            <p:txEl>
                                              <p:pRg st="4" end="4"/>
                                            </p:txEl>
                                          </p:spTgt>
                                        </p:tgtEl>
                                        <p:attrNameLst>
                                          <p:attrName>style.visibility</p:attrName>
                                        </p:attrNameLst>
                                      </p:cBhvr>
                                      <p:to>
                                        <p:strVal val="visible"/>
                                      </p:to>
                                    </p:set>
                                    <p:animEffect transition="in" filter="strips(downRight)">
                                      <p:cBhvr>
                                        <p:cTn id="42" dur="2000"/>
                                        <p:tgtEl>
                                          <p:spTgt spid="349187">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49187">
                                            <p:txEl>
                                              <p:pRg st="5" end="5"/>
                                            </p:txEl>
                                          </p:spTgt>
                                        </p:tgtEl>
                                        <p:attrNameLst>
                                          <p:attrName>style.visibility</p:attrName>
                                        </p:attrNameLst>
                                      </p:cBhvr>
                                      <p:to>
                                        <p:strVal val="visible"/>
                                      </p:to>
                                    </p:set>
                                    <p:animEffect transition="in" filter="strips(downRight)">
                                      <p:cBhvr>
                                        <p:cTn id="47" dur="2000"/>
                                        <p:tgtEl>
                                          <p:spTgt spid="349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P spid="34918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fld id="{03E790E5-3019-8847-B862-397E8E1DB3C3}" type="slidenum">
              <a:rPr lang="en-US" altLang="zh-CN"/>
              <a:pPr/>
              <a:t>38</a:t>
            </a:fld>
            <a:endParaRPr lang="en-US" altLang="zh-CN"/>
          </a:p>
        </p:txBody>
      </p:sp>
      <p:sp>
        <p:nvSpPr>
          <p:cNvPr id="350212" name="Rectangle 4"/>
          <p:cNvSpPr>
            <a:spLocks noChangeArrowheads="1"/>
          </p:cNvSpPr>
          <p:nvPr/>
        </p:nvSpPr>
        <p:spPr bwMode="auto">
          <a:xfrm>
            <a:off x="323850" y="620713"/>
            <a:ext cx="83629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根据刚才得到的公式</a:t>
            </a:r>
            <a:r>
              <a:rPr lang="en-US" altLang="zh-CN">
                <a:effectLst>
                  <a:outerShdw blurRad="38100" dist="38100" dir="2700000" algn="tl">
                    <a:srgbClr val="DDDDDD"/>
                  </a:outerShdw>
                </a:effectLst>
                <a:latin typeface="Times New Roman" charset="0"/>
              </a:rPr>
              <a:t>:</a:t>
            </a:r>
          </a:p>
        </p:txBody>
      </p:sp>
      <p:graphicFrame>
        <p:nvGraphicFramePr>
          <p:cNvPr id="350213" name="Object 5"/>
          <p:cNvGraphicFramePr>
            <a:graphicFrameLocks noGrp="1" noChangeAspect="1"/>
          </p:cNvGraphicFramePr>
          <p:nvPr>
            <p:ph/>
          </p:nvPr>
        </p:nvGraphicFramePr>
        <p:xfrm>
          <a:off x="455613" y="1268413"/>
          <a:ext cx="7008812" cy="2673350"/>
        </p:xfrm>
        <a:graphic>
          <a:graphicData uri="http://schemas.openxmlformats.org/presentationml/2006/ole">
            <mc:AlternateContent xmlns:mc="http://schemas.openxmlformats.org/markup-compatibility/2006">
              <mc:Choice xmlns:v="urn:schemas-microsoft-com:vml" Requires="v">
                <p:oleObj spid="_x0000_s373810" name="公式" r:id="rId3" imgW="2463480" imgH="939600" progId="Equation.3">
                  <p:embed/>
                </p:oleObj>
              </mc:Choice>
              <mc:Fallback>
                <p:oleObj name="公式" r:id="rId3" imgW="246348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268413"/>
                        <a:ext cx="7008812" cy="267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350215" name="Rectangle 7"/>
          <p:cNvSpPr>
            <a:spLocks noChangeArrowheads="1"/>
          </p:cNvSpPr>
          <p:nvPr/>
        </p:nvSpPr>
        <p:spPr bwMode="auto">
          <a:xfrm>
            <a:off x="250825" y="4076700"/>
            <a:ext cx="83629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用类似的方法</a:t>
            </a: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对任何正整数</a:t>
            </a:r>
            <a:r>
              <a:rPr lang="en-US" altLang="zh-CN">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和</a:t>
            </a:r>
            <a:r>
              <a:rPr lang="en-US" altLang="zh-CN">
                <a:effectLst>
                  <a:outerShdw blurRad="38100" dist="38100" dir="2700000" algn="tl">
                    <a:srgbClr val="DDDDDD"/>
                  </a:outerShdw>
                </a:effectLst>
                <a:latin typeface="Times New Roman" charset="0"/>
              </a:rPr>
              <a:t>m</a:t>
            </a:r>
            <a:r>
              <a:rPr lang="zh-CN" altLang="en-US">
                <a:effectLst>
                  <a:outerShdw blurRad="38100" dist="38100" dir="2700000" algn="tl">
                    <a:srgbClr val="DDDDDD"/>
                  </a:outerShdw>
                </a:effectLst>
                <a:latin typeface="Times New Roman" charset="0"/>
              </a:rPr>
              <a:t>都</a:t>
            </a:r>
            <a:endParaRPr lang="en-US" altLang="zh-CN">
              <a:effectLst>
                <a:outerShdw blurRad="38100" dist="38100" dir="2700000" algn="tl">
                  <a:srgbClr val="DDDDDD"/>
                </a:outerShdw>
              </a:effectLst>
              <a:latin typeface="Times New Roman" charset="0"/>
            </a:endParaRPr>
          </a:p>
          <a:p>
            <a:pPr marL="342900" indent="-342900">
              <a:lnSpc>
                <a:spcPct val="90000"/>
              </a:lnSpc>
              <a:spcBef>
                <a:spcPct val="20000"/>
              </a:spcBef>
              <a:buClr>
                <a:srgbClr val="FF0000"/>
              </a:buClr>
              <a:buFont typeface="Wingdings" charset="0"/>
              <a:buNone/>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可以计算</a:t>
            </a:r>
            <a:r>
              <a:rPr lang="en-US" altLang="zh-CN">
                <a:effectLst>
                  <a:outerShdw blurRad="38100" dist="38100" dir="2700000" algn="tl">
                    <a:srgbClr val="DDDDDD"/>
                  </a:outerShdw>
                </a:effectLst>
                <a:latin typeface="Times New Roman" charset="0"/>
              </a:rPr>
              <a:t>1</a:t>
            </a:r>
            <a:r>
              <a:rPr lang="en-US" altLang="zh-CN" i="1" baseline="30000">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+2</a:t>
            </a:r>
            <a:r>
              <a:rPr lang="en-US" altLang="zh-CN" i="1" baseline="30000">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m</a:t>
            </a:r>
            <a:r>
              <a:rPr lang="en-US" altLang="zh-CN" i="1" baseline="30000">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p>
          <a:p>
            <a:pPr marL="342900" indent="-342900">
              <a:lnSpc>
                <a:spcPct val="90000"/>
              </a:lnSpc>
              <a:spcBef>
                <a:spcPct val="20000"/>
              </a:spcBef>
              <a:buClr>
                <a:srgbClr val="FF0000"/>
              </a:buClr>
              <a:buFont typeface="Wingdings" charset="0"/>
              <a:buChar char="l"/>
            </a:pPr>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在数值计算中差分方法还有其他重要应用</a:t>
            </a:r>
            <a:r>
              <a:rPr lang="en-US" altLang="zh-CN">
                <a:effectLst>
                  <a:outerShdw blurRad="38100" dist="38100" dir="2700000" algn="tl">
                    <a:srgbClr val="DDDDDD"/>
                  </a:outerShdw>
                </a:effectLst>
                <a:latin typeface="Times New Roman" charset="0"/>
              </a:rPr>
              <a:t>. </a:t>
            </a:r>
          </a:p>
        </p:txBody>
      </p:sp>
    </p:spTree>
    <p:extLst>
      <p:ext uri="{BB962C8B-B14F-4D97-AF65-F5344CB8AC3E}">
        <p14:creationId xmlns:p14="http://schemas.microsoft.com/office/powerpoint/2010/main" val="87985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blinds(vertical)">
                                      <p:cBhvr>
                                        <p:cTn id="7" dur="500"/>
                                        <p:tgtEl>
                                          <p:spTgt spid="350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50213"/>
                                        </p:tgtEl>
                                        <p:attrNameLst>
                                          <p:attrName>style.visibility</p:attrName>
                                        </p:attrNameLst>
                                      </p:cBhvr>
                                      <p:to>
                                        <p:strVal val="visible"/>
                                      </p:to>
                                    </p:set>
                                    <p:anim calcmode="lin" valueType="num">
                                      <p:cBhvr>
                                        <p:cTn id="12" dur="1000" fill="hold"/>
                                        <p:tgtEl>
                                          <p:spTgt spid="350213"/>
                                        </p:tgtEl>
                                        <p:attrNameLst>
                                          <p:attrName>ppt_w</p:attrName>
                                        </p:attrNameLst>
                                      </p:cBhvr>
                                      <p:tavLst>
                                        <p:tav tm="0">
                                          <p:val>
                                            <p:strVal val="#ppt_w*0.70"/>
                                          </p:val>
                                        </p:tav>
                                        <p:tav tm="100000">
                                          <p:val>
                                            <p:strVal val="#ppt_w"/>
                                          </p:val>
                                        </p:tav>
                                      </p:tavLst>
                                    </p:anim>
                                    <p:anim calcmode="lin" valueType="num">
                                      <p:cBhvr>
                                        <p:cTn id="13" dur="1000" fill="hold"/>
                                        <p:tgtEl>
                                          <p:spTgt spid="350213"/>
                                        </p:tgtEl>
                                        <p:attrNameLst>
                                          <p:attrName>ppt_h</p:attrName>
                                        </p:attrNameLst>
                                      </p:cBhvr>
                                      <p:tavLst>
                                        <p:tav tm="0">
                                          <p:val>
                                            <p:strVal val="#ppt_h"/>
                                          </p:val>
                                        </p:tav>
                                        <p:tav tm="100000">
                                          <p:val>
                                            <p:strVal val="#ppt_h"/>
                                          </p:val>
                                        </p:tav>
                                      </p:tavLst>
                                    </p:anim>
                                    <p:animEffect transition="in" filter="fade">
                                      <p:cBhvr>
                                        <p:cTn id="14" dur="1000"/>
                                        <p:tgtEl>
                                          <p:spTgt spid="3502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50215">
                                            <p:txEl>
                                              <p:pRg st="0" end="0"/>
                                            </p:txEl>
                                          </p:spTgt>
                                        </p:tgtEl>
                                        <p:attrNameLst>
                                          <p:attrName>style.visibility</p:attrName>
                                        </p:attrNameLst>
                                      </p:cBhvr>
                                      <p:to>
                                        <p:strVal val="visible"/>
                                      </p:to>
                                    </p:set>
                                    <p:anim calcmode="lin" valueType="num">
                                      <p:cBhvr>
                                        <p:cTn id="19" dur="1000" fill="hold"/>
                                        <p:tgtEl>
                                          <p:spTgt spid="350215">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350215">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35021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50215">
                                            <p:txEl>
                                              <p:pRg st="1" end="1"/>
                                            </p:txEl>
                                          </p:spTgt>
                                        </p:tgtEl>
                                        <p:attrNameLst>
                                          <p:attrName>style.visibility</p:attrName>
                                        </p:attrNameLst>
                                      </p:cBhvr>
                                      <p:to>
                                        <p:strVal val="visible"/>
                                      </p:to>
                                    </p:set>
                                    <p:anim calcmode="lin" valueType="num">
                                      <p:cBhvr>
                                        <p:cTn id="26" dur="1000" fill="hold"/>
                                        <p:tgtEl>
                                          <p:spTgt spid="350215">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350215">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35021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50215">
                                            <p:txEl>
                                              <p:pRg st="2" end="2"/>
                                            </p:txEl>
                                          </p:spTgt>
                                        </p:tgtEl>
                                        <p:attrNameLst>
                                          <p:attrName>style.visibility</p:attrName>
                                        </p:attrNameLst>
                                      </p:cBhvr>
                                      <p:to>
                                        <p:strVal val="visible"/>
                                      </p:to>
                                    </p:set>
                                    <p:anim calcmode="lin" valueType="num">
                                      <p:cBhvr>
                                        <p:cTn id="33" dur="1000" fill="hold"/>
                                        <p:tgtEl>
                                          <p:spTgt spid="350215">
                                            <p:txEl>
                                              <p:pRg st="2" end="2"/>
                                            </p:txEl>
                                          </p:spTgt>
                                        </p:tgtEl>
                                        <p:attrNameLst>
                                          <p:attrName>ppt_w</p:attrName>
                                        </p:attrNameLst>
                                      </p:cBhvr>
                                      <p:tavLst>
                                        <p:tav tm="0">
                                          <p:val>
                                            <p:strVal val="#ppt_w*0.70"/>
                                          </p:val>
                                        </p:tav>
                                        <p:tav tm="100000">
                                          <p:val>
                                            <p:strVal val="#ppt_w"/>
                                          </p:val>
                                        </p:tav>
                                      </p:tavLst>
                                    </p:anim>
                                    <p:anim calcmode="lin" valueType="num">
                                      <p:cBhvr>
                                        <p:cTn id="34" dur="1000" fill="hold"/>
                                        <p:tgtEl>
                                          <p:spTgt spid="350215">
                                            <p:txEl>
                                              <p:pRg st="2" end="2"/>
                                            </p:txEl>
                                          </p:spTgt>
                                        </p:tgtEl>
                                        <p:attrNameLst>
                                          <p:attrName>ppt_h</p:attrName>
                                        </p:attrNameLst>
                                      </p:cBhvr>
                                      <p:tavLst>
                                        <p:tav tm="0">
                                          <p:val>
                                            <p:strVal val="#ppt_h"/>
                                          </p:val>
                                        </p:tav>
                                        <p:tav tm="100000">
                                          <p:val>
                                            <p:strVal val="#ppt_h"/>
                                          </p:val>
                                        </p:tav>
                                      </p:tavLst>
                                    </p:anim>
                                    <p:animEffect transition="in" filter="fade">
                                      <p:cBhvr>
                                        <p:cTn id="35" dur="1000"/>
                                        <p:tgtEl>
                                          <p:spTgt spid="3502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P spid="3502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幻灯片编号占位符 3"/>
          <p:cNvSpPr>
            <a:spLocks noGrp="1"/>
          </p:cNvSpPr>
          <p:nvPr>
            <p:ph type="sldNum" sz="quarter" idx="12"/>
          </p:nvPr>
        </p:nvSpPr>
        <p:spPr/>
        <p:txBody>
          <a:bodyPr/>
          <a:lstStyle/>
          <a:p>
            <a:fld id="{6A74635C-803A-214D-9F7A-0606DC59B9B3}" type="slidenum">
              <a:rPr lang="en-US" altLang="zh-CN"/>
              <a:pPr/>
              <a:t>39</a:t>
            </a:fld>
            <a:endParaRPr lang="en-US" altLang="zh-CN"/>
          </a:p>
        </p:txBody>
      </p:sp>
      <p:sp>
        <p:nvSpPr>
          <p:cNvPr id="369668" name="Text Box 4"/>
          <p:cNvSpPr txBox="1">
            <a:spLocks noChangeArrowheads="1"/>
          </p:cNvSpPr>
          <p:nvPr/>
        </p:nvSpPr>
        <p:spPr bwMode="auto">
          <a:xfrm>
            <a:off x="231775" y="130175"/>
            <a:ext cx="8185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rPr>
              <a:t>例</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求</a:t>
            </a:r>
            <a:r>
              <a:rPr lang="en-US" altLang="zh-CN" i="1">
                <a:effectLst>
                  <a:outerShdw blurRad="38100" dist="38100" dir="2700000" algn="tl">
                    <a:srgbClr val="DDDDDD"/>
                  </a:outerShdw>
                </a:effectLst>
                <a:latin typeface="Times New Roman" charset="0"/>
              </a:rPr>
              <a:t>n</a:t>
            </a:r>
            <a:r>
              <a:rPr lang="en-US" altLang="zh-CN" sz="2800">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latin typeface="Times New Roman" charset="0"/>
              </a:rPr>
              <a:t>棋盘中以格子线为边的正方形</a:t>
            </a:r>
            <a:endParaRPr lang="en-US" altLang="zh-CN">
              <a:effectLst>
                <a:outerShdw blurRad="38100" dist="38100" dir="2700000" algn="tl">
                  <a:srgbClr val="DDDDDD"/>
                </a:outerShdw>
              </a:effectLst>
              <a:latin typeface="Times New Roman" charset="0"/>
            </a:endParaRPr>
          </a:p>
          <a:p>
            <a:r>
              <a:rPr lang="en-US" altLang="zh-CN">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个数</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p>
        </p:txBody>
      </p:sp>
      <p:pic>
        <p:nvPicPr>
          <p:cNvPr id="369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88" y="1196975"/>
            <a:ext cx="2159000"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369676" name="Group 12"/>
          <p:cNvGrpSpPr>
            <a:grpSpLocks/>
          </p:cNvGrpSpPr>
          <p:nvPr/>
        </p:nvGrpSpPr>
        <p:grpSpPr bwMode="auto">
          <a:xfrm>
            <a:off x="5916613" y="1252538"/>
            <a:ext cx="2305050" cy="2300287"/>
            <a:chOff x="3727" y="789"/>
            <a:chExt cx="1452" cy="1449"/>
          </a:xfrm>
        </p:grpSpPr>
        <p:pic>
          <p:nvPicPr>
            <p:cNvPr id="3696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 y="2062"/>
              <a:ext cx="145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6967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 y="789"/>
              <a:ext cx="165" cy="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369677" name="Rectangle 13"/>
          <p:cNvSpPr>
            <a:spLocks noChangeArrowheads="1"/>
          </p:cNvSpPr>
          <p:nvPr/>
        </p:nvSpPr>
        <p:spPr bwMode="auto">
          <a:xfrm>
            <a:off x="7451725" y="2276475"/>
            <a:ext cx="720725" cy="7207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78" name="Oval 14"/>
          <p:cNvSpPr>
            <a:spLocks noChangeArrowheads="1"/>
          </p:cNvSpPr>
          <p:nvPr/>
        </p:nvSpPr>
        <p:spPr bwMode="auto">
          <a:xfrm>
            <a:off x="7400925" y="2243138"/>
            <a:ext cx="73025"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79" name="Rectangle 15"/>
          <p:cNvSpPr>
            <a:spLocks noChangeArrowheads="1"/>
          </p:cNvSpPr>
          <p:nvPr/>
        </p:nvSpPr>
        <p:spPr bwMode="auto">
          <a:xfrm>
            <a:off x="6216650" y="3284538"/>
            <a:ext cx="215900" cy="21590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80" name="Oval 16"/>
          <p:cNvSpPr>
            <a:spLocks noChangeArrowheads="1"/>
          </p:cNvSpPr>
          <p:nvPr/>
        </p:nvSpPr>
        <p:spPr bwMode="auto">
          <a:xfrm>
            <a:off x="6167438" y="3246438"/>
            <a:ext cx="73025" cy="71437"/>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69681" name="Text Box 17"/>
          <p:cNvSpPr txBox="1">
            <a:spLocks noChangeArrowheads="1"/>
          </p:cNvSpPr>
          <p:nvPr/>
        </p:nvSpPr>
        <p:spPr bwMode="auto">
          <a:xfrm>
            <a:off x="303213" y="1571625"/>
            <a:ext cx="45037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latin typeface="Times New Roman" charset="0"/>
              </a:rPr>
              <a:t>解</a:t>
            </a:r>
            <a:r>
              <a:rPr lang="en-US" altLang="zh-CN">
                <a:effectLst>
                  <a:outerShdw blurRad="38100" dist="38100" dir="2700000" algn="tl">
                    <a:srgbClr val="DDDDDD"/>
                  </a:outerShdw>
                </a:effectLst>
                <a:latin typeface="Times New Roman" charset="0"/>
              </a:rPr>
              <a:t>  </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+1)=</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+1)</a:t>
            </a:r>
            <a:r>
              <a:rPr lang="en-US" altLang="zh-CN" baseline="30000">
                <a:effectLst>
                  <a:outerShdw blurRad="38100" dist="38100" dir="2700000" algn="tl">
                    <a:srgbClr val="DDDDDD"/>
                  </a:outerShdw>
                </a:effectLst>
                <a:latin typeface="Times New Roman" charset="0"/>
              </a:rPr>
              <a:t>2</a:t>
            </a:r>
          </a:p>
          <a:p>
            <a:r>
              <a:rPr lang="en-US" altLang="zh-CN" baseline="30000">
                <a:effectLst>
                  <a:outerShdw blurRad="38100" dist="38100" dir="2700000" algn="tl">
                    <a:srgbClr val="DDDDDD"/>
                  </a:outerShdw>
                </a:effectLst>
                <a:latin typeface="Times New Roman" charset="0"/>
              </a:rPr>
              <a:t>         </a:t>
            </a:r>
            <a:r>
              <a:rPr lang="zh-CN" altLang="en-US">
                <a:effectLst>
                  <a:outerShdw blurRad="38100" dist="38100" dir="2700000" algn="tl">
                    <a:srgbClr val="DDDDDD"/>
                  </a:outerShdw>
                </a:effectLst>
                <a:latin typeface="Times New Roman" charset="0"/>
              </a:rPr>
              <a:t>记</a:t>
            </a:r>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(0)=0</a:t>
            </a:r>
          </a:p>
        </p:txBody>
      </p:sp>
      <p:sp>
        <p:nvSpPr>
          <p:cNvPr id="369682" name="Text Box 18"/>
          <p:cNvSpPr txBox="1">
            <a:spLocks noChangeArrowheads="1"/>
          </p:cNvSpPr>
          <p:nvPr/>
        </p:nvSpPr>
        <p:spPr bwMode="auto">
          <a:xfrm>
            <a:off x="735013" y="2652713"/>
            <a:ext cx="3189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i="1">
                <a:effectLst>
                  <a:outerShdw blurRad="38100" dist="38100" dir="2700000" algn="tl">
                    <a:srgbClr val="DDDDDD"/>
                  </a:outerShdw>
                </a:effectLst>
                <a:latin typeface="Times New Roman" charset="0"/>
              </a:rPr>
              <a:t>f</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rPr>
              <a:t>的差分表为</a:t>
            </a:r>
          </a:p>
        </p:txBody>
      </p:sp>
      <p:sp>
        <p:nvSpPr>
          <p:cNvPr id="369683" name="Text Box 19"/>
          <p:cNvSpPr txBox="1">
            <a:spLocks noChangeArrowheads="1"/>
          </p:cNvSpPr>
          <p:nvPr/>
        </p:nvSpPr>
        <p:spPr bwMode="auto">
          <a:xfrm>
            <a:off x="900113" y="3214688"/>
            <a:ext cx="50804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3200" i="1" dirty="0">
                <a:effectLst>
                  <a:outerShdw blurRad="38100" dist="38100" dir="2700000" algn="tl">
                    <a:srgbClr val="DDDDDD"/>
                  </a:outerShdw>
                </a:effectLst>
                <a:latin typeface="Times New Roman" charset="0"/>
              </a:rPr>
              <a:t>f</a:t>
            </a:r>
            <a:r>
              <a:rPr lang="en-US" altLang="zh-CN" sz="3200" dirty="0">
                <a:effectLst>
                  <a:outerShdw blurRad="38100" dist="38100" dir="2700000" algn="tl">
                    <a:srgbClr val="DDDDDD"/>
                  </a:outerShdw>
                </a:effectLst>
                <a:latin typeface="Times New Roman" charset="0"/>
              </a:rPr>
              <a:t>(</a:t>
            </a:r>
            <a:r>
              <a:rPr lang="en-US" altLang="zh-CN" sz="3200" i="1" dirty="0">
                <a:effectLst>
                  <a:outerShdw blurRad="38100" dist="38100" dir="2700000" algn="tl">
                    <a:srgbClr val="DDDDDD"/>
                  </a:outerShdw>
                </a:effectLst>
                <a:latin typeface="Times New Roman" charset="0"/>
              </a:rPr>
              <a:t>n</a:t>
            </a:r>
            <a:r>
              <a:rPr lang="en-US" altLang="zh-CN" sz="3200" dirty="0">
                <a:effectLst>
                  <a:outerShdw blurRad="38100" dist="38100" dir="2700000" algn="tl">
                    <a:srgbClr val="DDDDDD"/>
                  </a:outerShdw>
                </a:effectLst>
                <a:latin typeface="Times New Roman" charset="0"/>
              </a:rPr>
              <a:t>)</a:t>
            </a:r>
            <a:r>
              <a:rPr lang="en-US" altLang="zh-CN" dirty="0">
                <a:effectLst>
                  <a:outerShdw blurRad="38100" dist="38100" dir="2700000" algn="tl">
                    <a:srgbClr val="DDDDDD"/>
                  </a:outerShdw>
                </a:effectLst>
              </a:rPr>
              <a:t>      </a:t>
            </a:r>
            <a:r>
              <a:rPr lang="en-US" altLang="zh-CN" sz="3200" dirty="0">
                <a:effectLst>
                  <a:outerShdw blurRad="38100" dist="38100" dir="2700000" algn="tl">
                    <a:srgbClr val="DDDDDD"/>
                  </a:outerShdw>
                </a:effectLst>
                <a:latin typeface="Times New Roman" charset="0"/>
              </a:rPr>
              <a:t>0   1   5   14   30……</a:t>
            </a:r>
          </a:p>
          <a:p>
            <a:r>
              <a:rPr lang="el-GR" altLang="zh-CN" sz="3200" dirty="0"/>
              <a:t>Δ</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1   4   9    16……</a:t>
            </a:r>
          </a:p>
          <a:p>
            <a:r>
              <a:rPr lang="el-GR" altLang="zh-CN" sz="3200" dirty="0"/>
              <a:t>Δ</a:t>
            </a:r>
            <a:r>
              <a:rPr lang="en-US" altLang="zh-CN" sz="3200" baseline="30000" dirty="0" smtClean="0">
                <a:effectLst>
                  <a:outerShdw blurRad="38100" dist="38100" dir="2700000" algn="tl">
                    <a:srgbClr val="DDDDDD"/>
                  </a:outerShdw>
                </a:effectLst>
                <a:latin typeface="Times New Roman" charset="0"/>
                <a:sym typeface="Symbol" charset="0"/>
              </a:rPr>
              <a:t>2</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3   5   7……</a:t>
            </a:r>
          </a:p>
          <a:p>
            <a:r>
              <a:rPr lang="el-GR" altLang="zh-CN" sz="3200" dirty="0"/>
              <a:t>Δ</a:t>
            </a:r>
            <a:r>
              <a:rPr lang="en-US" altLang="zh-CN" sz="3200" baseline="30000" dirty="0" smtClean="0">
                <a:effectLst>
                  <a:outerShdw blurRad="38100" dist="38100" dir="2700000" algn="tl">
                    <a:srgbClr val="DDDDDD"/>
                  </a:outerShdw>
                </a:effectLst>
                <a:latin typeface="Times New Roman" charset="0"/>
                <a:sym typeface="Symbol" charset="0"/>
              </a:rPr>
              <a:t>3</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2    2……</a:t>
            </a:r>
          </a:p>
          <a:p>
            <a:r>
              <a:rPr lang="el-GR" altLang="zh-CN" sz="3200" dirty="0"/>
              <a:t>Δ</a:t>
            </a:r>
            <a:r>
              <a:rPr lang="en-US" altLang="zh-CN" sz="3200" baseline="30000" dirty="0" smtClean="0">
                <a:effectLst>
                  <a:outerShdw blurRad="38100" dist="38100" dir="2700000" algn="tl">
                    <a:srgbClr val="DDDDDD"/>
                  </a:outerShdw>
                </a:effectLst>
                <a:latin typeface="Times New Roman" charset="0"/>
                <a:sym typeface="Symbol" charset="0"/>
              </a:rPr>
              <a:t>4</a:t>
            </a:r>
            <a:r>
              <a:rPr lang="en-US" altLang="zh-CN" sz="3200" i="1" dirty="0" smtClean="0">
                <a:effectLst>
                  <a:outerShdw blurRad="38100" dist="38100" dir="2700000" algn="tl">
                    <a:srgbClr val="DDDDDD"/>
                  </a:outerShdw>
                </a:effectLst>
                <a:latin typeface="Times New Roman" charset="0"/>
                <a:sym typeface="Symbol" charset="0"/>
              </a:rPr>
              <a:t>f</a:t>
            </a:r>
            <a:r>
              <a:rPr lang="en-US" altLang="zh-CN" sz="3200" dirty="0">
                <a:effectLst>
                  <a:outerShdw blurRad="38100" dist="38100" dir="2700000" algn="tl">
                    <a:srgbClr val="DDDDDD"/>
                  </a:outerShdw>
                </a:effectLst>
                <a:latin typeface="Times New Roman" charset="0"/>
                <a:sym typeface="Symbol" charset="0"/>
              </a:rPr>
              <a:t>(</a:t>
            </a:r>
            <a:r>
              <a:rPr lang="en-US" altLang="zh-CN" sz="3200" i="1" dirty="0">
                <a:effectLst>
                  <a:outerShdw blurRad="38100" dist="38100" dir="2700000" algn="tl">
                    <a:srgbClr val="DDDDDD"/>
                  </a:outerShdw>
                </a:effectLst>
                <a:latin typeface="Times New Roman" charset="0"/>
                <a:sym typeface="Symbol" charset="0"/>
              </a:rPr>
              <a:t>n</a:t>
            </a:r>
            <a:r>
              <a:rPr lang="en-US" altLang="zh-CN" sz="3200" dirty="0">
                <a:effectLst>
                  <a:outerShdw blurRad="38100" dist="38100" dir="2700000" algn="tl">
                    <a:srgbClr val="DDDDDD"/>
                  </a:outerShdw>
                </a:effectLst>
                <a:latin typeface="Times New Roman" charset="0"/>
                <a:sym typeface="Symbol" charset="0"/>
              </a:rPr>
              <a:t>)              0…..</a:t>
            </a:r>
          </a:p>
        </p:txBody>
      </p:sp>
      <p:graphicFrame>
        <p:nvGraphicFramePr>
          <p:cNvPr id="369684" name="Object 20"/>
          <p:cNvGraphicFramePr>
            <a:graphicFrameLocks noChangeAspect="1"/>
          </p:cNvGraphicFramePr>
          <p:nvPr/>
        </p:nvGraphicFramePr>
        <p:xfrm>
          <a:off x="107950" y="5768975"/>
          <a:ext cx="9001125" cy="511175"/>
        </p:xfrm>
        <a:graphic>
          <a:graphicData uri="http://schemas.openxmlformats.org/presentationml/2006/ole">
            <mc:AlternateContent xmlns:mc="http://schemas.openxmlformats.org/markup-compatibility/2006">
              <mc:Choice xmlns:v="urn:schemas-microsoft-com:vml" Requires="v">
                <p:oleObj spid="_x0000_s374877" name="公式" r:id="rId6" imgW="4025880" imgH="228600" progId="Equation.3">
                  <p:embed/>
                </p:oleObj>
              </mc:Choice>
              <mc:Fallback>
                <p:oleObj name="公式" r:id="rId6" imgW="4025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5768975"/>
                        <a:ext cx="90011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69685" name="Object 21"/>
          <p:cNvGraphicFramePr>
            <a:graphicFrameLocks noChangeAspect="1"/>
          </p:cNvGraphicFramePr>
          <p:nvPr/>
        </p:nvGraphicFramePr>
        <p:xfrm>
          <a:off x="5364163" y="4005263"/>
          <a:ext cx="3600450" cy="979487"/>
        </p:xfrm>
        <a:graphic>
          <a:graphicData uri="http://schemas.openxmlformats.org/presentationml/2006/ole">
            <mc:AlternateContent xmlns:mc="http://schemas.openxmlformats.org/markup-compatibility/2006">
              <mc:Choice xmlns:v="urn:schemas-microsoft-com:vml" Requires="v">
                <p:oleObj spid="_x0000_s374878" name="公式" r:id="rId8" imgW="1447560" imgH="393480" progId="Equation.3">
                  <p:embed/>
                </p:oleObj>
              </mc:Choice>
              <mc:Fallback>
                <p:oleObj name="公式" r:id="rId8" imgW="14475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4163" y="4005263"/>
                        <a:ext cx="360045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061159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670"/>
                                        </p:tgtEl>
                                        <p:attrNameLst>
                                          <p:attrName>style.visibility</p:attrName>
                                        </p:attrNameLst>
                                      </p:cBhvr>
                                      <p:to>
                                        <p:strVal val="visible"/>
                                      </p:to>
                                    </p:set>
                                    <p:animEffect transition="in" filter="blinds(horizontal)">
                                      <p:cBhvr>
                                        <p:cTn id="7" dur="500"/>
                                        <p:tgtEl>
                                          <p:spTgt spid="369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676"/>
                                        </p:tgtEl>
                                        <p:attrNameLst>
                                          <p:attrName>style.visibility</p:attrName>
                                        </p:attrNameLst>
                                      </p:cBhvr>
                                      <p:to>
                                        <p:strVal val="visible"/>
                                      </p:to>
                                    </p:set>
                                    <p:animEffect transition="in" filter="blinds(horizontal)">
                                      <p:cBhvr>
                                        <p:cTn id="12" dur="500"/>
                                        <p:tgtEl>
                                          <p:spTgt spid="369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9681"/>
                                        </p:tgtEl>
                                        <p:attrNameLst>
                                          <p:attrName>style.visibility</p:attrName>
                                        </p:attrNameLst>
                                      </p:cBhvr>
                                      <p:to>
                                        <p:strVal val="visible"/>
                                      </p:to>
                                    </p:set>
                                    <p:animEffect transition="in" filter="blinds(horizontal)">
                                      <p:cBhvr>
                                        <p:cTn id="17" dur="500"/>
                                        <p:tgtEl>
                                          <p:spTgt spid="3696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9679"/>
                                        </p:tgtEl>
                                        <p:attrNameLst>
                                          <p:attrName>style.visibility</p:attrName>
                                        </p:attrNameLst>
                                      </p:cBhvr>
                                      <p:to>
                                        <p:strVal val="visible"/>
                                      </p:to>
                                    </p:set>
                                    <p:animEffect transition="in" filter="blinds(horizontal)">
                                      <p:cBhvr>
                                        <p:cTn id="22" dur="500"/>
                                        <p:tgtEl>
                                          <p:spTgt spid="3696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9680"/>
                                        </p:tgtEl>
                                        <p:attrNameLst>
                                          <p:attrName>style.visibility</p:attrName>
                                        </p:attrNameLst>
                                      </p:cBhvr>
                                      <p:to>
                                        <p:strVal val="visible"/>
                                      </p:to>
                                    </p:set>
                                    <p:animEffect transition="in" filter="blinds(horizontal)">
                                      <p:cBhvr>
                                        <p:cTn id="27" dur="500"/>
                                        <p:tgtEl>
                                          <p:spTgt spid="3696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9677"/>
                                        </p:tgtEl>
                                        <p:attrNameLst>
                                          <p:attrName>style.visibility</p:attrName>
                                        </p:attrNameLst>
                                      </p:cBhvr>
                                      <p:to>
                                        <p:strVal val="visible"/>
                                      </p:to>
                                    </p:set>
                                    <p:animEffect transition="in" filter="blinds(horizontal)">
                                      <p:cBhvr>
                                        <p:cTn id="32" dur="500"/>
                                        <p:tgtEl>
                                          <p:spTgt spid="3696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9678"/>
                                        </p:tgtEl>
                                        <p:attrNameLst>
                                          <p:attrName>style.visibility</p:attrName>
                                        </p:attrNameLst>
                                      </p:cBhvr>
                                      <p:to>
                                        <p:strVal val="visible"/>
                                      </p:to>
                                    </p:set>
                                    <p:animEffect transition="in" filter="blinds(horizontal)">
                                      <p:cBhvr>
                                        <p:cTn id="37" dur="500"/>
                                        <p:tgtEl>
                                          <p:spTgt spid="3696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9682"/>
                                        </p:tgtEl>
                                        <p:attrNameLst>
                                          <p:attrName>style.visibility</p:attrName>
                                        </p:attrNameLst>
                                      </p:cBhvr>
                                      <p:to>
                                        <p:strVal val="visible"/>
                                      </p:to>
                                    </p:set>
                                    <p:animEffect transition="in" filter="blinds(horizontal)">
                                      <p:cBhvr>
                                        <p:cTn id="42" dur="500"/>
                                        <p:tgtEl>
                                          <p:spTgt spid="3696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9683"/>
                                        </p:tgtEl>
                                        <p:attrNameLst>
                                          <p:attrName>style.visibility</p:attrName>
                                        </p:attrNameLst>
                                      </p:cBhvr>
                                      <p:to>
                                        <p:strVal val="visible"/>
                                      </p:to>
                                    </p:set>
                                    <p:animEffect transition="in" filter="blinds(horizontal)">
                                      <p:cBhvr>
                                        <p:cTn id="47" dur="500"/>
                                        <p:tgtEl>
                                          <p:spTgt spid="3696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69684"/>
                                        </p:tgtEl>
                                        <p:attrNameLst>
                                          <p:attrName>style.visibility</p:attrName>
                                        </p:attrNameLst>
                                      </p:cBhvr>
                                      <p:to>
                                        <p:strVal val="visible"/>
                                      </p:to>
                                    </p:set>
                                    <p:animEffect transition="in" filter="blinds(horizontal)">
                                      <p:cBhvr>
                                        <p:cTn id="52" dur="500"/>
                                        <p:tgtEl>
                                          <p:spTgt spid="3696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69685"/>
                                        </p:tgtEl>
                                        <p:attrNameLst>
                                          <p:attrName>style.visibility</p:attrName>
                                        </p:attrNameLst>
                                      </p:cBhvr>
                                      <p:to>
                                        <p:strVal val="visible"/>
                                      </p:to>
                                    </p:set>
                                    <p:animEffect transition="in" filter="blinds(horizontal)">
                                      <p:cBhvr>
                                        <p:cTn id="57" dur="500"/>
                                        <p:tgtEl>
                                          <p:spTgt spid="36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7" grpId="0" animBg="1"/>
      <p:bldP spid="369678" grpId="0" animBg="1"/>
      <p:bldP spid="369679" grpId="0" animBg="1"/>
      <p:bldP spid="369680" grpId="0" animBg="1"/>
      <p:bldP spid="369681" grpId="0"/>
      <p:bldP spid="369682" grpId="0"/>
      <p:bldP spid="3696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2068E1A1-8593-0F47-844E-20F9777A9D7E}" type="slidenum">
              <a:rPr lang="en-US" altLang="zh-CN"/>
              <a:pPr/>
              <a:t>4</a:t>
            </a:fld>
            <a:endParaRPr lang="en-US" altLang="zh-CN"/>
          </a:p>
        </p:txBody>
      </p:sp>
      <p:sp>
        <p:nvSpPr>
          <p:cNvPr id="291843" name="Rectangle 3"/>
          <p:cNvSpPr>
            <a:spLocks noGrp="1" noChangeArrowheads="1"/>
          </p:cNvSpPr>
          <p:nvPr>
            <p:ph type="body" idx="1"/>
          </p:nvPr>
        </p:nvSpPr>
        <p:spPr>
          <a:xfrm>
            <a:off x="468313" y="476250"/>
            <a:ext cx="8229600" cy="5832475"/>
          </a:xfrm>
        </p:spPr>
        <p:txBody>
          <a:bodyPr/>
          <a:lstStyle/>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如果考虑次序</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就是有序拆分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否则就是无序拆分</a:t>
            </a:r>
            <a:r>
              <a:rPr lang="en-US" altLang="zh-CN" sz="3600" b="1" dirty="0">
                <a:effectLst>
                  <a:outerShdw blurRad="38100" dist="38100" dir="2700000" algn="tl">
                    <a:srgbClr val="DDDDDD"/>
                  </a:outerShdw>
                </a:effectLst>
                <a:latin typeface="Times New Roman" charset="0"/>
              </a:rPr>
              <a:t>. </a:t>
            </a:r>
            <a:r>
              <a:rPr lang="zh-CN" altLang="en-US" sz="3600" b="1" dirty="0">
                <a:solidFill>
                  <a:srgbClr val="0000FF"/>
                </a:solidFill>
                <a:effectLst>
                  <a:outerShdw blurRad="38100" dist="38100" dir="2700000" algn="tl">
                    <a:srgbClr val="DDDDDD"/>
                  </a:outerShdw>
                </a:effectLst>
                <a:latin typeface="Times New Roman" charset="0"/>
              </a:rPr>
              <a:t>一般所说拆分都指无序的拆分</a:t>
            </a:r>
            <a:r>
              <a:rPr lang="en-US" altLang="zh-CN" sz="3600" b="1" dirty="0">
                <a:solidFill>
                  <a:srgbClr val="0000FF"/>
                </a:solidFill>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即在</a:t>
            </a: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的拆分中要求</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i="1" dirty="0" err="1" smtClean="0">
                <a:solidFill>
                  <a:srgbClr val="0000FF"/>
                </a:solidFill>
                <a:effectLst>
                  <a:outerShdw blurRad="38100" dist="38100" dir="2700000" algn="tl">
                    <a:srgbClr val="DDDDDD"/>
                  </a:outerShdw>
                </a:effectLst>
                <a:latin typeface="Times New Roman" charset="0"/>
              </a:rPr>
              <a:t>n</a:t>
            </a:r>
            <a:r>
              <a:rPr lang="en-US" altLang="zh-CN" sz="3600" b="1" i="1" baseline="-25000" dirty="0" err="1" smtClean="0">
                <a:solidFill>
                  <a:srgbClr val="0000FF"/>
                </a:solidFill>
                <a:effectLst>
                  <a:outerShdw blurRad="38100" dist="38100" dir="2700000" algn="tl">
                    <a:srgbClr val="DDDDDD"/>
                  </a:outerShdw>
                </a:effectLst>
                <a:latin typeface="Times New Roman" charset="0"/>
              </a:rPr>
              <a:t>k</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a:t>
            </a:r>
          </a:p>
          <a:p>
            <a:pPr>
              <a:buClr>
                <a:srgbClr val="FF0000"/>
              </a:buClr>
              <a:buFont typeface="Wingdings" charset="0"/>
              <a:buChar char="l"/>
            </a:pP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的两个拆分</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n</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i="1" dirty="0" err="1" smtClean="0">
                <a:solidFill>
                  <a:srgbClr val="0000FF"/>
                </a:solidFill>
                <a:effectLst>
                  <a:outerShdw blurRad="38100" dist="38100" dir="2700000" algn="tl">
                    <a:srgbClr val="DDDDDD"/>
                  </a:outerShdw>
                </a:effectLst>
                <a:latin typeface="Times New Roman" charset="0"/>
              </a:rPr>
              <a:t>n</a:t>
            </a:r>
            <a:r>
              <a:rPr lang="en-US" altLang="zh-CN" sz="3600" b="1" i="1" baseline="-25000" dirty="0" err="1" smtClean="0">
                <a:solidFill>
                  <a:srgbClr val="0000FF"/>
                </a:solidFill>
                <a:effectLst>
                  <a:outerShdw blurRad="38100" dist="38100" dir="2700000" algn="tl">
                    <a:srgbClr val="DDDDDD"/>
                  </a:outerShdw>
                </a:effectLst>
                <a:latin typeface="Times New Roman" charset="0"/>
              </a:rPr>
              <a:t>k</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1 ,</a:t>
            </a:r>
            <a:r>
              <a:rPr lang="en-US" altLang="zh-CN" sz="3600" b="1" dirty="0">
                <a:effectLst>
                  <a:outerShdw blurRad="38100" dist="38100" dir="2700000" algn="tl">
                    <a:srgbClr val="DDDDDD"/>
                  </a:outerShdw>
                </a:effectLst>
                <a:latin typeface="Times New Roman" charset="0"/>
              </a:rPr>
              <a:t> </a:t>
            </a:r>
            <a:r>
              <a:rPr lang="en-US" altLang="zh-CN" sz="3600" b="1" i="1" dirty="0" smtClean="0">
                <a:solidFill>
                  <a:srgbClr val="0000FF"/>
                </a:solidFill>
                <a:effectLst>
                  <a:outerShdw blurRad="38100" dist="38100" dir="2700000" algn="tl">
                    <a:srgbClr val="DDDDDD"/>
                  </a:outerShdw>
                </a:effectLst>
                <a:latin typeface="Times New Roman" charset="0"/>
              </a:rPr>
              <a:t>m</a:t>
            </a:r>
            <a:r>
              <a:rPr lang="en-US" altLang="zh-CN" sz="3600" b="1" baseline="-25000" dirty="0" smtClean="0">
                <a:solidFill>
                  <a:srgbClr val="0000FF"/>
                </a:solidFill>
                <a:effectLst>
                  <a:outerShdw blurRad="38100" dist="38100" dir="2700000" algn="tl">
                    <a:srgbClr val="DDDDDD"/>
                  </a:outerShdw>
                </a:effectLst>
                <a:latin typeface="Times New Roman" charset="0"/>
              </a:rPr>
              <a:t>1</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m</a:t>
            </a:r>
            <a:r>
              <a:rPr lang="en-US" altLang="zh-CN" sz="3600" b="1" baseline="-25000" dirty="0" smtClean="0">
                <a:solidFill>
                  <a:srgbClr val="0000FF"/>
                </a:solidFill>
                <a:effectLst>
                  <a:outerShdw blurRad="38100" dist="38100" dir="2700000" algn="tl">
                    <a:srgbClr val="DDDDDD"/>
                  </a:outerShdw>
                </a:effectLst>
                <a:latin typeface="Times New Roman" charset="0"/>
              </a:rPr>
              <a:t>2</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dirty="0">
                <a:solidFill>
                  <a:srgbClr val="4E4CD1"/>
                </a:solidFill>
              </a:rPr>
              <a:t>≥</a:t>
            </a:r>
            <a:r>
              <a:rPr lang="en-US" altLang="zh-CN" sz="3600" b="1" i="1" dirty="0" smtClean="0">
                <a:solidFill>
                  <a:srgbClr val="0000FF"/>
                </a:solidFill>
                <a:effectLst>
                  <a:outerShdw blurRad="38100" dist="38100" dir="2700000" algn="tl">
                    <a:srgbClr val="DDDDDD"/>
                  </a:outerShdw>
                </a:effectLst>
                <a:latin typeface="Times New Roman" charset="0"/>
              </a:rPr>
              <a:t>m</a:t>
            </a:r>
            <a:r>
              <a:rPr lang="en-US" altLang="zh-CN" sz="3600" b="1" i="1" baseline="-25000" dirty="0" smtClean="0">
                <a:solidFill>
                  <a:srgbClr val="0000FF"/>
                </a:solidFill>
                <a:effectLst>
                  <a:outerShdw blurRad="38100" dist="38100" dir="2700000" algn="tl">
                    <a:srgbClr val="DDDDDD"/>
                  </a:outerShdw>
                </a:effectLst>
                <a:latin typeface="Times New Roman" charset="0"/>
              </a:rPr>
              <a:t>l </a:t>
            </a:r>
            <a:r>
              <a:rPr lang="en-US" altLang="zh-CN" sz="3600" dirty="0">
                <a:solidFill>
                  <a:srgbClr val="4E4CD1"/>
                </a:solidFill>
              </a:rPr>
              <a:t>≥</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1</a:t>
            </a:r>
            <a:r>
              <a:rPr lang="zh-CN" altLang="en-US" sz="3600" b="1" dirty="0">
                <a:effectLst>
                  <a:outerShdw blurRad="38100" dist="38100" dir="2700000" algn="tl">
                    <a:srgbClr val="DDDDDD"/>
                  </a:outerShdw>
                </a:effectLst>
                <a:latin typeface="Times New Roman" charset="0"/>
              </a:rPr>
              <a:t>只有满足</a:t>
            </a:r>
            <a:r>
              <a:rPr lang="en-US" altLang="zh-CN" sz="3600" b="1" i="1" dirty="0">
                <a:solidFill>
                  <a:srgbClr val="0000FF"/>
                </a:solidFill>
                <a:effectLst>
                  <a:outerShdw blurRad="38100" dist="38100" dir="2700000" algn="tl">
                    <a:srgbClr val="DDDDDD"/>
                  </a:outerShdw>
                </a:effectLst>
                <a:latin typeface="Times New Roman" charset="0"/>
              </a:rPr>
              <a:t>k</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l</a:t>
            </a:r>
            <a:r>
              <a:rPr lang="zh-CN" altLang="en-US" sz="3600" b="1" dirty="0">
                <a:effectLst>
                  <a:outerShdw blurRad="38100" dist="38100" dir="2700000" algn="tl">
                    <a:srgbClr val="DDDDDD"/>
                  </a:outerShdw>
                </a:effectLst>
                <a:latin typeface="Times New Roman" charset="0"/>
              </a:rPr>
              <a:t>与而且</a:t>
            </a:r>
            <a:r>
              <a:rPr lang="en-US" altLang="zh-CN" sz="3600" b="1" i="1" dirty="0" err="1">
                <a:solidFill>
                  <a:srgbClr val="0000FF"/>
                </a:solidFill>
                <a:effectLst>
                  <a:outerShdw blurRad="38100" dist="38100" dir="2700000" algn="tl">
                    <a:srgbClr val="DDDDDD"/>
                  </a:outerShdw>
                </a:effectLst>
                <a:latin typeface="Times New Roman" charset="0"/>
              </a:rPr>
              <a:t>n</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m</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zh-CN" altLang="en-US" sz="3600" b="1" dirty="0">
                <a:effectLst>
                  <a:outerShdw blurRad="38100" dist="38100" dir="2700000" algn="tl">
                    <a:srgbClr val="DDDDDD"/>
                  </a:outerShdw>
                </a:effectLst>
                <a:latin typeface="Times New Roman" charset="0"/>
              </a:rPr>
              <a:t>的时候</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才认为两个拆分相同</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en-US" altLang="zh-CN" sz="3600" b="1" i="1" dirty="0">
                <a:solidFill>
                  <a:srgbClr val="0000FF"/>
                </a:solidFill>
                <a:effectLst>
                  <a:outerShdw blurRad="38100" dist="38100" dir="2700000" algn="tl">
                    <a:srgbClr val="DDDDDD"/>
                  </a:outerShdw>
                </a:effectLst>
                <a:latin typeface="Times New Roman" charset="0"/>
              </a:rPr>
              <a:t>n</a:t>
            </a:r>
            <a:r>
              <a:rPr lang="zh-CN" altLang="en-US" sz="3600" b="1" dirty="0">
                <a:effectLst>
                  <a:outerShdw blurRad="38100" dist="38100" dir="2700000" algn="tl">
                    <a:srgbClr val="DDDDDD"/>
                  </a:outerShdw>
                </a:effectLst>
                <a:latin typeface="Times New Roman" charset="0"/>
              </a:rPr>
              <a:t>的不同无序拆分总数记为</a:t>
            </a:r>
            <a:r>
              <a:rPr lang="en-US" altLang="zh-CN" sz="3600" b="1" dirty="0">
                <a:solidFill>
                  <a:srgbClr val="0000FF"/>
                </a:solidFill>
                <a:effectLst>
                  <a:outerShdw blurRad="38100" dist="38100" dir="2700000" algn="tl">
                    <a:srgbClr val="DDDDDD"/>
                  </a:outerShdw>
                </a:effectLst>
                <a:latin typeface="Times New Roman" charset="0"/>
              </a:rPr>
              <a:t>p(</a:t>
            </a:r>
            <a:r>
              <a:rPr lang="en-US" altLang="zh-CN" sz="3600" b="1" i="1" dirty="0">
                <a:solidFill>
                  <a:srgbClr val="0000FF"/>
                </a:solidFill>
                <a:effectLst>
                  <a:outerShdw blurRad="38100" dist="38100" dir="2700000" algn="tl">
                    <a:srgbClr val="DDDDDD"/>
                  </a:outerShdw>
                </a:effectLst>
                <a:latin typeface="Times New Roman" charset="0"/>
              </a:rPr>
              <a:t>n</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或</a:t>
            </a:r>
            <a:r>
              <a:rPr lang="en-US" altLang="zh-CN" sz="3600" b="1" dirty="0" err="1">
                <a:solidFill>
                  <a:srgbClr val="0000FF"/>
                </a:solidFill>
                <a:effectLst>
                  <a:outerShdw blurRad="38100" dist="38100" dir="2700000" algn="tl">
                    <a:srgbClr val="DDDDDD"/>
                  </a:outerShdw>
                </a:effectLst>
                <a:latin typeface="Times New Roman" charset="0"/>
              </a:rPr>
              <a:t>p</a:t>
            </a:r>
            <a:r>
              <a:rPr lang="en-US" altLang="zh-CN" sz="3600" b="1" i="1" baseline="-25000" dirty="0" err="1">
                <a:solidFill>
                  <a:srgbClr val="0000FF"/>
                </a:solidFill>
                <a:effectLst>
                  <a:outerShdw blurRad="38100" dist="38100" dir="2700000" algn="tl">
                    <a:srgbClr val="DDDDDD"/>
                  </a:outerShdw>
                </a:effectLst>
                <a:latin typeface="Times New Roman" charset="0"/>
              </a:rPr>
              <a:t>n</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可以利用字典序方法给所有拆分排序</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2955942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strips(downRigh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strips(downRight)">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strips(downRight)">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strips(downRight)">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strips(downRight)">
                                      <p:cBhvr>
                                        <p:cTn id="27" dur="500"/>
                                        <p:tgtEl>
                                          <p:spTgt spid="291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3"/>
          <p:cNvSpPr>
            <a:spLocks noGrp="1"/>
          </p:cNvSpPr>
          <p:nvPr>
            <p:ph type="sldNum" sz="quarter" idx="12"/>
          </p:nvPr>
        </p:nvSpPr>
        <p:spPr/>
        <p:txBody>
          <a:bodyPr/>
          <a:lstStyle/>
          <a:p>
            <a:fld id="{26FFE7CB-3726-8142-86EE-A768ACF82C8D}" type="slidenum">
              <a:rPr lang="en-US" altLang="zh-CN"/>
              <a:pPr/>
              <a:t>5</a:t>
            </a:fld>
            <a:endParaRPr lang="en-US" altLang="zh-CN"/>
          </a:p>
        </p:txBody>
      </p:sp>
      <p:sp>
        <p:nvSpPr>
          <p:cNvPr id="371716" name="Text Box 4"/>
          <p:cNvSpPr txBox="1">
            <a:spLocks noChangeArrowheads="1"/>
          </p:cNvSpPr>
          <p:nvPr/>
        </p:nvSpPr>
        <p:spPr bwMode="auto">
          <a:xfrm>
            <a:off x="592138" y="636588"/>
            <a:ext cx="80660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a:effectLst>
                  <a:outerShdw blurRad="38100" dist="38100" dir="2700000" algn="tl">
                    <a:srgbClr val="DDDDDD"/>
                  </a:outerShdw>
                </a:effectLst>
              </a:rPr>
              <a:t>用</a:t>
            </a:r>
            <a:r>
              <a:rPr lang="en-US" altLang="zh-CN">
                <a:effectLst>
                  <a:outerShdw blurRad="38100" dist="38100" dir="2700000" algn="tl">
                    <a:srgbClr val="DDDDDD"/>
                  </a:outerShdw>
                </a:effectLst>
                <a:latin typeface="Times New Roman" charset="0"/>
              </a:rPr>
              <a:t>P(</a:t>
            </a:r>
            <a:r>
              <a:rPr lang="en-US" altLang="zh-CN" i="1">
                <a:effectLst>
                  <a:outerShdw blurRad="38100" dist="38100" dir="2700000" algn="tl">
                    <a:srgbClr val="DDDDDD"/>
                  </a:outerShdw>
                </a:effectLst>
                <a:latin typeface="Times New Roman" charset="0"/>
              </a:rPr>
              <a:t>n</a:t>
            </a:r>
            <a:r>
              <a:rPr lang="en-US" altLang="zh-CN">
                <a:effectLst>
                  <a:outerShdw blurRad="38100" dist="38100" dir="2700000" algn="tl">
                    <a:srgbClr val="DDDDDD"/>
                  </a:outerShdw>
                </a:effectLst>
                <a:latin typeface="Times New Roman" charset="0"/>
              </a:rPr>
              <a:t>,</a:t>
            </a:r>
            <a:r>
              <a:rPr lang="en-US" altLang="zh-CN" i="1">
                <a:effectLst>
                  <a:outerShdw blurRad="38100" dist="38100" dir="2700000" algn="tl">
                    <a:srgbClr val="DDDDDD"/>
                  </a:outerShdw>
                </a:effectLst>
                <a:latin typeface="Times New Roman" charset="0"/>
              </a:rPr>
              <a:t>m</a:t>
            </a:r>
            <a:r>
              <a:rPr lang="en-US" altLang="zh-CN">
                <a:effectLst>
                  <a:outerShdw blurRad="38100" dist="38100" dir="2700000" algn="tl">
                    <a:srgbClr val="DDDDDD"/>
                  </a:outerShdw>
                </a:effectLst>
                <a:latin typeface="Times New Roman" charset="0"/>
              </a:rPr>
              <a:t>)</a:t>
            </a:r>
            <a:r>
              <a:rPr lang="zh-CN" altLang="en-US">
                <a:effectLst>
                  <a:outerShdw blurRad="38100" dist="38100" dir="2700000" algn="tl">
                    <a:srgbClr val="DDDDDD"/>
                  </a:outerShdw>
                </a:effectLst>
              </a:rPr>
              <a:t>表示自然数</a:t>
            </a:r>
            <a:r>
              <a:rPr lang="en-US" altLang="zh-CN" i="1">
                <a:effectLst>
                  <a:outerShdw blurRad="38100" dist="38100" dir="2700000" algn="tl">
                    <a:srgbClr val="DDDDDD"/>
                  </a:outerShdw>
                </a:effectLst>
                <a:latin typeface="Times New Roman" charset="0"/>
              </a:rPr>
              <a:t>n</a:t>
            </a:r>
            <a:r>
              <a:rPr lang="zh-CN" altLang="en-US">
                <a:effectLst>
                  <a:outerShdw blurRad="38100" dist="38100" dir="2700000" algn="tl">
                    <a:srgbClr val="DDDDDD"/>
                  </a:outerShdw>
                </a:effectLst>
              </a:rPr>
              <a:t>表示成</a:t>
            </a:r>
            <a:r>
              <a:rPr lang="en-US" altLang="zh-CN" i="1">
                <a:effectLst>
                  <a:outerShdw blurRad="38100" dist="38100" dir="2700000" algn="tl">
                    <a:srgbClr val="DDDDDD"/>
                  </a:outerShdw>
                </a:effectLst>
                <a:latin typeface="Times New Roman" charset="0"/>
              </a:rPr>
              <a:t>m</a:t>
            </a:r>
            <a:r>
              <a:rPr lang="zh-CN" altLang="en-US">
                <a:effectLst>
                  <a:outerShdw blurRad="38100" dist="38100" dir="2700000" algn="tl">
                    <a:srgbClr val="DDDDDD"/>
                  </a:outerShdw>
                </a:effectLst>
              </a:rPr>
              <a:t>个正整数</a:t>
            </a:r>
            <a:endParaRPr lang="en-US" altLang="zh-CN">
              <a:effectLst>
                <a:outerShdw blurRad="38100" dist="38100" dir="2700000" algn="tl">
                  <a:srgbClr val="DDDDDD"/>
                </a:outerShdw>
              </a:effectLst>
            </a:endParaRPr>
          </a:p>
          <a:p>
            <a:r>
              <a:rPr lang="zh-CN" altLang="en-US">
                <a:effectLst>
                  <a:outerShdw blurRad="38100" dist="38100" dir="2700000" algn="tl">
                    <a:srgbClr val="DDDDDD"/>
                  </a:outerShdw>
                </a:effectLst>
              </a:rPr>
              <a:t>之和的个数，则</a:t>
            </a:r>
          </a:p>
        </p:txBody>
      </p:sp>
      <p:graphicFrame>
        <p:nvGraphicFramePr>
          <p:cNvPr id="371717" name="Object 5"/>
          <p:cNvGraphicFramePr>
            <a:graphicFrameLocks noChangeAspect="1"/>
          </p:cNvGraphicFramePr>
          <p:nvPr/>
        </p:nvGraphicFramePr>
        <p:xfrm>
          <a:off x="2268538" y="1700213"/>
          <a:ext cx="3959225" cy="1511300"/>
        </p:xfrm>
        <a:graphic>
          <a:graphicData uri="http://schemas.openxmlformats.org/presentationml/2006/ole">
            <mc:AlternateContent xmlns:mc="http://schemas.openxmlformats.org/markup-compatibility/2006">
              <mc:Choice xmlns:v="urn:schemas-microsoft-com:vml" Requires="v">
                <p:oleObj spid="_x0000_s323677" name="公式" r:id="rId3" imgW="1130040" imgH="431640" progId="Equation.3">
                  <p:embed/>
                </p:oleObj>
              </mc:Choice>
              <mc:Fallback>
                <p:oleObj name="公式" r:id="rId3" imgW="11300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700213"/>
                        <a:ext cx="3959225"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71718" name="Text Box 6"/>
          <p:cNvSpPr txBox="1">
            <a:spLocks noChangeArrowheads="1"/>
          </p:cNvSpPr>
          <p:nvPr/>
        </p:nvSpPr>
        <p:spPr bwMode="auto">
          <a:xfrm>
            <a:off x="107950" y="3175000"/>
            <a:ext cx="92513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dirty="0">
                <a:effectLst>
                  <a:outerShdw blurRad="38100" dist="38100" dir="2700000" algn="tl">
                    <a:srgbClr val="DDDDDD"/>
                  </a:outerShdw>
                </a:effectLst>
              </a:rPr>
              <a:t>用</a:t>
            </a:r>
            <a:r>
              <a:rPr lang="en-US" altLang="zh-CN" dirty="0" smtClean="0">
                <a:effectLst>
                  <a:outerShdw blurRad="38100" dist="38100" dir="2700000" algn="tl">
                    <a:srgbClr val="DDDDDD"/>
                  </a:outerShdw>
                </a:effectLst>
                <a:latin typeface="Times New Roman" charset="0"/>
              </a:rPr>
              <a:t>P’(</a:t>
            </a:r>
            <a:r>
              <a:rPr lang="en-US" altLang="zh-CN" i="1" dirty="0" err="1">
                <a:effectLst>
                  <a:outerShdw blurRad="38100" dist="38100" dir="2700000" algn="tl">
                    <a:srgbClr val="DDDDDD"/>
                  </a:outerShdw>
                </a:effectLst>
                <a:latin typeface="Times New Roman" charset="0"/>
              </a:rPr>
              <a:t>n</a:t>
            </a:r>
            <a:r>
              <a:rPr lang="en-US" altLang="zh-CN" dirty="0" err="1">
                <a:effectLst>
                  <a:outerShdw blurRad="38100" dist="38100" dir="2700000" algn="tl">
                    <a:srgbClr val="DDDDDD"/>
                  </a:outerShdw>
                </a:effectLst>
                <a:latin typeface="Times New Roman" charset="0"/>
              </a:rPr>
              <a:t>,</a:t>
            </a:r>
            <a:r>
              <a:rPr lang="en-US" altLang="zh-CN" i="1" dirty="0" err="1">
                <a:effectLst>
                  <a:outerShdw blurRad="38100" dist="38100" dir="2700000" algn="tl">
                    <a:srgbClr val="DDDDDD"/>
                  </a:outerShdw>
                </a:effectLst>
                <a:latin typeface="Times New Roman" charset="0"/>
              </a:rPr>
              <a:t>m</a:t>
            </a:r>
            <a:r>
              <a:rPr lang="en-US" altLang="zh-CN" dirty="0">
                <a:effectLst>
                  <a:outerShdw blurRad="38100" dist="38100" dir="2700000" algn="tl">
                    <a:srgbClr val="DDDDDD"/>
                  </a:outerShdw>
                </a:effectLst>
                <a:latin typeface="Times New Roman" charset="0"/>
              </a:rPr>
              <a:t>)</a:t>
            </a:r>
            <a:r>
              <a:rPr lang="zh-CN" altLang="en-US" dirty="0">
                <a:effectLst>
                  <a:outerShdw blurRad="38100" dist="38100" dir="2700000" algn="tl">
                    <a:srgbClr val="DDDDDD"/>
                  </a:outerShdw>
                </a:effectLst>
              </a:rPr>
              <a:t>表示自然数</a:t>
            </a:r>
            <a:r>
              <a:rPr lang="en-US" altLang="zh-CN" i="1" dirty="0">
                <a:effectLst>
                  <a:outerShdw blurRad="38100" dist="38100" dir="2700000" algn="tl">
                    <a:srgbClr val="DDDDDD"/>
                  </a:outerShdw>
                </a:effectLst>
                <a:latin typeface="Times New Roman" charset="0"/>
              </a:rPr>
              <a:t>n</a:t>
            </a:r>
            <a:r>
              <a:rPr lang="zh-CN" altLang="en-US" dirty="0">
                <a:effectLst>
                  <a:outerShdw blurRad="38100" dist="38100" dir="2700000" algn="tl">
                    <a:srgbClr val="DDDDDD"/>
                  </a:outerShdw>
                </a:effectLst>
              </a:rPr>
              <a:t>表示成</a:t>
            </a:r>
            <a:r>
              <a:rPr lang="en-US" altLang="zh-CN" i="1" dirty="0">
                <a:effectLst>
                  <a:outerShdw blurRad="38100" dist="38100" dir="2700000" algn="tl">
                    <a:srgbClr val="DDDDDD"/>
                  </a:outerShdw>
                </a:effectLst>
                <a:latin typeface="Times New Roman" charset="0"/>
              </a:rPr>
              <a:t>m</a:t>
            </a:r>
            <a:r>
              <a:rPr lang="zh-CN" altLang="en-US" dirty="0">
                <a:effectLst>
                  <a:outerShdw blurRad="38100" dist="38100" dir="2700000" algn="tl">
                    <a:srgbClr val="DDDDDD"/>
                  </a:outerShdw>
                </a:effectLst>
              </a:rPr>
              <a:t>个有序正整</a:t>
            </a:r>
            <a:endParaRPr lang="en-US" altLang="zh-CN" dirty="0">
              <a:effectLst>
                <a:outerShdw blurRad="38100" dist="38100" dir="2700000" algn="tl">
                  <a:srgbClr val="DDDDDD"/>
                </a:outerShdw>
              </a:effectLst>
            </a:endParaRPr>
          </a:p>
          <a:p>
            <a:r>
              <a:rPr lang="zh-CN" altLang="en-US" dirty="0">
                <a:effectLst>
                  <a:outerShdw blurRad="38100" dist="38100" dir="2700000" algn="tl">
                    <a:srgbClr val="DDDDDD"/>
                  </a:outerShdw>
                </a:effectLst>
              </a:rPr>
              <a:t>数之和的个数</a:t>
            </a:r>
            <a:r>
              <a:rPr lang="en-US" altLang="zh-CN" dirty="0">
                <a:effectLst>
                  <a:outerShdw blurRad="38100" dist="38100" dir="2700000" algn="tl">
                    <a:srgbClr val="DDDDDD"/>
                  </a:outerShdw>
                </a:effectLst>
              </a:rPr>
              <a:t>,</a:t>
            </a:r>
            <a:r>
              <a:rPr lang="en-US" altLang="zh-CN" dirty="0" smtClean="0">
                <a:effectLst>
                  <a:outerShdw blurRad="38100" dist="38100" dir="2700000" algn="tl">
                    <a:srgbClr val="DDDDDD"/>
                  </a:outerShdw>
                </a:effectLst>
                <a:latin typeface="Times New Roman" charset="0"/>
              </a:rPr>
              <a:t>P’(</a:t>
            </a:r>
            <a:r>
              <a:rPr lang="en-US" altLang="zh-CN" i="1" dirty="0">
                <a:effectLst>
                  <a:outerShdw blurRad="38100" dist="38100" dir="2700000" algn="tl">
                    <a:srgbClr val="DDDDDD"/>
                  </a:outerShdw>
                </a:effectLst>
                <a:latin typeface="Times New Roman" charset="0"/>
              </a:rPr>
              <a:t>n</a:t>
            </a:r>
            <a:r>
              <a:rPr lang="en-US" altLang="zh-CN" dirty="0">
                <a:effectLst>
                  <a:outerShdw blurRad="38100" dist="38100" dir="2700000" algn="tl">
                    <a:srgbClr val="DDDDDD"/>
                  </a:outerShdw>
                </a:effectLst>
                <a:latin typeface="Times New Roman" charset="0"/>
              </a:rPr>
              <a:t>)</a:t>
            </a:r>
            <a:r>
              <a:rPr lang="zh-CN" altLang="en-US" dirty="0">
                <a:effectLst>
                  <a:outerShdw blurRad="38100" dist="38100" dir="2700000" algn="tl">
                    <a:srgbClr val="DDDDDD"/>
                  </a:outerShdw>
                </a:effectLst>
                <a:latin typeface="Times New Roman" charset="0"/>
              </a:rPr>
              <a:t>为</a:t>
            </a:r>
            <a:r>
              <a:rPr lang="en-US" altLang="zh-CN" i="1" dirty="0">
                <a:effectLst>
                  <a:outerShdw blurRad="38100" dist="38100" dir="2700000" algn="tl">
                    <a:srgbClr val="DDDDDD"/>
                  </a:outerShdw>
                </a:effectLst>
                <a:latin typeface="Times New Roman" charset="0"/>
              </a:rPr>
              <a:t>n</a:t>
            </a:r>
            <a:r>
              <a:rPr lang="zh-CN" altLang="en-US" dirty="0">
                <a:effectLst>
                  <a:outerShdw blurRad="38100" dist="38100" dir="2700000" algn="tl">
                    <a:srgbClr val="DDDDDD"/>
                  </a:outerShdw>
                </a:effectLst>
              </a:rPr>
              <a:t>的有序拆分总数，则</a:t>
            </a:r>
          </a:p>
        </p:txBody>
      </p:sp>
      <p:sp>
        <p:nvSpPr>
          <p:cNvPr id="371719" name="Text Box 7"/>
          <p:cNvSpPr txBox="1">
            <a:spLocks noChangeArrowheads="1"/>
          </p:cNvSpPr>
          <p:nvPr/>
        </p:nvSpPr>
        <p:spPr bwMode="auto">
          <a:xfrm>
            <a:off x="1384300" y="4300538"/>
            <a:ext cx="4025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dirty="0" smtClean="0">
                <a:effectLst>
                  <a:outerShdw blurRad="38100" dist="38100" dir="2700000" algn="tl">
                    <a:srgbClr val="DDDDDD"/>
                  </a:outerShdw>
                </a:effectLst>
                <a:latin typeface="Times New Roman" charset="0"/>
              </a:rPr>
              <a:t>P’(</a:t>
            </a:r>
            <a:r>
              <a:rPr lang="en-US" altLang="zh-CN" i="1" dirty="0" err="1">
                <a:effectLst>
                  <a:outerShdw blurRad="38100" dist="38100" dir="2700000" algn="tl">
                    <a:srgbClr val="DDDDDD"/>
                  </a:outerShdw>
                </a:effectLst>
                <a:latin typeface="Times New Roman" charset="0"/>
              </a:rPr>
              <a:t>n</a:t>
            </a:r>
            <a:r>
              <a:rPr lang="en-US" altLang="zh-CN" dirty="0" err="1">
                <a:effectLst>
                  <a:outerShdw blurRad="38100" dist="38100" dir="2700000" algn="tl">
                    <a:srgbClr val="DDDDDD"/>
                  </a:outerShdw>
                </a:effectLst>
                <a:latin typeface="Times New Roman" charset="0"/>
              </a:rPr>
              <a:t>,</a:t>
            </a:r>
            <a:r>
              <a:rPr lang="en-US" altLang="zh-CN" i="1" dirty="0" err="1">
                <a:effectLst>
                  <a:outerShdw blurRad="38100" dist="38100" dir="2700000" algn="tl">
                    <a:srgbClr val="DDDDDD"/>
                  </a:outerShdw>
                </a:effectLst>
                <a:latin typeface="Times New Roman" charset="0"/>
              </a:rPr>
              <a:t>m</a:t>
            </a:r>
            <a:r>
              <a:rPr lang="en-US" altLang="zh-CN" dirty="0">
                <a:effectLst>
                  <a:outerShdw blurRad="38100" dist="38100" dir="2700000" algn="tl">
                    <a:srgbClr val="DDDDDD"/>
                  </a:outerShdw>
                </a:effectLst>
                <a:latin typeface="Times New Roman" charset="0"/>
              </a:rPr>
              <a:t>)=C(</a:t>
            </a:r>
            <a:r>
              <a:rPr lang="en-US" altLang="zh-CN" i="1" dirty="0">
                <a:effectLst>
                  <a:outerShdw blurRad="38100" dist="38100" dir="2700000" algn="tl">
                    <a:srgbClr val="DDDDDD"/>
                  </a:outerShdw>
                </a:effectLst>
                <a:latin typeface="Times New Roman" charset="0"/>
              </a:rPr>
              <a:t>n</a:t>
            </a:r>
            <a:r>
              <a:rPr lang="en-US" altLang="zh-CN" dirty="0">
                <a:effectLst>
                  <a:outerShdw blurRad="38100" dist="38100" dir="2700000" algn="tl">
                    <a:srgbClr val="DDDDDD"/>
                  </a:outerShdw>
                </a:effectLst>
                <a:latin typeface="Times New Roman" charset="0"/>
              </a:rPr>
              <a:t>-1,</a:t>
            </a:r>
            <a:r>
              <a:rPr lang="en-US" altLang="zh-CN" i="1" dirty="0">
                <a:effectLst>
                  <a:outerShdw blurRad="38100" dist="38100" dir="2700000" algn="tl">
                    <a:srgbClr val="DDDDDD"/>
                  </a:outerShdw>
                </a:effectLst>
                <a:latin typeface="Times New Roman" charset="0"/>
              </a:rPr>
              <a:t>m</a:t>
            </a:r>
            <a:r>
              <a:rPr lang="en-US" altLang="zh-CN" dirty="0">
                <a:effectLst>
                  <a:outerShdw blurRad="38100" dist="38100" dir="2700000" algn="tl">
                    <a:srgbClr val="DDDDDD"/>
                  </a:outerShdw>
                </a:effectLst>
                <a:latin typeface="Times New Roman" charset="0"/>
              </a:rPr>
              <a:t>-1)</a:t>
            </a:r>
          </a:p>
        </p:txBody>
      </p:sp>
      <p:graphicFrame>
        <p:nvGraphicFramePr>
          <p:cNvPr id="371720" name="Object 8"/>
          <p:cNvGraphicFramePr>
            <a:graphicFrameLocks noChangeAspect="1"/>
          </p:cNvGraphicFramePr>
          <p:nvPr/>
        </p:nvGraphicFramePr>
        <p:xfrm>
          <a:off x="468313" y="4995863"/>
          <a:ext cx="7991475" cy="1246187"/>
        </p:xfrm>
        <a:graphic>
          <a:graphicData uri="http://schemas.openxmlformats.org/presentationml/2006/ole">
            <mc:AlternateContent xmlns:mc="http://schemas.openxmlformats.org/markup-compatibility/2006">
              <mc:Choice xmlns:v="urn:schemas-microsoft-com:vml" Requires="v">
                <p:oleObj spid="_x0000_s323678" name="公式" r:id="rId5" imgW="2768400" imgH="431640" progId="Equation.3">
                  <p:embed/>
                </p:oleObj>
              </mc:Choice>
              <mc:Fallback>
                <p:oleObj name="公式" r:id="rId5" imgW="2768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995863"/>
                        <a:ext cx="7991475" cy="1246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9163296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p:txBody>
          <a:bodyPr/>
          <a:lstStyle/>
          <a:p>
            <a:fld id="{2443E581-8BA7-0846-A374-B77595CD7276}" type="slidenum">
              <a:rPr lang="en-US" altLang="zh-CN"/>
              <a:pPr/>
              <a:t>6</a:t>
            </a:fld>
            <a:endParaRPr lang="en-US" altLang="zh-CN"/>
          </a:p>
        </p:txBody>
      </p:sp>
      <p:sp>
        <p:nvSpPr>
          <p:cNvPr id="244739" name="Rectangle 3"/>
          <p:cNvSpPr>
            <a:spLocks noGrp="1" noChangeArrowheads="1"/>
          </p:cNvSpPr>
          <p:nvPr>
            <p:ph type="body" idx="1"/>
          </p:nvPr>
        </p:nvSpPr>
        <p:spPr>
          <a:xfrm>
            <a:off x="519113" y="404813"/>
            <a:ext cx="8085137" cy="5649912"/>
          </a:xfrm>
        </p:spPr>
        <p:txBody>
          <a:bodyPr/>
          <a:lstStyle/>
          <a:p>
            <a:pPr>
              <a:buFont typeface="Wingdings" charset="0"/>
              <a:buNone/>
            </a:pPr>
            <a:r>
              <a:rPr lang="en-US" altLang="zh-CN" sz="3600" b="1">
                <a:solidFill>
                  <a:srgbClr val="0000FF"/>
                </a:solidFill>
                <a:effectLst>
                  <a:outerShdw blurRad="38100" dist="38100" dir="2700000" algn="tl">
                    <a:srgbClr val="DDDDDD"/>
                  </a:outerShdw>
                </a:effectLst>
                <a:latin typeface="Times New Roman" charset="0"/>
              </a:rPr>
              <a:t>2. </a:t>
            </a:r>
            <a:r>
              <a:rPr lang="zh-CN" altLang="en-US" sz="3600" b="1">
                <a:solidFill>
                  <a:srgbClr val="0000FF"/>
                </a:solidFill>
                <a:effectLst>
                  <a:outerShdw blurRad="38100" dist="38100" dir="2700000" algn="tl">
                    <a:srgbClr val="DDDDDD"/>
                  </a:outerShdw>
                </a:effectLst>
                <a:latin typeface="Times New Roman" charset="0"/>
              </a:rPr>
              <a:t>整数拆分的组合解释</a:t>
            </a:r>
            <a:endParaRPr lang="en-US" altLang="zh-CN" sz="3600" b="1">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相当于把</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solidFill>
                  <a:srgbClr val="0000FF"/>
                </a:solidFill>
                <a:effectLst>
                  <a:outerShdw blurRad="38100" dist="38100" dir="2700000" algn="tl">
                    <a:srgbClr val="DDDDDD"/>
                  </a:outerShdw>
                </a:effectLst>
                <a:latin typeface="Times New Roman" charset="0"/>
              </a:rPr>
              <a:t>个无区别</a:t>
            </a:r>
            <a:r>
              <a:rPr lang="zh-CN" altLang="en-US" sz="3600" b="1">
                <a:effectLst>
                  <a:outerShdw blurRad="38100" dist="38100" dir="2700000" algn="tl">
                    <a:srgbClr val="DDDDDD"/>
                  </a:outerShdw>
                </a:effectLst>
                <a:latin typeface="Times New Roman" charset="0"/>
              </a:rPr>
              <a:t>的球放到</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solidFill>
                  <a:srgbClr val="0000FF"/>
                </a:solidFill>
                <a:effectLst>
                  <a:outerShdw blurRad="38100" dist="38100" dir="2700000" algn="tl">
                    <a:srgbClr val="DDDDDD"/>
                  </a:outerShdw>
                </a:effectLst>
                <a:latin typeface="Times New Roman" charset="0"/>
              </a:rPr>
              <a:t>个无标志的盒子</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盒子允许空着</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也允许放一个以上球</a:t>
            </a:r>
            <a:r>
              <a:rPr lang="en-US" altLang="zh-CN" sz="3600" b="1">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拆分数</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这是一个非常有用的组合数</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但是它的精确表达式很难得到</a:t>
            </a:r>
            <a:r>
              <a:rPr lang="en-US" altLang="zh-CN" sz="3600" b="1">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可以利用母函数</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求出给定</a:t>
            </a:r>
            <a:r>
              <a:rPr lang="en-US" altLang="zh-CN" sz="3600" b="1" i="1">
                <a:solidFill>
                  <a:srgbClr val="0000FF"/>
                </a:solidFill>
                <a:effectLst>
                  <a:outerShdw blurRad="38100" dist="38100" dir="2700000" algn="tl">
                    <a:srgbClr val="DDDDDD"/>
                  </a:outerShdw>
                </a:effectLst>
                <a:latin typeface="Times New Roman" charset="0"/>
              </a:rPr>
              <a:t>n</a:t>
            </a:r>
            <a:r>
              <a:rPr lang="zh-CN" altLang="en-US" sz="3600" b="1">
                <a:effectLst>
                  <a:outerShdw blurRad="38100" dist="38100" dir="2700000" algn="tl">
                    <a:srgbClr val="DDDDDD"/>
                  </a:outerShdw>
                </a:effectLst>
                <a:latin typeface="Times New Roman" charset="0"/>
              </a:rPr>
              <a:t>的拆分数</a:t>
            </a:r>
            <a:r>
              <a:rPr lang="en-US" altLang="zh-CN" sz="3600" b="1">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也可以利用母函数估计</a:t>
            </a:r>
            <a:r>
              <a:rPr lang="en-US" altLang="zh-CN" sz="3600" b="1">
                <a:solidFill>
                  <a:srgbClr val="0000FF"/>
                </a:solidFill>
                <a:effectLst>
                  <a:outerShdw blurRad="38100" dist="38100" dir="2700000" algn="tl">
                    <a:srgbClr val="DDDDDD"/>
                  </a:outerShdw>
                </a:effectLst>
                <a:latin typeface="Times New Roman" charset="0"/>
              </a:rPr>
              <a:t>p(</a:t>
            </a:r>
            <a:r>
              <a:rPr lang="en-US" altLang="zh-CN" sz="3600" b="1" i="1">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的值或给出上界</a:t>
            </a:r>
            <a:r>
              <a:rPr lang="en-US" altLang="zh-CN" sz="3600" b="1">
                <a:effectLst>
                  <a:outerShdw blurRad="38100" dist="38100" dir="2700000" algn="tl">
                    <a:srgbClr val="DDDDDD"/>
                  </a:outerShdw>
                </a:effectLst>
                <a:latin typeface="Times New Roman" charset="0"/>
              </a:rPr>
              <a:t>:</a:t>
            </a:r>
          </a:p>
        </p:txBody>
      </p:sp>
      <p:sp>
        <p:nvSpPr>
          <p:cNvPr id="2447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4740" name="Object 4"/>
          <p:cNvGraphicFramePr>
            <a:graphicFrameLocks noChangeAspect="1"/>
          </p:cNvGraphicFramePr>
          <p:nvPr/>
        </p:nvGraphicFramePr>
        <p:xfrm>
          <a:off x="2514600" y="5249863"/>
          <a:ext cx="2605088" cy="1198562"/>
        </p:xfrm>
        <a:graphic>
          <a:graphicData uri="http://schemas.openxmlformats.org/presentationml/2006/ole">
            <mc:AlternateContent xmlns:mc="http://schemas.openxmlformats.org/markup-compatibility/2006">
              <mc:Choice xmlns:v="urn:schemas-microsoft-com:vml" Requires="v">
                <p:oleObj spid="_x0000_s324658" name="公式" r:id="rId3" imgW="799920" imgH="368280" progId="Equation.3">
                  <p:embed/>
                </p:oleObj>
              </mc:Choice>
              <mc:Fallback>
                <p:oleObj name="公式" r:id="rId3" imgW="79992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249863"/>
                        <a:ext cx="2605088" cy="119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57636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strips(downRight)">
                                      <p:cBhvr>
                                        <p:cTn id="17" dur="500"/>
                                        <p:tgtEl>
                                          <p:spTgt spid="24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4739">
                                            <p:txEl>
                                              <p:pRg st="3" end="3"/>
                                            </p:txEl>
                                          </p:spTgt>
                                        </p:tgtEl>
                                        <p:attrNameLst>
                                          <p:attrName>style.visibility</p:attrName>
                                        </p:attrNameLst>
                                      </p:cBhvr>
                                      <p:to>
                                        <p:strVal val="visible"/>
                                      </p:to>
                                    </p:set>
                                    <p:animEffect transition="in" filter="strips(downRight)">
                                      <p:cBhvr>
                                        <p:cTn id="22" dur="500"/>
                                        <p:tgtEl>
                                          <p:spTgt spid="24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4739">
                                            <p:txEl>
                                              <p:pRg st="4" end="4"/>
                                            </p:txEl>
                                          </p:spTgt>
                                        </p:tgtEl>
                                        <p:attrNameLst>
                                          <p:attrName>style.visibility</p:attrName>
                                        </p:attrNameLst>
                                      </p:cBhvr>
                                      <p:to>
                                        <p:strVal val="visible"/>
                                      </p:to>
                                    </p:set>
                                    <p:animEffect transition="in" filter="strips(downRight)">
                                      <p:cBhvr>
                                        <p:cTn id="27" dur="500"/>
                                        <p:tgtEl>
                                          <p:spTgt spid="24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44740"/>
                                        </p:tgtEl>
                                        <p:attrNameLst>
                                          <p:attrName>style.visibility</p:attrName>
                                        </p:attrNameLst>
                                      </p:cBhvr>
                                      <p:to>
                                        <p:strVal val="visible"/>
                                      </p:to>
                                    </p:set>
                                    <p:anim calcmode="lin" valueType="num">
                                      <p:cBhvr>
                                        <p:cTn id="32" dur="1000" fill="hold"/>
                                        <p:tgtEl>
                                          <p:spTgt spid="244740"/>
                                        </p:tgtEl>
                                        <p:attrNameLst>
                                          <p:attrName>ppt_w</p:attrName>
                                        </p:attrNameLst>
                                      </p:cBhvr>
                                      <p:tavLst>
                                        <p:tav tm="0">
                                          <p:val>
                                            <p:strVal val="#ppt_w*0.70"/>
                                          </p:val>
                                        </p:tav>
                                        <p:tav tm="100000">
                                          <p:val>
                                            <p:strVal val="#ppt_w"/>
                                          </p:val>
                                        </p:tav>
                                      </p:tavLst>
                                    </p:anim>
                                    <p:anim calcmode="lin" valueType="num">
                                      <p:cBhvr>
                                        <p:cTn id="33" dur="1000" fill="hold"/>
                                        <p:tgtEl>
                                          <p:spTgt spid="244740"/>
                                        </p:tgtEl>
                                        <p:attrNameLst>
                                          <p:attrName>ppt_h</p:attrName>
                                        </p:attrNameLst>
                                      </p:cBhvr>
                                      <p:tavLst>
                                        <p:tav tm="0">
                                          <p:val>
                                            <p:strVal val="#ppt_h"/>
                                          </p:val>
                                        </p:tav>
                                        <p:tav tm="100000">
                                          <p:val>
                                            <p:strVal val="#ppt_h"/>
                                          </p:val>
                                        </p:tav>
                                      </p:tavLst>
                                    </p:anim>
                                    <p:animEffect transition="in" filter="fade">
                                      <p:cBhvr>
                                        <p:cTn id="34" dur="1000"/>
                                        <p:tgtEl>
                                          <p:spTgt spid="24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D6978AD9-699B-3348-A77D-ADFBB6D13E00}" type="slidenum">
              <a:rPr lang="en-US" altLang="zh-CN"/>
              <a:pPr/>
              <a:t>7</a:t>
            </a:fld>
            <a:endParaRPr lang="en-US" altLang="zh-CN"/>
          </a:p>
        </p:txBody>
      </p:sp>
      <p:sp>
        <p:nvSpPr>
          <p:cNvPr id="245763" name="Rectangle 3"/>
          <p:cNvSpPr>
            <a:spLocks noGrp="1" noChangeArrowheads="1"/>
          </p:cNvSpPr>
          <p:nvPr>
            <p:ph type="body" idx="1"/>
          </p:nvPr>
        </p:nvSpPr>
        <p:spPr>
          <a:xfrm>
            <a:off x="539750" y="260350"/>
            <a:ext cx="8229600" cy="3313113"/>
          </a:xfrm>
        </p:spPr>
        <p:txBody>
          <a:bodyPr/>
          <a:lstStyle/>
          <a:p>
            <a:pPr marL="609600" indent="-609600">
              <a:buFontTx/>
              <a:buNone/>
            </a:pPr>
            <a:r>
              <a:rPr lang="en-US" altLang="zh-CN" sz="3600" b="1">
                <a:solidFill>
                  <a:srgbClr val="0000FF"/>
                </a:solidFill>
                <a:effectLst>
                  <a:outerShdw blurRad="38100" dist="38100" dir="2700000" algn="tl">
                    <a:srgbClr val="DDDDDD"/>
                  </a:outerShdw>
                </a:effectLst>
                <a:latin typeface="Times New Roman" charset="0"/>
              </a:rPr>
              <a:t>3. </a:t>
            </a:r>
            <a:r>
              <a:rPr lang="zh-CN" altLang="en-US" sz="3600" b="1">
                <a:solidFill>
                  <a:srgbClr val="0000FF"/>
                </a:solidFill>
                <a:effectLst>
                  <a:outerShdw blurRad="38100" dist="38100" dir="2700000" algn="tl">
                    <a:srgbClr val="DDDDDD"/>
                  </a:outerShdw>
                </a:effectLst>
                <a:latin typeface="Times New Roman" charset="0"/>
              </a:rPr>
              <a:t>与整数拆分有关的问题</a:t>
            </a:r>
            <a:endParaRPr lang="en-US" altLang="zh-CN" sz="3600" b="1">
              <a:solidFill>
                <a:srgbClr val="0000FF"/>
              </a:solidFill>
              <a:effectLst>
                <a:outerShdw blurRad="38100" dist="38100" dir="2700000" algn="tl">
                  <a:srgbClr val="DDDDDD"/>
                </a:outerShdw>
              </a:effectLst>
              <a:latin typeface="Times New Roman" charset="0"/>
            </a:endParaRPr>
          </a:p>
          <a:p>
            <a:pPr marL="609600" indent="-609600">
              <a:buFontTx/>
              <a:buAutoNum type="arabicParenBoth"/>
            </a:pPr>
            <a:r>
              <a:rPr lang="zh-CN" altLang="en-US" sz="3600" b="1">
                <a:solidFill>
                  <a:srgbClr val="0000FF"/>
                </a:solidFill>
                <a:effectLst>
                  <a:outerShdw blurRad="38100" dist="38100" dir="2700000" algn="tl">
                    <a:srgbClr val="DDDDDD"/>
                  </a:outerShdw>
                </a:effectLst>
                <a:latin typeface="Times New Roman" charset="0"/>
              </a:rPr>
              <a:t>无重复砝码称重问题</a:t>
            </a:r>
            <a:r>
              <a:rPr lang="en-US" altLang="zh-CN" sz="3600" b="1">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若有</a:t>
            </a:r>
            <a:r>
              <a:rPr lang="en-US" altLang="zh-CN" sz="3600" b="1">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克、</a:t>
            </a: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克、</a:t>
            </a: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克、</a:t>
            </a:r>
            <a:r>
              <a:rPr lang="en-US" altLang="zh-CN" sz="3600" b="1">
                <a:solidFill>
                  <a:srgbClr val="0000FF"/>
                </a:solidFill>
                <a:effectLst>
                  <a:outerShdw blurRad="38100" dist="38100" dir="2700000" algn="tl">
                    <a:srgbClr val="DDDDDD"/>
                  </a:outerShdw>
                </a:effectLst>
                <a:latin typeface="Times New Roman" charset="0"/>
              </a:rPr>
              <a:t>4</a:t>
            </a:r>
            <a:r>
              <a:rPr lang="zh-CN" altLang="en-US" sz="3600" b="1">
                <a:effectLst>
                  <a:outerShdw blurRad="38100" dist="38100" dir="2700000" algn="tl">
                    <a:srgbClr val="DDDDDD"/>
                  </a:outerShdw>
                </a:effectLst>
                <a:latin typeface="Times New Roman" charset="0"/>
              </a:rPr>
              <a:t>克的砝码</a:t>
            </a:r>
            <a:r>
              <a:rPr lang="zh-CN" altLang="en-US" sz="3600" b="1">
                <a:solidFill>
                  <a:srgbClr val="0000FF"/>
                </a:solidFill>
                <a:effectLst>
                  <a:outerShdw blurRad="38100" dist="38100" dir="2700000" algn="tl">
                    <a:srgbClr val="DDDDDD"/>
                  </a:outerShdw>
                </a:effectLst>
                <a:latin typeface="Times New Roman" charset="0"/>
              </a:rPr>
              <a:t>各</a:t>
            </a:r>
            <a:endParaRPr lang="en-US" altLang="zh-CN" sz="3600" b="1">
              <a:solidFill>
                <a:srgbClr val="0000FF"/>
              </a:solidFill>
              <a:effectLst>
                <a:outerShdw blurRad="38100" dist="38100" dir="2700000" algn="tl">
                  <a:srgbClr val="DDDDDD"/>
                </a:outerShdw>
              </a:effectLst>
              <a:latin typeface="Times New Roman" charset="0"/>
            </a:endParaRPr>
          </a:p>
          <a:p>
            <a:pPr marL="609600" indent="-609600">
              <a:buFontTx/>
              <a:buNone/>
            </a:pPr>
            <a:r>
              <a:rPr lang="zh-CN" altLang="en-US" sz="3600" b="1">
                <a:solidFill>
                  <a:srgbClr val="0000FF"/>
                </a:solidFill>
                <a:effectLst>
                  <a:outerShdw blurRad="38100" dist="38100" dir="2700000" algn="tl">
                    <a:srgbClr val="DDDDDD"/>
                  </a:outerShdw>
                </a:effectLst>
                <a:latin typeface="Times New Roman" charset="0"/>
              </a:rPr>
              <a:t>一枚</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问能称出哪几种重量？每种重量</a:t>
            </a:r>
            <a:endParaRPr lang="en-US" altLang="zh-CN" sz="3600" b="1">
              <a:effectLst>
                <a:outerShdw blurRad="38100" dist="38100" dir="2700000" algn="tl">
                  <a:srgbClr val="DDDDDD"/>
                </a:outerShdw>
              </a:effectLst>
              <a:latin typeface="Times New Roman" charset="0"/>
            </a:endParaRPr>
          </a:p>
          <a:p>
            <a:pPr marL="609600" indent="-609600">
              <a:buFontTx/>
              <a:buNone/>
            </a:pPr>
            <a:r>
              <a:rPr lang="zh-CN" altLang="en-US" sz="3600" b="1">
                <a:effectLst>
                  <a:outerShdw blurRad="38100" dist="38100" dir="2700000" algn="tl">
                    <a:srgbClr val="DDDDDD"/>
                  </a:outerShdw>
                </a:effectLst>
                <a:latin typeface="Times New Roman" charset="0"/>
              </a:rPr>
              <a:t>有几种称法方案？</a:t>
            </a:r>
          </a:p>
        </p:txBody>
      </p:sp>
      <p:sp>
        <p:nvSpPr>
          <p:cNvPr id="245765" name="Rectangle 5"/>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45764" name="Object 4"/>
          <p:cNvGraphicFramePr>
            <a:graphicFrameLocks noChangeAspect="1"/>
          </p:cNvGraphicFramePr>
          <p:nvPr/>
        </p:nvGraphicFramePr>
        <p:xfrm>
          <a:off x="1176338" y="3465513"/>
          <a:ext cx="5772150" cy="2149475"/>
        </p:xfrm>
        <a:graphic>
          <a:graphicData uri="http://schemas.openxmlformats.org/presentationml/2006/ole">
            <mc:AlternateContent xmlns:mc="http://schemas.openxmlformats.org/markup-compatibility/2006">
              <mc:Choice xmlns:v="urn:schemas-microsoft-com:vml" Requires="v">
                <p:oleObj spid="_x0000_s325682" name="公式" r:id="rId3" imgW="1968480" imgH="736560" progId="Equation.3">
                  <p:embed/>
                </p:oleObj>
              </mc:Choice>
              <mc:Fallback>
                <p:oleObj name="公式" r:id="rId3" imgW="196848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3465513"/>
                        <a:ext cx="5772150"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6" name="Rectangle 6"/>
          <p:cNvSpPr>
            <a:spLocks noChangeArrowheads="1"/>
          </p:cNvSpPr>
          <p:nvPr/>
        </p:nvSpPr>
        <p:spPr bwMode="auto">
          <a:xfrm>
            <a:off x="611188" y="5632450"/>
            <a:ext cx="7848600"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pPr>
            <a:r>
              <a:rPr lang="zh-CN" altLang="en-US">
                <a:effectLst>
                  <a:outerShdw blurRad="38100" dist="38100" dir="2700000" algn="tl">
                    <a:srgbClr val="DDDDDD"/>
                  </a:outerShdw>
                </a:effectLst>
              </a:rPr>
              <a:t>解释结果</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说明问题对应何种整数分拆</a:t>
            </a:r>
            <a:r>
              <a:rPr lang="en-US" altLang="zh-CN">
                <a:effectLst>
                  <a:outerShdw blurRad="38100" dist="38100" dir="2700000" algn="tl">
                    <a:srgbClr val="DDDDDD"/>
                  </a:outerShdw>
                </a:effectLst>
              </a:rPr>
              <a:t>.</a:t>
            </a:r>
          </a:p>
        </p:txBody>
      </p:sp>
      <p:sp>
        <p:nvSpPr>
          <p:cNvPr id="245767" name="Oval 7"/>
          <p:cNvSpPr>
            <a:spLocks noChangeArrowheads="1"/>
          </p:cNvSpPr>
          <p:nvPr/>
        </p:nvSpPr>
        <p:spPr bwMode="auto">
          <a:xfrm>
            <a:off x="5580063" y="4221163"/>
            <a:ext cx="1655762" cy="6477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859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strips(downRigh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strips(downRigh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strips(downRight)">
                                      <p:cBhvr>
                                        <p:cTn id="17" dur="5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strips(downRight)">
                                      <p:cBhvr>
                                        <p:cTn id="22" dur="5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strips(downRight)">
                                      <p:cBhvr>
                                        <p:cTn id="27" dur="500"/>
                                        <p:tgtEl>
                                          <p:spTgt spid="245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45764"/>
                                        </p:tgtEl>
                                        <p:attrNameLst>
                                          <p:attrName>style.visibility</p:attrName>
                                        </p:attrNameLst>
                                      </p:cBhvr>
                                      <p:to>
                                        <p:strVal val="visible"/>
                                      </p:to>
                                    </p:set>
                                    <p:anim calcmode="lin" valueType="num">
                                      <p:cBhvr>
                                        <p:cTn id="32" dur="1000" fill="hold"/>
                                        <p:tgtEl>
                                          <p:spTgt spid="245764"/>
                                        </p:tgtEl>
                                        <p:attrNameLst>
                                          <p:attrName>ppt_w</p:attrName>
                                        </p:attrNameLst>
                                      </p:cBhvr>
                                      <p:tavLst>
                                        <p:tav tm="0">
                                          <p:val>
                                            <p:strVal val="#ppt_w*0.70"/>
                                          </p:val>
                                        </p:tav>
                                        <p:tav tm="100000">
                                          <p:val>
                                            <p:strVal val="#ppt_w"/>
                                          </p:val>
                                        </p:tav>
                                      </p:tavLst>
                                    </p:anim>
                                    <p:anim calcmode="lin" valueType="num">
                                      <p:cBhvr>
                                        <p:cTn id="33" dur="1000" fill="hold"/>
                                        <p:tgtEl>
                                          <p:spTgt spid="245764"/>
                                        </p:tgtEl>
                                        <p:attrNameLst>
                                          <p:attrName>ppt_h</p:attrName>
                                        </p:attrNameLst>
                                      </p:cBhvr>
                                      <p:tavLst>
                                        <p:tav tm="0">
                                          <p:val>
                                            <p:strVal val="#ppt_h"/>
                                          </p:val>
                                        </p:tav>
                                        <p:tav tm="100000">
                                          <p:val>
                                            <p:strVal val="#ppt_h"/>
                                          </p:val>
                                        </p:tav>
                                      </p:tavLst>
                                    </p:anim>
                                    <p:animEffect transition="in" filter="fade">
                                      <p:cBhvr>
                                        <p:cTn id="34" dur="1000"/>
                                        <p:tgtEl>
                                          <p:spTgt spid="2457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245766"/>
                                        </p:tgtEl>
                                        <p:attrNameLst>
                                          <p:attrName>style.visibility</p:attrName>
                                        </p:attrNameLst>
                                      </p:cBhvr>
                                      <p:to>
                                        <p:strVal val="visible"/>
                                      </p:to>
                                    </p:set>
                                    <p:anim calcmode="lin" valueType="num">
                                      <p:cBhvr>
                                        <p:cTn id="39" dur="1000" fill="hold"/>
                                        <p:tgtEl>
                                          <p:spTgt spid="245766"/>
                                        </p:tgtEl>
                                        <p:attrNameLst>
                                          <p:attrName>ppt_w</p:attrName>
                                        </p:attrNameLst>
                                      </p:cBhvr>
                                      <p:tavLst>
                                        <p:tav tm="0">
                                          <p:val>
                                            <p:strVal val="#ppt_w*0.70"/>
                                          </p:val>
                                        </p:tav>
                                        <p:tav tm="100000">
                                          <p:val>
                                            <p:strVal val="#ppt_w"/>
                                          </p:val>
                                        </p:tav>
                                      </p:tavLst>
                                    </p:anim>
                                    <p:anim calcmode="lin" valueType="num">
                                      <p:cBhvr>
                                        <p:cTn id="40" dur="1000" fill="hold"/>
                                        <p:tgtEl>
                                          <p:spTgt spid="245766"/>
                                        </p:tgtEl>
                                        <p:attrNameLst>
                                          <p:attrName>ppt_h</p:attrName>
                                        </p:attrNameLst>
                                      </p:cBhvr>
                                      <p:tavLst>
                                        <p:tav tm="0">
                                          <p:val>
                                            <p:strVal val="#ppt_h"/>
                                          </p:val>
                                        </p:tav>
                                        <p:tav tm="100000">
                                          <p:val>
                                            <p:strVal val="#ppt_h"/>
                                          </p:val>
                                        </p:tav>
                                      </p:tavLst>
                                    </p:anim>
                                    <p:animEffect transition="in" filter="fade">
                                      <p:cBhvr>
                                        <p:cTn id="41" dur="1000"/>
                                        <p:tgtEl>
                                          <p:spTgt spid="2457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45767"/>
                                        </p:tgtEl>
                                        <p:attrNameLst>
                                          <p:attrName>style.visibility</p:attrName>
                                        </p:attrNameLst>
                                      </p:cBhvr>
                                      <p:to>
                                        <p:strVal val="visible"/>
                                      </p:to>
                                    </p:set>
                                    <p:anim calcmode="lin" valueType="num">
                                      <p:cBhvr additive="base">
                                        <p:cTn id="46" dur="500" fill="hold"/>
                                        <p:tgtEl>
                                          <p:spTgt spid="245767"/>
                                        </p:tgtEl>
                                        <p:attrNameLst>
                                          <p:attrName>ppt_x</p:attrName>
                                        </p:attrNameLst>
                                      </p:cBhvr>
                                      <p:tavLst>
                                        <p:tav tm="0">
                                          <p:val>
                                            <p:strVal val="#ppt_x"/>
                                          </p:val>
                                        </p:tav>
                                        <p:tav tm="100000">
                                          <p:val>
                                            <p:strVal val="#ppt_x"/>
                                          </p:val>
                                        </p:tav>
                                      </p:tavLst>
                                    </p:anim>
                                    <p:anim calcmode="lin" valueType="num">
                                      <p:cBhvr additive="base">
                                        <p:cTn id="47" dur="500" fill="hold"/>
                                        <p:tgtEl>
                                          <p:spTgt spid="245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P spid="245766" grpId="0" animBg="1"/>
      <p:bldP spid="2457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6"/>
          <p:cNvSpPr>
            <a:spLocks noGrp="1"/>
          </p:cNvSpPr>
          <p:nvPr>
            <p:ph type="sldNum" sz="quarter" idx="12"/>
          </p:nvPr>
        </p:nvSpPr>
        <p:spPr/>
        <p:txBody>
          <a:bodyPr/>
          <a:lstStyle/>
          <a:p>
            <a:fld id="{5A51D42F-614D-924F-A3D3-7DBCB5DC6F34}" type="slidenum">
              <a:rPr lang="en-US" altLang="zh-CN"/>
              <a:pPr/>
              <a:t>8</a:t>
            </a:fld>
            <a:endParaRPr lang="en-US" altLang="zh-CN"/>
          </a:p>
        </p:txBody>
      </p:sp>
      <p:sp>
        <p:nvSpPr>
          <p:cNvPr id="246787" name="Rectangle 3"/>
          <p:cNvSpPr>
            <a:spLocks noGrp="1" noChangeArrowheads="1"/>
          </p:cNvSpPr>
          <p:nvPr>
            <p:ph type="body" sz="half" idx="1"/>
          </p:nvPr>
        </p:nvSpPr>
        <p:spPr>
          <a:xfrm>
            <a:off x="530225" y="260350"/>
            <a:ext cx="8218488" cy="2089150"/>
          </a:xfrm>
        </p:spPr>
        <p:txBody>
          <a:bodyPr/>
          <a:lstStyle/>
          <a:p>
            <a:pPr algn="just">
              <a:buFontTx/>
              <a:buNone/>
            </a:pP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solidFill>
                  <a:srgbClr val="0000FF"/>
                </a:solidFill>
                <a:effectLst>
                  <a:outerShdw blurRad="38100" dist="38100" dir="2700000" algn="tl">
                    <a:srgbClr val="DDDDDD"/>
                  </a:outerShdw>
                </a:effectLst>
                <a:latin typeface="Times New Roman" charset="0"/>
              </a:rPr>
              <a:t>可有限重复砝码称重问题</a:t>
            </a:r>
            <a:r>
              <a:rPr lang="en-US" altLang="zh-CN" sz="3600" b="1">
                <a:solidFill>
                  <a:srgbClr val="0000FF"/>
                </a:solidFill>
                <a:effectLst>
                  <a:outerShdw blurRad="38100" dist="38100" dir="2700000" algn="tl">
                    <a:srgbClr val="DDDDDD"/>
                  </a:outerShdw>
                </a:effectLst>
                <a:latin typeface="Times New Roman" charset="0"/>
              </a:rPr>
              <a:t>:</a:t>
            </a:r>
          </a:p>
          <a:p>
            <a:pPr algn="just">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若有</a:t>
            </a:r>
            <a:r>
              <a:rPr lang="en-US" altLang="zh-CN" sz="3600" b="1">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克的砝码</a:t>
            </a: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枚</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克的</a:t>
            </a:r>
            <a:r>
              <a:rPr lang="en-US" altLang="zh-CN" sz="3600" b="1">
                <a:solidFill>
                  <a:srgbClr val="0000FF"/>
                </a:solidFill>
                <a:effectLst>
                  <a:outerShdw blurRad="38100" dist="38100" dir="2700000" algn="tl">
                    <a:srgbClr val="DDDDDD"/>
                  </a:outerShdw>
                </a:effectLst>
                <a:latin typeface="Times New Roman" charset="0"/>
              </a:rPr>
              <a:t>4</a:t>
            </a:r>
            <a:r>
              <a:rPr lang="zh-CN" altLang="en-US" sz="3600" b="1">
                <a:effectLst>
                  <a:outerShdw blurRad="38100" dist="38100" dir="2700000" algn="tl">
                    <a:srgbClr val="DDDDDD"/>
                  </a:outerShdw>
                </a:effectLst>
                <a:latin typeface="Times New Roman" charset="0"/>
              </a:rPr>
              <a:t>枚</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4</a:t>
            </a:r>
            <a:r>
              <a:rPr lang="zh-CN" altLang="en-US" sz="3600" b="1">
                <a:effectLst>
                  <a:outerShdw blurRad="38100" dist="38100" dir="2700000" algn="tl">
                    <a:srgbClr val="DDDDDD"/>
                  </a:outerShdw>
                </a:effectLst>
                <a:latin typeface="Times New Roman" charset="0"/>
              </a:rPr>
              <a:t>克的</a:t>
            </a:r>
            <a:r>
              <a:rPr lang="en-US" altLang="zh-CN" sz="3600" b="1">
                <a:solidFill>
                  <a:srgbClr val="0000FF"/>
                </a:solidFill>
                <a:effectLst>
                  <a:outerShdw blurRad="38100" dist="38100" dir="2700000" algn="tl">
                    <a:srgbClr val="DDDDDD"/>
                  </a:outerShdw>
                </a:effectLst>
                <a:latin typeface="Times New Roman" charset="0"/>
              </a:rPr>
              <a:t>2</a:t>
            </a:r>
          </a:p>
          <a:p>
            <a:pPr algn="just">
              <a:buFontTx/>
              <a:buNone/>
            </a:pPr>
            <a:r>
              <a:rPr lang="zh-CN" altLang="en-US" sz="3600" b="1">
                <a:effectLst>
                  <a:outerShdw blurRad="38100" dist="38100" dir="2700000" algn="tl">
                    <a:srgbClr val="DDDDDD"/>
                  </a:outerShdw>
                </a:effectLst>
                <a:latin typeface="Times New Roman" charset="0"/>
              </a:rPr>
              <a:t>枚</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问能称出哪些重量？各有几种方案？</a:t>
            </a:r>
          </a:p>
        </p:txBody>
      </p:sp>
      <p:graphicFrame>
        <p:nvGraphicFramePr>
          <p:cNvPr id="246788" name="Object 4"/>
          <p:cNvGraphicFramePr>
            <a:graphicFrameLocks noGrp="1" noChangeAspect="1"/>
          </p:cNvGraphicFramePr>
          <p:nvPr>
            <p:ph sz="half" idx="2"/>
          </p:nvPr>
        </p:nvGraphicFramePr>
        <p:xfrm>
          <a:off x="1116013" y="2276475"/>
          <a:ext cx="7416800" cy="3281363"/>
        </p:xfrm>
        <a:graphic>
          <a:graphicData uri="http://schemas.openxmlformats.org/presentationml/2006/ole">
            <mc:AlternateContent xmlns:mc="http://schemas.openxmlformats.org/markup-compatibility/2006">
              <mc:Choice xmlns:v="urn:schemas-microsoft-com:vml" Requires="v">
                <p:oleObj spid="_x0000_s326706" name="公式" r:id="rId3" imgW="2755800" imgH="1218960" progId="Equation.3">
                  <p:embed/>
                </p:oleObj>
              </mc:Choice>
              <mc:Fallback>
                <p:oleObj name="公式" r:id="rId3" imgW="2755800" imgH="1218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76475"/>
                        <a:ext cx="7416800"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46792" name="Rectangle 8"/>
          <p:cNvSpPr>
            <a:spLocks noChangeArrowheads="1"/>
          </p:cNvSpPr>
          <p:nvPr/>
        </p:nvSpPr>
        <p:spPr bwMode="auto">
          <a:xfrm>
            <a:off x="757238" y="5734050"/>
            <a:ext cx="7918450"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pPr>
            <a:r>
              <a:rPr lang="zh-CN" altLang="en-US">
                <a:effectLst>
                  <a:outerShdw blurRad="38100" dist="38100" dir="2700000" algn="tl">
                    <a:srgbClr val="DDDDDD"/>
                  </a:outerShdw>
                </a:effectLst>
              </a:rPr>
              <a:t>解释结果</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说明问题对应何种整数分拆</a:t>
            </a:r>
            <a:r>
              <a:rPr lang="en-US" altLang="zh-CN">
                <a:effectLst>
                  <a:outerShdw blurRad="38100" dist="38100" dir="2700000" algn="tl">
                    <a:srgbClr val="DDDDDD"/>
                  </a:outerShdw>
                </a:effectLst>
              </a:rPr>
              <a:t>.</a:t>
            </a:r>
          </a:p>
        </p:txBody>
      </p:sp>
    </p:spTree>
    <p:extLst>
      <p:ext uri="{BB962C8B-B14F-4D97-AF65-F5344CB8AC3E}">
        <p14:creationId xmlns:p14="http://schemas.microsoft.com/office/powerpoint/2010/main" val="4129886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strips(downRight)">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strips(downRight)">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strips(downRight)">
                                      <p:cBhvr>
                                        <p:cTn id="17" dur="500"/>
                                        <p:tgtEl>
                                          <p:spTgt spid="246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46788"/>
                                        </p:tgtEl>
                                        <p:attrNameLst>
                                          <p:attrName>style.visibility</p:attrName>
                                        </p:attrNameLst>
                                      </p:cBhvr>
                                      <p:to>
                                        <p:strVal val="visible"/>
                                      </p:to>
                                    </p:set>
                                    <p:anim calcmode="lin" valueType="num">
                                      <p:cBhvr>
                                        <p:cTn id="22" dur="1000" fill="hold"/>
                                        <p:tgtEl>
                                          <p:spTgt spid="246788"/>
                                        </p:tgtEl>
                                        <p:attrNameLst>
                                          <p:attrName>ppt_w</p:attrName>
                                        </p:attrNameLst>
                                      </p:cBhvr>
                                      <p:tavLst>
                                        <p:tav tm="0">
                                          <p:val>
                                            <p:strVal val="#ppt_w*0.70"/>
                                          </p:val>
                                        </p:tav>
                                        <p:tav tm="100000">
                                          <p:val>
                                            <p:strVal val="#ppt_w"/>
                                          </p:val>
                                        </p:tav>
                                      </p:tavLst>
                                    </p:anim>
                                    <p:anim calcmode="lin" valueType="num">
                                      <p:cBhvr>
                                        <p:cTn id="23" dur="1000" fill="hold"/>
                                        <p:tgtEl>
                                          <p:spTgt spid="246788"/>
                                        </p:tgtEl>
                                        <p:attrNameLst>
                                          <p:attrName>ppt_h</p:attrName>
                                        </p:attrNameLst>
                                      </p:cBhvr>
                                      <p:tavLst>
                                        <p:tav tm="0">
                                          <p:val>
                                            <p:strVal val="#ppt_h"/>
                                          </p:val>
                                        </p:tav>
                                        <p:tav tm="100000">
                                          <p:val>
                                            <p:strVal val="#ppt_h"/>
                                          </p:val>
                                        </p:tav>
                                      </p:tavLst>
                                    </p:anim>
                                    <p:animEffect transition="in" filter="fade">
                                      <p:cBhvr>
                                        <p:cTn id="24" dur="1000"/>
                                        <p:tgtEl>
                                          <p:spTgt spid="2467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46792"/>
                                        </p:tgtEl>
                                        <p:attrNameLst>
                                          <p:attrName>style.visibility</p:attrName>
                                        </p:attrNameLst>
                                      </p:cBhvr>
                                      <p:to>
                                        <p:strVal val="visible"/>
                                      </p:to>
                                    </p:set>
                                    <p:anim calcmode="lin" valueType="num">
                                      <p:cBhvr>
                                        <p:cTn id="29" dur="1000" fill="hold"/>
                                        <p:tgtEl>
                                          <p:spTgt spid="246792"/>
                                        </p:tgtEl>
                                        <p:attrNameLst>
                                          <p:attrName>ppt_w</p:attrName>
                                        </p:attrNameLst>
                                      </p:cBhvr>
                                      <p:tavLst>
                                        <p:tav tm="0">
                                          <p:val>
                                            <p:strVal val="#ppt_w*0.70"/>
                                          </p:val>
                                        </p:tav>
                                        <p:tav tm="100000">
                                          <p:val>
                                            <p:strVal val="#ppt_w"/>
                                          </p:val>
                                        </p:tav>
                                      </p:tavLst>
                                    </p:anim>
                                    <p:anim calcmode="lin" valueType="num">
                                      <p:cBhvr>
                                        <p:cTn id="30" dur="1000" fill="hold"/>
                                        <p:tgtEl>
                                          <p:spTgt spid="246792"/>
                                        </p:tgtEl>
                                        <p:attrNameLst>
                                          <p:attrName>ppt_h</p:attrName>
                                        </p:attrNameLst>
                                      </p:cBhvr>
                                      <p:tavLst>
                                        <p:tav tm="0">
                                          <p:val>
                                            <p:strVal val="#ppt_h"/>
                                          </p:val>
                                        </p:tav>
                                        <p:tav tm="100000">
                                          <p:val>
                                            <p:strVal val="#ppt_h"/>
                                          </p:val>
                                        </p:tav>
                                      </p:tavLst>
                                    </p:anim>
                                    <p:animEffect transition="in" filter="fade">
                                      <p:cBhvr>
                                        <p:cTn id="31" dur="1000"/>
                                        <p:tgtEl>
                                          <p:spTgt spid="246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6"/>
          <p:cNvSpPr>
            <a:spLocks noGrp="1"/>
          </p:cNvSpPr>
          <p:nvPr>
            <p:ph type="sldNum" sz="quarter" idx="12"/>
          </p:nvPr>
        </p:nvSpPr>
        <p:spPr/>
        <p:txBody>
          <a:bodyPr/>
          <a:lstStyle/>
          <a:p>
            <a:fld id="{CC62C222-4A16-5645-942A-5F882C0E003C}" type="slidenum">
              <a:rPr lang="en-US" altLang="zh-CN"/>
              <a:pPr/>
              <a:t>9</a:t>
            </a:fld>
            <a:endParaRPr lang="en-US" altLang="zh-CN"/>
          </a:p>
        </p:txBody>
      </p:sp>
      <p:sp>
        <p:nvSpPr>
          <p:cNvPr id="294914" name="Rectangle 2"/>
          <p:cNvSpPr>
            <a:spLocks noGrp="1" noChangeArrowheads="1"/>
          </p:cNvSpPr>
          <p:nvPr>
            <p:ph type="body" sz="half" idx="1"/>
          </p:nvPr>
        </p:nvSpPr>
        <p:spPr>
          <a:xfrm>
            <a:off x="323850" y="549275"/>
            <a:ext cx="8218488" cy="2087563"/>
          </a:xfrm>
        </p:spPr>
        <p:txBody>
          <a:bodyPr/>
          <a:lstStyle/>
          <a:p>
            <a:pPr algn="just">
              <a:buFontTx/>
              <a:buNone/>
            </a:pP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solidFill>
                  <a:srgbClr val="0000FF"/>
                </a:solidFill>
                <a:effectLst>
                  <a:outerShdw blurRad="38100" dist="38100" dir="2700000" algn="tl">
                    <a:srgbClr val="DDDDDD"/>
                  </a:outerShdw>
                </a:effectLst>
                <a:latin typeface="Times New Roman" charset="0"/>
              </a:rPr>
              <a:t>可无限重复砝码称重问题</a:t>
            </a:r>
            <a:r>
              <a:rPr lang="en-US" altLang="zh-CN" sz="3600" b="1">
                <a:solidFill>
                  <a:srgbClr val="0000FF"/>
                </a:solidFill>
                <a:effectLst>
                  <a:outerShdw blurRad="38100" dist="38100" dir="2700000" algn="tl">
                    <a:srgbClr val="DDDDDD"/>
                  </a:outerShdw>
                </a:effectLst>
                <a:latin typeface="Times New Roman" charset="0"/>
              </a:rPr>
              <a:t>:</a:t>
            </a:r>
          </a:p>
          <a:p>
            <a:pPr algn="just">
              <a:buFontTx/>
              <a:buNone/>
            </a:pP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求用</a:t>
            </a:r>
            <a:r>
              <a:rPr lang="en-US" altLang="zh-CN" sz="3600" b="1">
                <a:solidFill>
                  <a:srgbClr val="0000FF"/>
                </a:solidFill>
                <a:effectLst>
                  <a:outerShdw blurRad="38100" dist="38100" dir="2700000" algn="tl">
                    <a:srgbClr val="DDDDDD"/>
                  </a:outerShdw>
                </a:effectLst>
                <a:latin typeface="Times New Roman" charset="0"/>
              </a:rPr>
              <a:t>1</a:t>
            </a:r>
            <a:r>
              <a:rPr lang="zh-CN" altLang="en-US" sz="3600" b="1">
                <a:effectLst>
                  <a:outerShdw blurRad="38100" dist="38100" dir="2700000" algn="tl">
                    <a:srgbClr val="DDDDDD"/>
                  </a:outerShdw>
                </a:effectLst>
                <a:latin typeface="Times New Roman" charset="0"/>
              </a:rPr>
              <a:t>角</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2</a:t>
            </a:r>
            <a:r>
              <a:rPr lang="zh-CN" altLang="en-US" sz="3600" b="1">
                <a:effectLst>
                  <a:outerShdw blurRad="38100" dist="38100" dir="2700000" algn="tl">
                    <a:srgbClr val="DDDDDD"/>
                  </a:outerShdw>
                </a:effectLst>
                <a:latin typeface="Times New Roman" charset="0"/>
              </a:rPr>
              <a:t>角</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角的邮票可帖出的不同数值的方案数</a:t>
            </a:r>
            <a:r>
              <a:rPr lang="en-US" altLang="zh-CN" sz="3600" b="1">
                <a:effectLst>
                  <a:outerShdw blurRad="38100" dist="38100" dir="2700000" algn="tl">
                    <a:srgbClr val="DDDDDD"/>
                  </a:outerShdw>
                </a:effectLst>
                <a:latin typeface="Times New Roman" charset="0"/>
              </a:rPr>
              <a:t>. </a:t>
            </a:r>
          </a:p>
        </p:txBody>
      </p:sp>
      <p:graphicFrame>
        <p:nvGraphicFramePr>
          <p:cNvPr id="294915" name="Object 3"/>
          <p:cNvGraphicFramePr>
            <a:graphicFrameLocks noGrp="1" noChangeAspect="1"/>
          </p:cNvGraphicFramePr>
          <p:nvPr>
            <p:ph sz="half" idx="2"/>
          </p:nvPr>
        </p:nvGraphicFramePr>
        <p:xfrm>
          <a:off x="755650" y="2708275"/>
          <a:ext cx="7848600" cy="2074863"/>
        </p:xfrm>
        <a:graphic>
          <a:graphicData uri="http://schemas.openxmlformats.org/presentationml/2006/ole">
            <mc:AlternateContent xmlns:mc="http://schemas.openxmlformats.org/markup-compatibility/2006">
              <mc:Choice xmlns:v="urn:schemas-microsoft-com:vml" Requires="v">
                <p:oleObj spid="_x0000_s327730" name="公式" r:id="rId3" imgW="2641320" imgH="698400" progId="Equation.3">
                  <p:embed/>
                </p:oleObj>
              </mc:Choice>
              <mc:Fallback>
                <p:oleObj name="公式" r:id="rId3" imgW="2641320" imgH="698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08275"/>
                        <a:ext cx="7848600" cy="207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94916" name="Rectangle 4"/>
          <p:cNvSpPr>
            <a:spLocks noChangeArrowheads="1"/>
          </p:cNvSpPr>
          <p:nvPr/>
        </p:nvSpPr>
        <p:spPr bwMode="auto">
          <a:xfrm>
            <a:off x="755650" y="5300663"/>
            <a:ext cx="7921625"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spcBef>
                <a:spcPct val="20000"/>
              </a:spcBef>
              <a:buClr>
                <a:srgbClr val="FF0000"/>
              </a:buClr>
              <a:buFont typeface="Wingdings" charset="0"/>
              <a:buNone/>
            </a:pPr>
            <a:r>
              <a:rPr lang="zh-CN" altLang="en-US">
                <a:effectLst>
                  <a:outerShdw blurRad="38100" dist="38100" dir="2700000" algn="tl">
                    <a:srgbClr val="DDDDDD"/>
                  </a:outerShdw>
                </a:effectLst>
              </a:rPr>
              <a:t>解释结果</a:t>
            </a:r>
            <a:r>
              <a:rPr lang="en-US" altLang="zh-CN">
                <a:effectLst>
                  <a:outerShdw blurRad="38100" dist="38100" dir="2700000" algn="tl">
                    <a:srgbClr val="DDDDDD"/>
                  </a:outerShdw>
                </a:effectLst>
              </a:rPr>
              <a:t>, </a:t>
            </a:r>
            <a:r>
              <a:rPr lang="zh-CN" altLang="en-US">
                <a:effectLst>
                  <a:outerShdw blurRad="38100" dist="38100" dir="2700000" algn="tl">
                    <a:srgbClr val="DDDDDD"/>
                  </a:outerShdw>
                </a:effectLst>
              </a:rPr>
              <a:t>说明问题对应何种整数分拆</a:t>
            </a:r>
            <a:r>
              <a:rPr lang="en-US" altLang="zh-CN">
                <a:effectLst>
                  <a:outerShdw blurRad="38100" dist="38100" dir="2700000" algn="tl">
                    <a:srgbClr val="DDDDDD"/>
                  </a:outerShdw>
                </a:effectLst>
              </a:rPr>
              <a:t>.</a:t>
            </a:r>
          </a:p>
        </p:txBody>
      </p:sp>
    </p:spTree>
    <p:extLst>
      <p:ext uri="{BB962C8B-B14F-4D97-AF65-F5344CB8AC3E}">
        <p14:creationId xmlns:p14="http://schemas.microsoft.com/office/powerpoint/2010/main" val="2413253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4914">
                                            <p:txEl>
                                              <p:pRg st="0" end="0"/>
                                            </p:txEl>
                                          </p:spTgt>
                                        </p:tgtEl>
                                        <p:attrNameLst>
                                          <p:attrName>style.visibility</p:attrName>
                                        </p:attrNameLst>
                                      </p:cBhvr>
                                      <p:to>
                                        <p:strVal val="visible"/>
                                      </p:to>
                                    </p:set>
                                    <p:animEffect transition="in" filter="strips(downRight)">
                                      <p:cBhvr>
                                        <p:cTn id="7" dur="500"/>
                                        <p:tgtEl>
                                          <p:spTgt spid="294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4">
                                            <p:txEl>
                                              <p:pRg st="1" end="1"/>
                                            </p:txEl>
                                          </p:spTgt>
                                        </p:tgtEl>
                                        <p:attrNameLst>
                                          <p:attrName>style.visibility</p:attrName>
                                        </p:attrNameLst>
                                      </p:cBhvr>
                                      <p:to>
                                        <p:strVal val="visible"/>
                                      </p:to>
                                    </p:set>
                                    <p:animEffect transition="in" filter="strips(downRight)">
                                      <p:cBhvr>
                                        <p:cTn id="12" dur="500"/>
                                        <p:tgtEl>
                                          <p:spTgt spid="294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 calcmode="lin" valueType="num">
                                      <p:cBhvr>
                                        <p:cTn id="17" dur="1000" fill="hold"/>
                                        <p:tgtEl>
                                          <p:spTgt spid="294915"/>
                                        </p:tgtEl>
                                        <p:attrNameLst>
                                          <p:attrName>ppt_w</p:attrName>
                                        </p:attrNameLst>
                                      </p:cBhvr>
                                      <p:tavLst>
                                        <p:tav tm="0">
                                          <p:val>
                                            <p:strVal val="#ppt_w*0.70"/>
                                          </p:val>
                                        </p:tav>
                                        <p:tav tm="100000">
                                          <p:val>
                                            <p:strVal val="#ppt_w"/>
                                          </p:val>
                                        </p:tav>
                                      </p:tavLst>
                                    </p:anim>
                                    <p:anim calcmode="lin" valueType="num">
                                      <p:cBhvr>
                                        <p:cTn id="18" dur="1000" fill="hold"/>
                                        <p:tgtEl>
                                          <p:spTgt spid="294915"/>
                                        </p:tgtEl>
                                        <p:attrNameLst>
                                          <p:attrName>ppt_h</p:attrName>
                                        </p:attrNameLst>
                                      </p:cBhvr>
                                      <p:tavLst>
                                        <p:tav tm="0">
                                          <p:val>
                                            <p:strVal val="#ppt_h"/>
                                          </p:val>
                                        </p:tav>
                                        <p:tav tm="100000">
                                          <p:val>
                                            <p:strVal val="#ppt_h"/>
                                          </p:val>
                                        </p:tav>
                                      </p:tavLst>
                                    </p:anim>
                                    <p:animEffect transition="in" filter="fade">
                                      <p:cBhvr>
                                        <p:cTn id="19" dur="1000"/>
                                        <p:tgtEl>
                                          <p:spTgt spid="2949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94916"/>
                                        </p:tgtEl>
                                        <p:attrNameLst>
                                          <p:attrName>style.visibility</p:attrName>
                                        </p:attrNameLst>
                                      </p:cBhvr>
                                      <p:to>
                                        <p:strVal val="visible"/>
                                      </p:to>
                                    </p:set>
                                    <p:anim calcmode="lin" valueType="num">
                                      <p:cBhvr>
                                        <p:cTn id="24" dur="1000" fill="hold"/>
                                        <p:tgtEl>
                                          <p:spTgt spid="294916"/>
                                        </p:tgtEl>
                                        <p:attrNameLst>
                                          <p:attrName>ppt_w</p:attrName>
                                        </p:attrNameLst>
                                      </p:cBhvr>
                                      <p:tavLst>
                                        <p:tav tm="0">
                                          <p:val>
                                            <p:strVal val="#ppt_w*0.70"/>
                                          </p:val>
                                        </p:tav>
                                        <p:tav tm="100000">
                                          <p:val>
                                            <p:strVal val="#ppt_w"/>
                                          </p:val>
                                        </p:tav>
                                      </p:tavLst>
                                    </p:anim>
                                    <p:anim calcmode="lin" valueType="num">
                                      <p:cBhvr>
                                        <p:cTn id="25" dur="1000" fill="hold"/>
                                        <p:tgtEl>
                                          <p:spTgt spid="294916"/>
                                        </p:tgtEl>
                                        <p:attrNameLst>
                                          <p:attrName>ppt_h</p:attrName>
                                        </p:attrNameLst>
                                      </p:cBhvr>
                                      <p:tavLst>
                                        <p:tav tm="0">
                                          <p:val>
                                            <p:strVal val="#ppt_h"/>
                                          </p:val>
                                        </p:tav>
                                        <p:tav tm="100000">
                                          <p:val>
                                            <p:strVal val="#ppt_h"/>
                                          </p:val>
                                        </p:tav>
                                      </p:tavLst>
                                    </p:anim>
                                    <p:animEffect transition="in" filter="fade">
                                      <p:cBhvr>
                                        <p:cTn id="26" dur="10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p:bldP spid="294916"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6934</TotalTime>
  <Words>1878</Words>
  <Application>Microsoft Macintosh PowerPoint</Application>
  <PresentationFormat>全屏显示(4:3)</PresentationFormat>
  <Paragraphs>220</Paragraphs>
  <Slides>39</Slides>
  <Notes>0</Notes>
  <HiddenSlides>0</HiddenSlides>
  <MMClips>0</MMClips>
  <ScaleCrop>false</ScaleCrop>
  <HeadingPairs>
    <vt:vector size="6" baseType="variant">
      <vt:variant>
        <vt:lpstr>主题</vt:lpstr>
      </vt:variant>
      <vt:variant>
        <vt:i4>1</vt:i4>
      </vt:variant>
      <vt:variant>
        <vt:lpstr>嵌入的 OLE 服务器</vt:lpstr>
      </vt:variant>
      <vt:variant>
        <vt:i4>3</vt:i4>
      </vt:variant>
      <vt:variant>
        <vt:lpstr>幻灯片标题</vt:lpstr>
      </vt:variant>
      <vt:variant>
        <vt:i4>39</vt:i4>
      </vt:variant>
    </vt:vector>
  </HeadingPairs>
  <TitlesOfParts>
    <vt:vector size="43" baseType="lpstr">
      <vt:lpstr>默认设计模板</vt:lpstr>
      <vt:lpstr>Photo Editor 照片</vt:lpstr>
      <vt:lpstr>公式</vt:lpstr>
      <vt:lpstr>Equation</vt:lpstr>
      <vt:lpstr>PowerPoint 演示文稿</vt:lpstr>
      <vt:lpstr>第五讲: 内容提要</vt:lpstr>
      <vt:lpstr>I. 整数拆分与Ferrers图像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 指数型母函数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III. 差分表方法*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昊 李</cp:lastModifiedBy>
  <cp:revision>171</cp:revision>
  <dcterms:created xsi:type="dcterms:W3CDTF">2002-09-10T13:28:36Z</dcterms:created>
  <dcterms:modified xsi:type="dcterms:W3CDTF">2017-11-04T14:29:59Z</dcterms:modified>
</cp:coreProperties>
</file>