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vml" ContentType="application/vnd.openxmlformats-officedocument.vmlDrawing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embeddings/oleObject1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14"/>
  </p:notesMasterIdLst>
  <p:handoutMasterIdLst>
    <p:handoutMasterId r:id="rId15"/>
  </p:handoutMasterIdLst>
  <p:sldIdLst>
    <p:sldId id="466" r:id="rId2"/>
    <p:sldId id="570" r:id="rId3"/>
    <p:sldId id="571" r:id="rId4"/>
    <p:sldId id="572" r:id="rId5"/>
    <p:sldId id="573" r:id="rId6"/>
    <p:sldId id="574" r:id="rId7"/>
    <p:sldId id="575" r:id="rId8"/>
    <p:sldId id="576" r:id="rId9"/>
    <p:sldId id="577" r:id="rId10"/>
    <p:sldId id="580" r:id="rId11"/>
    <p:sldId id="578" r:id="rId12"/>
    <p:sldId id="579" r:id="rId13"/>
  </p:sldIdLst>
  <p:sldSz cx="9144000" cy="6858000" type="screen4x3"/>
  <p:notesSz cx="6797675" cy="9928225"/>
  <p:custShowLst>
    <p:custShow name="分圆术" id="0">
      <p:sldLst/>
    </p:custShow>
  </p:custShow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00"/>
    <a:srgbClr val="800000"/>
    <a:srgbClr val="FF9999"/>
    <a:srgbClr val="FFCC00"/>
    <a:srgbClr val="00FFFF"/>
    <a:srgbClr val="990099"/>
    <a:srgbClr val="FF0000"/>
    <a:srgbClr val="FFFFCC"/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57" autoAdjust="0"/>
    <p:restoredTop sz="86392" autoAdjust="0"/>
  </p:normalViewPr>
  <p:slideViewPr>
    <p:cSldViewPr>
      <p:cViewPr>
        <p:scale>
          <a:sx n="95" d="100"/>
          <a:sy n="95" d="100"/>
        </p:scale>
        <p:origin x="-840" y="56"/>
      </p:cViewPr>
      <p:guideLst>
        <p:guide orient="horz" pos="432"/>
        <p:guide pos="43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14F09-C90C-B449-A17A-34177EE35A53}" type="datetimeFigureOut">
              <a:rPr kumimoji="1" lang="zh-CN" altLang="en-US" smtClean="0"/>
              <a:t>18/11/2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25FD8-389B-DF4F-A161-1EE90307E75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8528089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016" y="0"/>
            <a:ext cx="2945659" cy="496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389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89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357" y="4715907"/>
            <a:ext cx="4984962" cy="44677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89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814"/>
            <a:ext cx="2945659" cy="496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389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016" y="9431814"/>
            <a:ext cx="2945659" cy="496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DB4A14F-A52E-466F-AE34-22AF19E727B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9231784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灯片编号占位符 1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B8A46502-B861-4FF5-A2D6-2517E116A83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7032942"/>
      </p:ext>
    </p:extLst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1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B8A46502-B861-4FF5-A2D6-2517E116A83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7404267"/>
      </p:ext>
    </p:extLst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4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B8A46502-B861-4FF5-A2D6-2517E116A83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5" name="Text Box 10"/>
          <p:cNvSpPr txBox="1">
            <a:spLocks noChangeArrowheads="1"/>
          </p:cNvSpPr>
          <p:nvPr userDrawn="1"/>
        </p:nvSpPr>
        <p:spPr bwMode="auto">
          <a:xfrm>
            <a:off x="7667625" y="469900"/>
            <a:ext cx="12969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008A"/>
                </a:solidFill>
                <a:latin typeface="Tahoma" charset="0"/>
                <a:ea typeface="楷体" charset="0"/>
                <a:cs typeface="楷体" charset="0"/>
              </a:defRPr>
            </a:lvl1pPr>
            <a:lvl2pPr marL="742950" indent="-285750" eaLnBrk="0" hangingPunct="0">
              <a:defRPr sz="2800" b="1">
                <a:solidFill>
                  <a:srgbClr val="00008A"/>
                </a:solidFill>
                <a:latin typeface="Tahoma" charset="0"/>
                <a:ea typeface="楷体" charset="0"/>
                <a:cs typeface="楷体" charset="0"/>
              </a:defRPr>
            </a:lvl2pPr>
            <a:lvl3pPr marL="1143000" indent="-228600" eaLnBrk="0" hangingPunct="0">
              <a:defRPr sz="2800" b="1">
                <a:solidFill>
                  <a:srgbClr val="00008A"/>
                </a:solidFill>
                <a:latin typeface="Tahoma" charset="0"/>
                <a:ea typeface="楷体" charset="0"/>
                <a:cs typeface="楷体" charset="0"/>
              </a:defRPr>
            </a:lvl3pPr>
            <a:lvl4pPr marL="1600200" indent="-228600" eaLnBrk="0" hangingPunct="0">
              <a:defRPr sz="2800" b="1">
                <a:solidFill>
                  <a:srgbClr val="00008A"/>
                </a:solidFill>
                <a:latin typeface="Tahoma" charset="0"/>
                <a:ea typeface="楷体" charset="0"/>
                <a:cs typeface="楷体" charset="0"/>
              </a:defRPr>
            </a:lvl4pPr>
            <a:lvl5pPr marL="2057400" indent="-228600" eaLnBrk="0" hangingPunct="0">
              <a:defRPr sz="2800" b="1">
                <a:solidFill>
                  <a:srgbClr val="00008A"/>
                </a:solidFill>
                <a:latin typeface="Tahoma" charset="0"/>
                <a:ea typeface="楷体" charset="0"/>
                <a:cs typeface="楷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8A"/>
                </a:solidFill>
                <a:latin typeface="Tahoma" charset="0"/>
                <a:ea typeface="楷体" charset="0"/>
                <a:cs typeface="楷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8A"/>
                </a:solidFill>
                <a:latin typeface="Tahoma" charset="0"/>
                <a:ea typeface="楷体" charset="0"/>
                <a:cs typeface="楷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8A"/>
                </a:solidFill>
                <a:latin typeface="Tahoma" charset="0"/>
                <a:ea typeface="楷体" charset="0"/>
                <a:cs typeface="楷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8A"/>
                </a:solidFill>
                <a:latin typeface="Tahoma" charset="0"/>
                <a:ea typeface="楷体" charset="0"/>
                <a:cs typeface="楷体" charset="0"/>
              </a:defRPr>
            </a:lvl9pPr>
          </a:lstStyle>
          <a:p>
            <a:pPr eaLnBrk="1" hangingPunct="1"/>
            <a:r>
              <a:rPr kumimoji="1" lang="en-US" altLang="zh-CN" sz="1800" dirty="0">
                <a:solidFill>
                  <a:srgbClr val="003300"/>
                </a:solidFill>
                <a:latin typeface="Times New Roman" charset="0"/>
                <a:ea typeface="华文细黑" charset="0"/>
                <a:cs typeface="华文细黑" charset="0"/>
              </a:rPr>
              <a:t>Page </a:t>
            </a:r>
            <a:fld id="{BCDFCDE0-F2E7-9B40-9612-8A29C74FC977}" type="slidenum">
              <a:rPr kumimoji="1" lang="en-US" altLang="zh-CN" sz="1800">
                <a:solidFill>
                  <a:srgbClr val="003300"/>
                </a:solidFill>
                <a:latin typeface="Times New Roman" charset="0"/>
                <a:ea typeface="华文细黑" charset="0"/>
                <a:cs typeface="华文细黑" charset="0"/>
              </a:rPr>
              <a:pPr eaLnBrk="1" hangingPunct="1"/>
              <a:t>‹#›</a:t>
            </a:fld>
            <a:endParaRPr kumimoji="1" lang="en-US" altLang="zh-CN" sz="1800" dirty="0">
              <a:solidFill>
                <a:srgbClr val="003300"/>
              </a:solidFill>
              <a:latin typeface="Times New Roman" charset="0"/>
              <a:ea typeface="华文细黑" charset="0"/>
              <a:cs typeface="华文细黑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9" r:id="rId2"/>
  </p:sldLayoutIdLst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oleObject" Target="../embeddings/oleObject1.bin"/><Relationship Id="rId5" Type="http://schemas.openxmlformats.org/officeDocument/2006/relationships/image" Target="../media/image2.png"/><Relationship Id="rId6" Type="http://schemas.openxmlformats.org/officeDocument/2006/relationships/image" Target="../media/image4.gif"/><Relationship Id="rId7" Type="http://schemas.openxmlformats.org/officeDocument/2006/relationships/image" Target="../media/image5.jpe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050" name="Picture 2" descr="j014432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-26988"/>
            <a:ext cx="1981200" cy="2378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0051" name="Text Box 3"/>
          <p:cNvSpPr txBox="1">
            <a:spLocks noChangeArrowheads="1"/>
          </p:cNvSpPr>
          <p:nvPr/>
        </p:nvSpPr>
        <p:spPr bwMode="auto">
          <a:xfrm>
            <a:off x="2124075" y="795338"/>
            <a:ext cx="6908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4400" dirty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 </a:t>
            </a:r>
            <a:r>
              <a:rPr kumimoji="1" lang="en-US" altLang="zh-CN" sz="4400" dirty="0" smtClean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《</a:t>
            </a:r>
            <a:r>
              <a:rPr kumimoji="1" lang="zh-CN" altLang="en-US" sz="4400" dirty="0" smtClean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离散数学</a:t>
            </a:r>
            <a:r>
              <a:rPr kumimoji="1" lang="en-US" altLang="zh-CN" sz="4400" dirty="0" smtClean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》 </a:t>
            </a:r>
            <a:endParaRPr kumimoji="1" lang="en-US" altLang="zh-CN" sz="4400" dirty="0">
              <a:solidFill>
                <a:srgbClr val="FF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30052" name="Text Box 4"/>
          <p:cNvSpPr txBox="1">
            <a:spLocks noChangeArrowheads="1"/>
          </p:cNvSpPr>
          <p:nvPr/>
        </p:nvSpPr>
        <p:spPr bwMode="auto">
          <a:xfrm>
            <a:off x="2233613" y="1708150"/>
            <a:ext cx="687546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3600" b="1" dirty="0" smtClean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行楷" pitchFamily="2" charset="-122"/>
              </a:rPr>
              <a:t>考前加油</a:t>
            </a:r>
            <a:endParaRPr kumimoji="1" lang="zh-CN" altLang="en-US" sz="3600" b="1" dirty="0">
              <a:solidFill>
                <a:srgbClr val="0033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华文行楷" pitchFamily="2" charset="-122"/>
            </a:endParaRPr>
          </a:p>
        </p:txBody>
      </p:sp>
      <p:sp>
        <p:nvSpPr>
          <p:cNvPr id="130053" name="Text Box 5"/>
          <p:cNvSpPr txBox="1">
            <a:spLocks noChangeArrowheads="1"/>
          </p:cNvSpPr>
          <p:nvPr/>
        </p:nvSpPr>
        <p:spPr bwMode="auto">
          <a:xfrm>
            <a:off x="2130425" y="2708275"/>
            <a:ext cx="690562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kumimoji="1" lang="zh-CN" altLang="en-US" sz="4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国考考题讲解</a:t>
            </a:r>
            <a:endParaRPr kumimoji="1" lang="en-US" altLang="zh-CN" sz="48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华文行楷" pitchFamily="2" charset="-122"/>
              <a:ea typeface="华文行楷" pitchFamily="2" charset="-122"/>
            </a:endParaRPr>
          </a:p>
        </p:txBody>
      </p:sp>
      <p:graphicFrame>
        <p:nvGraphicFramePr>
          <p:cNvPr id="130054" name="Object 6"/>
          <p:cNvGraphicFramePr>
            <a:graphicFrameLocks noChangeAspect="1"/>
          </p:cNvGraphicFramePr>
          <p:nvPr/>
        </p:nvGraphicFramePr>
        <p:xfrm>
          <a:off x="179388" y="4365625"/>
          <a:ext cx="1835150" cy="194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1" name="Photo Editor 照片" r:id="rId4" imgW="6714286" imgH="6942857" progId="MSPhotoEd.3">
                  <p:embed/>
                </p:oleObj>
              </mc:Choice>
              <mc:Fallback>
                <p:oleObj name="Photo Editor 照片" r:id="rId4" imgW="6714286" imgH="6942857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4365625"/>
                        <a:ext cx="1835150" cy="194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107763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0055" name="Line 7"/>
          <p:cNvSpPr>
            <a:spLocks noChangeShapeType="1"/>
          </p:cNvSpPr>
          <p:nvPr/>
        </p:nvSpPr>
        <p:spPr bwMode="auto">
          <a:xfrm>
            <a:off x="2051050" y="0"/>
            <a:ext cx="0" cy="6858000"/>
          </a:xfrm>
          <a:prstGeom prst="line">
            <a:avLst/>
          </a:prstGeom>
          <a:noFill/>
          <a:ln w="101600">
            <a:solidFill>
              <a:srgbClr val="6600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0056" name="Line 8"/>
          <p:cNvSpPr>
            <a:spLocks noChangeShapeType="1"/>
          </p:cNvSpPr>
          <p:nvPr/>
        </p:nvSpPr>
        <p:spPr bwMode="auto">
          <a:xfrm>
            <a:off x="34925" y="0"/>
            <a:ext cx="0" cy="6858000"/>
          </a:xfrm>
          <a:prstGeom prst="line">
            <a:avLst/>
          </a:prstGeom>
          <a:noFill/>
          <a:ln w="101600">
            <a:solidFill>
              <a:srgbClr val="6600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30057" name="Picture 9" descr="j014432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0" y="4479925"/>
            <a:ext cx="1981200" cy="2378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0058" name="Picture 10" descr="j014432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0" y="2130425"/>
            <a:ext cx="1981200" cy="2378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0060" name="Line 12"/>
          <p:cNvSpPr>
            <a:spLocks noChangeShapeType="1"/>
          </p:cNvSpPr>
          <p:nvPr/>
        </p:nvSpPr>
        <p:spPr bwMode="auto">
          <a:xfrm>
            <a:off x="0" y="2420938"/>
            <a:ext cx="9144000" cy="0"/>
          </a:xfrm>
          <a:prstGeom prst="line">
            <a:avLst/>
          </a:prstGeom>
          <a:noFill/>
          <a:ln w="76200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30065" name="Picture 17" descr="j0234687"/>
          <p:cNvPicPr>
            <a:picLocks noChangeAspect="1" noChangeArrowheads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4" y="2420938"/>
            <a:ext cx="2016125" cy="1255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0066" name="Text Box 18"/>
          <p:cNvSpPr txBox="1">
            <a:spLocks noChangeArrowheads="1"/>
          </p:cNvSpPr>
          <p:nvPr/>
        </p:nvSpPr>
        <p:spPr bwMode="auto">
          <a:xfrm>
            <a:off x="4700787" y="4211638"/>
            <a:ext cx="2103461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李昊</a:t>
            </a:r>
            <a:endParaRPr lang="en-US" altLang="zh-CN" sz="3200" b="1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ctr"/>
            <a:r>
              <a:rPr lang="zh-CN" altLang="en-US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信息楼</a:t>
            </a:r>
            <a:r>
              <a:rPr lang="en-US" altLang="zh-CN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312</a:t>
            </a:r>
            <a:endParaRPr lang="en-US" altLang="zh-CN" sz="320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130069" name="Picture 21" descr="D:\lihao's lair\RUC\人大校徽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1" y="419492"/>
            <a:ext cx="1981870" cy="202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9749427"/>
      </p:ext>
    </p:extLst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屏幕快照 2018-11-02 上午9.11.3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556792"/>
            <a:ext cx="8661400" cy="4191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131840" y="3284984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rgbClr val="FF0000"/>
                </a:solidFill>
              </a:rPr>
              <a:t>组合：母函数</a:t>
            </a:r>
            <a:endParaRPr lang="en-US" sz="3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8230314"/>
      </p:ext>
    </p:extLst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屏幕快照 2018-11-02 下午7.48.1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628800"/>
            <a:ext cx="7899400" cy="6731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131840" y="3645024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rgbClr val="0000FF"/>
                </a:solidFill>
              </a:rPr>
              <a:t>二元关系</a:t>
            </a:r>
            <a:endParaRPr lang="en-US" sz="36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209441"/>
      </p:ext>
    </p:extLst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屏幕快照 2018-11-02 下午7.48.2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556792"/>
            <a:ext cx="7505700" cy="990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491880" y="3645024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rgbClr val="FF0000"/>
                </a:solidFill>
              </a:rPr>
              <a:t>组合：图论</a:t>
            </a:r>
            <a:endParaRPr lang="en-US" sz="3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8230314"/>
      </p:ext>
    </p:extLst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915816" y="764704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3600" b="1" dirty="0" smtClean="0"/>
              <a:t>2</a:t>
            </a:r>
            <a:r>
              <a:rPr lang="en-US" altLang="zh-CN" sz="3600" b="1" dirty="0" smtClean="0"/>
              <a:t>018</a:t>
            </a:r>
            <a:r>
              <a:rPr lang="zh-CN" altLang="en-US" sz="3600" b="1" dirty="0" smtClean="0"/>
              <a:t>年国考题</a:t>
            </a:r>
            <a:endParaRPr lang="en-US" altLang="zh-CN" sz="3600" b="1" dirty="0" smtClean="0"/>
          </a:p>
        </p:txBody>
      </p:sp>
      <p:pic>
        <p:nvPicPr>
          <p:cNvPr id="7" name="Picture 6" descr="屏幕快照 2018-11-02 上午8.59.4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60848"/>
            <a:ext cx="9144000" cy="118644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275856" y="4005064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rgbClr val="0000FF"/>
                </a:solidFill>
              </a:rPr>
              <a:t>谓词逻辑</a:t>
            </a:r>
            <a:endParaRPr lang="en-US" sz="36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5933488"/>
      </p:ext>
    </p:extLst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屏幕快照 2018-11-02 上午9.00.2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56792"/>
            <a:ext cx="9144000" cy="84626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275856" y="3284984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rgbClr val="0000FF"/>
                </a:solidFill>
              </a:rPr>
              <a:t>集合论</a:t>
            </a:r>
            <a:endParaRPr lang="en-US" sz="36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7891478"/>
      </p:ext>
    </p:extLst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屏幕快照 2018-11-02 上午9.00.5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28800"/>
            <a:ext cx="9144000" cy="85212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75856" y="3356992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rgbClr val="0000FF"/>
                </a:solidFill>
              </a:rPr>
              <a:t>集合的势</a:t>
            </a:r>
            <a:endParaRPr lang="en-US" sz="36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397623"/>
      </p:ext>
    </p:extLst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屏幕快照 2018-11-02 上午9.01.2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44824"/>
            <a:ext cx="9144000" cy="38652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203848" y="3140968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rgbClr val="FF0000"/>
                </a:solidFill>
              </a:rPr>
              <a:t>组合：组合公式</a:t>
            </a:r>
            <a:endParaRPr lang="en-US" sz="3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397623"/>
      </p:ext>
    </p:extLst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屏幕快照 2018-11-02 上午9.03.0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68" y="1628800"/>
            <a:ext cx="9144000" cy="533956"/>
          </a:xfrm>
          <a:prstGeom prst="rect">
            <a:avLst/>
          </a:prstGeom>
        </p:spPr>
      </p:pic>
      <p:pic>
        <p:nvPicPr>
          <p:cNvPr id="5" name="Picture 4" descr="屏幕快照 2018-11-02 上午9.03.3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7" y="3356992"/>
            <a:ext cx="7213600" cy="406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275856" y="4509120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rgbClr val="FF0000"/>
                </a:solidFill>
              </a:rPr>
              <a:t>组合：图论</a:t>
            </a:r>
            <a:endParaRPr lang="en-US" sz="3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397623"/>
      </p:ext>
    </p:extLst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屏幕快照 2018-11-02 上午9.04.0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00808"/>
            <a:ext cx="9144000" cy="54441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03848" y="3573016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rgbClr val="FF0000"/>
                </a:solidFill>
              </a:rPr>
              <a:t>组合：圆桌排列</a:t>
            </a:r>
            <a:endParaRPr lang="en-US" sz="3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397623"/>
      </p:ext>
    </p:extLst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屏幕快照 2018-11-02 上午9.05.2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56792"/>
            <a:ext cx="9144000" cy="108154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563888" y="3717032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chemeClr val="accent2"/>
                </a:solidFill>
              </a:rPr>
              <a:t>集合论</a:t>
            </a:r>
            <a:endParaRPr lang="en-US" sz="36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397623"/>
      </p:ext>
    </p:extLst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屏幕快照 2018-11-02 上午9.06.1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12776"/>
            <a:ext cx="9144000" cy="87454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75856" y="3429000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rgbClr val="FF0000"/>
                </a:solidFill>
              </a:rPr>
              <a:t>组合：完全错排</a:t>
            </a:r>
            <a:endParaRPr lang="en-US" sz="3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4361361"/>
      </p:ext>
    </p:extLst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模版-微积分">
  <a:themeElements>
    <a:clrScheme name="模版-微积分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模版-微积分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5715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5715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模版-微积分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版-微积分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模版-微积分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版-微积分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版-微积分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版-微积分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版-微积分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模版-微积分</Template>
  <TotalTime>13241</TotalTime>
  <Words>41</Words>
  <Application>Microsoft Macintosh PowerPoint</Application>
  <PresentationFormat>On-screen Show (4:3)</PresentationFormat>
  <Paragraphs>17</Paragraphs>
  <Slides>12</Slides>
  <Notes>0</Notes>
  <HiddenSlides>0</HiddenSlides>
  <MMClips>0</MMClips>
  <ScaleCrop>false</ScaleCrop>
  <HeadingPairs>
    <vt:vector size="8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  <vt:variant>
        <vt:lpstr>Custom Shows</vt:lpstr>
      </vt:variant>
      <vt:variant>
        <vt:i4>1</vt:i4>
      </vt:variant>
    </vt:vector>
  </HeadingPairs>
  <TitlesOfParts>
    <vt:vector size="15" baseType="lpstr">
      <vt:lpstr>模版-微积分</vt:lpstr>
      <vt:lpstr>Photo Editor 照片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分圆术</vt:lpstr>
    </vt:vector>
  </TitlesOfParts>
  <Company>ruc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第一节  函  数</dc:title>
  <dc:creator>lihao@ruc</dc:creator>
  <cp:lastModifiedBy>Xin Gao</cp:lastModifiedBy>
  <cp:revision>1054</cp:revision>
  <cp:lastPrinted>2017-06-03T11:49:04Z</cp:lastPrinted>
  <dcterms:created xsi:type="dcterms:W3CDTF">1999-09-06T23:59:14Z</dcterms:created>
  <dcterms:modified xsi:type="dcterms:W3CDTF">2018-11-02T13:21:27Z</dcterms:modified>
</cp:coreProperties>
</file>