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466" r:id="rId2"/>
    <p:sldId id="570" r:id="rId3"/>
    <p:sldId id="571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70" d="100"/>
          <a:sy n="70" d="100"/>
        </p:scale>
        <p:origin x="-24" y="-72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2019/11/7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考前加油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国考考题讲解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03848" y="3825914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/>
                </a:solidFill>
              </a:rPr>
              <a:t>二元关系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四、</a:t>
            </a:r>
            <a:r>
              <a:rPr lang="zh-CN" altLang="en-US" sz="2000" b="1" dirty="0"/>
              <a:t>解</a:t>
            </a:r>
            <a:r>
              <a:rPr lang="zh-CN" altLang="en-US" sz="2000" b="1" dirty="0" smtClean="0"/>
              <a:t>答题。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、写出集合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上的一种关系，它既是等价关系，又是偏序关系，并解释这种关系的特点。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822748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11760" y="4149080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递推关系，母函数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、求递推关系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中</a:t>
            </a:r>
            <a:r>
              <a:rPr lang="en-US" altLang="zh-CN" sz="2000" b="1" dirty="0" err="1" smtClean="0"/>
              <a:t>h</a:t>
            </a:r>
            <a:r>
              <a:rPr lang="en-US" altLang="zh-CN" sz="2000" b="1" baseline="-25000" dirty="0" err="1" smtClean="0"/>
              <a:t>n</a:t>
            </a:r>
            <a:r>
              <a:rPr lang="zh-CN" altLang="en-US" sz="2000" b="1" dirty="0" smtClean="0"/>
              <a:t>的表达式。</a:t>
            </a:r>
            <a:endParaRPr lang="en-US" altLang="zh-CN" sz="20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581702"/>
              </p:ext>
            </p:extLst>
          </p:nvPr>
        </p:nvGraphicFramePr>
        <p:xfrm>
          <a:off x="498475" y="2311400"/>
          <a:ext cx="78073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174840" imgH="228600" progId="Equation.DSMT4">
                  <p:embed/>
                </p:oleObj>
              </mc:Choice>
              <mc:Fallback>
                <p:oleObj name="Equation" r:id="rId3" imgW="317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311400"/>
                        <a:ext cx="78073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4127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0500" y="4149079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母函数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、设序列</a:t>
            </a:r>
            <a:r>
              <a:rPr lang="en-US" altLang="zh-CN" sz="2000" b="1" dirty="0" smtClean="0"/>
              <a:t>{</a:t>
            </a:r>
            <a:r>
              <a:rPr lang="en-US" altLang="zh-CN" sz="2000" b="1" dirty="0" err="1" smtClean="0"/>
              <a:t>a</a:t>
            </a:r>
            <a:r>
              <a:rPr lang="en-US" altLang="zh-CN" sz="2000" b="1" baseline="-25000" dirty="0" err="1" smtClean="0"/>
              <a:t>i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的母函数是</a:t>
            </a:r>
            <a:r>
              <a:rPr lang="en-US" altLang="zh-CN" sz="2000" b="1" dirty="0" smtClean="0"/>
              <a:t>A</a:t>
            </a:r>
            <a:r>
              <a:rPr lang="en-US" altLang="zh-CN" sz="2000" b="1" dirty="0" smtClean="0"/>
              <a:t>(x)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序列</a:t>
            </a:r>
            <a:r>
              <a:rPr lang="en-US" altLang="zh-CN" sz="2000" b="1" dirty="0" smtClean="0"/>
              <a:t>{b</a:t>
            </a:r>
            <a:r>
              <a:rPr lang="en-US" altLang="zh-CN" sz="2000" b="1" baseline="-25000" dirty="0" smtClean="0"/>
              <a:t>i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的母函数</a:t>
            </a:r>
            <a:r>
              <a:rPr lang="zh-CN" altLang="en-US" sz="2000" b="1" dirty="0" smtClean="0"/>
              <a:t>是</a:t>
            </a:r>
            <a:r>
              <a:rPr lang="en-US" altLang="zh-CN" sz="2000" b="1" dirty="0" smtClean="0"/>
              <a:t>B(x</a:t>
            </a:r>
            <a:r>
              <a:rPr lang="en-US" altLang="zh-CN" sz="2000" b="1" dirty="0"/>
              <a:t>)</a:t>
            </a:r>
            <a:r>
              <a:rPr lang="zh-CN" altLang="en-US" sz="2000" b="1" dirty="0" smtClean="0"/>
              <a:t>，如果</a:t>
            </a:r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求</a:t>
            </a:r>
            <a:r>
              <a:rPr lang="en-US" altLang="zh-CN" sz="2000" b="1" dirty="0" smtClean="0"/>
              <a:t>f(x)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681640"/>
              </p:ext>
            </p:extLst>
          </p:nvPr>
        </p:nvGraphicFramePr>
        <p:xfrm>
          <a:off x="2190750" y="1919288"/>
          <a:ext cx="45894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1866600" imgH="431640" progId="Equation.DSMT4">
                  <p:embed/>
                </p:oleObj>
              </mc:Choice>
              <mc:Fallback>
                <p:oleObj name="Equation" r:id="rId3" imgW="1866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919288"/>
                        <a:ext cx="45894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0304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83964" y="4149078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排列组合恒等式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、证明</a:t>
            </a:r>
            <a:r>
              <a:rPr lang="zh-CN" altLang="en-US" sz="2000" b="1" dirty="0"/>
              <a:t>：</a:t>
            </a:r>
            <a:endParaRPr lang="en-US" altLang="zh-CN" sz="20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11594"/>
              </p:ext>
            </p:extLst>
          </p:nvPr>
        </p:nvGraphicFramePr>
        <p:xfrm>
          <a:off x="1344143" y="2276872"/>
          <a:ext cx="704794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606480" imgH="457200" progId="Equation.DSMT4">
                  <p:embed/>
                </p:oleObj>
              </mc:Choice>
              <mc:Fallback>
                <p:oleObj name="Equation" r:id="rId3" imgW="3606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143" y="2276872"/>
                        <a:ext cx="704794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6393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764704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 smtClean="0"/>
              <a:t>2</a:t>
            </a:r>
            <a:r>
              <a:rPr lang="en-US" altLang="zh-CN" sz="3600" b="1" dirty="0" smtClean="0"/>
              <a:t>019</a:t>
            </a:r>
            <a:r>
              <a:rPr lang="zh-CN" altLang="en-US" sz="3600" b="1" dirty="0" smtClean="0"/>
              <a:t>年</a:t>
            </a:r>
            <a:r>
              <a:rPr lang="zh-CN" altLang="en-US" sz="3600" b="1" dirty="0" smtClean="0"/>
              <a:t>国考题</a:t>
            </a:r>
            <a:endParaRPr lang="en-US" altLang="zh-CN" sz="3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75856" y="508518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谓词逻辑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148" y="1700808"/>
            <a:ext cx="7781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一、用逻辑符号表达下列语句（论域为一切事物）</a:t>
            </a:r>
            <a:endParaRPr lang="en-US" altLang="zh-CN" sz="2000" b="1" dirty="0" smtClean="0"/>
          </a:p>
          <a:p>
            <a:r>
              <a:rPr lang="en-US" sz="2000" b="1" dirty="0" smtClean="0"/>
              <a:t>1</a:t>
            </a:r>
            <a:r>
              <a:rPr lang="zh-CN" altLang="en-US" sz="2000" b="1" dirty="0" smtClean="0"/>
              <a:t>、过平面上两点，有且仅有一条直线。</a:t>
            </a:r>
            <a:endParaRPr lang="en-US" altLang="zh-CN" sz="2000" b="1" dirty="0" smtClean="0"/>
          </a:p>
          <a:p>
            <a:r>
              <a:rPr lang="en-US" sz="2000" b="1" dirty="0" smtClean="0"/>
              <a:t>2</a:t>
            </a:r>
            <a:r>
              <a:rPr lang="zh-CN" altLang="en-US" sz="2000" b="1" dirty="0" smtClean="0"/>
              <a:t>、并不是所有的士兵都想当将军，而且不想当将军的士兵未必不是好士兵。（要求用两种形式，一种全称量词，一种存在量词）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19872" y="4437112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</a:rPr>
              <a:t>二元关系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二、填空题。</a:t>
            </a:r>
            <a:endParaRPr lang="en-US" altLang="zh-CN" sz="2000" b="1" dirty="0" smtClean="0"/>
          </a:p>
          <a:p>
            <a:r>
              <a:rPr lang="en-US" sz="2000" b="1" dirty="0" smtClean="0"/>
              <a:t>1</a:t>
            </a:r>
            <a:r>
              <a:rPr lang="zh-CN" altLang="en-US" sz="2000" b="1" dirty="0" smtClean="0"/>
              <a:t>、集合</a:t>
            </a:r>
            <a:r>
              <a:rPr lang="en-US" altLang="zh-CN" sz="2000" b="1" dirty="0" smtClean="0"/>
              <a:t>A={1,2,3,4,5,6,7}.A</a:t>
            </a:r>
            <a:r>
              <a:rPr lang="zh-CN" altLang="en-US" sz="2000" b="1" dirty="0" smtClean="0"/>
              <a:t>上的一个划分</a:t>
            </a:r>
            <a:r>
              <a:rPr lang="en-US" altLang="zh-CN" sz="3200" b="1" dirty="0" smtClean="0"/>
              <a:t>{</a:t>
            </a:r>
            <a:r>
              <a:rPr lang="en-US" altLang="zh-CN" sz="2000" b="1" dirty="0" smtClean="0"/>
              <a:t>{1,2},{3,4,5},{6,7}</a:t>
            </a:r>
            <a:r>
              <a:rPr lang="en-US" altLang="zh-CN" sz="3200" b="1" dirty="0" smtClean="0"/>
              <a:t>}</a:t>
            </a:r>
            <a:r>
              <a:rPr lang="zh-CN" altLang="en-US" sz="2000" b="1" dirty="0" smtClean="0"/>
              <a:t>。那么这个划分对应的等价关系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包含的有序对个数是</a:t>
            </a:r>
            <a:r>
              <a:rPr lang="en-US" altLang="zh-CN" sz="2000" b="1" u="sng" dirty="0" smtClean="0"/>
              <a:t>             </a:t>
            </a:r>
            <a:r>
              <a:rPr lang="zh-CN" altLang="en-US" sz="2000" b="1" dirty="0" smtClean="0"/>
              <a:t>个。定义偏序关系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为集合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上的整除关系，则偏序关系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中有序对的个数是个</a:t>
            </a:r>
            <a:r>
              <a:rPr lang="zh-CN" altLang="en-US" sz="2000" b="1" u="sng" dirty="0" smtClean="0"/>
              <a:t>               </a:t>
            </a:r>
            <a:r>
              <a:rPr lang="zh-CN" altLang="en-US" sz="2000" b="1" dirty="0" smtClean="0"/>
              <a:t>。集合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上有</a:t>
            </a:r>
            <a:r>
              <a:rPr lang="zh-CN" altLang="en-US" sz="2000" b="1" u="sng" dirty="0" smtClean="0"/>
              <a:t>              </a:t>
            </a:r>
            <a:r>
              <a:rPr lang="zh-CN" altLang="en-US" sz="2000" b="1" dirty="0" smtClean="0"/>
              <a:t>个既对称又反对称的关系。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78914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3002" y="393305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二元关系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、集合</a:t>
            </a:r>
            <a:r>
              <a:rPr lang="en-US" altLang="zh-CN" sz="2000" b="1" dirty="0" smtClean="0"/>
              <a:t>A={</a:t>
            </a:r>
            <a:r>
              <a:rPr lang="en-US" altLang="zh-CN" sz="2000" b="1" dirty="0" err="1" smtClean="0"/>
              <a:t>a,b,c,d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 上的两个</a:t>
            </a:r>
            <a:r>
              <a:rPr lang="zh-CN" altLang="en-US" sz="2000" b="1" dirty="0"/>
              <a:t>二元</a:t>
            </a:r>
            <a:r>
              <a:rPr lang="zh-CN" altLang="en-US" sz="2000" b="1" dirty="0" smtClean="0"/>
              <a:t>关系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1</a:t>
            </a:r>
            <a:r>
              <a:rPr lang="en-US" altLang="zh-CN" sz="2000" b="1" dirty="0" smtClean="0"/>
              <a:t>=</a:t>
            </a:r>
            <a:r>
              <a:rPr lang="en-US" altLang="zh-CN" sz="3200" b="1" dirty="0" smtClean="0"/>
              <a:t>{</a:t>
            </a:r>
            <a:r>
              <a:rPr lang="en-US" altLang="zh-CN" sz="2000" b="1" dirty="0" smtClean="0"/>
              <a:t>{</a:t>
            </a:r>
            <a:r>
              <a:rPr lang="en-US" altLang="zh-CN" sz="2000" b="1" dirty="0" err="1" smtClean="0"/>
              <a:t>a,a</a:t>
            </a:r>
            <a:r>
              <a:rPr lang="en-US" altLang="zh-CN" sz="2000" b="1" dirty="0" smtClean="0"/>
              <a:t>},{</a:t>
            </a:r>
            <a:r>
              <a:rPr lang="en-US" altLang="zh-CN" sz="2000" b="1" dirty="0" err="1" smtClean="0"/>
              <a:t>a,b</a:t>
            </a:r>
            <a:r>
              <a:rPr lang="en-US" altLang="zh-CN" sz="2000" b="1" dirty="0" smtClean="0"/>
              <a:t>},{</a:t>
            </a:r>
            <a:r>
              <a:rPr lang="en-US" altLang="zh-CN" sz="2000" b="1" dirty="0" err="1" smtClean="0"/>
              <a:t>b,c</a:t>
            </a:r>
            <a:r>
              <a:rPr lang="en-US" altLang="zh-CN" sz="2000" b="1" dirty="0" smtClean="0"/>
              <a:t>}</a:t>
            </a:r>
            <a:r>
              <a:rPr lang="en-US" altLang="zh-CN" sz="3200" b="1" dirty="0" smtClean="0"/>
              <a:t>}</a:t>
            </a:r>
            <a:r>
              <a:rPr lang="zh-CN" altLang="en-US" sz="3200" b="1" dirty="0" smtClean="0"/>
              <a:t>，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=</a:t>
            </a:r>
            <a:r>
              <a:rPr lang="en-US" altLang="zh-CN" sz="3200" b="1" dirty="0" smtClean="0"/>
              <a:t>{</a:t>
            </a:r>
            <a:r>
              <a:rPr lang="en-US" altLang="zh-CN" sz="2000" b="1" dirty="0" smtClean="0"/>
              <a:t>{</a:t>
            </a:r>
            <a:r>
              <a:rPr lang="en-US" altLang="zh-CN" sz="2000" b="1" dirty="0" err="1" smtClean="0"/>
              <a:t>a,b</a:t>
            </a:r>
            <a:r>
              <a:rPr lang="en-US" altLang="zh-CN" sz="2000" b="1" dirty="0" smtClean="0"/>
              <a:t>},{</a:t>
            </a:r>
            <a:r>
              <a:rPr lang="en-US" altLang="zh-CN" sz="2000" b="1" dirty="0" err="1" smtClean="0"/>
              <a:t>b,c</a:t>
            </a:r>
            <a:r>
              <a:rPr lang="en-US" altLang="zh-CN" sz="2000" b="1" dirty="0" smtClean="0"/>
              <a:t>},{</a:t>
            </a:r>
            <a:r>
              <a:rPr lang="en-US" altLang="zh-CN" sz="2000" b="1" dirty="0" err="1" smtClean="0"/>
              <a:t>c,d</a:t>
            </a:r>
            <a:r>
              <a:rPr lang="en-US" altLang="zh-CN" sz="2000" b="1" dirty="0" smtClean="0"/>
              <a:t>}</a:t>
            </a:r>
            <a:r>
              <a:rPr lang="en-US" altLang="zh-CN" sz="3200" b="1" dirty="0" smtClean="0"/>
              <a:t>} </a:t>
            </a:r>
            <a:r>
              <a:rPr lang="zh-CN" altLang="en-US" sz="2000" b="1" dirty="0" smtClean="0"/>
              <a:t>。则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2</a:t>
            </a:r>
            <a:r>
              <a:rPr lang="en-US" altLang="zh-CN" sz="1200" dirty="0" smtClean="0"/>
              <a:t>O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2</a:t>
            </a:r>
            <a:r>
              <a:rPr lang="en-US" altLang="zh-CN" sz="2000" dirty="0" smtClean="0"/>
              <a:t> =</a:t>
            </a:r>
            <a:r>
              <a:rPr lang="zh-CN" altLang="en-US" sz="2000" b="1" u="sng" dirty="0" smtClean="0"/>
              <a:t>               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2</a:t>
            </a:r>
            <a:r>
              <a:rPr lang="en-US" altLang="zh-CN" sz="1200" dirty="0" smtClean="0"/>
              <a:t>O</a:t>
            </a:r>
            <a:r>
              <a:rPr lang="en-US" altLang="zh-CN" sz="2000" b="1" dirty="0" smtClean="0"/>
              <a:t>R</a:t>
            </a:r>
            <a:r>
              <a:rPr lang="en-US" altLang="zh-CN" sz="2000" b="1" baseline="-25000" dirty="0" smtClean="0"/>
              <a:t>1</a:t>
            </a:r>
            <a:r>
              <a:rPr lang="zh-CN" altLang="en-US" sz="2000" b="1" u="sng" dirty="0" smtClean="0"/>
              <a:t> </a:t>
            </a:r>
            <a:r>
              <a:rPr lang="en-US" altLang="zh-CN" sz="2000" b="1" dirty="0" smtClean="0"/>
              <a:t>=</a:t>
            </a:r>
            <a:r>
              <a:rPr lang="zh-CN" altLang="en-US" sz="2000" b="1" u="sng" dirty="0" smtClean="0"/>
              <a:t>             </a:t>
            </a:r>
            <a:r>
              <a:rPr lang="zh-CN" altLang="en-US" sz="2000" b="1" dirty="0" smtClean="0"/>
              <a:t>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09070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3002" y="393305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排列组合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、一个商店提供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中不同的港币。假设小王进店时，每种钢笔至少有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支。则小王拿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支钢笔的方式有</a:t>
            </a:r>
            <a:r>
              <a:rPr lang="zh-CN" altLang="en-US" sz="2000" b="1" u="sng" dirty="0" smtClean="0"/>
              <a:t>               </a:t>
            </a:r>
            <a:r>
              <a:rPr lang="zh-CN" altLang="en-US" sz="2000" b="1" dirty="0" smtClean="0"/>
              <a:t>种。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68335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3002" y="3933056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、设</a:t>
            </a:r>
            <a:r>
              <a:rPr lang="en-US" altLang="zh-CN" sz="2000" b="1" dirty="0" err="1" smtClean="0"/>
              <a:t>K</a:t>
            </a:r>
            <a:r>
              <a:rPr lang="en-US" altLang="zh-CN" sz="2000" b="1" baseline="-25000" dirty="0" err="1" smtClean="0"/>
              <a:t>m</a:t>
            </a:r>
            <a:r>
              <a:rPr lang="en-US" altLang="zh-CN" sz="2000" b="1" baseline="-25000" dirty="0" err="1" smtClean="0"/>
              <a:t>,n</a:t>
            </a:r>
            <a:r>
              <a:rPr lang="zh-CN" altLang="en-US" sz="2000" b="1" dirty="0" smtClean="0"/>
              <a:t>是两部分分别有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个顶点的完全二部图。则它的着色数是</a:t>
            </a:r>
            <a:r>
              <a:rPr lang="zh-CN" altLang="en-US" sz="2000" b="1" u="sng" dirty="0" smtClean="0"/>
              <a:t>                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353701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3002" y="4077072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图论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、设树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的顶点集合为</a:t>
            </a:r>
            <a:r>
              <a:rPr lang="en-US" altLang="zh-CN" sz="2000" b="1" dirty="0" smtClean="0"/>
              <a:t>V={v</a:t>
            </a:r>
            <a:r>
              <a:rPr lang="en-US" altLang="zh-CN" sz="2000" b="1" baseline="-25000" dirty="0" smtClean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dirty="0" smtClean="0"/>
              <a:t>v</a:t>
            </a:r>
            <a:r>
              <a:rPr lang="en-US" altLang="zh-CN" sz="2000" b="1" baseline="-25000" dirty="0" smtClean="0"/>
              <a:t>2</a:t>
            </a:r>
            <a:r>
              <a:rPr lang="en-US" altLang="zh-CN" sz="2000" b="1" dirty="0" smtClean="0"/>
              <a:t>,…,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v</a:t>
            </a:r>
            <a:r>
              <a:rPr lang="en-US" altLang="zh-CN" sz="2000" b="1" baseline="-25000" dirty="0" err="1" smtClean="0"/>
              <a:t>n</a:t>
            </a:r>
            <a:r>
              <a:rPr lang="en-US" altLang="zh-CN" sz="2000" b="1" dirty="0" smtClean="0"/>
              <a:t>},</a:t>
            </a:r>
            <a:r>
              <a:rPr lang="zh-CN" altLang="en-US" sz="2000" b="1" dirty="0" smtClean="0"/>
              <a:t>则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的平均度为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其中            为</a:t>
            </a:r>
            <a:r>
              <a:rPr lang="en-US" altLang="zh-CN" sz="2000" b="1" dirty="0" smtClean="0"/>
              <a:t>v</a:t>
            </a:r>
            <a:r>
              <a:rPr lang="en-US" altLang="zh-CN" sz="2000" b="1" baseline="-25000" dirty="0" smtClean="0"/>
              <a:t>i</a:t>
            </a:r>
            <a:r>
              <a:rPr lang="zh-CN" altLang="en-US" sz="2000" b="1" dirty="0" smtClean="0"/>
              <a:t>的度数。试用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表示树</a:t>
            </a:r>
            <a:r>
              <a:rPr lang="en-US" altLang="zh-CN" sz="2000" b="1" dirty="0" smtClean="0"/>
              <a:t>T</a:t>
            </a:r>
            <a:r>
              <a:rPr lang="zh-CN" altLang="en-US" sz="2000" b="1" dirty="0" smtClean="0"/>
              <a:t>的顶点个数，则</a:t>
            </a:r>
            <a:r>
              <a:rPr lang="en-US" altLang="zh-CN" sz="2000" b="1" dirty="0" smtClean="0"/>
              <a:t>n=</a:t>
            </a:r>
            <a:r>
              <a:rPr lang="en-US" altLang="zh-CN" sz="2000" b="1" u="sng" dirty="0" smtClean="0"/>
              <a:t>               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759084"/>
              </p:ext>
            </p:extLst>
          </p:nvPr>
        </p:nvGraphicFramePr>
        <p:xfrm>
          <a:off x="3433002" y="2074176"/>
          <a:ext cx="24368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002" y="2074176"/>
                        <a:ext cx="24368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14211"/>
              </p:ext>
            </p:extLst>
          </p:nvPr>
        </p:nvGraphicFramePr>
        <p:xfrm>
          <a:off x="1259632" y="3212976"/>
          <a:ext cx="649566" cy="48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380880" imgH="253800" progId="Equation.DSMT4">
                  <p:embed/>
                </p:oleObj>
              </mc:Choice>
              <mc:Fallback>
                <p:oleObj name="Equation" r:id="rId5" imgW="38088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649566" cy="48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91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82246" y="414908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6"/>
                </a:solidFill>
              </a:rPr>
              <a:t>谓词逻辑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三、计算题（要求写出详细运算步骤）</a:t>
            </a:r>
            <a:endParaRPr lang="en-US" altLang="zh-CN" sz="2000" b="1" dirty="0"/>
          </a:p>
          <a:p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、设论域为</a:t>
            </a:r>
            <a:r>
              <a:rPr lang="en-US" altLang="zh-CN" sz="2000" b="1" dirty="0" smtClean="0"/>
              <a:t>{</a:t>
            </a:r>
            <a:r>
              <a:rPr lang="en-US" altLang="zh-CN" sz="2000" b="1" dirty="0" err="1" smtClean="0"/>
              <a:t>a,b,c</a:t>
            </a: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，试将下面的式子表示为命题逻辑公式</a:t>
            </a:r>
            <a:endParaRPr lang="en-US" altLang="zh-CN" sz="20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12107"/>
              </p:ext>
            </p:extLst>
          </p:nvPr>
        </p:nvGraphicFramePr>
        <p:xfrm>
          <a:off x="2411760" y="2492896"/>
          <a:ext cx="3873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92896"/>
                        <a:ext cx="38735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0358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11760" y="4149080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6"/>
                </a:solidFill>
              </a:rPr>
              <a:t>主</a:t>
            </a:r>
            <a:r>
              <a:rPr lang="zh-CN" altLang="en-US" sz="3600" b="1" dirty="0" smtClean="0">
                <a:solidFill>
                  <a:schemeClr val="accent6"/>
                </a:solidFill>
              </a:rPr>
              <a:t>合取范式主析取范式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148" y="1700808"/>
            <a:ext cx="7781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、计算下式的主合取范式和主析取范式：</a:t>
            </a:r>
            <a:endParaRPr lang="en-US" altLang="zh-CN" sz="20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06652"/>
              </p:ext>
            </p:extLst>
          </p:nvPr>
        </p:nvGraphicFramePr>
        <p:xfrm>
          <a:off x="2620733" y="2276872"/>
          <a:ext cx="35607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447560" imgH="253800" progId="Equation.DSMT4">
                  <p:embed/>
                </p:oleObj>
              </mc:Choice>
              <mc:Fallback>
                <p:oleObj name="Equation" r:id="rId3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33" y="2276872"/>
                        <a:ext cx="35607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28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13344</TotalTime>
  <Words>446</Words>
  <Application>Microsoft Office PowerPoint</Application>
  <PresentationFormat>全屏显示(4:3)</PresentationFormat>
  <Paragraphs>50</Paragraphs>
  <Slides>13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17" baseType="lpstr">
      <vt:lpstr>模版-微积分</vt:lpstr>
      <vt:lpstr>Photo Editor 照片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微软用户</cp:lastModifiedBy>
  <cp:revision>1065</cp:revision>
  <cp:lastPrinted>2017-06-03T11:49:04Z</cp:lastPrinted>
  <dcterms:created xsi:type="dcterms:W3CDTF">1999-09-06T23:59:14Z</dcterms:created>
  <dcterms:modified xsi:type="dcterms:W3CDTF">2019-11-07T09:01:03Z</dcterms:modified>
</cp:coreProperties>
</file>