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0"/>
  </p:notesMasterIdLst>
  <p:handoutMasterIdLst>
    <p:handoutMasterId r:id="rId41"/>
  </p:handoutMasterIdLst>
  <p:sldIdLst>
    <p:sldId id="478" r:id="rId2"/>
    <p:sldId id="479" r:id="rId3"/>
    <p:sldId id="480" r:id="rId4"/>
    <p:sldId id="481" r:id="rId5"/>
    <p:sldId id="482" r:id="rId6"/>
    <p:sldId id="483" r:id="rId7"/>
    <p:sldId id="484"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1" r:id="rId34"/>
    <p:sldId id="512" r:id="rId35"/>
    <p:sldId id="513" r:id="rId36"/>
    <p:sldId id="514" r:id="rId37"/>
    <p:sldId id="515" r:id="rId38"/>
    <p:sldId id="516" r:id="rId39"/>
  </p:sldIdLst>
  <p:sldSz cx="9144000" cy="6858000" type="screen4x3"/>
  <p:notesSz cx="6797675" cy="9928225"/>
  <p:custShowLst>
    <p:custShow name="分圆术" id="0">
      <p:sldLst/>
    </p:custShow>
  </p:custShowLst>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800000"/>
    <a:srgbClr val="FF9999"/>
    <a:srgbClr val="FFCC00"/>
    <a:srgbClr val="00FFFF"/>
    <a:srgbClr val="990099"/>
    <a:srgbClr val="FF0000"/>
    <a:srgbClr val="FF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7" autoAdjust="0"/>
    <p:restoredTop sz="86392" autoAdjust="0"/>
  </p:normalViewPr>
  <p:slideViewPr>
    <p:cSldViewPr>
      <p:cViewPr>
        <p:scale>
          <a:sx n="81" d="100"/>
          <a:sy n="81" d="100"/>
        </p:scale>
        <p:origin x="-1208" y="-72"/>
      </p:cViewPr>
      <p:guideLst>
        <p:guide orient="horz" pos="432"/>
        <p:guide pos="43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4" Type="http://schemas.openxmlformats.org/officeDocument/2006/relationships/slide" Target="slides/slide10.xml"/><Relationship Id="rId5" Type="http://schemas.openxmlformats.org/officeDocument/2006/relationships/slide" Target="slides/slide11.xml"/><Relationship Id="rId6" Type="http://schemas.openxmlformats.org/officeDocument/2006/relationships/slide" Target="slides/slide12.xml"/><Relationship Id="rId7" Type="http://schemas.openxmlformats.org/officeDocument/2006/relationships/slide" Target="slides/slide14.xml"/><Relationship Id="rId8" Type="http://schemas.openxmlformats.org/officeDocument/2006/relationships/slide" Target="slides/slide15.xml"/><Relationship Id="rId9" Type="http://schemas.openxmlformats.org/officeDocument/2006/relationships/slide" Target="slides/slide16.xml"/><Relationship Id="rId1" Type="http://schemas.openxmlformats.org/officeDocument/2006/relationships/slide" Target="slides/slide2.xml"/><Relationship Id="rId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wmf"/><Relationship Id="rId5" Type="http://schemas.openxmlformats.org/officeDocument/2006/relationships/image" Target="../media/image28.wmf"/><Relationship Id="rId1" Type="http://schemas.openxmlformats.org/officeDocument/2006/relationships/image" Target="../media/image24.wmf"/><Relationship Id="rId2"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35.wmf"/><Relationship Id="rId5" Type="http://schemas.openxmlformats.org/officeDocument/2006/relationships/image" Target="../media/image36.wmf"/><Relationship Id="rId1" Type="http://schemas.openxmlformats.org/officeDocument/2006/relationships/image" Target="../media/image32.wmf"/><Relationship Id="rId2"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 Id="rId2" Type="http://schemas.openxmlformats.org/officeDocument/2006/relationships/image" Target="../media/image38.wmf"/><Relationship Id="rId3"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 Id="rId3"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6.wmf"/><Relationship Id="rId4" Type="http://schemas.openxmlformats.org/officeDocument/2006/relationships/image" Target="../media/image47.wmf"/><Relationship Id="rId1" Type="http://schemas.openxmlformats.org/officeDocument/2006/relationships/image" Target="../media/image44.wmf"/><Relationship Id="rId2"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5" Type="http://schemas.openxmlformats.org/officeDocument/2006/relationships/image" Target="../media/image50.emf"/><Relationship Id="rId1" Type="http://schemas.openxmlformats.org/officeDocument/2006/relationships/image" Target="../media/image21.emf"/><Relationship Id="rId2" Type="http://schemas.openxmlformats.org/officeDocument/2006/relationships/image" Target="../media/image2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4.wmf"/><Relationship Id="rId4" Type="http://schemas.openxmlformats.org/officeDocument/2006/relationships/image" Target="../media/image55.wmf"/><Relationship Id="rId5" Type="http://schemas.openxmlformats.org/officeDocument/2006/relationships/image" Target="../media/image56.wmf"/><Relationship Id="rId6" Type="http://schemas.openxmlformats.org/officeDocument/2006/relationships/image" Target="../media/image57.wmf"/><Relationship Id="rId1" Type="http://schemas.openxmlformats.org/officeDocument/2006/relationships/image" Target="../media/image52.wmf"/><Relationship Id="rId2"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BE14F09-C90C-B449-A17A-34177EE35A53}" type="datetimeFigureOut">
              <a:rPr kumimoji="1" lang="zh-CN" altLang="en-US" smtClean="0"/>
              <a:t>18/11/2</a:t>
            </a:fld>
            <a:endParaRPr kumimoji="1"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FD25FD8-389B-DF4F-A161-1EE90307E755}" type="slidenum">
              <a:rPr kumimoji="1" lang="zh-CN" altLang="en-US" smtClean="0"/>
              <a:t>‹#›</a:t>
            </a:fld>
            <a:endParaRPr kumimoji="1" lang="zh-CN" altLang="en-US"/>
          </a:p>
        </p:txBody>
      </p:sp>
    </p:spTree>
    <p:extLst>
      <p:ext uri="{BB962C8B-B14F-4D97-AF65-F5344CB8AC3E}">
        <p14:creationId xmlns:p14="http://schemas.microsoft.com/office/powerpoint/2010/main" val="23852808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8915" name="Rectangle 3"/>
          <p:cNvSpPr>
            <a:spLocks noGrp="1" noChangeArrowheads="1"/>
          </p:cNvSpPr>
          <p:nvPr>
            <p:ph type="dt" idx="1"/>
          </p:nvPr>
        </p:nvSpPr>
        <p:spPr bwMode="auto">
          <a:xfrm>
            <a:off x="3852016"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89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8" name="Rectangle 6"/>
          <p:cNvSpPr>
            <a:spLocks noGrp="1" noChangeArrowheads="1"/>
          </p:cNvSpPr>
          <p:nvPr>
            <p:ph type="ftr" sz="quarter" idx="4"/>
          </p:nvPr>
        </p:nvSpPr>
        <p:spPr bwMode="auto">
          <a:xfrm>
            <a:off x="0"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8919"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DB4A14F-A52E-466F-AE34-22AF19E727B0}" type="slidenum">
              <a:rPr lang="en-US" altLang="zh-CN"/>
              <a:pPr/>
              <a:t>‹#›</a:t>
            </a:fld>
            <a:endParaRPr lang="en-US" altLang="zh-CN"/>
          </a:p>
        </p:txBody>
      </p:sp>
    </p:spTree>
    <p:extLst>
      <p:ext uri="{BB962C8B-B14F-4D97-AF65-F5344CB8AC3E}">
        <p14:creationId xmlns:p14="http://schemas.microsoft.com/office/powerpoint/2010/main" val="389231784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100703294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404740426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152400"/>
            <a:ext cx="7793038" cy="5413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914400"/>
            <a:ext cx="4057650" cy="5218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43450" y="914400"/>
            <a:ext cx="4059238" cy="5218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dt" sz="half" idx="10"/>
          </p:nvPr>
        </p:nvSpPr>
        <p:spPr>
          <a:xfrm>
            <a:off x="914400" y="6324600"/>
            <a:ext cx="1905000" cy="457200"/>
          </a:xfrm>
          <a:prstGeom prst="rect">
            <a:avLst/>
          </a:prstGeom>
          <a:ln/>
        </p:spPr>
        <p:txBody>
          <a:bodyPr/>
          <a:lstStyle>
            <a:lvl1pPr>
              <a:defRPr/>
            </a:lvl1pPr>
          </a:lstStyle>
          <a:p>
            <a:pPr>
              <a:defRPr/>
            </a:pPr>
            <a:endParaRPr lang="en-US" altLang="zh-CN"/>
          </a:p>
        </p:txBody>
      </p:sp>
      <p:sp>
        <p:nvSpPr>
          <p:cNvPr id="6" name="Rectangle 14"/>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7" name="Rectangle 15"/>
          <p:cNvSpPr>
            <a:spLocks noGrp="1" noChangeArrowheads="1"/>
          </p:cNvSpPr>
          <p:nvPr>
            <p:ph type="sldNum" sz="quarter" idx="12"/>
          </p:nvPr>
        </p:nvSpPr>
        <p:spPr>
          <a:ln/>
        </p:spPr>
        <p:txBody>
          <a:bodyPr/>
          <a:lstStyle>
            <a:lvl1pPr>
              <a:defRPr/>
            </a:lvl1pPr>
          </a:lstStyle>
          <a:p>
            <a:pPr>
              <a:defRPr/>
            </a:pPr>
            <a:fld id="{C1AE2C4B-1204-4489-AF81-85DDBBFE8A63}" type="slidenum">
              <a:rPr lang="en-US" altLang="zh-CN"/>
              <a:pPr>
                <a:defRPr/>
              </a:pPr>
              <a:t>‹#›</a:t>
            </a:fld>
            <a:endParaRPr lang="en-US" altLang="zh-CN"/>
          </a:p>
        </p:txBody>
      </p:sp>
    </p:spTree>
    <p:extLst>
      <p:ext uri="{BB962C8B-B14F-4D97-AF65-F5344CB8AC3E}">
        <p14:creationId xmlns:p14="http://schemas.microsoft.com/office/powerpoint/2010/main" val="4074266600"/>
      </p:ext>
    </p:extLst>
  </p:cSld>
  <p:clrMapOvr>
    <a:masterClrMapping/>
  </p:clrMapOvr>
  <p:transition xmlns:p14="http://schemas.microsoft.com/office/powerpoint/2010/mai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78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
        <p:nvSpPr>
          <p:cNvPr id="5" name="Text Box 10"/>
          <p:cNvSpPr txBox="1">
            <a:spLocks noChangeArrowheads="1"/>
          </p:cNvSpPr>
          <p:nvPr userDrawn="1"/>
        </p:nvSpPr>
        <p:spPr bwMode="auto">
          <a:xfrm>
            <a:off x="7667625" y="469900"/>
            <a:ext cx="1296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008A"/>
                </a:solidFill>
                <a:latin typeface="Tahoma" charset="0"/>
                <a:ea typeface="楷体" charset="0"/>
                <a:cs typeface="楷体" charset="0"/>
              </a:defRPr>
            </a:lvl1pPr>
            <a:lvl2pPr marL="742950" indent="-285750" eaLnBrk="0" hangingPunct="0">
              <a:defRPr sz="2800" b="1">
                <a:solidFill>
                  <a:srgbClr val="00008A"/>
                </a:solidFill>
                <a:latin typeface="Tahoma" charset="0"/>
                <a:ea typeface="楷体" charset="0"/>
                <a:cs typeface="楷体" charset="0"/>
              </a:defRPr>
            </a:lvl2pPr>
            <a:lvl3pPr marL="1143000" indent="-228600" eaLnBrk="0" hangingPunct="0">
              <a:defRPr sz="2800" b="1">
                <a:solidFill>
                  <a:srgbClr val="00008A"/>
                </a:solidFill>
                <a:latin typeface="Tahoma" charset="0"/>
                <a:ea typeface="楷体" charset="0"/>
                <a:cs typeface="楷体" charset="0"/>
              </a:defRPr>
            </a:lvl3pPr>
            <a:lvl4pPr marL="1600200" indent="-228600" eaLnBrk="0" hangingPunct="0">
              <a:defRPr sz="2800" b="1">
                <a:solidFill>
                  <a:srgbClr val="00008A"/>
                </a:solidFill>
                <a:latin typeface="Tahoma" charset="0"/>
                <a:ea typeface="楷体" charset="0"/>
                <a:cs typeface="楷体" charset="0"/>
              </a:defRPr>
            </a:lvl4pPr>
            <a:lvl5pPr marL="2057400" indent="-228600" eaLnBrk="0" hangingPunct="0">
              <a:defRPr sz="2800" b="1">
                <a:solidFill>
                  <a:srgbClr val="00008A"/>
                </a:solidFill>
                <a:latin typeface="Tahoma" charset="0"/>
                <a:ea typeface="楷体" charset="0"/>
                <a:cs typeface="楷体" charset="0"/>
              </a:defRPr>
            </a:lvl5pPr>
            <a:lvl6pPr marL="2514600" indent="-228600" eaLnBrk="0" fontAlgn="base" hangingPunct="0">
              <a:spcBef>
                <a:spcPct val="0"/>
              </a:spcBef>
              <a:spcAft>
                <a:spcPct val="0"/>
              </a:spcAft>
              <a:defRPr sz="2800" b="1">
                <a:solidFill>
                  <a:srgbClr val="00008A"/>
                </a:solidFill>
                <a:latin typeface="Tahoma" charset="0"/>
                <a:ea typeface="楷体" charset="0"/>
                <a:cs typeface="楷体" charset="0"/>
              </a:defRPr>
            </a:lvl6pPr>
            <a:lvl7pPr marL="2971800" indent="-228600" eaLnBrk="0" fontAlgn="base" hangingPunct="0">
              <a:spcBef>
                <a:spcPct val="0"/>
              </a:spcBef>
              <a:spcAft>
                <a:spcPct val="0"/>
              </a:spcAft>
              <a:defRPr sz="2800" b="1">
                <a:solidFill>
                  <a:srgbClr val="00008A"/>
                </a:solidFill>
                <a:latin typeface="Tahoma" charset="0"/>
                <a:ea typeface="楷体" charset="0"/>
                <a:cs typeface="楷体" charset="0"/>
              </a:defRPr>
            </a:lvl7pPr>
            <a:lvl8pPr marL="3429000" indent="-228600" eaLnBrk="0" fontAlgn="base" hangingPunct="0">
              <a:spcBef>
                <a:spcPct val="0"/>
              </a:spcBef>
              <a:spcAft>
                <a:spcPct val="0"/>
              </a:spcAft>
              <a:defRPr sz="2800" b="1">
                <a:solidFill>
                  <a:srgbClr val="00008A"/>
                </a:solidFill>
                <a:latin typeface="Tahoma" charset="0"/>
                <a:ea typeface="楷体" charset="0"/>
                <a:cs typeface="楷体" charset="0"/>
              </a:defRPr>
            </a:lvl8pPr>
            <a:lvl9pPr marL="3886200" indent="-228600" eaLnBrk="0" fontAlgn="base" hangingPunct="0">
              <a:spcBef>
                <a:spcPct val="0"/>
              </a:spcBef>
              <a:spcAft>
                <a:spcPct val="0"/>
              </a:spcAft>
              <a:defRPr sz="2800" b="1">
                <a:solidFill>
                  <a:srgbClr val="00008A"/>
                </a:solidFill>
                <a:latin typeface="Tahoma" charset="0"/>
                <a:ea typeface="楷体" charset="0"/>
                <a:cs typeface="楷体" charset="0"/>
              </a:defRPr>
            </a:lvl9pPr>
          </a:lstStyle>
          <a:p>
            <a:pPr eaLnBrk="1" hangingPunct="1"/>
            <a:r>
              <a:rPr kumimoji="1" lang="en-US" altLang="zh-CN" sz="1800" dirty="0">
                <a:solidFill>
                  <a:srgbClr val="003300"/>
                </a:solidFill>
                <a:latin typeface="Times New Roman" charset="0"/>
                <a:ea typeface="华文细黑" charset="0"/>
                <a:cs typeface="华文细黑" charset="0"/>
              </a:rPr>
              <a:t>Page </a:t>
            </a:r>
            <a:fld id="{BCDFCDE0-F2E7-9B40-9612-8A29C74FC977}" type="slidenum">
              <a:rPr kumimoji="1" lang="en-US" altLang="zh-CN" sz="1800">
                <a:solidFill>
                  <a:srgbClr val="003300"/>
                </a:solidFill>
                <a:latin typeface="Times New Roman" charset="0"/>
                <a:ea typeface="华文细黑" charset="0"/>
                <a:cs typeface="华文细黑" charset="0"/>
              </a:rPr>
              <a:pPr eaLnBrk="1" hangingPunct="1"/>
              <a:t>‹#›</a:t>
            </a:fld>
            <a:endParaRPr kumimoji="1" lang="en-US" altLang="zh-CN" sz="1800" dirty="0">
              <a:solidFill>
                <a:srgbClr val="003300"/>
              </a:solidFill>
              <a:latin typeface="Times New Roman" charset="0"/>
              <a:ea typeface="华文细黑" charset="0"/>
              <a:cs typeface="华文细黑" charset="0"/>
            </a:endParaRPr>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 id="2147483660" r:id="rId3"/>
  </p:sldLayoutIdLst>
  <p:transition xmlns:p14="http://schemas.microsoft.com/office/powerpoint/2010/main">
    <p:wipe/>
  </p:transition>
  <p:timing>
    <p:tnLst>
      <p:par>
        <p:cTn xmlns:p14="http://schemas.microsoft.com/office/powerpoint/2010/main" id="1" dur="indefinite" restart="never" nodeType="tmRoot"/>
      </p:par>
    </p:tnLst>
  </p:timing>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oleObject" Target="../embeddings/oleObject1.bin"/><Relationship Id="rId5" Type="http://schemas.openxmlformats.org/officeDocument/2006/relationships/image" Target="../media/image2.png"/><Relationship Id="rId6" Type="http://schemas.openxmlformats.org/officeDocument/2006/relationships/image" Target="../media/image4.gif"/><Relationship Id="rId7" Type="http://schemas.openxmlformats.org/officeDocument/2006/relationships/image" Target="../media/image5.jpe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1.png"/><Relationship Id="rId5" Type="http://schemas.openxmlformats.org/officeDocument/2006/relationships/oleObject" Target="../embeddings/oleObject8.bin"/><Relationship Id="rId1" Type="http://schemas.openxmlformats.org/officeDocument/2006/relationships/vmlDrawing" Target="../drawings/vmlDrawing6.vml"/><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vmlDrawing" Target="../drawings/vmlDrawing7.v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3.wmf"/><Relationship Id="rId1" Type="http://schemas.openxmlformats.org/officeDocument/2006/relationships/vmlDrawing" Target="../drawings/vmlDrawing8.v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4.wmf"/><Relationship Id="rId5" Type="http://schemas.openxmlformats.org/officeDocument/2006/relationships/oleObject" Target="../embeddings/oleObject12.bin"/><Relationship Id="rId6" Type="http://schemas.openxmlformats.org/officeDocument/2006/relationships/image" Target="../media/image15.wmf"/><Relationship Id="rId1" Type="http://schemas.openxmlformats.org/officeDocument/2006/relationships/vmlDrawing" Target="../drawings/vmlDrawing9.v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6.emf"/><Relationship Id="rId1" Type="http://schemas.openxmlformats.org/officeDocument/2006/relationships/vmlDrawing" Target="../drawings/vmlDrawing10.v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7.png"/><Relationship Id="rId5" Type="http://schemas.openxmlformats.org/officeDocument/2006/relationships/oleObject" Target="../embeddings/oleObject15.bin"/><Relationship Id="rId6" Type="http://schemas.openxmlformats.org/officeDocument/2006/relationships/image" Target="../media/image18.wmf"/><Relationship Id="rId1" Type="http://schemas.openxmlformats.org/officeDocument/2006/relationships/vmlDrawing" Target="../drawings/vmlDrawing11.vml"/><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9.emf"/><Relationship Id="rId5" Type="http://schemas.openxmlformats.org/officeDocument/2006/relationships/oleObject" Target="../embeddings/oleObject17.bin"/><Relationship Id="rId6" Type="http://schemas.openxmlformats.org/officeDocument/2006/relationships/image" Target="../media/image20.emf"/><Relationship Id="rId1" Type="http://schemas.openxmlformats.org/officeDocument/2006/relationships/vmlDrawing" Target="../drawings/vmlDrawing12.v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1.emf"/><Relationship Id="rId5" Type="http://schemas.openxmlformats.org/officeDocument/2006/relationships/oleObject" Target="../embeddings/oleObject19.bin"/><Relationship Id="rId6" Type="http://schemas.openxmlformats.org/officeDocument/2006/relationships/image" Target="../media/image22.emf"/><Relationship Id="rId1" Type="http://schemas.openxmlformats.org/officeDocument/2006/relationships/vmlDrawing" Target="../drawings/vmlDrawing13.vml"/><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1" Type="http://schemas.openxmlformats.org/officeDocument/2006/relationships/oleObject" Target="../embeddings/oleObject24.bin"/><Relationship Id="rId12" Type="http://schemas.openxmlformats.org/officeDocument/2006/relationships/image" Target="../media/image28.wmf"/><Relationship Id="rId1" Type="http://schemas.openxmlformats.org/officeDocument/2006/relationships/vmlDrawing" Target="../drawings/vmlDrawing14.vml"/><Relationship Id="rId2" Type="http://schemas.openxmlformats.org/officeDocument/2006/relationships/slideLayout" Target="../slideLayouts/slideLayout1.xml"/><Relationship Id="rId3" Type="http://schemas.openxmlformats.org/officeDocument/2006/relationships/oleObject" Target="../embeddings/oleObject20.bin"/><Relationship Id="rId4" Type="http://schemas.openxmlformats.org/officeDocument/2006/relationships/image" Target="../media/image24.wmf"/><Relationship Id="rId5" Type="http://schemas.openxmlformats.org/officeDocument/2006/relationships/oleObject" Target="../embeddings/oleObject21.bin"/><Relationship Id="rId6" Type="http://schemas.openxmlformats.org/officeDocument/2006/relationships/image" Target="../media/image25.wmf"/><Relationship Id="rId7" Type="http://schemas.openxmlformats.org/officeDocument/2006/relationships/oleObject" Target="../embeddings/oleObject22.bin"/><Relationship Id="rId8" Type="http://schemas.openxmlformats.org/officeDocument/2006/relationships/image" Target="../media/image26.wmf"/><Relationship Id="rId9" Type="http://schemas.openxmlformats.org/officeDocument/2006/relationships/oleObject" Target="../embeddings/oleObject23.bin"/><Relationship Id="rId10" Type="http://schemas.openxmlformats.org/officeDocument/2006/relationships/image" Target="../media/image27.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30.wmf"/><Relationship Id="rId5" Type="http://schemas.openxmlformats.org/officeDocument/2006/relationships/oleObject" Target="../embeddings/oleObject26.bin"/><Relationship Id="rId6" Type="http://schemas.openxmlformats.org/officeDocument/2006/relationships/image" Target="../media/image31.wmf"/><Relationship Id="rId1" Type="http://schemas.openxmlformats.org/officeDocument/2006/relationships/vmlDrawing" Target="../drawings/vmlDrawing15.vml"/><Relationship Id="rId2"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1" Type="http://schemas.openxmlformats.org/officeDocument/2006/relationships/oleObject" Target="../embeddings/oleObject31.bin"/><Relationship Id="rId12" Type="http://schemas.openxmlformats.org/officeDocument/2006/relationships/image" Target="../media/image36.wmf"/><Relationship Id="rId1" Type="http://schemas.openxmlformats.org/officeDocument/2006/relationships/vmlDrawing" Target="../drawings/vmlDrawing16.vml"/><Relationship Id="rId2" Type="http://schemas.openxmlformats.org/officeDocument/2006/relationships/slideLayout" Target="../slideLayouts/slideLayout3.xml"/><Relationship Id="rId3" Type="http://schemas.openxmlformats.org/officeDocument/2006/relationships/oleObject" Target="../embeddings/oleObject27.bin"/><Relationship Id="rId4" Type="http://schemas.openxmlformats.org/officeDocument/2006/relationships/image" Target="../media/image32.wmf"/><Relationship Id="rId5" Type="http://schemas.openxmlformats.org/officeDocument/2006/relationships/oleObject" Target="../embeddings/oleObject28.bin"/><Relationship Id="rId6" Type="http://schemas.openxmlformats.org/officeDocument/2006/relationships/image" Target="../media/image33.wmf"/><Relationship Id="rId7" Type="http://schemas.openxmlformats.org/officeDocument/2006/relationships/oleObject" Target="../embeddings/oleObject29.bin"/><Relationship Id="rId8" Type="http://schemas.openxmlformats.org/officeDocument/2006/relationships/image" Target="../media/image34.wmf"/><Relationship Id="rId9" Type="http://schemas.openxmlformats.org/officeDocument/2006/relationships/oleObject" Target="../embeddings/oleObject30.bin"/><Relationship Id="rId10" Type="http://schemas.openxmlformats.org/officeDocument/2006/relationships/image" Target="../media/image3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7.wmf"/><Relationship Id="rId5" Type="http://schemas.openxmlformats.org/officeDocument/2006/relationships/oleObject" Target="../embeddings/oleObject33.bin"/><Relationship Id="rId6" Type="http://schemas.openxmlformats.org/officeDocument/2006/relationships/image" Target="../media/image38.wmf"/><Relationship Id="rId7" Type="http://schemas.openxmlformats.org/officeDocument/2006/relationships/oleObject" Target="../embeddings/oleObject34.bin"/><Relationship Id="rId8" Type="http://schemas.openxmlformats.org/officeDocument/2006/relationships/image" Target="../media/image39.wmf"/><Relationship Id="rId1" Type="http://schemas.openxmlformats.org/officeDocument/2006/relationships/vmlDrawing" Target="../drawings/vmlDrawing17.vml"/><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40.wmf"/><Relationship Id="rId5" Type="http://schemas.openxmlformats.org/officeDocument/2006/relationships/oleObject" Target="../embeddings/oleObject36.bin"/><Relationship Id="rId6" Type="http://schemas.openxmlformats.org/officeDocument/2006/relationships/image" Target="../media/image41.wmf"/><Relationship Id="rId7" Type="http://schemas.openxmlformats.org/officeDocument/2006/relationships/oleObject" Target="../embeddings/oleObject37.bin"/><Relationship Id="rId8" Type="http://schemas.openxmlformats.org/officeDocument/2006/relationships/image" Target="../media/image42.wmf"/><Relationship Id="rId1" Type="http://schemas.openxmlformats.org/officeDocument/2006/relationships/vmlDrawing" Target="../drawings/vmlDrawing18.vml"/><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43.png"/><Relationship Id="rId1" Type="http://schemas.openxmlformats.org/officeDocument/2006/relationships/vmlDrawing" Target="../drawings/vmlDrawing19.vml"/><Relationship Id="rId2"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44.wmf"/><Relationship Id="rId5" Type="http://schemas.openxmlformats.org/officeDocument/2006/relationships/oleObject" Target="../embeddings/oleObject40.bin"/><Relationship Id="rId6" Type="http://schemas.openxmlformats.org/officeDocument/2006/relationships/image" Target="../media/image45.wmf"/><Relationship Id="rId7" Type="http://schemas.openxmlformats.org/officeDocument/2006/relationships/oleObject" Target="../embeddings/oleObject41.bin"/><Relationship Id="rId8" Type="http://schemas.openxmlformats.org/officeDocument/2006/relationships/image" Target="../media/image46.wmf"/><Relationship Id="rId9" Type="http://schemas.openxmlformats.org/officeDocument/2006/relationships/oleObject" Target="../embeddings/oleObject42.bin"/><Relationship Id="rId10" Type="http://schemas.openxmlformats.org/officeDocument/2006/relationships/image" Target="../media/image47.wmf"/><Relationship Id="rId1" Type="http://schemas.openxmlformats.org/officeDocument/2006/relationships/vmlDrawing" Target="../drawings/vmlDrawing20.vml"/><Relationship Id="rId2"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1" Type="http://schemas.openxmlformats.org/officeDocument/2006/relationships/oleObject" Target="../embeddings/oleObject47.bin"/><Relationship Id="rId12" Type="http://schemas.openxmlformats.org/officeDocument/2006/relationships/image" Target="../media/image50.emf"/><Relationship Id="rId1" Type="http://schemas.openxmlformats.org/officeDocument/2006/relationships/vmlDrawing" Target="../drawings/vmlDrawing21.vml"/><Relationship Id="rId2" Type="http://schemas.openxmlformats.org/officeDocument/2006/relationships/slideLayout" Target="../slideLayouts/slideLayout1.xml"/><Relationship Id="rId3" Type="http://schemas.openxmlformats.org/officeDocument/2006/relationships/oleObject" Target="../embeddings/oleObject43.bin"/><Relationship Id="rId4" Type="http://schemas.openxmlformats.org/officeDocument/2006/relationships/image" Target="../media/image21.emf"/><Relationship Id="rId5" Type="http://schemas.openxmlformats.org/officeDocument/2006/relationships/oleObject" Target="../embeddings/oleObject44.bin"/><Relationship Id="rId6" Type="http://schemas.openxmlformats.org/officeDocument/2006/relationships/image" Target="../media/image22.emf"/><Relationship Id="rId7" Type="http://schemas.openxmlformats.org/officeDocument/2006/relationships/oleObject" Target="../embeddings/oleObject45.bin"/><Relationship Id="rId8" Type="http://schemas.openxmlformats.org/officeDocument/2006/relationships/image" Target="../media/image48.emf"/><Relationship Id="rId9" Type="http://schemas.openxmlformats.org/officeDocument/2006/relationships/oleObject" Target="../embeddings/oleObject46.bin"/><Relationship Id="rId10" Type="http://schemas.openxmlformats.org/officeDocument/2006/relationships/image" Target="../media/image49.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8.bin"/><Relationship Id="rId4" Type="http://schemas.openxmlformats.org/officeDocument/2006/relationships/image" Target="../media/image51.wmf"/><Relationship Id="rId1" Type="http://schemas.openxmlformats.org/officeDocument/2006/relationships/vmlDrawing" Target="../drawings/vmlDrawing22.vml"/><Relationship Id="rId2"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1" Type="http://schemas.openxmlformats.org/officeDocument/2006/relationships/oleObject" Target="../embeddings/oleObject53.bin"/><Relationship Id="rId12" Type="http://schemas.openxmlformats.org/officeDocument/2006/relationships/image" Target="../media/image56.wmf"/><Relationship Id="rId13" Type="http://schemas.openxmlformats.org/officeDocument/2006/relationships/oleObject" Target="../embeddings/oleObject54.bin"/><Relationship Id="rId14" Type="http://schemas.openxmlformats.org/officeDocument/2006/relationships/image" Target="../media/image57.wmf"/><Relationship Id="rId1" Type="http://schemas.openxmlformats.org/officeDocument/2006/relationships/vmlDrawing" Target="../drawings/vmlDrawing23.vml"/><Relationship Id="rId2" Type="http://schemas.openxmlformats.org/officeDocument/2006/relationships/slideLayout" Target="../slideLayouts/slideLayout1.xml"/><Relationship Id="rId3" Type="http://schemas.openxmlformats.org/officeDocument/2006/relationships/oleObject" Target="../embeddings/oleObject49.bin"/><Relationship Id="rId4" Type="http://schemas.openxmlformats.org/officeDocument/2006/relationships/image" Target="../media/image52.wmf"/><Relationship Id="rId5" Type="http://schemas.openxmlformats.org/officeDocument/2006/relationships/oleObject" Target="../embeddings/oleObject50.bin"/><Relationship Id="rId6" Type="http://schemas.openxmlformats.org/officeDocument/2006/relationships/image" Target="../media/image53.wmf"/><Relationship Id="rId7" Type="http://schemas.openxmlformats.org/officeDocument/2006/relationships/oleObject" Target="../embeddings/oleObject51.bin"/><Relationship Id="rId8" Type="http://schemas.openxmlformats.org/officeDocument/2006/relationships/image" Target="../media/image54.wmf"/><Relationship Id="rId9" Type="http://schemas.openxmlformats.org/officeDocument/2006/relationships/oleObject" Target="../embeddings/oleObject52.bin"/><Relationship Id="rId10" Type="http://schemas.openxmlformats.org/officeDocument/2006/relationships/image" Target="../media/image5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oleObject" Target="../embeddings/oleObject3.bin"/><Relationship Id="rId5"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0.png"/><Relationship Id="rId5" Type="http://schemas.openxmlformats.org/officeDocument/2006/relationships/oleObject" Target="../embeddings/oleObject6.bin"/><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1"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lang="zh-CN" altLang="en-US" sz="4400" dirty="0">
                <a:solidFill>
                  <a:srgbClr val="FF0066"/>
                </a:solidFill>
                <a:effectLst>
                  <a:outerShdw blurRad="38100" dist="38100" dir="2700000" algn="tl">
                    <a:srgbClr val="C0C0C0"/>
                  </a:outerShdw>
                </a:effectLst>
                <a:latin typeface="黑体" pitchFamily="2" charset="-122"/>
                <a:ea typeface="黑体" pitchFamily="2" charset="-122"/>
              </a:rPr>
              <a:t>离散数学</a:t>
            </a:r>
            <a:r>
              <a:rPr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p>
        </p:txBody>
      </p:sp>
      <p:sp>
        <p:nvSpPr>
          <p:cNvPr id="130052"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3600" b="1" dirty="0" smtClean="0">
                <a:solidFill>
                  <a:srgbClr val="0033CC"/>
                </a:solidFill>
                <a:effectLst>
                  <a:outerShdw blurRad="38100" dist="38100" dir="2700000" algn="tl">
                    <a:srgbClr val="C0C0C0"/>
                  </a:outerShdw>
                </a:effectLst>
                <a:latin typeface="隶书" pitchFamily="49" charset="-122"/>
                <a:ea typeface="华文行楷" pitchFamily="2" charset="-122"/>
              </a:rPr>
              <a:t>第四讲</a:t>
            </a:r>
            <a:endParaRPr lang="zh-CN" altLang="en-US" sz="3600" b="1" dirty="0">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130053"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4800" b="1" dirty="0" smtClean="0">
                <a:effectLst>
                  <a:outerShdw blurRad="38100" dist="38100" dir="2700000" algn="tl">
                    <a:srgbClr val="C0C0C0"/>
                  </a:outerShdw>
                </a:effectLst>
                <a:latin typeface="华文行楷" pitchFamily="2" charset="-122"/>
                <a:ea typeface="华文行楷" pitchFamily="2" charset="-122"/>
              </a:rPr>
              <a:t>数理逻辑之谓词逻辑</a:t>
            </a:r>
            <a:endParaRPr lang="zh-CN" altLang="en-US" sz="4800" b="1" dirty="0">
              <a:effectLst>
                <a:outerShdw blurRad="38100" dist="38100" dir="2700000" algn="tl">
                  <a:srgbClr val="C0C0C0"/>
                </a:outerShdw>
              </a:effectLst>
              <a:latin typeface="华文行楷" pitchFamily="2" charset="-122"/>
              <a:ea typeface="华文行楷" pitchFamily="2" charset="-122"/>
            </a:endParaRPr>
          </a:p>
        </p:txBody>
      </p:sp>
      <p:graphicFrame>
        <p:nvGraphicFramePr>
          <p:cNvPr id="14341"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32808" name="Photo Editor 照片" r:id="rId4" imgW="6714286" imgH="6942857" progId="MSPhotoEd.3">
                  <p:embed/>
                </p:oleObj>
              </mc:Choice>
              <mc:Fallback>
                <p:oleObj name="Photo Editor 照片" r:id="rId4" imgW="6714286" imgH="694285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42"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4344"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4347"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5" y="2420938"/>
            <a:ext cx="2016125"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66" name="Text Box 18"/>
          <p:cNvSpPr txBox="1">
            <a:spLocks noChangeArrowheads="1"/>
          </p:cNvSpPr>
          <p:nvPr/>
        </p:nvSpPr>
        <p:spPr bwMode="auto">
          <a:xfrm>
            <a:off x="4700588" y="4211638"/>
            <a:ext cx="2103437"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zh-CN" altLang="en-US" sz="3200" b="1" dirty="0">
                <a:effectLst>
                  <a:outerShdw blurRad="38100" dist="38100" dir="2700000" algn="tl">
                    <a:srgbClr val="C0C0C0"/>
                  </a:outerShdw>
                </a:effectLst>
              </a:rPr>
              <a:t>李昊</a:t>
            </a:r>
            <a:endParaRPr lang="en-US" altLang="zh-CN" sz="3200" b="1" dirty="0">
              <a:effectLst>
                <a:outerShdw blurRad="38100" dist="38100" dir="2700000" algn="tl">
                  <a:srgbClr val="C0C0C0"/>
                </a:outerShdw>
              </a:effectLst>
            </a:endParaRPr>
          </a:p>
          <a:p>
            <a:pPr algn="ctr">
              <a:defRPr/>
            </a:pPr>
            <a:r>
              <a:rPr lang="zh-CN" altLang="en-US" sz="3200" b="1" dirty="0">
                <a:effectLst>
                  <a:outerShdw blurRad="38100" dist="38100" dir="2700000" algn="tl">
                    <a:srgbClr val="C0C0C0"/>
                  </a:outerShdw>
                </a:effectLst>
              </a:rPr>
              <a:t>信息楼</a:t>
            </a:r>
            <a:r>
              <a:rPr lang="en-US" altLang="zh-CN" sz="3200" b="1" dirty="0">
                <a:effectLst>
                  <a:outerShdw blurRad="38100" dist="38100" dir="2700000" algn="tl">
                    <a:srgbClr val="C0C0C0"/>
                  </a:outerShdw>
                </a:effectLst>
              </a:rPr>
              <a:t>312</a:t>
            </a:r>
          </a:p>
        </p:txBody>
      </p:sp>
      <p:pic>
        <p:nvPicPr>
          <p:cNvPr id="14349"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 y="419100"/>
            <a:ext cx="19812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89869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3"/>
          <p:cNvSpPr>
            <a:spLocks noGrp="1" noChangeArrowheads="1"/>
          </p:cNvSpPr>
          <p:nvPr>
            <p:ph type="body" idx="1"/>
          </p:nvPr>
        </p:nvSpPr>
        <p:spPr>
          <a:xfrm>
            <a:off x="685800" y="1628800"/>
            <a:ext cx="7772400" cy="1800200"/>
          </a:xfrm>
        </p:spPr>
        <p:txBody>
          <a:bodyPr/>
          <a:lstStyle/>
          <a:p>
            <a:pPr marL="0" indent="374650" eaLnBrk="1" hangingPunct="1">
              <a:buFont typeface="Wingdings" pitchFamily="2" charset="2"/>
              <a:buNone/>
            </a:pPr>
            <a:r>
              <a:rPr lang="zh-CN" altLang="en-US" sz="2800" dirty="0" smtClean="0"/>
              <a:t>判断谓词逻辑       </a:t>
            </a:r>
            <a:r>
              <a:rPr lang="en-US" altLang="zh-CN" sz="2800" dirty="0" smtClean="0"/>
              <a:t>x P(x) </a:t>
            </a:r>
            <a:r>
              <a:rPr lang="zh-CN" altLang="en-US" sz="2800" dirty="0" smtClean="0"/>
              <a:t>的真值。</a:t>
            </a:r>
          </a:p>
          <a:p>
            <a:pPr marL="0" indent="374650" eaLnBrk="1" hangingPunct="1">
              <a:buFont typeface="Wingdings" pitchFamily="2" charset="2"/>
              <a:buNone/>
            </a:pPr>
            <a:r>
              <a:rPr lang="zh-CN" altLang="en-US" sz="2800" dirty="0" smtClean="0"/>
              <a:t>其中 </a:t>
            </a:r>
            <a:r>
              <a:rPr lang="en-US" altLang="zh-CN" sz="2800" dirty="0" smtClean="0"/>
              <a:t>P(x)</a:t>
            </a:r>
            <a:r>
              <a:rPr lang="zh-CN" altLang="en-US" sz="2800" dirty="0" smtClean="0"/>
              <a:t>： </a:t>
            </a:r>
            <a:r>
              <a:rPr lang="en-US" altLang="zh-CN" sz="2800" dirty="0" smtClean="0"/>
              <a:t>"x</a:t>
            </a:r>
            <a:r>
              <a:rPr lang="en-US" altLang="zh-CN" sz="2800" baseline="30000" dirty="0" smtClean="0"/>
              <a:t>2</a:t>
            </a:r>
            <a:r>
              <a:rPr lang="en-US" altLang="zh-CN" sz="2800" dirty="0" smtClean="0"/>
              <a:t> &gt; 10“</a:t>
            </a:r>
          </a:p>
          <a:p>
            <a:pPr marL="0" indent="374650" eaLnBrk="1" hangingPunct="1">
              <a:buFont typeface="Wingdings" pitchFamily="2" charset="2"/>
              <a:buNone/>
            </a:pPr>
            <a:r>
              <a:rPr lang="zh-CN" altLang="en-US" sz="2800" dirty="0" smtClean="0"/>
              <a:t>全域：不超过</a:t>
            </a:r>
            <a:r>
              <a:rPr lang="en-US" altLang="zh-CN" sz="2800" dirty="0" smtClean="0"/>
              <a:t>4</a:t>
            </a:r>
            <a:r>
              <a:rPr lang="zh-CN" altLang="en-US" sz="2800" dirty="0" smtClean="0"/>
              <a:t>的正整数</a:t>
            </a:r>
          </a:p>
        </p:txBody>
      </p:sp>
      <p:graphicFrame>
        <p:nvGraphicFramePr>
          <p:cNvPr id="5122" name="Object 4"/>
          <p:cNvGraphicFramePr>
            <a:graphicFrameLocks noChangeAspect="1"/>
          </p:cNvGraphicFramePr>
          <p:nvPr>
            <p:extLst>
              <p:ext uri="{D42A27DB-BD31-4B8C-83A1-F6EECF244321}">
                <p14:modId xmlns:p14="http://schemas.microsoft.com/office/powerpoint/2010/main" val="3616233338"/>
              </p:ext>
            </p:extLst>
          </p:nvPr>
        </p:nvGraphicFramePr>
        <p:xfrm>
          <a:off x="3563888" y="1758752"/>
          <a:ext cx="247650" cy="304800"/>
        </p:xfrm>
        <a:graphic>
          <a:graphicData uri="http://schemas.openxmlformats.org/presentationml/2006/ole">
            <mc:AlternateContent xmlns:mc="http://schemas.openxmlformats.org/markup-compatibility/2006">
              <mc:Choice xmlns:v="urn:schemas-microsoft-com:vml" Requires="v">
                <p:oleObj spid="_x0000_s37965" name="位图图像" r:id="rId3" imgW="123842" imgH="152260" progId="PBrush">
                  <p:embed/>
                </p:oleObj>
              </mc:Choice>
              <mc:Fallback>
                <p:oleObj name="位图图像" r:id="rId3" imgW="123842" imgH="15226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758752"/>
                        <a:ext cx="24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 name="Group 8"/>
          <p:cNvGrpSpPr>
            <a:grpSpLocks/>
          </p:cNvGrpSpPr>
          <p:nvPr/>
        </p:nvGrpSpPr>
        <p:grpSpPr bwMode="auto">
          <a:xfrm>
            <a:off x="2286000" y="3933056"/>
            <a:ext cx="4572000" cy="1570038"/>
            <a:chOff x="1440" y="2640"/>
            <a:chExt cx="2880" cy="989"/>
          </a:xfrm>
        </p:grpSpPr>
        <p:sp>
          <p:nvSpPr>
            <p:cNvPr id="5129" name="Rectangle 6"/>
            <p:cNvSpPr>
              <a:spLocks noChangeArrowheads="1"/>
            </p:cNvSpPr>
            <p:nvPr/>
          </p:nvSpPr>
          <p:spPr bwMode="auto">
            <a:xfrm>
              <a:off x="1440" y="2640"/>
              <a:ext cx="2880" cy="989"/>
            </a:xfrm>
            <a:prstGeom prst="rect">
              <a:avLst/>
            </a:prstGeom>
            <a:solidFill>
              <a:srgbClr val="FFFFCC"/>
            </a:solidFill>
            <a:ln w="9525">
              <a:noFill/>
              <a:miter lim="800000"/>
              <a:headEnd/>
              <a:tailEnd/>
            </a:ln>
            <a:effectLst>
              <a:prstShdw prst="shdw17" dist="17961" dir="2700000">
                <a:srgbClr val="99997A"/>
              </a:prstShdw>
            </a:effectLst>
          </p:spPr>
          <p:txBody>
            <a:bodyPr>
              <a:spAutoFit/>
            </a:bodyPr>
            <a:lstStyle/>
            <a:p>
              <a:pPr indent="484188">
                <a:spcBef>
                  <a:spcPct val="50000"/>
                </a:spcBef>
              </a:pPr>
              <a:r>
                <a:rPr lang="en-US" altLang="zh-CN" b="1" dirty="0">
                  <a:solidFill>
                    <a:srgbClr val="FF0000"/>
                  </a:solidFill>
                </a:rPr>
                <a:t>x P(x)</a:t>
              </a:r>
            </a:p>
            <a:p>
              <a:pPr indent="484188">
                <a:spcBef>
                  <a:spcPct val="50000"/>
                </a:spcBef>
              </a:pPr>
              <a:r>
                <a:rPr lang="en-US" altLang="zh-CN" b="1" dirty="0">
                  <a:solidFill>
                    <a:srgbClr val="FF0000"/>
                  </a:solidFill>
                </a:rPr>
                <a:t>=P(1) ∨P(2)∨P(3)∨P(4)</a:t>
              </a:r>
            </a:p>
            <a:p>
              <a:pPr indent="484188">
                <a:spcBef>
                  <a:spcPct val="50000"/>
                </a:spcBef>
              </a:pPr>
              <a:r>
                <a:rPr lang="en-US" altLang="zh-CN" b="1" dirty="0">
                  <a:solidFill>
                    <a:srgbClr val="FF0000"/>
                  </a:solidFill>
                </a:rPr>
                <a:t>= </a:t>
              </a:r>
              <a:r>
                <a:rPr lang="en-US" altLang="zh-CN" b="1" dirty="0" smtClean="0">
                  <a:solidFill>
                    <a:srgbClr val="FF0000"/>
                  </a:solidFill>
                </a:rPr>
                <a:t>T</a:t>
              </a:r>
              <a:endParaRPr lang="en-US" altLang="zh-CN" b="1" dirty="0">
                <a:solidFill>
                  <a:srgbClr val="FF0000"/>
                </a:solidFill>
              </a:endParaRPr>
            </a:p>
          </p:txBody>
        </p:sp>
        <p:graphicFrame>
          <p:nvGraphicFramePr>
            <p:cNvPr id="5123" name="Object 7"/>
            <p:cNvGraphicFramePr>
              <a:graphicFrameLocks noChangeAspect="1"/>
            </p:cNvGraphicFramePr>
            <p:nvPr/>
          </p:nvGraphicFramePr>
          <p:xfrm>
            <a:off x="1584" y="2736"/>
            <a:ext cx="156" cy="192"/>
          </p:xfrm>
          <a:graphic>
            <a:graphicData uri="http://schemas.openxmlformats.org/presentationml/2006/ole">
              <mc:AlternateContent xmlns:mc="http://schemas.openxmlformats.org/markup-compatibility/2006">
                <mc:Choice xmlns:v="urn:schemas-microsoft-com:vml" Requires="v">
                  <p:oleObj spid="_x0000_s37966" name="位图图像" r:id="rId5" imgW="123842" imgH="152260" progId="PBrush">
                    <p:embed/>
                  </p:oleObj>
                </mc:Choice>
                <mc:Fallback>
                  <p:oleObj name="位图图像" r:id="rId5" imgW="123842" imgH="15226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2736"/>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10"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3       </a:t>
            </a:r>
          </a:p>
        </p:txBody>
      </p:sp>
    </p:spTree>
    <p:extLst>
      <p:ext uri="{BB962C8B-B14F-4D97-AF65-F5344CB8AC3E}">
        <p14:creationId xmlns:p14="http://schemas.microsoft.com/office/powerpoint/2010/main" val="1556254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3"/>
          <p:cNvSpPr>
            <a:spLocks noGrp="1" noChangeArrowheads="1"/>
          </p:cNvSpPr>
          <p:nvPr>
            <p:ph type="body" idx="1"/>
          </p:nvPr>
        </p:nvSpPr>
        <p:spPr>
          <a:xfrm>
            <a:off x="533400" y="1130424"/>
            <a:ext cx="8269288" cy="1362472"/>
          </a:xfrm>
        </p:spPr>
        <p:txBody>
          <a:bodyPr/>
          <a:lstStyle/>
          <a:p>
            <a:pPr marL="0" indent="374650" eaLnBrk="1" hangingPunct="1">
              <a:buFont typeface="Wingdings" pitchFamily="2" charset="2"/>
              <a:buNone/>
            </a:pPr>
            <a:r>
              <a:rPr lang="en-US" altLang="zh-CN" sz="2800" b="1" dirty="0" smtClean="0"/>
              <a:t>P(x)</a:t>
            </a:r>
            <a:r>
              <a:rPr lang="zh-CN" altLang="en-US" sz="2800" b="1" dirty="0" smtClean="0"/>
              <a:t>： </a:t>
            </a:r>
            <a:r>
              <a:rPr lang="en-US" altLang="zh-CN" sz="2800" b="1" dirty="0" smtClean="0"/>
              <a:t>"x &gt; 3." </a:t>
            </a:r>
          </a:p>
          <a:p>
            <a:pPr marL="0" indent="374650" eaLnBrk="1" hangingPunct="1">
              <a:buFont typeface="Wingdings" pitchFamily="2" charset="2"/>
              <a:buNone/>
            </a:pPr>
            <a:r>
              <a:rPr lang="zh-CN" altLang="en-US" sz="2800" b="1" dirty="0" smtClean="0"/>
              <a:t>判断         </a:t>
            </a:r>
            <a:r>
              <a:rPr lang="en-US" altLang="zh-CN" sz="2800" b="1" dirty="0" smtClean="0"/>
              <a:t>x P(x)</a:t>
            </a:r>
            <a:r>
              <a:rPr lang="zh-CN" altLang="en-US" sz="2800" b="1" dirty="0" smtClean="0"/>
              <a:t>的真值。全域：实数集</a:t>
            </a:r>
          </a:p>
        </p:txBody>
      </p:sp>
      <p:graphicFrame>
        <p:nvGraphicFramePr>
          <p:cNvPr id="4098" name="Object 5"/>
          <p:cNvGraphicFramePr>
            <a:graphicFrameLocks noChangeAspect="1"/>
          </p:cNvGraphicFramePr>
          <p:nvPr>
            <p:extLst>
              <p:ext uri="{D42A27DB-BD31-4B8C-83A1-F6EECF244321}">
                <p14:modId xmlns:p14="http://schemas.microsoft.com/office/powerpoint/2010/main" val="2249473090"/>
              </p:ext>
            </p:extLst>
          </p:nvPr>
        </p:nvGraphicFramePr>
        <p:xfrm>
          <a:off x="2195736" y="1772816"/>
          <a:ext cx="247650" cy="304800"/>
        </p:xfrm>
        <a:graphic>
          <a:graphicData uri="http://schemas.openxmlformats.org/presentationml/2006/ole">
            <mc:AlternateContent xmlns:mc="http://schemas.openxmlformats.org/markup-compatibility/2006">
              <mc:Choice xmlns:v="urn:schemas-microsoft-com:vml" Requires="v">
                <p:oleObj spid="_x0000_s38952" name="位图图像" r:id="rId3" imgW="123842" imgH="152260" progId="PBrush">
                  <p:embed/>
                </p:oleObj>
              </mc:Choice>
              <mc:Fallback>
                <p:oleObj name="位图图像" r:id="rId3" imgW="123842" imgH="15226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772816"/>
                        <a:ext cx="24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388" name="Text Box 4"/>
          <p:cNvSpPr txBox="1">
            <a:spLocks noChangeArrowheads="1"/>
          </p:cNvSpPr>
          <p:nvPr/>
        </p:nvSpPr>
        <p:spPr bwMode="auto">
          <a:xfrm>
            <a:off x="755576" y="2708920"/>
            <a:ext cx="7315200" cy="1194879"/>
          </a:xfrm>
          <a:prstGeom prst="rect">
            <a:avLst/>
          </a:prstGeom>
          <a:solidFill>
            <a:srgbClr val="FFFFCC"/>
          </a:solidFill>
          <a:ln w="9525">
            <a:solidFill>
              <a:schemeClr val="tx1"/>
            </a:solidFill>
            <a:miter lim="800000"/>
            <a:headEnd/>
            <a:tailEnd/>
          </a:ln>
        </p:spPr>
        <p:txBody>
          <a:bodyPr>
            <a:spAutoFit/>
          </a:bodyPr>
          <a:lstStyle/>
          <a:p>
            <a:pPr>
              <a:lnSpc>
                <a:spcPct val="160000"/>
              </a:lnSpc>
            </a:pPr>
            <a:r>
              <a:rPr lang="en-US" altLang="zh-CN" b="1" dirty="0">
                <a:solidFill>
                  <a:srgbClr val="FF0000"/>
                </a:solidFill>
              </a:rPr>
              <a:t>x=4 </a:t>
            </a:r>
            <a:r>
              <a:rPr lang="zh-CN" altLang="en-US" b="1" dirty="0">
                <a:solidFill>
                  <a:srgbClr val="FF0000"/>
                </a:solidFill>
              </a:rPr>
              <a:t>，</a:t>
            </a:r>
            <a:r>
              <a:rPr lang="en-US" altLang="zh-CN" b="1" dirty="0">
                <a:solidFill>
                  <a:srgbClr val="FF0000"/>
                </a:solidFill>
              </a:rPr>
              <a:t>P(x)</a:t>
            </a:r>
            <a:r>
              <a:rPr lang="zh-CN" altLang="en-US" b="1" dirty="0">
                <a:solidFill>
                  <a:srgbClr val="FF0000"/>
                </a:solidFill>
              </a:rPr>
              <a:t>真。</a:t>
            </a:r>
          </a:p>
          <a:p>
            <a:pPr>
              <a:lnSpc>
                <a:spcPct val="160000"/>
              </a:lnSpc>
            </a:pPr>
            <a:r>
              <a:rPr lang="zh-CN" altLang="en-US" b="1" dirty="0">
                <a:solidFill>
                  <a:srgbClr val="FF0000"/>
                </a:solidFill>
              </a:rPr>
              <a:t>所以                               </a:t>
            </a:r>
            <a:r>
              <a:rPr lang="en-US" altLang="zh-CN" b="1" dirty="0" smtClean="0">
                <a:solidFill>
                  <a:srgbClr val="FF0000"/>
                </a:solidFill>
              </a:rPr>
              <a:t> </a:t>
            </a:r>
            <a:r>
              <a:rPr lang="zh-CN" altLang="en-US" b="1" dirty="0">
                <a:solidFill>
                  <a:srgbClr val="FF0000"/>
                </a:solidFill>
              </a:rPr>
              <a:t>真</a:t>
            </a:r>
            <a:r>
              <a:rPr lang="en-US" altLang="zh-CN" b="1" dirty="0">
                <a:solidFill>
                  <a:srgbClr val="FF0000"/>
                </a:solidFill>
              </a:rPr>
              <a:t>.</a:t>
            </a:r>
          </a:p>
        </p:txBody>
      </p:sp>
      <p:sp>
        <p:nvSpPr>
          <p:cNvPr id="16394" name="Text Box 10"/>
          <p:cNvSpPr txBox="1">
            <a:spLocks noChangeArrowheads="1"/>
          </p:cNvSpPr>
          <p:nvPr/>
        </p:nvSpPr>
        <p:spPr bwMode="auto">
          <a:xfrm>
            <a:off x="4211960" y="5877272"/>
            <a:ext cx="340158" cy="461665"/>
          </a:xfrm>
          <a:prstGeom prst="rect">
            <a:avLst/>
          </a:prstGeom>
          <a:noFill/>
          <a:ln w="9525">
            <a:noFill/>
            <a:miter lim="800000"/>
            <a:headEnd/>
            <a:tailEnd/>
          </a:ln>
        </p:spPr>
        <p:txBody>
          <a:bodyPr wrap="none">
            <a:spAutoFit/>
          </a:bodyPr>
          <a:lstStyle/>
          <a:p>
            <a:r>
              <a:rPr lang="en-US" altLang="zh-CN" b="1" dirty="0" smtClean="0">
                <a:solidFill>
                  <a:srgbClr val="EE0000"/>
                </a:solidFill>
                <a:latin typeface="仿宋_GB2312" pitchFamily="49" charset="-122"/>
                <a:ea typeface="仿宋_GB2312" pitchFamily="49" charset="-122"/>
              </a:rPr>
              <a:t>F</a:t>
            </a:r>
            <a:endParaRPr lang="en-US" altLang="zh-CN" b="1" dirty="0">
              <a:solidFill>
                <a:srgbClr val="EE0000"/>
              </a:solidFill>
              <a:latin typeface="仿宋_GB2312" pitchFamily="49" charset="-122"/>
              <a:ea typeface="仿宋_GB2312" pitchFamily="49" charset="-122"/>
            </a:endParaRPr>
          </a:p>
        </p:txBody>
      </p:sp>
      <p:grpSp>
        <p:nvGrpSpPr>
          <p:cNvPr id="2" name="Group 12"/>
          <p:cNvGrpSpPr>
            <a:grpSpLocks/>
          </p:cNvGrpSpPr>
          <p:nvPr/>
        </p:nvGrpSpPr>
        <p:grpSpPr bwMode="auto">
          <a:xfrm>
            <a:off x="533400" y="3938588"/>
            <a:ext cx="8269288" cy="2514600"/>
            <a:chOff x="336" y="2481"/>
            <a:chExt cx="5209" cy="1584"/>
          </a:xfrm>
        </p:grpSpPr>
        <p:sp>
          <p:nvSpPr>
            <p:cNvPr id="4107" name="Rectangle 8"/>
            <p:cNvSpPr>
              <a:spLocks noChangeArrowheads="1"/>
            </p:cNvSpPr>
            <p:nvPr/>
          </p:nvSpPr>
          <p:spPr bwMode="auto">
            <a:xfrm>
              <a:off x="336" y="2481"/>
              <a:ext cx="5209" cy="1584"/>
            </a:xfrm>
            <a:prstGeom prst="rect">
              <a:avLst/>
            </a:prstGeom>
            <a:noFill/>
            <a:ln w="9525">
              <a:noFill/>
              <a:miter lim="800000"/>
              <a:headEnd/>
              <a:tailEnd/>
            </a:ln>
          </p:spPr>
          <p:txBody>
            <a:bodyPr/>
            <a:lstStyle/>
            <a:p>
              <a:pPr indent="374650">
                <a:lnSpc>
                  <a:spcPct val="200000"/>
                </a:lnSpc>
                <a:spcBef>
                  <a:spcPct val="20000"/>
                </a:spcBef>
                <a:buClr>
                  <a:schemeClr val="folHlink"/>
                </a:buClr>
                <a:buSzPct val="60000"/>
                <a:buFont typeface="Wingdings" pitchFamily="2" charset="2"/>
                <a:buNone/>
              </a:pPr>
              <a:r>
                <a:rPr lang="en-US" altLang="zh-CN" b="1" dirty="0">
                  <a:latin typeface="Times New Roman" pitchFamily="18" charset="0"/>
                </a:rPr>
                <a:t>Q(x) </a:t>
              </a:r>
              <a:r>
                <a:rPr lang="zh-CN" altLang="en-US" b="1" dirty="0">
                  <a:latin typeface="Times New Roman" pitchFamily="18" charset="0"/>
                </a:rPr>
                <a:t>： </a:t>
              </a:r>
              <a:r>
                <a:rPr lang="en-US" altLang="zh-CN" b="1" dirty="0">
                  <a:latin typeface="Times New Roman" pitchFamily="18" charset="0"/>
                </a:rPr>
                <a:t>"x = x + 1." </a:t>
              </a:r>
            </a:p>
            <a:p>
              <a:pPr indent="374650">
                <a:lnSpc>
                  <a:spcPct val="200000"/>
                </a:lnSpc>
                <a:spcBef>
                  <a:spcPct val="20000"/>
                </a:spcBef>
                <a:buClr>
                  <a:schemeClr val="folHlink"/>
                </a:buClr>
                <a:buSzPct val="60000"/>
                <a:buFont typeface="Wingdings" pitchFamily="2" charset="2"/>
                <a:buNone/>
              </a:pPr>
              <a:r>
                <a:rPr lang="zh-CN" altLang="en-US" b="1" dirty="0">
                  <a:latin typeface="Times New Roman" pitchFamily="18" charset="0"/>
                </a:rPr>
                <a:t>判断     </a:t>
              </a:r>
              <a:r>
                <a:rPr lang="en-US" altLang="zh-CN" b="1" dirty="0" err="1">
                  <a:latin typeface="Times New Roman" pitchFamily="18" charset="0"/>
                </a:rPr>
                <a:t>xQ</a:t>
              </a:r>
              <a:r>
                <a:rPr lang="en-US" altLang="zh-CN" b="1" dirty="0">
                  <a:latin typeface="Times New Roman" pitchFamily="18" charset="0"/>
                </a:rPr>
                <a:t>(x)</a:t>
              </a:r>
              <a:r>
                <a:rPr lang="zh-CN" altLang="en-US" b="1" dirty="0">
                  <a:latin typeface="Times New Roman" pitchFamily="18" charset="0"/>
                </a:rPr>
                <a:t>的真值。</a:t>
              </a:r>
            </a:p>
            <a:p>
              <a:pPr indent="374650">
                <a:lnSpc>
                  <a:spcPct val="200000"/>
                </a:lnSpc>
                <a:spcBef>
                  <a:spcPct val="20000"/>
                </a:spcBef>
                <a:buClr>
                  <a:schemeClr val="folHlink"/>
                </a:buClr>
                <a:buSzPct val="60000"/>
                <a:buFont typeface="Wingdings" pitchFamily="2" charset="2"/>
                <a:buNone/>
              </a:pPr>
              <a:r>
                <a:rPr lang="zh-CN" altLang="en-US" b="1" dirty="0">
                  <a:latin typeface="Times New Roman" pitchFamily="18" charset="0"/>
                </a:rPr>
                <a:t>全域：实数集</a:t>
              </a:r>
            </a:p>
          </p:txBody>
        </p:sp>
        <p:pic>
          <p:nvPicPr>
            <p:cNvPr id="4108" name="Picture 11"/>
            <p:cNvPicPr>
              <a:picLocks noChangeAspect="1" noChangeArrowheads="1"/>
            </p:cNvPicPr>
            <p:nvPr/>
          </p:nvPicPr>
          <p:blipFill>
            <a:blip r:embed="rId5" cstate="print"/>
            <a:srcRect/>
            <a:stretch>
              <a:fillRect/>
            </a:stretch>
          </p:blipFill>
          <p:spPr bwMode="auto">
            <a:xfrm>
              <a:off x="1066" y="3238"/>
              <a:ext cx="156" cy="192"/>
            </a:xfrm>
            <a:prstGeom prst="rect">
              <a:avLst/>
            </a:prstGeom>
            <a:noFill/>
            <a:ln w="9525">
              <a:noFill/>
              <a:miter lim="800000"/>
              <a:headEnd/>
              <a:tailEnd/>
            </a:ln>
          </p:spPr>
        </p:pic>
      </p:grpSp>
      <p:sp>
        <p:nvSpPr>
          <p:cNvPr id="12"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4</a:t>
            </a:r>
            <a:r>
              <a:rPr lang="zh-CN" altLang="en-US" sz="3200" b="1" dirty="0" smtClean="0">
                <a:solidFill>
                  <a:schemeClr val="accent2"/>
                </a:solidFill>
              </a:rPr>
              <a:t>、</a:t>
            </a:r>
            <a:r>
              <a:rPr lang="en-US" altLang="zh-CN" sz="3200" b="1" dirty="0" smtClean="0">
                <a:solidFill>
                  <a:schemeClr val="accent2"/>
                </a:solidFill>
              </a:rPr>
              <a:t>5       </a:t>
            </a:r>
          </a:p>
        </p:txBody>
      </p:sp>
    </p:spTree>
    <p:extLst>
      <p:ext uri="{BB962C8B-B14F-4D97-AF65-F5344CB8AC3E}">
        <p14:creationId xmlns:p14="http://schemas.microsoft.com/office/powerpoint/2010/main" val="13268881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94"/>
                                        </p:tgtEl>
                                        <p:attrNameLst>
                                          <p:attrName>style.visibility</p:attrName>
                                        </p:attrNameLst>
                                      </p:cBhvr>
                                      <p:to>
                                        <p:strVal val="visible"/>
                                      </p:to>
                                    </p:set>
                                    <p:animEffect transition="in" filter="wipe(down)">
                                      <p:cBhvr>
                                        <p:cTn id="17"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3"/>
          <p:cNvSpPr>
            <a:spLocks noGrp="1" noChangeArrowheads="1"/>
          </p:cNvSpPr>
          <p:nvPr>
            <p:ph type="body" idx="1"/>
          </p:nvPr>
        </p:nvSpPr>
        <p:spPr>
          <a:xfrm>
            <a:off x="874712" y="3071810"/>
            <a:ext cx="8269288" cy="2971800"/>
          </a:xfrm>
        </p:spPr>
        <p:txBody>
          <a:bodyPr/>
          <a:lstStyle/>
          <a:p>
            <a:pPr marL="0" indent="374650" eaLnBrk="1" hangingPunct="1">
              <a:lnSpc>
                <a:spcPct val="130000"/>
              </a:lnSpc>
              <a:buNone/>
            </a:pPr>
            <a:r>
              <a:rPr lang="zh-CN" altLang="en-US" dirty="0" smtClean="0"/>
              <a:t>全域：某班级的所有学生</a:t>
            </a:r>
          </a:p>
          <a:p>
            <a:pPr marL="0" indent="374650" eaLnBrk="1" hangingPunct="1">
              <a:lnSpc>
                <a:spcPct val="130000"/>
              </a:lnSpc>
              <a:buNone/>
            </a:pPr>
            <a:r>
              <a:rPr lang="en-US" altLang="zh-CN" dirty="0" smtClean="0"/>
              <a:t>C(x)</a:t>
            </a:r>
            <a:r>
              <a:rPr lang="zh-CN" altLang="en-US" dirty="0" smtClean="0"/>
              <a:t>： </a:t>
            </a:r>
            <a:r>
              <a:rPr lang="en-US" altLang="zh-CN" dirty="0" smtClean="0"/>
              <a:t>x</a:t>
            </a:r>
            <a:r>
              <a:rPr lang="zh-CN" altLang="en-US" dirty="0" smtClean="0"/>
              <a:t>有一台计算机</a:t>
            </a:r>
          </a:p>
          <a:p>
            <a:pPr marL="0" indent="374650" eaLnBrk="1" hangingPunct="1">
              <a:lnSpc>
                <a:spcPct val="130000"/>
              </a:lnSpc>
              <a:buNone/>
            </a:pPr>
            <a:r>
              <a:rPr lang="zh-CN" altLang="en-US" dirty="0" smtClean="0"/>
              <a:t> </a:t>
            </a:r>
            <a:r>
              <a:rPr lang="en-US" altLang="zh-CN" dirty="0" smtClean="0"/>
              <a:t>F(</a:t>
            </a:r>
            <a:r>
              <a:rPr lang="en-US" altLang="zh-CN" dirty="0" err="1" smtClean="0"/>
              <a:t>x,y</a:t>
            </a:r>
            <a:r>
              <a:rPr lang="en-US" altLang="zh-CN" dirty="0" smtClean="0"/>
              <a:t>) </a:t>
            </a:r>
            <a:r>
              <a:rPr lang="zh-CN" altLang="en-US" dirty="0" smtClean="0"/>
              <a:t>： </a:t>
            </a:r>
            <a:r>
              <a:rPr lang="en-US" altLang="zh-CN" dirty="0" smtClean="0"/>
              <a:t>x</a:t>
            </a:r>
            <a:r>
              <a:rPr lang="zh-CN" altLang="en-US" dirty="0" smtClean="0"/>
              <a:t>和</a:t>
            </a:r>
            <a:r>
              <a:rPr lang="en-US" altLang="zh-CN" dirty="0" smtClean="0"/>
              <a:t>y </a:t>
            </a:r>
            <a:r>
              <a:rPr lang="zh-CN" altLang="en-US" dirty="0" smtClean="0"/>
              <a:t>是朋友</a:t>
            </a:r>
          </a:p>
        </p:txBody>
      </p:sp>
      <p:sp>
        <p:nvSpPr>
          <p:cNvPr id="22534" name="Text Box 6"/>
          <p:cNvSpPr txBox="1">
            <a:spLocks noChangeArrowheads="1"/>
          </p:cNvSpPr>
          <p:nvPr/>
        </p:nvSpPr>
        <p:spPr bwMode="auto">
          <a:xfrm>
            <a:off x="827584" y="1196752"/>
            <a:ext cx="7467600" cy="1717393"/>
          </a:xfrm>
          <a:prstGeom prst="rect">
            <a:avLst/>
          </a:prstGeom>
          <a:solidFill>
            <a:srgbClr val="FFFFCC"/>
          </a:solidFill>
          <a:ln w="9525">
            <a:noFill/>
            <a:miter lim="800000"/>
            <a:headEnd/>
            <a:tailEnd/>
          </a:ln>
          <a:effectLst>
            <a:prstShdw prst="shdw17" dist="17961" dir="2700000">
              <a:srgbClr val="99997A"/>
            </a:prstShdw>
          </a:effectLst>
        </p:spPr>
        <p:txBody>
          <a:bodyPr>
            <a:spAutoFit/>
          </a:bodyPr>
          <a:lstStyle/>
          <a:p>
            <a:pPr>
              <a:lnSpc>
                <a:spcPct val="140000"/>
              </a:lnSpc>
              <a:spcBef>
                <a:spcPct val="20000"/>
              </a:spcBef>
              <a:buClr>
                <a:schemeClr val="folHlink"/>
              </a:buClr>
              <a:buSzPct val="60000"/>
              <a:buFont typeface="Wingdings" pitchFamily="2" charset="2"/>
              <a:buNone/>
            </a:pPr>
            <a:r>
              <a:rPr lang="zh-CN" altLang="en-US" b="1" dirty="0" smtClean="0">
                <a:solidFill>
                  <a:srgbClr val="FF0000"/>
                </a:solidFill>
                <a:latin typeface="Times New Roman" pitchFamily="18" charset="0"/>
              </a:rPr>
              <a:t>符号化命题：</a:t>
            </a:r>
            <a:endParaRPr lang="en-US" altLang="zh-CN" b="1" dirty="0" smtClean="0">
              <a:solidFill>
                <a:srgbClr val="FF0000"/>
              </a:solidFill>
              <a:latin typeface="Times New Roman" pitchFamily="18" charset="0"/>
            </a:endParaRPr>
          </a:p>
          <a:p>
            <a:pPr>
              <a:lnSpc>
                <a:spcPct val="140000"/>
              </a:lnSpc>
              <a:spcBef>
                <a:spcPct val="20000"/>
              </a:spcBef>
              <a:buClr>
                <a:schemeClr val="folHlink"/>
              </a:buClr>
              <a:buSzPct val="60000"/>
              <a:buFont typeface="Wingdings" pitchFamily="2" charset="2"/>
              <a:buNone/>
            </a:pPr>
            <a:r>
              <a:rPr lang="zh-CN" altLang="en-US" b="1" dirty="0" smtClean="0">
                <a:solidFill>
                  <a:srgbClr val="FF0000"/>
                </a:solidFill>
                <a:latin typeface="Times New Roman" pitchFamily="18" charset="0"/>
              </a:rPr>
              <a:t>某班级</a:t>
            </a:r>
            <a:r>
              <a:rPr lang="zh-CN" altLang="en-US" b="1" dirty="0">
                <a:solidFill>
                  <a:srgbClr val="FF0000"/>
                </a:solidFill>
                <a:latin typeface="Times New Roman" pitchFamily="18" charset="0"/>
              </a:rPr>
              <a:t>的每一个学生有一台计算机或者他有一个拥有计算机的朋友</a:t>
            </a:r>
            <a:r>
              <a:rPr lang="en-US" altLang="zh-CN" b="1" dirty="0">
                <a:solidFill>
                  <a:srgbClr val="FF0000"/>
                </a:solidFill>
                <a:latin typeface="Times New Roman" pitchFamily="18" charset="0"/>
              </a:rPr>
              <a:t>. </a:t>
            </a:r>
          </a:p>
        </p:txBody>
      </p:sp>
      <p:graphicFrame>
        <p:nvGraphicFramePr>
          <p:cNvPr id="9" name="对象 8"/>
          <p:cNvGraphicFramePr>
            <a:graphicFrameLocks noChangeAspect="1"/>
          </p:cNvGraphicFramePr>
          <p:nvPr/>
        </p:nvGraphicFramePr>
        <p:xfrm>
          <a:off x="1285852" y="5286388"/>
          <a:ext cx="5536445" cy="714380"/>
        </p:xfrm>
        <a:graphic>
          <a:graphicData uri="http://schemas.openxmlformats.org/presentationml/2006/ole">
            <mc:AlternateContent xmlns:mc="http://schemas.openxmlformats.org/markup-compatibility/2006">
              <mc:Choice xmlns:v="urn:schemas-microsoft-com:vml" Requires="v">
                <p:oleObj spid="_x0000_s39976" name="Equation" r:id="rId3" imgW="1968480" imgH="253800" progId="Equation.DSMT4">
                  <p:embed/>
                </p:oleObj>
              </mc:Choice>
              <mc:Fallback>
                <p:oleObj name="Equation" r:id="rId3" imgW="19684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5286388"/>
                        <a:ext cx="5536445"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6      </a:t>
            </a:r>
          </a:p>
        </p:txBody>
      </p:sp>
    </p:spTree>
    <p:extLst>
      <p:ext uri="{BB962C8B-B14F-4D97-AF65-F5344CB8AC3E}">
        <p14:creationId xmlns:p14="http://schemas.microsoft.com/office/powerpoint/2010/main" val="3928455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blinds(horizontal)">
                                      <p:cBhvr>
                                        <p:cTn id="7" dur="500"/>
                                        <p:tgtEl>
                                          <p:spTgt spid="225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5">
                                            <p:txEl>
                                              <p:pRg st="0" end="0"/>
                                            </p:txEl>
                                          </p:spTgt>
                                        </p:tgtEl>
                                        <p:attrNameLst>
                                          <p:attrName>style.visibility</p:attrName>
                                        </p:attrNameLst>
                                      </p:cBhvr>
                                      <p:to>
                                        <p:strVal val="visible"/>
                                      </p:to>
                                    </p:set>
                                    <p:animEffect transition="in" filter="blinds(horizontal)">
                                      <p:cBhvr>
                                        <p:cTn id="12" dur="500"/>
                                        <p:tgtEl>
                                          <p:spTgt spid="71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5">
                                            <p:txEl>
                                              <p:pRg st="1" end="1"/>
                                            </p:txEl>
                                          </p:spTgt>
                                        </p:tgtEl>
                                        <p:attrNameLst>
                                          <p:attrName>style.visibility</p:attrName>
                                        </p:attrNameLst>
                                      </p:cBhvr>
                                      <p:to>
                                        <p:strVal val="visible"/>
                                      </p:to>
                                    </p:set>
                                    <p:animEffect transition="in" filter="blinds(horizontal)">
                                      <p:cBhvr>
                                        <p:cTn id="17" dur="500"/>
                                        <p:tgtEl>
                                          <p:spTgt spid="71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5">
                                            <p:txEl>
                                              <p:pRg st="2" end="2"/>
                                            </p:txEl>
                                          </p:spTgt>
                                        </p:tgtEl>
                                        <p:attrNameLst>
                                          <p:attrName>style.visibility</p:attrName>
                                        </p:attrNameLst>
                                      </p:cBhvr>
                                      <p:to>
                                        <p:strVal val="visible"/>
                                      </p:to>
                                    </p:set>
                                    <p:animEffect transition="in" filter="blinds(horizontal)">
                                      <p:cBhvr>
                                        <p:cTn id="22" dur="500"/>
                                        <p:tgtEl>
                                          <p:spTgt spid="717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uild="p"/>
      <p:bldP spid="225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body" idx="1"/>
          </p:nvPr>
        </p:nvSpPr>
        <p:spPr>
          <a:xfrm>
            <a:off x="457200" y="548680"/>
            <a:ext cx="8382000" cy="5538936"/>
          </a:xfrm>
        </p:spPr>
        <p:txBody>
          <a:bodyPr/>
          <a:lstStyle/>
          <a:p>
            <a:pPr marL="0" indent="374650" algn="just" eaLnBrk="1" hangingPunct="1">
              <a:lnSpc>
                <a:spcPct val="170000"/>
              </a:lnSpc>
              <a:buFont typeface="Wingdings" pitchFamily="2" charset="2"/>
              <a:buNone/>
            </a:pPr>
            <a:r>
              <a:rPr lang="zh-CN" altLang="en-US" sz="2800" b="1" dirty="0" smtClean="0">
                <a:solidFill>
                  <a:schemeClr val="accent2"/>
                </a:solidFill>
                <a:latin typeface="t"/>
              </a:rPr>
              <a:t>四、  谓词公式定义为</a:t>
            </a:r>
            <a:endParaRPr lang="zh-CN" altLang="en-US" sz="2800" b="1" dirty="0" smtClean="0">
              <a:solidFill>
                <a:schemeClr val="accent2"/>
              </a:solidFill>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1</a:t>
            </a:r>
            <a:r>
              <a:rPr lang="zh-CN" altLang="en-US" sz="2400" b="1" dirty="0" smtClean="0">
                <a:latin typeface="t"/>
              </a:rPr>
              <a:t>）</a:t>
            </a:r>
            <a:r>
              <a:rPr lang="en-US" altLang="zh-CN" sz="2400" b="1" dirty="0" smtClean="0">
                <a:latin typeface="t"/>
              </a:rPr>
              <a:t>n</a:t>
            </a:r>
            <a:r>
              <a:rPr lang="zh-CN" altLang="en-US" sz="2400" b="1" dirty="0" smtClean="0">
                <a:latin typeface="t"/>
              </a:rPr>
              <a:t>元谓词是一个谓词公式；</a:t>
            </a:r>
            <a:endParaRPr lang="zh-CN" altLang="en-US" sz="2400" b="1" dirty="0" smtClean="0">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2</a:t>
            </a:r>
            <a:r>
              <a:rPr lang="zh-CN" altLang="en-US" sz="2400" b="1" dirty="0" smtClean="0">
                <a:latin typeface="t"/>
              </a:rPr>
              <a:t>）若</a:t>
            </a:r>
            <a:r>
              <a:rPr lang="en-US" altLang="zh-CN" sz="2400" b="1" dirty="0" smtClean="0">
                <a:latin typeface="t"/>
              </a:rPr>
              <a:t>A</a:t>
            </a:r>
            <a:r>
              <a:rPr lang="zh-CN" altLang="en-US" sz="2400" b="1" dirty="0" smtClean="0">
                <a:latin typeface="t"/>
              </a:rPr>
              <a:t>是谓词公式，则（</a:t>
            </a:r>
            <a:r>
              <a:rPr lang="en-US" altLang="zh-CN" sz="2400" b="1" dirty="0" smtClean="0">
                <a:latin typeface="t"/>
              </a:rPr>
              <a:t>¬A</a:t>
            </a:r>
            <a:r>
              <a:rPr lang="zh-CN" altLang="en-US" sz="2400" b="1" dirty="0" smtClean="0">
                <a:latin typeface="t"/>
              </a:rPr>
              <a:t>）也是谓词公式；</a:t>
            </a:r>
            <a:endParaRPr lang="zh-CN" altLang="en-US" sz="2400" b="1" dirty="0" smtClean="0">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3</a:t>
            </a:r>
            <a:r>
              <a:rPr lang="zh-CN" altLang="en-US" sz="2400" b="1" dirty="0" smtClean="0">
                <a:latin typeface="t"/>
              </a:rPr>
              <a:t>）若</a:t>
            </a:r>
            <a:r>
              <a:rPr lang="en-US" altLang="zh-CN" sz="2400" b="1" dirty="0" smtClean="0">
                <a:latin typeface="t"/>
              </a:rPr>
              <a:t>A</a:t>
            </a:r>
            <a:r>
              <a:rPr lang="zh-CN" altLang="en-US" sz="2400" b="1" dirty="0" smtClean="0">
                <a:latin typeface="t"/>
              </a:rPr>
              <a:t>，</a:t>
            </a:r>
            <a:r>
              <a:rPr lang="en-US" altLang="zh-CN" sz="2400" b="1" dirty="0" smtClean="0">
                <a:latin typeface="t"/>
              </a:rPr>
              <a:t>B</a:t>
            </a:r>
            <a:r>
              <a:rPr lang="zh-CN" altLang="en-US" sz="2400" b="1" dirty="0" smtClean="0">
                <a:latin typeface="t"/>
              </a:rPr>
              <a:t>是谓词公式，则（</a:t>
            </a:r>
            <a:r>
              <a:rPr lang="en-US" altLang="zh-CN" sz="2400" b="1" dirty="0" smtClean="0">
                <a:latin typeface="t"/>
              </a:rPr>
              <a:t>A</a:t>
            </a:r>
            <a:r>
              <a:rPr lang="en-US" altLang="zh-CN" sz="2400" b="1" dirty="0" smtClean="0"/>
              <a:t>∨</a:t>
            </a:r>
            <a:r>
              <a:rPr lang="en-US" altLang="zh-CN" sz="2400" b="1" dirty="0" smtClean="0">
                <a:latin typeface="t"/>
              </a:rPr>
              <a:t>B</a:t>
            </a:r>
            <a:r>
              <a:rPr lang="zh-CN" altLang="en-US" sz="2400" b="1" dirty="0" smtClean="0">
                <a:latin typeface="t"/>
              </a:rPr>
              <a:t>）、（</a:t>
            </a:r>
            <a:r>
              <a:rPr lang="en-US" altLang="zh-CN" sz="2400" b="1" dirty="0" smtClean="0">
                <a:latin typeface="t"/>
              </a:rPr>
              <a:t>A</a:t>
            </a:r>
            <a:r>
              <a:rPr lang="en-US" altLang="zh-CN" sz="2400" b="1" dirty="0" smtClean="0"/>
              <a:t>∧</a:t>
            </a:r>
            <a:r>
              <a:rPr lang="en-US" altLang="zh-CN" sz="2400" b="1" dirty="0" smtClean="0">
                <a:latin typeface="t"/>
              </a:rPr>
              <a:t>B</a:t>
            </a:r>
            <a:r>
              <a:rPr lang="zh-CN" altLang="en-US" sz="2400" b="1" dirty="0" smtClean="0">
                <a:latin typeface="t"/>
              </a:rPr>
              <a:t>）、（</a:t>
            </a:r>
            <a:r>
              <a:rPr lang="en-US" altLang="zh-CN" sz="2400" b="1" dirty="0" smtClean="0">
                <a:latin typeface="t"/>
              </a:rPr>
              <a:t>A</a:t>
            </a:r>
            <a:r>
              <a:rPr lang="en-US" altLang="zh-CN" sz="2400" b="1" dirty="0" smtClean="0"/>
              <a:t>→</a:t>
            </a:r>
            <a:r>
              <a:rPr lang="en-US" altLang="zh-CN" sz="2400" b="1" dirty="0" smtClean="0">
                <a:latin typeface="t"/>
              </a:rPr>
              <a:t>B</a:t>
            </a:r>
            <a:r>
              <a:rPr lang="zh-CN" altLang="en-US" sz="2400" b="1" dirty="0" smtClean="0">
                <a:latin typeface="t"/>
              </a:rPr>
              <a:t>）、（</a:t>
            </a:r>
            <a:r>
              <a:rPr lang="en-US" altLang="zh-CN" sz="2400" b="1" dirty="0" smtClean="0">
                <a:latin typeface="t"/>
              </a:rPr>
              <a:t>A      B</a:t>
            </a:r>
            <a:r>
              <a:rPr lang="zh-CN" altLang="en-US" sz="2400" b="1" dirty="0" smtClean="0">
                <a:latin typeface="t"/>
              </a:rPr>
              <a:t>）也是谓词公式；</a:t>
            </a:r>
            <a:endParaRPr lang="zh-CN" altLang="en-US" sz="2400" b="1" dirty="0" smtClean="0">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4</a:t>
            </a:r>
            <a:r>
              <a:rPr lang="zh-CN" altLang="en-US" sz="2400" b="1" dirty="0" smtClean="0">
                <a:latin typeface="t"/>
              </a:rPr>
              <a:t>）若</a:t>
            </a:r>
            <a:r>
              <a:rPr lang="en-US" altLang="zh-CN" sz="2400" b="1" dirty="0" smtClean="0">
                <a:latin typeface="t"/>
              </a:rPr>
              <a:t>A</a:t>
            </a:r>
            <a:r>
              <a:rPr lang="zh-CN" altLang="en-US" sz="2400" b="1" dirty="0" smtClean="0">
                <a:latin typeface="t"/>
              </a:rPr>
              <a:t>是谓词公式且含有未被量化的个体变量</a:t>
            </a:r>
            <a:r>
              <a:rPr lang="en-US" altLang="zh-CN" sz="2400" b="1" dirty="0" smtClean="0">
                <a:latin typeface="t"/>
              </a:rPr>
              <a:t>x</a:t>
            </a:r>
            <a:r>
              <a:rPr lang="zh-CN" altLang="en-US" sz="2400" b="1" dirty="0" smtClean="0">
                <a:latin typeface="t"/>
              </a:rPr>
              <a:t>，则</a:t>
            </a:r>
          </a:p>
          <a:p>
            <a:pPr marL="0" indent="374650" algn="just" eaLnBrk="1" hangingPunct="1">
              <a:lnSpc>
                <a:spcPct val="170000"/>
              </a:lnSpc>
              <a:buNone/>
            </a:pPr>
            <a:r>
              <a:rPr lang="en-US" altLang="zh-CN" sz="2400" b="1" dirty="0" err="1" smtClean="0">
                <a:latin typeface="t"/>
              </a:rPr>
              <a:t>xA</a:t>
            </a:r>
            <a:r>
              <a:rPr lang="en-US" altLang="zh-CN" sz="2400" b="1" dirty="0" smtClean="0">
                <a:latin typeface="t"/>
              </a:rPr>
              <a:t>(x)</a:t>
            </a:r>
            <a:r>
              <a:rPr lang="zh-CN" altLang="en-US" sz="2400" b="1" dirty="0" smtClean="0">
                <a:latin typeface="t"/>
              </a:rPr>
              <a:t>，</a:t>
            </a:r>
            <a:r>
              <a:rPr lang="en-US" altLang="zh-CN" sz="2400" b="1" dirty="0" smtClean="0"/>
              <a:t>∃</a:t>
            </a:r>
            <a:r>
              <a:rPr lang="en-US" altLang="zh-CN" sz="2400" b="1" dirty="0" err="1" smtClean="0"/>
              <a:t>x</a:t>
            </a:r>
            <a:r>
              <a:rPr lang="en-US" altLang="zh-CN" sz="2400" b="1" dirty="0" err="1" smtClean="0">
                <a:latin typeface="t"/>
                <a:sym typeface="Symbol" pitchFamily="18" charset="2"/>
              </a:rPr>
              <a:t>A</a:t>
            </a:r>
            <a:r>
              <a:rPr lang="en-US" altLang="zh-CN" sz="2400" b="1" dirty="0" smtClean="0">
                <a:latin typeface="t"/>
                <a:sym typeface="Symbol" pitchFamily="18" charset="2"/>
              </a:rPr>
              <a:t>(x)</a:t>
            </a:r>
            <a:r>
              <a:rPr lang="zh-CN" altLang="en-US" sz="2400" b="1" dirty="0" smtClean="0">
                <a:latin typeface="t"/>
              </a:rPr>
              <a:t>也是谓词公式。</a:t>
            </a:r>
            <a:endParaRPr lang="zh-CN" altLang="en-US" sz="2400" b="1" dirty="0" smtClean="0">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5</a:t>
            </a:r>
            <a:r>
              <a:rPr lang="zh-CN" altLang="en-US" sz="2400" b="1" dirty="0" smtClean="0">
                <a:latin typeface="t"/>
              </a:rPr>
              <a:t>）有限次地使用（</a:t>
            </a:r>
            <a:r>
              <a:rPr lang="en-US" altLang="zh-CN" sz="2400" b="1" dirty="0" smtClean="0">
                <a:latin typeface="t"/>
              </a:rPr>
              <a:t>1</a:t>
            </a:r>
            <a:r>
              <a:rPr lang="zh-CN" altLang="en-US" sz="2400" b="1" dirty="0" smtClean="0">
                <a:latin typeface="t"/>
              </a:rPr>
              <a:t>）</a:t>
            </a:r>
            <a:r>
              <a:rPr lang="en-US" altLang="zh-CN" sz="2400" b="1" dirty="0" smtClean="0">
                <a:latin typeface="t"/>
              </a:rPr>
              <a:t>-</a:t>
            </a:r>
            <a:r>
              <a:rPr lang="zh-CN" altLang="en-US" sz="2400" b="1" dirty="0" smtClean="0">
                <a:latin typeface="t"/>
              </a:rPr>
              <a:t>（</a:t>
            </a:r>
            <a:r>
              <a:rPr lang="en-US" altLang="zh-CN" sz="2400" b="1" dirty="0" smtClean="0">
                <a:latin typeface="t"/>
              </a:rPr>
              <a:t>4</a:t>
            </a:r>
            <a:r>
              <a:rPr lang="zh-CN" altLang="en-US" sz="2400" b="1" dirty="0" smtClean="0">
                <a:latin typeface="t"/>
              </a:rPr>
              <a:t>）所得到的也是谓词公式。</a:t>
            </a:r>
          </a:p>
        </p:txBody>
      </p:sp>
      <p:graphicFrame>
        <p:nvGraphicFramePr>
          <p:cNvPr id="6146" name="Object 5"/>
          <p:cNvGraphicFramePr>
            <a:graphicFrameLocks noChangeAspect="1"/>
          </p:cNvGraphicFramePr>
          <p:nvPr>
            <p:extLst>
              <p:ext uri="{D42A27DB-BD31-4B8C-83A1-F6EECF244321}">
                <p14:modId xmlns:p14="http://schemas.microsoft.com/office/powerpoint/2010/main" val="1426496935"/>
              </p:ext>
            </p:extLst>
          </p:nvPr>
        </p:nvGraphicFramePr>
        <p:xfrm>
          <a:off x="2771800" y="3573016"/>
          <a:ext cx="517525" cy="355600"/>
        </p:xfrm>
        <a:graphic>
          <a:graphicData uri="http://schemas.openxmlformats.org/presentationml/2006/ole">
            <mc:AlternateContent xmlns:mc="http://schemas.openxmlformats.org/markup-compatibility/2006">
              <mc:Choice xmlns:v="urn:schemas-microsoft-com:vml" Requires="v">
                <p:oleObj spid="_x0000_s41037" name="公式" r:id="rId3" imgW="203040" imgH="139680" progId="Equation.3">
                  <p:embed/>
                </p:oleObj>
              </mc:Choice>
              <mc:Fallback>
                <p:oleObj name="公式" r:id="rId3" imgW="20304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573016"/>
                        <a:ext cx="5175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extLst>
              <p:ext uri="{D42A27DB-BD31-4B8C-83A1-F6EECF244321}">
                <p14:modId xmlns:p14="http://schemas.microsoft.com/office/powerpoint/2010/main" val="2999728120"/>
              </p:ext>
            </p:extLst>
          </p:nvPr>
        </p:nvGraphicFramePr>
        <p:xfrm>
          <a:off x="562472" y="5013176"/>
          <a:ext cx="265112" cy="287337"/>
        </p:xfrm>
        <a:graphic>
          <a:graphicData uri="http://schemas.openxmlformats.org/presentationml/2006/ole">
            <mc:AlternateContent xmlns:mc="http://schemas.openxmlformats.org/markup-compatibility/2006">
              <mc:Choice xmlns:v="urn:schemas-microsoft-com:vml" Requires="v">
                <p:oleObj spid="_x0000_s41038" name="公式" r:id="rId5" imgW="152280" imgH="164880" progId="Equation.3">
                  <p:embed/>
                </p:oleObj>
              </mc:Choice>
              <mc:Fallback>
                <p:oleObj name="公式"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472" y="5013176"/>
                        <a:ext cx="265112"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95979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Grp="1" noChangeArrowheads="1"/>
          </p:cNvSpPr>
          <p:nvPr>
            <p:ph type="body" idx="1"/>
          </p:nvPr>
        </p:nvSpPr>
        <p:spPr>
          <a:xfrm>
            <a:off x="428596" y="3733800"/>
            <a:ext cx="8269288" cy="3124200"/>
          </a:xfrm>
        </p:spPr>
        <p:txBody>
          <a:bodyPr/>
          <a:lstStyle/>
          <a:p>
            <a:pPr marL="0" indent="374650" eaLnBrk="1" hangingPunct="1">
              <a:lnSpc>
                <a:spcPct val="150000"/>
              </a:lnSpc>
              <a:buNone/>
            </a:pPr>
            <a:r>
              <a:rPr lang="zh-CN" altLang="en-US" sz="2400" b="1" dirty="0" smtClean="0"/>
              <a:t>全域：某学校的所有学生</a:t>
            </a:r>
            <a:endParaRPr lang="en-US" altLang="zh-CN" sz="2400" b="1" dirty="0" smtClean="0"/>
          </a:p>
          <a:p>
            <a:pPr marL="0" indent="374650" eaLnBrk="1" hangingPunct="1">
              <a:lnSpc>
                <a:spcPct val="150000"/>
              </a:lnSpc>
              <a:buNone/>
            </a:pPr>
            <a:r>
              <a:rPr lang="en-US" altLang="zh-CN" sz="2400" b="1" dirty="0" smtClean="0"/>
              <a:t>F(</a:t>
            </a:r>
            <a:r>
              <a:rPr lang="en-US" altLang="zh-CN" sz="2400" b="1" dirty="0" err="1" smtClean="0"/>
              <a:t>a,b</a:t>
            </a:r>
            <a:r>
              <a:rPr lang="en-US" altLang="zh-CN" sz="2400" b="1" dirty="0" smtClean="0"/>
              <a:t>)</a:t>
            </a:r>
            <a:r>
              <a:rPr lang="zh-CN" altLang="en-US" sz="2400" b="1" dirty="0" smtClean="0"/>
              <a:t>表示 </a:t>
            </a:r>
            <a:r>
              <a:rPr lang="en-US" altLang="zh-CN" sz="2400" b="1" dirty="0" smtClean="0"/>
              <a:t>a</a:t>
            </a:r>
            <a:r>
              <a:rPr lang="zh-CN" altLang="en-US" sz="2400" b="1" dirty="0" smtClean="0"/>
              <a:t>和 </a:t>
            </a:r>
            <a:r>
              <a:rPr lang="en-US" altLang="zh-CN" sz="2400" b="1" dirty="0" smtClean="0"/>
              <a:t>b</a:t>
            </a:r>
            <a:r>
              <a:rPr lang="zh-CN" altLang="en-US" sz="2400" b="1" dirty="0" smtClean="0"/>
              <a:t>是好朋友其中</a:t>
            </a:r>
            <a:r>
              <a:rPr lang="en-US" altLang="zh-CN" sz="2400" b="1" dirty="0" smtClean="0"/>
              <a:t>;</a:t>
            </a:r>
            <a:r>
              <a:rPr lang="zh-CN" altLang="en-US" sz="2400" b="1" dirty="0" smtClean="0"/>
              <a:t> </a:t>
            </a:r>
            <a:r>
              <a:rPr lang="en-US" altLang="zh-CN" sz="2400" b="1" dirty="0" smtClean="0"/>
              <a:t>S(</a:t>
            </a:r>
            <a:r>
              <a:rPr lang="en-US" altLang="zh-CN" sz="2400" b="1" dirty="0" err="1" smtClean="0"/>
              <a:t>a,b</a:t>
            </a:r>
            <a:r>
              <a:rPr lang="en-US" altLang="zh-CN" sz="2400" b="1" dirty="0" smtClean="0"/>
              <a:t>)</a:t>
            </a:r>
            <a:r>
              <a:rPr lang="zh-CN" altLang="en-US" sz="2400" b="1" dirty="0" smtClean="0"/>
              <a:t>表示</a:t>
            </a:r>
            <a:r>
              <a:rPr lang="en-US" altLang="zh-CN" sz="2400" b="1" dirty="0" smtClean="0"/>
              <a:t>a</a:t>
            </a:r>
            <a:r>
              <a:rPr lang="zh-CN" altLang="en-US" sz="2400" b="1" dirty="0" smtClean="0"/>
              <a:t>和</a:t>
            </a:r>
            <a:r>
              <a:rPr lang="en-US" altLang="zh-CN" sz="2400" b="1" dirty="0" smtClean="0"/>
              <a:t>b</a:t>
            </a:r>
            <a:r>
              <a:rPr lang="zh-CN" altLang="en-US" sz="2400" b="1" dirty="0" smtClean="0"/>
              <a:t>相同</a:t>
            </a:r>
          </a:p>
        </p:txBody>
      </p:sp>
      <p:sp>
        <p:nvSpPr>
          <p:cNvPr id="24580" name="Text Box 4"/>
          <p:cNvSpPr txBox="1">
            <a:spLocks noChangeArrowheads="1"/>
          </p:cNvSpPr>
          <p:nvPr/>
        </p:nvSpPr>
        <p:spPr bwMode="auto">
          <a:xfrm>
            <a:off x="755576" y="1124744"/>
            <a:ext cx="7770813" cy="2382191"/>
          </a:xfrm>
          <a:prstGeom prst="rect">
            <a:avLst/>
          </a:prstGeom>
          <a:solidFill>
            <a:srgbClr val="FFFFCC"/>
          </a:solidFill>
          <a:ln w="9525">
            <a:noFill/>
            <a:miter lim="800000"/>
            <a:headEnd/>
            <a:tailEnd/>
          </a:ln>
          <a:effectLst>
            <a:prstShdw prst="shdw17" dist="17961" dir="2700000">
              <a:srgbClr val="99997A"/>
            </a:prstShdw>
          </a:effectLst>
        </p:spPr>
        <p:txBody>
          <a:bodyPr>
            <a:spAutoFit/>
          </a:bodyPr>
          <a:lstStyle/>
          <a:p>
            <a:pPr>
              <a:lnSpc>
                <a:spcPct val="150000"/>
              </a:lnSpc>
              <a:spcBef>
                <a:spcPct val="20000"/>
              </a:spcBef>
              <a:buClr>
                <a:schemeClr val="folHlink"/>
              </a:buClr>
              <a:buSzPct val="60000"/>
              <a:buFont typeface="Wingdings" pitchFamily="2" charset="2"/>
              <a:buNone/>
            </a:pPr>
            <a:r>
              <a:rPr lang="zh-CN" altLang="en-US" b="1" dirty="0">
                <a:solidFill>
                  <a:srgbClr val="FF0000"/>
                </a:solidFill>
                <a:latin typeface="Times New Roman" pitchFamily="18" charset="0"/>
              </a:rPr>
              <a:t>存在一个学生 </a:t>
            </a:r>
            <a:r>
              <a:rPr lang="en-US" altLang="zh-CN" b="1" dirty="0">
                <a:solidFill>
                  <a:srgbClr val="FF0000"/>
                </a:solidFill>
                <a:latin typeface="Times New Roman" pitchFamily="18" charset="0"/>
              </a:rPr>
              <a:t>x</a:t>
            </a:r>
            <a:r>
              <a:rPr lang="zh-CN" altLang="en-US" b="1" dirty="0">
                <a:solidFill>
                  <a:srgbClr val="FF0000"/>
                </a:solidFill>
                <a:latin typeface="Times New Roman" pitchFamily="18" charset="0"/>
              </a:rPr>
              <a:t>，对所有不同的两个学生 </a:t>
            </a:r>
            <a:r>
              <a:rPr lang="en-US" altLang="zh-CN" b="1" dirty="0">
                <a:solidFill>
                  <a:srgbClr val="FF0000"/>
                </a:solidFill>
                <a:latin typeface="Times New Roman" pitchFamily="18" charset="0"/>
              </a:rPr>
              <a:t>y</a:t>
            </a:r>
            <a:r>
              <a:rPr lang="zh-CN" altLang="en-US" b="1" dirty="0">
                <a:solidFill>
                  <a:srgbClr val="FF0000"/>
                </a:solidFill>
                <a:latin typeface="Times New Roman" pitchFamily="18" charset="0"/>
              </a:rPr>
              <a:t>和 </a:t>
            </a:r>
            <a:r>
              <a:rPr lang="en-US" altLang="zh-CN" b="1" dirty="0">
                <a:solidFill>
                  <a:srgbClr val="FF0000"/>
                </a:solidFill>
                <a:latin typeface="Times New Roman" pitchFamily="18" charset="0"/>
              </a:rPr>
              <a:t>z</a:t>
            </a:r>
            <a:r>
              <a:rPr lang="zh-CN" altLang="en-US" b="1" dirty="0">
                <a:solidFill>
                  <a:srgbClr val="FF0000"/>
                </a:solidFill>
                <a:latin typeface="Times New Roman" pitchFamily="18" charset="0"/>
              </a:rPr>
              <a:t>来说</a:t>
            </a:r>
            <a:r>
              <a:rPr lang="en-US" altLang="zh-CN" b="1" dirty="0">
                <a:solidFill>
                  <a:srgbClr val="FF0000"/>
                </a:solidFill>
                <a:latin typeface="Times New Roman" pitchFamily="18" charset="0"/>
              </a:rPr>
              <a:t>,</a:t>
            </a:r>
            <a:r>
              <a:rPr lang="zh-CN" altLang="en-US" b="1" dirty="0">
                <a:solidFill>
                  <a:srgbClr val="FF0000"/>
                </a:solidFill>
                <a:latin typeface="Times New Roman" pitchFamily="18" charset="0"/>
              </a:rPr>
              <a:t>如</a:t>
            </a:r>
            <a:r>
              <a:rPr lang="zh-CN" altLang="en-US" b="1" dirty="0" smtClean="0">
                <a:solidFill>
                  <a:srgbClr val="FF0000"/>
                </a:solidFill>
                <a:latin typeface="Times New Roman" pitchFamily="18" charset="0"/>
              </a:rPr>
              <a:t>果</a:t>
            </a:r>
            <a:r>
              <a:rPr lang="en-US" altLang="zh-CN" b="1" dirty="0" smtClean="0">
                <a:solidFill>
                  <a:srgbClr val="FF0000"/>
                </a:solidFill>
                <a:latin typeface="Times New Roman" pitchFamily="18" charset="0"/>
              </a:rPr>
              <a:t> </a:t>
            </a:r>
            <a:r>
              <a:rPr lang="en-US" altLang="zh-CN" b="1" dirty="0">
                <a:solidFill>
                  <a:srgbClr val="FF0000"/>
                </a:solidFill>
                <a:latin typeface="Times New Roman" pitchFamily="18" charset="0"/>
              </a:rPr>
              <a:t>x</a:t>
            </a:r>
            <a:r>
              <a:rPr lang="zh-CN" altLang="en-US" b="1" dirty="0">
                <a:solidFill>
                  <a:srgbClr val="FF0000"/>
                </a:solidFill>
                <a:latin typeface="Times New Roman" pitchFamily="18" charset="0"/>
              </a:rPr>
              <a:t>与  </a:t>
            </a:r>
            <a:r>
              <a:rPr lang="en-US" altLang="zh-CN" b="1" dirty="0">
                <a:solidFill>
                  <a:srgbClr val="FF0000"/>
                </a:solidFill>
                <a:latin typeface="Times New Roman" pitchFamily="18" charset="0"/>
              </a:rPr>
              <a:t>y</a:t>
            </a:r>
            <a:r>
              <a:rPr lang="zh-CN" altLang="en-US" b="1" dirty="0">
                <a:solidFill>
                  <a:srgbClr val="FF0000"/>
                </a:solidFill>
                <a:latin typeface="Times New Roman" pitchFamily="18" charset="0"/>
              </a:rPr>
              <a:t>是好朋友并且 </a:t>
            </a:r>
            <a:r>
              <a:rPr lang="en-US" altLang="zh-CN" b="1" dirty="0">
                <a:solidFill>
                  <a:srgbClr val="FF0000"/>
                </a:solidFill>
                <a:latin typeface="Times New Roman" pitchFamily="18" charset="0"/>
              </a:rPr>
              <a:t>x </a:t>
            </a:r>
            <a:r>
              <a:rPr lang="zh-CN" altLang="en-US" b="1" dirty="0">
                <a:solidFill>
                  <a:srgbClr val="FF0000"/>
                </a:solidFill>
                <a:latin typeface="Times New Roman" pitchFamily="18" charset="0"/>
              </a:rPr>
              <a:t>和 </a:t>
            </a:r>
            <a:r>
              <a:rPr lang="en-US" altLang="zh-CN" b="1" dirty="0">
                <a:solidFill>
                  <a:srgbClr val="FF0000"/>
                </a:solidFill>
                <a:latin typeface="Times New Roman" pitchFamily="18" charset="0"/>
              </a:rPr>
              <a:t>z</a:t>
            </a:r>
            <a:r>
              <a:rPr lang="zh-CN" altLang="en-US" b="1" dirty="0">
                <a:solidFill>
                  <a:srgbClr val="FF0000"/>
                </a:solidFill>
                <a:latin typeface="Times New Roman" pitchFamily="18" charset="0"/>
              </a:rPr>
              <a:t>也是好朋友</a:t>
            </a:r>
            <a:r>
              <a:rPr lang="en-US" altLang="zh-CN" b="1" dirty="0">
                <a:solidFill>
                  <a:srgbClr val="FF0000"/>
                </a:solidFill>
                <a:latin typeface="Times New Roman" pitchFamily="18" charset="0"/>
              </a:rPr>
              <a:t>,</a:t>
            </a:r>
            <a:r>
              <a:rPr lang="zh-CN" altLang="en-US" b="1" dirty="0">
                <a:solidFill>
                  <a:srgbClr val="FF0000"/>
                </a:solidFill>
                <a:latin typeface="Times New Roman" pitchFamily="18" charset="0"/>
              </a:rPr>
              <a:t>那么 </a:t>
            </a:r>
            <a:r>
              <a:rPr lang="en-US" altLang="zh-CN" b="1" dirty="0">
                <a:solidFill>
                  <a:srgbClr val="FF0000"/>
                </a:solidFill>
                <a:latin typeface="Times New Roman" pitchFamily="18" charset="0"/>
              </a:rPr>
              <a:t>y</a:t>
            </a:r>
            <a:r>
              <a:rPr lang="zh-CN" altLang="en-US" b="1" dirty="0">
                <a:solidFill>
                  <a:srgbClr val="FF0000"/>
                </a:solidFill>
                <a:latin typeface="Times New Roman" pitchFamily="18" charset="0"/>
              </a:rPr>
              <a:t>和 </a:t>
            </a:r>
            <a:r>
              <a:rPr lang="en-US" altLang="zh-CN" b="1" dirty="0">
                <a:solidFill>
                  <a:srgbClr val="FF0000"/>
                </a:solidFill>
                <a:latin typeface="Times New Roman" pitchFamily="18" charset="0"/>
              </a:rPr>
              <a:t>z</a:t>
            </a:r>
            <a:r>
              <a:rPr lang="zh-CN" altLang="en-US" b="1" dirty="0">
                <a:solidFill>
                  <a:srgbClr val="FF0000"/>
                </a:solidFill>
                <a:latin typeface="Times New Roman" pitchFamily="18" charset="0"/>
              </a:rPr>
              <a:t>不是好朋友</a:t>
            </a:r>
          </a:p>
          <a:p>
            <a:pPr>
              <a:lnSpc>
                <a:spcPct val="150000"/>
              </a:lnSpc>
              <a:spcBef>
                <a:spcPct val="20000"/>
              </a:spcBef>
              <a:buClr>
                <a:schemeClr val="folHlink"/>
              </a:buClr>
              <a:buSzPct val="60000"/>
              <a:buFont typeface="Wingdings" pitchFamily="2" charset="2"/>
              <a:buNone/>
            </a:pPr>
            <a:r>
              <a:rPr lang="zh-CN" altLang="en-US" b="1" dirty="0">
                <a:solidFill>
                  <a:srgbClr val="FF0000"/>
                </a:solidFill>
                <a:latin typeface="Times New Roman" pitchFamily="18" charset="0"/>
              </a:rPr>
              <a:t>换句话说</a:t>
            </a:r>
            <a:r>
              <a:rPr lang="en-US" altLang="zh-CN" b="1" dirty="0">
                <a:solidFill>
                  <a:srgbClr val="FF0000"/>
                </a:solidFill>
                <a:latin typeface="Times New Roman" pitchFamily="18" charset="0"/>
              </a:rPr>
              <a:t>,</a:t>
            </a:r>
            <a:r>
              <a:rPr lang="zh-CN" altLang="en-US" b="1" dirty="0">
                <a:solidFill>
                  <a:srgbClr val="FF0000"/>
                </a:solidFill>
                <a:latin typeface="Times New Roman" pitchFamily="18" charset="0"/>
              </a:rPr>
              <a:t>存在一个学生，他的朋友互相都不是朋友。</a:t>
            </a:r>
          </a:p>
        </p:txBody>
      </p:sp>
      <p:sp>
        <p:nvSpPr>
          <p:cNvPr id="8203" name="Rectangle 11"/>
          <p:cNvSpPr>
            <a:spLocks noChangeArrowheads="1"/>
          </p:cNvSpPr>
          <p:nvPr/>
        </p:nvSpPr>
        <p:spPr bwMode="auto">
          <a:xfrm>
            <a:off x="4495800" y="3376613"/>
            <a:ext cx="9144000" cy="0"/>
          </a:xfrm>
          <a:prstGeom prst="rect">
            <a:avLst/>
          </a:prstGeom>
          <a:noFill/>
          <a:ln w="9525">
            <a:noFill/>
            <a:miter lim="800000"/>
            <a:headEnd/>
            <a:tailEnd/>
          </a:ln>
        </p:spPr>
        <p:txBody>
          <a:bodyPr>
            <a:spAutoFit/>
          </a:bodyPr>
          <a:lstStyle/>
          <a:p>
            <a:endParaRPr lang="zh-CN" altLang="en-US"/>
          </a:p>
        </p:txBody>
      </p:sp>
      <p:graphicFrame>
        <p:nvGraphicFramePr>
          <p:cNvPr id="2" name="Object 6"/>
          <p:cNvGraphicFramePr>
            <a:graphicFrameLocks noChangeAspect="1"/>
          </p:cNvGraphicFramePr>
          <p:nvPr>
            <p:extLst>
              <p:ext uri="{D42A27DB-BD31-4B8C-83A1-F6EECF244321}">
                <p14:modId xmlns:p14="http://schemas.microsoft.com/office/powerpoint/2010/main" val="1250009814"/>
              </p:ext>
            </p:extLst>
          </p:nvPr>
        </p:nvGraphicFramePr>
        <p:xfrm>
          <a:off x="577850" y="5357813"/>
          <a:ext cx="8218488" cy="785812"/>
        </p:xfrm>
        <a:graphic>
          <a:graphicData uri="http://schemas.openxmlformats.org/presentationml/2006/ole">
            <mc:AlternateContent xmlns:mc="http://schemas.openxmlformats.org/markup-compatibility/2006">
              <mc:Choice xmlns:v="urn:schemas-microsoft-com:vml" Requires="v">
                <p:oleObj spid="_x0000_s42024" name="公式" r:id="rId3" imgW="3187700" imgH="304800" progId="Equation.3">
                  <p:embed/>
                </p:oleObj>
              </mc:Choice>
              <mc:Fallback>
                <p:oleObj name="公式" r:id="rId3" imgW="3187700" imgH="304800" progId="Equation.3">
                  <p:embed/>
                  <p:pic>
                    <p:nvPicPr>
                      <p:cNvPr id="0" name=""/>
                      <p:cNvPicPr>
                        <a:picLocks noChangeAspect="1" noChangeArrowheads="1"/>
                      </p:cNvPicPr>
                      <p:nvPr/>
                    </p:nvPicPr>
                    <p:blipFill>
                      <a:blip r:embed="rId4"/>
                      <a:srcRect/>
                      <a:stretch>
                        <a:fillRect/>
                      </a:stretch>
                    </p:blipFill>
                    <p:spPr bwMode="auto">
                      <a:xfrm>
                        <a:off x="577850" y="5357813"/>
                        <a:ext cx="8218488"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7      </a:t>
            </a:r>
          </a:p>
        </p:txBody>
      </p:sp>
    </p:spTree>
    <p:extLst>
      <p:ext uri="{BB962C8B-B14F-4D97-AF65-F5344CB8AC3E}">
        <p14:creationId xmlns:p14="http://schemas.microsoft.com/office/powerpoint/2010/main" val="2506216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1">
                                            <p:txEl>
                                              <p:pRg st="0" end="0"/>
                                            </p:txEl>
                                          </p:spTgt>
                                        </p:tgtEl>
                                        <p:attrNameLst>
                                          <p:attrName>style.visibility</p:attrName>
                                        </p:attrNameLst>
                                      </p:cBhvr>
                                      <p:to>
                                        <p:strVal val="visible"/>
                                      </p:to>
                                    </p:set>
                                    <p:animEffect transition="in" filter="blinds(horizontal)">
                                      <p:cBhvr>
                                        <p:cTn id="12" dur="500"/>
                                        <p:tgtEl>
                                          <p:spTgt spid="82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01">
                                            <p:txEl>
                                              <p:pRg st="1" end="1"/>
                                            </p:txEl>
                                          </p:spTgt>
                                        </p:tgtEl>
                                        <p:attrNameLst>
                                          <p:attrName>style.visibility</p:attrName>
                                        </p:attrNameLst>
                                      </p:cBhvr>
                                      <p:to>
                                        <p:strVal val="visible"/>
                                      </p:to>
                                    </p:set>
                                    <p:animEffect transition="in" filter="blinds(horizontal)">
                                      <p:cBhvr>
                                        <p:cTn id="17" dur="500"/>
                                        <p:tgtEl>
                                          <p:spTgt spid="820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build="p"/>
      <p:bldP spid="245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ChangeArrowheads="1"/>
          </p:cNvSpPr>
          <p:nvPr>
            <p:ph type="body" idx="1"/>
          </p:nvPr>
        </p:nvSpPr>
        <p:spPr>
          <a:xfrm>
            <a:off x="539552" y="1052736"/>
            <a:ext cx="8269288" cy="1002432"/>
          </a:xfrm>
        </p:spPr>
        <p:txBody>
          <a:bodyPr/>
          <a:lstStyle/>
          <a:p>
            <a:pPr marL="0" indent="374650" eaLnBrk="1" hangingPunct="1">
              <a:buFont typeface="Wingdings" pitchFamily="2" charset="2"/>
              <a:buNone/>
            </a:pPr>
            <a:r>
              <a:rPr lang="zh-CN" altLang="en-US" sz="2400" b="1" dirty="0" smtClean="0"/>
              <a:t>符号化命题 “某班级中有些学生去过墨西哥</a:t>
            </a:r>
            <a:r>
              <a:rPr lang="en-US" altLang="zh-CN" sz="2400" b="1" dirty="0" smtClean="0"/>
              <a:t>" </a:t>
            </a:r>
          </a:p>
          <a:p>
            <a:pPr marL="0" indent="374650" eaLnBrk="1" hangingPunct="1">
              <a:buFont typeface="Wingdings" pitchFamily="2" charset="2"/>
              <a:buNone/>
            </a:pPr>
            <a:endParaRPr lang="en-US" altLang="zh-CN" sz="2400" b="1" dirty="0" smtClean="0"/>
          </a:p>
          <a:p>
            <a:pPr marL="0" indent="374650" eaLnBrk="1" hangingPunct="1">
              <a:buFont typeface="Wingdings" pitchFamily="2" charset="2"/>
              <a:buNone/>
            </a:pPr>
            <a:r>
              <a:rPr lang="en-US" altLang="zh-CN" sz="2400" b="1" dirty="0" smtClean="0"/>
              <a:t> “</a:t>
            </a:r>
            <a:r>
              <a:rPr lang="zh-CN" altLang="en-US" sz="2400" b="1" dirty="0" smtClean="0"/>
              <a:t>某班级中每个学生或者去过加拿大或者去过墨西哥”</a:t>
            </a:r>
          </a:p>
        </p:txBody>
      </p:sp>
      <p:graphicFrame>
        <p:nvGraphicFramePr>
          <p:cNvPr id="26628" name="Object 4"/>
          <p:cNvGraphicFramePr>
            <a:graphicFrameLocks noChangeAspect="1"/>
          </p:cNvGraphicFramePr>
          <p:nvPr/>
        </p:nvGraphicFramePr>
        <p:xfrm>
          <a:off x="2071670" y="5357826"/>
          <a:ext cx="3733800" cy="850900"/>
        </p:xfrm>
        <a:graphic>
          <a:graphicData uri="http://schemas.openxmlformats.org/presentationml/2006/ole">
            <mc:AlternateContent xmlns:mc="http://schemas.openxmlformats.org/markup-compatibility/2006">
              <mc:Choice xmlns:v="urn:schemas-microsoft-com:vml" Requires="v">
                <p:oleObj spid="_x0000_s43085" name="位图图像" r:id="rId3" imgW="1752381" imgH="400000" progId="PBrush">
                  <p:embed/>
                </p:oleObj>
              </mc:Choice>
              <mc:Fallback>
                <p:oleObj name="位图图像" r:id="rId3" imgW="1752381" imgH="40000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70" y="5357826"/>
                        <a:ext cx="3733800" cy="850900"/>
                      </a:xfrm>
                      <a:prstGeom prst="rect">
                        <a:avLst/>
                      </a:prstGeom>
                      <a:noFill/>
                      <a:ln w="12700">
                        <a:solidFill>
                          <a:schemeClr val="tx2"/>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7" name="Rectangle 3"/>
          <p:cNvSpPr txBox="1">
            <a:spLocks noChangeArrowheads="1"/>
          </p:cNvSpPr>
          <p:nvPr/>
        </p:nvSpPr>
        <p:spPr bwMode="auto">
          <a:xfrm>
            <a:off x="285720" y="2571744"/>
            <a:ext cx="8269288"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37465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全域：某班级的所有学生</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37465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M</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x</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）表示 </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x</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去过墨西哥</a:t>
            </a:r>
          </a:p>
        </p:txBody>
      </p:sp>
      <p:graphicFrame>
        <p:nvGraphicFramePr>
          <p:cNvPr id="8" name="对象 7"/>
          <p:cNvGraphicFramePr>
            <a:graphicFrameLocks noChangeAspect="1"/>
          </p:cNvGraphicFramePr>
          <p:nvPr/>
        </p:nvGraphicFramePr>
        <p:xfrm>
          <a:off x="2643174" y="4071942"/>
          <a:ext cx="1687724" cy="642942"/>
        </p:xfrm>
        <a:graphic>
          <a:graphicData uri="http://schemas.openxmlformats.org/presentationml/2006/ole">
            <mc:AlternateContent xmlns:mc="http://schemas.openxmlformats.org/markup-compatibility/2006">
              <mc:Choice xmlns:v="urn:schemas-microsoft-com:vml" Requires="v">
                <p:oleObj spid="_x0000_s43086" name="Equation" r:id="rId5" imgW="533160" imgH="203040" progId="Equation.DSMT4">
                  <p:embed/>
                </p:oleObj>
              </mc:Choice>
              <mc:Fallback>
                <p:oleObj name="Equation" r:id="rId5" imgW="5331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74" y="4071942"/>
                        <a:ext cx="1687724"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8     </a:t>
            </a:r>
          </a:p>
        </p:txBody>
      </p:sp>
    </p:spTree>
    <p:extLst>
      <p:ext uri="{BB962C8B-B14F-4D97-AF65-F5344CB8AC3E}">
        <p14:creationId xmlns:p14="http://schemas.microsoft.com/office/powerpoint/2010/main" val="1581900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22">
                                            <p:txEl>
                                              <p:pRg st="2" end="2"/>
                                            </p:txEl>
                                          </p:spTgt>
                                        </p:tgtEl>
                                        <p:attrNameLst>
                                          <p:attrName>style.visibility</p:attrName>
                                        </p:attrNameLst>
                                      </p:cBhvr>
                                      <p:to>
                                        <p:strVal val="visible"/>
                                      </p:to>
                                    </p:set>
                                    <p:animEffect transition="in" filter="fade">
                                      <p:cBhvr>
                                        <p:cTn id="22" dur="500"/>
                                        <p:tgtEl>
                                          <p:spTgt spid="92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8"/>
                                        </p:tgtEl>
                                        <p:attrNameLst>
                                          <p:attrName>style.visibility</p:attrName>
                                        </p:attrNameLst>
                                      </p:cBhvr>
                                      <p:to>
                                        <p:strVal val="visible"/>
                                      </p:to>
                                    </p:set>
                                    <p:animEffect transition="in" filter="blinds(horizontal)">
                                      <p:cBhvr>
                                        <p:cTn id="27"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3"/>
          <p:cNvSpPr>
            <a:spLocks noGrp="1" noChangeArrowheads="1"/>
          </p:cNvSpPr>
          <p:nvPr>
            <p:ph type="body" idx="1"/>
          </p:nvPr>
        </p:nvSpPr>
        <p:spPr>
          <a:xfrm>
            <a:off x="827584" y="1340768"/>
            <a:ext cx="6897688" cy="549424"/>
          </a:xfrm>
        </p:spPr>
        <p:txBody>
          <a:bodyPr/>
          <a:lstStyle/>
          <a:p>
            <a:pPr marL="0" indent="374650" eaLnBrk="1" hangingPunct="1">
              <a:buFont typeface="Wingdings" pitchFamily="2" charset="2"/>
              <a:buNone/>
            </a:pPr>
            <a:r>
              <a:rPr lang="zh-CN" altLang="en-US" sz="2400" b="1" dirty="0" smtClean="0"/>
              <a:t>符号化命题 “每个人都恰好有一个好朋友 ”</a:t>
            </a:r>
          </a:p>
        </p:txBody>
      </p:sp>
      <p:graphicFrame>
        <p:nvGraphicFramePr>
          <p:cNvPr id="2" name="Object 3"/>
          <p:cNvGraphicFramePr>
            <a:graphicFrameLocks noChangeAspect="1"/>
          </p:cNvGraphicFramePr>
          <p:nvPr>
            <p:extLst>
              <p:ext uri="{D42A27DB-BD31-4B8C-83A1-F6EECF244321}">
                <p14:modId xmlns:p14="http://schemas.microsoft.com/office/powerpoint/2010/main" val="2504871401"/>
              </p:ext>
            </p:extLst>
          </p:nvPr>
        </p:nvGraphicFramePr>
        <p:xfrm>
          <a:off x="635000" y="3573016"/>
          <a:ext cx="7875588" cy="885825"/>
        </p:xfrm>
        <a:graphic>
          <a:graphicData uri="http://schemas.openxmlformats.org/presentationml/2006/ole">
            <mc:AlternateContent xmlns:mc="http://schemas.openxmlformats.org/markup-compatibility/2006">
              <mc:Choice xmlns:v="urn:schemas-microsoft-com:vml" Requires="v">
                <p:oleObj spid="_x0000_s44109" name="公式" r:id="rId3" imgW="2489200" imgH="279400" progId="Equation.3">
                  <p:embed/>
                </p:oleObj>
              </mc:Choice>
              <mc:Fallback>
                <p:oleObj name="公式" r:id="rId3" imgW="2489200" imgH="279400" progId="Equation.3">
                  <p:embed/>
                  <p:pic>
                    <p:nvPicPr>
                      <p:cNvPr id="0" name=""/>
                      <p:cNvPicPr>
                        <a:picLocks noChangeAspect="1" noChangeArrowheads="1"/>
                      </p:cNvPicPr>
                      <p:nvPr/>
                    </p:nvPicPr>
                    <p:blipFill>
                      <a:blip r:embed="rId4"/>
                      <a:srcRect/>
                      <a:stretch>
                        <a:fillRect/>
                      </a:stretch>
                    </p:blipFill>
                    <p:spPr bwMode="auto">
                      <a:xfrm>
                        <a:off x="635000" y="3573016"/>
                        <a:ext cx="7875588"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4119251774"/>
              </p:ext>
            </p:extLst>
          </p:nvPr>
        </p:nvGraphicFramePr>
        <p:xfrm>
          <a:off x="866775" y="5001766"/>
          <a:ext cx="7232650" cy="885825"/>
        </p:xfrm>
        <a:graphic>
          <a:graphicData uri="http://schemas.openxmlformats.org/presentationml/2006/ole">
            <mc:AlternateContent xmlns:mc="http://schemas.openxmlformats.org/markup-compatibility/2006">
              <mc:Choice xmlns:v="urn:schemas-microsoft-com:vml" Requires="v">
                <p:oleObj spid="_x0000_s44110" name="公式" r:id="rId5" imgW="2286000" imgH="279400" progId="Equation.3">
                  <p:embed/>
                </p:oleObj>
              </mc:Choice>
              <mc:Fallback>
                <p:oleObj name="公式" r:id="rId5" imgW="2286000" imgH="279400" progId="Equation.3">
                  <p:embed/>
                  <p:pic>
                    <p:nvPicPr>
                      <p:cNvPr id="0" name=""/>
                      <p:cNvPicPr>
                        <a:picLocks noChangeAspect="1" noChangeArrowheads="1"/>
                      </p:cNvPicPr>
                      <p:nvPr/>
                    </p:nvPicPr>
                    <p:blipFill>
                      <a:blip r:embed="rId6"/>
                      <a:srcRect/>
                      <a:stretch>
                        <a:fillRect/>
                      </a:stretch>
                    </p:blipFill>
                    <p:spPr bwMode="auto">
                      <a:xfrm>
                        <a:off x="866775" y="5001766"/>
                        <a:ext cx="72326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935088" y="2478087"/>
            <a:ext cx="6877272" cy="461665"/>
          </a:xfrm>
          <a:prstGeom prst="rect">
            <a:avLst/>
          </a:prstGeom>
        </p:spPr>
        <p:txBody>
          <a:bodyPr wrap="square">
            <a:spAutoFit/>
          </a:bodyPr>
          <a:lstStyle/>
          <a:p>
            <a:r>
              <a:rPr lang="en-US" altLang="zh-CN" b="1" dirty="0" smtClean="0"/>
              <a:t>A(</a:t>
            </a:r>
            <a:r>
              <a:rPr lang="en-US" altLang="zh-CN" b="1" dirty="0" err="1"/>
              <a:t>a,b</a:t>
            </a:r>
            <a:r>
              <a:rPr lang="en-US" altLang="zh-CN" b="1" dirty="0"/>
              <a:t>)</a:t>
            </a:r>
            <a:r>
              <a:rPr lang="zh-CN" altLang="en-US" b="1" dirty="0"/>
              <a:t>表示 </a:t>
            </a:r>
            <a:r>
              <a:rPr lang="en-US" altLang="zh-CN" b="1" dirty="0"/>
              <a:t>a</a:t>
            </a:r>
            <a:r>
              <a:rPr lang="zh-CN" altLang="en-US" b="1" dirty="0"/>
              <a:t>和 </a:t>
            </a:r>
            <a:r>
              <a:rPr lang="en-US" altLang="zh-CN" b="1" dirty="0" smtClean="0"/>
              <a:t>b</a:t>
            </a:r>
            <a:r>
              <a:rPr lang="zh-CN" altLang="en-US" b="1" dirty="0" smtClean="0"/>
              <a:t>相等；</a:t>
            </a:r>
            <a:r>
              <a:rPr lang="en-US" altLang="zh-CN" b="1" dirty="0" smtClean="0"/>
              <a:t>B(</a:t>
            </a:r>
            <a:r>
              <a:rPr lang="en-US" altLang="zh-CN" b="1" dirty="0" err="1" smtClean="0"/>
              <a:t>a,</a:t>
            </a:r>
            <a:r>
              <a:rPr lang="en-US" altLang="zh-CN" b="1" dirty="0" err="1"/>
              <a:t>b</a:t>
            </a:r>
            <a:r>
              <a:rPr lang="en-US" altLang="zh-CN" b="1" dirty="0"/>
              <a:t>)</a:t>
            </a:r>
            <a:r>
              <a:rPr lang="zh-CN" altLang="en-US" b="1" dirty="0"/>
              <a:t>表示 </a:t>
            </a:r>
            <a:r>
              <a:rPr lang="en-US" altLang="zh-CN" b="1" dirty="0"/>
              <a:t>a</a:t>
            </a:r>
            <a:r>
              <a:rPr lang="zh-CN" altLang="en-US" b="1" dirty="0"/>
              <a:t>和 </a:t>
            </a:r>
            <a:r>
              <a:rPr lang="en-US" altLang="zh-CN" b="1" dirty="0"/>
              <a:t>b</a:t>
            </a:r>
            <a:r>
              <a:rPr lang="zh-CN" altLang="en-US" b="1" dirty="0"/>
              <a:t>是</a:t>
            </a:r>
            <a:r>
              <a:rPr lang="zh-CN" altLang="en-US" b="1" dirty="0" smtClean="0"/>
              <a:t>好朋友</a:t>
            </a:r>
            <a:endParaRPr lang="zh-CN" altLang="en-US" b="1" dirty="0"/>
          </a:p>
        </p:txBody>
      </p:sp>
      <p:sp>
        <p:nvSpPr>
          <p:cNvPr id="9"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9      </a:t>
            </a:r>
          </a:p>
        </p:txBody>
      </p:sp>
    </p:spTree>
    <p:extLst>
      <p:ext uri="{BB962C8B-B14F-4D97-AF65-F5344CB8AC3E}">
        <p14:creationId xmlns:p14="http://schemas.microsoft.com/office/powerpoint/2010/main" val="2632350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683568" y="4725144"/>
            <a:ext cx="8064500" cy="822325"/>
          </a:xfrm>
          <a:prstGeom prst="rect">
            <a:avLst/>
          </a:prstGeom>
          <a:noFill/>
          <a:ln w="9525">
            <a:noFill/>
            <a:miter lim="800000"/>
            <a:headEnd/>
            <a:tailEnd/>
          </a:ln>
        </p:spPr>
        <p:txBody>
          <a:bodyPr>
            <a:spAutoFit/>
          </a:bodyPr>
          <a:lstStyle/>
          <a:p>
            <a:pPr>
              <a:spcBef>
                <a:spcPct val="50000"/>
              </a:spcBef>
            </a:pPr>
            <a:r>
              <a:rPr lang="zh-CN" altLang="en-US" b="1" dirty="0"/>
              <a:t>注：不同个体域中，同一命题的符号化形式可能相同，也可能不同；</a:t>
            </a:r>
            <a:endParaRPr lang="zh-CN" altLang="en-US" dirty="0"/>
          </a:p>
        </p:txBody>
      </p:sp>
      <p:sp>
        <p:nvSpPr>
          <p:cNvPr id="39941" name="Text Box 5"/>
          <p:cNvSpPr txBox="1">
            <a:spLocks noChangeArrowheads="1"/>
          </p:cNvSpPr>
          <p:nvPr/>
        </p:nvSpPr>
        <p:spPr bwMode="auto">
          <a:xfrm>
            <a:off x="683568" y="5517009"/>
            <a:ext cx="8064500" cy="457200"/>
          </a:xfrm>
          <a:prstGeom prst="rect">
            <a:avLst/>
          </a:prstGeom>
          <a:noFill/>
          <a:ln w="9525">
            <a:noFill/>
            <a:miter lim="800000"/>
            <a:headEnd/>
            <a:tailEnd/>
          </a:ln>
        </p:spPr>
        <p:txBody>
          <a:bodyPr>
            <a:spAutoFit/>
          </a:bodyPr>
          <a:lstStyle/>
          <a:p>
            <a:pPr>
              <a:spcBef>
                <a:spcPct val="50000"/>
              </a:spcBef>
            </a:pPr>
            <a:r>
              <a:rPr lang="zh-CN" altLang="en-US" b="1"/>
              <a:t>同一个命题在不同个体域中真值可能不同</a:t>
            </a:r>
            <a:endParaRPr lang="zh-CN" altLang="en-US"/>
          </a:p>
        </p:txBody>
      </p:sp>
      <p:sp>
        <p:nvSpPr>
          <p:cNvPr id="39942" name="Text Box 6"/>
          <p:cNvSpPr txBox="1">
            <a:spLocks noChangeArrowheads="1"/>
          </p:cNvSpPr>
          <p:nvPr/>
        </p:nvSpPr>
        <p:spPr bwMode="auto">
          <a:xfrm>
            <a:off x="5436096" y="958652"/>
            <a:ext cx="2867694" cy="457200"/>
          </a:xfrm>
          <a:prstGeom prst="rect">
            <a:avLst/>
          </a:prstGeom>
          <a:noFill/>
          <a:ln w="9525">
            <a:noFill/>
            <a:miter lim="800000"/>
            <a:headEnd/>
            <a:tailEnd/>
          </a:ln>
        </p:spPr>
        <p:txBody>
          <a:bodyPr wrap="square">
            <a:spAutoFit/>
          </a:bodyPr>
          <a:lstStyle/>
          <a:p>
            <a:pPr>
              <a:spcBef>
                <a:spcPct val="50000"/>
              </a:spcBef>
            </a:pPr>
            <a:r>
              <a:rPr lang="zh-CN" altLang="en-US" b="1" dirty="0">
                <a:solidFill>
                  <a:srgbClr val="FF0000"/>
                </a:solidFill>
              </a:rPr>
              <a:t>符号化形式不唯一</a:t>
            </a:r>
            <a:endParaRPr lang="zh-CN" altLang="en-US" dirty="0">
              <a:solidFill>
                <a:srgbClr val="FF0000"/>
              </a:solidFill>
            </a:endParaRPr>
          </a:p>
        </p:txBody>
      </p:sp>
      <p:sp>
        <p:nvSpPr>
          <p:cNvPr id="3" name="文本框 2"/>
          <p:cNvSpPr txBox="1"/>
          <p:nvPr/>
        </p:nvSpPr>
        <p:spPr>
          <a:xfrm>
            <a:off x="611560" y="1412776"/>
            <a:ext cx="3570208" cy="461665"/>
          </a:xfrm>
          <a:prstGeom prst="rect">
            <a:avLst/>
          </a:prstGeom>
          <a:noFill/>
        </p:spPr>
        <p:txBody>
          <a:bodyPr wrap="none" rtlCol="0">
            <a:spAutoFit/>
          </a:bodyPr>
          <a:lstStyle/>
          <a:p>
            <a:r>
              <a:rPr lang="zh-CN" altLang="en-US" dirty="0" smtClean="0"/>
              <a:t>并非所有的动物都是猫。</a:t>
            </a:r>
            <a:endParaRPr kumimoji="1" lang="zh-CN" alt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2138180230"/>
              </p:ext>
            </p:extLst>
          </p:nvPr>
        </p:nvGraphicFramePr>
        <p:xfrm>
          <a:off x="2308797" y="2381474"/>
          <a:ext cx="3631356" cy="807854"/>
        </p:xfrm>
        <a:graphic>
          <a:graphicData uri="http://schemas.openxmlformats.org/presentationml/2006/ole">
            <mc:AlternateContent xmlns:mc="http://schemas.openxmlformats.org/markup-compatibility/2006">
              <mc:Choice xmlns:v="urn:schemas-microsoft-com:vml" Requires="v">
                <p:oleObj spid="_x0000_s45133" name="公式" r:id="rId3" imgW="1371600" imgH="304800" progId="Equation.3">
                  <p:embed/>
                </p:oleObj>
              </mc:Choice>
              <mc:Fallback>
                <p:oleObj name="公式" r:id="rId3" imgW="1371600" imgH="304800" progId="Equation.3">
                  <p:embed/>
                  <p:pic>
                    <p:nvPicPr>
                      <p:cNvPr id="0" name=""/>
                      <p:cNvPicPr>
                        <a:picLocks noChangeAspect="1" noChangeArrowheads="1"/>
                      </p:cNvPicPr>
                      <p:nvPr/>
                    </p:nvPicPr>
                    <p:blipFill>
                      <a:blip r:embed="rId4"/>
                      <a:srcRect/>
                      <a:stretch>
                        <a:fillRect/>
                      </a:stretch>
                    </p:blipFill>
                    <p:spPr bwMode="auto">
                      <a:xfrm>
                        <a:off x="2308797" y="2381474"/>
                        <a:ext cx="3631356" cy="807854"/>
                      </a:xfrm>
                      <a:prstGeom prst="rect">
                        <a:avLst/>
                      </a:prstGeom>
                      <a:noFill/>
                      <a:extLst/>
                    </p:spPr>
                  </p:pic>
                </p:oleObj>
              </mc:Fallback>
            </mc:AlternateContent>
          </a:graphicData>
        </a:graphic>
      </p:graphicFrame>
      <p:sp>
        <p:nvSpPr>
          <p:cNvPr id="9" name="矩形 8"/>
          <p:cNvSpPr/>
          <p:nvPr/>
        </p:nvSpPr>
        <p:spPr>
          <a:xfrm>
            <a:off x="1691680" y="1916832"/>
            <a:ext cx="4703960" cy="461665"/>
          </a:xfrm>
          <a:prstGeom prst="rect">
            <a:avLst/>
          </a:prstGeom>
        </p:spPr>
        <p:txBody>
          <a:bodyPr wrap="square">
            <a:spAutoFit/>
          </a:bodyPr>
          <a:lstStyle/>
          <a:p>
            <a:r>
              <a:rPr lang="en-US" altLang="zh-CN" dirty="0" smtClean="0"/>
              <a:t>A(x)</a:t>
            </a:r>
            <a:r>
              <a:rPr lang="zh-CN" altLang="en-US" dirty="0" smtClean="0"/>
              <a:t>表示</a:t>
            </a:r>
            <a:r>
              <a:rPr lang="en-US" altLang="zh-CN" dirty="0" smtClean="0"/>
              <a:t>x</a:t>
            </a:r>
            <a:r>
              <a:rPr lang="zh-CN" altLang="en-US" dirty="0" smtClean="0"/>
              <a:t>是动物；</a:t>
            </a:r>
            <a:r>
              <a:rPr lang="en-US" altLang="zh-CN" dirty="0" smtClean="0"/>
              <a:t>B(x)</a:t>
            </a:r>
            <a:r>
              <a:rPr lang="zh-CN" altLang="en-US" dirty="0" smtClean="0"/>
              <a:t>表示</a:t>
            </a:r>
            <a:r>
              <a:rPr lang="en-US" altLang="zh-CN" dirty="0" smtClean="0"/>
              <a:t>x</a:t>
            </a:r>
            <a:r>
              <a:rPr lang="zh-CN" altLang="en-US" dirty="0" smtClean="0"/>
              <a:t>是猫</a:t>
            </a:r>
            <a:endParaRPr lang="zh-CN" altLang="en-US" dirty="0"/>
          </a:p>
        </p:txBody>
      </p:sp>
      <p:graphicFrame>
        <p:nvGraphicFramePr>
          <p:cNvPr id="10" name="Object 3"/>
          <p:cNvGraphicFramePr>
            <a:graphicFrameLocks noChangeAspect="1"/>
          </p:cNvGraphicFramePr>
          <p:nvPr>
            <p:extLst>
              <p:ext uri="{D42A27DB-BD31-4B8C-83A1-F6EECF244321}">
                <p14:modId xmlns:p14="http://schemas.microsoft.com/office/powerpoint/2010/main" val="1723180831"/>
              </p:ext>
            </p:extLst>
          </p:nvPr>
        </p:nvGraphicFramePr>
        <p:xfrm>
          <a:off x="2642171" y="3246661"/>
          <a:ext cx="3025775" cy="739775"/>
        </p:xfrm>
        <a:graphic>
          <a:graphicData uri="http://schemas.openxmlformats.org/presentationml/2006/ole">
            <mc:AlternateContent xmlns:mc="http://schemas.openxmlformats.org/markup-compatibility/2006">
              <mc:Choice xmlns:v="urn:schemas-microsoft-com:vml" Requires="v">
                <p:oleObj spid="_x0000_s45134" name="公式" r:id="rId5" imgW="1143000" imgH="279400" progId="Equation.3">
                  <p:embed/>
                </p:oleObj>
              </mc:Choice>
              <mc:Fallback>
                <p:oleObj name="公式" r:id="rId5" imgW="1143000" imgH="279400" progId="Equation.3">
                  <p:embed/>
                  <p:pic>
                    <p:nvPicPr>
                      <p:cNvPr id="0" name=""/>
                      <p:cNvPicPr>
                        <a:picLocks noChangeAspect="1" noChangeArrowheads="1"/>
                      </p:cNvPicPr>
                      <p:nvPr/>
                    </p:nvPicPr>
                    <p:blipFill>
                      <a:blip r:embed="rId6"/>
                      <a:srcRect/>
                      <a:stretch>
                        <a:fillRect/>
                      </a:stretch>
                    </p:blipFill>
                    <p:spPr bwMode="auto">
                      <a:xfrm>
                        <a:off x="2642171" y="3246661"/>
                        <a:ext cx="3025775" cy="739775"/>
                      </a:xfrm>
                      <a:prstGeom prst="rect">
                        <a:avLst/>
                      </a:prstGeom>
                      <a:noFill/>
                      <a:extLst/>
                    </p:spPr>
                  </p:pic>
                </p:oleObj>
              </mc:Fallback>
            </mc:AlternateContent>
          </a:graphicData>
        </a:graphic>
      </p:graphicFrame>
      <p:sp>
        <p:nvSpPr>
          <p:cNvPr id="12"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10      </a:t>
            </a:r>
          </a:p>
        </p:txBody>
      </p:sp>
    </p:spTree>
    <p:extLst>
      <p:ext uri="{BB962C8B-B14F-4D97-AF65-F5344CB8AC3E}">
        <p14:creationId xmlns:p14="http://schemas.microsoft.com/office/powerpoint/2010/main" val="3844561282"/>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9940"/>
                                        </p:tgtEl>
                                        <p:attrNameLst>
                                          <p:attrName>style.visibility</p:attrName>
                                        </p:attrNameLst>
                                      </p:cBhvr>
                                      <p:to>
                                        <p:strVal val="visible"/>
                                      </p:to>
                                    </p:set>
                                    <p:animEffect transition="in" filter="checkerboard(across)">
                                      <p:cBhvr>
                                        <p:cTn id="25" dur="500"/>
                                        <p:tgtEl>
                                          <p:spTgt spid="3994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9941"/>
                                        </p:tgtEl>
                                        <p:attrNameLst>
                                          <p:attrName>style.visibility</p:attrName>
                                        </p:attrNameLst>
                                      </p:cBhvr>
                                      <p:to>
                                        <p:strVal val="visible"/>
                                      </p:to>
                                    </p:set>
                                    <p:animEffect transition="in" filter="checkerboard(across)">
                                      <p:cBhvr>
                                        <p:cTn id="28"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1" grpId="0"/>
      <p:bldP spid="39942"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smtClean="0"/>
              <a:t>Table2</a:t>
            </a:r>
          </a:p>
        </p:txBody>
      </p:sp>
      <p:pic>
        <p:nvPicPr>
          <p:cNvPr id="40965" name="Picture 4"/>
          <p:cNvPicPr>
            <a:picLocks noChangeAspect="1" noChangeArrowheads="1"/>
          </p:cNvPicPr>
          <p:nvPr/>
        </p:nvPicPr>
        <p:blipFill>
          <a:blip r:embed="rId2" cstate="print"/>
          <a:srcRect/>
          <a:stretch>
            <a:fillRect/>
          </a:stretch>
        </p:blipFill>
        <p:spPr bwMode="auto">
          <a:xfrm>
            <a:off x="357158" y="774987"/>
            <a:ext cx="8077200" cy="4527550"/>
          </a:xfrm>
          <a:prstGeom prst="rect">
            <a:avLst/>
          </a:prstGeom>
          <a:noFill/>
          <a:ln w="9525">
            <a:noFill/>
            <a:miter lim="800000"/>
            <a:headEnd/>
            <a:tailEnd/>
          </a:ln>
        </p:spPr>
      </p:pic>
      <p:sp>
        <p:nvSpPr>
          <p:cNvPr id="6" name="TextBox 5"/>
          <p:cNvSpPr txBox="1"/>
          <p:nvPr/>
        </p:nvSpPr>
        <p:spPr>
          <a:xfrm>
            <a:off x="500034" y="5775647"/>
            <a:ext cx="7858180" cy="461665"/>
          </a:xfrm>
          <a:prstGeom prst="rect">
            <a:avLst/>
          </a:prstGeom>
          <a:noFill/>
        </p:spPr>
        <p:txBody>
          <a:bodyPr wrap="square" rtlCol="0">
            <a:spAutoFit/>
          </a:bodyPr>
          <a:lstStyle/>
          <a:p>
            <a:r>
              <a:rPr lang="zh-CN" altLang="en-US" dirty="0" smtClean="0"/>
              <a:t>量词的顺序不能随便交换！</a:t>
            </a:r>
            <a:endParaRPr lang="zh-CN" altLang="en-US" dirty="0"/>
          </a:p>
        </p:txBody>
      </p:sp>
    </p:spTree>
    <p:extLst>
      <p:ext uri="{BB962C8B-B14F-4D97-AF65-F5344CB8AC3E}">
        <p14:creationId xmlns:p14="http://schemas.microsoft.com/office/powerpoint/2010/main" val="2736518650"/>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p:cNvGraphicFramePr>
            <a:graphicFrameLocks noChangeAspect="1"/>
          </p:cNvGraphicFramePr>
          <p:nvPr/>
        </p:nvGraphicFramePr>
        <p:xfrm>
          <a:off x="428596" y="1357298"/>
          <a:ext cx="7353912" cy="714380"/>
        </p:xfrm>
        <a:graphic>
          <a:graphicData uri="http://schemas.openxmlformats.org/presentationml/2006/ole">
            <mc:AlternateContent xmlns:mc="http://schemas.openxmlformats.org/markup-compatibility/2006">
              <mc:Choice xmlns:v="urn:schemas-microsoft-com:vml" Requires="v">
                <p:oleObj spid="_x0000_s46268" name="Equation" r:id="rId3" imgW="2222280" imgH="215640" progId="Equation.DSMT4">
                  <p:embed/>
                </p:oleObj>
              </mc:Choice>
              <mc:Fallback>
                <p:oleObj name="Equation" r:id="rId3" imgW="222228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357298"/>
                        <a:ext cx="7353912"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7" name="Object 9"/>
          <p:cNvGraphicFramePr>
            <a:graphicFrameLocks noChangeAspect="1"/>
          </p:cNvGraphicFramePr>
          <p:nvPr/>
        </p:nvGraphicFramePr>
        <p:xfrm>
          <a:off x="1071538" y="2214554"/>
          <a:ext cx="6273811" cy="520312"/>
        </p:xfrm>
        <a:graphic>
          <a:graphicData uri="http://schemas.openxmlformats.org/presentationml/2006/ole">
            <mc:AlternateContent xmlns:mc="http://schemas.openxmlformats.org/markup-compatibility/2006">
              <mc:Choice xmlns:v="urn:schemas-microsoft-com:vml" Requires="v">
                <p:oleObj spid="_x0000_s46269" name="Equation" r:id="rId5" imgW="2603160" imgH="215640" progId="Equation.DSMT4">
                  <p:embed/>
                </p:oleObj>
              </mc:Choice>
              <mc:Fallback>
                <p:oleObj name="Equation" r:id="rId5" imgW="260316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38" y="2214554"/>
                        <a:ext cx="6273811" cy="52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8" name="Object 10"/>
          <p:cNvGraphicFramePr>
            <a:graphicFrameLocks noChangeAspect="1"/>
          </p:cNvGraphicFramePr>
          <p:nvPr/>
        </p:nvGraphicFramePr>
        <p:xfrm>
          <a:off x="1000100" y="2786058"/>
          <a:ext cx="6273800" cy="520700"/>
        </p:xfrm>
        <a:graphic>
          <a:graphicData uri="http://schemas.openxmlformats.org/presentationml/2006/ole">
            <mc:AlternateContent xmlns:mc="http://schemas.openxmlformats.org/markup-compatibility/2006">
              <mc:Choice xmlns:v="urn:schemas-microsoft-com:vml" Requires="v">
                <p:oleObj spid="_x0000_s46270" name="Equation" r:id="rId7" imgW="2603160" imgH="215640" progId="Equation.DSMT4">
                  <p:embed/>
                </p:oleObj>
              </mc:Choice>
              <mc:Fallback>
                <p:oleObj name="Equation" r:id="rId7" imgW="260316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2786058"/>
                        <a:ext cx="62738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9" name="Object 11"/>
          <p:cNvGraphicFramePr>
            <a:graphicFrameLocks noChangeAspect="1"/>
          </p:cNvGraphicFramePr>
          <p:nvPr/>
        </p:nvGraphicFramePr>
        <p:xfrm>
          <a:off x="928662" y="3500438"/>
          <a:ext cx="7083252" cy="500066"/>
        </p:xfrm>
        <a:graphic>
          <a:graphicData uri="http://schemas.openxmlformats.org/presentationml/2006/ole">
            <mc:AlternateContent xmlns:mc="http://schemas.openxmlformats.org/markup-compatibility/2006">
              <mc:Choice xmlns:v="urn:schemas-microsoft-com:vml" Requires="v">
                <p:oleObj spid="_x0000_s46271" name="Equation" r:id="rId9" imgW="3060360" imgH="215640" progId="Equation.DSMT4">
                  <p:embed/>
                </p:oleObj>
              </mc:Choice>
              <mc:Fallback>
                <p:oleObj name="Equation" r:id="rId9" imgW="306036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662" y="3500438"/>
                        <a:ext cx="7083252"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0" name="Object 12"/>
          <p:cNvGraphicFramePr>
            <a:graphicFrameLocks noChangeAspect="1"/>
          </p:cNvGraphicFramePr>
          <p:nvPr/>
        </p:nvGraphicFramePr>
        <p:xfrm>
          <a:off x="928662" y="4000504"/>
          <a:ext cx="7083425" cy="500062"/>
        </p:xfrm>
        <a:graphic>
          <a:graphicData uri="http://schemas.openxmlformats.org/presentationml/2006/ole">
            <mc:AlternateContent xmlns:mc="http://schemas.openxmlformats.org/markup-compatibility/2006">
              <mc:Choice xmlns:v="urn:schemas-microsoft-com:vml" Requires="v">
                <p:oleObj spid="_x0000_s46272" name="Equation" r:id="rId11" imgW="3060360" imgH="215640" progId="Equation.DSMT4">
                  <p:embed/>
                </p:oleObj>
              </mc:Choice>
              <mc:Fallback>
                <p:oleObj name="Equation" r:id="rId11" imgW="306036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8662" y="4000504"/>
                        <a:ext cx="708342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971600" y="5517232"/>
            <a:ext cx="7858180" cy="461665"/>
          </a:xfrm>
          <a:prstGeom prst="rect">
            <a:avLst/>
          </a:prstGeom>
          <a:noFill/>
        </p:spPr>
        <p:txBody>
          <a:bodyPr wrap="square" rtlCol="0">
            <a:spAutoFit/>
          </a:bodyPr>
          <a:lstStyle/>
          <a:p>
            <a:r>
              <a:rPr lang="zh-CN" altLang="en-US" b="1" dirty="0" smtClean="0">
                <a:solidFill>
                  <a:srgbClr val="FF0000"/>
                </a:solidFill>
              </a:rPr>
              <a:t>量词的顺序不能随便交换！</a:t>
            </a:r>
            <a:endParaRPr lang="zh-CN" altLang="en-US" b="1" dirty="0">
              <a:solidFill>
                <a:srgbClr val="FF0000"/>
              </a:solidFill>
            </a:endParaRPr>
          </a:p>
        </p:txBody>
      </p:sp>
      <p:sp>
        <p:nvSpPr>
          <p:cNvPr id="12"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11      </a:t>
            </a:r>
          </a:p>
        </p:txBody>
      </p:sp>
    </p:spTree>
    <p:extLst>
      <p:ext uri="{BB962C8B-B14F-4D97-AF65-F5344CB8AC3E}">
        <p14:creationId xmlns:p14="http://schemas.microsoft.com/office/powerpoint/2010/main" val="4253184913"/>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857"/>
                                        </p:tgtEl>
                                        <p:attrNameLst>
                                          <p:attrName>style.visibility</p:attrName>
                                        </p:attrNameLst>
                                      </p:cBhvr>
                                      <p:to>
                                        <p:strVal val="visible"/>
                                      </p:to>
                                    </p:set>
                                    <p:animEffect transition="in" filter="wipe(left)">
                                      <p:cBhvr>
                                        <p:cTn id="7" dur="500"/>
                                        <p:tgtEl>
                                          <p:spTgt spid="788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58"/>
                                        </p:tgtEl>
                                        <p:attrNameLst>
                                          <p:attrName>style.visibility</p:attrName>
                                        </p:attrNameLst>
                                      </p:cBhvr>
                                      <p:to>
                                        <p:strVal val="visible"/>
                                      </p:to>
                                    </p:set>
                                    <p:animEffect transition="in" filter="wipe(left)">
                                      <p:cBhvr>
                                        <p:cTn id="12" dur="500"/>
                                        <p:tgtEl>
                                          <p:spTgt spid="788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859"/>
                                        </p:tgtEl>
                                        <p:attrNameLst>
                                          <p:attrName>style.visibility</p:attrName>
                                        </p:attrNameLst>
                                      </p:cBhvr>
                                      <p:to>
                                        <p:strVal val="visible"/>
                                      </p:to>
                                    </p:set>
                                    <p:animEffect transition="in" filter="wipe(left)">
                                      <p:cBhvr>
                                        <p:cTn id="17" dur="500"/>
                                        <p:tgtEl>
                                          <p:spTgt spid="788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860"/>
                                        </p:tgtEl>
                                        <p:attrNameLst>
                                          <p:attrName>style.visibility</p:attrName>
                                        </p:attrNameLst>
                                      </p:cBhvr>
                                      <p:to>
                                        <p:strVal val="visible"/>
                                      </p:to>
                                    </p:set>
                                    <p:animEffect transition="in" filter="wipe(left)">
                                      <p:cBhvr>
                                        <p:cTn id="22" dur="500"/>
                                        <p:tgtEl>
                                          <p:spTgt spid="788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blinds(horizontal)">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Text Box 6"/>
          <p:cNvSpPr txBox="1">
            <a:spLocks noChangeArrowheads="1"/>
          </p:cNvSpPr>
          <p:nvPr/>
        </p:nvSpPr>
        <p:spPr bwMode="auto">
          <a:xfrm>
            <a:off x="1403350" y="549275"/>
            <a:ext cx="5976938"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34822" name="Text Box 7"/>
          <p:cNvSpPr txBox="1">
            <a:spLocks noChangeArrowheads="1"/>
          </p:cNvSpPr>
          <p:nvPr/>
        </p:nvSpPr>
        <p:spPr bwMode="auto">
          <a:xfrm>
            <a:off x="2375595" y="836712"/>
            <a:ext cx="4032448" cy="641350"/>
          </a:xfrm>
          <a:prstGeom prst="rect">
            <a:avLst/>
          </a:prstGeom>
          <a:noFill/>
          <a:ln w="9525">
            <a:noFill/>
            <a:miter lim="800000"/>
            <a:headEnd/>
            <a:tailEnd/>
          </a:ln>
        </p:spPr>
        <p:txBody>
          <a:bodyPr wrap="square">
            <a:spAutoFit/>
          </a:bodyPr>
          <a:lstStyle/>
          <a:p>
            <a:r>
              <a:rPr lang="zh-CN" altLang="en-US" sz="3600" b="1" dirty="0" smtClean="0">
                <a:solidFill>
                  <a:srgbClr val="333399"/>
                </a:solidFill>
                <a:latin typeface="华文中宋"/>
                <a:ea typeface="华文中宋"/>
                <a:cs typeface="华文中宋"/>
              </a:rPr>
              <a:t>一阶逻辑</a:t>
            </a:r>
            <a:r>
              <a:rPr lang="zh-CN" altLang="en-US" sz="3600" b="1" dirty="0">
                <a:solidFill>
                  <a:srgbClr val="333399"/>
                </a:solidFill>
                <a:latin typeface="华文中宋"/>
                <a:ea typeface="华文中宋"/>
                <a:cs typeface="华文中宋"/>
              </a:rPr>
              <a:t>基本概念</a:t>
            </a:r>
          </a:p>
        </p:txBody>
      </p:sp>
      <p:sp>
        <p:nvSpPr>
          <p:cNvPr id="34823" name="Text Box 8"/>
          <p:cNvSpPr txBox="1">
            <a:spLocks noChangeArrowheads="1"/>
          </p:cNvSpPr>
          <p:nvPr/>
        </p:nvSpPr>
        <p:spPr bwMode="auto">
          <a:xfrm>
            <a:off x="900113" y="2040326"/>
            <a:ext cx="6911975" cy="457200"/>
          </a:xfrm>
          <a:prstGeom prst="rect">
            <a:avLst/>
          </a:prstGeom>
          <a:noFill/>
          <a:ln w="9525">
            <a:noFill/>
            <a:miter lim="800000"/>
            <a:headEnd/>
            <a:tailEnd/>
          </a:ln>
        </p:spPr>
        <p:txBody>
          <a:bodyPr>
            <a:spAutoFit/>
          </a:bodyPr>
          <a:lstStyle/>
          <a:p>
            <a:pPr>
              <a:spcBef>
                <a:spcPct val="50000"/>
              </a:spcBef>
            </a:pPr>
            <a:r>
              <a:rPr lang="zh-CN" altLang="en-US" b="1"/>
              <a:t>命题逻辑的局限性，如苏格拉底三段论</a:t>
            </a:r>
          </a:p>
        </p:txBody>
      </p:sp>
      <p:sp>
        <p:nvSpPr>
          <p:cNvPr id="34824" name="Text Box 9"/>
          <p:cNvSpPr txBox="1">
            <a:spLocks noChangeArrowheads="1"/>
          </p:cNvSpPr>
          <p:nvPr/>
        </p:nvSpPr>
        <p:spPr bwMode="auto">
          <a:xfrm>
            <a:off x="900113" y="3048389"/>
            <a:ext cx="7993062" cy="457200"/>
          </a:xfrm>
          <a:prstGeom prst="rect">
            <a:avLst/>
          </a:prstGeom>
          <a:noFill/>
          <a:ln w="9525">
            <a:noFill/>
            <a:miter lim="800000"/>
            <a:headEnd/>
            <a:tailEnd/>
          </a:ln>
        </p:spPr>
        <p:txBody>
          <a:bodyPr>
            <a:spAutoFit/>
          </a:bodyPr>
          <a:lstStyle/>
          <a:p>
            <a:pPr>
              <a:spcBef>
                <a:spcPct val="50000"/>
              </a:spcBef>
            </a:pPr>
            <a:r>
              <a:rPr lang="zh-CN" altLang="en-US" b="1" dirty="0"/>
              <a:t>人固有一死，苏格拉底是人，因此苏格拉底固有一死。</a:t>
            </a:r>
          </a:p>
        </p:txBody>
      </p:sp>
      <p:graphicFrame>
        <p:nvGraphicFramePr>
          <p:cNvPr id="9" name="对象 8"/>
          <p:cNvGraphicFramePr>
            <a:graphicFrameLocks noChangeAspect="1"/>
          </p:cNvGraphicFramePr>
          <p:nvPr>
            <p:extLst>
              <p:ext uri="{D42A27DB-BD31-4B8C-83A1-F6EECF244321}">
                <p14:modId xmlns:p14="http://schemas.microsoft.com/office/powerpoint/2010/main" val="3780226774"/>
              </p:ext>
            </p:extLst>
          </p:nvPr>
        </p:nvGraphicFramePr>
        <p:xfrm>
          <a:off x="1285852" y="3697675"/>
          <a:ext cx="5786478" cy="1143008"/>
        </p:xfrm>
        <a:graphic>
          <a:graphicData uri="http://schemas.openxmlformats.org/presentationml/2006/ole">
            <mc:AlternateContent xmlns:mc="http://schemas.openxmlformats.org/markup-compatibility/2006">
              <mc:Choice xmlns:v="urn:schemas-microsoft-com:vml" Requires="v">
                <p:oleObj spid="_x0000_s33831" name="Equation" r:id="rId3" imgW="2057400" imgH="406080" progId="Equation.DSMT4">
                  <p:embed/>
                </p:oleObj>
              </mc:Choice>
              <mc:Fallback>
                <p:oleObj name="Equation" r:id="rId3" imgW="205740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3697675"/>
                        <a:ext cx="5786478"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714348" y="4983559"/>
            <a:ext cx="7500990" cy="461665"/>
          </a:xfrm>
          <a:prstGeom prst="rect">
            <a:avLst/>
          </a:prstGeom>
          <a:noFill/>
        </p:spPr>
        <p:txBody>
          <a:bodyPr wrap="square" rtlCol="0">
            <a:spAutoFit/>
          </a:bodyPr>
          <a:lstStyle/>
          <a:p>
            <a:r>
              <a:rPr lang="zh-CN" altLang="en-US" b="1" dirty="0" smtClean="0">
                <a:solidFill>
                  <a:srgbClr val="FF0000"/>
                </a:solidFill>
              </a:rPr>
              <a:t>原因：个体与总体的关系</a:t>
            </a:r>
            <a:endParaRPr lang="zh-CN" altLang="en-US" b="1" dirty="0">
              <a:solidFill>
                <a:srgbClr val="FF0000"/>
              </a:solidFill>
            </a:endParaRPr>
          </a:p>
        </p:txBody>
      </p:sp>
    </p:spTree>
    <p:extLst>
      <p:ext uri="{BB962C8B-B14F-4D97-AF65-F5344CB8AC3E}">
        <p14:creationId xmlns:p14="http://schemas.microsoft.com/office/powerpoint/2010/main" val="1553726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smtClean="0"/>
              <a:t>Table3</a:t>
            </a:r>
          </a:p>
        </p:txBody>
      </p:sp>
      <p:pic>
        <p:nvPicPr>
          <p:cNvPr id="41989" name="Picture 4"/>
          <p:cNvPicPr>
            <a:picLocks noChangeAspect="1" noChangeArrowheads="1"/>
          </p:cNvPicPr>
          <p:nvPr/>
        </p:nvPicPr>
        <p:blipFill>
          <a:blip r:embed="rId2" cstate="print"/>
          <a:srcRect/>
          <a:stretch>
            <a:fillRect/>
          </a:stretch>
        </p:blipFill>
        <p:spPr bwMode="auto">
          <a:xfrm>
            <a:off x="533400" y="1905000"/>
            <a:ext cx="8153400" cy="2620963"/>
          </a:xfrm>
          <a:prstGeom prst="rect">
            <a:avLst/>
          </a:prstGeom>
          <a:noFill/>
          <a:ln w="9525">
            <a:noFill/>
            <a:miter lim="800000"/>
            <a:headEnd/>
            <a:tailEnd/>
          </a:ln>
        </p:spPr>
      </p:pic>
    </p:spTree>
    <p:extLst>
      <p:ext uri="{BB962C8B-B14F-4D97-AF65-F5344CB8AC3E}">
        <p14:creationId xmlns:p14="http://schemas.microsoft.com/office/powerpoint/2010/main" val="300622430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0" name="Rectangle 14"/>
          <p:cNvSpPr>
            <a:spLocks noGrp="1" noChangeArrowheads="1"/>
          </p:cNvSpPr>
          <p:nvPr>
            <p:ph type="title"/>
          </p:nvPr>
        </p:nvSpPr>
        <p:spPr>
          <a:xfrm>
            <a:off x="684213" y="1268413"/>
            <a:ext cx="7793037" cy="541337"/>
          </a:xfrm>
        </p:spPr>
        <p:txBody>
          <a:bodyPr/>
          <a:lstStyle/>
          <a:p>
            <a:pPr eaLnBrk="1" hangingPunct="1">
              <a:defRPr/>
            </a:pPr>
            <a:r>
              <a:rPr lang="zh-CN" altLang="en-US" sz="3200" b="1" dirty="0" smtClean="0">
                <a:solidFill>
                  <a:schemeClr val="accent2"/>
                </a:solidFill>
              </a:rPr>
              <a:t>变元的约束及公式的分类</a:t>
            </a:r>
          </a:p>
        </p:txBody>
      </p:sp>
      <p:sp>
        <p:nvSpPr>
          <p:cNvPr id="43013" name="Rectangle 2"/>
          <p:cNvSpPr>
            <a:spLocks noGrp="1" noChangeArrowheads="1"/>
          </p:cNvSpPr>
          <p:nvPr>
            <p:ph type="body" sz="half" idx="1"/>
          </p:nvPr>
        </p:nvSpPr>
        <p:spPr>
          <a:xfrm>
            <a:off x="468313" y="2060575"/>
            <a:ext cx="8142287" cy="3417888"/>
          </a:xfrm>
        </p:spPr>
        <p:txBody>
          <a:bodyPr/>
          <a:lstStyle/>
          <a:p>
            <a:pPr marL="0" indent="374650" eaLnBrk="1" hangingPunct="1">
              <a:lnSpc>
                <a:spcPct val="195000"/>
              </a:lnSpc>
              <a:buFont typeface="Wingdings" pitchFamily="2" charset="2"/>
              <a:buNone/>
            </a:pPr>
            <a:r>
              <a:rPr lang="zh-CN" altLang="en-US" dirty="0" smtClean="0">
                <a:latin typeface="t"/>
              </a:rPr>
              <a:t>一、变量的约束（</a:t>
            </a:r>
            <a:r>
              <a:rPr lang="en-US" altLang="zh-CN" dirty="0" smtClean="0">
                <a:latin typeface="t"/>
              </a:rPr>
              <a:t>BINDING VARIABLES</a:t>
            </a:r>
            <a:r>
              <a:rPr lang="zh-CN" altLang="en-US" dirty="0" smtClean="0">
                <a:latin typeface="t"/>
              </a:rPr>
              <a:t>）</a:t>
            </a:r>
          </a:p>
          <a:p>
            <a:pPr marL="0" indent="374650" eaLnBrk="1" hangingPunct="1">
              <a:lnSpc>
                <a:spcPct val="195000"/>
              </a:lnSpc>
              <a:buFont typeface="Wingdings" pitchFamily="2" charset="2"/>
              <a:buNone/>
            </a:pPr>
            <a:r>
              <a:rPr lang="en-US" altLang="zh-CN" dirty="0" smtClean="0">
                <a:latin typeface="t"/>
              </a:rPr>
              <a:t>1,</a:t>
            </a:r>
            <a:r>
              <a:rPr lang="zh-CN" altLang="en-US" dirty="0" smtClean="0">
                <a:latin typeface="t"/>
              </a:rPr>
              <a:t>自由变量（</a:t>
            </a:r>
            <a:r>
              <a:rPr lang="en-US" altLang="zh-CN" dirty="0" smtClean="0">
                <a:latin typeface="t"/>
              </a:rPr>
              <a:t>Free Variable</a:t>
            </a:r>
            <a:r>
              <a:rPr lang="zh-CN" altLang="en-US" dirty="0" smtClean="0">
                <a:latin typeface="t"/>
              </a:rPr>
              <a:t>）</a:t>
            </a:r>
          </a:p>
          <a:p>
            <a:pPr marL="0" indent="374650" eaLnBrk="1" hangingPunct="1">
              <a:lnSpc>
                <a:spcPct val="195000"/>
              </a:lnSpc>
              <a:buFont typeface="Wingdings" pitchFamily="2" charset="2"/>
              <a:buNone/>
            </a:pPr>
            <a:r>
              <a:rPr lang="en-US" altLang="zh-CN" dirty="0" smtClean="0">
                <a:latin typeface="t"/>
              </a:rPr>
              <a:t>2,</a:t>
            </a:r>
            <a:r>
              <a:rPr lang="zh-CN" altLang="en-US" dirty="0" smtClean="0">
                <a:latin typeface="t"/>
              </a:rPr>
              <a:t>约束变量（</a:t>
            </a:r>
            <a:r>
              <a:rPr lang="en-US" altLang="zh-CN" dirty="0" smtClean="0">
                <a:latin typeface="t"/>
              </a:rPr>
              <a:t>Bound Variable</a:t>
            </a:r>
            <a:r>
              <a:rPr lang="zh-CN" altLang="en-US" dirty="0" smtClean="0">
                <a:latin typeface="t"/>
              </a:rPr>
              <a:t>）</a:t>
            </a:r>
          </a:p>
          <a:p>
            <a:pPr marL="0" indent="374650" eaLnBrk="1" hangingPunct="1">
              <a:lnSpc>
                <a:spcPct val="170000"/>
              </a:lnSpc>
              <a:buFont typeface="Wingdings" pitchFamily="2" charset="2"/>
              <a:buNone/>
            </a:pPr>
            <a:endParaRPr lang="en-US" altLang="zh-CN" dirty="0" smtClean="0">
              <a:latin typeface="t"/>
            </a:endParaRPr>
          </a:p>
        </p:txBody>
      </p:sp>
    </p:spTree>
    <p:extLst>
      <p:ext uri="{BB962C8B-B14F-4D97-AF65-F5344CB8AC3E}">
        <p14:creationId xmlns:p14="http://schemas.microsoft.com/office/powerpoint/2010/main" val="27532405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3"/>
          <p:cNvSpPr>
            <a:spLocks noGrp="1" noChangeArrowheads="1"/>
          </p:cNvSpPr>
          <p:nvPr>
            <p:ph type="body" sz="half" idx="1"/>
          </p:nvPr>
        </p:nvSpPr>
        <p:spPr>
          <a:xfrm>
            <a:off x="395288" y="836613"/>
            <a:ext cx="8208962" cy="2087562"/>
          </a:xfrm>
        </p:spPr>
        <p:txBody>
          <a:bodyPr/>
          <a:lstStyle/>
          <a:p>
            <a:pPr marL="0" indent="374650" eaLnBrk="1" hangingPunct="1">
              <a:lnSpc>
                <a:spcPct val="195000"/>
              </a:lnSpc>
              <a:buFont typeface="Wingdings" pitchFamily="2" charset="2"/>
              <a:buNone/>
            </a:pPr>
            <a:r>
              <a:rPr lang="zh-CN" altLang="en-US" sz="2400" b="1" dirty="0" smtClean="0">
                <a:latin typeface="t"/>
              </a:rPr>
              <a:t>给定形如                 的公式，其中全称量词以及存在量词后面的变元称为</a:t>
            </a:r>
            <a:r>
              <a:rPr lang="zh-CN" altLang="en-US" sz="2400" b="1" dirty="0" smtClean="0">
                <a:solidFill>
                  <a:schemeClr val="accent2"/>
                </a:solidFill>
                <a:latin typeface="t"/>
              </a:rPr>
              <a:t>指导变元</a:t>
            </a:r>
            <a:r>
              <a:rPr lang="zh-CN" altLang="en-US" sz="2400" b="1" dirty="0" smtClean="0">
                <a:latin typeface="t"/>
              </a:rPr>
              <a:t>；</a:t>
            </a:r>
          </a:p>
          <a:p>
            <a:pPr marL="0" indent="374650" eaLnBrk="1" hangingPunct="1">
              <a:lnSpc>
                <a:spcPct val="195000"/>
              </a:lnSpc>
              <a:buFont typeface="Wingdings" pitchFamily="2" charset="2"/>
              <a:buNone/>
            </a:pPr>
            <a:r>
              <a:rPr lang="en-US" altLang="zh-CN" sz="2400" b="1" dirty="0" smtClean="0">
                <a:latin typeface="t"/>
              </a:rPr>
              <a:t>P</a:t>
            </a:r>
            <a:r>
              <a:rPr lang="zh-CN" altLang="en-US" sz="2400" b="1" dirty="0" smtClean="0">
                <a:latin typeface="t"/>
              </a:rPr>
              <a:t>（</a:t>
            </a:r>
            <a:r>
              <a:rPr lang="en-US" altLang="zh-CN" sz="2400" b="1" dirty="0" smtClean="0">
                <a:latin typeface="t"/>
              </a:rPr>
              <a:t>x</a:t>
            </a:r>
            <a:r>
              <a:rPr lang="zh-CN" altLang="en-US" sz="2400" b="1" dirty="0" smtClean="0">
                <a:latin typeface="t"/>
              </a:rPr>
              <a:t>）称为相应量词的</a:t>
            </a:r>
            <a:r>
              <a:rPr lang="zh-CN" altLang="en-US" sz="2400" b="1" dirty="0" smtClean="0">
                <a:solidFill>
                  <a:schemeClr val="accent2"/>
                </a:solidFill>
                <a:latin typeface="t"/>
              </a:rPr>
              <a:t>辖域（作用域）</a:t>
            </a:r>
          </a:p>
        </p:txBody>
      </p:sp>
      <p:graphicFrame>
        <p:nvGraphicFramePr>
          <p:cNvPr id="12290" name="Object 5"/>
          <p:cNvGraphicFramePr>
            <a:graphicFrameLocks noChangeAspect="1"/>
          </p:cNvGraphicFramePr>
          <p:nvPr/>
        </p:nvGraphicFramePr>
        <p:xfrm>
          <a:off x="2449513" y="1165225"/>
          <a:ext cx="1978025" cy="392113"/>
        </p:xfrm>
        <a:graphic>
          <a:graphicData uri="http://schemas.openxmlformats.org/presentationml/2006/ole">
            <mc:AlternateContent xmlns:mc="http://schemas.openxmlformats.org/markup-compatibility/2006">
              <mc:Choice xmlns:v="urn:schemas-microsoft-com:vml" Requires="v">
                <p:oleObj spid="_x0000_s47181" name="Equation" r:id="rId3" imgW="1218960" imgH="241200" progId="Equation.DSMT4">
                  <p:embed/>
                </p:oleObj>
              </mc:Choice>
              <mc:Fallback>
                <p:oleObj name="Equation" r:id="rId3" imgW="12189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13" y="1165225"/>
                        <a:ext cx="19780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0" name="Rectangle 6"/>
          <p:cNvSpPr>
            <a:spLocks noChangeArrowheads="1"/>
          </p:cNvSpPr>
          <p:nvPr/>
        </p:nvSpPr>
        <p:spPr bwMode="auto">
          <a:xfrm>
            <a:off x="107950" y="3035300"/>
            <a:ext cx="8142288" cy="1689100"/>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zh-CN" altLang="en-US" b="1" dirty="0">
                <a:solidFill>
                  <a:schemeClr val="accent2"/>
                </a:solidFill>
                <a:latin typeface="t"/>
              </a:rPr>
              <a:t>指导变元</a:t>
            </a:r>
            <a:r>
              <a:rPr lang="zh-CN" altLang="en-US" b="1" dirty="0">
                <a:latin typeface="t"/>
              </a:rPr>
              <a:t>在辖域中的所有出现，为约束出现；</a:t>
            </a:r>
          </a:p>
          <a:p>
            <a:pPr indent="374650">
              <a:lnSpc>
                <a:spcPct val="195000"/>
              </a:lnSpc>
              <a:spcBef>
                <a:spcPct val="20000"/>
              </a:spcBef>
              <a:buClr>
                <a:schemeClr val="folHlink"/>
              </a:buClr>
              <a:buSzPct val="60000"/>
              <a:buFont typeface="Wingdings" pitchFamily="2" charset="2"/>
              <a:buNone/>
            </a:pPr>
            <a:r>
              <a:rPr lang="zh-CN" altLang="en-US" b="1" dirty="0">
                <a:latin typeface="t"/>
              </a:rPr>
              <a:t>非约束出现的其它出现称为自由出现。</a:t>
            </a:r>
          </a:p>
        </p:txBody>
      </p:sp>
      <p:sp>
        <p:nvSpPr>
          <p:cNvPr id="82951" name="Rectangle 7"/>
          <p:cNvSpPr>
            <a:spLocks noChangeArrowheads="1"/>
          </p:cNvSpPr>
          <p:nvPr/>
        </p:nvSpPr>
        <p:spPr bwMode="auto">
          <a:xfrm>
            <a:off x="323850" y="4692650"/>
            <a:ext cx="8142288" cy="536575"/>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zh-CN" altLang="en-US" b="1" dirty="0">
                <a:latin typeface="t"/>
              </a:rPr>
              <a:t>例如：</a:t>
            </a:r>
          </a:p>
        </p:txBody>
      </p:sp>
      <p:graphicFrame>
        <p:nvGraphicFramePr>
          <p:cNvPr id="82952" name="Object 8"/>
          <p:cNvGraphicFramePr>
            <a:graphicFrameLocks noChangeAspect="1"/>
          </p:cNvGraphicFramePr>
          <p:nvPr/>
        </p:nvGraphicFramePr>
        <p:xfrm>
          <a:off x="2009775" y="5124450"/>
          <a:ext cx="2638425" cy="392113"/>
        </p:xfrm>
        <a:graphic>
          <a:graphicData uri="http://schemas.openxmlformats.org/presentationml/2006/ole">
            <mc:AlternateContent xmlns:mc="http://schemas.openxmlformats.org/markup-compatibility/2006">
              <mc:Choice xmlns:v="urn:schemas-microsoft-com:vml" Requires="v">
                <p:oleObj spid="_x0000_s47182" name="Equation" r:id="rId5" imgW="1625400" imgH="241200" progId="Equation.DSMT4">
                  <p:embed/>
                </p:oleObj>
              </mc:Choice>
              <mc:Fallback>
                <p:oleObj name="Equation" r:id="rId5" imgW="16254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9775" y="5124450"/>
                        <a:ext cx="26384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5475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wipe(left)">
                                      <p:cBhvr>
                                        <p:cTn id="7" dur="500"/>
                                        <p:tgtEl>
                                          <p:spTgt spid="829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51"/>
                                        </p:tgtEl>
                                        <p:attrNameLst>
                                          <p:attrName>style.visibility</p:attrName>
                                        </p:attrNameLst>
                                      </p:cBhvr>
                                      <p:to>
                                        <p:strVal val="visible"/>
                                      </p:to>
                                    </p:set>
                                    <p:animEffect transition="in" filter="wipe(left)">
                                      <p:cBhvr>
                                        <p:cTn id="12" dur="500"/>
                                        <p:tgtEl>
                                          <p:spTgt spid="829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952"/>
                                        </p:tgtEl>
                                        <p:attrNameLst>
                                          <p:attrName>style.visibility</p:attrName>
                                        </p:attrNameLst>
                                      </p:cBhvr>
                                      <p:to>
                                        <p:strVal val="visible"/>
                                      </p:to>
                                    </p:set>
                                    <p:animEffect transition="in" filter="wipe(left)">
                                      <p:cBhvr>
                                        <p:cTn id="17" dur="500"/>
                                        <p:tgtEl>
                                          <p:spTgt spid="82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body" sz="half" idx="1"/>
          </p:nvPr>
        </p:nvSpPr>
        <p:spPr>
          <a:xfrm>
            <a:off x="395288" y="836613"/>
            <a:ext cx="8208962" cy="1008211"/>
          </a:xfrm>
        </p:spPr>
        <p:txBody>
          <a:bodyPr/>
          <a:lstStyle/>
          <a:p>
            <a:pPr marL="0" indent="374650" eaLnBrk="1" hangingPunct="1">
              <a:lnSpc>
                <a:spcPct val="195000"/>
              </a:lnSpc>
              <a:buFont typeface="Wingdings" pitchFamily="2" charset="2"/>
              <a:buNone/>
            </a:pPr>
            <a:r>
              <a:rPr lang="zh-CN" altLang="en-US" dirty="0" smtClean="0">
                <a:latin typeface="t"/>
              </a:rPr>
              <a:t>约束变元的换名：</a:t>
            </a:r>
          </a:p>
        </p:txBody>
      </p:sp>
      <p:sp>
        <p:nvSpPr>
          <p:cNvPr id="83972" name="Rectangle 4"/>
          <p:cNvSpPr>
            <a:spLocks noChangeArrowheads="1"/>
          </p:cNvSpPr>
          <p:nvPr/>
        </p:nvSpPr>
        <p:spPr bwMode="auto">
          <a:xfrm>
            <a:off x="250825" y="2060575"/>
            <a:ext cx="8142288" cy="1689100"/>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en-US" altLang="zh-CN" b="1" dirty="0" smtClean="0">
                <a:latin typeface="t"/>
              </a:rPr>
              <a:t>1</a:t>
            </a:r>
            <a:r>
              <a:rPr lang="zh-CN" altLang="en-US" b="1" dirty="0" smtClean="0">
                <a:latin typeface="t"/>
              </a:rPr>
              <a:t>、</a:t>
            </a:r>
            <a:r>
              <a:rPr lang="zh-CN" altLang="en-US" b="1" dirty="0" smtClean="0">
                <a:solidFill>
                  <a:schemeClr val="accent2"/>
                </a:solidFill>
                <a:latin typeface="t"/>
              </a:rPr>
              <a:t>指导</a:t>
            </a:r>
            <a:r>
              <a:rPr lang="zh-CN" altLang="en-US" b="1" dirty="0">
                <a:solidFill>
                  <a:schemeClr val="accent2"/>
                </a:solidFill>
                <a:latin typeface="t"/>
              </a:rPr>
              <a:t>变元</a:t>
            </a:r>
            <a:r>
              <a:rPr lang="zh-CN" altLang="en-US" b="1" dirty="0">
                <a:latin typeface="t"/>
              </a:rPr>
              <a:t>可换名。更改的变元名称为量词后面的指导变元以及该量词的辖域中约束出现的该变元，其它部分不变；</a:t>
            </a:r>
          </a:p>
          <a:p>
            <a:pPr indent="374650">
              <a:lnSpc>
                <a:spcPct val="195000"/>
              </a:lnSpc>
              <a:spcBef>
                <a:spcPct val="20000"/>
              </a:spcBef>
              <a:buClr>
                <a:schemeClr val="folHlink"/>
              </a:buClr>
              <a:buSzPct val="60000"/>
              <a:buFont typeface="Wingdings" pitchFamily="2" charset="2"/>
              <a:buNone/>
            </a:pPr>
            <a:r>
              <a:rPr lang="en-US" altLang="zh-CN" b="1" dirty="0" smtClean="0">
                <a:latin typeface="t"/>
              </a:rPr>
              <a:t>2</a:t>
            </a:r>
            <a:r>
              <a:rPr lang="zh-CN" altLang="en-US" b="1" dirty="0" smtClean="0">
                <a:latin typeface="t"/>
              </a:rPr>
              <a:t>、换名</a:t>
            </a:r>
            <a:r>
              <a:rPr lang="zh-CN" altLang="en-US" b="1" dirty="0">
                <a:latin typeface="t"/>
              </a:rPr>
              <a:t>时一定要改为辖域中未出现的变元名称。</a:t>
            </a:r>
          </a:p>
        </p:txBody>
      </p:sp>
      <p:sp>
        <p:nvSpPr>
          <p:cNvPr id="83973" name="Rectangle 5"/>
          <p:cNvSpPr>
            <a:spLocks noChangeArrowheads="1"/>
          </p:cNvSpPr>
          <p:nvPr/>
        </p:nvSpPr>
        <p:spPr bwMode="auto">
          <a:xfrm>
            <a:off x="323850" y="5157788"/>
            <a:ext cx="8142288" cy="536575"/>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zh-CN" altLang="en-US" b="1" dirty="0">
                <a:latin typeface="t"/>
              </a:rPr>
              <a:t>自由变元的更改称为</a:t>
            </a:r>
            <a:r>
              <a:rPr lang="zh-CN" altLang="en-US" b="1" dirty="0">
                <a:solidFill>
                  <a:schemeClr val="folHlink"/>
                </a:solidFill>
                <a:latin typeface="t"/>
              </a:rPr>
              <a:t>代入。</a:t>
            </a:r>
            <a:endParaRPr lang="zh-CN" altLang="en-US" b="1" dirty="0">
              <a:latin typeface="t"/>
            </a:endParaRPr>
          </a:p>
        </p:txBody>
      </p:sp>
    </p:spTree>
    <p:extLst>
      <p:ext uri="{BB962C8B-B14F-4D97-AF65-F5344CB8AC3E}">
        <p14:creationId xmlns:p14="http://schemas.microsoft.com/office/powerpoint/2010/main" val="2731066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left)">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wipe(left)">
                                      <p:cBhvr>
                                        <p:cTn id="12"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250825" y="2060575"/>
            <a:ext cx="8142288" cy="1689100"/>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en-US" altLang="zh-CN" b="1" dirty="0" smtClean="0">
                <a:latin typeface="t"/>
              </a:rPr>
              <a:t>1</a:t>
            </a:r>
            <a:r>
              <a:rPr lang="zh-CN" altLang="en-US" b="1" dirty="0" smtClean="0">
                <a:latin typeface="t"/>
              </a:rPr>
              <a:t>、</a:t>
            </a:r>
            <a:r>
              <a:rPr lang="zh-CN" altLang="en-US" b="1" dirty="0" smtClean="0">
                <a:solidFill>
                  <a:schemeClr val="accent2"/>
                </a:solidFill>
                <a:latin typeface="t"/>
              </a:rPr>
              <a:t>自由变元</a:t>
            </a:r>
            <a:r>
              <a:rPr lang="zh-CN" altLang="en-US" b="1" dirty="0">
                <a:latin typeface="t"/>
              </a:rPr>
              <a:t>代入时，需要对每处出现的该自由变元代入</a:t>
            </a:r>
          </a:p>
          <a:p>
            <a:pPr indent="374650">
              <a:lnSpc>
                <a:spcPct val="195000"/>
              </a:lnSpc>
              <a:spcBef>
                <a:spcPct val="20000"/>
              </a:spcBef>
              <a:buClr>
                <a:schemeClr val="folHlink"/>
              </a:buClr>
              <a:buSzPct val="60000"/>
              <a:buFont typeface="Wingdings" pitchFamily="2" charset="2"/>
              <a:buNone/>
            </a:pPr>
            <a:r>
              <a:rPr lang="en-US" altLang="zh-CN" b="1" dirty="0" smtClean="0">
                <a:latin typeface="t"/>
              </a:rPr>
              <a:t>2</a:t>
            </a:r>
            <a:r>
              <a:rPr lang="zh-CN" altLang="en-US" b="1" dirty="0" smtClean="0">
                <a:latin typeface="t"/>
              </a:rPr>
              <a:t>、用以</a:t>
            </a:r>
            <a:r>
              <a:rPr lang="zh-CN" altLang="en-US" b="1" dirty="0">
                <a:latin typeface="t"/>
              </a:rPr>
              <a:t>代入的变元与原公式中所有变元名称不能相同</a:t>
            </a:r>
          </a:p>
        </p:txBody>
      </p:sp>
      <p:sp>
        <p:nvSpPr>
          <p:cNvPr id="84996" name="Rectangle 4"/>
          <p:cNvSpPr>
            <a:spLocks noChangeArrowheads="1"/>
          </p:cNvSpPr>
          <p:nvPr/>
        </p:nvSpPr>
        <p:spPr bwMode="auto">
          <a:xfrm>
            <a:off x="611188" y="1125538"/>
            <a:ext cx="8142287" cy="536575"/>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zh-CN" altLang="en-US" b="1" dirty="0">
                <a:latin typeface="t"/>
              </a:rPr>
              <a:t>自由变元的更改称为</a:t>
            </a:r>
            <a:r>
              <a:rPr lang="zh-CN" altLang="en-US" b="1" dirty="0">
                <a:solidFill>
                  <a:schemeClr val="accent2"/>
                </a:solidFill>
                <a:latin typeface="t"/>
              </a:rPr>
              <a:t>代入</a:t>
            </a:r>
            <a:r>
              <a:rPr lang="zh-CN" altLang="en-US" b="1" dirty="0">
                <a:solidFill>
                  <a:schemeClr val="folHlink"/>
                </a:solidFill>
                <a:latin typeface="t"/>
              </a:rPr>
              <a:t>。</a:t>
            </a:r>
            <a:endParaRPr lang="zh-CN" altLang="en-US" b="1" dirty="0">
              <a:latin typeface="t"/>
            </a:endParaRPr>
          </a:p>
        </p:txBody>
      </p:sp>
      <p:graphicFrame>
        <p:nvGraphicFramePr>
          <p:cNvPr id="82952" name="Object 8"/>
          <p:cNvGraphicFramePr>
            <a:graphicFrameLocks noChangeAspect="1"/>
          </p:cNvGraphicFramePr>
          <p:nvPr/>
        </p:nvGraphicFramePr>
        <p:xfrm>
          <a:off x="571472" y="3786190"/>
          <a:ext cx="4068736" cy="463550"/>
        </p:xfrm>
        <a:graphic>
          <a:graphicData uri="http://schemas.openxmlformats.org/presentationml/2006/ole">
            <mc:AlternateContent xmlns:mc="http://schemas.openxmlformats.org/markup-compatibility/2006">
              <mc:Choice xmlns:v="urn:schemas-microsoft-com:vml" Requires="v">
                <p:oleObj spid="_x0000_s48311" name="Equation" r:id="rId3" imgW="2120760" imgH="241200" progId="Equation.DSMT4">
                  <p:embed/>
                </p:oleObj>
              </mc:Choice>
              <mc:Fallback>
                <p:oleObj name="Equation" r:id="rId3" imgW="21207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3786190"/>
                        <a:ext cx="4068736"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ChangeAspect="1"/>
          </p:cNvGraphicFramePr>
          <p:nvPr/>
        </p:nvGraphicFramePr>
        <p:xfrm>
          <a:off x="4710113" y="3714752"/>
          <a:ext cx="4433887" cy="463550"/>
        </p:xfrm>
        <a:graphic>
          <a:graphicData uri="http://schemas.openxmlformats.org/presentationml/2006/ole">
            <mc:AlternateContent xmlns:mc="http://schemas.openxmlformats.org/markup-compatibility/2006">
              <mc:Choice xmlns:v="urn:schemas-microsoft-com:vml" Requires="v">
                <p:oleObj spid="_x0000_s48312" name="Equation" r:id="rId5" imgW="2311200" imgH="241200" progId="Equation.DSMT4">
                  <p:embed/>
                </p:oleObj>
              </mc:Choice>
              <mc:Fallback>
                <p:oleObj name="Equation" r:id="rId5" imgW="23112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0113" y="3714752"/>
                        <a:ext cx="4433887"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8"/>
          <p:cNvGraphicFramePr>
            <a:graphicFrameLocks noChangeAspect="1"/>
          </p:cNvGraphicFramePr>
          <p:nvPr/>
        </p:nvGraphicFramePr>
        <p:xfrm>
          <a:off x="857224" y="4286256"/>
          <a:ext cx="4506912" cy="463550"/>
        </p:xfrm>
        <a:graphic>
          <a:graphicData uri="http://schemas.openxmlformats.org/presentationml/2006/ole">
            <mc:AlternateContent xmlns:mc="http://schemas.openxmlformats.org/markup-compatibility/2006">
              <mc:Choice xmlns:v="urn:schemas-microsoft-com:vml" Requires="v">
                <p:oleObj spid="_x0000_s48313" name="Equation" r:id="rId7" imgW="2349360" imgH="241200" progId="Equation.DSMT4">
                  <p:embed/>
                </p:oleObj>
              </mc:Choice>
              <mc:Fallback>
                <p:oleObj name="Equation" r:id="rId7" imgW="234936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24" y="4286256"/>
                        <a:ext cx="4506912"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8"/>
          <p:cNvGraphicFramePr>
            <a:graphicFrameLocks noChangeAspect="1"/>
          </p:cNvGraphicFramePr>
          <p:nvPr/>
        </p:nvGraphicFramePr>
        <p:xfrm>
          <a:off x="1785918" y="5000636"/>
          <a:ext cx="4410075" cy="560388"/>
        </p:xfrm>
        <a:graphic>
          <a:graphicData uri="http://schemas.openxmlformats.org/presentationml/2006/ole">
            <mc:AlternateContent xmlns:mc="http://schemas.openxmlformats.org/markup-compatibility/2006">
              <mc:Choice xmlns:v="urn:schemas-microsoft-com:vml" Requires="v">
                <p:oleObj spid="_x0000_s48314" name="Equation" r:id="rId9" imgW="2298600" imgH="291960" progId="Equation.DSMT4">
                  <p:embed/>
                </p:oleObj>
              </mc:Choice>
              <mc:Fallback>
                <p:oleObj name="Equation" r:id="rId9" imgW="2298600" imgH="2919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18" y="5000636"/>
                        <a:ext cx="4410075"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8"/>
          <p:cNvGraphicFramePr>
            <a:graphicFrameLocks noChangeAspect="1"/>
          </p:cNvGraphicFramePr>
          <p:nvPr/>
        </p:nvGraphicFramePr>
        <p:xfrm>
          <a:off x="2071670" y="5715016"/>
          <a:ext cx="4775200" cy="560387"/>
        </p:xfrm>
        <a:graphic>
          <a:graphicData uri="http://schemas.openxmlformats.org/presentationml/2006/ole">
            <mc:AlternateContent xmlns:mc="http://schemas.openxmlformats.org/markup-compatibility/2006">
              <mc:Choice xmlns:v="urn:schemas-microsoft-com:vml" Requires="v">
                <p:oleObj spid="_x0000_s48315" name="Equation" r:id="rId11" imgW="2489040" imgH="291960" progId="Equation.DSMT4">
                  <p:embed/>
                </p:oleObj>
              </mc:Choice>
              <mc:Fallback>
                <p:oleObj name="Equation" r:id="rId11" imgW="2489040" imgH="2919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1670" y="5715016"/>
                        <a:ext cx="477520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1021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wipe(left)">
                                      <p:cBhvr>
                                        <p:cTn id="12" dur="500"/>
                                        <p:tgtEl>
                                          <p:spTgt spid="849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952"/>
                                        </p:tgtEl>
                                        <p:attrNameLst>
                                          <p:attrName>style.visibility</p:attrName>
                                        </p:attrNameLst>
                                      </p:cBhvr>
                                      <p:to>
                                        <p:strVal val="visible"/>
                                      </p:to>
                                    </p:set>
                                    <p:animEffect transition="in" filter="wipe(left)">
                                      <p:cBhvr>
                                        <p:cTn id="17" dur="500"/>
                                        <p:tgtEl>
                                          <p:spTgt spid="829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body" idx="1"/>
          </p:nvPr>
        </p:nvSpPr>
        <p:spPr>
          <a:xfrm>
            <a:off x="539750" y="838200"/>
            <a:ext cx="8375650" cy="5543550"/>
          </a:xfrm>
        </p:spPr>
        <p:txBody>
          <a:bodyPr/>
          <a:lstStyle/>
          <a:p>
            <a:pPr marL="0" indent="374650" eaLnBrk="1" hangingPunct="1">
              <a:lnSpc>
                <a:spcPct val="170000"/>
              </a:lnSpc>
              <a:buFont typeface="Wingdings" pitchFamily="2" charset="2"/>
              <a:buNone/>
            </a:pPr>
            <a:r>
              <a:rPr lang="zh-CN" altLang="en-US" sz="2800" b="1" dirty="0" smtClean="0">
                <a:solidFill>
                  <a:schemeClr val="accent2"/>
                </a:solidFill>
                <a:latin typeface="t"/>
              </a:rPr>
              <a:t>二、谓词公式的分类</a:t>
            </a:r>
          </a:p>
          <a:p>
            <a:pPr marL="0" indent="374650" algn="just" eaLnBrk="1" hangingPunct="1">
              <a:lnSpc>
                <a:spcPct val="170000"/>
              </a:lnSpc>
              <a:buFont typeface="Wingdings" pitchFamily="2" charset="2"/>
              <a:buNone/>
            </a:pPr>
            <a:r>
              <a:rPr lang="zh-CN" altLang="en-US" sz="2800" dirty="0" smtClean="0">
                <a:latin typeface="t"/>
              </a:rPr>
              <a:t>     与命题公式真值讨论类似，可以描述谓词公式在指定变量（包含非量化的个体变量和谓词变量）后的真值情况，进而划分出永真公式或永假公式。</a:t>
            </a:r>
          </a:p>
          <a:p>
            <a:pPr marL="0" indent="374650" algn="just" eaLnBrk="1" hangingPunct="1">
              <a:lnSpc>
                <a:spcPct val="170000"/>
              </a:lnSpc>
              <a:buNone/>
            </a:pPr>
            <a:r>
              <a:rPr lang="zh-CN" altLang="en-US" sz="2800" dirty="0" smtClean="0">
                <a:latin typeface="t"/>
              </a:rPr>
              <a:t>     </a:t>
            </a:r>
            <a:r>
              <a:rPr lang="zh-CN" altLang="en-US" sz="2800" b="1" dirty="0" smtClean="0">
                <a:solidFill>
                  <a:schemeClr val="accent2"/>
                </a:solidFill>
                <a:latin typeface="t"/>
              </a:rPr>
              <a:t>定理</a:t>
            </a:r>
            <a:r>
              <a:rPr lang="en-US" altLang="zh-CN" sz="2800" b="1" dirty="0" smtClean="0">
                <a:solidFill>
                  <a:schemeClr val="accent2"/>
                </a:solidFill>
                <a:latin typeface="t"/>
              </a:rPr>
              <a:t>1  </a:t>
            </a:r>
            <a:r>
              <a:rPr lang="zh-CN" altLang="en-US" sz="2800" b="1" dirty="0" smtClean="0">
                <a:solidFill>
                  <a:schemeClr val="accent2"/>
                </a:solidFill>
                <a:latin typeface="t"/>
              </a:rPr>
              <a:t>两个谓词公式</a:t>
            </a:r>
            <a:r>
              <a:rPr lang="en-US" altLang="zh-CN" sz="2800" b="1" dirty="0" smtClean="0">
                <a:solidFill>
                  <a:schemeClr val="accent2"/>
                </a:solidFill>
                <a:latin typeface="t"/>
              </a:rPr>
              <a:t>A</a:t>
            </a:r>
            <a:r>
              <a:rPr lang="zh-CN" altLang="en-US" sz="2800" b="1" dirty="0" smtClean="0">
                <a:solidFill>
                  <a:schemeClr val="accent2"/>
                </a:solidFill>
                <a:latin typeface="t"/>
              </a:rPr>
              <a:t>和</a:t>
            </a:r>
            <a:r>
              <a:rPr lang="en-US" altLang="zh-CN" sz="2800" b="1" dirty="0" smtClean="0">
                <a:solidFill>
                  <a:schemeClr val="accent2"/>
                </a:solidFill>
                <a:latin typeface="t"/>
              </a:rPr>
              <a:t>B</a:t>
            </a:r>
            <a:r>
              <a:rPr lang="zh-CN" altLang="en-US" sz="2800" b="1" dirty="0" smtClean="0">
                <a:solidFill>
                  <a:schemeClr val="accent2"/>
                </a:solidFill>
                <a:latin typeface="t"/>
              </a:rPr>
              <a:t>等值当且仅当</a:t>
            </a:r>
            <a:r>
              <a:rPr lang="en-US" altLang="zh-CN" sz="2800" b="1" dirty="0" smtClean="0">
                <a:solidFill>
                  <a:schemeClr val="accent2"/>
                </a:solidFill>
                <a:latin typeface="t"/>
              </a:rPr>
              <a:t>A</a:t>
            </a:r>
            <a:r>
              <a:rPr lang="en-US" altLang="zh-CN" sz="2800" b="1" dirty="0">
                <a:solidFill>
                  <a:schemeClr val="accent2"/>
                </a:solidFill>
              </a:rPr>
              <a:t>↔</a:t>
            </a:r>
            <a:r>
              <a:rPr lang="en-US" altLang="zh-CN" sz="2800" b="1" dirty="0" smtClean="0">
                <a:solidFill>
                  <a:schemeClr val="accent2"/>
                </a:solidFill>
                <a:latin typeface="t"/>
              </a:rPr>
              <a:t>B</a:t>
            </a:r>
            <a:r>
              <a:rPr lang="zh-CN" altLang="en-US" sz="2800" b="1" dirty="0" smtClean="0">
                <a:solidFill>
                  <a:schemeClr val="accent2"/>
                </a:solidFill>
                <a:latin typeface="t"/>
              </a:rPr>
              <a:t>是永真公式。</a:t>
            </a:r>
          </a:p>
        </p:txBody>
      </p:sp>
    </p:spTree>
    <p:extLst>
      <p:ext uri="{BB962C8B-B14F-4D97-AF65-F5344CB8AC3E}">
        <p14:creationId xmlns:p14="http://schemas.microsoft.com/office/powerpoint/2010/main" val="7407784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a:spLocks noGrp="1" noChangeArrowheads="1"/>
          </p:cNvSpPr>
          <p:nvPr>
            <p:ph type="body" idx="1"/>
          </p:nvPr>
        </p:nvSpPr>
        <p:spPr>
          <a:xfrm>
            <a:off x="533400" y="838200"/>
            <a:ext cx="8382000" cy="2514600"/>
          </a:xfrm>
        </p:spPr>
        <p:txBody>
          <a:bodyPr/>
          <a:lstStyle/>
          <a:p>
            <a:pPr marL="0" indent="374650" eaLnBrk="1" hangingPunct="1">
              <a:lnSpc>
                <a:spcPct val="170000"/>
              </a:lnSpc>
              <a:buFont typeface="Wingdings" pitchFamily="2" charset="2"/>
              <a:buNone/>
            </a:pPr>
            <a:r>
              <a:rPr lang="zh-CN" altLang="en-US" sz="2800" b="1" dirty="0" smtClean="0">
                <a:solidFill>
                  <a:schemeClr val="accent2"/>
                </a:solidFill>
                <a:latin typeface="t"/>
              </a:rPr>
              <a:t>三、谓词公式的等价演算</a:t>
            </a:r>
          </a:p>
          <a:p>
            <a:pPr marL="0" indent="374650" algn="just" eaLnBrk="1" hangingPunct="1">
              <a:lnSpc>
                <a:spcPct val="170000"/>
              </a:lnSpc>
              <a:buFont typeface="Wingdings" pitchFamily="2" charset="2"/>
              <a:buNone/>
            </a:pPr>
            <a:r>
              <a:rPr lang="zh-CN" altLang="en-US" sz="2800" dirty="0" smtClean="0">
                <a:latin typeface="t"/>
              </a:rPr>
              <a:t>   在判断谓词公式等价的运算中，所有</a:t>
            </a:r>
            <a:r>
              <a:rPr lang="zh-CN" altLang="en-US" sz="2800" b="1" dirty="0" smtClean="0">
                <a:solidFill>
                  <a:srgbClr val="C00000"/>
                </a:solidFill>
                <a:latin typeface="t"/>
              </a:rPr>
              <a:t>命题公式的基本等值定律均适用</a:t>
            </a:r>
            <a:r>
              <a:rPr lang="zh-CN" altLang="en-US" sz="2800" dirty="0" smtClean="0">
                <a:latin typeface="t"/>
              </a:rPr>
              <a:t>，不过此时的</a:t>
            </a:r>
            <a:r>
              <a:rPr lang="en-US" altLang="zh-CN" sz="2800" dirty="0" smtClean="0">
                <a:latin typeface="t"/>
              </a:rPr>
              <a:t>A</a:t>
            </a:r>
            <a:r>
              <a:rPr lang="zh-CN" altLang="en-US" sz="2800" dirty="0" smtClean="0">
                <a:latin typeface="t"/>
              </a:rPr>
              <a:t>，</a:t>
            </a:r>
            <a:r>
              <a:rPr lang="en-US" altLang="zh-CN" sz="2800" dirty="0" smtClean="0">
                <a:latin typeface="t"/>
              </a:rPr>
              <a:t>B</a:t>
            </a:r>
            <a:r>
              <a:rPr lang="zh-CN" altLang="en-US" sz="2800" dirty="0" smtClean="0">
                <a:latin typeface="t"/>
              </a:rPr>
              <a:t>，</a:t>
            </a:r>
            <a:r>
              <a:rPr lang="en-US" altLang="zh-CN" sz="2800" dirty="0" smtClean="0">
                <a:latin typeface="t"/>
              </a:rPr>
              <a:t>C</a:t>
            </a:r>
            <a:r>
              <a:rPr lang="zh-CN" altLang="en-US" sz="2800" dirty="0" smtClean="0">
                <a:latin typeface="t"/>
              </a:rPr>
              <a:t>都是谓词公式。</a:t>
            </a:r>
          </a:p>
          <a:p>
            <a:pPr marL="0" indent="374650" algn="just" eaLnBrk="1" hangingPunct="1">
              <a:lnSpc>
                <a:spcPct val="170000"/>
              </a:lnSpc>
              <a:buFont typeface="Wingdings" pitchFamily="2" charset="2"/>
              <a:buNone/>
            </a:pPr>
            <a:r>
              <a:rPr lang="zh-CN" altLang="en-US" sz="2800" dirty="0" smtClean="0">
                <a:latin typeface="t"/>
              </a:rPr>
              <a:t> </a:t>
            </a:r>
          </a:p>
        </p:txBody>
      </p:sp>
      <p:sp>
        <p:nvSpPr>
          <p:cNvPr id="13320" name="Text Box 4"/>
          <p:cNvSpPr txBox="1">
            <a:spLocks noChangeArrowheads="1"/>
          </p:cNvSpPr>
          <p:nvPr/>
        </p:nvSpPr>
        <p:spPr bwMode="auto">
          <a:xfrm>
            <a:off x="827088" y="5643563"/>
            <a:ext cx="8316912" cy="457200"/>
          </a:xfrm>
          <a:prstGeom prst="rect">
            <a:avLst/>
          </a:prstGeom>
          <a:noFill/>
          <a:ln w="9525">
            <a:noFill/>
            <a:miter lim="800000"/>
            <a:headEnd/>
            <a:tailEnd/>
          </a:ln>
        </p:spPr>
        <p:txBody>
          <a:bodyPr>
            <a:spAutoFit/>
          </a:bodyPr>
          <a:lstStyle/>
          <a:p>
            <a:pPr>
              <a:spcBef>
                <a:spcPct val="50000"/>
              </a:spcBef>
            </a:pPr>
            <a:r>
              <a:rPr lang="zh-CN" altLang="en-US"/>
              <a:t>特有定律：</a:t>
            </a:r>
          </a:p>
        </p:txBody>
      </p:sp>
      <p:graphicFrame>
        <p:nvGraphicFramePr>
          <p:cNvPr id="13314" name="Object 6"/>
          <p:cNvGraphicFramePr>
            <a:graphicFrameLocks noChangeAspect="1"/>
          </p:cNvGraphicFramePr>
          <p:nvPr/>
        </p:nvGraphicFramePr>
        <p:xfrm>
          <a:off x="2286000" y="3357563"/>
          <a:ext cx="4211638" cy="601662"/>
        </p:xfrm>
        <a:graphic>
          <a:graphicData uri="http://schemas.openxmlformats.org/presentationml/2006/ole">
            <mc:AlternateContent xmlns:mc="http://schemas.openxmlformats.org/markup-compatibility/2006">
              <mc:Choice xmlns:v="urn:schemas-microsoft-com:vml" Requires="v">
                <p:oleObj spid="_x0000_s49263" name="公式" r:id="rId3" imgW="1422360" imgH="203040" progId="Equation.3">
                  <p:embed/>
                </p:oleObj>
              </mc:Choice>
              <mc:Fallback>
                <p:oleObj name="公式" r:id="rId3" imgW="14223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357563"/>
                        <a:ext cx="4211638"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7"/>
          <p:cNvGraphicFramePr>
            <a:graphicFrameLocks noChangeAspect="1"/>
          </p:cNvGraphicFramePr>
          <p:nvPr/>
        </p:nvGraphicFramePr>
        <p:xfrm>
          <a:off x="1511300" y="4195763"/>
          <a:ext cx="5903913" cy="639762"/>
        </p:xfrm>
        <a:graphic>
          <a:graphicData uri="http://schemas.openxmlformats.org/presentationml/2006/ole">
            <mc:AlternateContent xmlns:mc="http://schemas.openxmlformats.org/markup-compatibility/2006">
              <mc:Choice xmlns:v="urn:schemas-microsoft-com:vml" Requires="v">
                <p:oleObj spid="_x0000_s49264" name="公式" r:id="rId5" imgW="1993680" imgH="215640" progId="Equation.3">
                  <p:embed/>
                </p:oleObj>
              </mc:Choice>
              <mc:Fallback>
                <p:oleObj name="公式" r:id="rId5" imgW="19936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4195763"/>
                        <a:ext cx="5903913"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8"/>
          <p:cNvGraphicFramePr>
            <a:graphicFrameLocks noChangeAspect="1"/>
          </p:cNvGraphicFramePr>
          <p:nvPr/>
        </p:nvGraphicFramePr>
        <p:xfrm>
          <a:off x="1933575" y="4860925"/>
          <a:ext cx="5451475" cy="639763"/>
        </p:xfrm>
        <a:graphic>
          <a:graphicData uri="http://schemas.openxmlformats.org/presentationml/2006/ole">
            <mc:AlternateContent xmlns:mc="http://schemas.openxmlformats.org/markup-compatibility/2006">
              <mc:Choice xmlns:v="urn:schemas-microsoft-com:vml" Requires="v">
                <p:oleObj spid="_x0000_s49265" name="公式" r:id="rId7" imgW="1841400" imgH="215640" progId="Equation.3">
                  <p:embed/>
                </p:oleObj>
              </mc:Choice>
              <mc:Fallback>
                <p:oleObj name="公式" r:id="rId7" imgW="1841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3575" y="4860925"/>
                        <a:ext cx="54514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16167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2"/>
          <p:cNvSpPr>
            <a:spLocks noGrp="1" noChangeArrowheads="1"/>
          </p:cNvSpPr>
          <p:nvPr>
            <p:ph type="body" idx="1"/>
          </p:nvPr>
        </p:nvSpPr>
        <p:spPr>
          <a:xfrm>
            <a:off x="251520" y="692696"/>
            <a:ext cx="8447087" cy="2373312"/>
          </a:xfrm>
        </p:spPr>
        <p:txBody>
          <a:bodyPr/>
          <a:lstStyle/>
          <a:p>
            <a:pPr marL="0" indent="374650" algn="ctr" eaLnBrk="1" hangingPunct="1">
              <a:lnSpc>
                <a:spcPct val="160000"/>
              </a:lnSpc>
              <a:buFont typeface="Wingdings" pitchFamily="2" charset="2"/>
              <a:buNone/>
            </a:pPr>
            <a:r>
              <a:rPr lang="en-US" altLang="zh-CN" sz="2800" dirty="0" smtClean="0">
                <a:latin typeface="t"/>
              </a:rPr>
              <a:t>  </a:t>
            </a:r>
            <a:r>
              <a:rPr lang="zh-CN" altLang="en-US" sz="2800" b="1" dirty="0" smtClean="0">
                <a:latin typeface="t"/>
              </a:rPr>
              <a:t>（基本量词等值定律）</a:t>
            </a:r>
            <a:endParaRPr lang="zh-CN" altLang="en-US" sz="2800" b="1" dirty="0" smtClean="0">
              <a:cs typeface="Times New Roman" pitchFamily="18" charset="0"/>
            </a:endParaRPr>
          </a:p>
          <a:p>
            <a:pPr marL="0" indent="374650" algn="just" eaLnBrk="1" hangingPunct="1">
              <a:lnSpc>
                <a:spcPct val="170000"/>
              </a:lnSpc>
              <a:buFont typeface="Wingdings" pitchFamily="2" charset="2"/>
              <a:buNone/>
            </a:pPr>
            <a:r>
              <a:rPr lang="en-US" altLang="zh-CN" sz="2800" b="1" dirty="0" smtClean="0">
                <a:latin typeface="t"/>
              </a:rPr>
              <a:t>1</a:t>
            </a:r>
            <a:r>
              <a:rPr lang="zh-CN" altLang="en-US" sz="2800" b="1" dirty="0" smtClean="0">
                <a:latin typeface="t"/>
              </a:rPr>
              <a:t>：消去量词等值式</a:t>
            </a:r>
          </a:p>
          <a:p>
            <a:pPr marL="0" indent="374650" algn="just" eaLnBrk="1" hangingPunct="1">
              <a:lnSpc>
                <a:spcPct val="170000"/>
              </a:lnSpc>
              <a:buFont typeface="Wingdings" pitchFamily="2" charset="2"/>
              <a:buNone/>
            </a:pPr>
            <a:r>
              <a:rPr lang="zh-CN" altLang="en-US" sz="2800" dirty="0" smtClean="0">
                <a:latin typeface="t"/>
              </a:rPr>
              <a:t>个体域有限，</a:t>
            </a:r>
            <a:endParaRPr lang="zh-CN" altLang="en-US" sz="2800" dirty="0" smtClean="0">
              <a:cs typeface="Times New Roman" pitchFamily="18" charset="0"/>
            </a:endParaRPr>
          </a:p>
        </p:txBody>
      </p:sp>
      <p:graphicFrame>
        <p:nvGraphicFramePr>
          <p:cNvPr id="14338" name="Object 12"/>
          <p:cNvGraphicFramePr>
            <a:graphicFrameLocks noChangeAspect="1"/>
          </p:cNvGraphicFramePr>
          <p:nvPr>
            <p:extLst>
              <p:ext uri="{D42A27DB-BD31-4B8C-83A1-F6EECF244321}">
                <p14:modId xmlns:p14="http://schemas.microsoft.com/office/powerpoint/2010/main" val="2216815744"/>
              </p:ext>
            </p:extLst>
          </p:nvPr>
        </p:nvGraphicFramePr>
        <p:xfrm>
          <a:off x="3059807" y="2562771"/>
          <a:ext cx="3068638" cy="647700"/>
        </p:xfrm>
        <a:graphic>
          <a:graphicData uri="http://schemas.openxmlformats.org/presentationml/2006/ole">
            <mc:AlternateContent xmlns:mc="http://schemas.openxmlformats.org/markup-compatibility/2006">
              <mc:Choice xmlns:v="urn:schemas-microsoft-com:vml" Requires="v">
                <p:oleObj spid="_x0000_s50287" name="Equation" r:id="rId3" imgW="1384200" imgH="291960" progId="Equation.DSMT4">
                  <p:embed/>
                </p:oleObj>
              </mc:Choice>
              <mc:Fallback>
                <p:oleObj name="Equation" r:id="rId3" imgW="138420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07" y="2562771"/>
                        <a:ext cx="30686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9" name="Object 13"/>
          <p:cNvGraphicFramePr>
            <a:graphicFrameLocks noChangeAspect="1"/>
          </p:cNvGraphicFramePr>
          <p:nvPr>
            <p:extLst>
              <p:ext uri="{D42A27DB-BD31-4B8C-83A1-F6EECF244321}">
                <p14:modId xmlns:p14="http://schemas.microsoft.com/office/powerpoint/2010/main" val="183886706"/>
              </p:ext>
            </p:extLst>
          </p:nvPr>
        </p:nvGraphicFramePr>
        <p:xfrm>
          <a:off x="1191320" y="3497808"/>
          <a:ext cx="5748337" cy="512763"/>
        </p:xfrm>
        <a:graphic>
          <a:graphicData uri="http://schemas.openxmlformats.org/presentationml/2006/ole">
            <mc:AlternateContent xmlns:mc="http://schemas.openxmlformats.org/markup-compatibility/2006">
              <mc:Choice xmlns:v="urn:schemas-microsoft-com:vml" Requires="v">
                <p:oleObj spid="_x0000_s50288" name="Equation" r:id="rId5" imgW="2844720" imgH="253800" progId="Equation.DSMT4">
                  <p:embed/>
                </p:oleObj>
              </mc:Choice>
              <mc:Fallback>
                <p:oleObj name="Equation" r:id="rId5" imgW="2844720" imgH="253800" progId="Equation.DSMT4">
                  <p:embed/>
                  <p:pic>
                    <p:nvPicPr>
                      <p:cNvPr id="0" name=""/>
                      <p:cNvPicPr>
                        <a:picLocks noChangeAspect="1" noChangeArrowheads="1"/>
                      </p:cNvPicPr>
                      <p:nvPr/>
                    </p:nvPicPr>
                    <p:blipFill>
                      <a:blip r:embed="rId6"/>
                      <a:srcRect/>
                      <a:stretch>
                        <a:fillRect/>
                      </a:stretch>
                    </p:blipFill>
                    <p:spPr bwMode="auto">
                      <a:xfrm>
                        <a:off x="1191320" y="3497808"/>
                        <a:ext cx="574833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70" name="Object 14"/>
          <p:cNvGraphicFramePr>
            <a:graphicFrameLocks noChangeAspect="1"/>
          </p:cNvGraphicFramePr>
          <p:nvPr>
            <p:extLst>
              <p:ext uri="{D42A27DB-BD31-4B8C-83A1-F6EECF244321}">
                <p14:modId xmlns:p14="http://schemas.microsoft.com/office/powerpoint/2010/main" val="1753896527"/>
              </p:ext>
            </p:extLst>
          </p:nvPr>
        </p:nvGraphicFramePr>
        <p:xfrm>
          <a:off x="1262757" y="4289971"/>
          <a:ext cx="5672138" cy="512762"/>
        </p:xfrm>
        <a:graphic>
          <a:graphicData uri="http://schemas.openxmlformats.org/presentationml/2006/ole">
            <mc:AlternateContent xmlns:mc="http://schemas.openxmlformats.org/markup-compatibility/2006">
              <mc:Choice xmlns:v="urn:schemas-microsoft-com:vml" Requires="v">
                <p:oleObj spid="_x0000_s50289" name="Equation" r:id="rId7" imgW="2806560" imgH="253800" progId="Equation.DSMT4">
                  <p:embed/>
                </p:oleObj>
              </mc:Choice>
              <mc:Fallback>
                <p:oleObj name="Equation" r:id="rId7" imgW="2806560" imgH="253800" progId="Equation.DSMT4">
                  <p:embed/>
                  <p:pic>
                    <p:nvPicPr>
                      <p:cNvPr id="0" name=""/>
                      <p:cNvPicPr>
                        <a:picLocks noChangeAspect="1" noChangeArrowheads="1"/>
                      </p:cNvPicPr>
                      <p:nvPr/>
                    </p:nvPicPr>
                    <p:blipFill>
                      <a:blip r:embed="rId8"/>
                      <a:srcRect/>
                      <a:stretch>
                        <a:fillRect/>
                      </a:stretch>
                    </p:blipFill>
                    <p:spPr bwMode="auto">
                      <a:xfrm>
                        <a:off x="1262757" y="4289971"/>
                        <a:ext cx="5672138"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324006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669"/>
                                        </p:tgtEl>
                                        <p:attrNameLst>
                                          <p:attrName>style.visibility</p:attrName>
                                        </p:attrNameLst>
                                      </p:cBhvr>
                                      <p:to>
                                        <p:strVal val="visible"/>
                                      </p:to>
                                    </p:set>
                                    <p:animEffect transition="in" filter="wipe(left)">
                                      <p:cBhvr>
                                        <p:cTn id="7" dur="500"/>
                                        <p:tgtEl>
                                          <p:spTgt spid="706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670"/>
                                        </p:tgtEl>
                                        <p:attrNameLst>
                                          <p:attrName>style.visibility</p:attrName>
                                        </p:attrNameLst>
                                      </p:cBhvr>
                                      <p:to>
                                        <p:strVal val="visible"/>
                                      </p:to>
                                    </p:set>
                                    <p:animEffect transition="in" filter="wipe(left)">
                                      <p:cBhvr>
                                        <p:cTn id="12" dur="500"/>
                                        <p:tgtEl>
                                          <p:spTgt spid="70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3" name="Object 3"/>
          <p:cNvGraphicFramePr>
            <a:graphicFrameLocks noGrp="1" noChangeAspect="1"/>
          </p:cNvGraphicFramePr>
          <p:nvPr>
            <p:ph type="body" idx="1"/>
            <p:extLst>
              <p:ext uri="{D42A27DB-BD31-4B8C-83A1-F6EECF244321}">
                <p14:modId xmlns:p14="http://schemas.microsoft.com/office/powerpoint/2010/main" val="2625648787"/>
              </p:ext>
            </p:extLst>
          </p:nvPr>
        </p:nvGraphicFramePr>
        <p:xfrm>
          <a:off x="1763688" y="2852936"/>
          <a:ext cx="5029200" cy="1603375"/>
        </p:xfrm>
        <a:graphic>
          <a:graphicData uri="http://schemas.openxmlformats.org/presentationml/2006/ole">
            <mc:AlternateContent xmlns:mc="http://schemas.openxmlformats.org/markup-compatibility/2006">
              <mc:Choice xmlns:v="urn:schemas-microsoft-com:vml" Requires="v">
                <p:oleObj spid="_x0000_s51239" name="位图图像" r:id="rId3" imgW="2600000" imgH="828791" progId="PBrush">
                  <p:embed/>
                </p:oleObj>
              </mc:Choice>
              <mc:Fallback>
                <p:oleObj name="位图图像" r:id="rId3" imgW="2600000" imgH="82879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852936"/>
                        <a:ext cx="5029200" cy="160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Rectangle 5"/>
          <p:cNvSpPr>
            <a:spLocks noChangeArrowheads="1"/>
          </p:cNvSpPr>
          <p:nvPr/>
        </p:nvSpPr>
        <p:spPr bwMode="auto">
          <a:xfrm>
            <a:off x="468313" y="908720"/>
            <a:ext cx="8447087" cy="2373313"/>
          </a:xfrm>
          <a:prstGeom prst="rect">
            <a:avLst/>
          </a:prstGeom>
          <a:noFill/>
          <a:ln w="9525">
            <a:noFill/>
            <a:miter lim="800000"/>
            <a:headEnd/>
            <a:tailEnd/>
          </a:ln>
        </p:spPr>
        <p:txBody>
          <a:bodyPr/>
          <a:lstStyle/>
          <a:p>
            <a:pPr indent="374650" algn="ctr">
              <a:lnSpc>
                <a:spcPct val="160000"/>
              </a:lnSpc>
              <a:spcBef>
                <a:spcPct val="20000"/>
              </a:spcBef>
              <a:buClr>
                <a:schemeClr val="folHlink"/>
              </a:buClr>
              <a:buSzPct val="60000"/>
              <a:buFont typeface="Wingdings" pitchFamily="2" charset="2"/>
              <a:buNone/>
            </a:pPr>
            <a:r>
              <a:rPr lang="zh-CN" altLang="en-US" sz="2800" b="1" dirty="0">
                <a:latin typeface="t"/>
              </a:rPr>
              <a:t>（基本量词等值定律）</a:t>
            </a:r>
            <a:endParaRPr lang="zh-CN" altLang="en-US" sz="2800" b="1" dirty="0">
              <a:latin typeface="Times New Roman" pitchFamily="18" charset="0"/>
              <a:cs typeface="Times New Roman" pitchFamily="18" charset="0"/>
            </a:endParaRPr>
          </a:p>
          <a:p>
            <a:pPr indent="374650" algn="just">
              <a:lnSpc>
                <a:spcPct val="170000"/>
              </a:lnSpc>
              <a:spcBef>
                <a:spcPct val="20000"/>
              </a:spcBef>
              <a:buClr>
                <a:schemeClr val="folHlink"/>
              </a:buClr>
              <a:buSzPct val="60000"/>
              <a:buFont typeface="Wingdings" pitchFamily="2" charset="2"/>
              <a:buNone/>
            </a:pPr>
            <a:r>
              <a:rPr lang="en-US" altLang="zh-CN" sz="2800" b="1" dirty="0">
                <a:latin typeface="t"/>
              </a:rPr>
              <a:t>2</a:t>
            </a:r>
            <a:r>
              <a:rPr lang="zh-CN" altLang="en-US" sz="2800" b="1" dirty="0">
                <a:latin typeface="t"/>
              </a:rPr>
              <a:t>：量词否定等值式</a:t>
            </a:r>
          </a:p>
        </p:txBody>
      </p:sp>
    </p:spTree>
    <p:extLst>
      <p:ext uri="{BB962C8B-B14F-4D97-AF65-F5344CB8AC3E}">
        <p14:creationId xmlns:p14="http://schemas.microsoft.com/office/powerpoint/2010/main" val="3878939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body" idx="1"/>
          </p:nvPr>
        </p:nvSpPr>
        <p:spPr>
          <a:xfrm>
            <a:off x="468313" y="1054695"/>
            <a:ext cx="8447087" cy="4606553"/>
          </a:xfrm>
        </p:spPr>
        <p:txBody>
          <a:bodyPr/>
          <a:lstStyle/>
          <a:p>
            <a:pPr marL="0" indent="374650" eaLnBrk="1" hangingPunct="1">
              <a:lnSpc>
                <a:spcPct val="160000"/>
              </a:lnSpc>
              <a:buFont typeface="Wingdings" pitchFamily="2" charset="2"/>
              <a:buNone/>
            </a:pPr>
            <a:r>
              <a:rPr lang="en-US" altLang="zh-CN" sz="2800" b="1" dirty="0" smtClean="0">
                <a:latin typeface="t"/>
              </a:rPr>
              <a:t>3</a:t>
            </a:r>
            <a:r>
              <a:rPr lang="zh-CN" altLang="en-US" sz="2800" b="1" dirty="0" smtClean="0">
                <a:latin typeface="t"/>
              </a:rPr>
              <a:t>：量词分配律</a:t>
            </a:r>
            <a:endParaRPr lang="zh-CN" altLang="en-US" sz="2800" b="1" dirty="0" smtClean="0">
              <a:cs typeface="Times New Roman" pitchFamily="18" charset="0"/>
            </a:endParaRPr>
          </a:p>
          <a:p>
            <a:pPr marL="0" indent="374650" algn="just" eaLnBrk="1" hangingPunct="1">
              <a:lnSpc>
                <a:spcPct val="170000"/>
              </a:lnSpc>
              <a:buNone/>
            </a:pPr>
            <a:r>
              <a:rPr lang="en-US" altLang="zh-CN" sz="2800" dirty="0"/>
              <a:t>∀</a:t>
            </a:r>
            <a:r>
              <a:rPr lang="en-US" altLang="zh-CN" sz="2800" dirty="0" smtClean="0">
                <a:latin typeface="t"/>
              </a:rPr>
              <a:t>x</a:t>
            </a:r>
            <a:r>
              <a:rPr lang="en-US" altLang="zh-CN" sz="2800" dirty="0" smtClean="0">
                <a:sym typeface="Symbol" pitchFamily="18" charset="2"/>
              </a:rPr>
              <a:t>(</a:t>
            </a:r>
            <a:r>
              <a:rPr lang="en-US" altLang="zh-CN" sz="2800" dirty="0">
                <a:sym typeface="Symbol" pitchFamily="18" charset="2"/>
              </a:rPr>
              <a:t>A(x)</a:t>
            </a:r>
            <a:r>
              <a:rPr lang="en-US" altLang="zh-CN" sz="2800" dirty="0" smtClean="0"/>
              <a:t>∧</a:t>
            </a:r>
            <a:r>
              <a:rPr lang="en-US" altLang="zh-CN" sz="2800" dirty="0" smtClean="0">
                <a:latin typeface="t"/>
              </a:rPr>
              <a:t>B(x))</a:t>
            </a:r>
            <a:r>
              <a:rPr lang="en-US" altLang="zh-CN" sz="2800" dirty="0" smtClean="0"/>
              <a:t>⇔</a:t>
            </a:r>
            <a:r>
              <a:rPr lang="zh-CN" altLang="en-US" sz="2800" dirty="0" smtClean="0">
                <a:latin typeface="t"/>
                <a:cs typeface="Times New Roman" pitchFamily="18" charset="0"/>
                <a:sym typeface="Symbol" pitchFamily="18" charset="2"/>
              </a:rPr>
              <a:t> </a:t>
            </a:r>
            <a:r>
              <a:rPr lang="en-US" altLang="zh-CN" sz="2800" dirty="0" smtClean="0"/>
              <a:t>∀</a:t>
            </a:r>
            <a:r>
              <a:rPr lang="en-US" altLang="zh-CN" sz="2800" dirty="0" err="1" smtClean="0">
                <a:latin typeface="t"/>
                <a:cs typeface="Times New Roman" pitchFamily="18" charset="0"/>
                <a:sym typeface="Symbol" pitchFamily="18" charset="2"/>
              </a:rPr>
              <a:t>xA</a:t>
            </a:r>
            <a:r>
              <a:rPr lang="en-US" altLang="zh-CN" sz="2800" dirty="0" smtClean="0">
                <a:latin typeface="t"/>
                <a:cs typeface="Times New Roman" pitchFamily="18" charset="0"/>
                <a:sym typeface="Symbol" pitchFamily="18" charset="2"/>
              </a:rPr>
              <a:t>(x)</a:t>
            </a:r>
            <a:r>
              <a:rPr lang="en-US" altLang="zh-CN" sz="2800" dirty="0"/>
              <a:t> ∧</a:t>
            </a:r>
            <a:r>
              <a:rPr lang="en-US" altLang="zh-CN" sz="2800" dirty="0" smtClean="0"/>
              <a:t>∀</a:t>
            </a:r>
            <a:r>
              <a:rPr lang="en-US" altLang="zh-CN" sz="2800" dirty="0" err="1" smtClean="0"/>
              <a:t>x</a:t>
            </a:r>
            <a:r>
              <a:rPr lang="en-US" altLang="zh-CN" sz="2800" dirty="0" err="1" smtClean="0">
                <a:latin typeface="t"/>
              </a:rPr>
              <a:t>B</a:t>
            </a:r>
            <a:r>
              <a:rPr lang="en-US" altLang="zh-CN" sz="2800" dirty="0" smtClean="0">
                <a:latin typeface="t"/>
              </a:rPr>
              <a:t>(x)</a:t>
            </a:r>
            <a:endParaRPr lang="en-US" altLang="zh-CN" sz="2800" dirty="0" smtClean="0">
              <a:cs typeface="Times New Roman" pitchFamily="18" charset="0"/>
            </a:endParaRPr>
          </a:p>
          <a:p>
            <a:pPr marL="0" indent="374650" algn="just" eaLnBrk="1" hangingPunct="1">
              <a:lnSpc>
                <a:spcPct val="170000"/>
              </a:lnSpc>
              <a:buNone/>
            </a:pPr>
            <a:r>
              <a:rPr lang="zh-CN" altLang="en-US" sz="2800" dirty="0" smtClean="0"/>
              <a:t> </a:t>
            </a:r>
            <a:r>
              <a:rPr lang="en-US" altLang="zh-CN" sz="2800" dirty="0" smtClean="0"/>
              <a:t>∃</a:t>
            </a:r>
            <a:r>
              <a:rPr lang="en-US" altLang="zh-CN" sz="2800" dirty="0" smtClean="0">
                <a:sym typeface="Symbol" pitchFamily="18" charset="2"/>
              </a:rPr>
              <a:t>x(A(x)</a:t>
            </a:r>
            <a:r>
              <a:rPr lang="en-US" altLang="zh-CN" sz="2800" dirty="0" smtClean="0"/>
              <a:t>∨</a:t>
            </a:r>
            <a:r>
              <a:rPr lang="en-US" altLang="zh-CN" sz="2800" i="1" dirty="0" smtClean="0">
                <a:latin typeface="t"/>
              </a:rPr>
              <a:t>B</a:t>
            </a:r>
            <a:r>
              <a:rPr lang="en-US" altLang="zh-CN" sz="2800" dirty="0" smtClean="0">
                <a:latin typeface="t"/>
              </a:rPr>
              <a:t>(</a:t>
            </a:r>
            <a:r>
              <a:rPr lang="en-US" altLang="zh-CN" sz="2800" i="1" dirty="0" smtClean="0">
                <a:latin typeface="t"/>
              </a:rPr>
              <a:t>x</a:t>
            </a:r>
            <a:r>
              <a:rPr lang="en-US" altLang="zh-CN" sz="2800" dirty="0" smtClean="0">
                <a:latin typeface="t"/>
              </a:rPr>
              <a:t>))</a:t>
            </a:r>
            <a:r>
              <a:rPr lang="en-US" altLang="zh-CN" sz="2800" dirty="0" smtClean="0"/>
              <a:t>⇔</a:t>
            </a:r>
            <a:r>
              <a:rPr lang="zh-CN" altLang="en-US" sz="2800" dirty="0" smtClean="0">
                <a:sym typeface="Symbol" pitchFamily="18" charset="2"/>
              </a:rPr>
              <a:t> </a:t>
            </a:r>
            <a:r>
              <a:rPr lang="en-US" altLang="zh-CN" sz="2800" dirty="0"/>
              <a:t>∃</a:t>
            </a:r>
            <a:r>
              <a:rPr lang="en-US" altLang="zh-CN" sz="2800" dirty="0" err="1" smtClean="0">
                <a:sym typeface="Symbol" pitchFamily="18" charset="2"/>
              </a:rPr>
              <a:t>xA</a:t>
            </a:r>
            <a:r>
              <a:rPr lang="en-US" altLang="zh-CN" sz="2800" dirty="0" smtClean="0">
                <a:sym typeface="Symbol" pitchFamily="18" charset="2"/>
              </a:rPr>
              <a:t>(x)</a:t>
            </a:r>
            <a:r>
              <a:rPr lang="en-US" altLang="zh-CN" sz="2800" dirty="0" smtClean="0"/>
              <a:t>∨</a:t>
            </a:r>
            <a:r>
              <a:rPr lang="en-US" altLang="zh-CN" sz="2800" dirty="0" smtClean="0">
                <a:sym typeface="Symbol" pitchFamily="18" charset="2"/>
              </a:rPr>
              <a:t> </a:t>
            </a:r>
            <a:r>
              <a:rPr lang="en-US" altLang="zh-CN" sz="2800" dirty="0"/>
              <a:t>∃</a:t>
            </a:r>
            <a:r>
              <a:rPr lang="en-US" altLang="zh-CN" sz="2800" dirty="0" err="1" smtClean="0">
                <a:sym typeface="Symbol" pitchFamily="18" charset="2"/>
              </a:rPr>
              <a:t>xB</a:t>
            </a:r>
            <a:r>
              <a:rPr lang="en-US" altLang="zh-CN" sz="2800" dirty="0" smtClean="0">
                <a:sym typeface="Symbol" pitchFamily="18" charset="2"/>
              </a:rPr>
              <a:t>(x)</a:t>
            </a:r>
          </a:p>
          <a:p>
            <a:pPr marL="0" indent="374650" algn="just" eaLnBrk="1" hangingPunct="1">
              <a:lnSpc>
                <a:spcPct val="170000"/>
              </a:lnSpc>
              <a:buFont typeface="Wingdings" pitchFamily="2" charset="2"/>
              <a:buNone/>
            </a:pPr>
            <a:r>
              <a:rPr lang="zh-CN" altLang="en-US" sz="2800" dirty="0" smtClean="0">
                <a:sym typeface="Symbol" pitchFamily="18" charset="2"/>
              </a:rPr>
              <a:t>一定要注意：</a:t>
            </a:r>
            <a:r>
              <a:rPr lang="zh-CN" altLang="en-US" sz="2800" b="1" dirty="0" smtClean="0">
                <a:solidFill>
                  <a:srgbClr val="C00000"/>
                </a:solidFill>
                <a:sym typeface="Symbol" pitchFamily="18" charset="2"/>
              </a:rPr>
              <a:t>全称量词对合取分配；存在量词对析取分配！</a:t>
            </a:r>
            <a:r>
              <a:rPr lang="zh-CN" altLang="en-US" sz="2800" dirty="0" smtClean="0">
                <a:sym typeface="Symbol" pitchFamily="18" charset="2"/>
              </a:rPr>
              <a:t>全称量词对析取无分配律，存在对合取无分配！</a:t>
            </a:r>
          </a:p>
        </p:txBody>
      </p:sp>
    </p:spTree>
    <p:extLst>
      <p:ext uri="{BB962C8B-B14F-4D97-AF65-F5344CB8AC3E}">
        <p14:creationId xmlns:p14="http://schemas.microsoft.com/office/powerpoint/2010/main" val="25865164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body" idx="1"/>
          </p:nvPr>
        </p:nvSpPr>
        <p:spPr>
          <a:xfrm>
            <a:off x="228600" y="914400"/>
            <a:ext cx="8610600" cy="2514600"/>
          </a:xfrm>
        </p:spPr>
        <p:txBody>
          <a:bodyPr/>
          <a:lstStyle/>
          <a:p>
            <a:pPr marL="0" indent="374650" eaLnBrk="1" hangingPunct="1">
              <a:lnSpc>
                <a:spcPct val="250000"/>
              </a:lnSpc>
              <a:buFont typeface="Wingdings" pitchFamily="2" charset="2"/>
              <a:buNone/>
            </a:pPr>
            <a:r>
              <a:rPr lang="zh-CN" altLang="en-US" sz="2000" b="1" dirty="0" smtClean="0">
                <a:latin typeface="t"/>
              </a:rPr>
              <a:t>前两节介绍的命题与命题演算是命题逻辑的内容，其基本组成单位是原子命题。一般地，原子命题作为具有真假意义的句子至少由主语和谓语两部分组成。</a:t>
            </a:r>
          </a:p>
          <a:p>
            <a:pPr marL="0" indent="374650" eaLnBrk="1" hangingPunct="1">
              <a:lnSpc>
                <a:spcPct val="250000"/>
              </a:lnSpc>
              <a:buFont typeface="Wingdings" pitchFamily="2" charset="2"/>
              <a:buNone/>
            </a:pPr>
            <a:r>
              <a:rPr lang="zh-CN" altLang="en-US" sz="2000" b="1" dirty="0" smtClean="0">
                <a:latin typeface="t"/>
              </a:rPr>
              <a:t>例如，</a:t>
            </a:r>
            <a:r>
              <a:rPr lang="zh-CN" altLang="en-US" sz="2000" b="1" dirty="0" smtClean="0">
                <a:solidFill>
                  <a:srgbClr val="FF0000"/>
                </a:solidFill>
                <a:latin typeface="t"/>
              </a:rPr>
              <a:t>电子商务是计算机技术的一个应用</a:t>
            </a:r>
            <a:r>
              <a:rPr lang="zh-CN" altLang="en-US" sz="2000" b="1" dirty="0" smtClean="0">
                <a:latin typeface="t"/>
              </a:rPr>
              <a:t>，这里“电子商务”是主语，而“是</a:t>
            </a:r>
            <a:r>
              <a:rPr lang="en-US" altLang="zh-CN" sz="2000" b="1" dirty="0" smtClean="0">
                <a:latin typeface="t"/>
              </a:rPr>
              <a:t>……”</a:t>
            </a:r>
            <a:r>
              <a:rPr lang="zh-CN" altLang="en-US" sz="2000" b="1" dirty="0" smtClean="0">
                <a:latin typeface="t"/>
              </a:rPr>
              <a:t>是谓语。当主语改变为“电子政务”时就得到新的原子命题：</a:t>
            </a:r>
            <a:r>
              <a:rPr lang="zh-CN" altLang="en-US" sz="2000" b="1" dirty="0" smtClean="0">
                <a:solidFill>
                  <a:srgbClr val="FF0000"/>
                </a:solidFill>
                <a:latin typeface="t"/>
              </a:rPr>
              <a:t>电子政务是计算机技术的一个应用</a:t>
            </a:r>
            <a:r>
              <a:rPr lang="zh-CN" altLang="en-US" sz="2000" b="1" dirty="0" smtClean="0">
                <a:latin typeface="t"/>
              </a:rPr>
              <a:t>。</a:t>
            </a:r>
            <a:endParaRPr lang="zh-CN" altLang="en-US" sz="2000" b="1" dirty="0" smtClean="0"/>
          </a:p>
        </p:txBody>
      </p:sp>
    </p:spTree>
    <p:extLst>
      <p:ext uri="{BB962C8B-B14F-4D97-AF65-F5344CB8AC3E}">
        <p14:creationId xmlns:p14="http://schemas.microsoft.com/office/powerpoint/2010/main" val="41284004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Effect transition="in" filter="fade">
                                      <p:cBhvr>
                                        <p:cTn id="7" dur="500"/>
                                        <p:tgtEl>
                                          <p:spTgt spid="358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body" idx="1"/>
          </p:nvPr>
        </p:nvSpPr>
        <p:spPr>
          <a:xfrm>
            <a:off x="533400" y="838200"/>
            <a:ext cx="8382000" cy="2514600"/>
          </a:xfrm>
        </p:spPr>
        <p:txBody>
          <a:bodyPr/>
          <a:lstStyle/>
          <a:p>
            <a:pPr marL="0" indent="374650" algn="just" eaLnBrk="1" hangingPunct="1">
              <a:lnSpc>
                <a:spcPct val="170000"/>
              </a:lnSpc>
              <a:buFont typeface="Wingdings" pitchFamily="2" charset="2"/>
              <a:buNone/>
            </a:pPr>
            <a:r>
              <a:rPr lang="en-US" altLang="zh-CN" sz="2800" b="1" dirty="0" smtClean="0">
                <a:latin typeface="t"/>
              </a:rPr>
              <a:t>4</a:t>
            </a:r>
            <a:r>
              <a:rPr lang="zh-CN" altLang="en-US" sz="2800" b="1" dirty="0" smtClean="0">
                <a:latin typeface="t"/>
              </a:rPr>
              <a:t>：量词扩张</a:t>
            </a:r>
            <a:r>
              <a:rPr lang="en-US" altLang="zh-CN" sz="2800" b="1" dirty="0" smtClean="0">
                <a:latin typeface="t"/>
              </a:rPr>
              <a:t>/</a:t>
            </a:r>
            <a:r>
              <a:rPr lang="zh-CN" altLang="en-US" sz="2800" b="1" dirty="0" smtClean="0">
                <a:latin typeface="t"/>
              </a:rPr>
              <a:t>收缩律</a:t>
            </a:r>
            <a:endParaRPr lang="zh-CN" altLang="en-US" sz="2800" b="1" dirty="0" smtClean="0">
              <a:cs typeface="Times New Roman" pitchFamily="18" charset="0"/>
            </a:endParaRPr>
          </a:p>
          <a:p>
            <a:pPr marL="0" indent="374650" algn="just" eaLnBrk="1" hangingPunct="1">
              <a:lnSpc>
                <a:spcPct val="170000"/>
              </a:lnSpc>
              <a:buNone/>
            </a:pPr>
            <a:r>
              <a:rPr lang="zh-CN" altLang="en-US" sz="2800" dirty="0" smtClean="0">
                <a:latin typeface="t"/>
              </a:rPr>
              <a:t>  </a:t>
            </a:r>
            <a:r>
              <a:rPr lang="en-US" altLang="zh-CN" sz="2800" dirty="0"/>
              <a:t>∀</a:t>
            </a:r>
            <a:r>
              <a:rPr lang="en-US" altLang="zh-CN" sz="2800" dirty="0" smtClean="0">
                <a:latin typeface="t"/>
              </a:rPr>
              <a:t>x(P</a:t>
            </a:r>
            <a:r>
              <a:rPr lang="en-US" altLang="zh-CN" sz="2800" dirty="0" smtClean="0"/>
              <a:t>∨</a:t>
            </a:r>
            <a:r>
              <a:rPr lang="en-US" altLang="zh-CN" sz="2800" dirty="0" smtClean="0">
                <a:latin typeface="t"/>
              </a:rPr>
              <a:t>B(x))</a:t>
            </a:r>
            <a:r>
              <a:rPr lang="en-US" altLang="zh-CN" sz="2800" dirty="0"/>
              <a:t> ⇔</a:t>
            </a:r>
            <a:r>
              <a:rPr lang="en-US" altLang="zh-CN" sz="2800" dirty="0" smtClean="0">
                <a:latin typeface="t"/>
              </a:rPr>
              <a:t>P</a:t>
            </a:r>
            <a:r>
              <a:rPr lang="en-US" altLang="zh-CN" sz="2800" dirty="0" smtClean="0"/>
              <a:t>∨ ∀</a:t>
            </a:r>
            <a:r>
              <a:rPr lang="en-US" altLang="zh-CN" sz="2800" dirty="0" err="1" smtClean="0"/>
              <a:t>x</a:t>
            </a:r>
            <a:r>
              <a:rPr lang="en-US" altLang="zh-CN" sz="2800" dirty="0" err="1" smtClean="0">
                <a:latin typeface="t"/>
              </a:rPr>
              <a:t>B</a:t>
            </a:r>
            <a:r>
              <a:rPr lang="en-US" altLang="zh-CN" sz="2800" dirty="0" smtClean="0">
                <a:latin typeface="t"/>
              </a:rPr>
              <a:t>(x)</a:t>
            </a:r>
            <a:endParaRPr lang="en-US" altLang="zh-CN" sz="2800" dirty="0" smtClean="0">
              <a:cs typeface="Times New Roman" pitchFamily="18" charset="0"/>
            </a:endParaRPr>
          </a:p>
          <a:p>
            <a:pPr marL="0" indent="374650" algn="just" eaLnBrk="1" hangingPunct="1">
              <a:lnSpc>
                <a:spcPct val="170000"/>
              </a:lnSpc>
              <a:buNone/>
            </a:pPr>
            <a:r>
              <a:rPr lang="en-US" altLang="zh-CN" sz="2800" dirty="0" smtClean="0"/>
              <a:t>    ∀</a:t>
            </a:r>
            <a:r>
              <a:rPr lang="en-US" altLang="zh-CN" sz="2800" dirty="0" smtClean="0">
                <a:latin typeface="t"/>
              </a:rPr>
              <a:t>x(P</a:t>
            </a:r>
            <a:r>
              <a:rPr lang="en-US" altLang="zh-CN" sz="2800" dirty="0" smtClean="0"/>
              <a:t>∧</a:t>
            </a:r>
            <a:r>
              <a:rPr lang="en-US" altLang="zh-CN" sz="2800" dirty="0" smtClean="0">
                <a:latin typeface="t"/>
              </a:rPr>
              <a:t>B(x))</a:t>
            </a:r>
            <a:r>
              <a:rPr lang="en-US" altLang="zh-CN" sz="2800" dirty="0"/>
              <a:t> ⇔</a:t>
            </a:r>
            <a:r>
              <a:rPr lang="en-US" altLang="zh-CN" sz="2800" dirty="0" smtClean="0">
                <a:latin typeface="t"/>
              </a:rPr>
              <a:t>P</a:t>
            </a:r>
            <a:r>
              <a:rPr lang="en-US" altLang="zh-CN" sz="2800" dirty="0" smtClean="0"/>
              <a:t>∧ ∀</a:t>
            </a:r>
            <a:r>
              <a:rPr lang="en-US" altLang="zh-CN" sz="2800" dirty="0" err="1" smtClean="0"/>
              <a:t>x</a:t>
            </a:r>
            <a:r>
              <a:rPr lang="en-US" altLang="zh-CN" sz="2800" dirty="0" err="1" smtClean="0">
                <a:latin typeface="t"/>
              </a:rPr>
              <a:t>B</a:t>
            </a:r>
            <a:r>
              <a:rPr lang="en-US" altLang="zh-CN" sz="2800" dirty="0" smtClean="0">
                <a:latin typeface="t"/>
              </a:rPr>
              <a:t>(x)</a:t>
            </a:r>
            <a:endParaRPr lang="en-US" altLang="zh-CN" sz="2800" dirty="0" smtClean="0">
              <a:cs typeface="Times New Roman" pitchFamily="18" charset="0"/>
            </a:endParaRPr>
          </a:p>
          <a:p>
            <a:pPr marL="0" indent="374650" algn="just" eaLnBrk="1" hangingPunct="1">
              <a:lnSpc>
                <a:spcPct val="170000"/>
              </a:lnSpc>
              <a:buNone/>
            </a:pPr>
            <a:r>
              <a:rPr lang="zh-CN" altLang="en-US" sz="2800" dirty="0" smtClean="0"/>
              <a:t>    </a:t>
            </a:r>
            <a:r>
              <a:rPr lang="en-US" altLang="zh-CN" sz="2800" dirty="0" smtClean="0"/>
              <a:t>∃</a:t>
            </a:r>
            <a:r>
              <a:rPr lang="en-US" altLang="zh-CN" sz="2800" dirty="0" smtClean="0">
                <a:latin typeface="t"/>
                <a:sym typeface="Symbol" pitchFamily="18" charset="2"/>
              </a:rPr>
              <a:t>x</a:t>
            </a:r>
            <a:r>
              <a:rPr lang="en-US" altLang="zh-CN" sz="2800" dirty="0" smtClean="0">
                <a:latin typeface="t"/>
              </a:rPr>
              <a:t>(P</a:t>
            </a:r>
            <a:r>
              <a:rPr lang="en-US" altLang="zh-CN" sz="2800" dirty="0" smtClean="0"/>
              <a:t>∨</a:t>
            </a:r>
            <a:r>
              <a:rPr lang="en-US" altLang="zh-CN" sz="2800" dirty="0" smtClean="0">
                <a:latin typeface="t"/>
              </a:rPr>
              <a:t>B(x))</a:t>
            </a:r>
            <a:r>
              <a:rPr lang="en-US" altLang="zh-CN" sz="2800" dirty="0"/>
              <a:t> ⇔</a:t>
            </a:r>
            <a:r>
              <a:rPr lang="en-US" altLang="zh-CN" sz="2800" dirty="0" smtClean="0">
                <a:latin typeface="t"/>
              </a:rPr>
              <a:t>P</a:t>
            </a:r>
            <a:r>
              <a:rPr lang="en-US" altLang="zh-CN" sz="2800" dirty="0" smtClean="0"/>
              <a:t>∨ </a:t>
            </a:r>
            <a:r>
              <a:rPr lang="en-US" altLang="zh-CN" sz="2800" dirty="0"/>
              <a:t>∃</a:t>
            </a:r>
            <a:r>
              <a:rPr lang="en-US" altLang="zh-CN" sz="2800" dirty="0" smtClean="0"/>
              <a:t> </a:t>
            </a:r>
            <a:r>
              <a:rPr lang="en-US" altLang="zh-CN" sz="2800" dirty="0" err="1" smtClean="0"/>
              <a:t>x</a:t>
            </a:r>
            <a:r>
              <a:rPr lang="en-US" altLang="zh-CN" sz="2800" dirty="0" err="1" smtClean="0">
                <a:latin typeface="t"/>
              </a:rPr>
              <a:t>B</a:t>
            </a:r>
            <a:r>
              <a:rPr lang="en-US" altLang="zh-CN" sz="2800" dirty="0" smtClean="0">
                <a:latin typeface="t"/>
              </a:rPr>
              <a:t>(x)</a:t>
            </a:r>
            <a:endParaRPr lang="en-US" altLang="zh-CN" sz="2800" dirty="0" smtClean="0">
              <a:cs typeface="Times New Roman" pitchFamily="18" charset="0"/>
            </a:endParaRPr>
          </a:p>
          <a:p>
            <a:pPr marL="0" indent="374650" algn="just" eaLnBrk="1" hangingPunct="1">
              <a:lnSpc>
                <a:spcPct val="170000"/>
              </a:lnSpc>
              <a:buNone/>
            </a:pPr>
            <a:r>
              <a:rPr lang="zh-CN" altLang="en-US" sz="2800" dirty="0" smtClean="0"/>
              <a:t>    </a:t>
            </a:r>
            <a:r>
              <a:rPr lang="en-US" altLang="zh-CN" sz="2800" dirty="0" smtClean="0"/>
              <a:t>∃</a:t>
            </a:r>
            <a:r>
              <a:rPr lang="en-US" altLang="zh-CN" sz="2800" dirty="0" smtClean="0">
                <a:latin typeface="t"/>
                <a:sym typeface="Symbol" pitchFamily="18" charset="2"/>
              </a:rPr>
              <a:t>x</a:t>
            </a:r>
            <a:r>
              <a:rPr lang="en-US" altLang="zh-CN" sz="2800" dirty="0" smtClean="0">
                <a:latin typeface="t"/>
              </a:rPr>
              <a:t>(P</a:t>
            </a:r>
            <a:r>
              <a:rPr lang="en-US" altLang="zh-CN" sz="2800" dirty="0" smtClean="0"/>
              <a:t>∧</a:t>
            </a:r>
            <a:r>
              <a:rPr lang="en-US" altLang="zh-CN" sz="2800" dirty="0" smtClean="0">
                <a:latin typeface="t"/>
              </a:rPr>
              <a:t>B(x))</a:t>
            </a:r>
            <a:r>
              <a:rPr lang="en-US" altLang="zh-CN" sz="2800" dirty="0"/>
              <a:t> ⇔</a:t>
            </a:r>
            <a:r>
              <a:rPr lang="en-US" altLang="zh-CN" sz="2800" dirty="0" smtClean="0">
                <a:latin typeface="t"/>
              </a:rPr>
              <a:t>P</a:t>
            </a:r>
            <a:r>
              <a:rPr lang="en-US" altLang="zh-CN" sz="2800" dirty="0" smtClean="0"/>
              <a:t>∧ </a:t>
            </a:r>
            <a:r>
              <a:rPr lang="en-US" altLang="zh-CN" sz="2800" dirty="0"/>
              <a:t>∃</a:t>
            </a:r>
            <a:r>
              <a:rPr lang="en-US" altLang="zh-CN" sz="2800" dirty="0" smtClean="0">
                <a:latin typeface="t"/>
                <a:sym typeface="Symbol" pitchFamily="18" charset="2"/>
              </a:rPr>
              <a:t>x</a:t>
            </a:r>
            <a:r>
              <a:rPr lang="en-US" altLang="zh-CN" sz="2800" dirty="0" smtClean="0"/>
              <a:t> </a:t>
            </a:r>
            <a:r>
              <a:rPr lang="en-US" altLang="zh-CN" sz="2800" dirty="0" smtClean="0">
                <a:latin typeface="t"/>
              </a:rPr>
              <a:t>B(x)</a:t>
            </a:r>
            <a:endParaRPr lang="en-US" altLang="zh-CN" sz="2800" dirty="0" smtClean="0">
              <a:cs typeface="Times New Roman" pitchFamily="18" charset="0"/>
            </a:endParaRPr>
          </a:p>
          <a:p>
            <a:pPr marL="0" indent="374650" algn="just" eaLnBrk="1" hangingPunct="1">
              <a:lnSpc>
                <a:spcPct val="170000"/>
              </a:lnSpc>
              <a:buFont typeface="Wingdings" pitchFamily="2" charset="2"/>
              <a:buNone/>
            </a:pPr>
            <a:r>
              <a:rPr lang="zh-CN" altLang="en-US" sz="2800" dirty="0" smtClean="0">
                <a:latin typeface="t"/>
              </a:rPr>
              <a:t>这里</a:t>
            </a:r>
            <a:r>
              <a:rPr lang="en-US" altLang="zh-CN" sz="2800" dirty="0" smtClean="0">
                <a:latin typeface="t"/>
              </a:rPr>
              <a:t>A</a:t>
            </a:r>
            <a:r>
              <a:rPr lang="zh-CN" altLang="en-US" sz="2800" dirty="0" smtClean="0">
                <a:latin typeface="t"/>
              </a:rPr>
              <a:t>、</a:t>
            </a:r>
            <a:r>
              <a:rPr lang="en-US" altLang="zh-CN" sz="2800" dirty="0" smtClean="0">
                <a:latin typeface="t"/>
              </a:rPr>
              <a:t>B</a:t>
            </a:r>
            <a:r>
              <a:rPr lang="zh-CN" altLang="en-US" sz="2800" dirty="0" smtClean="0">
                <a:latin typeface="t"/>
              </a:rPr>
              <a:t>是任意包括个体变量</a:t>
            </a:r>
            <a:r>
              <a:rPr lang="en-US" altLang="zh-CN" sz="2800" dirty="0" smtClean="0">
                <a:latin typeface="t"/>
              </a:rPr>
              <a:t>x</a:t>
            </a:r>
            <a:r>
              <a:rPr lang="zh-CN" altLang="en-US" sz="2800" dirty="0" smtClean="0">
                <a:latin typeface="t"/>
              </a:rPr>
              <a:t>的谓词公式，</a:t>
            </a:r>
            <a:r>
              <a:rPr lang="en-US" altLang="zh-CN" sz="2800" dirty="0" smtClean="0">
                <a:latin typeface="t"/>
              </a:rPr>
              <a:t>P</a:t>
            </a:r>
            <a:r>
              <a:rPr lang="zh-CN" altLang="en-US" sz="2800" dirty="0" smtClean="0">
                <a:latin typeface="t"/>
              </a:rPr>
              <a:t>是不包括个体变量</a:t>
            </a:r>
            <a:r>
              <a:rPr lang="en-US" altLang="zh-CN" sz="2800" dirty="0" smtClean="0">
                <a:latin typeface="t"/>
              </a:rPr>
              <a:t>x</a:t>
            </a:r>
            <a:r>
              <a:rPr lang="zh-CN" altLang="en-US" sz="2800" dirty="0" smtClean="0">
                <a:latin typeface="t"/>
              </a:rPr>
              <a:t>的任意谓词公式。</a:t>
            </a:r>
          </a:p>
        </p:txBody>
      </p:sp>
    </p:spTree>
    <p:extLst>
      <p:ext uri="{BB962C8B-B14F-4D97-AF65-F5344CB8AC3E}">
        <p14:creationId xmlns:p14="http://schemas.microsoft.com/office/powerpoint/2010/main" val="65638946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3" name="Object 5"/>
          <p:cNvGraphicFramePr>
            <a:graphicFrameLocks noChangeAspect="1"/>
          </p:cNvGraphicFramePr>
          <p:nvPr/>
        </p:nvGraphicFramePr>
        <p:xfrm>
          <a:off x="1547813" y="1341438"/>
          <a:ext cx="5572125" cy="706437"/>
        </p:xfrm>
        <a:graphic>
          <a:graphicData uri="http://schemas.openxmlformats.org/presentationml/2006/ole">
            <mc:AlternateContent xmlns:mc="http://schemas.openxmlformats.org/markup-compatibility/2006">
              <mc:Choice xmlns:v="urn:schemas-microsoft-com:vml" Requires="v">
                <p:oleObj spid="_x0000_s52371" name="Equation" r:id="rId3" imgW="2501640" imgH="317160" progId="Equation.DSMT4">
                  <p:embed/>
                </p:oleObj>
              </mc:Choice>
              <mc:Fallback>
                <p:oleObj name="Equation" r:id="rId3" imgW="250164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341438"/>
                        <a:ext cx="5572125"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4" name="Object 6"/>
          <p:cNvGraphicFramePr>
            <a:graphicFrameLocks noChangeAspect="1"/>
          </p:cNvGraphicFramePr>
          <p:nvPr/>
        </p:nvGraphicFramePr>
        <p:xfrm>
          <a:off x="1519238" y="2217738"/>
          <a:ext cx="5629275" cy="706437"/>
        </p:xfrm>
        <a:graphic>
          <a:graphicData uri="http://schemas.openxmlformats.org/presentationml/2006/ole">
            <mc:AlternateContent xmlns:mc="http://schemas.openxmlformats.org/markup-compatibility/2006">
              <mc:Choice xmlns:v="urn:schemas-microsoft-com:vml" Requires="v">
                <p:oleObj spid="_x0000_s52372" name="Equation" r:id="rId5" imgW="2527200" imgH="317160" progId="Equation.DSMT4">
                  <p:embed/>
                </p:oleObj>
              </mc:Choice>
              <mc:Fallback>
                <p:oleObj name="Equation" r:id="rId5" imgW="2527200" imgH="317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238" y="2217738"/>
                        <a:ext cx="5629275"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6" name="Object 8"/>
          <p:cNvGraphicFramePr>
            <a:graphicFrameLocks noChangeAspect="1"/>
          </p:cNvGraphicFramePr>
          <p:nvPr/>
        </p:nvGraphicFramePr>
        <p:xfrm>
          <a:off x="1520825" y="3213100"/>
          <a:ext cx="5572125" cy="706438"/>
        </p:xfrm>
        <a:graphic>
          <a:graphicData uri="http://schemas.openxmlformats.org/presentationml/2006/ole">
            <mc:AlternateContent xmlns:mc="http://schemas.openxmlformats.org/markup-compatibility/2006">
              <mc:Choice xmlns:v="urn:schemas-microsoft-com:vml" Requires="v">
                <p:oleObj spid="_x0000_s52373" name="Equation" r:id="rId7" imgW="2501640" imgH="317160" progId="Equation.DSMT4">
                  <p:embed/>
                </p:oleObj>
              </mc:Choice>
              <mc:Fallback>
                <p:oleObj name="Equation" r:id="rId7" imgW="2501640" imgH="3171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0825" y="3213100"/>
                        <a:ext cx="5572125"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7" name="Object 9"/>
          <p:cNvGraphicFramePr>
            <a:graphicFrameLocks noChangeAspect="1"/>
          </p:cNvGraphicFramePr>
          <p:nvPr/>
        </p:nvGraphicFramePr>
        <p:xfrm>
          <a:off x="1603375" y="4306888"/>
          <a:ext cx="5516563" cy="706437"/>
        </p:xfrm>
        <a:graphic>
          <a:graphicData uri="http://schemas.openxmlformats.org/presentationml/2006/ole">
            <mc:AlternateContent xmlns:mc="http://schemas.openxmlformats.org/markup-compatibility/2006">
              <mc:Choice xmlns:v="urn:schemas-microsoft-com:vml" Requires="v">
                <p:oleObj spid="_x0000_s52374" name="Equation" r:id="rId9" imgW="2476440" imgH="317160" progId="Equation.DSMT4">
                  <p:embed/>
                </p:oleObj>
              </mc:Choice>
              <mc:Fallback>
                <p:oleObj name="Equation" r:id="rId9" imgW="2476440" imgH="3171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75" y="4306888"/>
                        <a:ext cx="5516563"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10821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wipe(left)">
                                      <p:cBhvr>
                                        <p:cTn id="7" dur="500"/>
                                        <p:tgtEl>
                                          <p:spTgt spid="737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wipe(left)">
                                      <p:cBhvr>
                                        <p:cTn id="12" dur="500"/>
                                        <p:tgtEl>
                                          <p:spTgt spid="737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6"/>
                                        </p:tgtEl>
                                        <p:attrNameLst>
                                          <p:attrName>style.visibility</p:attrName>
                                        </p:attrNameLst>
                                      </p:cBhvr>
                                      <p:to>
                                        <p:strVal val="visible"/>
                                      </p:to>
                                    </p:set>
                                    <p:animEffect transition="in" filter="wipe(left)">
                                      <p:cBhvr>
                                        <p:cTn id="17" dur="500"/>
                                        <p:tgtEl>
                                          <p:spTgt spid="737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37"/>
                                        </p:tgtEl>
                                        <p:attrNameLst>
                                          <p:attrName>style.visibility</p:attrName>
                                        </p:attrNameLst>
                                      </p:cBhvr>
                                      <p:to>
                                        <p:strVal val="visible"/>
                                      </p:to>
                                    </p:set>
                                    <p:animEffect transition="in" filter="wipe(left)">
                                      <p:cBhvr>
                                        <p:cTn id="22" dur="500"/>
                                        <p:tgtEl>
                                          <p:spTgt spid="7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1268760"/>
            <a:ext cx="3570208" cy="461665"/>
          </a:xfrm>
          <a:prstGeom prst="rect">
            <a:avLst/>
          </a:prstGeom>
          <a:noFill/>
        </p:spPr>
        <p:txBody>
          <a:bodyPr wrap="none" rtlCol="0">
            <a:spAutoFit/>
          </a:bodyPr>
          <a:lstStyle/>
          <a:p>
            <a:r>
              <a:rPr lang="zh-CN" altLang="en-US" dirty="0" smtClean="0"/>
              <a:t>并非所有的动物都是猫。</a:t>
            </a:r>
            <a:endParaRPr kumimoji="1" lang="zh-CN" alt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3670572734"/>
              </p:ext>
            </p:extLst>
          </p:nvPr>
        </p:nvGraphicFramePr>
        <p:xfrm>
          <a:off x="1331640" y="2492896"/>
          <a:ext cx="3631356" cy="807854"/>
        </p:xfrm>
        <a:graphic>
          <a:graphicData uri="http://schemas.openxmlformats.org/presentationml/2006/ole">
            <mc:AlternateContent xmlns:mc="http://schemas.openxmlformats.org/markup-compatibility/2006">
              <mc:Choice xmlns:v="urn:schemas-microsoft-com:vml" Requires="v">
                <p:oleObj spid="_x0000_s53431" name="公式" r:id="rId3" imgW="1371600" imgH="304800" progId="Equation.3">
                  <p:embed/>
                </p:oleObj>
              </mc:Choice>
              <mc:Fallback>
                <p:oleObj name="公式" r:id="rId3" imgW="1371600" imgH="304800" progId="Equation.3">
                  <p:embed/>
                  <p:pic>
                    <p:nvPicPr>
                      <p:cNvPr id="0" name=""/>
                      <p:cNvPicPr>
                        <a:picLocks noChangeAspect="1" noChangeArrowheads="1"/>
                      </p:cNvPicPr>
                      <p:nvPr/>
                    </p:nvPicPr>
                    <p:blipFill>
                      <a:blip r:embed="rId4"/>
                      <a:srcRect/>
                      <a:stretch>
                        <a:fillRect/>
                      </a:stretch>
                    </p:blipFill>
                    <p:spPr bwMode="auto">
                      <a:xfrm>
                        <a:off x="1331640" y="2492896"/>
                        <a:ext cx="3631356" cy="807854"/>
                      </a:xfrm>
                      <a:prstGeom prst="rect">
                        <a:avLst/>
                      </a:prstGeom>
                      <a:noFill/>
                      <a:extLst/>
                    </p:spPr>
                  </p:pic>
                </p:oleObj>
              </mc:Fallback>
            </mc:AlternateContent>
          </a:graphicData>
        </a:graphic>
      </p:graphicFrame>
      <p:sp>
        <p:nvSpPr>
          <p:cNvPr id="9" name="矩形 8"/>
          <p:cNvSpPr/>
          <p:nvPr/>
        </p:nvSpPr>
        <p:spPr>
          <a:xfrm>
            <a:off x="899592" y="1916832"/>
            <a:ext cx="4703960" cy="461665"/>
          </a:xfrm>
          <a:prstGeom prst="rect">
            <a:avLst/>
          </a:prstGeom>
        </p:spPr>
        <p:txBody>
          <a:bodyPr wrap="square">
            <a:spAutoFit/>
          </a:bodyPr>
          <a:lstStyle/>
          <a:p>
            <a:r>
              <a:rPr lang="en-US" altLang="zh-CN" dirty="0" smtClean="0"/>
              <a:t>A(x)</a:t>
            </a:r>
            <a:r>
              <a:rPr lang="zh-CN" altLang="en-US" dirty="0" smtClean="0"/>
              <a:t>表示</a:t>
            </a:r>
            <a:r>
              <a:rPr lang="en-US" altLang="zh-CN" dirty="0" smtClean="0"/>
              <a:t>x</a:t>
            </a:r>
            <a:r>
              <a:rPr lang="zh-CN" altLang="en-US" dirty="0" smtClean="0"/>
              <a:t>是动物；</a:t>
            </a:r>
            <a:r>
              <a:rPr lang="en-US" altLang="zh-CN" dirty="0" smtClean="0"/>
              <a:t>B(x)</a:t>
            </a:r>
            <a:r>
              <a:rPr lang="zh-CN" altLang="en-US" dirty="0" smtClean="0"/>
              <a:t>表示</a:t>
            </a:r>
            <a:r>
              <a:rPr lang="en-US" altLang="zh-CN" dirty="0" smtClean="0"/>
              <a:t>x</a:t>
            </a:r>
            <a:r>
              <a:rPr lang="zh-CN" altLang="en-US" dirty="0" smtClean="0"/>
              <a:t>是猫</a:t>
            </a:r>
            <a:endParaRPr lang="zh-CN" altLang="en-US" dirty="0"/>
          </a:p>
        </p:txBody>
      </p:sp>
      <p:graphicFrame>
        <p:nvGraphicFramePr>
          <p:cNvPr id="10" name="Object 3"/>
          <p:cNvGraphicFramePr>
            <a:graphicFrameLocks noChangeAspect="1"/>
          </p:cNvGraphicFramePr>
          <p:nvPr>
            <p:extLst>
              <p:ext uri="{D42A27DB-BD31-4B8C-83A1-F6EECF244321}">
                <p14:modId xmlns:p14="http://schemas.microsoft.com/office/powerpoint/2010/main" val="3925333322"/>
              </p:ext>
            </p:extLst>
          </p:nvPr>
        </p:nvGraphicFramePr>
        <p:xfrm>
          <a:off x="1331640" y="5445224"/>
          <a:ext cx="3025775" cy="739775"/>
        </p:xfrm>
        <a:graphic>
          <a:graphicData uri="http://schemas.openxmlformats.org/presentationml/2006/ole">
            <mc:AlternateContent xmlns:mc="http://schemas.openxmlformats.org/markup-compatibility/2006">
              <mc:Choice xmlns:v="urn:schemas-microsoft-com:vml" Requires="v">
                <p:oleObj spid="_x0000_s53432" name="公式" r:id="rId5" imgW="1143000" imgH="279400" progId="Equation.3">
                  <p:embed/>
                </p:oleObj>
              </mc:Choice>
              <mc:Fallback>
                <p:oleObj name="公式" r:id="rId5" imgW="1143000" imgH="279400" progId="Equation.3">
                  <p:embed/>
                  <p:pic>
                    <p:nvPicPr>
                      <p:cNvPr id="0" name=""/>
                      <p:cNvPicPr>
                        <a:picLocks noChangeAspect="1" noChangeArrowheads="1"/>
                      </p:cNvPicPr>
                      <p:nvPr/>
                    </p:nvPicPr>
                    <p:blipFill>
                      <a:blip r:embed="rId6"/>
                      <a:srcRect/>
                      <a:stretch>
                        <a:fillRect/>
                      </a:stretch>
                    </p:blipFill>
                    <p:spPr bwMode="auto">
                      <a:xfrm>
                        <a:off x="1331640" y="5445224"/>
                        <a:ext cx="3025775" cy="739775"/>
                      </a:xfrm>
                      <a:prstGeom prst="rect">
                        <a:avLst/>
                      </a:prstGeom>
                      <a:noFill/>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3740459786"/>
              </p:ext>
            </p:extLst>
          </p:nvPr>
        </p:nvGraphicFramePr>
        <p:xfrm>
          <a:off x="850900" y="3317875"/>
          <a:ext cx="3730625" cy="739775"/>
        </p:xfrm>
        <a:graphic>
          <a:graphicData uri="http://schemas.openxmlformats.org/presentationml/2006/ole">
            <mc:AlternateContent xmlns:mc="http://schemas.openxmlformats.org/markup-compatibility/2006">
              <mc:Choice xmlns:v="urn:schemas-microsoft-com:vml" Requires="v">
                <p:oleObj spid="_x0000_s53433" name="公式" r:id="rId7" imgW="1409700" imgH="279400" progId="Equation.3">
                  <p:embed/>
                </p:oleObj>
              </mc:Choice>
              <mc:Fallback>
                <p:oleObj name="公式" r:id="rId7" imgW="1409700" imgH="279400" progId="Equation.3">
                  <p:embed/>
                  <p:pic>
                    <p:nvPicPr>
                      <p:cNvPr id="0" name=""/>
                      <p:cNvPicPr>
                        <a:picLocks noChangeAspect="1" noChangeArrowheads="1"/>
                      </p:cNvPicPr>
                      <p:nvPr/>
                    </p:nvPicPr>
                    <p:blipFill>
                      <a:blip r:embed="rId8"/>
                      <a:srcRect/>
                      <a:stretch>
                        <a:fillRect/>
                      </a:stretch>
                    </p:blipFill>
                    <p:spPr bwMode="auto">
                      <a:xfrm>
                        <a:off x="850900" y="3317875"/>
                        <a:ext cx="3730625" cy="739775"/>
                      </a:xfrm>
                      <a:prstGeom prst="rect">
                        <a:avLst/>
                      </a:prstGeom>
                      <a:noFill/>
                      <a:extLst/>
                    </p:spPr>
                  </p:pic>
                </p:oleObj>
              </mc:Fallback>
            </mc:AlternateContent>
          </a:graphicData>
        </a:graphic>
      </p:graphicFrame>
      <p:graphicFrame>
        <p:nvGraphicFramePr>
          <p:cNvPr id="12" name="Object 3"/>
          <p:cNvGraphicFramePr>
            <a:graphicFrameLocks noChangeAspect="1"/>
          </p:cNvGraphicFramePr>
          <p:nvPr>
            <p:extLst>
              <p:ext uri="{D42A27DB-BD31-4B8C-83A1-F6EECF244321}">
                <p14:modId xmlns:p14="http://schemas.microsoft.com/office/powerpoint/2010/main" val="2217632688"/>
              </p:ext>
            </p:extLst>
          </p:nvPr>
        </p:nvGraphicFramePr>
        <p:xfrm>
          <a:off x="776288" y="3933825"/>
          <a:ext cx="3832225" cy="739775"/>
        </p:xfrm>
        <a:graphic>
          <a:graphicData uri="http://schemas.openxmlformats.org/presentationml/2006/ole">
            <mc:AlternateContent xmlns:mc="http://schemas.openxmlformats.org/markup-compatibility/2006">
              <mc:Choice xmlns:v="urn:schemas-microsoft-com:vml" Requires="v">
                <p:oleObj spid="_x0000_s53434" name="公式" r:id="rId9" imgW="1447800" imgH="279400" progId="Equation.3">
                  <p:embed/>
                </p:oleObj>
              </mc:Choice>
              <mc:Fallback>
                <p:oleObj name="公式" r:id="rId9" imgW="1447800" imgH="279400" progId="Equation.3">
                  <p:embed/>
                  <p:pic>
                    <p:nvPicPr>
                      <p:cNvPr id="0" name=""/>
                      <p:cNvPicPr>
                        <a:picLocks noChangeAspect="1" noChangeArrowheads="1"/>
                      </p:cNvPicPr>
                      <p:nvPr/>
                    </p:nvPicPr>
                    <p:blipFill>
                      <a:blip r:embed="rId10"/>
                      <a:srcRect/>
                      <a:stretch>
                        <a:fillRect/>
                      </a:stretch>
                    </p:blipFill>
                    <p:spPr bwMode="auto">
                      <a:xfrm>
                        <a:off x="776288" y="3933825"/>
                        <a:ext cx="3832225" cy="739775"/>
                      </a:xfrm>
                      <a:prstGeom prst="rect">
                        <a:avLst/>
                      </a:prstGeom>
                      <a:noFill/>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3068273418"/>
              </p:ext>
            </p:extLst>
          </p:nvPr>
        </p:nvGraphicFramePr>
        <p:xfrm>
          <a:off x="827584" y="4725144"/>
          <a:ext cx="3563937" cy="739775"/>
        </p:xfrm>
        <a:graphic>
          <a:graphicData uri="http://schemas.openxmlformats.org/presentationml/2006/ole">
            <mc:AlternateContent xmlns:mc="http://schemas.openxmlformats.org/markup-compatibility/2006">
              <mc:Choice xmlns:v="urn:schemas-microsoft-com:vml" Requires="v">
                <p:oleObj spid="_x0000_s53435" name="公式" r:id="rId11" imgW="1346200" imgH="279400" progId="Equation.3">
                  <p:embed/>
                </p:oleObj>
              </mc:Choice>
              <mc:Fallback>
                <p:oleObj name="公式" r:id="rId11" imgW="1346200" imgH="279400" progId="Equation.3">
                  <p:embed/>
                  <p:pic>
                    <p:nvPicPr>
                      <p:cNvPr id="0" name=""/>
                      <p:cNvPicPr>
                        <a:picLocks noChangeAspect="1" noChangeArrowheads="1"/>
                      </p:cNvPicPr>
                      <p:nvPr/>
                    </p:nvPicPr>
                    <p:blipFill>
                      <a:blip r:embed="rId12"/>
                      <a:srcRect/>
                      <a:stretch>
                        <a:fillRect/>
                      </a:stretch>
                    </p:blipFill>
                    <p:spPr bwMode="auto">
                      <a:xfrm>
                        <a:off x="827584" y="4725144"/>
                        <a:ext cx="3563937" cy="739775"/>
                      </a:xfrm>
                      <a:prstGeom prst="rect">
                        <a:avLst/>
                      </a:prstGeom>
                      <a:noFill/>
                      <a:extLst/>
                    </p:spPr>
                  </p:pic>
                </p:oleObj>
              </mc:Fallback>
            </mc:AlternateContent>
          </a:graphicData>
        </a:graphic>
      </p:graphicFrame>
      <p:sp>
        <p:nvSpPr>
          <p:cNvPr id="15"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12      </a:t>
            </a:r>
          </a:p>
        </p:txBody>
      </p:sp>
    </p:spTree>
    <p:extLst>
      <p:ext uri="{BB962C8B-B14F-4D97-AF65-F5344CB8AC3E}">
        <p14:creationId xmlns:p14="http://schemas.microsoft.com/office/powerpoint/2010/main" val="362834284"/>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body" idx="1"/>
          </p:nvPr>
        </p:nvSpPr>
        <p:spPr>
          <a:xfrm>
            <a:off x="539750" y="838201"/>
            <a:ext cx="8424738" cy="2590799"/>
          </a:xfrm>
          <a:solidFill>
            <a:schemeClr val="accent3"/>
          </a:solidFill>
          <a:ln>
            <a:noFill/>
          </a:ln>
        </p:spPr>
        <p:txBody>
          <a:bodyPr/>
          <a:lstStyle/>
          <a:p>
            <a:pPr marL="0" indent="374650" algn="ctr" eaLnBrk="1" hangingPunct="1">
              <a:lnSpc>
                <a:spcPct val="195000"/>
              </a:lnSpc>
              <a:buFont typeface="Wingdings" pitchFamily="2" charset="2"/>
              <a:buNone/>
              <a:defRPr/>
            </a:pPr>
            <a:r>
              <a:rPr lang="zh-CN" altLang="en-US" sz="2800" b="1" dirty="0" smtClean="0">
                <a:solidFill>
                  <a:srgbClr val="FF0000"/>
                </a:solidFill>
                <a:latin typeface="t"/>
              </a:rPr>
              <a:t>谓词公式的标准化形式</a:t>
            </a:r>
          </a:p>
          <a:p>
            <a:pPr marL="0" indent="374650" algn="ctr" eaLnBrk="1" hangingPunct="1">
              <a:lnSpc>
                <a:spcPct val="170000"/>
              </a:lnSpc>
              <a:buFont typeface="Wingdings" pitchFamily="2" charset="2"/>
              <a:buNone/>
              <a:defRPr/>
            </a:pPr>
            <a:r>
              <a:rPr lang="zh-CN" altLang="en-US" sz="2800" b="1" dirty="0" smtClean="0">
                <a:solidFill>
                  <a:schemeClr val="accent2"/>
                </a:solidFill>
                <a:latin typeface="t"/>
              </a:rPr>
              <a:t> </a:t>
            </a:r>
            <a:r>
              <a:rPr lang="en-US" altLang="zh-CN" sz="2800" b="1" dirty="0" err="1" smtClean="0">
                <a:solidFill>
                  <a:schemeClr val="accent2"/>
                </a:solidFill>
                <a:latin typeface="t"/>
              </a:rPr>
              <a:t>prenex</a:t>
            </a:r>
            <a:r>
              <a:rPr lang="en-US" altLang="zh-CN" sz="2800" b="1" dirty="0" smtClean="0">
                <a:solidFill>
                  <a:schemeClr val="accent2"/>
                </a:solidFill>
                <a:latin typeface="t"/>
              </a:rPr>
              <a:t> normal form(PNF)</a:t>
            </a:r>
            <a:endParaRPr lang="en-US" altLang="zh-CN" sz="2800" b="1" dirty="0">
              <a:solidFill>
                <a:schemeClr val="accent2"/>
              </a:solidFill>
              <a:latin typeface="t"/>
            </a:endParaRPr>
          </a:p>
          <a:p>
            <a:pPr marL="0" indent="374650" algn="ctr" eaLnBrk="1" hangingPunct="1">
              <a:lnSpc>
                <a:spcPct val="170000"/>
              </a:lnSpc>
              <a:buFont typeface="Wingdings" pitchFamily="2" charset="2"/>
              <a:buNone/>
              <a:defRPr/>
            </a:pPr>
            <a:r>
              <a:rPr lang="zh-CN" altLang="en-US" sz="2800" b="1" dirty="0" smtClean="0">
                <a:solidFill>
                  <a:schemeClr val="accent2"/>
                </a:solidFill>
                <a:latin typeface="t"/>
              </a:rPr>
              <a:t>前束范式</a:t>
            </a:r>
          </a:p>
          <a:p>
            <a:pPr marL="0" indent="374650" eaLnBrk="1" hangingPunct="1">
              <a:lnSpc>
                <a:spcPct val="170000"/>
              </a:lnSpc>
              <a:buFont typeface="Wingdings" pitchFamily="2" charset="2"/>
              <a:buNone/>
              <a:defRPr/>
            </a:pPr>
            <a:r>
              <a:rPr lang="zh-CN" altLang="en-US" sz="2800" dirty="0" smtClean="0">
                <a:latin typeface="t"/>
              </a:rPr>
              <a:t>        </a:t>
            </a:r>
            <a:r>
              <a:rPr lang="en-US" altLang="zh-CN" sz="2800" dirty="0" smtClean="0">
                <a:latin typeface="t"/>
              </a:rPr>
              <a:t>A</a:t>
            </a:r>
            <a:r>
              <a:rPr lang="zh-CN" altLang="en-US" sz="2800" dirty="0" smtClean="0">
                <a:latin typeface="t"/>
              </a:rPr>
              <a:t>为一阶逻辑公式，若</a:t>
            </a:r>
            <a:r>
              <a:rPr lang="en-US" altLang="zh-CN" sz="2800" dirty="0" smtClean="0">
                <a:latin typeface="t"/>
              </a:rPr>
              <a:t>A</a:t>
            </a:r>
            <a:r>
              <a:rPr lang="zh-CN" altLang="en-US" sz="2800" dirty="0" smtClean="0">
                <a:latin typeface="t"/>
              </a:rPr>
              <a:t>具有形式：</a:t>
            </a:r>
          </a:p>
        </p:txBody>
      </p:sp>
      <p:graphicFrame>
        <p:nvGraphicFramePr>
          <p:cNvPr id="17410" name="Object 4"/>
          <p:cNvGraphicFramePr>
            <a:graphicFrameLocks noChangeAspect="1"/>
          </p:cNvGraphicFramePr>
          <p:nvPr>
            <p:extLst>
              <p:ext uri="{D42A27DB-BD31-4B8C-83A1-F6EECF244321}">
                <p14:modId xmlns:p14="http://schemas.microsoft.com/office/powerpoint/2010/main" val="124749032"/>
              </p:ext>
            </p:extLst>
          </p:nvPr>
        </p:nvGraphicFramePr>
        <p:xfrm>
          <a:off x="3357563" y="4365848"/>
          <a:ext cx="2859087" cy="549275"/>
        </p:xfrm>
        <a:graphic>
          <a:graphicData uri="http://schemas.openxmlformats.org/presentationml/2006/ole">
            <mc:AlternateContent xmlns:mc="http://schemas.openxmlformats.org/markup-compatibility/2006">
              <mc:Choice xmlns:v="urn:schemas-microsoft-com:vml" Requires="v">
                <p:oleObj spid="_x0000_s54311" name="Equation" r:id="rId3" imgW="1320480" imgH="253800" progId="Equation.DSMT4">
                  <p:embed/>
                </p:oleObj>
              </mc:Choice>
              <mc:Fallback>
                <p:oleObj name="Equation" r:id="rId3" imgW="1320480" imgH="253800" progId="Equation.DSMT4">
                  <p:embed/>
                  <p:pic>
                    <p:nvPicPr>
                      <p:cNvPr id="0" name=""/>
                      <p:cNvPicPr>
                        <a:picLocks noChangeAspect="1" noChangeArrowheads="1"/>
                      </p:cNvPicPr>
                      <p:nvPr/>
                    </p:nvPicPr>
                    <p:blipFill>
                      <a:blip r:embed="rId4"/>
                      <a:srcRect/>
                      <a:stretch>
                        <a:fillRect/>
                      </a:stretch>
                    </p:blipFill>
                    <p:spPr bwMode="auto">
                      <a:xfrm>
                        <a:off x="3357563" y="4365848"/>
                        <a:ext cx="2859087"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Text Box 5"/>
          <p:cNvSpPr txBox="1">
            <a:spLocks noChangeArrowheads="1"/>
          </p:cNvSpPr>
          <p:nvPr/>
        </p:nvSpPr>
        <p:spPr bwMode="auto">
          <a:xfrm>
            <a:off x="683766" y="5204048"/>
            <a:ext cx="8208714" cy="523220"/>
          </a:xfrm>
          <a:prstGeom prst="rect">
            <a:avLst/>
          </a:prstGeom>
          <a:noFill/>
          <a:ln w="9525">
            <a:noFill/>
            <a:miter lim="800000"/>
            <a:headEnd/>
            <a:tailEnd/>
          </a:ln>
        </p:spPr>
        <p:txBody>
          <a:bodyPr wrap="square">
            <a:spAutoFit/>
          </a:bodyPr>
          <a:lstStyle/>
          <a:p>
            <a:pPr>
              <a:spcBef>
                <a:spcPct val="50000"/>
              </a:spcBef>
            </a:pPr>
            <a:r>
              <a:rPr lang="zh-CN" altLang="en-US" sz="2800" dirty="0"/>
              <a:t>且</a:t>
            </a:r>
            <a:r>
              <a:rPr lang="en-US" altLang="zh-CN" sz="2800" dirty="0"/>
              <a:t>Q</a:t>
            </a:r>
            <a:r>
              <a:rPr lang="en-US" altLang="zh-CN" sz="2800" baseline="-25000" dirty="0"/>
              <a:t>i</a:t>
            </a:r>
            <a:r>
              <a:rPr lang="zh-CN" altLang="en-US" sz="2800" dirty="0"/>
              <a:t>为全称量词或存在量词，</a:t>
            </a:r>
            <a:r>
              <a:rPr lang="en-US" altLang="zh-CN" sz="2800" dirty="0"/>
              <a:t>B</a:t>
            </a:r>
            <a:r>
              <a:rPr lang="zh-CN" altLang="en-US" sz="2800" dirty="0"/>
              <a:t>为不含量词的公式。</a:t>
            </a:r>
          </a:p>
        </p:txBody>
      </p:sp>
    </p:spTree>
    <p:extLst>
      <p:ext uri="{BB962C8B-B14F-4D97-AF65-F5344CB8AC3E}">
        <p14:creationId xmlns:p14="http://schemas.microsoft.com/office/powerpoint/2010/main" val="8410294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animEffect transition="in" filter="fade">
                                      <p:cBhvr>
                                        <p:cTn id="7" dur="500"/>
                                        <p:tgtEl>
                                          <p:spTgt spid="1638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389">
                                            <p:txEl>
                                              <p:pRg st="2" end="2"/>
                                            </p:txEl>
                                          </p:spTgt>
                                        </p:tgtEl>
                                        <p:attrNameLst>
                                          <p:attrName>style.visibility</p:attrName>
                                        </p:attrNameLst>
                                      </p:cBhvr>
                                      <p:to>
                                        <p:strVal val="visible"/>
                                      </p:to>
                                    </p:set>
                                    <p:animEffect transition="in" filter="fade">
                                      <p:cBhvr>
                                        <p:cTn id="10" dur="500"/>
                                        <p:tgtEl>
                                          <p:spTgt spid="1638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89">
                                            <p:txEl>
                                              <p:pRg st="3" end="3"/>
                                            </p:txEl>
                                          </p:spTgt>
                                        </p:tgtEl>
                                        <p:attrNameLst>
                                          <p:attrName>style.visibility</p:attrName>
                                        </p:attrNameLst>
                                      </p:cBhvr>
                                      <p:to>
                                        <p:strVal val="visible"/>
                                      </p:to>
                                    </p:set>
                                    <p:animEffect transition="in" filter="fade">
                                      <p:cBhvr>
                                        <p:cTn id="15" dur="500"/>
                                        <p:tgtEl>
                                          <p:spTgt spid="1638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10"/>
                                        </p:tgtEl>
                                        <p:attrNameLst>
                                          <p:attrName>style.visibility</p:attrName>
                                        </p:attrNameLst>
                                      </p:cBhvr>
                                      <p:to>
                                        <p:strVal val="visible"/>
                                      </p:to>
                                    </p:set>
                                    <p:animEffect transition="in" filter="fade">
                                      <p:cBhvr>
                                        <p:cTn id="18" dur="500"/>
                                        <p:tgtEl>
                                          <p:spTgt spid="174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4"/>
                                        </p:tgtEl>
                                        <p:attrNameLst>
                                          <p:attrName>style.visibility</p:attrName>
                                        </p:attrNameLst>
                                      </p:cBhvr>
                                      <p:to>
                                        <p:strVal val="visible"/>
                                      </p:to>
                                    </p:set>
                                    <p:animEffect transition="in" filter="fade">
                                      <p:cBhvr>
                                        <p:cTn id="21"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body" idx="1"/>
          </p:nvPr>
        </p:nvSpPr>
        <p:spPr>
          <a:xfrm>
            <a:off x="539750" y="838201"/>
            <a:ext cx="7632700" cy="1942728"/>
          </a:xfrm>
        </p:spPr>
        <p:txBody>
          <a:bodyPr/>
          <a:lstStyle/>
          <a:p>
            <a:pPr marL="0" indent="374650" algn="just" eaLnBrk="1" hangingPunct="1">
              <a:lnSpc>
                <a:spcPct val="195000"/>
              </a:lnSpc>
              <a:buFont typeface="Wingdings" pitchFamily="2" charset="2"/>
              <a:buNone/>
            </a:pPr>
            <a:r>
              <a:rPr lang="zh-CN" altLang="en-US" sz="2800" b="1" dirty="0" smtClean="0">
                <a:solidFill>
                  <a:srgbClr val="FF0000"/>
                </a:solidFill>
                <a:latin typeface="t"/>
              </a:rPr>
              <a:t>任何公式都具有等值前束范式，但不唯一</a:t>
            </a:r>
          </a:p>
          <a:p>
            <a:pPr marL="0" indent="374650" eaLnBrk="1" hangingPunct="1">
              <a:lnSpc>
                <a:spcPct val="170000"/>
              </a:lnSpc>
              <a:buFont typeface="Wingdings" pitchFamily="2" charset="2"/>
              <a:buNone/>
            </a:pPr>
            <a:r>
              <a:rPr lang="zh-CN" altLang="en-US" sz="2800" b="1" dirty="0" smtClean="0">
                <a:solidFill>
                  <a:srgbClr val="FF0000"/>
                </a:solidFill>
                <a:latin typeface="t"/>
              </a:rPr>
              <a:t>方法：利用已知的等值公式以及变换规则</a:t>
            </a:r>
          </a:p>
        </p:txBody>
      </p:sp>
      <p:sp>
        <p:nvSpPr>
          <p:cNvPr id="4" name="内容占位符 2"/>
          <p:cNvSpPr txBox="1">
            <a:spLocks/>
          </p:cNvSpPr>
          <p:nvPr/>
        </p:nvSpPr>
        <p:spPr bwMode="auto">
          <a:xfrm>
            <a:off x="1763688" y="3049910"/>
            <a:ext cx="5360640" cy="195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dirty="0" smtClean="0"/>
              <a:t>置换规则</a:t>
            </a:r>
            <a:endParaRPr lang="en-US" altLang="zh-CN" dirty="0" smtClean="0"/>
          </a:p>
          <a:p>
            <a:r>
              <a:rPr lang="zh-CN" altLang="en-US" dirty="0" smtClean="0"/>
              <a:t>换名规则（指导变元）</a:t>
            </a:r>
            <a:endParaRPr lang="en-US" altLang="zh-CN" dirty="0" smtClean="0"/>
          </a:p>
          <a:p>
            <a:r>
              <a:rPr lang="zh-CN" altLang="en-US" dirty="0" smtClean="0"/>
              <a:t>代替规则（自由变量）</a:t>
            </a:r>
          </a:p>
        </p:txBody>
      </p:sp>
    </p:spTree>
    <p:extLst>
      <p:ext uri="{BB962C8B-B14F-4D97-AF65-F5344CB8AC3E}">
        <p14:creationId xmlns:p14="http://schemas.microsoft.com/office/powerpoint/2010/main" val="16555266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Text Box 2"/>
          <p:cNvSpPr txBox="1">
            <a:spLocks noChangeArrowheads="1"/>
          </p:cNvSpPr>
          <p:nvPr/>
        </p:nvSpPr>
        <p:spPr bwMode="auto">
          <a:xfrm>
            <a:off x="827088" y="908050"/>
            <a:ext cx="6408737" cy="457200"/>
          </a:xfrm>
          <a:prstGeom prst="rect">
            <a:avLst/>
          </a:prstGeom>
          <a:noFill/>
          <a:ln w="9525">
            <a:noFill/>
            <a:miter lim="800000"/>
            <a:headEnd/>
            <a:tailEnd/>
          </a:ln>
        </p:spPr>
        <p:txBody>
          <a:bodyPr>
            <a:spAutoFit/>
          </a:bodyPr>
          <a:lstStyle/>
          <a:p>
            <a:pPr>
              <a:spcBef>
                <a:spcPct val="50000"/>
              </a:spcBef>
            </a:pPr>
            <a:r>
              <a:rPr lang="zh-CN" altLang="en-US"/>
              <a:t>例：求前束范式及标准型</a:t>
            </a:r>
          </a:p>
        </p:txBody>
      </p:sp>
      <p:graphicFrame>
        <p:nvGraphicFramePr>
          <p:cNvPr id="89093" name="Object 5"/>
          <p:cNvGraphicFramePr>
            <a:graphicFrameLocks noChangeAspect="1"/>
          </p:cNvGraphicFramePr>
          <p:nvPr/>
        </p:nvGraphicFramePr>
        <p:xfrm>
          <a:off x="539750" y="1628775"/>
          <a:ext cx="7556500" cy="609600"/>
        </p:xfrm>
        <a:graphic>
          <a:graphicData uri="http://schemas.openxmlformats.org/presentationml/2006/ole">
            <mc:AlternateContent xmlns:mc="http://schemas.openxmlformats.org/markup-compatibility/2006">
              <mc:Choice xmlns:v="urn:schemas-microsoft-com:vml" Requires="v">
                <p:oleObj spid="_x0000_s55515" name="Equation" r:id="rId3" imgW="3619440" imgH="291960" progId="Equation.DSMT4">
                  <p:embed/>
                </p:oleObj>
              </mc:Choice>
              <mc:Fallback>
                <p:oleObj name="Equation" r:id="rId3" imgW="361944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628775"/>
                        <a:ext cx="7556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8" name="Object 10"/>
          <p:cNvGraphicFramePr>
            <a:graphicFrameLocks noChangeAspect="1"/>
          </p:cNvGraphicFramePr>
          <p:nvPr/>
        </p:nvGraphicFramePr>
        <p:xfrm>
          <a:off x="509588" y="2420938"/>
          <a:ext cx="7662862" cy="590550"/>
        </p:xfrm>
        <a:graphic>
          <a:graphicData uri="http://schemas.openxmlformats.org/presentationml/2006/ole">
            <mc:AlternateContent xmlns:mc="http://schemas.openxmlformats.org/markup-compatibility/2006">
              <mc:Choice xmlns:v="urn:schemas-microsoft-com:vml" Requires="v">
                <p:oleObj spid="_x0000_s55516" name="Equation" r:id="rId5" imgW="3784320" imgH="291960" progId="Equation.DSMT4">
                  <p:embed/>
                </p:oleObj>
              </mc:Choice>
              <mc:Fallback>
                <p:oleObj name="Equation" r:id="rId5" imgW="378432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88" y="2420938"/>
                        <a:ext cx="766286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9" name="Object 11"/>
          <p:cNvGraphicFramePr>
            <a:graphicFrameLocks noChangeAspect="1"/>
          </p:cNvGraphicFramePr>
          <p:nvPr/>
        </p:nvGraphicFramePr>
        <p:xfrm>
          <a:off x="468313" y="3100388"/>
          <a:ext cx="8280400" cy="642937"/>
        </p:xfrm>
        <a:graphic>
          <a:graphicData uri="http://schemas.openxmlformats.org/presentationml/2006/ole">
            <mc:AlternateContent xmlns:mc="http://schemas.openxmlformats.org/markup-compatibility/2006">
              <mc:Choice xmlns:v="urn:schemas-microsoft-com:vml" Requires="v">
                <p:oleObj spid="_x0000_s55517" name="Equation" r:id="rId7" imgW="4089240" imgH="317160" progId="Equation.DSMT4">
                  <p:embed/>
                </p:oleObj>
              </mc:Choice>
              <mc:Fallback>
                <p:oleObj name="Equation" r:id="rId7" imgW="4089240" imgH="3171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100388"/>
                        <a:ext cx="82804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1" name="Object 13"/>
          <p:cNvGraphicFramePr>
            <a:graphicFrameLocks noChangeAspect="1"/>
          </p:cNvGraphicFramePr>
          <p:nvPr/>
        </p:nvGraphicFramePr>
        <p:xfrm>
          <a:off x="598488" y="3794125"/>
          <a:ext cx="8307387" cy="642938"/>
        </p:xfrm>
        <a:graphic>
          <a:graphicData uri="http://schemas.openxmlformats.org/presentationml/2006/ole">
            <mc:AlternateContent xmlns:mc="http://schemas.openxmlformats.org/markup-compatibility/2006">
              <mc:Choice xmlns:v="urn:schemas-microsoft-com:vml" Requires="v">
                <p:oleObj spid="_x0000_s55518" name="Equation" r:id="rId9" imgW="4101840" imgH="317160" progId="Equation.DSMT4">
                  <p:embed/>
                </p:oleObj>
              </mc:Choice>
              <mc:Fallback>
                <p:oleObj name="Equation" r:id="rId9" imgW="4101840" imgH="3171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8488" y="3794125"/>
                        <a:ext cx="8307387"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2" name="Object 14"/>
          <p:cNvGraphicFramePr>
            <a:graphicFrameLocks noChangeAspect="1"/>
          </p:cNvGraphicFramePr>
          <p:nvPr/>
        </p:nvGraphicFramePr>
        <p:xfrm>
          <a:off x="501650" y="4586288"/>
          <a:ext cx="8024813" cy="642937"/>
        </p:xfrm>
        <a:graphic>
          <a:graphicData uri="http://schemas.openxmlformats.org/presentationml/2006/ole">
            <mc:AlternateContent xmlns:mc="http://schemas.openxmlformats.org/markup-compatibility/2006">
              <mc:Choice xmlns:v="urn:schemas-microsoft-com:vml" Requires="v">
                <p:oleObj spid="_x0000_s55519" name="Equation" r:id="rId11" imgW="3962160" imgH="317160" progId="Equation.DSMT4">
                  <p:embed/>
                </p:oleObj>
              </mc:Choice>
              <mc:Fallback>
                <p:oleObj name="Equation" r:id="rId11" imgW="3962160" imgH="3171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650" y="4586288"/>
                        <a:ext cx="8024813"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3" name="Object 15"/>
          <p:cNvGraphicFramePr>
            <a:graphicFrameLocks noChangeAspect="1"/>
          </p:cNvGraphicFramePr>
          <p:nvPr/>
        </p:nvGraphicFramePr>
        <p:xfrm>
          <a:off x="598488" y="5332413"/>
          <a:ext cx="7664450" cy="590550"/>
        </p:xfrm>
        <a:graphic>
          <a:graphicData uri="http://schemas.openxmlformats.org/presentationml/2006/ole">
            <mc:AlternateContent xmlns:mc="http://schemas.openxmlformats.org/markup-compatibility/2006">
              <mc:Choice xmlns:v="urn:schemas-microsoft-com:vml" Requires="v">
                <p:oleObj spid="_x0000_s55520" name="Equation" r:id="rId13" imgW="3784320" imgH="291960" progId="Equation.DSMT4">
                  <p:embed/>
                </p:oleObj>
              </mc:Choice>
              <mc:Fallback>
                <p:oleObj name="Equation" r:id="rId13" imgW="3784320" imgH="2919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488" y="5332413"/>
                        <a:ext cx="766445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4" name="Text Box 16"/>
          <p:cNvSpPr txBox="1">
            <a:spLocks noChangeArrowheads="1"/>
          </p:cNvSpPr>
          <p:nvPr/>
        </p:nvSpPr>
        <p:spPr bwMode="auto">
          <a:xfrm>
            <a:off x="2987675" y="5949950"/>
            <a:ext cx="4392613" cy="457200"/>
          </a:xfrm>
          <a:prstGeom prst="rect">
            <a:avLst/>
          </a:prstGeom>
          <a:noFill/>
          <a:ln w="9525">
            <a:noFill/>
            <a:miter lim="800000"/>
            <a:headEnd/>
            <a:tailEnd/>
          </a:ln>
        </p:spPr>
        <p:txBody>
          <a:bodyPr>
            <a:spAutoFit/>
          </a:bodyPr>
          <a:lstStyle/>
          <a:p>
            <a:pPr>
              <a:spcBef>
                <a:spcPct val="50000"/>
              </a:spcBef>
            </a:pPr>
            <a:r>
              <a:rPr lang="zh-CN" altLang="en-US" b="1">
                <a:solidFill>
                  <a:schemeClr val="folHlink"/>
                </a:solidFill>
              </a:rPr>
              <a:t>前束范式</a:t>
            </a:r>
          </a:p>
        </p:txBody>
      </p:sp>
    </p:spTree>
    <p:extLst>
      <p:ext uri="{BB962C8B-B14F-4D97-AF65-F5344CB8AC3E}">
        <p14:creationId xmlns:p14="http://schemas.microsoft.com/office/powerpoint/2010/main" val="90373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wipe(left)">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98"/>
                                        </p:tgtEl>
                                        <p:attrNameLst>
                                          <p:attrName>style.visibility</p:attrName>
                                        </p:attrNameLst>
                                      </p:cBhvr>
                                      <p:to>
                                        <p:strVal val="visible"/>
                                      </p:to>
                                    </p:set>
                                    <p:animEffect transition="in" filter="wipe(left)">
                                      <p:cBhvr>
                                        <p:cTn id="12" dur="500"/>
                                        <p:tgtEl>
                                          <p:spTgt spid="890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99"/>
                                        </p:tgtEl>
                                        <p:attrNameLst>
                                          <p:attrName>style.visibility</p:attrName>
                                        </p:attrNameLst>
                                      </p:cBhvr>
                                      <p:to>
                                        <p:strVal val="visible"/>
                                      </p:to>
                                    </p:set>
                                    <p:animEffect transition="in" filter="wipe(left)">
                                      <p:cBhvr>
                                        <p:cTn id="17" dur="500"/>
                                        <p:tgtEl>
                                          <p:spTgt spid="890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101"/>
                                        </p:tgtEl>
                                        <p:attrNameLst>
                                          <p:attrName>style.visibility</p:attrName>
                                        </p:attrNameLst>
                                      </p:cBhvr>
                                      <p:to>
                                        <p:strVal val="visible"/>
                                      </p:to>
                                    </p:set>
                                    <p:animEffect transition="in" filter="wipe(left)">
                                      <p:cBhvr>
                                        <p:cTn id="22" dur="500"/>
                                        <p:tgtEl>
                                          <p:spTgt spid="89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102"/>
                                        </p:tgtEl>
                                        <p:attrNameLst>
                                          <p:attrName>style.visibility</p:attrName>
                                        </p:attrNameLst>
                                      </p:cBhvr>
                                      <p:to>
                                        <p:strVal val="visible"/>
                                      </p:to>
                                    </p:set>
                                    <p:animEffect transition="in" filter="wipe(left)">
                                      <p:cBhvr>
                                        <p:cTn id="27" dur="500"/>
                                        <p:tgtEl>
                                          <p:spTgt spid="89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103"/>
                                        </p:tgtEl>
                                        <p:attrNameLst>
                                          <p:attrName>style.visibility</p:attrName>
                                        </p:attrNameLst>
                                      </p:cBhvr>
                                      <p:to>
                                        <p:strVal val="visible"/>
                                      </p:to>
                                    </p:set>
                                    <p:animEffect transition="in" filter="wipe(left)">
                                      <p:cBhvr>
                                        <p:cTn id="32" dur="500"/>
                                        <p:tgtEl>
                                          <p:spTgt spid="891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104">
                                            <p:txEl>
                                              <p:pRg st="0" end="0"/>
                                            </p:txEl>
                                          </p:spTgt>
                                        </p:tgtEl>
                                        <p:attrNameLst>
                                          <p:attrName>style.visibility</p:attrName>
                                        </p:attrNameLst>
                                      </p:cBhvr>
                                      <p:to>
                                        <p:strVal val="visible"/>
                                      </p:to>
                                    </p:set>
                                    <p:animEffect transition="in" filter="wipe(left)">
                                      <p:cBhvr>
                                        <p:cTn id="37" dur="500"/>
                                        <p:tgtEl>
                                          <p:spTgt spid="891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body" idx="1"/>
          </p:nvPr>
        </p:nvSpPr>
        <p:spPr>
          <a:xfrm>
            <a:off x="683568" y="1196752"/>
            <a:ext cx="7772400" cy="4114800"/>
          </a:xfrm>
        </p:spPr>
        <p:txBody>
          <a:bodyPr/>
          <a:lstStyle/>
          <a:p>
            <a:pPr marL="0" indent="374650" eaLnBrk="1" hangingPunct="1">
              <a:buFont typeface="Wingdings" pitchFamily="2" charset="2"/>
              <a:buNone/>
            </a:pPr>
            <a:r>
              <a:rPr lang="zh-CN" altLang="en-US" b="1" dirty="0" smtClean="0"/>
              <a:t>                            </a:t>
            </a:r>
            <a:r>
              <a:rPr lang="zh-CN" altLang="en-US" sz="3200" b="1" dirty="0" smtClean="0">
                <a:solidFill>
                  <a:srgbClr val="FF0000"/>
                </a:solidFill>
              </a:rPr>
              <a:t>推   理</a:t>
            </a:r>
            <a:endParaRPr lang="zh-CN" altLang="en-US" b="1" dirty="0" smtClean="0">
              <a:solidFill>
                <a:srgbClr val="FF0000"/>
              </a:solidFill>
            </a:endParaRPr>
          </a:p>
          <a:p>
            <a:pPr marL="0" indent="374650" eaLnBrk="1" hangingPunct="1">
              <a:buFont typeface="Wingdings" pitchFamily="2" charset="2"/>
              <a:buNone/>
            </a:pPr>
            <a:endParaRPr lang="en-US" altLang="zh-CN" b="1" dirty="0" smtClean="0"/>
          </a:p>
          <a:p>
            <a:pPr marL="0" indent="374650" eaLnBrk="1" hangingPunct="1">
              <a:buFont typeface="Wingdings" pitchFamily="2" charset="2"/>
              <a:buNone/>
            </a:pPr>
            <a:r>
              <a:rPr lang="zh-CN" altLang="en-US" b="1" dirty="0" smtClean="0"/>
              <a:t>可使用的定律：</a:t>
            </a:r>
          </a:p>
          <a:p>
            <a:pPr marL="0" indent="374650" eaLnBrk="1" hangingPunct="1">
              <a:buFont typeface="Wingdings" pitchFamily="2" charset="2"/>
              <a:buNone/>
            </a:pPr>
            <a:r>
              <a:rPr lang="en-US" altLang="zh-CN" b="1" dirty="0" smtClean="0"/>
              <a:t>1</a:t>
            </a:r>
            <a:r>
              <a:rPr lang="zh-CN" altLang="en-US" b="1" dirty="0" smtClean="0"/>
              <a:t>、命题推理定律的代换</a:t>
            </a:r>
          </a:p>
          <a:p>
            <a:pPr marL="0" indent="374650" eaLnBrk="1" hangingPunct="1">
              <a:buFont typeface="Wingdings" pitchFamily="2" charset="2"/>
              <a:buNone/>
            </a:pPr>
            <a:r>
              <a:rPr lang="en-US" altLang="zh-CN" b="1" dirty="0" smtClean="0"/>
              <a:t>2</a:t>
            </a:r>
            <a:r>
              <a:rPr lang="zh-CN" altLang="en-US" b="1" dirty="0" smtClean="0"/>
              <a:t>、等值式生成的推理定律</a:t>
            </a:r>
          </a:p>
          <a:p>
            <a:pPr marL="0" indent="374650" eaLnBrk="1" hangingPunct="1">
              <a:buFont typeface="Wingdings" pitchFamily="2" charset="2"/>
              <a:buNone/>
            </a:pPr>
            <a:r>
              <a:rPr lang="en-US" altLang="zh-CN" b="1" dirty="0" smtClean="0"/>
              <a:t>3</a:t>
            </a:r>
            <a:r>
              <a:rPr lang="zh-CN" altLang="en-US" b="1" dirty="0" smtClean="0"/>
              <a:t>、量词的几个推理定律（共</a:t>
            </a:r>
            <a:r>
              <a:rPr lang="en-US" altLang="zh-CN" b="1" dirty="0" smtClean="0"/>
              <a:t>4</a:t>
            </a:r>
            <a:r>
              <a:rPr lang="zh-CN" altLang="en-US" b="1" dirty="0" smtClean="0"/>
              <a:t>个）</a:t>
            </a:r>
          </a:p>
        </p:txBody>
      </p:sp>
    </p:spTree>
    <p:extLst>
      <p:ext uri="{BB962C8B-B14F-4D97-AF65-F5344CB8AC3E}">
        <p14:creationId xmlns:p14="http://schemas.microsoft.com/office/powerpoint/2010/main" val="56127911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body" idx="1"/>
          </p:nvPr>
        </p:nvSpPr>
        <p:spPr>
          <a:xfrm>
            <a:off x="457200" y="620688"/>
            <a:ext cx="7924800" cy="2946648"/>
          </a:xfrm>
        </p:spPr>
        <p:txBody>
          <a:bodyPr/>
          <a:lstStyle/>
          <a:p>
            <a:pPr marL="0" indent="374650" algn="just" eaLnBrk="1" hangingPunct="1">
              <a:lnSpc>
                <a:spcPts val="4000"/>
              </a:lnSpc>
              <a:buFont typeface="Wingdings" pitchFamily="2" charset="2"/>
              <a:buNone/>
            </a:pPr>
            <a:r>
              <a:rPr lang="zh-CN" altLang="en-US" sz="2800" dirty="0" smtClean="0"/>
              <a:t>苏格拉底论证：</a:t>
            </a:r>
          </a:p>
          <a:p>
            <a:pPr marL="0" indent="374650" algn="just" eaLnBrk="1" hangingPunct="1">
              <a:lnSpc>
                <a:spcPts val="4000"/>
              </a:lnSpc>
              <a:buFont typeface="Wingdings" pitchFamily="2" charset="2"/>
              <a:buNone/>
            </a:pPr>
            <a:r>
              <a:rPr lang="zh-CN" altLang="en-US" sz="2800" dirty="0" smtClean="0"/>
              <a:t>人固有一死，苏格拉底是人，因此苏格拉底固有一死。</a:t>
            </a:r>
          </a:p>
          <a:p>
            <a:pPr marL="0" indent="374650" algn="just" eaLnBrk="1" hangingPunct="1">
              <a:lnSpc>
                <a:spcPts val="4000"/>
              </a:lnSpc>
              <a:buFont typeface="Wingdings" pitchFamily="2" charset="2"/>
              <a:buNone/>
            </a:pPr>
            <a:r>
              <a:rPr lang="en-US" altLang="zh-CN" sz="2800" dirty="0" smtClean="0"/>
              <a:t>P(x): x</a:t>
            </a:r>
            <a:r>
              <a:rPr lang="zh-CN" altLang="en-US" sz="2800" dirty="0" smtClean="0"/>
              <a:t>是人，</a:t>
            </a:r>
            <a:r>
              <a:rPr lang="en-US" altLang="zh-CN" sz="2800" dirty="0" smtClean="0"/>
              <a:t>D(x):x</a:t>
            </a:r>
            <a:r>
              <a:rPr lang="zh-CN" altLang="en-US" sz="2800" dirty="0" smtClean="0"/>
              <a:t>是要死的，</a:t>
            </a:r>
            <a:r>
              <a:rPr lang="en-US" altLang="zh-CN" sz="2800" dirty="0" smtClean="0"/>
              <a:t>S:</a:t>
            </a:r>
            <a:r>
              <a:rPr lang="zh-CN" altLang="en-US" sz="2800" dirty="0" smtClean="0"/>
              <a:t>苏格拉底。</a:t>
            </a:r>
          </a:p>
          <a:p>
            <a:pPr marL="0" indent="374650" algn="just" eaLnBrk="1" hangingPunct="1">
              <a:lnSpc>
                <a:spcPts val="4000"/>
              </a:lnSpc>
              <a:buNone/>
            </a:pPr>
            <a:r>
              <a:rPr lang="zh-CN" altLang="en-US" sz="2800" dirty="0" smtClean="0"/>
              <a:t>          (</a:t>
            </a:r>
            <a:r>
              <a:rPr lang="en-US" altLang="zh-CN" sz="2800" dirty="0" smtClean="0"/>
              <a:t>∀</a:t>
            </a:r>
            <a:r>
              <a:rPr lang="en-US" altLang="zh-CN" sz="2800" dirty="0" smtClean="0">
                <a:sym typeface="Symbol" pitchFamily="18" charset="2"/>
              </a:rPr>
              <a:t>x (P(x) </a:t>
            </a:r>
            <a:r>
              <a:rPr lang="en-US" altLang="zh-CN" sz="2800" dirty="0" smtClean="0"/>
              <a:t>→ D(x))</a:t>
            </a:r>
            <a:r>
              <a:rPr lang="zh-CN" altLang="en-US" sz="2800" dirty="0" smtClean="0"/>
              <a:t>)</a:t>
            </a:r>
            <a:r>
              <a:rPr lang="en-US" altLang="zh-CN" sz="2800" dirty="0"/>
              <a:t> ∧</a:t>
            </a:r>
            <a:r>
              <a:rPr lang="en-US" altLang="zh-CN" sz="2800" dirty="0" smtClean="0"/>
              <a:t>P(S) </a:t>
            </a:r>
            <a:r>
              <a:rPr lang="en-US" altLang="zh-CN" sz="2800" dirty="0"/>
              <a:t>→</a:t>
            </a:r>
            <a:r>
              <a:rPr lang="en-US" altLang="zh-CN" sz="2800" dirty="0" smtClean="0">
                <a:sym typeface="Symbol" pitchFamily="18" charset="2"/>
              </a:rPr>
              <a:t>D(S)</a:t>
            </a:r>
          </a:p>
        </p:txBody>
      </p:sp>
      <p:sp>
        <p:nvSpPr>
          <p:cNvPr id="4" name="Rectangle 3"/>
          <p:cNvSpPr txBox="1">
            <a:spLocks noChangeArrowheads="1"/>
          </p:cNvSpPr>
          <p:nvPr/>
        </p:nvSpPr>
        <p:spPr bwMode="auto">
          <a:xfrm>
            <a:off x="1475656" y="3717032"/>
            <a:ext cx="547260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lgn="just">
              <a:lnSpc>
                <a:spcPts val="4000"/>
              </a:lnSpc>
              <a:buFont typeface="+mj-lt"/>
              <a:buAutoNum type="arabicPeriod"/>
            </a:pPr>
            <a:r>
              <a:rPr lang="en-US" altLang="zh-CN" sz="2800" dirty="0" smtClean="0"/>
              <a:t>∀</a:t>
            </a:r>
            <a:r>
              <a:rPr lang="en-US" altLang="zh-CN" sz="2800" dirty="0" smtClean="0">
                <a:sym typeface="Symbol" pitchFamily="18" charset="2"/>
              </a:rPr>
              <a:t>x (P(x) </a:t>
            </a:r>
            <a:r>
              <a:rPr lang="en-US" altLang="zh-CN" sz="2800" dirty="0" smtClean="0"/>
              <a:t>→ D(x))  (</a:t>
            </a:r>
            <a:r>
              <a:rPr lang="zh-CN" altLang="en-US" sz="2800" dirty="0" smtClean="0"/>
              <a:t>前提引入</a:t>
            </a:r>
            <a:r>
              <a:rPr lang="en-US" altLang="zh-CN" sz="2800" dirty="0" smtClean="0"/>
              <a:t>) </a:t>
            </a:r>
          </a:p>
          <a:p>
            <a:pPr marL="514350" indent="-514350" algn="just">
              <a:lnSpc>
                <a:spcPts val="4000"/>
              </a:lnSpc>
              <a:buFont typeface="+mj-lt"/>
              <a:buAutoNum type="arabicPeriod"/>
            </a:pPr>
            <a:r>
              <a:rPr lang="en-US" altLang="zh-CN" sz="2800" dirty="0" smtClean="0"/>
              <a:t>P(S) (</a:t>
            </a:r>
            <a:r>
              <a:rPr lang="zh-CN" altLang="en-US" sz="2800" dirty="0" smtClean="0"/>
              <a:t>前提引入</a:t>
            </a:r>
            <a:r>
              <a:rPr lang="en-US" altLang="zh-CN" sz="2800" dirty="0" smtClean="0"/>
              <a:t>) </a:t>
            </a:r>
          </a:p>
          <a:p>
            <a:pPr marL="514350" indent="-514350" algn="just">
              <a:lnSpc>
                <a:spcPts val="4000"/>
              </a:lnSpc>
              <a:buFont typeface="+mj-lt"/>
              <a:buAutoNum type="arabicPeriod"/>
            </a:pPr>
            <a:r>
              <a:rPr lang="en-US" altLang="zh-CN" sz="2800" dirty="0" smtClean="0">
                <a:sym typeface="Symbol" pitchFamily="18" charset="2"/>
              </a:rPr>
              <a:t>P(s) </a:t>
            </a:r>
            <a:r>
              <a:rPr lang="en-US" altLang="zh-CN" sz="2800" dirty="0" smtClean="0"/>
              <a:t>→ D(s)           (UI)        </a:t>
            </a:r>
          </a:p>
          <a:p>
            <a:pPr marL="514350" indent="-514350" algn="just">
              <a:lnSpc>
                <a:spcPts val="4000"/>
              </a:lnSpc>
              <a:buFont typeface="+mj-lt"/>
              <a:buAutoNum type="arabicPeriod"/>
            </a:pPr>
            <a:r>
              <a:rPr lang="en-US" altLang="zh-CN" sz="2800" dirty="0" smtClean="0"/>
              <a:t>D(S)</a:t>
            </a:r>
            <a:endParaRPr lang="zh-CN" altLang="en-US" sz="2800" dirty="0" smtClean="0"/>
          </a:p>
        </p:txBody>
      </p:sp>
    </p:spTree>
    <p:extLst>
      <p:ext uri="{BB962C8B-B14F-4D97-AF65-F5344CB8AC3E}">
        <p14:creationId xmlns:p14="http://schemas.microsoft.com/office/powerpoint/2010/main" val="41375160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animEffect transition="in" filter="fade">
                                      <p:cBhvr>
                                        <p:cTn id="7" dur="1000"/>
                                        <p:tgtEl>
                                          <p:spTgt spid="55300">
                                            <p:txEl>
                                              <p:pRg st="2" end="2"/>
                                            </p:txEl>
                                          </p:spTgt>
                                        </p:tgtEl>
                                      </p:cBhvr>
                                    </p:animEffect>
                                    <p:anim calcmode="lin" valueType="num">
                                      <p:cBhvr>
                                        <p:cTn id="8" dur="1000" fill="hold"/>
                                        <p:tgtEl>
                                          <p:spTgt spid="5530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53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5300">
                                            <p:txEl>
                                              <p:pRg st="3" end="3"/>
                                            </p:txEl>
                                          </p:spTgt>
                                        </p:tgtEl>
                                        <p:attrNameLst>
                                          <p:attrName>style.visibility</p:attrName>
                                        </p:attrNameLst>
                                      </p:cBhvr>
                                      <p:to>
                                        <p:strVal val="visible"/>
                                      </p:to>
                                    </p:set>
                                    <p:animEffect transition="in" filter="fade">
                                      <p:cBhvr>
                                        <p:cTn id="34" dur="1000"/>
                                        <p:tgtEl>
                                          <p:spTgt spid="55300">
                                            <p:txEl>
                                              <p:pRg st="3" end="3"/>
                                            </p:txEl>
                                          </p:spTgt>
                                        </p:tgtEl>
                                      </p:cBhvr>
                                    </p:animEffect>
                                    <p:anim calcmode="lin" valueType="num">
                                      <p:cBhvr>
                                        <p:cTn id="35" dur="1000" fill="hold"/>
                                        <p:tgtEl>
                                          <p:spTgt spid="55300">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530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type="body" idx="1"/>
          </p:nvPr>
        </p:nvSpPr>
        <p:spPr>
          <a:xfrm>
            <a:off x="457200" y="980728"/>
            <a:ext cx="7924800" cy="4403576"/>
          </a:xfrm>
        </p:spPr>
        <p:txBody>
          <a:bodyPr/>
          <a:lstStyle/>
          <a:p>
            <a:pPr marL="0" indent="374650" algn="just" eaLnBrk="1" hangingPunct="1">
              <a:buFont typeface="Wingdings" pitchFamily="2" charset="2"/>
              <a:buNone/>
            </a:pPr>
            <a:r>
              <a:rPr lang="en-US" altLang="zh-CN" sz="2800" b="1" dirty="0" smtClean="0">
                <a:solidFill>
                  <a:srgbClr val="FF0000"/>
                </a:solidFill>
              </a:rPr>
              <a:t>Hypotheses:</a:t>
            </a:r>
            <a:r>
              <a:rPr lang="en-US" altLang="zh-CN" sz="2800" dirty="0" smtClean="0">
                <a:solidFill>
                  <a:schemeClr val="hlink"/>
                </a:solidFill>
              </a:rPr>
              <a:t> </a:t>
            </a:r>
            <a:r>
              <a:rPr lang="zh-CN" altLang="en-US" sz="2800" dirty="0" smtClean="0"/>
              <a:t>任何人如果他喜欢步行，则他就不喜欢乘汽车；每个人喜欢乘汽车或者喜欢骑自行车；有的人不喜欢骑自行车，</a:t>
            </a:r>
          </a:p>
          <a:p>
            <a:pPr marL="0" indent="374650" algn="just" eaLnBrk="1" hangingPunct="1">
              <a:buFont typeface="Wingdings" pitchFamily="2" charset="2"/>
              <a:buNone/>
            </a:pPr>
            <a:r>
              <a:rPr lang="en-US" altLang="zh-CN" sz="2800" b="1" dirty="0" smtClean="0">
                <a:solidFill>
                  <a:srgbClr val="FF0000"/>
                </a:solidFill>
              </a:rPr>
              <a:t>Conclusion:  </a:t>
            </a:r>
            <a:r>
              <a:rPr lang="zh-CN" altLang="en-US" sz="2800" dirty="0" smtClean="0"/>
              <a:t>因此有的人不喜欢步行。</a:t>
            </a:r>
          </a:p>
          <a:p>
            <a:pPr marL="0" indent="374650" algn="just" eaLnBrk="1" hangingPunct="1">
              <a:buNone/>
            </a:pPr>
            <a:r>
              <a:rPr lang="en-US" altLang="zh-CN" dirty="0" smtClean="0">
                <a:sym typeface="Symbol" pitchFamily="18" charset="2"/>
              </a:rPr>
              <a:t>W(x): </a:t>
            </a:r>
            <a:r>
              <a:rPr lang="zh-CN" altLang="en-US" dirty="0" smtClean="0">
                <a:sym typeface="Symbol" pitchFamily="18" charset="2"/>
              </a:rPr>
              <a:t>喜欢步行，</a:t>
            </a:r>
            <a:r>
              <a:rPr lang="en-US" altLang="zh-CN" dirty="0" smtClean="0">
                <a:sym typeface="Symbol" pitchFamily="18" charset="2"/>
              </a:rPr>
              <a:t>B(x):x</a:t>
            </a:r>
            <a:r>
              <a:rPr lang="zh-CN" altLang="en-US" dirty="0" smtClean="0">
                <a:sym typeface="Symbol" pitchFamily="18" charset="2"/>
              </a:rPr>
              <a:t>喜欢乘汽车，</a:t>
            </a:r>
            <a:endParaRPr lang="en-US" altLang="zh-CN" dirty="0" smtClean="0">
              <a:sym typeface="Symbol" pitchFamily="18" charset="2"/>
            </a:endParaRPr>
          </a:p>
          <a:p>
            <a:pPr marL="0" indent="374650" algn="just" eaLnBrk="1" hangingPunct="1">
              <a:buNone/>
            </a:pPr>
            <a:r>
              <a:rPr lang="en-US" altLang="zh-CN" dirty="0" smtClean="0">
                <a:sym typeface="Symbol" pitchFamily="18" charset="2"/>
              </a:rPr>
              <a:t>K(x)</a:t>
            </a:r>
            <a:r>
              <a:rPr lang="zh-CN" altLang="en-US" dirty="0" smtClean="0">
                <a:sym typeface="Symbol" pitchFamily="18" charset="2"/>
              </a:rPr>
              <a:t>：</a:t>
            </a:r>
            <a:r>
              <a:rPr lang="en-US" altLang="zh-CN" dirty="0" smtClean="0">
                <a:sym typeface="Symbol" pitchFamily="18" charset="2"/>
              </a:rPr>
              <a:t>x</a:t>
            </a:r>
            <a:r>
              <a:rPr lang="zh-CN" altLang="en-US" dirty="0" smtClean="0">
                <a:sym typeface="Symbol" pitchFamily="18" charset="2"/>
              </a:rPr>
              <a:t>喜欢骑自行车；</a:t>
            </a:r>
            <a:endParaRPr lang="en-US" altLang="zh-CN" dirty="0" smtClean="0">
              <a:sym typeface="Symbol" pitchFamily="18" charset="2"/>
            </a:endParaRPr>
          </a:p>
          <a:p>
            <a:pPr marL="0" indent="374650" algn="just" eaLnBrk="1" hangingPunct="1">
              <a:buNone/>
            </a:pPr>
            <a:r>
              <a:rPr lang="zh-CN" altLang="en-US" dirty="0" smtClean="0">
                <a:sym typeface="Symbol" pitchFamily="18" charset="2"/>
              </a:rPr>
              <a:t>前提：</a:t>
            </a:r>
            <a:r>
              <a:rPr lang="en-US" altLang="zh-CN" dirty="0"/>
              <a:t>∀</a:t>
            </a:r>
            <a:r>
              <a:rPr lang="en-US" altLang="zh-CN" dirty="0" smtClean="0">
                <a:sym typeface="Symbol" pitchFamily="18" charset="2"/>
              </a:rPr>
              <a:t>x (W(x) </a:t>
            </a:r>
            <a:r>
              <a:rPr lang="en-US" altLang="zh-CN" sz="2000" dirty="0" smtClean="0"/>
              <a:t>→ </a:t>
            </a:r>
            <a:r>
              <a:rPr lang="en-US" altLang="zh-CN" dirty="0" smtClean="0">
                <a:latin typeface="+mj-lt"/>
              </a:rPr>
              <a:t>¬</a:t>
            </a:r>
            <a:r>
              <a:rPr lang="en-US" altLang="zh-CN" sz="2000" dirty="0" smtClean="0">
                <a:latin typeface="t"/>
              </a:rPr>
              <a:t> B</a:t>
            </a:r>
            <a:r>
              <a:rPr lang="en-US" altLang="zh-CN" dirty="0" smtClean="0"/>
              <a:t>(x))</a:t>
            </a:r>
            <a:r>
              <a:rPr lang="zh-CN" altLang="en-US" dirty="0" smtClean="0"/>
              <a:t>， </a:t>
            </a:r>
            <a:endParaRPr lang="en-US" altLang="zh-CN" dirty="0" smtClean="0"/>
          </a:p>
          <a:p>
            <a:pPr marL="0" indent="374650" algn="just" eaLnBrk="1" hangingPunct="1">
              <a:buNone/>
            </a:pPr>
            <a:r>
              <a:rPr lang="en-US" altLang="zh-CN" dirty="0"/>
              <a:t> </a:t>
            </a:r>
            <a:r>
              <a:rPr lang="en-US" altLang="zh-CN" dirty="0" smtClean="0"/>
              <a:t>           ∀</a:t>
            </a:r>
            <a:r>
              <a:rPr lang="en-US" altLang="zh-CN" dirty="0" smtClean="0">
                <a:sym typeface="Symbol" pitchFamily="18" charset="2"/>
              </a:rPr>
              <a:t>x </a:t>
            </a:r>
            <a:r>
              <a:rPr lang="en-US" altLang="zh-CN" dirty="0" smtClean="0"/>
              <a:t>(B(x)∨ K(x) ),</a:t>
            </a:r>
          </a:p>
          <a:p>
            <a:pPr marL="0" indent="374650" algn="just" eaLnBrk="1" hangingPunct="1">
              <a:buNone/>
            </a:pPr>
            <a:r>
              <a:rPr lang="en-US" altLang="zh-CN" dirty="0" smtClean="0"/>
              <a:t>            ∃</a:t>
            </a:r>
            <a:r>
              <a:rPr lang="en-US" altLang="zh-CN" dirty="0" smtClean="0">
                <a:sym typeface="Symbol" pitchFamily="18" charset="2"/>
              </a:rPr>
              <a:t>x (</a:t>
            </a:r>
            <a:r>
              <a:rPr lang="en-US" altLang="zh-CN" sz="2000" dirty="0" smtClean="0">
                <a:latin typeface="t"/>
              </a:rPr>
              <a:t>¬ K</a:t>
            </a:r>
            <a:r>
              <a:rPr lang="en-US" altLang="zh-CN" dirty="0" smtClean="0"/>
              <a:t>(x)), </a:t>
            </a:r>
          </a:p>
          <a:p>
            <a:pPr marL="0" indent="374650" algn="just" eaLnBrk="1" hangingPunct="1">
              <a:buNone/>
            </a:pPr>
            <a:r>
              <a:rPr lang="zh-CN" altLang="en-US" dirty="0" smtClean="0"/>
              <a:t>结论：</a:t>
            </a:r>
            <a:r>
              <a:rPr lang="en-US" altLang="zh-CN" dirty="0" smtClean="0"/>
              <a:t>∃</a:t>
            </a:r>
            <a:r>
              <a:rPr lang="en-US" altLang="zh-CN" dirty="0" smtClean="0">
                <a:sym typeface="Symbol" pitchFamily="18" charset="2"/>
              </a:rPr>
              <a:t>x (</a:t>
            </a:r>
            <a:r>
              <a:rPr lang="en-US" altLang="zh-CN" sz="2000" dirty="0" smtClean="0">
                <a:latin typeface="t"/>
              </a:rPr>
              <a:t>¬ W</a:t>
            </a:r>
            <a:r>
              <a:rPr lang="en-US" altLang="zh-CN" dirty="0" smtClean="0"/>
              <a:t>(x))</a:t>
            </a:r>
          </a:p>
        </p:txBody>
      </p:sp>
      <p:sp>
        <p:nvSpPr>
          <p:cNvPr id="6"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13      </a:t>
            </a:r>
          </a:p>
        </p:txBody>
      </p:sp>
    </p:spTree>
    <p:extLst>
      <p:ext uri="{BB962C8B-B14F-4D97-AF65-F5344CB8AC3E}">
        <p14:creationId xmlns:p14="http://schemas.microsoft.com/office/powerpoint/2010/main" val="1008846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25">
                                            <p:txEl>
                                              <p:pRg st="2" end="2"/>
                                            </p:txEl>
                                          </p:spTgt>
                                        </p:tgtEl>
                                        <p:attrNameLst>
                                          <p:attrName>style.visibility</p:attrName>
                                        </p:attrNameLst>
                                      </p:cBhvr>
                                      <p:to>
                                        <p:strVal val="visible"/>
                                      </p:to>
                                    </p:set>
                                    <p:animEffect transition="in" filter="fade">
                                      <p:cBhvr>
                                        <p:cTn id="7" dur="500"/>
                                        <p:tgtEl>
                                          <p:spTgt spid="5632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325">
                                            <p:txEl>
                                              <p:pRg st="3" end="3"/>
                                            </p:txEl>
                                          </p:spTgt>
                                        </p:tgtEl>
                                        <p:attrNameLst>
                                          <p:attrName>style.visibility</p:attrName>
                                        </p:attrNameLst>
                                      </p:cBhvr>
                                      <p:to>
                                        <p:strVal val="visible"/>
                                      </p:to>
                                    </p:set>
                                    <p:animEffect transition="in" filter="fade">
                                      <p:cBhvr>
                                        <p:cTn id="10" dur="500"/>
                                        <p:tgtEl>
                                          <p:spTgt spid="5632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325">
                                            <p:txEl>
                                              <p:pRg st="4" end="4"/>
                                            </p:txEl>
                                          </p:spTgt>
                                        </p:tgtEl>
                                        <p:attrNameLst>
                                          <p:attrName>style.visibility</p:attrName>
                                        </p:attrNameLst>
                                      </p:cBhvr>
                                      <p:to>
                                        <p:strVal val="visible"/>
                                      </p:to>
                                    </p:set>
                                    <p:animEffect transition="in" filter="fade">
                                      <p:cBhvr>
                                        <p:cTn id="15" dur="500"/>
                                        <p:tgtEl>
                                          <p:spTgt spid="5632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6325">
                                            <p:txEl>
                                              <p:pRg st="5" end="5"/>
                                            </p:txEl>
                                          </p:spTgt>
                                        </p:tgtEl>
                                        <p:attrNameLst>
                                          <p:attrName>style.visibility</p:attrName>
                                        </p:attrNameLst>
                                      </p:cBhvr>
                                      <p:to>
                                        <p:strVal val="visible"/>
                                      </p:to>
                                    </p:set>
                                    <p:animEffect transition="in" filter="fade">
                                      <p:cBhvr>
                                        <p:cTn id="18" dur="500"/>
                                        <p:tgtEl>
                                          <p:spTgt spid="5632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6325">
                                            <p:txEl>
                                              <p:pRg st="6" end="6"/>
                                            </p:txEl>
                                          </p:spTgt>
                                        </p:tgtEl>
                                        <p:attrNameLst>
                                          <p:attrName>style.visibility</p:attrName>
                                        </p:attrNameLst>
                                      </p:cBhvr>
                                      <p:to>
                                        <p:strVal val="visible"/>
                                      </p:to>
                                    </p:set>
                                    <p:animEffect transition="in" filter="fade">
                                      <p:cBhvr>
                                        <p:cTn id="21" dur="500"/>
                                        <p:tgtEl>
                                          <p:spTgt spid="5632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63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1"/>
          </p:nvPr>
        </p:nvSpPr>
        <p:spPr>
          <a:xfrm>
            <a:off x="32544" y="457250"/>
            <a:ext cx="9000331" cy="1800200"/>
          </a:xfrm>
        </p:spPr>
        <p:txBody>
          <a:bodyPr/>
          <a:lstStyle/>
          <a:p>
            <a:pPr marL="0" indent="374650" eaLnBrk="1" hangingPunct="1">
              <a:lnSpc>
                <a:spcPts val="4000"/>
              </a:lnSpc>
              <a:buFont typeface="Wingdings" pitchFamily="2" charset="2"/>
              <a:buNone/>
            </a:pPr>
            <a:r>
              <a:rPr lang="zh-CN" altLang="en-US" sz="2400" b="1" dirty="0" smtClean="0">
                <a:solidFill>
                  <a:schemeClr val="accent6"/>
                </a:solidFill>
                <a:latin typeface="t"/>
              </a:rPr>
              <a:t>一、个体词</a:t>
            </a:r>
            <a:r>
              <a:rPr lang="zh-CN" altLang="en-US" sz="2400" b="1" dirty="0" smtClean="0">
                <a:latin typeface="t"/>
              </a:rPr>
              <a:t>：指研究对象中可以独立存在的具体或抽象的客体。</a:t>
            </a:r>
          </a:p>
          <a:p>
            <a:pPr marL="0" indent="374650" eaLnBrk="1" hangingPunct="1">
              <a:lnSpc>
                <a:spcPts val="4000"/>
              </a:lnSpc>
              <a:spcBef>
                <a:spcPct val="0"/>
              </a:spcBef>
              <a:buFont typeface="Wingdings" pitchFamily="2" charset="2"/>
              <a:buNone/>
            </a:pPr>
            <a:r>
              <a:rPr lang="zh-CN" altLang="en-US" sz="2400" b="1" dirty="0" smtClean="0">
                <a:latin typeface="t"/>
              </a:rPr>
              <a:t>特定的，称为个体常项，</a:t>
            </a:r>
            <a:r>
              <a:rPr lang="en-US" altLang="zh-CN" sz="2400" b="1" dirty="0" smtClean="0">
                <a:latin typeface="t"/>
              </a:rPr>
              <a:t>a</a:t>
            </a:r>
            <a:r>
              <a:rPr lang="zh-CN" altLang="en-US" sz="2400" b="1" dirty="0" smtClean="0">
                <a:latin typeface="t"/>
              </a:rPr>
              <a:t>，</a:t>
            </a:r>
            <a:r>
              <a:rPr lang="en-US" altLang="zh-CN" sz="2400" b="1" dirty="0" smtClean="0">
                <a:latin typeface="t"/>
              </a:rPr>
              <a:t>b</a:t>
            </a:r>
            <a:r>
              <a:rPr lang="zh-CN" altLang="en-US" sz="2400" b="1" dirty="0" smtClean="0">
                <a:latin typeface="t"/>
              </a:rPr>
              <a:t>，</a:t>
            </a:r>
            <a:r>
              <a:rPr lang="en-US" altLang="zh-CN" sz="2400" b="1" dirty="0" smtClean="0">
                <a:latin typeface="t"/>
              </a:rPr>
              <a:t>c……</a:t>
            </a:r>
            <a:r>
              <a:rPr lang="zh-CN" altLang="en-US" sz="2400" b="1" dirty="0" smtClean="0">
                <a:latin typeface="t"/>
              </a:rPr>
              <a:t>表示；</a:t>
            </a:r>
          </a:p>
          <a:p>
            <a:pPr marL="0" indent="374650" eaLnBrk="1" hangingPunct="1">
              <a:lnSpc>
                <a:spcPts val="4000"/>
              </a:lnSpc>
              <a:buFont typeface="Wingdings" pitchFamily="2" charset="2"/>
              <a:buNone/>
            </a:pPr>
            <a:r>
              <a:rPr lang="zh-CN" altLang="en-US" sz="2400" b="1" dirty="0" smtClean="0">
                <a:latin typeface="t"/>
              </a:rPr>
              <a:t>抽象：个体变项，</a:t>
            </a:r>
            <a:r>
              <a:rPr lang="en-US" altLang="zh-CN" sz="2400" b="1" dirty="0" smtClean="0">
                <a:latin typeface="t"/>
              </a:rPr>
              <a:t>x</a:t>
            </a:r>
            <a:r>
              <a:rPr lang="zh-CN" altLang="en-US" sz="2400" b="1" dirty="0" smtClean="0">
                <a:latin typeface="t"/>
              </a:rPr>
              <a:t>，</a:t>
            </a:r>
            <a:r>
              <a:rPr lang="en-US" altLang="zh-CN" sz="2400" b="1" dirty="0" smtClean="0">
                <a:latin typeface="t"/>
              </a:rPr>
              <a:t>y</a:t>
            </a:r>
            <a:r>
              <a:rPr lang="zh-CN" altLang="en-US" sz="2400" b="1" dirty="0" smtClean="0">
                <a:latin typeface="t"/>
              </a:rPr>
              <a:t>，</a:t>
            </a:r>
            <a:r>
              <a:rPr lang="en-US" altLang="zh-CN" sz="2400" b="1" dirty="0" smtClean="0">
                <a:latin typeface="t"/>
              </a:rPr>
              <a:t>z……</a:t>
            </a:r>
            <a:r>
              <a:rPr lang="zh-CN" altLang="en-US" sz="2400" b="1" dirty="0" smtClean="0">
                <a:latin typeface="t"/>
              </a:rPr>
              <a:t>表示</a:t>
            </a:r>
          </a:p>
        </p:txBody>
      </p:sp>
      <p:sp>
        <p:nvSpPr>
          <p:cNvPr id="36870" name="Text Box 5"/>
          <p:cNvSpPr txBox="1">
            <a:spLocks noChangeArrowheads="1"/>
          </p:cNvSpPr>
          <p:nvPr/>
        </p:nvSpPr>
        <p:spPr bwMode="auto">
          <a:xfrm>
            <a:off x="395288" y="2286000"/>
            <a:ext cx="8064500" cy="457200"/>
          </a:xfrm>
          <a:prstGeom prst="rect">
            <a:avLst/>
          </a:prstGeom>
          <a:noFill/>
          <a:ln w="9525">
            <a:noFill/>
            <a:miter lim="800000"/>
            <a:headEnd/>
            <a:tailEnd/>
          </a:ln>
        </p:spPr>
        <p:txBody>
          <a:bodyPr>
            <a:spAutoFit/>
          </a:bodyPr>
          <a:lstStyle/>
          <a:p>
            <a:pPr>
              <a:spcBef>
                <a:spcPct val="50000"/>
              </a:spcBef>
            </a:pPr>
            <a:r>
              <a:rPr lang="zh-CN" altLang="en-US" b="1" dirty="0"/>
              <a:t>个体变项的取值范围</a:t>
            </a:r>
            <a:r>
              <a:rPr lang="zh-CN" altLang="en-US" dirty="0"/>
              <a:t>：</a:t>
            </a:r>
            <a:r>
              <a:rPr lang="zh-CN" altLang="en-US" b="1" dirty="0"/>
              <a:t>个体域（论域）</a:t>
            </a:r>
            <a:endParaRPr lang="zh-CN" altLang="en-US" dirty="0"/>
          </a:p>
        </p:txBody>
      </p:sp>
      <p:sp>
        <p:nvSpPr>
          <p:cNvPr id="36871" name="Text Box 6"/>
          <p:cNvSpPr txBox="1">
            <a:spLocks noChangeArrowheads="1"/>
          </p:cNvSpPr>
          <p:nvPr/>
        </p:nvSpPr>
        <p:spPr bwMode="auto">
          <a:xfrm>
            <a:off x="395288" y="3000375"/>
            <a:ext cx="8064500" cy="457200"/>
          </a:xfrm>
          <a:prstGeom prst="rect">
            <a:avLst/>
          </a:prstGeom>
          <a:noFill/>
          <a:ln w="9525">
            <a:noFill/>
            <a:miter lim="800000"/>
            <a:headEnd/>
            <a:tailEnd/>
          </a:ln>
        </p:spPr>
        <p:txBody>
          <a:bodyPr>
            <a:spAutoFit/>
          </a:bodyPr>
          <a:lstStyle/>
          <a:p>
            <a:pPr>
              <a:spcBef>
                <a:spcPct val="50000"/>
              </a:spcBef>
            </a:pPr>
            <a:r>
              <a:rPr lang="zh-CN" altLang="en-US" b="1" dirty="0"/>
              <a:t>特殊的，宇宙间一切事务</a:t>
            </a:r>
            <a:r>
              <a:rPr lang="en-US" altLang="zh-CN" b="1" dirty="0">
                <a:latin typeface="Times New Roman" pitchFamily="18" charset="0"/>
              </a:rPr>
              <a:t>—</a:t>
            </a:r>
            <a:r>
              <a:rPr lang="zh-CN" altLang="en-US" b="1" dirty="0">
                <a:solidFill>
                  <a:srgbClr val="FF0000"/>
                </a:solidFill>
              </a:rPr>
              <a:t>全总个体域</a:t>
            </a:r>
            <a:endParaRPr lang="zh-CN" altLang="en-US" dirty="0">
              <a:solidFill>
                <a:srgbClr val="FF0000"/>
              </a:solidFill>
            </a:endParaRPr>
          </a:p>
        </p:txBody>
      </p:sp>
      <p:sp>
        <p:nvSpPr>
          <p:cNvPr id="36872" name="Text Box 7"/>
          <p:cNvSpPr txBox="1">
            <a:spLocks noChangeArrowheads="1"/>
          </p:cNvSpPr>
          <p:nvPr/>
        </p:nvSpPr>
        <p:spPr bwMode="auto">
          <a:xfrm>
            <a:off x="395288" y="3643313"/>
            <a:ext cx="8064500" cy="457200"/>
          </a:xfrm>
          <a:prstGeom prst="rect">
            <a:avLst/>
          </a:prstGeom>
          <a:noFill/>
          <a:ln w="9525">
            <a:noFill/>
            <a:miter lim="800000"/>
            <a:headEnd/>
            <a:tailEnd/>
          </a:ln>
        </p:spPr>
        <p:txBody>
          <a:bodyPr>
            <a:spAutoFit/>
          </a:bodyPr>
          <a:lstStyle/>
          <a:p>
            <a:pPr>
              <a:spcBef>
                <a:spcPct val="50000"/>
              </a:spcBef>
            </a:pPr>
            <a:r>
              <a:rPr lang="zh-CN" altLang="en-US" b="1" dirty="0">
                <a:solidFill>
                  <a:schemeClr val="accent2"/>
                </a:solidFill>
              </a:rPr>
              <a:t>二、谓词</a:t>
            </a:r>
            <a:endParaRPr lang="zh-CN" altLang="en-US" dirty="0">
              <a:solidFill>
                <a:schemeClr val="accent2"/>
              </a:solidFill>
            </a:endParaRPr>
          </a:p>
        </p:txBody>
      </p:sp>
      <p:sp>
        <p:nvSpPr>
          <p:cNvPr id="36873" name="Text Box 8"/>
          <p:cNvSpPr txBox="1">
            <a:spLocks noChangeArrowheads="1"/>
          </p:cNvSpPr>
          <p:nvPr/>
        </p:nvSpPr>
        <p:spPr bwMode="auto">
          <a:xfrm>
            <a:off x="500063" y="4286250"/>
            <a:ext cx="8064500" cy="457200"/>
          </a:xfrm>
          <a:prstGeom prst="rect">
            <a:avLst/>
          </a:prstGeom>
          <a:noFill/>
          <a:ln w="9525">
            <a:noFill/>
            <a:miter lim="800000"/>
            <a:headEnd/>
            <a:tailEnd/>
          </a:ln>
        </p:spPr>
        <p:txBody>
          <a:bodyPr>
            <a:spAutoFit/>
          </a:bodyPr>
          <a:lstStyle/>
          <a:p>
            <a:pPr>
              <a:spcBef>
                <a:spcPct val="50000"/>
              </a:spcBef>
            </a:pPr>
            <a:r>
              <a:rPr lang="zh-CN" altLang="en-US" b="1" dirty="0"/>
              <a:t>刻画个体词的性质以及个体之间相互性质的词</a:t>
            </a:r>
            <a:endParaRPr lang="zh-CN" altLang="en-US" dirty="0"/>
          </a:p>
        </p:txBody>
      </p:sp>
      <p:sp>
        <p:nvSpPr>
          <p:cNvPr id="36874" name="Text Box 9"/>
          <p:cNvSpPr txBox="1">
            <a:spLocks noChangeArrowheads="1"/>
          </p:cNvSpPr>
          <p:nvPr/>
        </p:nvSpPr>
        <p:spPr bwMode="auto">
          <a:xfrm>
            <a:off x="500063" y="5000625"/>
            <a:ext cx="8532812" cy="830263"/>
          </a:xfrm>
          <a:prstGeom prst="rect">
            <a:avLst/>
          </a:prstGeom>
          <a:noFill/>
          <a:ln w="9525">
            <a:noFill/>
            <a:miter lim="800000"/>
            <a:headEnd/>
            <a:tailEnd/>
          </a:ln>
        </p:spPr>
        <p:txBody>
          <a:bodyPr>
            <a:spAutoFit/>
          </a:bodyPr>
          <a:lstStyle/>
          <a:p>
            <a:pPr>
              <a:spcBef>
                <a:spcPct val="50000"/>
              </a:spcBef>
            </a:pPr>
            <a:r>
              <a:rPr lang="zh-CN" altLang="en-US" b="1" dirty="0"/>
              <a:t>分类：谓词常项（具体</a:t>
            </a:r>
            <a:r>
              <a:rPr lang="zh-CN" altLang="en-US" b="1" dirty="0" smtClean="0"/>
              <a:t>的性质和关系），</a:t>
            </a:r>
            <a:r>
              <a:rPr lang="zh-CN" altLang="en-US" b="1" dirty="0"/>
              <a:t>谓词变项（抽象的或泛指</a:t>
            </a:r>
            <a:r>
              <a:rPr lang="zh-CN" altLang="en-US" b="1" dirty="0" smtClean="0"/>
              <a:t>的关系），</a:t>
            </a:r>
            <a:r>
              <a:rPr lang="zh-CN" altLang="en-US" b="1" dirty="0"/>
              <a:t>大写英语字母来表示。</a:t>
            </a:r>
            <a:r>
              <a:rPr lang="en-US" altLang="zh-CN" b="1" dirty="0"/>
              <a:t>n</a:t>
            </a:r>
            <a:r>
              <a:rPr lang="zh-CN" altLang="en-US" b="1" dirty="0"/>
              <a:t>元谓词。</a:t>
            </a:r>
            <a:endParaRPr lang="zh-CN" altLang="en-US" dirty="0"/>
          </a:p>
        </p:txBody>
      </p:sp>
    </p:spTree>
    <p:extLst>
      <p:ext uri="{BB962C8B-B14F-4D97-AF65-F5344CB8AC3E}">
        <p14:creationId xmlns:p14="http://schemas.microsoft.com/office/powerpoint/2010/main" val="24040190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fade">
                                      <p:cBhvr>
                                        <p:cTn id="7" dur="500"/>
                                        <p:tgtEl>
                                          <p:spTgt spid="368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1"/>
                                        </p:tgtEl>
                                        <p:attrNameLst>
                                          <p:attrName>style.visibility</p:attrName>
                                        </p:attrNameLst>
                                      </p:cBhvr>
                                      <p:to>
                                        <p:strVal val="visible"/>
                                      </p:to>
                                    </p:set>
                                    <p:animEffect transition="in" filter="wipe(left)">
                                      <p:cBhvr>
                                        <p:cTn id="12" dur="500"/>
                                        <p:tgtEl>
                                          <p:spTgt spid="368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872"/>
                                        </p:tgtEl>
                                        <p:attrNameLst>
                                          <p:attrName>style.visibility</p:attrName>
                                        </p:attrNameLst>
                                      </p:cBhvr>
                                      <p:to>
                                        <p:strVal val="visible"/>
                                      </p:to>
                                    </p:set>
                                    <p:animEffect transition="in" filter="wipe(down)">
                                      <p:cBhvr>
                                        <p:cTn id="17" dur="500"/>
                                        <p:tgtEl>
                                          <p:spTgt spid="368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3"/>
                                        </p:tgtEl>
                                        <p:attrNameLst>
                                          <p:attrName>style.visibility</p:attrName>
                                        </p:attrNameLst>
                                      </p:cBhvr>
                                      <p:to>
                                        <p:strVal val="visible"/>
                                      </p:to>
                                    </p:set>
                                    <p:animEffect transition="in" filter="wipe(left)">
                                      <p:cBhvr>
                                        <p:cTn id="22" dur="500"/>
                                        <p:tgtEl>
                                          <p:spTgt spid="368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74"/>
                                        </p:tgtEl>
                                        <p:attrNameLst>
                                          <p:attrName>style.visibility</p:attrName>
                                        </p:attrNameLst>
                                      </p:cBhvr>
                                      <p:to>
                                        <p:strVal val="visible"/>
                                      </p:to>
                                    </p:set>
                                    <p:animEffect transition="in" filter="wipe(left)">
                                      <p:cBhvr>
                                        <p:cTn id="27" dur="500"/>
                                        <p:tgtEl>
                                          <p:spTgt spid="36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1" grpId="0"/>
      <p:bldP spid="36872" grpId="0"/>
      <p:bldP spid="36873" grpId="0"/>
      <p:bldP spid="368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body" idx="1"/>
          </p:nvPr>
        </p:nvSpPr>
        <p:spPr>
          <a:xfrm>
            <a:off x="-180528" y="45169"/>
            <a:ext cx="7986713" cy="2514600"/>
          </a:xfrm>
        </p:spPr>
        <p:txBody>
          <a:bodyPr/>
          <a:lstStyle/>
          <a:p>
            <a:pPr marL="0" indent="374650" eaLnBrk="1" hangingPunct="1">
              <a:lnSpc>
                <a:spcPct val="250000"/>
              </a:lnSpc>
              <a:buFont typeface="Wingdings" pitchFamily="2" charset="2"/>
              <a:buNone/>
            </a:pPr>
            <a:r>
              <a:rPr lang="en-US" altLang="zh-CN" sz="2400" b="1" dirty="0" smtClean="0"/>
              <a:t>P(x)</a:t>
            </a:r>
            <a:r>
              <a:rPr lang="zh-CN" altLang="en-US" sz="2400" b="1" dirty="0" smtClean="0"/>
              <a:t>表示 “</a:t>
            </a:r>
            <a:r>
              <a:rPr lang="en-US" altLang="zh-CN" sz="2400" b="1" dirty="0" smtClean="0"/>
              <a:t>x &gt; 3.” </a:t>
            </a:r>
            <a:r>
              <a:rPr lang="zh-CN" altLang="en-US" sz="2400" b="1" dirty="0" smtClean="0"/>
              <a:t>判定 </a:t>
            </a:r>
            <a:r>
              <a:rPr lang="en-US" altLang="zh-CN" sz="2400" b="1" dirty="0" smtClean="0"/>
              <a:t>P(4)</a:t>
            </a:r>
            <a:r>
              <a:rPr lang="zh-CN" altLang="en-US" sz="2400" b="1" dirty="0" smtClean="0"/>
              <a:t>， </a:t>
            </a:r>
            <a:r>
              <a:rPr lang="en-US" altLang="zh-CN" sz="2400" b="1" dirty="0" smtClean="0"/>
              <a:t>P(2)</a:t>
            </a:r>
            <a:r>
              <a:rPr lang="zh-CN" altLang="en-US" sz="2400" b="1" dirty="0" smtClean="0"/>
              <a:t>的真值：一元谓词</a:t>
            </a:r>
          </a:p>
        </p:txBody>
      </p:sp>
      <p:sp>
        <p:nvSpPr>
          <p:cNvPr id="55300" name="Text Box 4"/>
          <p:cNvSpPr txBox="1">
            <a:spLocks noChangeArrowheads="1"/>
          </p:cNvSpPr>
          <p:nvPr/>
        </p:nvSpPr>
        <p:spPr bwMode="auto">
          <a:xfrm>
            <a:off x="3565525" y="1197694"/>
            <a:ext cx="2806700" cy="1196975"/>
          </a:xfrm>
          <a:prstGeom prst="rect">
            <a:avLst/>
          </a:prstGeom>
          <a:solidFill>
            <a:srgbClr val="FFFFCC"/>
          </a:solidFill>
          <a:ln w="9525">
            <a:solidFill>
              <a:schemeClr val="tx1"/>
            </a:solidFill>
            <a:miter lim="800000"/>
            <a:headEnd/>
            <a:tailEnd/>
          </a:ln>
        </p:spPr>
        <p:txBody>
          <a:bodyPr>
            <a:spAutoFit/>
          </a:bodyPr>
          <a:lstStyle/>
          <a:p>
            <a:pPr indent="374650"/>
            <a:r>
              <a:rPr lang="en-US" altLang="zh-CN" b="1" dirty="0">
                <a:solidFill>
                  <a:srgbClr val="EE0000"/>
                </a:solidFill>
                <a:latin typeface="仿宋_GB2312" pitchFamily="49" charset="-122"/>
                <a:ea typeface="仿宋_GB2312" pitchFamily="49" charset="-122"/>
              </a:rPr>
              <a:t>P (4) = </a:t>
            </a:r>
            <a:r>
              <a:rPr lang="en-US" altLang="zh-CN" b="1" dirty="0" smtClean="0">
                <a:solidFill>
                  <a:srgbClr val="EE0000"/>
                </a:solidFill>
                <a:latin typeface="仿宋_GB2312" pitchFamily="49" charset="-122"/>
                <a:ea typeface="仿宋_GB2312" pitchFamily="49" charset="-122"/>
              </a:rPr>
              <a:t>T</a:t>
            </a:r>
            <a:endParaRPr lang="en-US" altLang="zh-CN" b="1" dirty="0">
              <a:solidFill>
                <a:srgbClr val="EE0000"/>
              </a:solidFill>
              <a:latin typeface="仿宋_GB2312" pitchFamily="49" charset="-122"/>
              <a:ea typeface="仿宋_GB2312" pitchFamily="49" charset="-122"/>
            </a:endParaRPr>
          </a:p>
          <a:p>
            <a:pPr indent="374650"/>
            <a:endParaRPr lang="en-US" altLang="zh-CN" b="1" dirty="0">
              <a:solidFill>
                <a:srgbClr val="EE0000"/>
              </a:solidFill>
              <a:latin typeface="仿宋_GB2312" pitchFamily="49" charset="-122"/>
              <a:ea typeface="仿宋_GB2312" pitchFamily="49" charset="-122"/>
            </a:endParaRPr>
          </a:p>
          <a:p>
            <a:pPr indent="374650"/>
            <a:r>
              <a:rPr lang="en-US" altLang="zh-CN" b="1" dirty="0">
                <a:solidFill>
                  <a:srgbClr val="EE0000"/>
                </a:solidFill>
                <a:latin typeface="仿宋_GB2312" pitchFamily="49" charset="-122"/>
                <a:ea typeface="仿宋_GB2312" pitchFamily="49" charset="-122"/>
              </a:rPr>
              <a:t>P (2) = </a:t>
            </a:r>
            <a:r>
              <a:rPr lang="en-US" altLang="zh-CN" b="1" dirty="0" smtClean="0">
                <a:solidFill>
                  <a:srgbClr val="EE0000"/>
                </a:solidFill>
                <a:latin typeface="仿宋_GB2312" pitchFamily="49" charset="-122"/>
                <a:ea typeface="仿宋_GB2312" pitchFamily="49" charset="-122"/>
              </a:rPr>
              <a:t>F </a:t>
            </a:r>
            <a:endParaRPr lang="en-US" altLang="zh-CN" b="1" dirty="0">
              <a:solidFill>
                <a:srgbClr val="EE0000"/>
              </a:solidFill>
              <a:latin typeface="仿宋_GB2312" pitchFamily="49" charset="-122"/>
              <a:ea typeface="仿宋_GB2312" pitchFamily="49" charset="-122"/>
            </a:endParaRPr>
          </a:p>
        </p:txBody>
      </p:sp>
      <p:sp>
        <p:nvSpPr>
          <p:cNvPr id="55302" name="Rectangle 6"/>
          <p:cNvSpPr>
            <a:spLocks noChangeArrowheads="1"/>
          </p:cNvSpPr>
          <p:nvPr/>
        </p:nvSpPr>
        <p:spPr bwMode="auto">
          <a:xfrm>
            <a:off x="-216024" y="2132732"/>
            <a:ext cx="9144000" cy="1042987"/>
          </a:xfrm>
          <a:prstGeom prst="rect">
            <a:avLst/>
          </a:prstGeom>
          <a:noFill/>
          <a:ln w="9525">
            <a:noFill/>
            <a:miter lim="800000"/>
            <a:headEnd/>
            <a:tailEnd/>
          </a:ln>
        </p:spPr>
        <p:txBody>
          <a:bodyPr/>
          <a:lstStyle/>
          <a:p>
            <a:pPr indent="374650">
              <a:lnSpc>
                <a:spcPct val="210000"/>
              </a:lnSpc>
              <a:spcBef>
                <a:spcPct val="20000"/>
              </a:spcBef>
              <a:buClr>
                <a:schemeClr val="folHlink"/>
              </a:buClr>
              <a:buSzPct val="60000"/>
              <a:buFont typeface="Wingdings" pitchFamily="2" charset="2"/>
              <a:buNone/>
            </a:pPr>
            <a:r>
              <a:rPr lang="en-US" altLang="zh-CN" b="1" dirty="0">
                <a:latin typeface="Times New Roman" pitchFamily="18" charset="0"/>
              </a:rPr>
              <a:t>Q(x, y) </a:t>
            </a:r>
            <a:r>
              <a:rPr lang="zh-CN" altLang="en-US" b="1" dirty="0">
                <a:latin typeface="Times New Roman" pitchFamily="18" charset="0"/>
              </a:rPr>
              <a:t>表示 “</a:t>
            </a:r>
            <a:r>
              <a:rPr lang="en-US" altLang="zh-CN" b="1" dirty="0">
                <a:latin typeface="Times New Roman" pitchFamily="18" charset="0"/>
              </a:rPr>
              <a:t>x = y + 3.” Q(1, 2) </a:t>
            </a:r>
            <a:r>
              <a:rPr lang="zh-CN" altLang="en-US" b="1" dirty="0" smtClean="0">
                <a:latin typeface="Times New Roman" pitchFamily="18" charset="0"/>
              </a:rPr>
              <a:t>以及 </a:t>
            </a:r>
            <a:r>
              <a:rPr lang="en-US" altLang="zh-CN" b="1" dirty="0">
                <a:latin typeface="Times New Roman" pitchFamily="18" charset="0"/>
              </a:rPr>
              <a:t>Q(3, 0)</a:t>
            </a:r>
            <a:r>
              <a:rPr lang="zh-CN" altLang="en-US" b="1" dirty="0">
                <a:latin typeface="Times New Roman" pitchFamily="18" charset="0"/>
              </a:rPr>
              <a:t>的真值</a:t>
            </a:r>
            <a:r>
              <a:rPr lang="en-US" altLang="zh-CN" b="1" dirty="0">
                <a:latin typeface="Times New Roman" pitchFamily="18" charset="0"/>
              </a:rPr>
              <a:t>?</a:t>
            </a:r>
            <a:r>
              <a:rPr lang="zh-CN" altLang="en-US" b="1" dirty="0">
                <a:latin typeface="Times New Roman" pitchFamily="18" charset="0"/>
              </a:rPr>
              <a:t>（二元谓词）</a:t>
            </a:r>
            <a:r>
              <a:rPr lang="en-US" altLang="zh-CN" b="1" dirty="0">
                <a:latin typeface="Times New Roman" pitchFamily="18" charset="0"/>
              </a:rPr>
              <a:t> </a:t>
            </a:r>
          </a:p>
        </p:txBody>
      </p:sp>
      <p:sp>
        <p:nvSpPr>
          <p:cNvPr id="55303" name="Text Box 7"/>
          <p:cNvSpPr txBox="1">
            <a:spLocks noChangeArrowheads="1"/>
          </p:cNvSpPr>
          <p:nvPr/>
        </p:nvSpPr>
        <p:spPr bwMode="auto">
          <a:xfrm>
            <a:off x="2425700" y="3140794"/>
            <a:ext cx="2867025" cy="1196975"/>
          </a:xfrm>
          <a:prstGeom prst="rect">
            <a:avLst/>
          </a:prstGeom>
          <a:solidFill>
            <a:srgbClr val="FFFFCC"/>
          </a:solidFill>
          <a:ln w="9525">
            <a:solidFill>
              <a:schemeClr val="tx1"/>
            </a:solidFill>
            <a:miter lim="800000"/>
            <a:headEnd/>
            <a:tailEnd/>
          </a:ln>
        </p:spPr>
        <p:txBody>
          <a:bodyPr>
            <a:spAutoFit/>
          </a:bodyPr>
          <a:lstStyle/>
          <a:p>
            <a:pPr indent="374650"/>
            <a:r>
              <a:rPr lang="en-US" altLang="zh-CN" b="1" dirty="0">
                <a:solidFill>
                  <a:srgbClr val="FF0000"/>
                </a:solidFill>
                <a:latin typeface="仿宋_GB2312" pitchFamily="49" charset="-122"/>
                <a:ea typeface="仿宋_GB2312" pitchFamily="49" charset="-122"/>
              </a:rPr>
              <a:t>Q(1,2)= </a:t>
            </a:r>
            <a:r>
              <a:rPr lang="en-US" altLang="zh-CN" b="1" dirty="0" smtClean="0">
                <a:solidFill>
                  <a:srgbClr val="FF0000"/>
                </a:solidFill>
                <a:latin typeface="仿宋_GB2312" pitchFamily="49" charset="-122"/>
                <a:ea typeface="仿宋_GB2312" pitchFamily="49" charset="-122"/>
              </a:rPr>
              <a:t>F</a:t>
            </a:r>
            <a:endParaRPr lang="en-US" altLang="zh-CN" b="1" dirty="0">
              <a:solidFill>
                <a:srgbClr val="FF0000"/>
              </a:solidFill>
              <a:latin typeface="仿宋_GB2312" pitchFamily="49" charset="-122"/>
              <a:ea typeface="仿宋_GB2312" pitchFamily="49" charset="-122"/>
            </a:endParaRPr>
          </a:p>
          <a:p>
            <a:pPr indent="374650"/>
            <a:endParaRPr lang="en-US" altLang="zh-CN" b="1" dirty="0">
              <a:solidFill>
                <a:srgbClr val="FF0000"/>
              </a:solidFill>
              <a:latin typeface="仿宋_GB2312" pitchFamily="49" charset="-122"/>
              <a:ea typeface="仿宋_GB2312" pitchFamily="49" charset="-122"/>
            </a:endParaRPr>
          </a:p>
          <a:p>
            <a:pPr indent="374650"/>
            <a:r>
              <a:rPr lang="en-US" altLang="zh-CN" b="1" dirty="0">
                <a:solidFill>
                  <a:srgbClr val="FF0000"/>
                </a:solidFill>
                <a:latin typeface="仿宋_GB2312" pitchFamily="49" charset="-122"/>
                <a:ea typeface="仿宋_GB2312" pitchFamily="49" charset="-122"/>
              </a:rPr>
              <a:t>Q(3,0)= </a:t>
            </a:r>
            <a:r>
              <a:rPr lang="en-US" altLang="zh-CN" b="1" dirty="0" smtClean="0">
                <a:solidFill>
                  <a:srgbClr val="FF0000"/>
                </a:solidFill>
                <a:latin typeface="仿宋_GB2312" pitchFamily="49" charset="-122"/>
                <a:ea typeface="仿宋_GB2312" pitchFamily="49" charset="-122"/>
              </a:rPr>
              <a:t>T</a:t>
            </a:r>
            <a:endParaRPr lang="en-US" altLang="zh-CN" b="1" dirty="0">
              <a:solidFill>
                <a:srgbClr val="FF0000"/>
              </a:solidFill>
              <a:latin typeface="仿宋_GB2312" pitchFamily="49" charset="-122"/>
              <a:ea typeface="仿宋_GB2312" pitchFamily="49" charset="-122"/>
            </a:endParaRPr>
          </a:p>
        </p:txBody>
      </p:sp>
      <p:sp>
        <p:nvSpPr>
          <p:cNvPr id="55304" name="Rectangle 8"/>
          <p:cNvSpPr>
            <a:spLocks noChangeArrowheads="1"/>
          </p:cNvSpPr>
          <p:nvPr/>
        </p:nvSpPr>
        <p:spPr bwMode="auto">
          <a:xfrm>
            <a:off x="-252536" y="4190132"/>
            <a:ext cx="7632700" cy="1184275"/>
          </a:xfrm>
          <a:prstGeom prst="rect">
            <a:avLst/>
          </a:prstGeom>
          <a:noFill/>
          <a:ln w="9525">
            <a:noFill/>
            <a:miter lim="800000"/>
            <a:headEnd/>
            <a:tailEnd/>
          </a:ln>
        </p:spPr>
        <p:txBody>
          <a:bodyPr/>
          <a:lstStyle/>
          <a:p>
            <a:pPr indent="374650">
              <a:lnSpc>
                <a:spcPct val="210000"/>
              </a:lnSpc>
              <a:spcBef>
                <a:spcPct val="20000"/>
              </a:spcBef>
              <a:buClr>
                <a:schemeClr val="folHlink"/>
              </a:buClr>
              <a:buSzPct val="60000"/>
              <a:buFont typeface="Wingdings" pitchFamily="2" charset="2"/>
              <a:buNone/>
            </a:pPr>
            <a:r>
              <a:rPr lang="en-US" altLang="zh-CN" b="1" dirty="0">
                <a:latin typeface="Times New Roman" pitchFamily="18" charset="0"/>
              </a:rPr>
              <a:t>R(</a:t>
            </a:r>
            <a:r>
              <a:rPr lang="en-US" altLang="zh-CN" b="1" dirty="0" err="1">
                <a:latin typeface="Times New Roman" pitchFamily="18" charset="0"/>
              </a:rPr>
              <a:t>x,y,z</a:t>
            </a:r>
            <a:r>
              <a:rPr lang="en-US" altLang="zh-CN" b="1" dirty="0">
                <a:latin typeface="Times New Roman" pitchFamily="18" charset="0"/>
              </a:rPr>
              <a:t>):  </a:t>
            </a:r>
            <a:r>
              <a:rPr lang="en-US" altLang="zh-CN" b="1" dirty="0" err="1">
                <a:latin typeface="Times New Roman" pitchFamily="18" charset="0"/>
              </a:rPr>
              <a:t>x+y</a:t>
            </a:r>
            <a:r>
              <a:rPr lang="en-US" altLang="zh-CN" b="1" dirty="0">
                <a:latin typeface="Times New Roman" pitchFamily="18" charset="0"/>
              </a:rPr>
              <a:t>=z</a:t>
            </a:r>
            <a:r>
              <a:rPr lang="zh-CN" altLang="en-US" b="1" dirty="0">
                <a:latin typeface="Times New Roman" pitchFamily="18" charset="0"/>
              </a:rPr>
              <a:t>，那么</a:t>
            </a:r>
            <a:r>
              <a:rPr lang="en-US" altLang="zh-CN" b="1" dirty="0">
                <a:latin typeface="Times New Roman" pitchFamily="18" charset="0"/>
              </a:rPr>
              <a:t>R(1, 2, 3)</a:t>
            </a:r>
            <a:r>
              <a:rPr lang="zh-CN" altLang="en-US" b="1" dirty="0">
                <a:latin typeface="Times New Roman" pitchFamily="18" charset="0"/>
              </a:rPr>
              <a:t>以及 </a:t>
            </a:r>
            <a:r>
              <a:rPr lang="en-US" altLang="zh-CN" b="1" dirty="0">
                <a:latin typeface="Times New Roman" pitchFamily="18" charset="0"/>
              </a:rPr>
              <a:t>R(0, 0, 1)</a:t>
            </a:r>
            <a:r>
              <a:rPr lang="zh-CN" altLang="en-US" b="1" dirty="0">
                <a:latin typeface="Times New Roman" pitchFamily="18" charset="0"/>
              </a:rPr>
              <a:t>的真值</a:t>
            </a:r>
            <a:r>
              <a:rPr lang="en-US" altLang="zh-CN" b="1" dirty="0">
                <a:latin typeface="Times New Roman" pitchFamily="18" charset="0"/>
              </a:rPr>
              <a:t>?</a:t>
            </a:r>
          </a:p>
        </p:txBody>
      </p:sp>
      <p:sp>
        <p:nvSpPr>
          <p:cNvPr id="55305" name="Text Box 9"/>
          <p:cNvSpPr txBox="1">
            <a:spLocks noChangeArrowheads="1"/>
          </p:cNvSpPr>
          <p:nvPr/>
        </p:nvSpPr>
        <p:spPr bwMode="auto">
          <a:xfrm>
            <a:off x="2771775" y="5085184"/>
            <a:ext cx="2273379" cy="1200329"/>
          </a:xfrm>
          <a:prstGeom prst="rect">
            <a:avLst/>
          </a:prstGeom>
          <a:solidFill>
            <a:srgbClr val="FFFFCC"/>
          </a:solidFill>
          <a:ln w="9525">
            <a:solidFill>
              <a:schemeClr val="tx1"/>
            </a:solidFill>
            <a:miter lim="800000"/>
            <a:headEnd/>
            <a:tailEnd/>
          </a:ln>
        </p:spPr>
        <p:txBody>
          <a:bodyPr wrap="none">
            <a:spAutoFit/>
          </a:bodyPr>
          <a:lstStyle/>
          <a:p>
            <a:pPr indent="374650"/>
            <a:r>
              <a:rPr lang="en-US" altLang="zh-CN" b="1" dirty="0">
                <a:solidFill>
                  <a:srgbClr val="FF0000"/>
                </a:solidFill>
                <a:latin typeface="仿宋_GB2312" pitchFamily="49" charset="-122"/>
                <a:ea typeface="仿宋_GB2312" pitchFamily="49" charset="-122"/>
              </a:rPr>
              <a:t>R(1,2,3</a:t>
            </a:r>
            <a:r>
              <a:rPr lang="en-US" altLang="zh-CN" b="1" dirty="0" smtClean="0">
                <a:solidFill>
                  <a:srgbClr val="FF0000"/>
                </a:solidFill>
                <a:latin typeface="仿宋_GB2312" pitchFamily="49" charset="-122"/>
                <a:ea typeface="仿宋_GB2312" pitchFamily="49" charset="-122"/>
              </a:rPr>
              <a:t>)=T </a:t>
            </a:r>
            <a:endParaRPr lang="en-US" altLang="zh-CN" b="1" dirty="0">
              <a:solidFill>
                <a:srgbClr val="FF0000"/>
              </a:solidFill>
              <a:latin typeface="仿宋_GB2312" pitchFamily="49" charset="-122"/>
              <a:ea typeface="仿宋_GB2312" pitchFamily="49" charset="-122"/>
            </a:endParaRPr>
          </a:p>
          <a:p>
            <a:pPr indent="374650"/>
            <a:endParaRPr lang="en-US" altLang="zh-CN" b="1" dirty="0">
              <a:solidFill>
                <a:srgbClr val="FF0000"/>
              </a:solidFill>
              <a:latin typeface="仿宋_GB2312" pitchFamily="49" charset="-122"/>
              <a:ea typeface="仿宋_GB2312" pitchFamily="49" charset="-122"/>
            </a:endParaRPr>
          </a:p>
          <a:p>
            <a:pPr indent="374650"/>
            <a:r>
              <a:rPr lang="en-US" altLang="zh-CN" b="1" dirty="0">
                <a:solidFill>
                  <a:srgbClr val="FF0000"/>
                </a:solidFill>
                <a:latin typeface="仿宋_GB2312" pitchFamily="49" charset="-122"/>
                <a:ea typeface="仿宋_GB2312" pitchFamily="49" charset="-122"/>
              </a:rPr>
              <a:t>R(0,0,1</a:t>
            </a:r>
            <a:r>
              <a:rPr lang="en-US" altLang="zh-CN" b="1" dirty="0" smtClean="0">
                <a:solidFill>
                  <a:srgbClr val="FF0000"/>
                </a:solidFill>
                <a:latin typeface="仿宋_GB2312" pitchFamily="49" charset="-122"/>
                <a:ea typeface="仿宋_GB2312" pitchFamily="49" charset="-122"/>
              </a:rPr>
              <a:t>)=F</a:t>
            </a:r>
            <a:endParaRPr lang="en-US" altLang="zh-CN" b="1" dirty="0">
              <a:solidFill>
                <a:srgbClr val="FF0000"/>
              </a:solidFill>
              <a:latin typeface="仿宋_GB2312" pitchFamily="49" charset="-122"/>
              <a:ea typeface="仿宋_GB2312" pitchFamily="49" charset="-122"/>
            </a:endParaRPr>
          </a:p>
        </p:txBody>
      </p:sp>
    </p:spTree>
    <p:extLst>
      <p:ext uri="{BB962C8B-B14F-4D97-AF65-F5344CB8AC3E}">
        <p14:creationId xmlns:p14="http://schemas.microsoft.com/office/powerpoint/2010/main" val="3546364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wipe(left)">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5303"/>
                                        </p:tgtEl>
                                        <p:attrNameLst>
                                          <p:attrName>style.visibility</p:attrName>
                                        </p:attrNameLst>
                                      </p:cBhvr>
                                      <p:to>
                                        <p:strVal val="visible"/>
                                      </p:to>
                                    </p:set>
                                    <p:animEffect transition="in" filter="wipe(down)">
                                      <p:cBhvr>
                                        <p:cTn id="17" dur="500"/>
                                        <p:tgtEl>
                                          <p:spTgt spid="553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wipe(left)">
                                      <p:cBhvr>
                                        <p:cTn id="22" dur="500"/>
                                        <p:tgtEl>
                                          <p:spTgt spid="553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5305"/>
                                        </p:tgtEl>
                                        <p:attrNameLst>
                                          <p:attrName>style.visibility</p:attrName>
                                        </p:attrNameLst>
                                      </p:cBhvr>
                                      <p:to>
                                        <p:strVal val="visible"/>
                                      </p:to>
                                    </p:set>
                                    <p:animEffect transition="in" filter="wipe(down)">
                                      <p:cBhvr>
                                        <p:cTn id="27"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2" grpId="0"/>
      <p:bldP spid="55303" grpId="0" animBg="1"/>
      <p:bldP spid="55304" grpId="0"/>
      <p:bldP spid="553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body" idx="1"/>
          </p:nvPr>
        </p:nvSpPr>
        <p:spPr>
          <a:xfrm>
            <a:off x="457200" y="914400"/>
            <a:ext cx="8382000" cy="2514600"/>
          </a:xfrm>
        </p:spPr>
        <p:txBody>
          <a:bodyPr/>
          <a:lstStyle/>
          <a:p>
            <a:pPr marL="0" indent="374650" algn="just" eaLnBrk="1" hangingPunct="1">
              <a:lnSpc>
                <a:spcPct val="250000"/>
              </a:lnSpc>
              <a:buFont typeface="Wingdings" pitchFamily="2" charset="2"/>
              <a:buNone/>
            </a:pPr>
            <a:r>
              <a:rPr lang="zh-CN" altLang="en-US" sz="2400" b="1" dirty="0" smtClean="0">
                <a:latin typeface="t"/>
              </a:rPr>
              <a:t>当</a:t>
            </a:r>
            <a:r>
              <a:rPr lang="en-US" altLang="zh-CN" sz="2400" b="1" dirty="0" smtClean="0">
                <a:latin typeface="t"/>
              </a:rPr>
              <a:t>n&gt;1</a:t>
            </a:r>
            <a:r>
              <a:rPr lang="zh-CN" altLang="en-US" sz="2400" b="1" dirty="0" smtClean="0">
                <a:latin typeface="t"/>
              </a:rPr>
              <a:t>时，通常</a:t>
            </a:r>
            <a:r>
              <a:rPr lang="en-US" altLang="zh-CN" sz="2400" b="1" dirty="0" smtClean="0">
                <a:latin typeface="t"/>
              </a:rPr>
              <a:t>P</a:t>
            </a:r>
            <a:r>
              <a:rPr lang="zh-CN" altLang="en-US" sz="2400" b="1" dirty="0" smtClean="0">
                <a:latin typeface="t"/>
              </a:rPr>
              <a:t>给出了</a:t>
            </a:r>
            <a:r>
              <a:rPr lang="en-US" altLang="zh-CN" sz="2400" b="1" dirty="0" smtClean="0">
                <a:latin typeface="t"/>
              </a:rPr>
              <a:t>x</a:t>
            </a:r>
            <a:r>
              <a:rPr lang="en-US" altLang="zh-CN" sz="2400" b="1" baseline="-30000" dirty="0" smtClean="0">
                <a:latin typeface="t"/>
              </a:rPr>
              <a:t>i </a:t>
            </a:r>
            <a:r>
              <a:rPr lang="en-US" altLang="zh-CN" sz="2400" b="1" dirty="0" smtClean="0">
                <a:latin typeface="t"/>
              </a:rPr>
              <a:t>(i=1, 2, </a:t>
            </a:r>
            <a:r>
              <a:rPr lang="en-US" altLang="zh-CN" sz="2400" b="1" dirty="0" smtClean="0"/>
              <a:t>…</a:t>
            </a:r>
            <a:r>
              <a:rPr lang="en-US" altLang="zh-CN" sz="2400" b="1" dirty="0" smtClean="0">
                <a:latin typeface="t"/>
              </a:rPr>
              <a:t>, n)</a:t>
            </a:r>
            <a:r>
              <a:rPr lang="zh-CN" altLang="en-US" sz="2400" b="1" dirty="0" smtClean="0">
                <a:latin typeface="t"/>
              </a:rPr>
              <a:t>之间的关系。</a:t>
            </a:r>
          </a:p>
          <a:p>
            <a:pPr marL="0" indent="374650" algn="just" eaLnBrk="1" hangingPunct="1">
              <a:lnSpc>
                <a:spcPct val="250000"/>
              </a:lnSpc>
              <a:buFont typeface="Wingdings" pitchFamily="2" charset="2"/>
              <a:buNone/>
            </a:pPr>
            <a:r>
              <a:rPr lang="zh-CN" altLang="en-US" sz="2400" b="1" dirty="0" smtClean="0">
                <a:latin typeface="t"/>
              </a:rPr>
              <a:t>例如，</a:t>
            </a:r>
            <a:r>
              <a:rPr lang="en-US" altLang="zh-CN" sz="2400" b="1" dirty="0" smtClean="0">
                <a:latin typeface="t"/>
              </a:rPr>
              <a:t>P(x, y, z)</a:t>
            </a:r>
            <a:r>
              <a:rPr lang="zh-CN" altLang="en-US" sz="2400" b="1" dirty="0" smtClean="0">
                <a:latin typeface="t"/>
              </a:rPr>
              <a:t>表示</a:t>
            </a:r>
            <a:r>
              <a:rPr lang="en-US" altLang="zh-CN" sz="2400" b="1" dirty="0" smtClean="0">
                <a:latin typeface="t"/>
              </a:rPr>
              <a:t>x</a:t>
            </a:r>
            <a:r>
              <a:rPr lang="zh-CN" altLang="en-US" sz="2400" b="1" dirty="0" smtClean="0">
                <a:latin typeface="t"/>
              </a:rPr>
              <a:t>位于</a:t>
            </a:r>
            <a:r>
              <a:rPr lang="en-US" altLang="zh-CN" sz="2400" b="1" dirty="0" smtClean="0">
                <a:latin typeface="t"/>
              </a:rPr>
              <a:t>y</a:t>
            </a:r>
            <a:r>
              <a:rPr lang="zh-CN" altLang="en-US" sz="2400" b="1" dirty="0" smtClean="0">
                <a:latin typeface="t"/>
              </a:rPr>
              <a:t>与</a:t>
            </a:r>
            <a:r>
              <a:rPr lang="en-US" altLang="zh-CN" sz="2400" b="1" dirty="0" smtClean="0">
                <a:latin typeface="t"/>
              </a:rPr>
              <a:t>z</a:t>
            </a:r>
            <a:r>
              <a:rPr lang="zh-CN" altLang="en-US" sz="2400" b="1" dirty="0" smtClean="0">
                <a:latin typeface="t"/>
              </a:rPr>
              <a:t>之间，是一个三元谓词。将杭州、南京、北京代入，则得到：杭州位于南京和北京之间，真值为</a:t>
            </a:r>
            <a:r>
              <a:rPr lang="en-US" altLang="zh-CN" sz="2400" b="1" dirty="0" smtClean="0">
                <a:latin typeface="t"/>
              </a:rPr>
              <a:t>F</a:t>
            </a:r>
            <a:r>
              <a:rPr lang="zh-CN" altLang="en-US" sz="2400" b="1" dirty="0" smtClean="0">
                <a:latin typeface="t"/>
              </a:rPr>
              <a:t>。</a:t>
            </a:r>
            <a:endParaRPr lang="zh-CN" altLang="en-US" sz="2400" b="1" dirty="0" smtClean="0"/>
          </a:p>
          <a:p>
            <a:pPr marL="0" indent="374650" algn="just" eaLnBrk="1" hangingPunct="1">
              <a:lnSpc>
                <a:spcPct val="250000"/>
              </a:lnSpc>
              <a:buFont typeface="Wingdings" pitchFamily="2" charset="2"/>
              <a:buNone/>
            </a:pPr>
            <a:r>
              <a:rPr lang="zh-CN" altLang="en-US" sz="2400" b="1" dirty="0" smtClean="0">
                <a:latin typeface="t"/>
              </a:rPr>
              <a:t>与</a:t>
            </a:r>
            <a:r>
              <a:rPr lang="en-US" altLang="zh-CN" sz="2400" b="1" dirty="0" smtClean="0">
                <a:latin typeface="t"/>
              </a:rPr>
              <a:t>n=0</a:t>
            </a:r>
            <a:r>
              <a:rPr lang="zh-CN" altLang="en-US" sz="2400" b="1" dirty="0" smtClean="0">
                <a:latin typeface="t"/>
              </a:rPr>
              <a:t>时（即</a:t>
            </a:r>
            <a:r>
              <a:rPr lang="en-US" altLang="zh-CN" sz="2400" b="1" dirty="0" smtClean="0">
                <a:latin typeface="t"/>
              </a:rPr>
              <a:t>0</a:t>
            </a:r>
            <a:r>
              <a:rPr lang="zh-CN" altLang="en-US" sz="2400" b="1" dirty="0" smtClean="0">
                <a:latin typeface="t"/>
              </a:rPr>
              <a:t>元谓词），命题函数就对应一个命题。</a:t>
            </a:r>
          </a:p>
        </p:txBody>
      </p:sp>
    </p:spTree>
    <p:extLst>
      <p:ext uri="{BB962C8B-B14F-4D97-AF65-F5344CB8AC3E}">
        <p14:creationId xmlns:p14="http://schemas.microsoft.com/office/powerpoint/2010/main" val="10907367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body" idx="1"/>
          </p:nvPr>
        </p:nvSpPr>
        <p:spPr>
          <a:xfrm>
            <a:off x="457200" y="914400"/>
            <a:ext cx="8382000" cy="1074738"/>
          </a:xfrm>
        </p:spPr>
        <p:txBody>
          <a:bodyPr/>
          <a:lstStyle/>
          <a:p>
            <a:pPr marL="0" indent="374650" algn="just" eaLnBrk="1" hangingPunct="1">
              <a:lnSpc>
                <a:spcPct val="250000"/>
              </a:lnSpc>
              <a:buFont typeface="Wingdings" pitchFamily="2" charset="2"/>
              <a:buNone/>
            </a:pPr>
            <a:r>
              <a:rPr lang="zh-CN" altLang="en-US" b="1" dirty="0" smtClean="0">
                <a:solidFill>
                  <a:schemeClr val="accent2"/>
                </a:solidFill>
              </a:rPr>
              <a:t>三、量词</a:t>
            </a:r>
            <a:endParaRPr lang="zh-CN" altLang="en-US" b="1" dirty="0" smtClean="0">
              <a:solidFill>
                <a:schemeClr val="accent2"/>
              </a:solidFill>
              <a:cs typeface="Times New Roman" pitchFamily="18" charset="0"/>
            </a:endParaRPr>
          </a:p>
        </p:txBody>
      </p:sp>
      <p:pic>
        <p:nvPicPr>
          <p:cNvPr id="1030" name="Picture 8"/>
          <p:cNvPicPr>
            <a:picLocks noChangeAspect="1" noChangeArrowheads="1"/>
          </p:cNvPicPr>
          <p:nvPr/>
        </p:nvPicPr>
        <p:blipFill>
          <a:blip r:embed="rId3" cstate="print"/>
          <a:srcRect/>
          <a:stretch>
            <a:fillRect/>
          </a:stretch>
        </p:blipFill>
        <p:spPr bwMode="auto">
          <a:xfrm>
            <a:off x="2927077" y="4005511"/>
            <a:ext cx="287338" cy="304800"/>
          </a:xfrm>
          <a:prstGeom prst="rect">
            <a:avLst/>
          </a:prstGeom>
          <a:noFill/>
          <a:ln w="9525">
            <a:noFill/>
            <a:miter lim="800000"/>
            <a:headEnd/>
            <a:tailEnd/>
          </a:ln>
        </p:spPr>
      </p:pic>
      <p:sp>
        <p:nvSpPr>
          <p:cNvPr id="1031" name="Text Box 10"/>
          <p:cNvSpPr txBox="1">
            <a:spLocks noChangeArrowheads="1"/>
          </p:cNvSpPr>
          <p:nvPr/>
        </p:nvSpPr>
        <p:spPr bwMode="auto">
          <a:xfrm>
            <a:off x="1332036" y="2205038"/>
            <a:ext cx="5256188" cy="523220"/>
          </a:xfrm>
          <a:prstGeom prst="rect">
            <a:avLst/>
          </a:prstGeom>
          <a:noFill/>
          <a:ln w="9525">
            <a:noFill/>
            <a:miter lim="800000"/>
            <a:headEnd/>
            <a:tailEnd/>
          </a:ln>
        </p:spPr>
        <p:txBody>
          <a:bodyPr wrap="square">
            <a:spAutoFit/>
          </a:bodyPr>
          <a:lstStyle/>
          <a:p>
            <a:pPr>
              <a:spcBef>
                <a:spcPct val="50000"/>
              </a:spcBef>
            </a:pPr>
            <a:r>
              <a:rPr lang="zh-CN" altLang="en-US" sz="2800" b="1" dirty="0"/>
              <a:t>个体变（常）项之间的数量关系</a:t>
            </a:r>
            <a:endParaRPr lang="zh-CN" altLang="en-US" sz="2800" dirty="0"/>
          </a:p>
        </p:txBody>
      </p:sp>
      <p:sp>
        <p:nvSpPr>
          <p:cNvPr id="1032" name="Text Box 11"/>
          <p:cNvSpPr txBox="1">
            <a:spLocks noChangeArrowheads="1"/>
          </p:cNvSpPr>
          <p:nvPr/>
        </p:nvSpPr>
        <p:spPr bwMode="auto">
          <a:xfrm>
            <a:off x="1332036" y="2997200"/>
            <a:ext cx="5472212" cy="523220"/>
          </a:xfrm>
          <a:prstGeom prst="rect">
            <a:avLst/>
          </a:prstGeom>
          <a:noFill/>
          <a:ln w="9525">
            <a:noFill/>
            <a:miter lim="800000"/>
            <a:headEnd/>
            <a:tailEnd/>
          </a:ln>
        </p:spPr>
        <p:txBody>
          <a:bodyPr wrap="square">
            <a:spAutoFit/>
          </a:bodyPr>
          <a:lstStyle/>
          <a:p>
            <a:pPr>
              <a:spcBef>
                <a:spcPct val="50000"/>
              </a:spcBef>
            </a:pPr>
            <a:r>
              <a:rPr lang="zh-CN" altLang="en-US" sz="2800" b="1" dirty="0"/>
              <a:t>分类</a:t>
            </a:r>
            <a:r>
              <a:rPr lang="zh-CN" altLang="en-US" sz="2800" dirty="0"/>
              <a:t>：</a:t>
            </a:r>
            <a:r>
              <a:rPr lang="zh-CN" altLang="en-US" sz="2800" b="1" dirty="0"/>
              <a:t>全称量词，存在量词</a:t>
            </a:r>
            <a:endParaRPr lang="zh-CN" altLang="en-US" sz="2800" dirty="0"/>
          </a:p>
        </p:txBody>
      </p:sp>
      <p:graphicFrame>
        <p:nvGraphicFramePr>
          <p:cNvPr id="1026" name="Object 12"/>
          <p:cNvGraphicFramePr>
            <a:graphicFrameLocks noChangeAspect="1"/>
          </p:cNvGraphicFramePr>
          <p:nvPr>
            <p:extLst>
              <p:ext uri="{D42A27DB-BD31-4B8C-83A1-F6EECF244321}">
                <p14:modId xmlns:p14="http://schemas.microsoft.com/office/powerpoint/2010/main" val="38060762"/>
              </p:ext>
            </p:extLst>
          </p:nvPr>
        </p:nvGraphicFramePr>
        <p:xfrm>
          <a:off x="4510782" y="3933056"/>
          <a:ext cx="349250" cy="361950"/>
        </p:xfrm>
        <a:graphic>
          <a:graphicData uri="http://schemas.openxmlformats.org/presentationml/2006/ole">
            <mc:AlternateContent xmlns:mc="http://schemas.openxmlformats.org/markup-compatibility/2006">
              <mc:Choice xmlns:v="urn:schemas-microsoft-com:vml" Requires="v">
                <p:oleObj spid="_x0000_s34856" name="公式" r:id="rId4" imgW="126720" imgH="152280" progId="Equation.3">
                  <p:embed/>
                </p:oleObj>
              </mc:Choice>
              <mc:Fallback>
                <p:oleObj name="公式" r:id="rId4" imgW="126720" imgH="152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782" y="3933056"/>
                        <a:ext cx="3492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28844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1       </a:t>
            </a:r>
          </a:p>
        </p:txBody>
      </p:sp>
      <p:sp>
        <p:nvSpPr>
          <p:cNvPr id="2054" name="Rectangle 3"/>
          <p:cNvSpPr>
            <a:spLocks noGrp="1" noChangeArrowheads="1"/>
          </p:cNvSpPr>
          <p:nvPr>
            <p:ph type="body" idx="1"/>
          </p:nvPr>
        </p:nvSpPr>
        <p:spPr>
          <a:xfrm>
            <a:off x="467544" y="1340768"/>
            <a:ext cx="7772400" cy="2819400"/>
          </a:xfrm>
        </p:spPr>
        <p:txBody>
          <a:bodyPr/>
          <a:lstStyle/>
          <a:p>
            <a:pPr marL="0" indent="374650" eaLnBrk="1" hangingPunct="1">
              <a:buFont typeface="Wingdings" pitchFamily="2" charset="2"/>
              <a:buNone/>
            </a:pPr>
            <a:r>
              <a:rPr lang="zh-CN" altLang="en-US" sz="2400" b="1" dirty="0" smtClean="0"/>
              <a:t>表示命题</a:t>
            </a:r>
          </a:p>
          <a:p>
            <a:pPr marL="0" indent="374650" eaLnBrk="1" hangingPunct="1">
              <a:buFont typeface="Wingdings" pitchFamily="2" charset="2"/>
              <a:buNone/>
            </a:pPr>
            <a:r>
              <a:rPr lang="zh-CN" altLang="en-US" sz="2400" b="1" dirty="0" smtClean="0"/>
              <a:t>        “某班级中的所有学生都学过微积分”</a:t>
            </a:r>
          </a:p>
          <a:p>
            <a:pPr marL="0" indent="374650" eaLnBrk="1" hangingPunct="1">
              <a:buFont typeface="Wingdings" pitchFamily="2" charset="2"/>
              <a:buNone/>
            </a:pPr>
            <a:endParaRPr lang="en-US" altLang="zh-CN" sz="2400" b="1" dirty="0" smtClean="0"/>
          </a:p>
          <a:p>
            <a:pPr marL="0" indent="374650" eaLnBrk="1" hangingPunct="1">
              <a:buFont typeface="Wingdings" pitchFamily="2" charset="2"/>
              <a:buNone/>
            </a:pPr>
            <a:r>
              <a:rPr lang="zh-CN" altLang="en-US" sz="2400" b="1" dirty="0" smtClean="0"/>
              <a:t>全域：某班级</a:t>
            </a:r>
          </a:p>
        </p:txBody>
      </p:sp>
      <p:sp>
        <p:nvSpPr>
          <p:cNvPr id="10245" name="Rectangle 5"/>
          <p:cNvSpPr>
            <a:spLocks noChangeArrowheads="1"/>
          </p:cNvSpPr>
          <p:nvPr/>
        </p:nvSpPr>
        <p:spPr bwMode="auto">
          <a:xfrm>
            <a:off x="1979712" y="3520739"/>
            <a:ext cx="4724400" cy="1015663"/>
          </a:xfrm>
          <a:prstGeom prst="rect">
            <a:avLst/>
          </a:prstGeom>
          <a:solidFill>
            <a:srgbClr val="FFFFCC"/>
          </a:solidFill>
          <a:ln w="9525">
            <a:solidFill>
              <a:schemeClr val="tx1"/>
            </a:solidFill>
            <a:miter lim="800000"/>
            <a:headEnd/>
            <a:tailEnd/>
          </a:ln>
        </p:spPr>
        <p:txBody>
          <a:bodyPr>
            <a:spAutoFit/>
          </a:bodyPr>
          <a:lstStyle/>
          <a:p>
            <a:pPr indent="280988">
              <a:spcBef>
                <a:spcPct val="50000"/>
              </a:spcBef>
            </a:pPr>
            <a:r>
              <a:rPr lang="en-US" altLang="zh-CN" b="1" dirty="0" smtClean="0">
                <a:solidFill>
                  <a:srgbClr val="FF0000"/>
                </a:solidFill>
              </a:rPr>
              <a:t>P(x</a:t>
            </a:r>
            <a:r>
              <a:rPr lang="en-US" altLang="zh-CN" b="1" dirty="0">
                <a:solidFill>
                  <a:srgbClr val="FF0000"/>
                </a:solidFill>
              </a:rPr>
              <a:t>) = “x </a:t>
            </a:r>
            <a:r>
              <a:rPr lang="zh-CN" altLang="en-US" b="1" dirty="0">
                <a:solidFill>
                  <a:srgbClr val="FF0000"/>
                </a:solidFill>
              </a:rPr>
              <a:t>学过微积分</a:t>
            </a:r>
            <a:r>
              <a:rPr lang="en-US" altLang="zh-CN" b="1" dirty="0">
                <a:solidFill>
                  <a:srgbClr val="FF0000"/>
                </a:solidFill>
              </a:rPr>
              <a:t>."</a:t>
            </a:r>
          </a:p>
          <a:p>
            <a:pPr indent="280988">
              <a:spcBef>
                <a:spcPct val="50000"/>
              </a:spcBef>
            </a:pPr>
            <a:r>
              <a:rPr lang="en-US" altLang="zh-CN" b="1" dirty="0">
                <a:solidFill>
                  <a:srgbClr val="FF0000"/>
                </a:solidFill>
              </a:rPr>
              <a:t>S(x) = “x </a:t>
            </a:r>
            <a:r>
              <a:rPr lang="zh-CN" altLang="en-US" b="1" dirty="0">
                <a:solidFill>
                  <a:srgbClr val="FF0000"/>
                </a:solidFill>
              </a:rPr>
              <a:t>在某班中</a:t>
            </a:r>
            <a:r>
              <a:rPr lang="en-US" altLang="zh-CN" b="1" dirty="0">
                <a:solidFill>
                  <a:srgbClr val="FF0000"/>
                </a:solidFill>
              </a:rPr>
              <a:t>."</a:t>
            </a:r>
          </a:p>
        </p:txBody>
      </p:sp>
      <p:graphicFrame>
        <p:nvGraphicFramePr>
          <p:cNvPr id="9" name="对象 8"/>
          <p:cNvGraphicFramePr>
            <a:graphicFrameLocks noChangeAspect="1"/>
          </p:cNvGraphicFramePr>
          <p:nvPr/>
        </p:nvGraphicFramePr>
        <p:xfrm>
          <a:off x="1643042" y="4857760"/>
          <a:ext cx="3857652" cy="857256"/>
        </p:xfrm>
        <a:graphic>
          <a:graphicData uri="http://schemas.openxmlformats.org/presentationml/2006/ole">
            <mc:AlternateContent xmlns:mc="http://schemas.openxmlformats.org/markup-compatibility/2006">
              <mc:Choice xmlns:v="urn:schemas-microsoft-com:vml" Requires="v">
                <p:oleObj spid="_x0000_s35880" name="Equation" r:id="rId3" imgW="1143000" imgH="253800" progId="Equation.DSMT4">
                  <p:embed/>
                </p:oleObj>
              </mc:Choice>
              <mc:Fallback>
                <p:oleObj name="Equation" r:id="rId3" imgW="11430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4857760"/>
                        <a:ext cx="3857652"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3700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
          <p:cNvSpPr>
            <a:spLocks noGrp="1" noChangeArrowheads="1"/>
          </p:cNvSpPr>
          <p:nvPr>
            <p:ph type="body" idx="1"/>
          </p:nvPr>
        </p:nvSpPr>
        <p:spPr>
          <a:xfrm>
            <a:off x="251520" y="1628800"/>
            <a:ext cx="8269288" cy="1163216"/>
          </a:xfrm>
        </p:spPr>
        <p:txBody>
          <a:bodyPr/>
          <a:lstStyle/>
          <a:p>
            <a:pPr marL="0" indent="374650" eaLnBrk="1" hangingPunct="1">
              <a:buFont typeface="Wingdings" pitchFamily="2" charset="2"/>
              <a:buNone/>
            </a:pPr>
            <a:r>
              <a:rPr lang="en-US" altLang="zh-CN" sz="2800" dirty="0" smtClean="0"/>
              <a:t>  </a:t>
            </a:r>
            <a:r>
              <a:rPr lang="zh-CN" altLang="en-US" sz="2800" dirty="0" smtClean="0"/>
              <a:t>判断真值  </a:t>
            </a:r>
            <a:r>
              <a:rPr lang="en-US" altLang="zh-CN" sz="2800" dirty="0" smtClean="0"/>
              <a:t>     x P(x), </a:t>
            </a:r>
            <a:r>
              <a:rPr lang="zh-CN" altLang="en-US" sz="2800" dirty="0" smtClean="0"/>
              <a:t>其中  </a:t>
            </a:r>
            <a:r>
              <a:rPr lang="en-US" altLang="zh-CN" sz="2800" dirty="0" smtClean="0"/>
              <a:t>P(x)</a:t>
            </a:r>
            <a:r>
              <a:rPr lang="zh-CN" altLang="en-US" sz="2800" dirty="0" smtClean="0"/>
              <a:t>： “</a:t>
            </a:r>
            <a:r>
              <a:rPr lang="en-US" altLang="zh-CN" sz="2800" dirty="0" smtClean="0"/>
              <a:t>x</a:t>
            </a:r>
            <a:r>
              <a:rPr lang="en-US" altLang="zh-CN" sz="2800" baseline="30000" dirty="0" smtClean="0">
                <a:latin typeface="t"/>
              </a:rPr>
              <a:t>2</a:t>
            </a:r>
            <a:r>
              <a:rPr lang="en-US" altLang="zh-CN" sz="2800" dirty="0" smtClean="0"/>
              <a:t> &lt; 10” </a:t>
            </a:r>
          </a:p>
          <a:p>
            <a:pPr marL="0" indent="374650" eaLnBrk="1" hangingPunct="1">
              <a:buFont typeface="Wingdings" pitchFamily="2" charset="2"/>
              <a:buNone/>
            </a:pPr>
            <a:r>
              <a:rPr lang="zh-CN" altLang="en-US" sz="2800" dirty="0" smtClean="0"/>
              <a:t>全域：不超过</a:t>
            </a:r>
            <a:r>
              <a:rPr lang="en-US" altLang="zh-CN" sz="2800" dirty="0" smtClean="0"/>
              <a:t>4</a:t>
            </a:r>
            <a:r>
              <a:rPr lang="zh-CN" altLang="en-US" sz="2800" dirty="0" smtClean="0"/>
              <a:t>的正整数。</a:t>
            </a:r>
          </a:p>
        </p:txBody>
      </p:sp>
      <p:grpSp>
        <p:nvGrpSpPr>
          <p:cNvPr id="2" name="Group 6"/>
          <p:cNvGrpSpPr>
            <a:grpSpLocks/>
          </p:cNvGrpSpPr>
          <p:nvPr/>
        </p:nvGrpSpPr>
        <p:grpSpPr bwMode="auto">
          <a:xfrm>
            <a:off x="1358900" y="4187825"/>
            <a:ext cx="5816600" cy="549275"/>
            <a:chOff x="710" y="2496"/>
            <a:chExt cx="3664" cy="346"/>
          </a:xfrm>
        </p:grpSpPr>
        <p:sp>
          <p:nvSpPr>
            <p:cNvPr id="3081" name="Text Box 4"/>
            <p:cNvSpPr txBox="1">
              <a:spLocks noChangeArrowheads="1"/>
            </p:cNvSpPr>
            <p:nvPr/>
          </p:nvSpPr>
          <p:spPr bwMode="auto">
            <a:xfrm>
              <a:off x="710" y="2496"/>
              <a:ext cx="3664" cy="346"/>
            </a:xfrm>
            <a:prstGeom prst="rect">
              <a:avLst/>
            </a:prstGeom>
            <a:solidFill>
              <a:srgbClr val="FFFFCC"/>
            </a:solidFill>
            <a:ln w="9525">
              <a:solidFill>
                <a:schemeClr val="tx1"/>
              </a:solidFill>
              <a:miter lim="800000"/>
              <a:headEnd/>
              <a:tailEnd/>
            </a:ln>
          </p:spPr>
          <p:txBody>
            <a:bodyPr wrap="none">
              <a:spAutoFit/>
            </a:bodyPr>
            <a:lstStyle/>
            <a:p>
              <a:pPr>
                <a:lnSpc>
                  <a:spcPct val="140000"/>
                </a:lnSpc>
                <a:spcBef>
                  <a:spcPct val="20000"/>
                </a:spcBef>
                <a:buClr>
                  <a:schemeClr val="folHlink"/>
                </a:buClr>
                <a:buSzPct val="60000"/>
                <a:buFont typeface="Wingdings" pitchFamily="2" charset="2"/>
                <a:buNone/>
              </a:pPr>
              <a:r>
                <a:rPr lang="en-US" altLang="zh-CN" b="1" dirty="0">
                  <a:solidFill>
                    <a:srgbClr val="FF0000"/>
                  </a:solidFill>
                </a:rPr>
                <a:t>         x P(x)=P(1) ∧P(2) ∧P(3) ∧P(4) = </a:t>
              </a:r>
              <a:r>
                <a:rPr lang="en-US" altLang="zh-CN" b="1" dirty="0" smtClean="0">
                  <a:solidFill>
                    <a:srgbClr val="FF0000"/>
                  </a:solidFill>
                </a:rPr>
                <a:t>F</a:t>
              </a:r>
              <a:endParaRPr lang="en-US" altLang="zh-CN" dirty="0">
                <a:solidFill>
                  <a:srgbClr val="FF0000"/>
                </a:solidFill>
              </a:endParaRPr>
            </a:p>
          </p:txBody>
        </p:sp>
        <p:graphicFrame>
          <p:nvGraphicFramePr>
            <p:cNvPr id="3075" name="Object 5"/>
            <p:cNvGraphicFramePr>
              <a:graphicFrameLocks noChangeAspect="1"/>
            </p:cNvGraphicFramePr>
            <p:nvPr/>
          </p:nvGraphicFramePr>
          <p:xfrm>
            <a:off x="971" y="2640"/>
            <a:ext cx="181" cy="192"/>
          </p:xfrm>
          <a:graphic>
            <a:graphicData uri="http://schemas.openxmlformats.org/presentationml/2006/ole">
              <mc:AlternateContent xmlns:mc="http://schemas.openxmlformats.org/markup-compatibility/2006">
                <mc:Choice xmlns:v="urn:schemas-microsoft-com:vml" Requires="v">
                  <p:oleObj spid="_x0000_s36941" name="位图图像" r:id="rId3" imgW="152260" imgH="161990" progId="PBrush">
                    <p:embed/>
                  </p:oleObj>
                </mc:Choice>
                <mc:Fallback>
                  <p:oleObj name="位图图像" r:id="rId3" imgW="152260" imgH="16199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 y="2640"/>
                          <a:ext cx="1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aphicFrame>
        <p:nvGraphicFramePr>
          <p:cNvPr id="3074" name="Object 7"/>
          <p:cNvGraphicFramePr>
            <a:graphicFrameLocks noChangeAspect="1"/>
          </p:cNvGraphicFramePr>
          <p:nvPr>
            <p:extLst>
              <p:ext uri="{D42A27DB-BD31-4B8C-83A1-F6EECF244321}">
                <p14:modId xmlns:p14="http://schemas.microsoft.com/office/powerpoint/2010/main" val="2680401337"/>
              </p:ext>
            </p:extLst>
          </p:nvPr>
        </p:nvGraphicFramePr>
        <p:xfrm>
          <a:off x="2500313" y="1801019"/>
          <a:ext cx="287337" cy="304800"/>
        </p:xfrm>
        <a:graphic>
          <a:graphicData uri="http://schemas.openxmlformats.org/presentationml/2006/ole">
            <mc:AlternateContent xmlns:mc="http://schemas.openxmlformats.org/markup-compatibility/2006">
              <mc:Choice xmlns:v="urn:schemas-microsoft-com:vml" Requires="v">
                <p:oleObj spid="_x0000_s36942" name="位图图像" r:id="rId5" imgW="152260" imgH="161990" progId="PBrush">
                  <p:embed/>
                </p:oleObj>
              </mc:Choice>
              <mc:Fallback>
                <p:oleObj name="位图图像" r:id="rId5" imgW="152260" imgH="16199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1801019"/>
                        <a:ext cx="287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2       </a:t>
            </a:r>
          </a:p>
        </p:txBody>
      </p:sp>
    </p:spTree>
    <p:extLst>
      <p:ext uri="{BB962C8B-B14F-4D97-AF65-F5344CB8AC3E}">
        <p14:creationId xmlns:p14="http://schemas.microsoft.com/office/powerpoint/2010/main" val="10882204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版-微积分">
  <a:themeElements>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版-微积分">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版-微积分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版-微积分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版-微积分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版-微积分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版-微积分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版-微积分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模版-微积分</Template>
  <TotalTime>12712</TotalTime>
  <Words>1601</Words>
  <Application>Microsoft Macintosh PowerPoint</Application>
  <PresentationFormat>On-screen Show (4:3)</PresentationFormat>
  <Paragraphs>178</Paragraphs>
  <Slides>38</Slides>
  <Notes>0</Notes>
  <HiddenSlides>0</HiddenSlides>
  <MMClips>0</MMClips>
  <ScaleCrop>false</ScaleCrop>
  <HeadingPairs>
    <vt:vector size="8" baseType="variant">
      <vt:variant>
        <vt:lpstr>Theme</vt:lpstr>
      </vt:variant>
      <vt:variant>
        <vt:i4>1</vt:i4>
      </vt:variant>
      <vt:variant>
        <vt:lpstr>Embedded OLE Servers</vt:lpstr>
      </vt:variant>
      <vt:variant>
        <vt:i4>4</vt:i4>
      </vt:variant>
      <vt:variant>
        <vt:lpstr>Slide Titles</vt:lpstr>
      </vt:variant>
      <vt:variant>
        <vt:i4>38</vt:i4>
      </vt:variant>
      <vt:variant>
        <vt:lpstr>Custom Shows</vt:lpstr>
      </vt:variant>
      <vt:variant>
        <vt:i4>1</vt:i4>
      </vt:variant>
    </vt:vector>
  </HeadingPairs>
  <TitlesOfParts>
    <vt:vector size="44" baseType="lpstr">
      <vt:lpstr>模版-微积分</vt:lpstr>
      <vt:lpstr>Photo Editor 照片</vt:lpstr>
      <vt:lpstr>Equation</vt:lpstr>
      <vt:lpstr>公式</vt:lpstr>
      <vt:lpstr>位图图像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       </vt:lpstr>
      <vt:lpstr>EXAMPLE 2       </vt:lpstr>
      <vt:lpstr>EXAMPLE 3       </vt:lpstr>
      <vt:lpstr>EXAMPLE 4、5       </vt:lpstr>
      <vt:lpstr>EXAMPLE 6      </vt:lpstr>
      <vt:lpstr>PowerPoint Presentation</vt:lpstr>
      <vt:lpstr>EXAMPLE 7      </vt:lpstr>
      <vt:lpstr>EXAMPLE 8     </vt:lpstr>
      <vt:lpstr>EXAMPLE 9      </vt:lpstr>
      <vt:lpstr>EXAMPLE 10      </vt:lpstr>
      <vt:lpstr>Table2</vt:lpstr>
      <vt:lpstr>EXAMPLE 11      </vt:lpstr>
      <vt:lpstr>Table3</vt:lpstr>
      <vt:lpstr>变元的约束及公式的分类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12      </vt:lpstr>
      <vt:lpstr>PowerPoint Presentation</vt:lpstr>
      <vt:lpstr>PowerPoint Presentation</vt:lpstr>
      <vt:lpstr>PowerPoint Presentation</vt:lpstr>
      <vt:lpstr>PowerPoint Presentation</vt:lpstr>
      <vt:lpstr>PowerPoint Presentation</vt:lpstr>
      <vt:lpstr>EXAMPLE 13      </vt:lpstr>
      <vt:lpstr>分圆术</vt:lpstr>
    </vt:vector>
  </TitlesOfParts>
  <Company>ruc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  函  数</dc:title>
  <dc:creator>lihao@ruc</dc:creator>
  <cp:lastModifiedBy>Xin Gao</cp:lastModifiedBy>
  <cp:revision>1101</cp:revision>
  <cp:lastPrinted>2017-06-03T11:49:04Z</cp:lastPrinted>
  <dcterms:created xsi:type="dcterms:W3CDTF">1999-09-06T23:59:14Z</dcterms:created>
  <dcterms:modified xsi:type="dcterms:W3CDTF">2018-11-02T13:38:39Z</dcterms:modified>
</cp:coreProperties>
</file>