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23" r:id="rId2"/>
    <p:sldId id="345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0" r:id="rId14"/>
    <p:sldId id="501" r:id="rId15"/>
    <p:sldId id="521" r:id="rId16"/>
    <p:sldId id="524" r:id="rId17"/>
    <p:sldId id="488" r:id="rId18"/>
    <p:sldId id="502" r:id="rId19"/>
    <p:sldId id="525" r:id="rId20"/>
    <p:sldId id="522" r:id="rId21"/>
    <p:sldId id="526" r:id="rId22"/>
    <p:sldId id="442" r:id="rId23"/>
    <p:sldId id="443" r:id="rId24"/>
    <p:sldId id="503" r:id="rId25"/>
    <p:sldId id="504" r:id="rId26"/>
    <p:sldId id="505" r:id="rId27"/>
    <p:sldId id="508" r:id="rId28"/>
    <p:sldId id="509" r:id="rId29"/>
    <p:sldId id="510" r:id="rId30"/>
    <p:sldId id="514" r:id="rId31"/>
    <p:sldId id="515" r:id="rId32"/>
    <p:sldId id="446" r:id="rId33"/>
    <p:sldId id="474" r:id="rId34"/>
    <p:sldId id="519" r:id="rId35"/>
    <p:sldId id="52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wa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081" autoAdjust="0"/>
  </p:normalViewPr>
  <p:slideViewPr>
    <p:cSldViewPr>
      <p:cViewPr varScale="1">
        <p:scale>
          <a:sx n="82" d="100"/>
          <a:sy n="82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EC0D2580-D757-4CB8-94C9-351FDF8E7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2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DF941AA-36E2-43C7-A884-209F00D9C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71DC0-30D8-4850-B7B8-4A3438D4B6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6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58538-24B9-4CFC-AA18-FC4AA1B137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39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43B32-B971-4C83-863D-A96485BD0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16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C48535-6428-4F98-807D-385C69D1D3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5FB9D-B868-4A98-841C-0F7007D815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8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511C-C320-45B1-AB46-FB0911059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06887-F148-4C40-B1D0-6D45352F8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9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6C25-73F9-4D71-839D-F0A0CAB04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6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2F225-F595-4EA4-9500-DF9BE6C12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6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BAB43-CEE5-4D3B-B82E-2A71D00392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007C9-8E6E-4ECF-8C91-F6CCCB550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1E1AC-DE5D-4C1F-BB9B-636D31B41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fld id="{BC3CDF23-3085-44B8-B95C-7CBAB771DF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5C7ED0C6-0659-43A6-9B68-A689E3A93E89}" type="slidenum">
              <a:rPr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>
                <a:defRPr/>
              </a:pPr>
              <a:t>‹#›</a:t>
            </a:fld>
            <a:endParaRPr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  <p:grpSp>
        <p:nvGrpSpPr>
          <p:cNvPr id="9" name="Group 2"/>
          <p:cNvGrpSpPr>
            <a:grpSpLocks/>
          </p:cNvGrpSpPr>
          <p:nvPr userDrawn="1"/>
        </p:nvGrpSpPr>
        <p:grpSpPr bwMode="auto">
          <a:xfrm>
            <a:off x="0" y="14288"/>
            <a:ext cx="8556625" cy="1052512"/>
            <a:chOff x="80" y="624"/>
            <a:chExt cx="5390" cy="66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Group 5"/>
            <p:cNvGrpSpPr>
              <a:grpSpLocks/>
            </p:cNvGrpSpPr>
            <p:nvPr userDrawn="1"/>
          </p:nvGrpSpPr>
          <p:grpSpPr bwMode="auto">
            <a:xfrm>
              <a:off x="80" y="624"/>
              <a:ext cx="5390" cy="663"/>
              <a:chOff x="80" y="624"/>
              <a:chExt cx="5390" cy="663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ltGray">
              <a:xfrm>
                <a:off x="263" y="692"/>
                <a:ext cx="276" cy="2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ltGray">
              <a:xfrm>
                <a:off x="341" y="958"/>
                <a:ext cx="266" cy="2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ltGray">
              <a:xfrm>
                <a:off x="80" y="912"/>
                <a:ext cx="353" cy="26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gray">
              <a:xfrm>
                <a:off x="480" y="624"/>
                <a:ext cx="20" cy="6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gray">
              <a:xfrm>
                <a:off x="288" y="1104"/>
                <a:ext cx="5182" cy="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《</a:t>
            </a:r>
            <a:r>
              <a:rPr lang="zh-CN" altLang="en-US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六</a:t>
            </a: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讲</a:t>
            </a:r>
            <a:endParaRPr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代数结构</a:t>
            </a:r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之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群论引言</a:t>
            </a: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9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4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20161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588" y="4211638"/>
            <a:ext cx="21034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李昊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信息楼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312</a:t>
            </a:r>
          </a:p>
        </p:txBody>
      </p:sp>
      <p:pic>
        <p:nvPicPr>
          <p:cNvPr id="13326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19100"/>
            <a:ext cx="19812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0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1788"/>
            <a:ext cx="8229600" cy="6265862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三失手稿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加之考巴黎高等工科大学两度失败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伽罗华遂对科学界产生排斥情绪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变成了学生激进分子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被学校开除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担任私人辅导教师谋生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但他的数学研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究工作依然相当活跃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在这一时期写出了最著名的论文“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关于方程可根式求解的条件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送交科学院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科学院方面仍杳无音讯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于是他写信给院长打听他的文章的下落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结果又如石沉大海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2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329237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他放弃了一切希望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参加了国民卫队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在那里和他在数学界一样运气不佳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他刚加入不久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卫队即遭控告阴谋造反而被解散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进行的一次抗议聚宴上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伽罗华手中举着出鞘的刀提议为国王干杯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这一手势被同伙们解释成是要国王的命；第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天他就被捕了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后来被判无罪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获释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19125"/>
            <a:ext cx="8229600" cy="5473700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他终于打听到他给科学院的那篇论文的命运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因“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无法理解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”而遭拒绝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审稿人是著名的数学家泊松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Poisson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他又遭逮捕并被判了六个月监禁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因为他在公共场所身着已被解散的国民卫队的制服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在获释不久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他陷入了与斯特凡妮小姐的恋情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这导致了他的早亡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这次恋爱事件不知何故引出了一场决斗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36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650" y="476250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1832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29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决斗的前夜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伽罗华写了封很长的信给他的朋友舍瓦利耶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A.Chevalier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其中大致描述了他的数学理论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从而给数学界留下了唯一一份它将蒙受何等损失的提要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在第二天的决斗中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离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步远用手枪射击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伽罗华的胃部中弹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小时后去世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享年不足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伽罗华留给世界的最核心的概念是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他成了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群论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的创始人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6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6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79938"/>
            <a:ext cx="8229600" cy="2089150"/>
          </a:xfrm>
          <a:ln/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Born: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25 Oct 1811 in Bourg La Reine   </a:t>
            </a:r>
            <a:b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(near  Paris), France</a:t>
            </a:r>
            <a:b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Died: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31 May 1832 in Paris, France</a:t>
            </a:r>
          </a:p>
        </p:txBody>
      </p:sp>
      <p:pic>
        <p:nvPicPr>
          <p:cNvPr id="447491" name="Picture 3" descr="Galois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60350"/>
            <a:ext cx="340360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7492" name="Picture 4" descr="Galois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25425"/>
            <a:ext cx="345440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447675" y="1111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伽罗华的遗书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0" y="663575"/>
            <a:ext cx="91090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我请求我的爱国同胞们，我的朋友们，不要指责我不是为我的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国家而死。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我是作为一个不名誉的风骚女人和她的两个受骗者的牺牲品而死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的。我将在可耻的诽谤中结束我的生命。噢！为什么要为这么微不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足道的，这么可鄙的事去死呢？我恳求苍天为我作证，只有武力和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强迫才使我在我曾想方设法避开的挑衅中倒下。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我亲爱的朋友：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我已经得到分析学方面的一些新发现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……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在我一生中，我常常敢于预言当时我还不十分有把握的一些命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题。但是我在这里写下的这一切已经清清楚楚地在我的脑海里一年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多了，我不愿意使人怀疑我宣布了自己未完全证明的定理。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请公开请求雅可比或高斯就这些定理的重要性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不是就定理的</a:t>
            </a:r>
          </a:p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正确与否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发表他们的看法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。然后，我希望有人会发现将这一堆东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西整理清楚会是很有益处的一件事。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热烈地拥抱你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伽罗华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群的定义与基本性质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07504" y="1341438"/>
            <a:ext cx="90364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群的定义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一个非空集合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中如果定义了一个“乘法”运算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封闭性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=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dirty="0" err="1">
                <a:solidFill>
                  <a:srgbClr val="0000FF"/>
                </a:solidFill>
              </a:rPr>
              <a:t>∈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;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结合律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×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)=(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 ×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endParaRPr lang="en-US" altLang="zh-CN" sz="3600" b="1" i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有单位元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dirty="0"/>
              <a:t>∃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(4)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每个元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有逆元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 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 </a:t>
            </a:r>
            <a:r>
              <a:rPr lang="en-US" altLang="zh-CN" sz="3600" b="1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</a:t>
            </a:r>
            <a:r>
              <a:rPr lang="en-US" altLang="zh-CN" sz="3600" b="1" i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=e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为一个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8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60363"/>
            <a:ext cx="8229600" cy="6164262"/>
          </a:xfrm>
        </p:spPr>
        <p:txBody>
          <a:bodyPr/>
          <a:lstStyle/>
          <a:p>
            <a:pPr marL="609600" indent="-609600"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交换律成立的群叫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交换群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非交换群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所含元素个数叫群的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|G|. |G|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有限时叫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无限群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G={1,-1}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关于普通乘法运算构成一个群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G={1, -1,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-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关于普通乘法运算构成一个群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=(-1)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1/2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G={0, 1, …,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关于模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的加法作成一个群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刚才所给的例子都是有限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容易看出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(Z,+), (Q,+), (R,+), (C,+)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都是无限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还有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(Q*, .), (R*, .) , (C*,.)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也是无限交换群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元素为实数或复数的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阶可逆矩阵的全体关于矩阵的乘法组成群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都是非交换群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全线性群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GL(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,R),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GL(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619283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群的基本性质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群中单位元是唯一的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群中每个元素的逆元素是唯一的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消去律成立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ac </a:t>
            </a:r>
            <a:r>
              <a:rPr lang="en-US" altLang="zh-CN" sz="3600" dirty="0">
                <a:solidFill>
                  <a:srgbClr val="0000FF"/>
                </a:solidFill>
              </a:rPr>
              <a:t>⇒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               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                   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ca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⇒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称使得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30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</a:p>
          <a:p>
            <a:pPr marL="609600" indent="-609600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的最小正整数为元素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order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记为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如果不存在这样的正整数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是一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个无限阶元素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6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250825" y="764455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第六讲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代数结构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1403350" y="4149005"/>
            <a:ext cx="4464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III.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置换与置换群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1403350" y="3212380"/>
            <a:ext cx="5761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II.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群的定义与基本性质 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1331913" y="2277343"/>
            <a:ext cx="57610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I.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群论的创始者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Galois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20" grpId="0"/>
      <p:bldP spid="119826" grpId="0"/>
      <p:bldP spid="1198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中，证明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是一个有限群，且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|G|=n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。则群中任何元素的阶都整除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94422"/>
              </p:ext>
            </p:extLst>
          </p:nvPr>
        </p:nvGraphicFramePr>
        <p:xfrm>
          <a:off x="2339752" y="1268760"/>
          <a:ext cx="44846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6" name="Equation" r:id="rId3" imgW="1625400" imgH="279360" progId="Equation.DSMT4">
                  <p:embed/>
                </p:oleObj>
              </mc:Choice>
              <mc:Fallback>
                <p:oleObj name="Equation" r:id="rId3" imgW="162540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44846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8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11188" y="692150"/>
            <a:ext cx="80645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的一个非空子集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原来的运算下也成群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记为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(Z,+)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Q,+)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R,+)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C,+)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的非空子集合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的子群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      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我们组合数学中主要要使用一种特殊的群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---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置换群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8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5093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611560" y="1125786"/>
            <a:ext cx="82296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en-US" altLang="zh-CN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次置换及其运算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X={1,2,…,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与自身之间的一一对应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称为一个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0" y="25188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29983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080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III.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置换与置换群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04833" name="Object 1"/>
          <p:cNvGraphicFramePr>
            <a:graphicFrameLocks noChangeAspect="1"/>
          </p:cNvGraphicFramePr>
          <p:nvPr/>
        </p:nvGraphicFramePr>
        <p:xfrm>
          <a:off x="2123728" y="4149080"/>
          <a:ext cx="467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5" name="公式" r:id="rId3" imgW="1752600" imgH="482600" progId="Equation.3">
                  <p:embed/>
                </p:oleObj>
              </mc:Choice>
              <mc:Fallback>
                <p:oleObj name="公式" r:id="rId3" imgW="1752600" imgH="482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4673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696"/>
            <a:ext cx="8229600" cy="1512887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例如一个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423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611560" y="3356992"/>
            <a:ext cx="82089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置换作为一种特殊的映射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可以利用映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射的复合来定义运算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上的两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其乘积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定义如下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0" y="25183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0" y="25183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0" y="23944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0" y="24040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6609" name="Object 17"/>
          <p:cNvGraphicFramePr>
            <a:graphicFrameLocks noChangeAspect="1"/>
          </p:cNvGraphicFramePr>
          <p:nvPr/>
        </p:nvGraphicFramePr>
        <p:xfrm>
          <a:off x="2195736" y="1485255"/>
          <a:ext cx="44640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0" name="公式" r:id="rId3" imgW="1676400" imgH="469900" progId="Equation.3">
                  <p:embed/>
                </p:oleObj>
              </mc:Choice>
              <mc:Fallback>
                <p:oleObj name="公式" r:id="rId3" imgW="1676400" imgH="4699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85255"/>
                        <a:ext cx="446405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333375"/>
            <a:ext cx="8229600" cy="2663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)),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先施行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再施行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所得到的结果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的定义方式与某些教科书中的次序不一样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没有本质区别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44" name="Rectangle 1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1258888" y="2855913"/>
          <a:ext cx="65532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4" name="公式" r:id="rId3" imgW="2501900" imgH="469900" progId="Equation.3">
                  <p:embed/>
                </p:oleObj>
              </mc:Choice>
              <mc:Fallback>
                <p:oleObj name="公式" r:id="rId3" imgW="2501900" imgH="469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5913"/>
                        <a:ext cx="655320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6" name="Rectangle 14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1187450" y="3933825"/>
          <a:ext cx="7488238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5" name="公式" r:id="rId5" imgW="2971800" imgH="952500" progId="Equation.3">
                  <p:embed/>
                </p:oleObj>
              </mc:Choice>
              <mc:Fallback>
                <p:oleObj name="公式" r:id="rId5" imgW="2971800" imgH="952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7488238" cy="240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404813"/>
            <a:ext cx="8229600" cy="32400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容易看出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X={1,2,…,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上全体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共有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它们关于上述置换的运算构成一个群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记以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一般不是交换群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67" name="Object 11"/>
          <p:cNvGraphicFramePr>
            <a:graphicFrameLocks noChangeAspect="1"/>
          </p:cNvGraphicFramePr>
          <p:nvPr/>
        </p:nvGraphicFramePr>
        <p:xfrm>
          <a:off x="2195513" y="3795713"/>
          <a:ext cx="38893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09" name="公式" r:id="rId3" imgW="1409700" imgH="469900" progId="Equation.3">
                  <p:embed/>
                </p:oleObj>
              </mc:Choice>
              <mc:Fallback>
                <p:oleObj name="公式" r:id="rId3" imgW="1409700" imgH="4699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95713"/>
                        <a:ext cx="388937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69" name="Object 13"/>
          <p:cNvGraphicFramePr>
            <a:graphicFrameLocks noChangeAspect="1"/>
          </p:cNvGraphicFramePr>
          <p:nvPr/>
        </p:nvGraphicFramePr>
        <p:xfrm>
          <a:off x="2195513" y="5013325"/>
          <a:ext cx="4105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10" name="公式" r:id="rId5" imgW="1397000" imgH="469900" progId="Equation.3">
                  <p:embed/>
                </p:oleObj>
              </mc:Choice>
              <mc:Fallback>
                <p:oleObj name="公式" r:id="rId5" imgW="1397000" imgH="469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13325"/>
                        <a:ext cx="41052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988840"/>
            <a:ext cx="8218488" cy="2981325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于一般置换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要熟悉下列运算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 sz="3600" dirty="0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92" name="Rectangle 1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5691" name="Object 11"/>
          <p:cNvGraphicFramePr>
            <a:graphicFrameLocks noChangeAspect="1"/>
          </p:cNvGraphicFramePr>
          <p:nvPr/>
        </p:nvGraphicFramePr>
        <p:xfrm>
          <a:off x="900113" y="3068638"/>
          <a:ext cx="7416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24" name="公式" r:id="rId3" imgW="2603500" imgH="508000" progId="Equation.3">
                  <p:embed/>
                </p:oleObj>
              </mc:Choice>
              <mc:Fallback>
                <p:oleObj name="公式" r:id="rId3" imgW="2603500" imgH="508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741680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784" name="Object 8"/>
          <p:cNvGraphicFramePr>
            <a:graphicFrameLocks noChangeAspect="1"/>
          </p:cNvGraphicFramePr>
          <p:nvPr/>
        </p:nvGraphicFramePr>
        <p:xfrm>
          <a:off x="720725" y="3094038"/>
          <a:ext cx="78120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25" name="公式" r:id="rId3" imgW="2717800" imgH="469900" progId="Equation.3">
                  <p:embed/>
                </p:oleObj>
              </mc:Choice>
              <mc:Fallback>
                <p:oleObj name="公式" r:id="rId3" imgW="2717800" imgH="469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094038"/>
                        <a:ext cx="7812088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827088" y="4583113"/>
          <a:ext cx="756126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26" name="公式" r:id="rId5" imgW="2578100" imgH="469900" progId="Equation.3">
                  <p:embed/>
                </p:oleObj>
              </mc:Choice>
              <mc:Fallback>
                <p:oleObj name="公式" r:id="rId5" imgW="2578100" imgH="4699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3113"/>
                        <a:ext cx="7561262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908720"/>
            <a:ext cx="8229600" cy="64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2.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置换的轮换表示与类型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435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注意轮换就是一个圆排列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(123), (231), (312)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都表示同一个轮换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任何一个置换可以完全由它所包含的轮换所决定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r,s,t,…,v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如果没有相同的文字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则称为是不相交的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不相交两轮换的乘积可交换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(132)(45)=(45)(132).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可把刚才推导的结果总结成如下定理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424862" cy="136743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任何一个置换都可以表示成若干不相交轮换的乘积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而且表示是唯一的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265"/>
            <a:ext cx="8229600" cy="1143000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群论的创始者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—Galois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0065"/>
            <a:ext cx="8229600" cy="1900237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群论是现代数学非常重要的分支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群论产生的开端非常平凡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但是群论的创立者却充满了传奇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我们熟知的公式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590550" y="4509790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是二次方程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0" y="3503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63834"/>
              </p:ext>
            </p:extLst>
          </p:nvPr>
        </p:nvGraphicFramePr>
        <p:xfrm>
          <a:off x="2181225" y="3335040"/>
          <a:ext cx="35591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7" name="公式" r:id="rId3" imgW="1276280" imgH="447550" progId="Equation.3">
                  <p:embed/>
                </p:oleObj>
              </mc:Choice>
              <mc:Fallback>
                <p:oleObj name="公式" r:id="rId3" imgW="1276280" imgH="44755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335040"/>
                        <a:ext cx="355917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806450" y="5949652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0" y="36176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22203"/>
              </p:ext>
            </p:extLst>
          </p:nvPr>
        </p:nvGraphicFramePr>
        <p:xfrm>
          <a:off x="2843213" y="5230515"/>
          <a:ext cx="30972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8" name="公式" r:id="rId5" imgW="1009579" imgH="190573" progId="Equation.3">
                  <p:embed/>
                </p:oleObj>
              </mc:Choice>
              <mc:Fallback>
                <p:oleObj name="公式" r:id="rId5" imgW="1009579" imgH="19057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30515"/>
                        <a:ext cx="309721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03" grpId="0" build="p"/>
      <p:bldP spid="435204" grpId="0"/>
      <p:bldP spid="4352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6264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置换的奇偶性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叫做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的对换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        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)=(1)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任意一个置换都可以表达成若干对换之积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因为置换可以表示成轮换之积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只需要证明轮换可以表示成对换之积就可以了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很容易看出对任何一个轮换都有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(1346)=(16)(14)(13).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60483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一般一个轮换分解成若干个对换之积不是唯一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甚至于连换位的数目都不相同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(123)=(13)(12)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=(13) (13)(13)(12)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但有一个性质却是不变的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即对换数目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的奇偶性不变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(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若一个置换可分解成奇数个对换之积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奇置换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；若可分解成偶数个对换之积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偶置换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6263"/>
            <a:ext cx="8229600" cy="58054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根据这个定义不难知道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置换乘积的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奇偶性与因子的奇偶性有下面规律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根据这个性质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如用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次对称群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中全体偶置换作成的集合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非空而且构成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的一个子群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21605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中偶置换的全体构成一个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!/2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次交错群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 algn="ctr"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!/2 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 algn="ctr">
              <a:buFontTx/>
              <a:buNone/>
            </a:pP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58800" y="2420938"/>
            <a:ext cx="8116888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&gt;2.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 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分别表示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中奇置换的集合和偶置换的集合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去乘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中每个置换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|R|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个不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同的偶置换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|R|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|T|.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再用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去乘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中每个置换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得到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|T|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个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   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同的奇置换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|T|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|R|.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|T|=|R|=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!/2.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7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7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349250" y="492125"/>
            <a:ext cx="84407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如图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×4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棋盘的一个布局，与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数字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相邻的数字可以与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交换位置，得到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另一种布局，问从图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开始能否经过若干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与其他相邻的数字换位而达到图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75139" name="Group 3"/>
          <p:cNvGraphicFramePr>
            <a:graphicFrameLocks noGrp="1"/>
          </p:cNvGraphicFramePr>
          <p:nvPr/>
        </p:nvGraphicFramePr>
        <p:xfrm>
          <a:off x="971550" y="3213100"/>
          <a:ext cx="2663825" cy="2286000"/>
        </p:xfrm>
        <a:graphic>
          <a:graphicData uri="http://schemas.openxmlformats.org/drawingml/2006/table">
            <a:tbl>
              <a:tblPr/>
              <a:tblGrid>
                <a:gridCol w="666750"/>
                <a:gridCol w="665163"/>
                <a:gridCol w="666750"/>
                <a:gridCol w="665162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5166" name="Group 30"/>
          <p:cNvGraphicFramePr>
            <a:graphicFrameLocks noGrp="1"/>
          </p:cNvGraphicFramePr>
          <p:nvPr/>
        </p:nvGraphicFramePr>
        <p:xfrm>
          <a:off x="4932363" y="3159125"/>
          <a:ext cx="2663825" cy="2286000"/>
        </p:xfrm>
        <a:graphic>
          <a:graphicData uri="http://schemas.openxmlformats.org/drawingml/2006/table">
            <a:tbl>
              <a:tblPr/>
              <a:tblGrid>
                <a:gridCol w="666750"/>
                <a:gridCol w="665162"/>
                <a:gridCol w="666750"/>
                <a:gridCol w="66516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5193" name="Text Box 57"/>
          <p:cNvSpPr txBox="1">
            <a:spLocks noChangeArrowheads="1"/>
          </p:cNvSpPr>
          <p:nvPr/>
        </p:nvSpPr>
        <p:spPr bwMode="auto">
          <a:xfrm>
            <a:off x="1527175" y="5451475"/>
            <a:ext cx="973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5632450" y="5451475"/>
            <a:ext cx="947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93" grpId="0"/>
      <p:bldP spid="4751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303213" y="203200"/>
            <a:ext cx="815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，相当于作下面的置换</a:t>
            </a:r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179388" y="1052513"/>
          <a:ext cx="8820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4" name="公式" r:id="rId3" imgW="4483100" imgH="457200" progId="Equation.3">
                  <p:embed/>
                </p:oleObj>
              </mc:Choice>
              <mc:Fallback>
                <p:oleObj name="公式" r:id="rId3" imgW="4483100" imgH="457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88201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468313" y="2060575"/>
          <a:ext cx="73453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5" name="公式" r:id="rId5" imgW="2755900" imgH="215900" progId="Equation.3">
                  <p:embed/>
                </p:oleObj>
              </mc:Choice>
              <mc:Fallback>
                <p:oleObj name="公式" r:id="rId5" imgW="2755900" imgH="215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73453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303213" y="2652713"/>
            <a:ext cx="308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是奇置换。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58750" y="3300413"/>
            <a:ext cx="87725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从右下角出发再返回右下角，必须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经过偶数次换位才能实现，因此，从图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发经过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与其相邻的数字换位，不可能达到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/>
      <p:bldP spid="476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006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人们试图对次数更高的方程得到类似的求解公式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公元前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1600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年的巴比伦数学家已知道如何解二次方程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尽管他们没有使用我们现在的代数符号去表达方程及其解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形如 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6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bx</a:t>
            </a:r>
            <a:r>
              <a:rPr lang="en-US" altLang="zh-CN" sz="36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cx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的三次方程的求根公式直至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世纪才被发现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它是由意大利数学家费罗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(Ferro)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和丰塔那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(Fontana)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彼此独立得到的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2300"/>
            <a:ext cx="8229600" cy="5399088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1545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卡尔达塔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Cardano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在他的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》(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Ars Magna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一书中公开发表了丰塔那的方法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这部书还讲述了费拉里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Ferrari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求解四次方程的方法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但事情的发展似乎突然停了下来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虽然有很多数学家作出了努力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其中包括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世纪中叶伟大的瑞士数学家欧拉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但没有一个人能找出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五次方程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拉格朗日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Lagrange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1770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年猜测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这样的求根公式不存在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挪威数学家阿贝尔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证明了拉格朗日的看法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但是虽然没有通用公式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有些特殊的五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次方程有求根公式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那么自然会问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如何判定一个给定的五次方程是否有这样的求根公式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阿贝尔去世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前一直在竭尽全力地研究这个问题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60400"/>
            <a:ext cx="8229600" cy="5576888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在这一时期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碰巧还有一位年轻人也在勤奋地钻研这个问题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而且最终取得了成功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他就是伽罗华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Galois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可是这位年轻人获得的非凡成果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在他因决斗去世</a:t>
            </a:r>
            <a:r>
              <a:rPr lang="en-US" altLang="zh-CN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年后才开始得到数学界的承认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1811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降生于巴黎近郊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那年因考试不及格而重上三年级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27663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参加声望很高的巴黎高等工科大学的入学考试时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伽罗华失败了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不得不进入较普通的师范学校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就是在这所学校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伽罗华写出了他的第一篇关于连分数的数学论文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显示了他的能力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他的下两篇关于多项式方程的论文遭到法国科学院的拒绝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更遭的是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两篇论文手稿还莫名其妙地被丢失了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1829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他在巴黎高等工科大学的入学考试中再次失败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怀着沮丧之情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年初又向科学院提交了另一篇论文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这次是为竞争一项数学大奖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科学院秘书傅立叶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Fourier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将其手稿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拿回家去审读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不料在写出评审报告前去世了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此文再也没有找到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10250</TotalTime>
  <Words>2428</Words>
  <Application>Microsoft Office PowerPoint</Application>
  <PresentationFormat>全屏显示(4:3)</PresentationFormat>
  <Paragraphs>199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默认设计模板</vt:lpstr>
      <vt:lpstr>Photo Editor 照片</vt:lpstr>
      <vt:lpstr>公式</vt:lpstr>
      <vt:lpstr>Equation</vt:lpstr>
      <vt:lpstr>PowerPoint 演示文稿</vt:lpstr>
      <vt:lpstr>第六讲: 代数结构</vt:lpstr>
      <vt:lpstr>I. 群论的创始者—Galois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Born: 25 Oct 1811 in Bourg La Reine               (near  Paris), France Died: 31 May 1832 in Paris, France</vt:lpstr>
      <vt:lpstr>PowerPoint 演示文稿</vt:lpstr>
      <vt:lpstr>II. 群的定义与基本性质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III. 置换与置换群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微软用户</cp:lastModifiedBy>
  <cp:revision>221</cp:revision>
  <dcterms:created xsi:type="dcterms:W3CDTF">2002-09-10T13:28:36Z</dcterms:created>
  <dcterms:modified xsi:type="dcterms:W3CDTF">2019-11-07T06:51:00Z</dcterms:modified>
</cp:coreProperties>
</file>